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Русский язык на постсоветском пространстве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4014936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Круглый стол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Языковая политика и языковое планирование </a:t>
            </a:r>
            <a:r>
              <a:rPr lang="ru-RU" b="1" dirty="0" smtClean="0">
                <a:solidFill>
                  <a:srgbClr val="002060"/>
                </a:solidFill>
              </a:rPr>
              <a:t>    в </a:t>
            </a:r>
            <a:r>
              <a:rPr lang="ru-RU" b="1" dirty="0">
                <a:solidFill>
                  <a:srgbClr val="002060"/>
                </a:solidFill>
              </a:rPr>
              <a:t>сфере трудовой миграции</a:t>
            </a:r>
            <a:r>
              <a:rPr lang="ru-RU" dirty="0">
                <a:solidFill>
                  <a:srgbClr val="002060"/>
                </a:solidFill>
              </a:rPr>
              <a:t>»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20 декабря 2011 г.</a:t>
            </a:r>
          </a:p>
          <a:p>
            <a:pPr algn="just"/>
            <a:endParaRPr lang="ru-RU" b="1" dirty="0" smtClean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НИУ </a:t>
            </a:r>
            <a:r>
              <a:rPr lang="ru-RU" b="1" dirty="0">
                <a:solidFill>
                  <a:srgbClr val="002060"/>
                </a:solidFill>
              </a:rPr>
              <a:t>ВШЭ – Нижний </a:t>
            </a:r>
            <a:r>
              <a:rPr lang="ru-RU" b="1" dirty="0" smtClean="0">
                <a:solidFill>
                  <a:srgbClr val="002060"/>
                </a:solidFill>
              </a:rPr>
              <a:t>Новгород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Австрийская библиотека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855"/>
            <a:ext cx="28575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509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5194920" cy="1008112"/>
          </a:xfrm>
        </p:spPr>
        <p:txBody>
          <a:bodyPr/>
          <a:lstStyle/>
          <a:p>
            <a:r>
              <a:rPr lang="ru-RU" dirty="0" smtClean="0"/>
              <a:t>Русский язык в мире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8264" y="548680"/>
            <a:ext cx="2088232" cy="60486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Около 300 </a:t>
            </a:r>
            <a:r>
              <a:rPr lang="ru-RU" dirty="0"/>
              <a:t>млн человек </a:t>
            </a:r>
            <a:r>
              <a:rPr lang="ru-RU" dirty="0" smtClean="0"/>
              <a:t>владеют </a:t>
            </a:r>
            <a:r>
              <a:rPr lang="ru-RU" dirty="0"/>
              <a:t>русским языком </a:t>
            </a:r>
            <a:r>
              <a:rPr lang="ru-RU" dirty="0" smtClean="0"/>
              <a:t>(5-е </a:t>
            </a:r>
            <a:r>
              <a:rPr lang="ru-RU" dirty="0"/>
              <a:t>место по </a:t>
            </a:r>
            <a:r>
              <a:rPr lang="ru-RU" dirty="0" smtClean="0"/>
              <a:t>распространённости после </a:t>
            </a:r>
            <a:r>
              <a:rPr lang="ru-RU" dirty="0"/>
              <a:t>английского, китайского, испанского и арабского) </a:t>
            </a:r>
            <a:endParaRPr lang="ru-RU" dirty="0" smtClean="0"/>
          </a:p>
          <a:p>
            <a:r>
              <a:rPr lang="ru-RU" dirty="0" smtClean="0"/>
              <a:t>из </a:t>
            </a:r>
            <a:r>
              <a:rPr lang="ru-RU" dirty="0"/>
              <a:t>них 160 млн считают его родным (7-е место в мире</a:t>
            </a:r>
            <a:r>
              <a:rPr lang="ru-RU" dirty="0" smtClean="0"/>
              <a:t>) </a:t>
            </a:r>
          </a:p>
          <a:p>
            <a:r>
              <a:rPr lang="ru-RU" dirty="0" smtClean="0"/>
              <a:t>Русский </a:t>
            </a:r>
            <a:r>
              <a:rPr lang="ru-RU" dirty="0"/>
              <a:t>язык — рабочий язык СНГ, один из шести официальных языков </a:t>
            </a:r>
            <a:r>
              <a:rPr lang="ru-RU" dirty="0" smtClean="0"/>
              <a:t>ООН, </a:t>
            </a:r>
            <a:r>
              <a:rPr lang="ru-RU" dirty="0"/>
              <a:t>один из рабочих языков </a:t>
            </a:r>
            <a:r>
              <a:rPr lang="ru-RU" dirty="0" smtClean="0"/>
              <a:t>ОБСЕ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669674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69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</a:t>
            </a:r>
            <a:r>
              <a:rPr lang="ru-RU" dirty="0" smtClean="0"/>
              <a:t>язык: смена идентичности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6012718" cy="4144963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Русский язык = «советский» язык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Идеологический шлейф /язык советского прошлого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Замещение национальным языком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Вытеснение из коммуникативного пространства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Русский язык = язык современной России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Инструмент взаимодействия независимых государств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Смена идеологического отношения к языку</a:t>
            </a:r>
            <a:r>
              <a:rPr lang="en-US" dirty="0" smtClean="0"/>
              <a:t> </a:t>
            </a:r>
            <a:r>
              <a:rPr lang="ru-RU" dirty="0" smtClean="0"/>
              <a:t>на прагматическое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Возможность постсоветской реинтеграции (коммуникативной)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918" y="1747796"/>
            <a:ext cx="24574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918" y="3861048"/>
            <a:ext cx="26098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890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Статус русского языка на постсоветском пространстве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1628800"/>
            <a:ext cx="8064896" cy="4896544"/>
          </a:xfrm>
        </p:spPr>
      </p:pic>
    </p:spTree>
    <p:extLst>
      <p:ext uri="{BB962C8B-B14F-4D97-AF65-F5344CB8AC3E}">
        <p14:creationId xmlns:p14="http://schemas.microsoft.com/office/powerpoint/2010/main" val="293513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12968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Уровень владения русским языком </a:t>
            </a:r>
            <a:r>
              <a:rPr lang="ru-RU" dirty="0" smtClean="0"/>
              <a:t>в </a:t>
            </a:r>
            <a:r>
              <a:rPr lang="ru-RU" dirty="0" smtClean="0"/>
              <a:t>странах СНГ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5544616" cy="4896544"/>
          </a:xfrm>
        </p:spPr>
      </p:pic>
      <p:sp>
        <p:nvSpPr>
          <p:cNvPr id="5" name="Прямоугольник 4"/>
          <p:cNvSpPr/>
          <p:nvPr/>
        </p:nvSpPr>
        <p:spPr>
          <a:xfrm>
            <a:off x="5940151" y="2708920"/>
            <a:ext cx="32344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Georgia"/>
              </a:rPr>
              <a:t>Самооценки уровня владения русским языком</a:t>
            </a:r>
          </a:p>
          <a:p>
            <a:r>
              <a:rPr lang="ru-RU" i="1" dirty="0">
                <a:solidFill>
                  <a:srgbClr val="000000"/>
                </a:solidFill>
                <a:latin typeface="Georgia"/>
              </a:rPr>
              <a:t>© Фонд Наследие Евразии, НП «Евразийский монитор»</a:t>
            </a:r>
            <a:endParaRPr lang="ru-RU" b="0" i="1" dirty="0">
              <a:solidFill>
                <a:srgbClr val="000000"/>
              </a:solidFill>
              <a:effectLst/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99306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/>
          <a:lstStyle/>
          <a:p>
            <a:r>
              <a:rPr lang="ru-RU" dirty="0" smtClean="0"/>
              <a:t>Потребность изучения русского языка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5256584" cy="4392488"/>
          </a:xfrm>
        </p:spPr>
      </p:pic>
      <p:sp>
        <p:nvSpPr>
          <p:cNvPr id="5" name="Прямоугольник 4"/>
          <p:cNvSpPr/>
          <p:nvPr/>
        </p:nvSpPr>
        <p:spPr>
          <a:xfrm>
            <a:off x="5724127" y="2690336"/>
            <a:ext cx="34393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Georgia" pitchFamily="18" charset="0"/>
              </a:rPr>
              <a:t>Потребность в изучении русского языка в сопоставлении с общим уровнем владения русским языком в странах исследования</a:t>
            </a:r>
          </a:p>
          <a:p>
            <a:r>
              <a:rPr lang="ru-RU" i="1" dirty="0">
                <a:latin typeface="Georgia" pitchFamily="18" charset="0"/>
              </a:rPr>
              <a:t>© Фонд Наследие Евразии, НП «Евразийский монитор»</a:t>
            </a:r>
          </a:p>
        </p:txBody>
      </p:sp>
    </p:spTree>
    <p:extLst>
      <p:ext uri="{BB962C8B-B14F-4D97-AF65-F5344CB8AC3E}">
        <p14:creationId xmlns:p14="http://schemas.microsoft.com/office/powerpoint/2010/main" val="282421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Отношение к русскому языку: три группы стран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5184576" cy="3456384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472514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Конфигурация новых независимых государств постсоветского пространства по особенностям положения русского языка в стране</a:t>
            </a:r>
          </a:p>
          <a:p>
            <a:r>
              <a:rPr lang="ru-RU" i="1" dirty="0"/>
              <a:t>© Фонд Наследие Евразии, НП «Евразийский монитор»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1340768"/>
            <a:ext cx="33843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 </a:t>
            </a:r>
            <a:r>
              <a:rPr lang="ru-RU" dirty="0" smtClean="0"/>
              <a:t>Белоруссия</a:t>
            </a:r>
            <a:r>
              <a:rPr lang="ru-RU" dirty="0"/>
              <a:t>, Казахстан, Украина;</a:t>
            </a:r>
          </a:p>
          <a:p>
            <a:r>
              <a:rPr lang="ru-RU" b="1" dirty="0" smtClean="0"/>
              <a:t>2.</a:t>
            </a:r>
            <a:r>
              <a:rPr lang="ru-RU" dirty="0" smtClean="0"/>
              <a:t> Азербайджан</a:t>
            </a:r>
            <a:r>
              <a:rPr lang="ru-RU" dirty="0"/>
              <a:t>, Грузия, Латвия, Литва, Эстония;</a:t>
            </a:r>
          </a:p>
          <a:p>
            <a:r>
              <a:rPr lang="ru-RU" b="1" dirty="0" smtClean="0"/>
              <a:t>3.</a:t>
            </a:r>
            <a:r>
              <a:rPr lang="ru-RU" dirty="0" smtClean="0"/>
              <a:t> Армения</a:t>
            </a:r>
            <a:r>
              <a:rPr lang="ru-RU" dirty="0"/>
              <a:t>, Киргизия, Молдавия, Таджикистан.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87249" y="3101487"/>
            <a:ext cx="3419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Кластеризация </a:t>
            </a:r>
            <a:r>
              <a:rPr lang="ru-RU" dirty="0" smtClean="0"/>
              <a:t>обусловлена </a:t>
            </a:r>
            <a:r>
              <a:rPr lang="ru-RU" dirty="0"/>
              <a:t>двумя </a:t>
            </a:r>
            <a:r>
              <a:rPr lang="ru-RU" dirty="0" smtClean="0"/>
              <a:t>факторами</a:t>
            </a:r>
            <a:r>
              <a:rPr lang="ru-RU" dirty="0"/>
              <a:t>: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распространенностью </a:t>
            </a:r>
            <a:r>
              <a:rPr lang="ru-RU" dirty="0"/>
              <a:t>в странах русского языка </a:t>
            </a:r>
            <a:r>
              <a:rPr lang="ru-RU" dirty="0" smtClean="0"/>
              <a:t>,</a:t>
            </a:r>
          </a:p>
          <a:p>
            <a:pPr marL="342900" indent="-342900">
              <a:buAutoNum type="arabicParenR"/>
            </a:pPr>
            <a:r>
              <a:rPr lang="ru-RU" dirty="0" smtClean="0"/>
              <a:t>потребностью </a:t>
            </a:r>
            <a:r>
              <a:rPr lang="ru-RU" dirty="0"/>
              <a:t>в его изучении.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49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87044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15719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Н. Э. Гронская </a:t>
            </a:r>
          </a:p>
          <a:p>
            <a:r>
              <a:rPr lang="ru-RU" dirty="0" smtClean="0"/>
              <a:t>НИУ </a:t>
            </a:r>
            <a:r>
              <a:rPr lang="ru-RU" dirty="0"/>
              <a:t>ВШЭ – Нижний </a:t>
            </a:r>
            <a:r>
              <a:rPr lang="ru-RU" dirty="0" smtClean="0"/>
              <a:t>Новгород</a:t>
            </a:r>
            <a:endParaRPr lang="ru-RU" dirty="0"/>
          </a:p>
          <a:p>
            <a:r>
              <a:rPr lang="ru-RU" dirty="0"/>
              <a:t>ngronskaya@hse.ru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996952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455006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TC101859866[[fn=Макрос]]</Template>
  <TotalTime>176</TotalTime>
  <Words>259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Macro</vt:lpstr>
      <vt:lpstr>Русский язык на постсоветском пространстве</vt:lpstr>
      <vt:lpstr>Русский язык в мире</vt:lpstr>
      <vt:lpstr>Русский язык: смена идентичности</vt:lpstr>
      <vt:lpstr>Статус русского языка на постсоветском пространстве</vt:lpstr>
      <vt:lpstr>Уровень владения русским языком в странах СНГ</vt:lpstr>
      <vt:lpstr>Потребность изучения русского языка </vt:lpstr>
      <vt:lpstr>Отношение к русскому языку: три группы стран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на постсоветском пространстве</dc:title>
  <dc:creator>Natalia</dc:creator>
  <cp:lastModifiedBy>Natalia</cp:lastModifiedBy>
  <cp:revision>19</cp:revision>
  <dcterms:created xsi:type="dcterms:W3CDTF">2011-12-18T20:48:41Z</dcterms:created>
  <dcterms:modified xsi:type="dcterms:W3CDTF">2011-12-19T22:15:53Z</dcterms:modified>
</cp:coreProperties>
</file>