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73" r:id="rId4"/>
    <p:sldId id="290" r:id="rId5"/>
    <p:sldId id="274" r:id="rId6"/>
    <p:sldId id="289" r:id="rId7"/>
    <p:sldId id="288" r:id="rId8"/>
    <p:sldId id="286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2"/>
    <a:srgbClr val="1C2A55"/>
    <a:srgbClr val="213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69952" autoAdjust="0"/>
  </p:normalViewPr>
  <p:slideViewPr>
    <p:cSldViewPr snapToGrid="0" snapToObjects="1">
      <p:cViewPr varScale="1">
        <p:scale>
          <a:sx n="58" d="100"/>
          <a:sy n="58" d="100"/>
        </p:scale>
        <p:origin x="17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4BB55-C214-44BB-BBF0-09BE05BAA79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CE8B3-C343-46C0-AC4D-76521495C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0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Кафедра фундаментальной математики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(КФМ) создана в этом году  с целью обучения студентов по новому для ВШЭ-НН направлению «математика». Эта кафедра является преемником факультета математики московской Вышки.  Обучение студентов будет проходить в тесном взаимодействии с головным кампусом (возможны стажировки студентов в Москве, продолжение обучения в московской магистратуре и за рубежом) 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23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Чем</a:t>
            </a:r>
            <a:r>
              <a:rPr lang="ru-RU" baseline="0" dirty="0" smtClean="0"/>
              <a:t> же будут заниматься студенты и выпускники направления «математика» Для этого необходимо сначала определить, что составляет предмет математики. Большинство людей думает, что математика – это вычисления и формулы. Это не совсем так. В первую очередь математика – язык описания мира – как окружающей </a:t>
            </a:r>
            <a:r>
              <a:rPr lang="ru-RU" baseline="0" smtClean="0"/>
              <a:t>нас действительности</a:t>
            </a:r>
            <a:r>
              <a:rPr lang="ru-RU" baseline="0" dirty="0" smtClean="0"/>
              <a:t>, так и мира идей, --- а следовательно, способ познания этого мира и способ  мышления.  Воображение математиков  (естественно, без отрыва от реальности)  рождает такие объекты, которые вы видите на рисунках.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2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Человек, имеющий благодаря</a:t>
            </a:r>
            <a:r>
              <a:rPr lang="ru-RU" baseline="0" dirty="0" smtClean="0"/>
              <a:t> математическому образованию, хорошо организованный мозг, может найти себе применение практически в любой области. Тому есть немало примеров, в том числе и среди моих личных знакомых, однокурсников, которые в 90-е годы, когда на занятия наукой нельзя было прокормиться, сделали успешную карьеру в перечисленных областях. Сейчас времена меняются, специалисты, способные вести серьезные научные исследования, становятся востребованными в нашей стране.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 этом свидетельствует принятая Российским Правительством «Концепция развития математического образования», растущее число грантов Российского Правительства и различных научных фондов, обеспечивающих финансовую поддержку молодых людей, занимающихся наукой. </a:t>
            </a:r>
            <a:r>
              <a:rPr lang="ru-RU" baseline="0" dirty="0" smtClean="0"/>
              <a:t>Есть люди, которые рождаются со склонностями к математике,  но многому можно научить и развить имеющиеся способности.  Пожалуй, определяет все вкус. Для того, чтобы понять --- нравится ли вам математика,  а заодно узнать, что скрывается за красивыми картинками показанными на предыдущем слайде, можно прийти на занятия в клуб «Плюс».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247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Ольга Витальевна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Починка расскажет,  зачем нужны комплексные числа, какие математические и прикладные проблемы они помогают решить.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Нина Ивановна Жукова расскажет о теории множеств, --- как сравнивать множества, какое множество самое мощное, а также о  топологии, изучающей важные свойства геометрических объектов, остающиеся неизменными при непрерывных преобразованиях.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Евгений Викторович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Жужома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расскажет о математических бильярдах – моделях обычного бильярда, которые используются, в частности,  для решения некоторых физических задач, а также о  математических методах шифрования информации.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04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Елена Яковлевна Гуревич расскажет о  качественной теории динамических систем, о том, как геометрически</a:t>
            </a:r>
            <a:r>
              <a:rPr lang="ru-RU" baseline="0" dirty="0" smtClean="0"/>
              <a:t>й подход позволяет изучать свойства  кривых, не зная точного уравнения этих кривых и где это применяется.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Иван Ильич Овсянников продолжит рассказ о качественной теории динамических систем и расскажет, в частности, о том, как математически точно описать хаос и почему долговременные прогнозы погоды часто бывают ошибочными.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31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7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3.jpe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opochinka@hse.ru" TargetMode="Externa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hse.ru/images/soc/voron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48" y="4535251"/>
            <a:ext cx="2620369" cy="1898818"/>
          </a:xfrm>
          <a:prstGeom prst="rect">
            <a:avLst/>
          </a:prstGeom>
          <a:noFill/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540823"/>
          </a:xfrm>
        </p:spPr>
        <p:txBody>
          <a:bodyPr/>
          <a:lstStyle/>
          <a:p>
            <a:pPr eaLnBrk="1" hangingPunct="1"/>
            <a:r>
              <a:rPr lang="ru-RU" sz="2900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Математический клуб «Плюс»</a:t>
            </a:r>
            <a:br>
              <a:rPr lang="ru-RU" sz="2900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900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при кафедре Фундаментальной математики</a:t>
            </a:r>
            <a:endParaRPr lang="en-US" sz="2900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3671248"/>
            <a:ext cx="6400800" cy="2612693"/>
          </a:xfrm>
        </p:spPr>
        <p:txBody>
          <a:bodyPr/>
          <a:lstStyle/>
          <a:p>
            <a:pPr eaLnBrk="1" hangingPunct="1"/>
            <a:endParaRPr lang="ru-RU" sz="2000" dirty="0" smtClean="0">
              <a:solidFill>
                <a:srgbClr val="000066"/>
              </a:solidFill>
              <a:latin typeface="Myriad Pro Semibold"/>
              <a:ea typeface="ＭＳ Ｐゴシック"/>
              <a:cs typeface="ＭＳ Ｐゴシック"/>
            </a:endParaRPr>
          </a:p>
          <a:p>
            <a:pPr eaLnBrk="1" hangingPunct="1"/>
            <a:r>
              <a:rPr lang="ru-RU" sz="20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Факультет </a:t>
            </a:r>
            <a:r>
              <a:rPr lang="ru-RU" sz="2000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Бизнес-информатики и прикладной математики</a:t>
            </a:r>
            <a:endParaRPr lang="ru-RU" sz="2000" dirty="0" smtClean="0">
              <a:solidFill>
                <a:srgbClr val="000066"/>
              </a:solidFill>
              <a:latin typeface="Myriad Pro Semibold"/>
              <a:ea typeface="ＭＳ Ｐゴシック"/>
              <a:cs typeface="ＭＳ Ｐゴシック"/>
            </a:endParaRPr>
          </a:p>
          <a:p>
            <a:pPr eaLnBrk="1" hangingPunct="1"/>
            <a:endParaRPr lang="ru-RU" sz="2000" dirty="0">
              <a:solidFill>
                <a:srgbClr val="000066"/>
              </a:solidFill>
              <a:latin typeface="Myriad Pro Semibold"/>
              <a:ea typeface="ＭＳ Ｐゴシック"/>
              <a:cs typeface="ＭＳ Ｐゴシック"/>
            </a:endParaRPr>
          </a:p>
          <a:p>
            <a:pPr eaLnBrk="1" hangingPunct="1"/>
            <a:r>
              <a:rPr lang="ru-RU" sz="20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НИУ Высшая школа экономики – Нижний Новгород</a:t>
            </a:r>
            <a:endParaRPr lang="en-US" sz="2000" dirty="0" smtClean="0">
              <a:solidFill>
                <a:srgbClr val="000066"/>
              </a:solidFill>
              <a:latin typeface="Myriad Pro Semibold"/>
              <a:ea typeface="ＭＳ Ｐゴシック"/>
              <a:cs typeface="ＭＳ Ｐゴシック"/>
            </a:endParaRPr>
          </a:p>
          <a:p>
            <a:pPr eaLnBrk="1" hangingPunct="1"/>
            <a:endParaRPr kumimoji="1" lang="ru-RU" sz="2000" dirty="0" smtClean="0">
              <a:solidFill>
                <a:srgbClr val="000066"/>
              </a:solidFill>
              <a:latin typeface="Myriad Pro Semibold"/>
              <a:ea typeface="ＭＳ Ｐゴシック"/>
              <a:cs typeface="ＭＳ Ｐゴシック"/>
            </a:endParaRPr>
          </a:p>
          <a:p>
            <a:pPr eaLnBrk="1" hangingPunct="1"/>
            <a:endParaRPr kumimoji="1" lang="ru-RU" sz="2000" dirty="0" smtClean="0">
              <a:solidFill>
                <a:srgbClr val="000066"/>
              </a:solidFill>
              <a:latin typeface="Myriad Pro Semibold"/>
              <a:ea typeface="ＭＳ Ｐゴシック"/>
              <a:cs typeface="ＭＳ Ｐゴシック"/>
            </a:endParaRPr>
          </a:p>
          <a:p>
            <a:pPr eaLnBrk="1" hangingPunct="1"/>
            <a:endParaRPr kumimoji="1" lang="en-US" sz="2000" dirty="0" smtClean="0">
              <a:solidFill>
                <a:srgbClr val="000066"/>
              </a:solidFill>
              <a:latin typeface="Myriad Pro Semibold"/>
              <a:ea typeface="ＭＳ Ｐゴシック"/>
              <a:cs typeface="ＭＳ Ｐゴシック"/>
            </a:endParaRPr>
          </a:p>
          <a:p>
            <a:pPr eaLnBrk="1" hangingPunct="1"/>
            <a:endParaRPr kumimoji="1" lang="ru-RU" sz="2000" dirty="0" smtClean="0">
              <a:solidFill>
                <a:srgbClr val="000066"/>
              </a:solidFill>
              <a:latin typeface="Myriad Pro Semibold"/>
              <a:ea typeface="ＭＳ Ｐゴシック"/>
              <a:cs typeface="ＭＳ Ｐゴシック"/>
            </a:endParaRPr>
          </a:p>
          <a:p>
            <a:pPr eaLnBrk="1" hangingPunct="1"/>
            <a:endParaRPr kumimoji="1" lang="en-US" sz="2000" dirty="0" smtClean="0">
              <a:solidFill>
                <a:srgbClr val="000066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schemeClr val="bg1"/>
                </a:solidFill>
              </a:rPr>
              <a:t>Нижний Новгород, 201</a:t>
            </a:r>
            <a:r>
              <a:rPr lang="en-US" sz="800" dirty="0" smtClean="0">
                <a:solidFill>
                  <a:schemeClr val="bg1"/>
                </a:solidFill>
              </a:rPr>
              <a:t>4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80944" y="6442524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1" lang="ru-RU" sz="800" dirty="0" smtClean="0">
                <a:solidFill>
                  <a:prstClr val="white"/>
                </a:solidFill>
                <a:latin typeface="Myriad Pro"/>
              </a:rPr>
              <a:t>О направлении «математика»  и клубе «Плюс»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 smtClean="0">
                <a:solidFill>
                  <a:prstClr val="white"/>
                </a:solidFill>
                <a:latin typeface="Myriad Pro"/>
              </a:rPr>
              <a:t>Кафедра </a:t>
            </a:r>
            <a:r>
              <a:rPr lang="ru-RU" sz="2400" dirty="0">
                <a:solidFill>
                  <a:prstClr val="white"/>
                </a:solidFill>
                <a:latin typeface="Myriad Pro"/>
              </a:rPr>
              <a:t>Ф</a:t>
            </a:r>
            <a:r>
              <a:rPr lang="ru-RU" sz="2400" dirty="0" smtClean="0">
                <a:solidFill>
                  <a:prstClr val="white"/>
                </a:solidFill>
                <a:latin typeface="Myriad Pro"/>
              </a:rPr>
              <a:t>ундаментальной математики – базовая кафедра направления «математика»</a:t>
            </a:r>
            <a:endParaRPr lang="en-US" sz="2400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1026" name="Рисунок 2" descr="http://uld9.mycdn.me/image?id=531781745305&amp;bid=531781745305&amp;t=0&amp;plc=WEB&amp;tkn=OzN0Syn2F2mzwEz9LVi5b1aGCB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7" y="1845981"/>
            <a:ext cx="1390464" cy="143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nnov.hse.ru/mirror/org/persons/cimage/1181232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41" y="1368087"/>
            <a:ext cx="1729917" cy="172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00" b="14113"/>
          <a:stretch/>
        </p:blipFill>
        <p:spPr bwMode="auto">
          <a:xfrm>
            <a:off x="104503" y="2622682"/>
            <a:ext cx="1619793" cy="172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02" y="2906417"/>
            <a:ext cx="1433638" cy="135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Рисунок 9" descr="IMAG076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93" b="15893"/>
          <a:stretch/>
        </p:blipFill>
        <p:spPr bwMode="auto">
          <a:xfrm>
            <a:off x="5736917" y="1538306"/>
            <a:ext cx="1361993" cy="20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01966" y="3484419"/>
            <a:ext cx="4974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2400" dirty="0">
                <a:solidFill>
                  <a:srgbClr val="003F82"/>
                </a:solidFill>
                <a:latin typeface="Myriad Pro"/>
                <a:cs typeface="Miriam Fixed" panose="020B0509050101010101" pitchFamily="49" charset="-79"/>
              </a:rPr>
              <a:t>27 июня 2014 </a:t>
            </a:r>
            <a:r>
              <a:rPr lang="ru-RU" sz="2400" dirty="0" smtClean="0">
                <a:solidFill>
                  <a:srgbClr val="003F82"/>
                </a:solidFill>
                <a:latin typeface="Myriad Pro"/>
                <a:cs typeface="Miriam Fixed" panose="020B0509050101010101" pitchFamily="49" charset="-79"/>
              </a:rPr>
              <a:t>создана </a:t>
            </a:r>
            <a:r>
              <a:rPr lang="ru-RU" sz="2400" dirty="0">
                <a:solidFill>
                  <a:srgbClr val="003F82"/>
                </a:solidFill>
                <a:latin typeface="Myriad Pro"/>
                <a:cs typeface="Miriam Fixed" panose="020B0509050101010101" pitchFamily="49" charset="-79"/>
              </a:rPr>
              <a:t>кафедра Фундаментальной </a:t>
            </a:r>
            <a:r>
              <a:rPr lang="ru-RU" sz="2400" dirty="0" smtClean="0">
                <a:solidFill>
                  <a:srgbClr val="003F82"/>
                </a:solidFill>
                <a:latin typeface="Myriad Pro"/>
                <a:cs typeface="Miriam Fixed" panose="020B0509050101010101" pitchFamily="49" charset="-79"/>
              </a:rPr>
              <a:t>математики</a:t>
            </a:r>
            <a:r>
              <a:rPr lang="ru-RU" sz="2400" dirty="0">
                <a:solidFill>
                  <a:srgbClr val="003F82"/>
                </a:solidFill>
                <a:latin typeface="Myriad Pro"/>
                <a:cs typeface="Miriam Fixed" panose="020B0509050101010101" pitchFamily="49" charset="-79"/>
              </a:rPr>
              <a:t> </a:t>
            </a:r>
            <a:r>
              <a:rPr lang="ru-RU" sz="2400" dirty="0" smtClean="0">
                <a:solidFill>
                  <a:srgbClr val="003F82"/>
                </a:solidFill>
                <a:latin typeface="Myriad Pro"/>
                <a:cs typeface="Miriam Fixed" panose="020B0509050101010101" pitchFamily="49" charset="-79"/>
              </a:rPr>
              <a:t>--  базовая  кафедра </a:t>
            </a:r>
            <a:r>
              <a:rPr lang="ru-RU" sz="2400" dirty="0">
                <a:solidFill>
                  <a:srgbClr val="003F82"/>
                </a:solidFill>
                <a:latin typeface="Myriad Pro"/>
                <a:cs typeface="Miriam Fixed" panose="020B0509050101010101" pitchFamily="49" charset="-79"/>
              </a:rPr>
              <a:t>для нового направления </a:t>
            </a:r>
            <a:r>
              <a:rPr lang="ru-RU" sz="2400" dirty="0" smtClean="0">
                <a:solidFill>
                  <a:srgbClr val="003F82"/>
                </a:solidFill>
                <a:latin typeface="Myriad Pro"/>
                <a:cs typeface="Miriam Fixed" panose="020B0509050101010101" pitchFamily="49" charset="-79"/>
              </a:rPr>
              <a:t>«</a:t>
            </a:r>
            <a:r>
              <a:rPr lang="ru-RU" sz="2400" dirty="0">
                <a:solidFill>
                  <a:srgbClr val="003F82"/>
                </a:solidFill>
                <a:latin typeface="Myriad Pro"/>
                <a:cs typeface="Miriam Fixed" panose="020B0509050101010101" pitchFamily="49" charset="-79"/>
              </a:rPr>
              <a:t>математика». </a:t>
            </a:r>
            <a:endParaRPr lang="ru-RU" sz="2400" dirty="0" smtClean="0">
              <a:solidFill>
                <a:srgbClr val="003F82"/>
              </a:solidFill>
              <a:latin typeface="Myriad Pro"/>
              <a:cs typeface="Miriam Fixed" panose="020B0509050101010101" pitchFamily="49" charset="-79"/>
            </a:endParaRPr>
          </a:p>
          <a:p>
            <a:pPr marL="0" lvl="1"/>
            <a:r>
              <a:rPr lang="ru-RU" sz="2400" dirty="0" smtClean="0">
                <a:solidFill>
                  <a:srgbClr val="003F82"/>
                </a:solidFill>
                <a:latin typeface="Myriad Pro"/>
                <a:cs typeface="Miriam Fixed" panose="020B0509050101010101" pitchFamily="49" charset="-79"/>
              </a:rPr>
              <a:t> </a:t>
            </a:r>
            <a:r>
              <a:rPr lang="ru-RU" sz="2400" dirty="0">
                <a:solidFill>
                  <a:srgbClr val="003F82"/>
                </a:solidFill>
                <a:latin typeface="Myriad Pro"/>
                <a:cs typeface="Miriam Fixed" panose="020B0509050101010101" pitchFamily="49" charset="-79"/>
              </a:rPr>
              <a:t>В 2015 году по направлению «математика» планируется набор 20 абитуриентов на </a:t>
            </a:r>
            <a:r>
              <a:rPr lang="ru-RU" sz="2400" dirty="0" smtClean="0">
                <a:solidFill>
                  <a:srgbClr val="003F82"/>
                </a:solidFill>
                <a:latin typeface="Myriad Pro"/>
                <a:cs typeface="Miriam Fixed" panose="020B0509050101010101" pitchFamily="49" charset="-79"/>
              </a:rPr>
              <a:t>1 </a:t>
            </a:r>
            <a:r>
              <a:rPr lang="ru-RU" sz="2400" dirty="0">
                <a:solidFill>
                  <a:srgbClr val="003F82"/>
                </a:solidFill>
                <a:latin typeface="Myriad Pro"/>
                <a:cs typeface="Miriam Fixed" panose="020B0509050101010101" pitchFamily="49" charset="-79"/>
              </a:rPr>
              <a:t>курс </a:t>
            </a:r>
            <a:r>
              <a:rPr lang="ru-RU" sz="2400" dirty="0" err="1" smtClean="0">
                <a:solidFill>
                  <a:srgbClr val="003F82"/>
                </a:solidFill>
                <a:latin typeface="Myriad Pro"/>
                <a:cs typeface="Miriam Fixed" panose="020B0509050101010101" pitchFamily="49" charset="-79"/>
              </a:rPr>
              <a:t>бакалавриата</a:t>
            </a:r>
            <a:r>
              <a:rPr lang="ru-RU" sz="2400" dirty="0" smtClean="0">
                <a:solidFill>
                  <a:srgbClr val="003F82"/>
                </a:solidFill>
                <a:latin typeface="Myriad Pro"/>
                <a:cs typeface="Miriam Fixed" panose="020B0509050101010101" pitchFamily="49" charset="-79"/>
              </a:rPr>
              <a:t>.</a:t>
            </a:r>
            <a:r>
              <a:rPr lang="ru-RU" sz="2400" dirty="0">
                <a:solidFill>
                  <a:srgbClr val="003F82"/>
                </a:solidFill>
                <a:latin typeface="Myriad Pro"/>
              </a:rPr>
              <a:t> </a:t>
            </a:r>
            <a:endParaRPr lang="ru-RU" sz="2400" dirty="0">
              <a:solidFill>
                <a:srgbClr val="003F82"/>
              </a:solidFill>
              <a:cs typeface="Miriam Fixed" panose="020B0509050101010101" pitchFamily="49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041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882" y="1872349"/>
            <a:ext cx="3722914" cy="289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Subtitle 2"/>
          <p:cNvSpPr txBox="1">
            <a:spLocks/>
          </p:cNvSpPr>
          <p:nvPr/>
        </p:nvSpPr>
        <p:spPr bwMode="auto">
          <a:xfrm>
            <a:off x="114911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1" lang="ru-RU" sz="800" dirty="0">
                <a:solidFill>
                  <a:prstClr val="white"/>
                </a:solidFill>
                <a:latin typeface="Myriad Pro"/>
              </a:rPr>
              <a:t>О направлении «математика»  и клубе «Плюс»</a:t>
            </a: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prstClr val="white"/>
                </a:solidFill>
                <a:latin typeface="Myriad Pro"/>
              </a:rPr>
              <a:t>Что такое математика</a:t>
            </a:r>
            <a:r>
              <a:rPr lang="en-US" sz="3200" dirty="0" smtClean="0">
                <a:solidFill>
                  <a:prstClr val="white"/>
                </a:solidFill>
                <a:latin typeface="Myriad Pro"/>
              </a:rPr>
              <a:t>?</a:t>
            </a:r>
            <a:endParaRPr lang="en-US" sz="3200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1" y="1492622"/>
            <a:ext cx="2343174" cy="210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4594" y="1653988"/>
            <a:ext cx="2401281" cy="16666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t="2640" r="55906"/>
          <a:stretch/>
        </p:blipFill>
        <p:spPr>
          <a:xfrm>
            <a:off x="63813" y="3764721"/>
            <a:ext cx="2327399" cy="23353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3028" y="4002425"/>
            <a:ext cx="2202720" cy="19582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260" y="3320664"/>
            <a:ext cx="2070952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Аттрактор Лоренца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0902" y="4873022"/>
            <a:ext cx="1002197" cy="381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Фрактал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3648" y="3331012"/>
            <a:ext cx="1563184" cy="381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Рогатая сфера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4554" y="5901526"/>
            <a:ext cx="1819665" cy="381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Подкова </a:t>
            </a:r>
            <a:r>
              <a:rPr lang="ru-RU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Смейла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9803" y="5948551"/>
            <a:ext cx="2093394" cy="381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Аттрактор </a:t>
            </a:r>
            <a:r>
              <a:rPr lang="ru-RU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Плыкина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21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hse.ru/data/2010/10/01/1224489472/20070530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5372" y="1651380"/>
            <a:ext cx="2864979" cy="4855590"/>
          </a:xfrm>
          <a:prstGeom prst="rect">
            <a:avLst/>
          </a:prstGeom>
          <a:noFill/>
        </p:spPr>
      </p:pic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1" lang="ru-RU" sz="800" dirty="0">
                <a:solidFill>
                  <a:prstClr val="white"/>
                </a:solidFill>
                <a:latin typeface="Myriad Pro"/>
              </a:rPr>
              <a:t>О направлении «математика»  и клубе «Плюс»</a:t>
            </a: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prstClr val="white"/>
                </a:solidFill>
                <a:latin typeface="Myriad Pro"/>
              </a:rPr>
              <a:t>Где работают математики</a:t>
            </a:r>
            <a:r>
              <a:rPr lang="en-US" sz="3200" dirty="0" smtClean="0">
                <a:solidFill>
                  <a:prstClr val="white"/>
                </a:solidFill>
                <a:latin typeface="Myriad Pro"/>
              </a:rPr>
              <a:t>?</a:t>
            </a:r>
            <a:endParaRPr lang="en-US" sz="32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90488" y="1332411"/>
            <a:ext cx="7285969" cy="555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/>
            <a:r>
              <a:rPr lang="ru-RU" sz="2400" b="1" dirty="0" smtClean="0">
                <a:solidFill>
                  <a:srgbClr val="003F82"/>
                </a:solidFill>
                <a:latin typeface="Miriad Pro"/>
              </a:rPr>
              <a:t>Прикладные  области</a:t>
            </a:r>
            <a:r>
              <a:rPr lang="en-US" sz="2400" b="1" dirty="0" smtClean="0">
                <a:solidFill>
                  <a:srgbClr val="003F82"/>
                </a:solidFill>
                <a:latin typeface="Miriad Pro"/>
              </a:rPr>
              <a:t> </a:t>
            </a:r>
            <a:endParaRPr lang="ru-RU" sz="2400" b="1" dirty="0" smtClean="0">
              <a:solidFill>
                <a:srgbClr val="003F82"/>
              </a:solidFill>
              <a:latin typeface="Miriad Pro"/>
            </a:endParaRP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003F82"/>
                </a:solidFill>
                <a:latin typeface="Miriad Pro"/>
              </a:rPr>
              <a:t> </a:t>
            </a:r>
            <a:r>
              <a:rPr lang="ru-RU" dirty="0" smtClean="0">
                <a:solidFill>
                  <a:srgbClr val="003F82"/>
                </a:solidFill>
                <a:latin typeface="Miriad Pro"/>
              </a:rPr>
              <a:t>Программирование</a:t>
            </a:r>
            <a:endParaRPr lang="en-US" dirty="0" smtClean="0">
              <a:solidFill>
                <a:srgbClr val="003F82"/>
              </a:solidFill>
              <a:latin typeface="Miriad Pro"/>
            </a:endParaRP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003F82"/>
                </a:solidFill>
                <a:latin typeface="Miriad Pro"/>
              </a:rPr>
              <a:t> </a:t>
            </a:r>
            <a:r>
              <a:rPr lang="ru-RU" dirty="0" smtClean="0">
                <a:solidFill>
                  <a:srgbClr val="003F82"/>
                </a:solidFill>
                <a:latin typeface="Miriad Pro"/>
              </a:rPr>
              <a:t>Информатика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003F82"/>
                </a:solidFill>
                <a:latin typeface="Miriad Pro"/>
              </a:rPr>
              <a:t> </a:t>
            </a:r>
            <a:r>
              <a:rPr lang="ru-RU" dirty="0" smtClean="0">
                <a:solidFill>
                  <a:srgbClr val="003F82"/>
                </a:solidFill>
                <a:latin typeface="Miriad Pro"/>
              </a:rPr>
              <a:t>Экономика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iriad Pro"/>
              </a:rPr>
              <a:t> Бизнес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iriad Pro"/>
              </a:rPr>
              <a:t> Госслужба</a:t>
            </a:r>
            <a:r>
              <a:rPr lang="en-US" dirty="0" smtClean="0">
                <a:solidFill>
                  <a:srgbClr val="003F82"/>
                </a:solidFill>
                <a:latin typeface="Miriad Pro"/>
              </a:rPr>
              <a:t> </a:t>
            </a:r>
            <a:endParaRPr lang="ru-RU" dirty="0" smtClean="0">
              <a:solidFill>
                <a:srgbClr val="003F82"/>
              </a:solidFill>
              <a:latin typeface="Miriad Pro"/>
            </a:endParaRP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endParaRPr lang="ru-RU" dirty="0" smtClean="0">
              <a:solidFill>
                <a:srgbClr val="003F82"/>
              </a:solidFill>
              <a:latin typeface="Miriad Pro"/>
            </a:endParaRPr>
          </a:p>
          <a:p>
            <a:r>
              <a:rPr lang="ru-RU" sz="2400" b="1" dirty="0" smtClean="0">
                <a:solidFill>
                  <a:srgbClr val="003F82"/>
                </a:solidFill>
                <a:latin typeface="Miriad Pro"/>
              </a:rPr>
              <a:t>Образование </a:t>
            </a:r>
          </a:p>
          <a:p>
            <a:r>
              <a:rPr lang="ru-RU" dirty="0" smtClean="0">
                <a:latin typeface="Miriad Pro"/>
              </a:rPr>
              <a:t>   В 2013 году Правительством России принята</a:t>
            </a:r>
            <a:endParaRPr lang="en-US" dirty="0" smtClean="0">
              <a:latin typeface="Miriad Pro"/>
            </a:endParaRPr>
          </a:p>
          <a:p>
            <a:r>
              <a:rPr lang="ru-RU" dirty="0" smtClean="0">
                <a:latin typeface="Miriad Pro"/>
              </a:rPr>
              <a:t>  </a:t>
            </a:r>
            <a:r>
              <a:rPr lang="ru-RU" dirty="0">
                <a:latin typeface="Miriad Pro"/>
              </a:rPr>
              <a:t>«</a:t>
            </a:r>
            <a:r>
              <a:rPr lang="ru-RU" dirty="0" smtClean="0">
                <a:latin typeface="Miriad Pro"/>
              </a:rPr>
              <a:t>Концепци</a:t>
            </a:r>
            <a:r>
              <a:rPr lang="ru-RU" dirty="0">
                <a:latin typeface="Miriad Pro"/>
              </a:rPr>
              <a:t>я</a:t>
            </a:r>
            <a:r>
              <a:rPr lang="ru-RU" dirty="0" smtClean="0">
                <a:latin typeface="Miriad Pro"/>
              </a:rPr>
              <a:t> </a:t>
            </a:r>
            <a:r>
              <a:rPr lang="ru-RU" dirty="0">
                <a:latin typeface="Miriad Pro"/>
              </a:rPr>
              <a:t>развития математического образования</a:t>
            </a:r>
            <a:r>
              <a:rPr lang="ru-RU" dirty="0" smtClean="0">
                <a:latin typeface="Miriad Pro"/>
              </a:rPr>
              <a:t>»</a:t>
            </a:r>
          </a:p>
          <a:p>
            <a:endParaRPr lang="ru-RU" dirty="0" smtClean="0">
              <a:latin typeface="Miriad Pro"/>
            </a:endParaRPr>
          </a:p>
          <a:p>
            <a:r>
              <a:rPr lang="ru-RU" sz="2400" b="1" dirty="0" smtClean="0">
                <a:solidFill>
                  <a:srgbClr val="003F82"/>
                </a:solidFill>
                <a:latin typeface="Miriad Pro"/>
              </a:rPr>
              <a:t>Наука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3F82"/>
                </a:solidFill>
                <a:latin typeface="Miriad Pro"/>
              </a:rPr>
              <a:t> </a:t>
            </a:r>
            <a:r>
              <a:rPr lang="en-US" dirty="0" smtClean="0">
                <a:solidFill>
                  <a:srgbClr val="003F82"/>
                </a:solidFill>
                <a:latin typeface="Miriad Pro"/>
              </a:rPr>
              <a:t> </a:t>
            </a:r>
            <a:r>
              <a:rPr lang="ru-RU" dirty="0" smtClean="0">
                <a:solidFill>
                  <a:srgbClr val="003F82"/>
                </a:solidFill>
                <a:latin typeface="Miriad Pro"/>
              </a:rPr>
              <a:t>«Чистая математика»</a:t>
            </a:r>
            <a:endParaRPr lang="ru-RU" dirty="0">
              <a:solidFill>
                <a:srgbClr val="003F82"/>
              </a:solidFill>
              <a:latin typeface="Miriad Pro"/>
            </a:endParaRP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3F82"/>
                </a:solidFill>
                <a:latin typeface="Miriad Pro"/>
              </a:rPr>
              <a:t> </a:t>
            </a:r>
            <a:r>
              <a:rPr lang="ru-RU" dirty="0" smtClean="0">
                <a:solidFill>
                  <a:srgbClr val="003F82"/>
                </a:solidFill>
                <a:latin typeface="Miriad Pro"/>
              </a:rPr>
              <a:t> Физика, биология, медицина,</a:t>
            </a:r>
            <a:r>
              <a:rPr lang="en-US" dirty="0" smtClean="0">
                <a:solidFill>
                  <a:srgbClr val="003F82"/>
                </a:solidFill>
                <a:latin typeface="Miriad Pro"/>
              </a:rPr>
              <a:t>…</a:t>
            </a:r>
            <a:endParaRPr lang="ru-RU" dirty="0" smtClean="0">
              <a:solidFill>
                <a:srgbClr val="003F82"/>
              </a:solidFill>
              <a:latin typeface="Miriad Pro"/>
            </a:endParaRPr>
          </a:p>
          <a:p>
            <a:endParaRPr lang="ru-RU" sz="2400" b="1" dirty="0" smtClean="0">
              <a:solidFill>
                <a:srgbClr val="003F82"/>
              </a:solidFill>
              <a:latin typeface="Miriad Pro"/>
            </a:endParaRPr>
          </a:p>
          <a:p>
            <a:r>
              <a:rPr lang="ru-RU" dirty="0" smtClean="0">
                <a:solidFill>
                  <a:srgbClr val="003F82"/>
                </a:solidFill>
                <a:latin typeface="Myriad Pro"/>
              </a:rPr>
              <a:t>  </a:t>
            </a:r>
            <a:endParaRPr lang="ru-RU" dirty="0">
              <a:solidFill>
                <a:srgbClr val="003F82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nnov.hse.ru/mirror/org/persons/cimage/1181232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361296"/>
            <a:ext cx="1632677" cy="163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1" lang="ru-RU" sz="800" dirty="0">
                <a:solidFill>
                  <a:prstClr val="white"/>
                </a:solidFill>
                <a:latin typeface="Myriad Pro"/>
              </a:rPr>
              <a:t>О направлении «математика»  и клубе «Плюс»</a:t>
            </a: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Клуб «Плюс». Программа лекций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344098" y="1133356"/>
            <a:ext cx="5664532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      </a:t>
            </a:r>
            <a:endParaRPr lang="ru-RU" sz="2400" dirty="0" smtClean="0"/>
          </a:p>
          <a:p>
            <a:pPr lvl="0"/>
            <a:r>
              <a:rPr lang="ru-RU" sz="2400" dirty="0" smtClean="0">
                <a:latin typeface="Miriad Pro"/>
              </a:rPr>
              <a:t>Починка </a:t>
            </a:r>
            <a:r>
              <a:rPr lang="ru-RU" sz="2400" dirty="0">
                <a:latin typeface="Miriad Pro"/>
              </a:rPr>
              <a:t>Ольга Витальевна </a:t>
            </a:r>
            <a:endParaRPr lang="en-US" sz="2400" dirty="0" smtClean="0">
              <a:latin typeface="Miriad Pro"/>
            </a:endParaRPr>
          </a:p>
          <a:p>
            <a:pPr lvl="0"/>
            <a:r>
              <a:rPr lang="en-US" sz="2400" dirty="0">
                <a:latin typeface="Miriad Pro"/>
              </a:rPr>
              <a:t> </a:t>
            </a:r>
            <a:r>
              <a:rPr lang="en-US" sz="2400" dirty="0" smtClean="0">
                <a:latin typeface="Miriad Pro"/>
              </a:rPr>
              <a:t> </a:t>
            </a:r>
            <a:r>
              <a:rPr lang="ru-RU" sz="2400" dirty="0" smtClean="0">
                <a:solidFill>
                  <a:srgbClr val="003F82"/>
                </a:solidFill>
                <a:latin typeface="Miriad Pro"/>
              </a:rPr>
              <a:t>«Полезные </a:t>
            </a:r>
            <a:r>
              <a:rPr lang="ru-RU" sz="2400" dirty="0">
                <a:solidFill>
                  <a:srgbClr val="003F82"/>
                </a:solidFill>
                <a:latin typeface="Miriad Pro"/>
              </a:rPr>
              <a:t>комплексные </a:t>
            </a:r>
            <a:r>
              <a:rPr lang="ru-RU" sz="2400" dirty="0" smtClean="0">
                <a:solidFill>
                  <a:srgbClr val="003F82"/>
                </a:solidFill>
                <a:latin typeface="Miriad Pro"/>
              </a:rPr>
              <a:t>числа»</a:t>
            </a:r>
          </a:p>
          <a:p>
            <a:pPr lvl="0"/>
            <a:endParaRPr lang="ru-RU" sz="2400" dirty="0">
              <a:latin typeface="Miriad Pro"/>
            </a:endParaRPr>
          </a:p>
          <a:p>
            <a:pPr lvl="0"/>
            <a:endParaRPr lang="ru-RU" sz="2400" dirty="0" smtClean="0">
              <a:latin typeface="Miriad Pro"/>
            </a:endParaRPr>
          </a:p>
          <a:p>
            <a:pPr lvl="0"/>
            <a:endParaRPr lang="ru-RU" sz="2400" dirty="0" smtClean="0">
              <a:latin typeface="Miriad Pro"/>
            </a:endParaRPr>
          </a:p>
          <a:p>
            <a:r>
              <a:rPr lang="ru-RU" sz="2400" dirty="0">
                <a:latin typeface="Miriad Pro"/>
              </a:rPr>
              <a:t>Жукова Нина </a:t>
            </a:r>
            <a:r>
              <a:rPr lang="ru-RU" sz="2400" dirty="0" smtClean="0">
                <a:latin typeface="Miriad Pro"/>
              </a:rPr>
              <a:t>Ивановна</a:t>
            </a:r>
          </a:p>
          <a:p>
            <a:r>
              <a:rPr lang="ru-RU" sz="2400" dirty="0">
                <a:solidFill>
                  <a:srgbClr val="003F82"/>
                </a:solidFill>
                <a:latin typeface="Miriad Pro"/>
              </a:rPr>
              <a:t> </a:t>
            </a:r>
            <a:r>
              <a:rPr lang="ru-RU" sz="2400" dirty="0" smtClean="0">
                <a:solidFill>
                  <a:srgbClr val="003F82"/>
                </a:solidFill>
                <a:latin typeface="Miriad Pro"/>
              </a:rPr>
              <a:t>  «Теория </a:t>
            </a:r>
            <a:r>
              <a:rPr lang="ru-RU" sz="2400" dirty="0">
                <a:solidFill>
                  <a:srgbClr val="003F82"/>
                </a:solidFill>
                <a:latin typeface="Miriad Pro"/>
              </a:rPr>
              <a:t>множеств и </a:t>
            </a:r>
            <a:r>
              <a:rPr lang="ru-RU" sz="2400" dirty="0" smtClean="0">
                <a:solidFill>
                  <a:srgbClr val="003F82"/>
                </a:solidFill>
                <a:latin typeface="Miriad Pro"/>
              </a:rPr>
              <a:t>топология»</a:t>
            </a:r>
          </a:p>
          <a:p>
            <a:endParaRPr lang="ru-RU" sz="2400" dirty="0" smtClean="0">
              <a:solidFill>
                <a:srgbClr val="003F82"/>
              </a:solidFill>
              <a:latin typeface="Miriad Pro"/>
            </a:endParaRPr>
          </a:p>
          <a:p>
            <a:endParaRPr lang="ru-RU" sz="2400" dirty="0">
              <a:solidFill>
                <a:srgbClr val="003F82"/>
              </a:solidFill>
              <a:latin typeface="Miriad Pro"/>
            </a:endParaRPr>
          </a:p>
          <a:p>
            <a:r>
              <a:rPr lang="ru-RU" sz="2400" dirty="0" err="1">
                <a:solidFill>
                  <a:srgbClr val="1C2A55"/>
                </a:solidFill>
                <a:latin typeface="Miriad Pro"/>
              </a:rPr>
              <a:t>Жужома</a:t>
            </a:r>
            <a:r>
              <a:rPr lang="ru-RU" sz="2400" dirty="0">
                <a:solidFill>
                  <a:srgbClr val="1C2A55"/>
                </a:solidFill>
                <a:latin typeface="Miriad Pro"/>
              </a:rPr>
              <a:t> Евгений Викторович </a:t>
            </a:r>
            <a:r>
              <a:rPr lang="ru-RU" sz="2400" dirty="0" smtClean="0">
                <a:solidFill>
                  <a:srgbClr val="1C2A55"/>
                </a:solidFill>
                <a:latin typeface="Miriad Pro"/>
              </a:rPr>
              <a:t>  </a:t>
            </a:r>
          </a:p>
          <a:p>
            <a:r>
              <a:rPr lang="ru-RU" sz="2400" dirty="0">
                <a:solidFill>
                  <a:srgbClr val="1C2A55"/>
                </a:solidFill>
                <a:latin typeface="Miriad Pro"/>
              </a:rPr>
              <a:t> </a:t>
            </a:r>
            <a:r>
              <a:rPr lang="ru-RU" sz="2400" dirty="0" smtClean="0">
                <a:solidFill>
                  <a:srgbClr val="1C2A55"/>
                </a:solidFill>
                <a:latin typeface="Miriad Pro"/>
              </a:rPr>
              <a:t>  </a:t>
            </a:r>
            <a:r>
              <a:rPr lang="ru-RU" sz="2400" dirty="0" smtClean="0">
                <a:solidFill>
                  <a:srgbClr val="003F82"/>
                </a:solidFill>
                <a:latin typeface="Miriad Pro"/>
              </a:rPr>
              <a:t>«Бильярды </a:t>
            </a:r>
            <a:r>
              <a:rPr lang="ru-RU" sz="2400" dirty="0">
                <a:solidFill>
                  <a:srgbClr val="003F82"/>
                </a:solidFill>
                <a:latin typeface="Miriad Pro"/>
              </a:rPr>
              <a:t>и </a:t>
            </a:r>
            <a:r>
              <a:rPr lang="ru-RU" sz="2400" dirty="0" smtClean="0">
                <a:solidFill>
                  <a:srgbClr val="003F82"/>
                </a:solidFill>
                <a:latin typeface="Miriad Pro"/>
              </a:rPr>
              <a:t>криптография»</a:t>
            </a:r>
            <a:endParaRPr lang="ru-RU" sz="2400" dirty="0">
              <a:solidFill>
                <a:srgbClr val="003F82"/>
              </a:solidFill>
              <a:latin typeface="Miriad Pro"/>
            </a:endParaRPr>
          </a:p>
          <a:p>
            <a:endParaRPr lang="ru-RU" sz="2400" dirty="0" smtClean="0">
              <a:solidFill>
                <a:srgbClr val="003F82"/>
              </a:solidFill>
              <a:latin typeface="Miriad Pro"/>
            </a:endParaRPr>
          </a:p>
          <a:p>
            <a:endParaRPr lang="ru-RU" dirty="0"/>
          </a:p>
          <a:p>
            <a:endParaRPr lang="ru-RU" dirty="0"/>
          </a:p>
          <a:p>
            <a:pPr lvl="0"/>
            <a:endParaRPr lang="ru-RU" dirty="0"/>
          </a:p>
        </p:txBody>
      </p:sp>
      <p:pic>
        <p:nvPicPr>
          <p:cNvPr id="7" name="Рисунок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3" y="3111744"/>
            <a:ext cx="1641272" cy="14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62" b="18513"/>
          <a:stretch/>
        </p:blipFill>
        <p:spPr bwMode="auto">
          <a:xfrm>
            <a:off x="255588" y="4678483"/>
            <a:ext cx="1632677" cy="171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t041new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8" t="17620" b="1"/>
          <a:stretch/>
        </p:blipFill>
        <p:spPr bwMode="auto">
          <a:xfrm>
            <a:off x="7521081" y="1361295"/>
            <a:ext cx="1372012" cy="136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bse.sci-lib.com/a_pictures/18/10/29375875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946" y="3123890"/>
            <a:ext cx="1325369" cy="117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вантовая криптография гарантирует полную секретность передачи данных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856" y="4912585"/>
            <a:ext cx="1509300" cy="138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9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1" lang="ru-RU" sz="800" dirty="0">
                <a:solidFill>
                  <a:prstClr val="white"/>
                </a:solidFill>
                <a:latin typeface="Myriad Pro"/>
              </a:rPr>
              <a:t>О направлении «математика»  и клубе «Плюс»</a:t>
            </a: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Клуб «Плюс». Программа лекций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9" name="Рисунок 2" descr="http://uld9.mycdn.me/image?id=531781745305&amp;bid=531781745305&amp;t=0&amp;plc=WEB&amp;tkn=OzN0Syn2F2mzwEz9LVi5b1aGCB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63" y="1712422"/>
            <a:ext cx="1791347" cy="18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5999" y="1712422"/>
            <a:ext cx="6475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Гуревич </a:t>
            </a:r>
            <a:r>
              <a:rPr lang="ru-RU" sz="2400" dirty="0"/>
              <a:t>Елена Яковлевна </a:t>
            </a:r>
          </a:p>
          <a:p>
            <a:r>
              <a:rPr lang="ru-RU" sz="2400" dirty="0" smtClean="0">
                <a:solidFill>
                  <a:srgbClr val="003F82"/>
                </a:solidFill>
              </a:rPr>
              <a:t>«Математическое </a:t>
            </a:r>
            <a:r>
              <a:rPr lang="ru-RU" sz="2400" dirty="0">
                <a:solidFill>
                  <a:srgbClr val="003F82"/>
                </a:solidFill>
              </a:rPr>
              <a:t>моделирование</a:t>
            </a:r>
            <a:r>
              <a:rPr lang="ru-RU" sz="2400" dirty="0" smtClean="0">
                <a:solidFill>
                  <a:srgbClr val="003F82"/>
                </a:solidFill>
              </a:rPr>
              <a:t>: </a:t>
            </a:r>
          </a:p>
          <a:p>
            <a:r>
              <a:rPr lang="ru-RU" sz="2400" dirty="0" smtClean="0">
                <a:solidFill>
                  <a:srgbClr val="003F82"/>
                </a:solidFill>
              </a:rPr>
              <a:t>  геометрический подход»</a:t>
            </a:r>
            <a:endParaRPr lang="en-US" sz="2400" dirty="0" smtClean="0">
              <a:solidFill>
                <a:srgbClr val="003F82"/>
              </a:solidFill>
            </a:endParaRPr>
          </a:p>
          <a:p>
            <a:endParaRPr lang="en-US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en-US" sz="2400" dirty="0" smtClean="0"/>
          </a:p>
          <a:p>
            <a:r>
              <a:rPr lang="ru-RU" sz="2400" dirty="0" smtClean="0"/>
              <a:t>Овсянников </a:t>
            </a:r>
            <a:r>
              <a:rPr lang="ru-RU" sz="2400" dirty="0"/>
              <a:t>Иван Ильич </a:t>
            </a:r>
            <a:endParaRPr lang="ru-RU" sz="2400" dirty="0" smtClean="0"/>
          </a:p>
          <a:p>
            <a:r>
              <a:rPr lang="ru-RU" sz="2400" dirty="0" smtClean="0"/>
              <a:t>      </a:t>
            </a:r>
            <a:r>
              <a:rPr lang="ru-RU" sz="2400" dirty="0" smtClean="0">
                <a:solidFill>
                  <a:srgbClr val="003F82"/>
                </a:solidFill>
              </a:rPr>
              <a:t>«Бифуркации»</a:t>
            </a:r>
            <a:endParaRPr lang="ru-RU" sz="2400" dirty="0">
              <a:solidFill>
                <a:srgbClr val="003F82"/>
              </a:solidFill>
            </a:endParaRPr>
          </a:p>
        </p:txBody>
      </p:sp>
      <p:pic>
        <p:nvPicPr>
          <p:cNvPr id="11" name="Рисунок 9" descr="IMAG076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93" b="15893"/>
          <a:stretch/>
        </p:blipFill>
        <p:spPr bwMode="auto">
          <a:xfrm>
            <a:off x="262314" y="3557847"/>
            <a:ext cx="1773969" cy="266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46" y="4472247"/>
            <a:ext cx="2001994" cy="180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ebmath.exponenta.ru/ax/aj/de/den/im/142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25" y="2530885"/>
            <a:ext cx="1850082" cy="160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орона — символ Высшей школы экономи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3434" y="4089457"/>
            <a:ext cx="2222442" cy="2571693"/>
          </a:xfrm>
          <a:prstGeom prst="rect">
            <a:avLst/>
          </a:prstGeom>
          <a:noFill/>
        </p:spPr>
      </p:pic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1" lang="ru-RU" sz="800" dirty="0">
                <a:solidFill>
                  <a:prstClr val="white"/>
                </a:solidFill>
                <a:latin typeface="Myriad Pro"/>
              </a:rPr>
              <a:t>О направлении «математика»  и клубе «Плюс»</a:t>
            </a: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Клуб «Плюс». Расписание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116182" y="2295887"/>
            <a:ext cx="62962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      </a:t>
            </a:r>
            <a:endParaRPr lang="ru-RU" sz="2400" dirty="0" smtClean="0"/>
          </a:p>
          <a:p>
            <a:pPr lvl="0"/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720928" y="1546983"/>
            <a:ext cx="8154785" cy="2975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3F82"/>
                </a:solidFill>
                <a:latin typeface="Miriad Pro"/>
              </a:rPr>
              <a:t>Заседания клуба будут проходить по субботам, </a:t>
            </a:r>
          </a:p>
          <a:p>
            <a:pPr marL="0" indent="0" algn="ctr">
              <a:buNone/>
            </a:pPr>
            <a:r>
              <a:rPr lang="ru-RU" sz="2800" smtClean="0">
                <a:solidFill>
                  <a:srgbClr val="003F82"/>
                </a:solidFill>
                <a:latin typeface="Miriad Pro"/>
              </a:rPr>
              <a:t>с </a:t>
            </a:r>
            <a:r>
              <a:rPr lang="ru-RU" sz="2800" smtClean="0">
                <a:solidFill>
                  <a:srgbClr val="003F82"/>
                </a:solidFill>
                <a:latin typeface="Miriad Pro"/>
              </a:rPr>
              <a:t>16.00 </a:t>
            </a:r>
            <a:r>
              <a:rPr lang="ru-RU" sz="2800" smtClean="0">
                <a:solidFill>
                  <a:srgbClr val="003F82"/>
                </a:solidFill>
                <a:latin typeface="Miriad Pro"/>
              </a:rPr>
              <a:t>до </a:t>
            </a:r>
            <a:r>
              <a:rPr lang="ru-RU" sz="2800" smtClean="0">
                <a:solidFill>
                  <a:srgbClr val="003F82"/>
                </a:solidFill>
                <a:latin typeface="Miriad Pro"/>
              </a:rPr>
              <a:t>17.30</a:t>
            </a:r>
            <a:r>
              <a:rPr lang="ru-RU" sz="2800" dirty="0" smtClean="0">
                <a:solidFill>
                  <a:srgbClr val="003F82"/>
                </a:solidFill>
                <a:latin typeface="Miriad Pro"/>
              </a:rPr>
              <a:t>,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3F82"/>
                </a:solidFill>
                <a:latin typeface="Miriad Pro"/>
              </a:rPr>
              <a:t> </a:t>
            </a:r>
            <a:r>
              <a:rPr lang="ru-RU" sz="2800" dirty="0" smtClean="0">
                <a:solidFill>
                  <a:srgbClr val="003F82"/>
                </a:solidFill>
                <a:latin typeface="Miriad Pro"/>
              </a:rPr>
              <a:t>в корпусе на Большой Печерской. </a:t>
            </a:r>
          </a:p>
          <a:p>
            <a:pPr marL="0" indent="0" algn="ctr">
              <a:buNone/>
            </a:pPr>
            <a:endParaRPr lang="ru-RU" sz="2800" dirty="0" smtClean="0">
              <a:solidFill>
                <a:srgbClr val="003F82"/>
              </a:solidFill>
              <a:latin typeface="Miriad Pro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3F82"/>
                </a:solidFill>
                <a:latin typeface="Miriad Pro"/>
              </a:rPr>
              <a:t>Открытие  -- в ноябре 2014 г.</a:t>
            </a:r>
          </a:p>
          <a:p>
            <a:pPr marL="0" indent="0" algn="ctr">
              <a:buNone/>
            </a:pPr>
            <a:endParaRPr lang="ru-RU" sz="2800" dirty="0">
              <a:solidFill>
                <a:srgbClr val="003F82"/>
              </a:solidFill>
              <a:latin typeface="Miriad Pro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Вопросы присылайте  </a:t>
            </a:r>
            <a:r>
              <a:rPr lang="en-US" sz="28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       </a:t>
            </a:r>
            <a:endParaRPr lang="ru-RU" sz="2800" dirty="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3F82"/>
                </a:solidFill>
                <a:latin typeface="Myriad Pro"/>
                <a:ea typeface="ＭＳ Ｐゴシック"/>
              </a:rPr>
              <a:t>на адрес</a:t>
            </a:r>
            <a:r>
              <a:rPr lang="ru-RU" sz="2800" dirty="0"/>
              <a:t> </a:t>
            </a:r>
            <a:r>
              <a:rPr lang="en-US" sz="2800" u="sng" dirty="0" err="1">
                <a:hlinkClick r:id="rId5"/>
              </a:rPr>
              <a:t>opochinka</a:t>
            </a:r>
            <a:r>
              <a:rPr lang="ru-RU" sz="2800" u="sng" dirty="0">
                <a:hlinkClick r:id="rId5"/>
              </a:rPr>
              <a:t>@</a:t>
            </a:r>
            <a:r>
              <a:rPr lang="en-US" sz="2800" u="sng" dirty="0" err="1">
                <a:hlinkClick r:id="rId5"/>
              </a:rPr>
              <a:t>hse</a:t>
            </a:r>
            <a:r>
              <a:rPr lang="ru-RU" sz="2800" u="sng" dirty="0">
                <a:hlinkClick r:id="rId5"/>
              </a:rPr>
              <a:t>.</a:t>
            </a:r>
            <a:r>
              <a:rPr lang="en-US" sz="2800" u="sng" dirty="0" err="1">
                <a:hlinkClick r:id="rId5"/>
              </a:rPr>
              <a:t>ru</a:t>
            </a:r>
            <a:r>
              <a:rPr lang="ru-RU" sz="2800" dirty="0"/>
              <a:t>.</a:t>
            </a:r>
          </a:p>
          <a:p>
            <a:pPr marL="0" indent="0" algn="ctr">
              <a:buNone/>
            </a:pPr>
            <a:endParaRPr lang="ru-RU" sz="2800" dirty="0">
              <a:solidFill>
                <a:srgbClr val="003F82"/>
              </a:solidFill>
              <a:latin typeface="Mi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753</Words>
  <Application>Microsoft Office PowerPoint</Application>
  <PresentationFormat>Экран (4:3)</PresentationFormat>
  <Paragraphs>91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ＭＳ Ｐゴシック</vt:lpstr>
      <vt:lpstr>Arial</vt:lpstr>
      <vt:lpstr>Calibri</vt:lpstr>
      <vt:lpstr>Miriad Pro</vt:lpstr>
      <vt:lpstr>Miriam Fixed</vt:lpstr>
      <vt:lpstr>Myriad Pro</vt:lpstr>
      <vt:lpstr>Myriad Pro Semibold</vt:lpstr>
      <vt:lpstr>Times New Roman</vt:lpstr>
      <vt:lpstr>Wingdings</vt:lpstr>
      <vt:lpstr>Office Theme</vt:lpstr>
      <vt:lpstr>1_Office Theme</vt:lpstr>
      <vt:lpstr>Математический клуб «Плюс» при кафедре Фундаментальной математики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gurevich elena</cp:lastModifiedBy>
  <cp:revision>170</cp:revision>
  <dcterms:created xsi:type="dcterms:W3CDTF">2010-09-30T06:45:29Z</dcterms:created>
  <dcterms:modified xsi:type="dcterms:W3CDTF">2014-09-29T19:03:33Z</dcterms:modified>
</cp:coreProperties>
</file>