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5"/>
  </p:notesMasterIdLst>
  <p:sldIdLst>
    <p:sldId id="256" r:id="rId3"/>
    <p:sldId id="273" r:id="rId4"/>
    <p:sldId id="276" r:id="rId5"/>
    <p:sldId id="27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01" r:id="rId42"/>
    <p:sldId id="322" r:id="rId43"/>
    <p:sldId id="258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109D5"/>
    <a:srgbClr val="003F82"/>
    <a:srgbClr val="21386F"/>
    <a:srgbClr val="1C2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992" autoAdjust="0"/>
  </p:normalViewPr>
  <p:slideViewPr>
    <p:cSldViewPr snapToGrid="0" snapToObjects="1">
      <p:cViewPr>
        <p:scale>
          <a:sx n="84" d="100"/>
          <a:sy n="84" d="100"/>
        </p:scale>
        <p:origin x="-9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4BB55-C214-44BB-BBF0-09BE05BAA79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E8B3-C343-46C0-AC4D-76521495C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60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представляю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КФМ --- новую кафедру, созданную  в этом году  с целью обучения студентов по новому для ВШЭ-НН направлению «математика». Эта кафедра является филиалом или преемником факультета математики московской Вышки,  где преподают ведущие математики мира. И мы планируем с ними разносторонне сотрудничать в ходе учебного процесса (возможны стажировки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судентов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москве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продолжение обучения в тамошней магистратуре и т.д.)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12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Вставить маленькие фотки,</a:t>
            </a:r>
            <a:r>
              <a:rPr lang="ru-RU" baseline="0" dirty="0" smtClean="0"/>
              <a:t> интригующе анонсировать </a:t>
            </a:r>
            <a:r>
              <a:rPr lang="ru-RU" baseline="0" smtClean="0"/>
              <a:t>каждый цикл.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</a:t>
            </a:r>
            <a:r>
              <a:rPr lang="ru-RU" baseline="0" dirty="0" smtClean="0"/>
              <a:t> же будут заниматься студенты и выпускники направления «математика» Для этого необходимо сначала определить, что составляет предмет математики. Большинство людей думает, что математика – это вычисления и формулы. Это не совсем так. В первую очередь математика – язык описания мира – как окружающей нас </a:t>
            </a:r>
            <a:r>
              <a:rPr lang="ru-RU" baseline="0" dirty="0" err="1" smtClean="0"/>
              <a:t>дейсвтительности</a:t>
            </a:r>
            <a:r>
              <a:rPr lang="ru-RU" baseline="0" dirty="0" smtClean="0"/>
              <a:t>, так и мира идей, --- а следовательно, способ познания этого мира и способ  мышления.  Воображение математиков  (естественно, без отрыва от реальности)  рождает такие объекты, которые вы видите на рисунках….Есть люди, которые рождаются со склонностями к математике,  но многому можно научить и развить имеющиеся способности.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122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 растущие</a:t>
            </a:r>
            <a:r>
              <a:rPr lang="ru-RU" baseline="0" dirty="0" smtClean="0"/>
              <a:t> гранты и постановление правительства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7247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Вставить маленькие фотки,</a:t>
            </a:r>
            <a:r>
              <a:rPr lang="ru-RU" baseline="0" dirty="0" smtClean="0"/>
              <a:t> интригующе анонсировать </a:t>
            </a:r>
            <a:r>
              <a:rPr lang="ru-RU" baseline="0" smtClean="0"/>
              <a:t>каждый цикл.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Вставить маленькие фотки,</a:t>
            </a:r>
            <a:r>
              <a:rPr lang="ru-RU" baseline="0" dirty="0" smtClean="0"/>
              <a:t> интригующе анонсировать </a:t>
            </a:r>
            <a:r>
              <a:rPr lang="ru-RU" baseline="0" smtClean="0"/>
              <a:t>каждый цикл.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CE8B3-C343-46C0-AC4D-76521495CA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077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ru.wikipedia.org/wiki/1882_%D0%B3%D0%BE%D0%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A1%D1%86%D0%B8%D0%BF%D0%B8%D0%BE%D0%BD_%D0%B4%D0%B5%D0%BB%D1%8C_%D0%A4%D0%B5%D1%80%D1%80%D0%BE" TargetMode="External"/><Relationship Id="rId5" Type="http://schemas.openxmlformats.org/officeDocument/2006/relationships/hyperlink" Target="https://ru.wikipedia.org/wiki/%D0%9A%D1%83%D0%B1%D0%B8%D1%87%D0%B5%D1%81%D0%BA%D0%BE%D0%B5_%D1%83%D1%80%D0%B0%D0%B2%D0%BD%D0%B5%D0%BD%D0%B8%D0%B5" TargetMode="External"/><Relationship Id="rId4" Type="http://schemas.openxmlformats.org/officeDocument/2006/relationships/hyperlink" Target="https://ru.wikipedia.org/wiki/%D0%90%D0%BB%D0%B3%D0%BE%D1%80%D0%B8%D1%82%D0%B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A4%D0%BE%D1%80%D0%BC%D1%83%D0%BB%D0%B0_%D0%9A%D0%B0%D1%80%D0%B4%D0%B0%D0%BD%D0%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1545_%D0%B3%D0%BE%D0%B4" TargetMode="External"/><Relationship Id="rId5" Type="http://schemas.openxmlformats.org/officeDocument/2006/relationships/hyperlink" Target="https://ru.wikipedia.org/wiki/%D0%9A%D0%B0%D1%80%D0%B4%D0%B0%D0%BD%D0%BE,_%D0%94%D0%B6%D0%B5%D1%80%D0%BE%D0%BB%D0%B0%D0%BC%D0%BE" TargetMode="External"/><Relationship Id="rId4" Type="http://schemas.openxmlformats.org/officeDocument/2006/relationships/hyperlink" Target="https://ru.wikipedia.org/wiki/1539_%D0%B3%D0%BE%D0%B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A3%D1%80%D0%B0%D0%B2%D0%BD%D0%B5%D0%BD%D0%B8%D0%B5_%D1%87%D0%B5%D1%82%D0%B2%D1%91%D1%80%D1%82%D0%BE%D0%B9_%D1%81%D1%82%D0%B5%D0%BF%D0%B5%D0%BD%D0%B8" TargetMode="External"/><Relationship Id="rId5" Type="http://schemas.openxmlformats.org/officeDocument/2006/relationships/hyperlink" Target="https://ru.wikipedia.org/wiki/%D0%A4%D0%BE%D1%80%D0%BC%D1%83%D0%BB%D0%B0_%D0%9A%D0%B0%D1%80%D0%B4%D0%B0%D0%BD%D0%BE" TargetMode="External"/><Relationship Id="rId4" Type="http://schemas.openxmlformats.org/officeDocument/2006/relationships/hyperlink" Target="https://ru.wikipedia.org/wiki/%D0%9A%D0%B0%D1%80%D0%B4%D0%B0%D0%BD%D0%BE,_%D0%94%D0%B6%D0%B5%D1%80%D0%BE%D0%BB%D0%B0%D0%BC%D0%B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AD%D0%B9%D0%BB%D0%B5%D1%80,_%D0%9B%D0%B5%D0%BE%D0%BD%D0%B0%D1%80%D0%B4" TargetMode="External"/><Relationship Id="rId5" Type="http://schemas.openxmlformats.org/officeDocument/2006/relationships/hyperlink" Target="https://ru.wikipedia.org/wiki/%D0%93%D0%BE%D0%BB%D1%8C%D0%B4%D0%B1%D0%B0%D1%85,_%D0%9A%D1%80%D0%B8%D1%81%D1%82%D0%B8%D0%B0%D0%BD" TargetMode="External"/><Relationship Id="rId4" Type="http://schemas.openxmlformats.org/officeDocument/2006/relationships/hyperlink" Target="https://ru.wikipedia.org/w/index.php?title=1742_%D0%B3%D0%BE%D0%B4_%D0%B2_%D0%BD%D0%B0%D1%83%D0%BA%D0%B5&amp;action=edit&amp;redlink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https://ru.wikipedia.org/wiki/%D0%A5%D0%B5%D0%BB%D1%8C%D1%84%D0%B3%D0%BE%D1%82%D1%82,_%D0%A5%D0%B0%D1%80%D0%B0%D0%BB%D1%8C%D0%B4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C%D0%BE%D0%BD%D1%82%D0%B3%D0%BE%D0%BC%D0%B5%D1%80%D0%B8,_%D0%A5%D1%8C%D1%8E_(%D0%BC%D0%B0%D1%82%D0%B5%D0%BC%D0%B0%D1%82%D0%B8%D0%BA)&amp;action=edit&amp;redlink=1" TargetMode="External"/><Relationship Id="rId13" Type="http://schemas.openxmlformats.org/officeDocument/2006/relationships/hyperlink" Target="https://ru.wikipedia.org/w/index.php?title=%D0%A0%D0%B0%D0%BC%D0%B0%D1%80%D0%B5,_%D0%9E%D0%BB%D0%B8%D0%B2%D1%8C%D0%B5&amp;action=edit&amp;redlink=1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1975_%D0%B3%D0%BE%D0%B4_%D0%B2_%D0%BD%D0%B0%D1%83%D0%BA%D0%B5" TargetMode="External"/><Relationship Id="rId12" Type="http://schemas.openxmlformats.org/officeDocument/2006/relationships/hyperlink" Target="https://ru.wikipedia.org/wiki/1995_%D0%B3%D0%BE%D0%B4_%D0%B2_%D0%BD%D0%B0%D1%83%D0%BA%D0%B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1938_%D0%B3%D0%BE%D0%B4_%D0%B2_%D0%BD%D0%B0%D1%83%D0%BA%D0%B5" TargetMode="External"/><Relationship Id="rId11" Type="http://schemas.openxmlformats.org/officeDocument/2006/relationships/hyperlink" Target="https://ru.wikipedia.org/wiki/%D0%A8%D0%BD%D0%B8%D1%80%D0%B5%D0%BB%D1%8C%D0%BC%D0%B0%D0%BD,_%D0%9B%D0%B5%D0%B2_%D0%93%D0%B5%D0%BD%D1%80%D0%B8%D1%85%D0%BE%D0%B2%D0%B8%D1%87" TargetMode="External"/><Relationship Id="rId5" Type="http://schemas.openxmlformats.org/officeDocument/2006/relationships/hyperlink" Target="https://ru.wikipedia.org/wiki/1937_%D0%B3%D0%BE%D0%B4_%D0%B2_%D0%BD%D0%B0%D1%83%D0%BA%D0%B5" TargetMode="External"/><Relationship Id="rId15" Type="http://schemas.openxmlformats.org/officeDocument/2006/relationships/image" Target="../media/image56.png"/><Relationship Id="rId10" Type="http://schemas.openxmlformats.org/officeDocument/2006/relationships/hyperlink" Target="https://ru.wikipedia.org/wiki/1930_%D0%B3%D0%BE%D0%B4" TargetMode="External"/><Relationship Id="rId4" Type="http://schemas.openxmlformats.org/officeDocument/2006/relationships/hyperlink" Target="https://ru.wikipedia.org/wiki/%D0%92%D0%B8%D0%BD%D0%BE%D0%B3%D1%80%D0%B0%D0%B4%D0%BE%D0%B2,_%D0%98%D0%B2%D0%B0%D0%BD_%D0%9C%D0%B0%D1%82%D0%B2%D0%B5%D0%B5%D0%B2%D0%B8%D1%87" TargetMode="External"/><Relationship Id="rId9" Type="http://schemas.openxmlformats.org/officeDocument/2006/relationships/hyperlink" Target="https://ru.wikipedia.org/w/index.php?title=%D0%92%D0%BE%D0%BD,_%D0%91%D0%BE%D0%B1&amp;action=edit&amp;redlink=1" TargetMode="External"/><Relationship Id="rId14" Type="http://schemas.openxmlformats.org/officeDocument/2006/relationships/hyperlink" Target="https://ru.wikipedia.org/wiki/2008_%D0%B3%D0%BE%D0%B4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62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23_%D1%8F%D0%BD%D0%B2%D0%B0%D1%80%D1%8F" TargetMode="External"/><Relationship Id="rId12" Type="http://schemas.openxmlformats.org/officeDocument/2006/relationships/hyperlink" Target="https://ru.wikipedia.org/wiki/%D0%9C%D0%B0%D1%82%D0%B5%D0%BC%D0%B0%D1%82%D0%B8%D0%BA%D0%B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D%D0%B5%D0%BC%D0%B5%D1%86%D0%BA%D0%B8%D0%B9_%D1%8F%D0%B7%D1%8B%D0%BA" TargetMode="External"/><Relationship Id="rId11" Type="http://schemas.openxmlformats.org/officeDocument/2006/relationships/hyperlink" Target="https://ru.wikipedia.org/wiki/%D0%93%D0%B5%D1%80%D0%BC%D0%B0%D0%BD%D0%B8%D1%8F" TargetMode="External"/><Relationship Id="rId5" Type="http://schemas.openxmlformats.org/officeDocument/2006/relationships/image" Target="../media/image57.jpeg"/><Relationship Id="rId10" Type="http://schemas.openxmlformats.org/officeDocument/2006/relationships/hyperlink" Target="https://ru.wikipedia.org/wiki/1943" TargetMode="External"/><Relationship Id="rId4" Type="http://schemas.openxmlformats.org/officeDocument/2006/relationships/image" Target="../media/image56.png"/><Relationship Id="rId9" Type="http://schemas.openxmlformats.org/officeDocument/2006/relationships/hyperlink" Target="https://ru.wikipedia.org/wiki/14_%D1%84%D0%B5%D0%B2%D1%80%D0%B0%D0%BB%D1%8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A0%D0%B0%D1%86%D0%B8%D0%BE%D0%BD%D0%B0%D0%BB%D1%8C%D0%BD%D0%BE%D0%B5_%D1%87%D0%B8%D1%81%D0%BB%D0%B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9F%D0%B8_(%D1%87%D0%B8%D1%81%D0%BB%D0%BE)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4%D0%B5%D0%B9%D1%81%D1%82%D0%B2%D0%B8%D1%82%D0%B5%D0%BB%D1%8C%D0%BD%D0%BE%D0%B5_%D1%87%D0%B8%D1%81%D0%BB%D0%BE" TargetMode="External"/><Relationship Id="rId5" Type="http://schemas.openxmlformats.org/officeDocument/2006/relationships/hyperlink" Target="https://ru.wikipedia.org/wiki/%D0%9F%D1%80%D0%BE%D1%81%D1%82%D0%BE%D0%B5_%D1%87%D0%B8%D1%81%D0%BB%D0%BE" TargetMode="External"/><Relationship Id="rId4" Type="http://schemas.openxmlformats.org/officeDocument/2006/relationships/hyperlink" Target="https://ru.wikipedia.org/wiki/%D0%A4%D1%83%D0%BD%D0%BA%D1%86%D0%B8%D1%8F_(%D0%BC%D0%B0%D1%82%D0%B5%D0%BC%D0%B0%D1%82%D0%B8%D0%BA%D0%B0)" TargetMode="External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hyperlink" Target="https://ru.wikipedia.org/wiki/%D0%9B%D0%B5%D0%B6%D0%B0%D0%BD%D0%B4%D1%80,_%D0%90%D0%B4%D1%80%D0%B8%D0%B5%D0%BD_%D0%9C%D0%B0%D1%80%D0%B8" TargetMode="External"/><Relationship Id="rId4" Type="http://schemas.openxmlformats.org/officeDocument/2006/relationships/hyperlink" Target="https://ru.wikipedia.org/wiki/%D0%9A%D0%B0%D1%80%D0%BB_%D0%A4%D1%80%D0%B8%D0%B4%D1%80%D0%B8%D1%85_%D0%93%D0%B0%D1%83%D1%81%D1%81" TargetMode="External"/><Relationship Id="rId9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C%D0%BF%D0%BB%D0%B5%D0%BA%D1%81%D0%BD%D0%B0%D1%8F_%D0%BF%D0%BB%D0%BE%D1%81%D0%BA%D0%BE%D1%81%D1%82%D1%8C" TargetMode="External"/><Relationship Id="rId13" Type="http://schemas.openxmlformats.org/officeDocument/2006/relationships/image" Target="../media/image77.png"/><Relationship Id="rId3" Type="http://schemas.openxmlformats.org/officeDocument/2006/relationships/image" Target="../media/image3.jpeg"/><Relationship Id="rId7" Type="http://schemas.openxmlformats.org/officeDocument/2006/relationships/hyperlink" Target="https://ru.wikipedia.org/wiki/%D0%90%D0%BD%D0%B0%D0%BB%D0%B8%D1%82%D0%B8%D1%87%D0%B5%D1%81%D0%BA%D0%BE%D0%B5_%D0%BF%D1%80%D0%BE%D0%B4%D0%BE%D0%BB%D0%B6%D0%B5%D0%BD%D0%B8%D0%B5" TargetMode="External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0%D0%BD%D0%B0%D0%BB%D0%B8%D1%82%D0%B8%D1%87%D0%B5%D1%81%D0%BA%D0%B0%D1%8F_%D1%84%D1%83%D0%BD%D0%BA%D1%86%D0%B8%D1%8F" TargetMode="External"/><Relationship Id="rId11" Type="http://schemas.openxmlformats.org/officeDocument/2006/relationships/image" Target="../media/image75.png"/><Relationship Id="rId5" Type="http://schemas.openxmlformats.org/officeDocument/2006/relationships/hyperlink" Target="https://ru.wikipedia.org/wiki/%D0%A0%D1%8F%D0%B4_(%D0%BC%D0%B0%D1%82%D0%B5%D0%BC%D0%B0%D1%82%D0%B8%D0%BA%D0%B0)" TargetMode="External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hyperlink" Target="https://ru.wikipedia.org/wiki/%D0%A0%D1%8F%D0%B4_%D0%94%D0%B8%D1%80%D0%B8%D1%85%D0%BB%D0%B5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dic.academic.ru/dic.nsf/ruwiki/70913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hyperlink" Target="https://ru.wikipedia.org/wiki/%D0%94%D0%B7%D0%B5%D1%82%D0%B0-%D1%84%D1%83%D0%BD%D0%BA%D1%86%D0%B8%D1%8F_%D0%A0%D0%B8%D0%BC%D0%B0%D0%BD%D0%B0" TargetMode="External"/><Relationship Id="rId4" Type="http://schemas.openxmlformats.org/officeDocument/2006/relationships/hyperlink" Target="https://ru.wikipedia.org/wiki/%D0%93%D0%B8%D0%BF%D0%BE%D1%82%D0%B5%D0%B7%D0%B0_%D0%A0%D0%B8%D0%BC%D0%B0%D0%BD%D0%B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opochinka@hse.ru" TargetMode="Externa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se.ru/images/soc/voron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8" y="4535251"/>
            <a:ext cx="2620369" cy="1898818"/>
          </a:xfrm>
          <a:prstGeom prst="rect">
            <a:avLst/>
          </a:prstGeom>
          <a:noFill/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40823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B050"/>
                </a:solidFill>
              </a:rPr>
              <a:t>Знаменитые математические проблемы или как найти старшекласснику тему для исследования</a:t>
            </a:r>
            <a:endParaRPr lang="en-US" sz="2900" b="1" dirty="0" smtClean="0">
              <a:solidFill>
                <a:srgbClr val="00B050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671248"/>
            <a:ext cx="6400800" cy="2612693"/>
          </a:xfrm>
        </p:spPr>
        <p:txBody>
          <a:bodyPr/>
          <a:lstStyle/>
          <a:p>
            <a:pPr eaLnBrk="1" hangingPunct="1"/>
            <a:endParaRPr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Myriad Pro Semibold"/>
                <a:ea typeface="ＭＳ Ｐゴシック"/>
                <a:cs typeface="ＭＳ Ｐゴシック"/>
              </a:rPr>
              <a:t>ОП  Математика</a:t>
            </a:r>
          </a:p>
          <a:p>
            <a:pPr eaLnBrk="1" hangingPunct="1"/>
            <a:endParaRPr lang="ru-RU" sz="2000" b="1" dirty="0">
              <a:solidFill>
                <a:srgbClr val="0070C0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Myriad Pro Semibold"/>
                <a:ea typeface="ＭＳ Ｐゴシック"/>
                <a:cs typeface="ＭＳ Ｐゴシック"/>
              </a:rPr>
              <a:t>НИУ Высшая школа экономики  </a:t>
            </a:r>
          </a:p>
          <a:p>
            <a:pPr eaLnBrk="1" hangingPunct="1"/>
            <a:r>
              <a:rPr lang="ru-RU" sz="2000" b="1" dirty="0" smtClean="0">
                <a:solidFill>
                  <a:srgbClr val="0070C0"/>
                </a:solidFill>
                <a:latin typeface="Myriad Pro Semibold"/>
                <a:ea typeface="ＭＳ Ｐゴシック"/>
                <a:cs typeface="ＭＳ Ｐゴシック"/>
              </a:rPr>
              <a:t>Нижний Новгород</a:t>
            </a:r>
            <a:endParaRPr lang="en-US" sz="2000" b="1" dirty="0" smtClean="0">
              <a:solidFill>
                <a:srgbClr val="0070C0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ru-RU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  <a:p>
            <a:pPr eaLnBrk="1" hangingPunct="1"/>
            <a:endParaRPr kumimoji="1" lang="en-US" sz="2000" dirty="0" smtClean="0">
              <a:solidFill>
                <a:srgbClr val="000066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schemeClr val="bg1"/>
                </a:solidFill>
              </a:rPr>
              <a:t>Нижний Новгород, 2014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2"/>
                </a:solidFill>
              </a:rPr>
              <a:t>Конические сечения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6082" name="Picture 2" descr="https://upload.wikimedia.org/wikipedia/commons/thumb/6/68/Conic_sections.png/640px-Conic_sectio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3029"/>
            <a:ext cx="3666883" cy="45148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8120" y="40291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Конические сечения:   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окружность</a:t>
            </a:r>
            <a:r>
              <a:rPr lang="ru-RU" sz="2400" dirty="0" smtClean="0"/>
              <a:t>,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      эллипс</a:t>
            </a:r>
            <a:r>
              <a:rPr lang="ru-RU" sz="2400" dirty="0" smtClean="0"/>
              <a:t>,        </a:t>
            </a:r>
            <a:r>
              <a:rPr lang="ru-RU" sz="2400" b="1" dirty="0" smtClean="0">
                <a:solidFill>
                  <a:srgbClr val="0070C0"/>
                </a:solidFill>
              </a:rPr>
              <a:t>парабола</a:t>
            </a:r>
            <a:r>
              <a:rPr lang="ru-RU" sz="2400" dirty="0" smtClean="0"/>
              <a:t>,   </a:t>
            </a:r>
            <a:r>
              <a:rPr lang="ru-RU" dirty="0" smtClean="0"/>
              <a:t> </a:t>
            </a:r>
            <a:r>
              <a:rPr lang="ru-RU" sz="2400" b="1" dirty="0" smtClean="0">
                <a:solidFill>
                  <a:srgbClr val="00B050"/>
                </a:solidFill>
              </a:rPr>
              <a:t>гипербола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429000" y="1700999"/>
            <a:ext cx="5476875" cy="23281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1740" rIns="9144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Конические сечения могут быть получены как пересечение плоскости с двусторонним конусом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6085" name="Picture 5" descr=" a^2 z^2 = x^2 + y^2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963" y="3049587"/>
            <a:ext cx="2179724" cy="39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2"/>
                </a:solidFill>
              </a:rPr>
              <a:t>Спираль Архимеда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8130" name="Picture 2" descr="https://upload.wikimedia.org/wikipedia/commons/thumb/8/88/Archimedean_spiral_polar.svg/609px-Archimedean_spiral_polar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6" y="1700999"/>
            <a:ext cx="4454568" cy="4520399"/>
          </a:xfrm>
          <a:prstGeom prst="rect">
            <a:avLst/>
          </a:prstGeom>
          <a:noFill/>
        </p:spPr>
      </p:pic>
      <p:pic>
        <p:nvPicPr>
          <p:cNvPr id="48132" name="Picture 4" descr="\rho = \frac{a}{2\pi}\varphi. \,\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734" y="3559100"/>
            <a:ext cx="1566546" cy="72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Квадратура круга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505313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циркуля и линейки построить квадрат, равновеликий  по площади данному кругу</a:t>
            </a:r>
          </a:p>
          <a:p>
            <a:pPr algn="just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Неразрешимость этой задачи следует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неалгебраичности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(трансцендентности) числа   , которая была доказана в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1882 год"/>
              </a:rPr>
              <a:t>1882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немецким математиком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Фердинандом </a:t>
            </a:r>
            <a:r>
              <a:rPr lang="ru-RU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Линдеманом</a:t>
            </a:r>
            <a:endParaRPr lang="ru-RU" sz="2400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  <p:pic>
        <p:nvPicPr>
          <p:cNvPr id="50178" name="Picture 2" descr="https://upload.wikimedia.org/wikipedia/commons/thumb/a/a7/Squaring_the_circle.svg/281px-Squaring_the_circl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3415" y="1245869"/>
            <a:ext cx="2676525" cy="2676525"/>
          </a:xfrm>
          <a:prstGeom prst="rect">
            <a:avLst/>
          </a:prstGeom>
          <a:noFill/>
        </p:spPr>
      </p:pic>
      <p:pic>
        <p:nvPicPr>
          <p:cNvPr id="50180" name="Picture 4" descr="\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1010" y="3808306"/>
            <a:ext cx="304233" cy="228175"/>
          </a:xfrm>
          <a:prstGeom prst="rect">
            <a:avLst/>
          </a:prstGeom>
          <a:noFill/>
        </p:spPr>
      </p:pic>
      <p:pic>
        <p:nvPicPr>
          <p:cNvPr id="50182" name="Picture 6" descr="Carl Louis Ferdinand von Lindeman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3935" y="4036481"/>
            <a:ext cx="19050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err="1" smtClean="0">
                <a:solidFill>
                  <a:schemeClr val="bg2"/>
                </a:solidFill>
              </a:rPr>
              <a:t>Квадратриса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52228" name="Picture 4" descr="https://upload.wikimedia.org/wikipedia/ru/3/3b/Quadratrix_trisec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56592"/>
            <a:ext cx="4495800" cy="4995335"/>
          </a:xfrm>
          <a:prstGeom prst="rect">
            <a:avLst/>
          </a:prstGeom>
          <a:noFill/>
        </p:spPr>
      </p:pic>
      <p:pic>
        <p:nvPicPr>
          <p:cNvPr id="52230" name="Picture 6" descr="\rho=\frac{2R}{\pi}\frac{\varphi}{\sin \varphi}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6735" y="4127679"/>
            <a:ext cx="2038985" cy="811987"/>
          </a:xfrm>
          <a:prstGeom prst="rect">
            <a:avLst/>
          </a:prstGeom>
          <a:noFill/>
        </p:spPr>
      </p:pic>
      <p:pic>
        <p:nvPicPr>
          <p:cNvPr id="52232" name="Picture 8" descr="x=y\,\operatorname{ctg}\frac{\pi y}{2R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6735" y="2546316"/>
            <a:ext cx="2062768" cy="669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Решения в радикалах уравнений выше второй степени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55588" y="1403857"/>
            <a:ext cx="8650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состоит в возможности записи корней уравнения, исходя из его коэффициентов, применением лишь четырех арифметических операций и операции извлечения корня целой натуральной степени.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3" descr="x_{1,2} = \frac{-b \pm \sqrt{b^2-4ac}}{2a}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6384" y="4983480"/>
            <a:ext cx="4415597" cy="891224"/>
          </a:xfrm>
          <a:prstGeom prst="rect">
            <a:avLst/>
          </a:prstGeom>
          <a:noFill/>
        </p:spPr>
      </p:pic>
      <p:pic>
        <p:nvPicPr>
          <p:cNvPr id="54277" name="Picture 5" descr="ax^2 + bx + c = 0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3638" y="3749040"/>
            <a:ext cx="2608522" cy="39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Формула </a:t>
            </a:r>
            <a:r>
              <a:rPr lang="ru-RU" sz="3200" b="1" dirty="0" err="1" smtClean="0">
                <a:solidFill>
                  <a:schemeClr val="bg1"/>
                </a:solidFill>
              </a:rPr>
              <a:t>Кардано</a:t>
            </a:r>
            <a:r>
              <a:rPr lang="ru-RU" sz="3200" b="1" dirty="0" smtClean="0">
                <a:solidFill>
                  <a:schemeClr val="bg1"/>
                </a:solidFill>
              </a:rPr>
              <a:t> или итальянская солянка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6324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4160" y="4160520"/>
            <a:ext cx="6609606" cy="12466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63483" y="2627531"/>
            <a:ext cx="387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х</a:t>
            </a:r>
            <a:r>
              <a:rPr lang="ru-RU" sz="3600" baseline="30000" dirty="0" smtClean="0"/>
              <a:t>3</a:t>
            </a:r>
            <a:r>
              <a:rPr lang="ru-RU" sz="3600" dirty="0" smtClean="0"/>
              <a:t> + </a:t>
            </a:r>
            <a:r>
              <a:rPr lang="ru-RU" sz="3600" i="1" dirty="0" err="1" smtClean="0"/>
              <a:t>рх</a:t>
            </a:r>
            <a:r>
              <a:rPr lang="ru-RU" sz="3600" dirty="0" smtClean="0"/>
              <a:t> + </a:t>
            </a:r>
            <a:r>
              <a:rPr lang="en-US" sz="3600" i="1" dirty="0" smtClean="0"/>
              <a:t>q </a:t>
            </a:r>
            <a:r>
              <a:rPr lang="en-US" sz="3600" dirty="0" smtClean="0"/>
              <a:t>= 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С. Ферро и Н. Тарталья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55575" y="1707445"/>
            <a:ext cx="8628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/>
            <a:r>
              <a:rPr lang="ru-RU" sz="2400" dirty="0" smtClean="0"/>
              <a:t>По словам </a:t>
            </a:r>
            <a:r>
              <a:rPr lang="ru-RU" sz="2400" b="1" dirty="0" err="1" smtClean="0">
                <a:solidFill>
                  <a:srgbClr val="0070C0"/>
                </a:solidFill>
              </a:rPr>
              <a:t>Никколо</a:t>
            </a:r>
            <a:r>
              <a:rPr lang="ru-RU" sz="2400" b="1" dirty="0" smtClean="0">
                <a:solidFill>
                  <a:srgbClr val="0070C0"/>
                </a:solidFill>
              </a:rPr>
              <a:t> Тартальи</a:t>
            </a:r>
            <a:r>
              <a:rPr lang="ru-RU" sz="2400" dirty="0" smtClean="0"/>
              <a:t>, он самостоятельно открыл</a:t>
            </a:r>
            <a:r>
              <a:rPr lang="en-US" sz="2400" dirty="0" smtClean="0"/>
              <a:t> </a:t>
            </a:r>
            <a:r>
              <a:rPr lang="ru-RU" sz="2400" dirty="0" smtClean="0"/>
              <a:t>общий </a:t>
            </a:r>
            <a:r>
              <a:rPr lang="ru-RU" sz="2400" dirty="0" smtClean="0">
                <a:hlinkClick r:id="rId4" tooltip="Алгоритм"/>
              </a:rPr>
              <a:t>алгоритм</a:t>
            </a:r>
            <a:r>
              <a:rPr lang="ru-RU" sz="2400" dirty="0" smtClean="0"/>
              <a:t> решения </a:t>
            </a:r>
            <a:r>
              <a:rPr lang="ru-RU" sz="2400" dirty="0" smtClean="0">
                <a:hlinkClick r:id="rId5" tooltip="Кубическое уравнение"/>
              </a:rPr>
              <a:t>кубических уравнений</a:t>
            </a:r>
            <a:r>
              <a:rPr lang="ru-RU" sz="2400" dirty="0" smtClean="0"/>
              <a:t>, несколько ранее найденный </a:t>
            </a:r>
            <a:r>
              <a:rPr lang="ru-RU" sz="2400" dirty="0" err="1" smtClean="0">
                <a:hlinkClick r:id="rId6" tooltip="Сципион дель Ферро"/>
              </a:rPr>
              <a:t>Сципионом</a:t>
            </a:r>
            <a:r>
              <a:rPr lang="ru-RU" sz="2400" dirty="0" smtClean="0">
                <a:hlinkClick r:id="rId6" tooltip="Сципион дель Ферро"/>
              </a:rPr>
              <a:t> </a:t>
            </a:r>
            <a:r>
              <a:rPr lang="ru-RU" sz="2400" dirty="0" err="1" smtClean="0">
                <a:hlinkClick r:id="rId6" tooltip="Сципион дель Ферро"/>
              </a:rPr>
              <a:t>дель</a:t>
            </a:r>
            <a:r>
              <a:rPr lang="ru-RU" sz="2400" dirty="0" smtClean="0">
                <a:hlinkClick r:id="rId6" tooltip="Сципион дель Ферро"/>
              </a:rPr>
              <a:t> Ферро</a:t>
            </a:r>
            <a:r>
              <a:rPr lang="ru-RU" sz="2400" dirty="0" smtClean="0"/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upload.wikimedia.org/wikipedia/ru/5/5f/Ttartal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2292" y="2907774"/>
            <a:ext cx="2189005" cy="2658079"/>
          </a:xfrm>
          <a:prstGeom prst="rect">
            <a:avLst/>
          </a:prstGeom>
          <a:noFill/>
        </p:spPr>
      </p:pic>
      <p:sp>
        <p:nvSpPr>
          <p:cNvPr id="58370" name="AutoShape 2" descr="data:image/jpeg;base64,/9j/4AAQSkZJRgABAQAAAQABAAD/2wCEAAkGBxITEhUUExQWFhUXGBsZGRgYGCIdHRoeHR4cGBsfGhwaHSggIB4lHRwgITEjJiorLi4uFx8zODMsNygtLisBCgoKBQUFDgUFDisZExkrKysrKysrKysrKysrKysrKysrKysrKysrKysrKysrKysrKysrKysrKysrKysrKysrK//AABEIAMgAmAMBIgACEQEDEQH/xAAcAAACAgMBAQAAAAAAAAAAAAAFBgMEAAIHAQj/xABBEAACAQIEAwUFBQUGBwEAAAABAhEDIQAEEjEFQVEGEyJhcTKBkbHBI0JSodEHM2LS8BRDcoLC4SRTkqKy4vEV/8QAFAEBAAAAAAAAAAAAAAAAAAAAAP/EABQRAQAAAAAAAAAAAAAAAAAAAAD/2gAMAwEAAhEDEQA/ACLG9xF/M/6sasiny9xH+vHjUFU9J9Tjw0zyEeWn64CelRB++39e/GtbJowjWRvAJv8APG4oVBEEfCfnjYrUJA2jqog4AdUyFMEAvpggkyPpjDkqbGNRj1wSbLVT974gfy49o5N2bSvic/dWJPWfDt5zgBVDg1KbT15R8xi/SyKgQvwgfqcH8r2GqNepUVJ5AFjf4DBJexdIf3rzEGwwCcuQWD4IjoLnryvjXMZBZ/d26kx9MNuZ7I2Hd1Gt1USfyxRbg6IQKyVRezI5j/MBgFdMms2pv/1bDEpyIvCv72+Vjh6TsplGEqSfPUW+ZwJ4l+z5T+7do6AkH54BXqZTqGjpP+2IU4cs7Enzv/8AcZmOHZ3KNJqNUTmGJkR6HnP5YsUuJ69MkCdpZiDH4W5+hg4CFMhTB2Ef4ZnFqhk6ZFwBPMofnIxK1SR4gxjYQflONxTXfS4Ec4/XAQ1ctSAix87z7r40GUSLAfn+uLJA/wCW/uMYnNLohjzP++AohRHs8+v++MxOMuv3kPl4QfhJxmAlNYqnsuB1ucRSsTD38iAcTsqxptMyNIXEZroLEx7l+mAxSnQ/nON6WWEbNfqTb4nED1En2h6QI9JHPEtPPU5uV6dI9cBbyfDxUdVjSTcsdlUbnf8AqcecY7YZfKJoy4ChpOsDVUqdGUdDyZjFrDFDOZoMUVSClSVeLEqCGKgjrGOQ5riL1Xao0s7mTbYmIHyHuwDbmu1+dZiyoumd6jM3/dqAn0AGDPC/2i+z37NSj79KqaiiJ9qk148wx9MNnZPshlUy9N8yivUMDU/K1wJsBhkrcCygEtSohRv0HwGAF5Xtmvdio4FWn/zKR1IP8RAt/mjBfhvaHKZgGHWOckc/fgBW7G5cN3mWqNQdd2RoPW42I8iCMK/ajI1aCh6tJMwCLOo7mr8UlGMXuIPlgOprw6mDqpkrN/Ad/pi/Nufv3xwvhfGaptlM0Ks/3VUinVHkQx0nf7pxfr9v85ljpzFN0jfWpHrE2OA69n8ilVSrC2OZ9qeztTKFq1IBkN3WYDe64DDritQ/ac5XVaCsg6vhPliPP/tGNamUKgTPntEemAiyDwoZSzUyNpOpD7t/Q4Ioq6Q0lgfwsb+7rhBynadqNQsQDTI8Si1vPzv+eGXh/aHL1awSlcupZgQIBAnUOYPI+7AGDWFjDj1LW/7cSsSBPiM39s/kAsYip5lWHs0/zv5GFxps06QOkF/5bYCWrmD+Bh8Sf/HHuK9WBad7+01vWRjMBsjsGMarbypIxYWpO7j1K/77YgSiI/d33O/8uM7o7hLdIOAs16fhKlkgxP8AWrFMEJI1JHMRE9CfFjellj+H0BBjzx6uqY0+4Ej6YDzOqGpkqyShDrFvZ3Fz05459wDgwq8SalVYUadCo1R2JA0gNKiT1sMdD7y/sz56jb0tgZxbhwHfVdAYNTUNI1QEaQ5WxYwdvIYDrKvT7pWpENTtpKmQQTAg7HHi5UwfEdU3ZVUM0elvfji3YviOYp5qkuWqd5l67kaXpGnpaPaCgkG5ElcXuP8A7Qc2i16FGkgWnUK96GJ3JsB6yPMDAdWzuYRRpNYKQbl4gWkAmwm3PC1+0rNRkgxKujH2ktFtwJvjlVLgTVYbN16XePBFOt3jsek6bLO2I6NNzlq9FCVC/aGmr6qd9nSfum+0eeAVmy+sNMkTIkf19NsGez2bza2oZurTQCdIbUIFtmlRG0RzwNGZRqURB0ibQCfL1G/pi7wyl416xtFrQZPK3n9MBYqZ/nmKaE7GrTQIwJBPjUWfaTsce53IoFB1AgGC4sAejA3U+uNhVB1qSAplZIF9v6A88aZaoUv4tMEAr7QXoQbOo6HAVquS0+ImwiDO3WD/AFyw1dk8gisa50yU005cA6ebH1iw9+E7/wDNKpNOHVWBU7id/Gp22FsdYyGep1qKVkJUVFmNcwfvDabG2A0/tq6pBWdp779MbNWTezbyRV+mN+9Vj7Rm3Meu5GJEcDow8lWcBGjf4r8+8+WMxleuByHrpWfnjzAWwoidutx+mNu5/wARPKCP0xDVy8CdIv7vzxo+WPJSB/hJwErqQDZ/yOIkfSD7VupH5CMbDLwPY/7cVjRIJMtttEe65wE1LMFjMGPd+mDPC8klWnVL6gNYSSAdNtWw3BJgg4CUKBG0k7klf98MfZesy1Ko9pSqt7xKgD1292AsZPI5XJ02rQqrRBglQoE3OkcpMDHM+wZ1ZvvNJctWYn0cEFhylZnDJ+1Sq9MZOm41KzVKj/xOItHQavlhZ7EZplz2WSsFUNIBptzJkTA8owD5xvsgHdaq6e/peJdTFVImSw3gzEgzjTgPZDTVarXKu1RTq0GFUcwT94kkk2G2HDOGk8LVsQZEmCD1BBwH7acSp5fJ1B3gVisL1PuwHD+N8OppWrd2fAjnTeRefpzwKyWWJIOoXO56CTa++J+K1giaVJLNDsf1Pl9cbHJmnTV6gAZlhFIv5mfhv1wFleGBKYq1FUqgLgEQNTQF1X95OKlXWI72AzARpWAPFHW4I6xt54JZnK94tNdUB0DNHiYQP3YX8yZjbEPCuBvna6ICTSWA7/gVeU+zqN/S2+AgPZjOOwrZbwhhK+LSYkiCLz78O/ZHKV6NB1rlAzPqCBSQLQxkWvYxg/X4bSUBUKqoEAFvZA2Fox6uTUQZpjzDkDAURVa91I6BTONkaQACsjloJJ+GLFSmFBJanI6Ez7r48pspAh1BIk+Mj8p+uArtXIFtPuBE/PGYs1ymmzqb9SI984zAValBoup26n+XGqU2/CL+bfyYuVMmm4sfND9VxDVyCjeT6A/y4COoH20L8T/LjY0SwjQL2kE/yjElPIp0Y/5Tb8sZTyqTEP8ACPpgIjT0LLLYAAm5xV4V2nCmsndvUSogX7MDwgG8EkCYPukYzjVJXApIgNtbNaQFvExAM417R8WpUKa5egsnRpFoM7i3Tf0nAK/afLZjN5pUU1tf3FrHVpVthqABvF53jcxjXsVk6WVrK3EFrLoIKLFhIIkwZtgq6IQ39rXOrUMtrRpWx8Ig/hFrdcBMp24datFayCutMMkEQzj7jHzF7YDrGeza1aXdswZwCaVZdmXzA2aDtjlXHM0mlQ9SrUYzEi3wnBQ5fSKtTLlEkBzS1fvKbgkVE8wAR5kRhQpBWUVJJHi023iGN94OAucH4ZUrO731BdaJHtQY9kmwsfhzxLxLMqyOVZGBYoUuCsgSZaTEiL9cWaeVrZhRl6PRSgIBPiJk6heB05QcB8gsNqYiFLoWNlZ10ncgyT054DZ809TwL4QbEAXE2C6p2J5Y6TwbhJy1MUVMDdre00X/AE92Enh3/EZyk5EDWCQFkSPEYjYSIjD5pYkzAvNqTfmZwFmpTfrYfwD5xiRjAMu3p3YP1GIKVNpmRbf7Jv5vf7sbaP46Y/yEH/ywGwCnctbaKQ/mxIKomJY9PsgD88Q0FBHtqbwbG3542UreNAHoSfngLKvO7OCOtMX8t8ZiiaR0XZQORIY/XGYCGkKh270dJFj/AL4sKjzfvR5lv/XEa5QTt9YxpmFAMaRM/hP64CR5vD1DHUn9MaKCT/eSOUn5xiNiSIC/FBjylqUHw3A/BEemAHUuF1atQjWqsslTNl8xP3re/FvhPCe7BruCWZtLA8o2PpfBLgFN5QTDMzaZ3J2IE4PZNVqAMpVXk6kJ9ubC5ty28sAK7Q1gaMC5YRa8FY5e/YdMcrzvCndCy2aSwJ+Ijptjp3aLId0CEMMdUqRyMC3QTzxR43w1aarULa1cSgEWmPC1/wCowHL6fEDTNIsplQysJvDHUY5c7Y0y1KFixpy1nXxDTt/lIN8N3GOGivUkCYQO0gdCRMddsDK2XpEoyAmEBBLDQxjxXiBuBHlgK3EEU/a98xd+dKAZY+zUUspS83BvOKTZyqznZPCy+ACfEJkzu0hr73ODB4fqFXwLpFOYZrEKY3vLARblN8RmnrpNTYU3dYZTs6q5khoPiH64AdwniLZdwyrqqEwKZaLm1iCJPLyvhpp9oqzhWFNwG/BUdiLxB1WEfXywoUcuz1yzFdNNide6gqZZo3IBOGLgxVe+0ajTLSpBOnwrBjn7THAG8hxFarBXrVFdidILDbzYQJ9MFTTXTZmYdYM/ENhB7lmUnVqlp6H3Ceom2LfDDVpQzM004YILWk6tJwD1ToeETPlIb+bEtLLWMzfn4h/qxtwPiS111I51AnUFM6em8XjBYsb6i/y+uABighEb/wDUf9WMwYps3PVpix878tV/XHuAGrVW3p12x6zr/FbrEfPEYrBPxn3j6NjNSdXJMmJH64D1nWTuB/XnjzvRfxN7/rfG5KkE78oJH0OK7rTSCwUarLYX9PFvgIKNbunpsXcaSSSsyQYtMnnvGwO2C2ZdDTXM0vCiE+AnxamvZuXpvbEmUyFYqaoGl6ZBCrcj3Hci97YU6mfJdaboSii9KfDckNEed53vgDXHM0tZYNPUz0tLVNW+xiPhBwPpZOkKaiIKHWTqmVHXr+mKq5g0x96GE6QAdXUG2wBj/wCYW8vxBkP2dQjqpMz+Gbee3ngC2a4kBFah4qiNpNPTZlMx6ztETtgNmgGrVCgVU1hiqm035bfrjahnamh21EsWDAbE7gx8sVhmERyBd51R138tgR8sBFXUa3VgVJNjF7SLhjsRa3ljbLZapWPhEANAcfetBgAWEbsek88b0uDmu4NTTJGxME9Zm/si+Gnh2T1stGk/2qyarQPs1AKxMRBPvtgKXZvs7UqE0aTwtMaa7mnABnSVQkwQPeMOec7I0RSApkizKWKElwuywNl9Lbb4NdneC01pd22wQajOx9qSPPmdjhnou97aQtgZkMIsYHywHKqXBlWgtOqtMrU9l6ZJKNyUrEqOuAFTIE0tJDzSfR3iggQbRv4vyx1atltb0KSgw013JMMDPh59euFnPcJVGqsiKamkgqoFncwoLW2EnABOyuYelVNEnwVCQPJhzA0359Iw11EgWafz/TCjwLMZenmhSqVkFRRMsfaYyCoOkglYHx5YbykX1x1hR/LgMSrEkz/02+eMxAtMNJ1CAbEwPoMZgIGe8faSep/9cb099nFokmNv8uIloNIGuoD/AITiYowaxqH1T9cBie1F/jb/AMcWuH0O8lxP8MgGw2iYAUXO18U6VBi1jULAEgR0HMFogYYez9b7MtoY6akExJ0hR57YAlw6n9qQAwVdiYhibt5i/LCz2j7PZWvLBlpkKdK6ecwzSDz2jlM4LUqqUq5gWHivdvEJJHST58vLAvtJVFKqZUBKlwVOrUdlJHQGTgEvivAFp1CoqAlgCgIg6YDNMbEW+GBGbyDCooLh2/gAJgzqj4x8cXahpjMro1MCzmSYLEW5ezY2P6YJ/wD61VqlOllmFI+1Xbu1JCqASxN5AA6C8WvgFmlwCuJNTwI3IxLTbwgX9wwSynBxSUs2lPvaWnU63gqBcydjfDBlG4hWzAIrVhTIBHeIuxsJGmwIE8sNXB+zlKnXqeJmaB4iBBA5DkBy0gWwC1k+BO+qmhenQqLJJUPUkyG0+KRaL+dsNvD+F06AARgom8GNrANyPn54uV0ITSCUd2VWIUDUD91ZNrc7xjWnl6RDkB4U3oi17cvhf1wEVR++JFKe7BIqFgIHUCDNhy88WKeWpadIVyhsCDYgj7o915xDmuI6WC6afhIIAba1zA9YA9TipWz3tjvAAYAK3W86lAH3ovqMYC9mczJenTKiqwChT9wAc/P0wmdt+ICll3pUoASG1XaTaQTF1mxPng9na4RGIJTSCog2Cm0s33mt7uuE05CtnKncpbcVSsQQTcDyP1wCEeBPUQ1VBIPtD8O1iek/PBLs52wfLxSzM1KFgHjxUv8ADF2Ty3GOtcK7Hd0LssbGeYiLjnOxxzjtr2bFF7gaNXhnmPLfaw85BwD1Thl1U9TKYIK1ARHL2htjMc27FcfOXZstUvTcjujMaGNtJj7pPwPrjMA20s0XRHMqCurSo28iTaZti9lKned3GpmdRpUgc+RMcvpgUyrqYOsFTIEjZr/MHDX2X4YqK1Xeo2pKYiNAJuY6mfywBrIZWkimnpDFwwJI9qF8Uxss2wO7NVlai0RL+GxIBeJB6AcrdDg+tYBmphCBTQHvOU7x67HCpmKj0KroVK6rhi0j8QtEAbj34A8yyArqCT96ZWYCi8Xwo8ch9SqPABKtNwFAgH44aeH8QFWkUqeFtUKvQcr/AF88K3Hc0FamqU2D1WU1EG42Cqs2AMG5vbAK+V4RUr12amYUQmsiwP3tN/FEE/5sMnZHgCCmYIu0s2gjWoNhJkxzjBbhGQC+EqSASkg3ljc7ABZEQJBnBzON/Z0BSF8XskysD8M7D9cBvTCgqqhu6LdGkMDbcbHpi01JgzRUgQJLGQB5Cwv1wNFZqLPUp92abQSNWxNgSeQ8okxyxE2bapKh6d2YqwQubfhEwZ5EnAXmdxqDMkIBJ06iLkwB1iMarWOsSlMapOsMJ07E29cDOKcRSjS7zN6UBkByPtG6gKJljt5RznC1lDmc0XpwMvlkp6wkGSpPg1neSRMeWAIcY7TpSqChQoGvWRSAiAQpsPtXANm8uhxvl24nmltl6GXHMliSTaCQPLbpiX9mvCadHL1a7SDWdizNvpSQBM7SWPvwb4dnNFKpXrMVVzKU4ggCQsAXLN+mApnszmKilc1m5QgAqqxsSTcm4gxgpwynSootPLJqn7x28yW54GikzTXrgLMBKTAseQVY69cX6wIcI9RgdJd9B0qigiBbqZE+RwFpqVMHVWcMeXQeUYXe2+Vp5qiwEeFWK8iSLx5CARgzlshSqGyQsWMnUdwDM2/OYwA47kWpZU1ab3pllqFr+G6M4gbgXjn5YDiXGaAWU0ztz5dfljMGu0XZ9xrZK6VhC7KUJWJ5k25xjzAPPCcsj5gM0gCmzAHZyrACT0XVyw69nEDPU593UPxKrHyOBPaOuiZjL6QAqQkDkG8P1GCfCnFHN5zUYUrRYeXtqZ/LAecYzbJX7kX71kf0EhSPiB+eKXbsLTqU3J/eA0yAJJjxKZn1Hvx5Rq9/xIsGEU20r6KCW/M/lj3ttwx806U6Z8SKX9429JFsBTemtSnqoL49QmmGtbYaudx88BuHZapWzVSs0lZgMfCIE3tc3kDa04sVajEp3bBTUIRFYEaZEkk29n6nDFwWmlIUjWYa11xoUAaR4ZhbkWtOAlydBwFKqGKPLhW3OwEfdi8DBVaiU6kaWGvcafDPWYxHQyreIoystSGQGRoHUAX574hNQ+JKmk6HABIJjVMCObWmT1wGlSqpJ7tJDzbR7QEXHlEwOZjFXMZxaCM7olOkDBVD4tr/AOYg7DpilxrtPQy/gL99VKsqqpII8UGY2G3wwA47SrJRGZzP71pWjRUQqBolj1YwOWA27LseJcQepXGqll1+zpbhNRKr74Bk4ZuJVwtDN1dUam0gnoggD4k4g/Z3woZbLNUY+JiNRjkogfmTfGgyRzWXp0QQC71GY9AWNx54C1wzKtUyuTooRC00eoTtcAgHqScHHytOkpqNc7szXJ9L29BixlMqtFEprdVAUTvYACTgVxagDUBrsDSX2KYBljuSfp64Crwpy5OczHhQful6C4LeuLfjzDAuIpbrTNi46t0XHrZKpXcNVUJST2U3nzIFvdgswWkhbykk7nASUaWkdSdz+nlhc49SDZWsjbNVYEbSJwy0qgYAjnhS4/XAoMSSJqVTa8gGOeA5mc9/xr04GnRF77bR1nGYF8FcPmHeJkyL3gemMwHV+2OQVqLtSPiCkg7gmJH5wce8LzSZirSZj4cxlSHXoYU/PV8MLlSiQ7ikaa3MaaoUNeYqU2dvF5gjHqEUmZEB+yYaI5LU1QB5csAQ4Jqy/ExQqGWKtDfjEeFj0MTIwb7x6NHN1SYKBlQ+kx9MKzcVapXo1H0l6Lrt0P0InDF2+LU8jUA/vGF/Mm9sAtdgMu9U02bSdHsgkzuSTtvIjD9TLhQiAPKc3PWIkDbr78AOBhaVGkXWGAaJmJHhEECdpPvxP2n40tDLh0DDaALHlvO36YCXjfEKGWBNaoaRMjVTG5sdIFyTbfywmcS7YZnM06gy69zRUaSzEl2tBINoYbDe+B/FchXrpSr1nvVXUtPoAYHzn34LduciKK5agq7INR6xf4zgPf2T9nv+Iq5ipLaVAUteWO9zzAH54KdpWGZz4RTK0138xuPhg72UygyvD1b+E1SQeskfAYqdieF6aJrmNdcz6SfqMBb43VijSoJOtgI5b7X+ODHC+Hpl6ITVsPE567z6XwFoZtFzVetVOlKUU182MmFHWI+OJKGXq5466uqlQnwoLM4FwW6A4C1V4rUquUy4mPaczpX9T5eWIstQrqxZKKs+3eVGg+5RsPfg5SpJTAVQFRRtyA88JXF+MV85mEy+WbuqIOurV56VI26Bth1wDNT4hURtNdAoOzgyPT1x72iqRQa4vG53/wBsa8YUPl2kbbTafO/LCWKpgASQt9/yHmeuAd+zdcvSE7jfCV26qMuU1AwNNQ+d2O/lg52fzzI2nQI0FjHKBP8ARwt9seKKlELUVQO70lT1Nz6b4BO4NTFOkW5kTB6RyPmcZgcM9NOrUgQQAsWgLPlbGYDr3HOFU18NTMVO8JsCxYsOukcx18sBOKVSisfb+zY33buXX3XBHLpgq2Yp6Xb7V1Q/aVBI71hYjXvG9gNhjXhvDkaov9roJQphSaSB/A+qNQaQIawMc58sBynM5h6dZ3uBfWija8glZOmJ6338sdg4/mP7Rk8qRP2pQwIkmJgT54UOL1svXRVeKbhXUOsSPN9pUC/oDizwDPCvSyFFdJNFamq9gQyosxeCDIteRgOgZTKsukSBIAIERI309J3whdqEbNZgpIZKVmIEBma3xGHbtHnDlqL1dIYaWaZg6rBAvqScKw4WKNXL0Z1NrQuSfaMgkz1wFzPZfVnMtR0GKQXlvpE4HdtNeazdKkgMSEuLrqI1H3DDFkX7zib/AMCt8bL9cV+H0hU4kxJnRqP+n64BmzmT10TSBABAXbl/8tiZcso0gQAosB8PlicU+eNaogT0E4BU4VWoNmKy1ANdN9azy1AIY8/CPjgzwbPtV71mWEDAJ5iL4TspwypWGYrr7QqBBHMbtf3j4Yas/FKlToKY1ALe9uf1wFHihr5v7OiSlE+1Vb5KPvfLBnhHBaWXTRTHqxuxPUnrilx+nUC0jRZlpA+NaYk6eRXrHTFejxDM01DKVzNMG7LZgP4l6jAEe0NMmiRc8yOowlVa0QsCBcR/XLfHQaVdK1LUhlWBg/lHxwhZzJKDBnfxRz8vjgJclWC0GdvDqjVJ2Vdh5lmG3QHHMOLZg5vMM0krJuAYmbzhv7d8TNKkMsoEsZa97/pthLYU6I0ElncSQT7PvwFTiuY0UWUKb2nn0v5Y8wG4nW7xyBJAtb3Y9wH0vUzFMU0y1caNVNQCoIWYuA0Rq8sCOP5zuqTrmh/aKTghHMRb8Y5GCLiQT0xmMwHPeL0cvRgUSGpumtRq1FSvKbEi/McjiP8AZ1p/trMJAClI6yYmdwYxmMwHRePVEbMZXLqdQeqpmZhaZ1aYFgAwA88QVGR+JU7me9nyMAn6YzGYAp2VE5vNva2kfEsfpibsoNVfMP00ge8kn5YzGYBqGBnH8xopHqbDHmMwFLsSp/s5J51HPriPP5c1a1ZhvTQKvkWJmPcMe4zAFuHUmFMA78sVs7w06u9owlbmYs/k3649xmAiyqNeqi6WP7ykdieqnkfPY4ocZNJSa58IUbnm3KB0X5nHmMwHH+NZyk1d6+rW8wAATB98YUy9R2dyGMzEgn5DGYzAZSypB0hSWIAspMT1AGMxmMw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http://hist.imkn.urfu.ru/scientists/delferr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6610" y="2907774"/>
            <a:ext cx="2139950" cy="2815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3704" y="6013886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Сципион</a:t>
            </a:r>
            <a:r>
              <a:rPr lang="ru-RU" b="1" dirty="0" smtClean="0"/>
              <a:t> </a:t>
            </a:r>
            <a:r>
              <a:rPr lang="ru-RU" b="1" dirty="0" err="1" smtClean="0"/>
              <a:t>дель</a:t>
            </a:r>
            <a:r>
              <a:rPr lang="ru-RU" b="1" dirty="0" smtClean="0"/>
              <a:t> Ферро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829220"/>
            <a:ext cx="332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Никколо</a:t>
            </a:r>
            <a:r>
              <a:rPr lang="ru-RU" b="1" dirty="0" smtClean="0"/>
              <a:t> Фонтана Тарталья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Дж. </a:t>
            </a:r>
            <a:r>
              <a:rPr lang="ru-RU" sz="3200" b="1" dirty="0" err="1" smtClean="0">
                <a:solidFill>
                  <a:schemeClr val="bg1"/>
                </a:solidFill>
              </a:rPr>
              <a:t>Кардано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3819" y="1563588"/>
            <a:ext cx="522970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/>
            <a:r>
              <a:rPr lang="ru-RU" sz="2400" dirty="0" smtClean="0"/>
              <a:t>В </a:t>
            </a:r>
            <a:r>
              <a:rPr lang="ru-RU" sz="2400" dirty="0" smtClean="0">
                <a:hlinkClick r:id="rId4" tooltip="1539 год"/>
              </a:rPr>
              <a:t>1539 году</a:t>
            </a:r>
            <a:r>
              <a:rPr lang="en-US" sz="2400" dirty="0" smtClean="0"/>
              <a:t> </a:t>
            </a:r>
            <a:r>
              <a:rPr lang="ru-RU" sz="2400" dirty="0" smtClean="0"/>
              <a:t>Тарталья передал описание этого метода </a:t>
            </a:r>
            <a:r>
              <a:rPr lang="ru-RU" sz="2400" dirty="0" smtClean="0">
                <a:hlinkClick r:id="rId5" tooltip="Кардано, Джероламо"/>
              </a:rPr>
              <a:t>Дж. </a:t>
            </a:r>
            <a:r>
              <a:rPr lang="ru-RU" sz="2400" dirty="0" err="1" smtClean="0">
                <a:hlinkClick r:id="rId5" tooltip="Кардано, Джероламо"/>
              </a:rPr>
              <a:t>Кардано</a:t>
            </a:r>
            <a:r>
              <a:rPr lang="ru-RU" sz="2400" dirty="0" smtClean="0"/>
              <a:t>, который поклялся не публиковать его без разрешения Тартальи. Несмотря на обещание, в </a:t>
            </a:r>
            <a:r>
              <a:rPr lang="ru-RU" sz="2400" dirty="0" smtClean="0">
                <a:hlinkClick r:id="rId6" tooltip="1545 год"/>
              </a:rPr>
              <a:t>1545 году</a:t>
            </a:r>
            <a:r>
              <a:rPr lang="ru-RU" sz="2400" dirty="0" smtClean="0"/>
              <a:t> </a:t>
            </a:r>
            <a:r>
              <a:rPr lang="ru-RU" sz="2400" dirty="0" err="1" smtClean="0"/>
              <a:t>Кардано</a:t>
            </a:r>
            <a:r>
              <a:rPr lang="ru-RU" sz="2400" dirty="0" smtClean="0"/>
              <a:t> опубликовал этот алгоритм в работе «Великое искусство», и по этой причине он вошёл в историю математики как «</a:t>
            </a:r>
            <a:r>
              <a:rPr lang="ru-RU" sz="2400" dirty="0" smtClean="0">
                <a:hlinkClick r:id="rId7" tooltip="Формула Кардано"/>
              </a:rPr>
              <a:t>формула </a:t>
            </a:r>
            <a:r>
              <a:rPr lang="ru-RU" sz="2400" dirty="0" err="1" smtClean="0">
                <a:hlinkClick r:id="rId7" tooltip="Формула Кардано"/>
              </a:rPr>
              <a:t>Кардано</a:t>
            </a:r>
            <a:r>
              <a:rPr lang="ru-RU" sz="2400" dirty="0" smtClean="0"/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https://upload.wikimedia.org/wikipedia/commons/2/23/GirolamoCardano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6305" y="1619250"/>
            <a:ext cx="2609850" cy="3105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11717" y="5164574"/>
            <a:ext cx="25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Джероламо</a:t>
            </a:r>
            <a:r>
              <a:rPr lang="ru-RU" b="1" dirty="0" smtClean="0"/>
              <a:t> </a:t>
            </a:r>
            <a:r>
              <a:rPr lang="ru-RU" b="1" dirty="0" err="1" smtClean="0"/>
              <a:t>Кардано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Формула Феррари для уравнений четвертой степени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55588" y="1521441"/>
            <a:ext cx="522970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/>
            <a:r>
              <a:rPr lang="ru-RU" sz="2400" dirty="0" smtClean="0"/>
              <a:t>С 15 лет </a:t>
            </a:r>
            <a:r>
              <a:rPr lang="ru-RU" sz="2400" dirty="0" err="1" smtClean="0"/>
              <a:t>Луиджи</a:t>
            </a:r>
            <a:r>
              <a:rPr lang="ru-RU" sz="2400" dirty="0" smtClean="0"/>
              <a:t> Феррари был учеником у миланского математика </a:t>
            </a:r>
            <a:r>
              <a:rPr lang="ru-RU" sz="2400" dirty="0" err="1" smtClean="0">
                <a:hlinkClick r:id="rId4" tooltip="Кардано, Джероламо"/>
              </a:rPr>
              <a:t>Джероламо</a:t>
            </a:r>
            <a:r>
              <a:rPr lang="ru-RU" sz="2400" dirty="0" smtClean="0">
                <a:hlinkClick r:id="rId4" tooltip="Кардано, Джероламо"/>
              </a:rPr>
              <a:t> </a:t>
            </a:r>
            <a:r>
              <a:rPr lang="ru-RU" sz="2400" dirty="0" err="1" smtClean="0">
                <a:hlinkClick r:id="rId4" tooltip="Кардано, Джероламо"/>
              </a:rPr>
              <a:t>Кардано</a:t>
            </a:r>
            <a:r>
              <a:rPr lang="ru-RU" sz="2400" dirty="0" smtClean="0"/>
              <a:t> и быстро обнаружил выдающиеся способности. К этому времени </a:t>
            </a:r>
            <a:r>
              <a:rPr lang="ru-RU" sz="2400" dirty="0" err="1" smtClean="0"/>
              <a:t>Кардано</a:t>
            </a:r>
            <a:r>
              <a:rPr lang="ru-RU" sz="2400" dirty="0" smtClean="0"/>
              <a:t> уже был известен </a:t>
            </a:r>
            <a:r>
              <a:rPr lang="ru-RU" sz="2400" dirty="0" smtClean="0">
                <a:hlinkClick r:id="rId5" tooltip="Формула Кардано"/>
              </a:rPr>
              <a:t>алгоритм решения кубических уравнений</a:t>
            </a:r>
            <a:r>
              <a:rPr lang="ru-RU" sz="2400" dirty="0" smtClean="0"/>
              <a:t>; Феррари сумел найти аналогичный способ для решения </a:t>
            </a:r>
            <a:r>
              <a:rPr lang="ru-RU" sz="2400" dirty="0" smtClean="0">
                <a:hlinkClick r:id="rId6" tooltip="Уравнение четвёртой степени"/>
              </a:rPr>
              <a:t>уравнений четвёртой степени</a:t>
            </a:r>
            <a:r>
              <a:rPr lang="ru-RU" sz="2400" dirty="0" smtClean="0"/>
              <a:t>. Оба алгоритма </a:t>
            </a:r>
            <a:r>
              <a:rPr lang="ru-RU" sz="2400" dirty="0" err="1" smtClean="0"/>
              <a:t>Кардано</a:t>
            </a:r>
            <a:r>
              <a:rPr lang="ru-RU" sz="2400" dirty="0" smtClean="0"/>
              <a:t> опубликовал в своей книге "Высокое искусство".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1717" y="516457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Луиджи</a:t>
            </a:r>
            <a:r>
              <a:rPr lang="ru-RU" b="1" dirty="0" smtClean="0"/>
              <a:t> Феррари</a:t>
            </a:r>
            <a:endParaRPr lang="ru-RU" b="1" dirty="0"/>
          </a:p>
        </p:txBody>
      </p:sp>
      <p:pic>
        <p:nvPicPr>
          <p:cNvPr id="62466" name="Picture 2" descr="http://img0.liveinternet.ru/images/attach/c/1/54/664/54664176_Kalaydovich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8220" y="1841481"/>
            <a:ext cx="3137655" cy="3137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Теорема </a:t>
            </a:r>
            <a:r>
              <a:rPr lang="ru-RU" sz="3200" b="1" dirty="0" err="1" smtClean="0">
                <a:solidFill>
                  <a:schemeClr val="bg1"/>
                </a:solidFill>
              </a:rPr>
              <a:t>Абеля-Руффини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55588" y="1432560"/>
            <a:ext cx="83245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/>
              <a:t>Общее уравнение степени большей четырех  неразрешимо в радикалах.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58" y="6045756"/>
            <a:ext cx="2801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Паоло</a:t>
            </a:r>
            <a:r>
              <a:rPr lang="ru-RU" b="1" dirty="0" smtClean="0"/>
              <a:t> </a:t>
            </a:r>
            <a:r>
              <a:rPr lang="ru-RU" b="1" dirty="0" err="1" smtClean="0"/>
              <a:t>Руффини</a:t>
            </a:r>
            <a:r>
              <a:rPr lang="ru-RU" b="1" dirty="0" smtClean="0"/>
              <a:t> (1799)</a:t>
            </a:r>
            <a:endParaRPr lang="ru-RU" b="1" dirty="0"/>
          </a:p>
        </p:txBody>
      </p:sp>
      <p:pic>
        <p:nvPicPr>
          <p:cNvPr id="64514" name="Picture 2" descr="https://upload.wikimedia.org/wikipedia/commons/2/22/Ruffini_pao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61564"/>
            <a:ext cx="2401712" cy="3560185"/>
          </a:xfrm>
          <a:prstGeom prst="rect">
            <a:avLst/>
          </a:prstGeom>
          <a:noFill/>
        </p:spPr>
      </p:pic>
      <p:pic>
        <p:nvPicPr>
          <p:cNvPr id="64516" name="Picture 4" descr="https://upload.wikimedia.org/wikipedia/commons/8/80/Niels_Henrik_Ab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065" y="2361564"/>
            <a:ext cx="2552700" cy="31051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5801" y="5737083"/>
            <a:ext cx="3316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Нильс Хе́нрик А́бель</a:t>
            </a:r>
            <a:r>
              <a:rPr lang="ru-RU" b="1" dirty="0" smtClean="0"/>
              <a:t> (1824)</a:t>
            </a:r>
          </a:p>
          <a:p>
            <a:r>
              <a:rPr lang="ru-RU" b="1" dirty="0" smtClean="0"/>
              <a:t>Норвежский математик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80944" y="6442524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 smtClean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Кафедра </a:t>
            </a:r>
            <a:r>
              <a:rPr lang="ru-RU" sz="2800" dirty="0">
                <a:solidFill>
                  <a:prstClr val="white"/>
                </a:solidFill>
                <a:latin typeface="Myriad Pro"/>
              </a:rPr>
              <a:t>Ф</a:t>
            </a:r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ундаментальной математики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pic>
        <p:nvPicPr>
          <p:cNvPr id="1026" name="Рисунок 2" descr="http://uld9.mycdn.me/image?id=531781745305&amp;bid=531781745305&amp;t=0&amp;plc=WEB&amp;tkn=OzN0Syn2F2mzwEz9LVi5b1aGCB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65" y="1665567"/>
            <a:ext cx="1390464" cy="143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nnov.hse.ru/mirror/org/persons/cimage/118123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41" y="1368087"/>
            <a:ext cx="1729917" cy="1729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4" y="2862031"/>
            <a:ext cx="1194578" cy="153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02" y="2862031"/>
            <a:ext cx="1539763" cy="135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1966" y="3484419"/>
            <a:ext cx="497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2000" dirty="0">
                <a:latin typeface="Myriad Pro"/>
                <a:cs typeface="Miriam Fixed" panose="020B0509050101010101" pitchFamily="49" charset="-79"/>
              </a:rPr>
              <a:t>27 июня 2014 </a:t>
            </a:r>
            <a:r>
              <a:rPr lang="ru-RU" sz="2000" dirty="0" smtClean="0">
                <a:latin typeface="Myriad Pro"/>
                <a:cs typeface="Miriam Fixed" panose="020B0509050101010101" pitchFamily="49" charset="-79"/>
              </a:rPr>
              <a:t>создана </a:t>
            </a:r>
            <a:r>
              <a:rPr lang="ru-RU" sz="2000" dirty="0">
                <a:latin typeface="Myriad Pro"/>
                <a:cs typeface="Miriam Fixed" panose="020B0509050101010101" pitchFamily="49" charset="-79"/>
              </a:rPr>
              <a:t>кафедра Фундаментальной </a:t>
            </a:r>
            <a:r>
              <a:rPr lang="ru-RU" sz="2000" dirty="0" smtClean="0">
                <a:latin typeface="Myriad Pro"/>
                <a:cs typeface="Miriam Fixed" panose="020B0509050101010101" pitchFamily="49" charset="-79"/>
              </a:rPr>
              <a:t>математики</a:t>
            </a:r>
            <a:r>
              <a:rPr lang="ru-RU" sz="2000" b="1" dirty="0" smtClean="0">
                <a:latin typeface="Myriad Pro"/>
                <a:cs typeface="Miriam Fixed" panose="020B0509050101010101" pitchFamily="49" charset="-79"/>
              </a:rPr>
              <a:t>,  </a:t>
            </a:r>
            <a:r>
              <a:rPr lang="ru-RU" sz="2000" dirty="0">
                <a:latin typeface="Myriad Pro"/>
                <a:cs typeface="Miriam Fixed" panose="020B0509050101010101" pitchFamily="49" charset="-79"/>
              </a:rPr>
              <a:t>являющаяся базовой кафедрой для нового направления </a:t>
            </a:r>
            <a:r>
              <a:rPr lang="ru-RU" sz="2000" dirty="0" smtClean="0">
                <a:latin typeface="Myriad Pro"/>
                <a:cs typeface="Miriam Fixed" panose="020B0509050101010101" pitchFamily="49" charset="-79"/>
              </a:rPr>
              <a:t>«</a:t>
            </a:r>
            <a:r>
              <a:rPr lang="ru-RU" sz="2000" dirty="0">
                <a:latin typeface="Myriad Pro"/>
                <a:cs typeface="Miriam Fixed" panose="020B0509050101010101" pitchFamily="49" charset="-79"/>
              </a:rPr>
              <a:t>математика».  В 2015 году по направлению «математика» планируется набор 20 абитуриентов на </a:t>
            </a:r>
            <a:r>
              <a:rPr lang="ru-RU" sz="2000" dirty="0" smtClean="0">
                <a:latin typeface="Myriad Pro"/>
                <a:cs typeface="Miriam Fixed" panose="020B0509050101010101" pitchFamily="49" charset="-79"/>
              </a:rPr>
              <a:t>1 </a:t>
            </a:r>
            <a:r>
              <a:rPr lang="ru-RU" sz="2000" dirty="0">
                <a:latin typeface="Myriad Pro"/>
                <a:cs typeface="Miriam Fixed" panose="020B0509050101010101" pitchFamily="49" charset="-79"/>
              </a:rPr>
              <a:t>курс </a:t>
            </a:r>
            <a:r>
              <a:rPr lang="ru-RU" sz="2000" dirty="0" err="1" smtClean="0">
                <a:latin typeface="Myriad Pro"/>
                <a:cs typeface="Miriam Fixed" panose="020B0509050101010101" pitchFamily="49" charset="-79"/>
              </a:rPr>
              <a:t>бакалавриата</a:t>
            </a:r>
            <a:r>
              <a:rPr lang="ru-RU" sz="2000" dirty="0" smtClean="0">
                <a:latin typeface="Myriad Pro"/>
                <a:cs typeface="Miriam Fixed" panose="020B0509050101010101" pitchFamily="49" charset="-79"/>
              </a:rPr>
              <a:t>.</a:t>
            </a:r>
            <a:r>
              <a:rPr lang="ru-RU" sz="2000" dirty="0">
                <a:solidFill>
                  <a:srgbClr val="003F82"/>
                </a:solidFill>
                <a:latin typeface="Myriad Pro"/>
              </a:rPr>
              <a:t> </a:t>
            </a:r>
            <a:endParaRPr lang="ru-RU" sz="2000" dirty="0">
              <a:cs typeface="Miriam Fixed" panose="020B0509050101010101" pitchFamily="49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25220" y="1758012"/>
            <a:ext cx="1550569" cy="17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Эварист</a:t>
            </a:r>
            <a:r>
              <a:rPr lang="ru-RU" sz="3200" b="1" dirty="0" smtClean="0">
                <a:solidFill>
                  <a:schemeClr val="bg1"/>
                </a:solidFill>
              </a:rPr>
              <a:t> Галуа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589" y="1607454"/>
            <a:ext cx="559657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ранцузский математик Э. Галуа нашел необходимые и достаточные условия, которым должны удовлетворять уравнения для того, чтобы они имели решения в радикалах. В своей работе Галуа впервые ввел понятие группы, теперь занимающее центральное место в современной алгебре и открыл основные свойства групп.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222222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”От работ Галуа и Абеля берет свое начало также понятие поля алгебраических чисел, приведшее к созданию новой науки - алгебраической теории чисел”.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А.Н. Колмогоров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upload.wikimedia.org/wikipedia/commons/thumb/e/e1/Galois-15ans.jpg/640px-Galois-15a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810" y="1606117"/>
            <a:ext cx="2679065" cy="37297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76081" y="5747266"/>
            <a:ext cx="316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Эвари́ст Галуа́ (</a:t>
            </a:r>
            <a:r>
              <a:rPr lang="ru-RU" b="1" dirty="0" smtClean="0"/>
              <a:t>1811-1832)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Диофантовы</a:t>
            </a:r>
            <a:r>
              <a:rPr lang="ru-RU" sz="3200" b="1" dirty="0" smtClean="0">
                <a:solidFill>
                  <a:schemeClr val="bg1"/>
                </a:solidFill>
              </a:rPr>
              <a:t> уравнения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68757"/>
            <a:ext cx="3442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Диофант Александрийский</a:t>
            </a:r>
          </a:p>
          <a:p>
            <a:r>
              <a:rPr lang="ru-RU" b="1" dirty="0" smtClean="0"/>
              <a:t>(Греция, 350 г. н.э.)</a:t>
            </a:r>
            <a:endParaRPr lang="ru-RU" b="1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55588" y="1463537"/>
            <a:ext cx="8650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общая проблема - поиск решения уравнений от нескольких переменных с целыми коэффициентами (т.н.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диофантовых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уравнений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000" b="1" dirty="0" smtClean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Неразрешимость проблемы нахождения алгоритма, который бы позволил по произвольному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диофантовому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уравнению определить, имеет оно решение в целых числах или нет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была доказана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Юрием Владимировичем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Матиясевичем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1970 году.</a:t>
            </a:r>
          </a:p>
        </p:txBody>
      </p:sp>
      <p:pic>
        <p:nvPicPr>
          <p:cNvPr id="70659" name="Picture 3" descr="https://upload.wikimedia.org/wikipedia/ru/5/5f/Diophan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37" y="3456279"/>
            <a:ext cx="1980067" cy="2395882"/>
          </a:xfrm>
          <a:prstGeom prst="rect">
            <a:avLst/>
          </a:prstGeom>
          <a:noFill/>
        </p:spPr>
      </p:pic>
      <p:pic>
        <p:nvPicPr>
          <p:cNvPr id="70661" name="Picture 5" descr="https://upload.wikimedia.org/wikipedia/commons/thumb/8/83/Yuri_Matiyasevich._Portrait_1969.jpg/640px-Yuri_Matiyasevich._Portrait_19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8116" y="3402528"/>
            <a:ext cx="1827564" cy="251575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04981" y="5918286"/>
            <a:ext cx="3814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Юрий Владимирович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Матиясевич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Пифагоровы тройки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-1" y="1695106"/>
            <a:ext cx="8905875" cy="6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/>
            <a:r>
              <a:rPr lang="en-US" sz="2000" b="1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Для  натурального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числа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n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решить уравнение </a:t>
            </a:r>
            <a:r>
              <a:rPr lang="en-US" sz="2000" b="1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+y</a:t>
            </a:r>
            <a:r>
              <a:rPr lang="en-US" sz="2000" b="1" baseline="30000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000" b="1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lang="en-US" sz="2000" b="1" baseline="30000" dirty="0" err="1" smtClean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                      в целых ненулевых числах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”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задача из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Арифметики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Диофанта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99656" y="3499485"/>
            <a:ext cx="8706219" cy="1894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Любая примитивная пифагорова тройка 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 где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— нечётно, а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— чётно, однозначно представляется в виде 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для некоторых натуральных взаимно простых чисел 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разной чётности.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Эти числа можно вычислить по формулам: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12" name="Picture 8" descr="(m^2-n^2,\;2mn,\;m^2+n^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7098" y="3851910"/>
            <a:ext cx="2661625" cy="282109"/>
          </a:xfrm>
          <a:prstGeom prst="rect">
            <a:avLst/>
          </a:prstGeom>
          <a:noFill/>
        </p:spPr>
      </p:pic>
      <p:pic>
        <p:nvPicPr>
          <p:cNvPr id="72713" name="Picture 9" descr="m &gt; n \,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1369" y="4261484"/>
            <a:ext cx="533400" cy="114301"/>
          </a:xfrm>
          <a:prstGeom prst="rect">
            <a:avLst/>
          </a:prstGeom>
          <a:noFill/>
        </p:spPr>
      </p:pic>
      <p:pic>
        <p:nvPicPr>
          <p:cNvPr id="72714" name="Picture 10" descr="\begin{cases} m=\sqrt{\frac{z+x}2}=\frac{\sqrt{z+y}+\sqrt{z-y}}2\\ n=\sqrt{\frac{z-x}2}=\frac{\sqrt{z+y}-\sqrt{z-y}}2\end{cases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4888" y="4926272"/>
            <a:ext cx="3534241" cy="1172797"/>
          </a:xfrm>
          <a:prstGeom prst="rect">
            <a:avLst/>
          </a:prstGeom>
          <a:noFill/>
        </p:spPr>
      </p:pic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55588" y="2564524"/>
            <a:ext cx="8550275" cy="663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Для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n=2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решений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бесконечно много, каждое из них называется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пифагоровой тройкой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и имеет вид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16" name="Picture 12" descr="(x,\;y,\;z),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7017" y="3551871"/>
            <a:ext cx="752475" cy="20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Великая теорема Ферма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-1" y="1233441"/>
            <a:ext cx="8905875" cy="158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/>
            <a:r>
              <a:rPr lang="en-US" sz="2000" b="1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000" b="1" dirty="0" smtClean="0"/>
              <a:t>Наоборот, невозможно разложить куб на два куба, биквадрат на два биквадрата и вообще никакую степень, большую квадрата, на две степени с тем же показателем. Я нашел этому поистине чудесное доказательство, но поля книги слишком узки для него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”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Пьер Ферма на полях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Арифметики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 Диофанта, 1637 год.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</a:p>
        </p:txBody>
      </p:sp>
      <p:pic>
        <p:nvPicPr>
          <p:cNvPr id="74755" name="Picture 3" descr="https://upload.wikimedia.org/wikipedia/commons/f/f3/Pierre_de_Ferm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918" y="2851151"/>
            <a:ext cx="2217112" cy="29660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4459" y="5817187"/>
            <a:ext cx="296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Пьер де Ферма́</a:t>
            </a:r>
            <a:r>
              <a:rPr lang="en-US" b="1" dirty="0" smtClean="0"/>
              <a:t>,</a:t>
            </a:r>
          </a:p>
          <a:p>
            <a:r>
              <a:rPr lang="ru-RU" b="1" dirty="0" smtClean="0"/>
              <a:t>Французский математик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1999" y="5817187"/>
            <a:ext cx="3892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Сэр Эндрю Джон </a:t>
            </a:r>
            <a:r>
              <a:rPr lang="ru-RU" b="1" dirty="0" err="1" smtClean="0"/>
              <a:t>Уайлс</a:t>
            </a:r>
            <a:endParaRPr lang="ru-RU" b="1" dirty="0" smtClean="0"/>
          </a:p>
          <a:p>
            <a:r>
              <a:rPr lang="ru-RU" b="1" dirty="0" smtClean="0"/>
              <a:t>Английский математик, 1994 год</a:t>
            </a:r>
            <a:endParaRPr lang="ru-RU" dirty="0"/>
          </a:p>
        </p:txBody>
      </p:sp>
      <p:pic>
        <p:nvPicPr>
          <p:cNvPr id="74757" name="Picture 5" descr="https://upload.wikimedia.org/wikipedia/commons/thumb/4/4c/Andrew_wiles1-3.jpg/640px-Andrew_wiles1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841" y="2954065"/>
            <a:ext cx="2148181" cy="286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Проблема Гольдбаха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645" y="2148840"/>
          <a:ext cx="2803162" cy="1920240"/>
        </p:xfrm>
        <a:graphic>
          <a:graphicData uri="http://schemas.openxmlformats.org/drawingml/2006/table">
            <a:tbl>
              <a:tblPr/>
              <a:tblGrid>
                <a:gridCol w="2803162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</a:rPr>
                        <a:t>Каждое нечётное число, большее 5, можно представить в виде суммы трёх простых чисел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(тернарная проблема</a:t>
                      </a:r>
                      <a:r>
                        <a:rPr lang="ru-RU" sz="2000" b="1" i="1" dirty="0" smtClean="0"/>
                        <a:t>)</a:t>
                      </a:r>
                      <a:endParaRPr lang="ru-RU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51489" y="4456630"/>
          <a:ext cx="3327816" cy="1615440"/>
        </p:xfrm>
        <a:graphic>
          <a:graphicData uri="http://schemas.openxmlformats.org/drawingml/2006/table">
            <a:tbl>
              <a:tblPr/>
              <a:tblGrid>
                <a:gridCol w="3327816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solidFill>
                            <a:srgbClr val="002060"/>
                          </a:solidFill>
                        </a:rPr>
                        <a:t>Каждое чётное число, большее двух, можно представить в виде суммы двух простых чисел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(бинарная проблема)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46855" y="1304544"/>
            <a:ext cx="86502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В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Arial" pitchFamily="34" charset="0"/>
                <a:cs typeface="Arial" pitchFamily="34" charset="0"/>
                <a:hlinkClick r:id="rId4" tooltip="1742 год в науке (страница отсутствует)"/>
              </a:rPr>
              <a:t>1742 году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математик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5" tooltip="Гольдбах, Кристиан"/>
              </a:rPr>
              <a:t>Кристиан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5" tooltip="Гольдбах, Кристиан"/>
              </a:rPr>
              <a:t> Гольдбах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 послал письмо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cs typeface="Arial" pitchFamily="34" charset="0"/>
                <a:hlinkClick r:id="rId6" tooltip="Эйлер, Леонард"/>
              </a:rPr>
              <a:t>Леонарду Эйлеру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cs typeface="Arial" pitchFamily="34" charset="0"/>
              </a:rPr>
              <a:t>, в котором он высказал следующее предположение: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8884" y="3748744"/>
            <a:ext cx="8366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hangingPunct="0"/>
            <a:r>
              <a:rPr lang="ru-RU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Эйлер заинтересовался проблемой и выдвинул более сильную гипотезу: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4" name="Picture 4" descr="http://www.intellika.info/kenigsberg/academy/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8287" y="4456630"/>
            <a:ext cx="1349116" cy="20236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64477" y="2368446"/>
            <a:ext cx="2588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Кристиан</a:t>
            </a:r>
            <a:r>
              <a:rPr lang="ru-RU" b="1" dirty="0" smtClean="0"/>
              <a:t> Гольдбах</a:t>
            </a:r>
          </a:p>
          <a:p>
            <a:r>
              <a:rPr lang="ru-RU" b="1" dirty="0" smtClean="0"/>
              <a:t>Немецкий математик</a:t>
            </a:r>
            <a:endParaRPr lang="ru-RU" dirty="0"/>
          </a:p>
        </p:txBody>
      </p:sp>
      <p:pic>
        <p:nvPicPr>
          <p:cNvPr id="76806" name="Picture 6" descr="http://u.livelib.ru/reader/dvh2000/r/xr8eu3ku/xr8eu3ku-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7679" y="2037662"/>
            <a:ext cx="2533337" cy="186042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88884" y="4456630"/>
            <a:ext cx="1946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Леона́рд Э́йлер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855" y="4825962"/>
            <a:ext cx="2088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швейцарский, немецкий и российский </a:t>
            </a:r>
          </a:p>
          <a:p>
            <a:r>
              <a:rPr lang="ru-RU" b="1" dirty="0" smtClean="0"/>
              <a:t>математик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Тернарная проблема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88" y="1351509"/>
            <a:ext cx="8650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1937 году математик </a:t>
            </a:r>
            <a:r>
              <a:rPr lang="ru-RU" b="1" dirty="0" smtClean="0">
                <a:solidFill>
                  <a:srgbClr val="2109D5"/>
                </a:solidFill>
              </a:rPr>
              <a:t>Иван Виноградов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/>
              <a:t>доказал, что все достаточно большие (то есть большие некоторого фиксированного N) нечетные числа можно представить в виде суммы трех простых. Его учеником </a:t>
            </a:r>
            <a:r>
              <a:rPr lang="ru-RU" b="1" dirty="0" smtClean="0">
                <a:solidFill>
                  <a:srgbClr val="2109D5"/>
                </a:solidFill>
              </a:rPr>
              <a:t>Константином Бороздиным </a:t>
            </a:r>
            <a:r>
              <a:rPr lang="ru-RU" b="1" dirty="0" smtClean="0"/>
              <a:t>было показано, что граница N в работе Виноградова составляет число порядка 10</a:t>
            </a:r>
            <a:r>
              <a:rPr lang="ru-RU" b="1" baseline="30000" dirty="0" smtClean="0"/>
              <a:t>6 846 168</a:t>
            </a:r>
            <a:r>
              <a:rPr lang="ru-RU" b="1" dirty="0" smtClean="0"/>
              <a:t>. Позже она неоднократно уменьшалась и в 2013 году проблема доказана перуанским математиком </a:t>
            </a:r>
            <a:r>
              <a:rPr lang="ru-RU" b="1" dirty="0" smtClean="0">
                <a:hlinkClick r:id="rId4" tooltip="Хельфготт, Харальд"/>
              </a:rPr>
              <a:t>Харальдом </a:t>
            </a:r>
            <a:r>
              <a:rPr lang="ru-RU" b="1" dirty="0" err="1" smtClean="0">
                <a:hlinkClick r:id="rId4" tooltip="Хельфготт, Харальд"/>
              </a:rPr>
              <a:t>Гельфготтом</a:t>
            </a:r>
            <a:endParaRPr lang="ru-RU" b="1" dirty="0" smtClean="0"/>
          </a:p>
        </p:txBody>
      </p:sp>
      <p:pic>
        <p:nvPicPr>
          <p:cNvPr id="2050" name="Picture 2" descr="https://upload.wikimedia.org/wikipedia/ru/2/20/%D0%98%D0%B2%D0%B0%D0%BD_%D0%9C%D0%B0%D1%82%D0%B2%D0%B5%D0%B5%D0%B2%D0%B8%D1%87_%D0%92%D0%B8%D0%BD%D0%BE%D0%B3%D1%80%D0%B0%D0%B4%D0%BE%D0%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235" y="3382834"/>
            <a:ext cx="1846319" cy="247828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5861115"/>
            <a:ext cx="3525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Ива́н Матве́евич Виногра́дов</a:t>
            </a:r>
            <a:endParaRPr lang="ru-RU" b="1" dirty="0" smtClean="0"/>
          </a:p>
          <a:p>
            <a:r>
              <a:rPr lang="ru-RU" b="1" dirty="0" smtClean="0"/>
              <a:t>Российский математик</a:t>
            </a:r>
            <a:endParaRPr lang="ru-RU" dirty="0"/>
          </a:p>
        </p:txBody>
      </p:sp>
      <p:pic>
        <p:nvPicPr>
          <p:cNvPr id="2052" name="Picture 4" descr="https://upload.wikimedia.org/wikipedia/commons/thumb/5/5d/Harald_Helfgott_%28mathematician%29.jpg/640px-Harald_Helfgott_%28mathematician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6631" y="3382834"/>
            <a:ext cx="2117623" cy="247828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329729" y="5861115"/>
            <a:ext cx="3374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Харальд </a:t>
            </a:r>
            <a:r>
              <a:rPr lang="ru-RU" b="1" dirty="0" err="1" smtClean="0"/>
              <a:t>Андрес</a:t>
            </a:r>
            <a:r>
              <a:rPr lang="ru-RU" b="1" dirty="0" smtClean="0"/>
              <a:t> </a:t>
            </a:r>
            <a:r>
              <a:rPr lang="ru-RU" b="1" dirty="0" err="1" smtClean="0"/>
              <a:t>Хельфготт</a:t>
            </a:r>
            <a:endParaRPr lang="ru-RU" b="1" dirty="0" smtClean="0"/>
          </a:p>
          <a:p>
            <a:r>
              <a:rPr lang="ru-RU" b="1" dirty="0" smtClean="0"/>
              <a:t>Перуанский математик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Бинарная проблема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255587" y="1471040"/>
            <a:ext cx="8715375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Бинарная проблема Гольдбаха всё ещё далека от решения.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lvl="0" defTabSz="914400" eaLnBrk="0" hangingPunct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Виноградов, Иван Матвеевич"/>
              </a:rPr>
              <a:t>Виноградов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1937 год в науке"/>
              </a:rPr>
              <a:t>1937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и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2109D5"/>
                </a:solidFill>
                <a:effectLst/>
                <a:latin typeface="Arial" charset="0"/>
                <a:cs typeface="Arial" charset="0"/>
              </a:rPr>
              <a:t>Теодор </a:t>
            </a:r>
            <a:r>
              <a:rPr kumimoji="0" lang="ru-RU" b="1" i="0" u="sng" strike="noStrike" cap="none" normalizeH="0" baseline="0" dirty="0" err="1" smtClean="0">
                <a:ln>
                  <a:noFill/>
                </a:ln>
                <a:solidFill>
                  <a:srgbClr val="2109D5"/>
                </a:solidFill>
                <a:effectLst/>
                <a:latin typeface="Arial" charset="0"/>
                <a:cs typeface="Arial" charset="0"/>
              </a:rPr>
              <a:t>Эстерманн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1938 год в науке"/>
              </a:rPr>
              <a:t>1938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показали, что почти все чётные числа представимы в виде суммы двух простых чисел (доля непредставимых, если они есть, стремится к нулю). Этот результат немного усилен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1975 год в науке"/>
              </a:rPr>
              <a:t>1975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Arial" charset="0"/>
                <a:cs typeface="Arial" charset="0"/>
                <a:hlinkClick r:id="rId8" tooltip="Монтгомери, Хью (математик) (страница отсутствует)"/>
              </a:rPr>
              <a:t>Хью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Arial" charset="0"/>
                <a:cs typeface="Arial" charset="0"/>
                <a:hlinkClick r:id="rId8" tooltip="Монтгомери, Хью (математик) (страница отсутствует)"/>
              </a:rPr>
              <a:t> Монтгомери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Arial" charset="0"/>
                <a:cs typeface="Arial" charset="0"/>
                <a:hlinkClick r:id="rId9" tooltip="Вон, Боб (страница отсутствует)"/>
              </a:rPr>
              <a:t>Бобом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Arial" charset="0"/>
                <a:cs typeface="Arial" charset="0"/>
                <a:hlinkClick r:id="rId9" tooltip="Вон, Боб (страница отсутствует)"/>
              </a:rPr>
              <a:t>Воном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они показали, что существуют положительные константы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и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такие, что количество чётных чисел, не больших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непредставимых в виде суммы двух простых чисел, не превышает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b="1" dirty="0" smtClean="0"/>
              <a:t>CN</a:t>
            </a:r>
            <a:r>
              <a:rPr lang="ru-RU" b="1" baseline="30000" dirty="0" smtClean="0"/>
              <a:t>1-</a:t>
            </a:r>
            <a:r>
              <a:rPr lang="en-US" b="1" baseline="30000" dirty="0" smtClean="0"/>
              <a:t>c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0" tooltip="1930 год"/>
              </a:rPr>
              <a:t>1930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1" tooltip="Шнирельман, Лев Генрихович"/>
              </a:rPr>
              <a:t>Шнирельман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доказал, что любое целое число представимо в виде суммы не более чем 800 000 простых чисел. Этот результат многократно улучшался, так, 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2" tooltip="1995 год в науке"/>
              </a:rPr>
              <a:t>1995 году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5858"/>
                </a:solidFill>
                <a:effectLst/>
                <a:latin typeface="Arial" charset="0"/>
                <a:cs typeface="Arial" charset="0"/>
                <a:hlinkClick r:id="rId13" tooltip="Рамаре, Оливье (страница отсутствует)"/>
              </a:rPr>
              <a:t>Оливье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5858"/>
                </a:solidFill>
                <a:effectLst/>
                <a:latin typeface="Arial" charset="0"/>
                <a:cs typeface="Arial" charset="0"/>
                <a:hlinkClick r:id="rId13" tooltip="Рамаре, Оливье (страница отсутствует)"/>
              </a:rPr>
              <a:t>Рамаре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доказал, что любое чётное число — сумма не более чем 6 простых чисел. Из справедливости тернарной гипотезы Гольдбаха (доказанной в 2013 году) следует, что любое чётное число — сумма не более чем 4 простых чисел.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На июль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14" tooltip="2008 год"/>
              </a:rPr>
              <a:t>2008 года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бинарная гипотеза Гольдбаха была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проверена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для всех чётных чисел, не превышающих 1,2×10</a:t>
            </a:r>
            <a:r>
              <a:rPr kumimoji="0" lang="fr-FR" b="1" i="0" u="none" strike="noStrike" cap="none" normalizeH="0" baseline="3000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18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80899" name="Picture 3" descr="CN^{1-c}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665075" y="0"/>
            <a:ext cx="542925" cy="17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Проблемы Гильберта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0899" name="Picture 3" descr="CN^{1-c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5075" y="0"/>
            <a:ext cx="542925" cy="171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6628" y="1499016"/>
            <a:ext cx="8124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Знаменитые проблемы, сформулированные Давидом Гильбертом на Парижском международном математическом конгрессе 1900-го года, оказали определяющее влияние на развитие математики XX сто- столетия. </a:t>
            </a:r>
            <a:endParaRPr lang="ru-RU" sz="2000" b="1" dirty="0"/>
          </a:p>
        </p:txBody>
      </p:sp>
      <p:pic>
        <p:nvPicPr>
          <p:cNvPr id="82947" name="Picture 3" descr="https://upload.wikimedia.org/wikipedia/commons/7/79/Hilbe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2939946"/>
            <a:ext cx="2587690" cy="34851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33875" y="389066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Дави́д</a:t>
            </a:r>
            <a:r>
              <a:rPr lang="ru-RU" b="1" dirty="0" smtClean="0"/>
              <a:t> </a:t>
            </a:r>
            <a:r>
              <a:rPr lang="ru-RU" b="1" dirty="0" err="1" smtClean="0"/>
              <a:t>Ги́льберт</a:t>
            </a:r>
            <a:r>
              <a:rPr lang="ru-RU" dirty="0" smtClean="0"/>
              <a:t> (</a:t>
            </a:r>
            <a:r>
              <a:rPr lang="ru-RU" dirty="0" smtClean="0">
                <a:hlinkClick r:id="rId6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David</a:t>
            </a:r>
            <a:r>
              <a:rPr lang="ru-RU" i="1" dirty="0" smtClean="0"/>
              <a:t> </a:t>
            </a:r>
            <a:r>
              <a:rPr lang="ru-RU" i="1" dirty="0" err="1" smtClean="0"/>
              <a:t>Hilbert</a:t>
            </a:r>
            <a:r>
              <a:rPr lang="ru-RU" dirty="0" smtClean="0"/>
              <a:t>; </a:t>
            </a:r>
            <a:r>
              <a:rPr lang="ru-RU" dirty="0" smtClean="0">
                <a:hlinkClick r:id="rId7" tooltip="23 января"/>
              </a:rPr>
              <a:t>23 января</a:t>
            </a:r>
            <a:r>
              <a:rPr lang="ru-RU" dirty="0" smtClean="0"/>
              <a:t> </a:t>
            </a:r>
            <a:r>
              <a:rPr lang="ru-RU" dirty="0" smtClean="0">
                <a:hlinkClick r:id="rId8" tooltip="1862"/>
              </a:rPr>
              <a:t>1862</a:t>
            </a:r>
            <a:r>
              <a:rPr lang="ru-RU" dirty="0" smtClean="0"/>
              <a:t> — </a:t>
            </a:r>
            <a:r>
              <a:rPr lang="ru-RU" dirty="0" smtClean="0">
                <a:hlinkClick r:id="rId9" tooltip="14 февраля"/>
              </a:rPr>
              <a:t>14 февраля</a:t>
            </a:r>
            <a:r>
              <a:rPr lang="ru-RU" dirty="0" smtClean="0"/>
              <a:t> </a:t>
            </a:r>
            <a:r>
              <a:rPr lang="ru-RU" dirty="0" smtClean="0">
                <a:hlinkClick r:id="rId10" tooltip="1943"/>
              </a:rPr>
              <a:t>1943</a:t>
            </a:r>
            <a:r>
              <a:rPr lang="ru-RU" dirty="0" smtClean="0"/>
              <a:t>) — </a:t>
            </a:r>
            <a:r>
              <a:rPr lang="ru-RU" dirty="0" smtClean="0">
                <a:hlinkClick r:id="rId11" tooltip="Германия"/>
              </a:rPr>
              <a:t>немецкий</a:t>
            </a:r>
            <a:r>
              <a:rPr lang="ru-RU" dirty="0" smtClean="0"/>
              <a:t> </a:t>
            </a:r>
            <a:r>
              <a:rPr lang="ru-RU" dirty="0" smtClean="0">
                <a:hlinkClick r:id="rId12" tooltip="Математика"/>
              </a:rPr>
              <a:t>математик</a:t>
            </a:r>
            <a:r>
              <a:rPr lang="ru-RU" dirty="0" smtClean="0"/>
              <a:t>-универсал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Области математики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1521441"/>
            <a:ext cx="86502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23 математические проблемы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делятся по областям математики следующим образом: </a:t>
            </a:r>
          </a:p>
          <a:p>
            <a:pPr algn="just"/>
            <a:r>
              <a:rPr lang="ru-RU" sz="2400" b="1" dirty="0" smtClean="0"/>
              <a:t>Основания математики</a:t>
            </a:r>
            <a:r>
              <a:rPr lang="en-US" sz="2400" b="1" dirty="0" smtClean="0"/>
              <a:t>: </a:t>
            </a:r>
            <a:r>
              <a:rPr lang="ru-RU" sz="2400" b="1" dirty="0" smtClean="0"/>
              <a:t>1,2</a:t>
            </a:r>
          </a:p>
          <a:p>
            <a:pPr algn="just"/>
            <a:r>
              <a:rPr lang="ru-RU" sz="2400" b="1" dirty="0" smtClean="0"/>
              <a:t>Алгебра</a:t>
            </a:r>
            <a:r>
              <a:rPr lang="en-US" sz="2400" b="1" dirty="0" smtClean="0"/>
              <a:t>: </a:t>
            </a:r>
            <a:r>
              <a:rPr lang="ru-RU" sz="2400" b="1" dirty="0" smtClean="0"/>
              <a:t>13,14,17</a:t>
            </a:r>
          </a:p>
          <a:p>
            <a:pPr algn="just"/>
            <a:r>
              <a:rPr lang="ru-RU" sz="2400" b="1" dirty="0" smtClean="0"/>
              <a:t>Теория чисел</a:t>
            </a:r>
            <a:r>
              <a:rPr lang="en-US" sz="2400" b="1" dirty="0" smtClean="0"/>
              <a:t>:</a:t>
            </a:r>
            <a:r>
              <a:rPr lang="ru-RU" sz="2400" b="1" dirty="0" smtClean="0"/>
              <a:t> 7-12</a:t>
            </a:r>
          </a:p>
          <a:p>
            <a:pPr algn="just"/>
            <a:r>
              <a:rPr lang="ru-RU" sz="2400" b="1" dirty="0" smtClean="0"/>
              <a:t>Геометрия</a:t>
            </a:r>
            <a:r>
              <a:rPr lang="en-US" sz="2400" b="1" dirty="0" smtClean="0"/>
              <a:t>:</a:t>
            </a:r>
            <a:r>
              <a:rPr lang="ru-RU" sz="2400" b="1" dirty="0" smtClean="0"/>
              <a:t> 3,4,18</a:t>
            </a:r>
          </a:p>
          <a:p>
            <a:pPr algn="just"/>
            <a:r>
              <a:rPr lang="ru-RU" sz="2400" b="1" dirty="0" smtClean="0"/>
              <a:t>Топология</a:t>
            </a:r>
            <a:r>
              <a:rPr lang="en-US" sz="2400" b="1" dirty="0" smtClean="0"/>
              <a:t>:</a:t>
            </a:r>
            <a:r>
              <a:rPr lang="ru-RU" sz="2400" b="1" dirty="0" smtClean="0"/>
              <a:t> 16</a:t>
            </a:r>
          </a:p>
          <a:p>
            <a:pPr algn="just"/>
            <a:r>
              <a:rPr lang="ru-RU" sz="2400" b="1" dirty="0" smtClean="0"/>
              <a:t>Алгебраическая геометрия</a:t>
            </a:r>
            <a:r>
              <a:rPr lang="en-US" sz="2400" b="1" dirty="0" smtClean="0"/>
              <a:t>:</a:t>
            </a:r>
            <a:r>
              <a:rPr lang="ru-RU" sz="2400" b="1" dirty="0" smtClean="0"/>
              <a:t> 12-16, 22 </a:t>
            </a:r>
          </a:p>
          <a:p>
            <a:pPr algn="just"/>
            <a:r>
              <a:rPr lang="ru-RU" sz="2400" b="1" dirty="0" smtClean="0"/>
              <a:t>Группы Ли</a:t>
            </a:r>
            <a:r>
              <a:rPr lang="en-US" sz="2400" b="1" dirty="0" smtClean="0"/>
              <a:t>:</a:t>
            </a:r>
            <a:r>
              <a:rPr lang="ru-RU" sz="2400" b="1" dirty="0" smtClean="0"/>
              <a:t> 5,14,18</a:t>
            </a:r>
          </a:p>
          <a:p>
            <a:pPr algn="just"/>
            <a:r>
              <a:rPr lang="ru-RU" sz="2400" b="1" dirty="0" smtClean="0"/>
              <a:t>Вещественный и комплексный анализ</a:t>
            </a:r>
            <a:r>
              <a:rPr lang="en-US" sz="2400" b="1" dirty="0" smtClean="0"/>
              <a:t>:</a:t>
            </a:r>
            <a:r>
              <a:rPr lang="ru-RU" sz="2400" b="1" dirty="0" smtClean="0"/>
              <a:t> 13,22 </a:t>
            </a:r>
          </a:p>
          <a:p>
            <a:pPr algn="just"/>
            <a:r>
              <a:rPr lang="ru-RU" sz="2400" b="1" dirty="0" smtClean="0"/>
              <a:t>Дифференциальные уравнения</a:t>
            </a:r>
            <a:r>
              <a:rPr lang="en-US" sz="2400" b="1" dirty="0" smtClean="0"/>
              <a:t>:</a:t>
            </a:r>
            <a:r>
              <a:rPr lang="ru-RU" sz="2400" b="1" dirty="0" smtClean="0"/>
              <a:t> 16, 19-21</a:t>
            </a:r>
          </a:p>
          <a:p>
            <a:pPr algn="just"/>
            <a:r>
              <a:rPr lang="ru-RU" sz="2400" b="1" dirty="0" smtClean="0"/>
              <a:t>Математическая физика и теория вероятностей</a:t>
            </a:r>
            <a:r>
              <a:rPr lang="en-US" sz="2400" b="1" dirty="0" smtClean="0"/>
              <a:t>:</a:t>
            </a:r>
            <a:r>
              <a:rPr lang="ru-RU" sz="2400" b="1" dirty="0" smtClean="0"/>
              <a:t> 6 </a:t>
            </a:r>
          </a:p>
          <a:p>
            <a:pPr algn="just"/>
            <a:r>
              <a:rPr lang="ru-RU" sz="2400" b="1" dirty="0" smtClean="0"/>
              <a:t>Вариационное исчисление</a:t>
            </a:r>
            <a:r>
              <a:rPr lang="en-US" sz="2400" b="1" dirty="0" smtClean="0"/>
              <a:t>:</a:t>
            </a:r>
            <a:r>
              <a:rPr lang="ru-RU" sz="2400" b="1" dirty="0" smtClean="0"/>
              <a:t> 23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Первая проблема Гильберта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0899" name="Picture 3" descr="CN^{1-c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5075" y="0"/>
            <a:ext cx="542925" cy="171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87" y="1305342"/>
            <a:ext cx="84387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Множества, между которыми можно установить взаимно однозначное соответствие, называются </a:t>
            </a:r>
            <a:r>
              <a:rPr lang="ru-RU" sz="2000" b="1" dirty="0" smtClean="0">
                <a:solidFill>
                  <a:srgbClr val="2109D5"/>
                </a:solidFill>
              </a:rPr>
              <a:t>эквивалентными</a:t>
            </a:r>
            <a:r>
              <a:rPr lang="ru-RU" sz="2000" b="1" dirty="0" smtClean="0"/>
              <a:t> или </a:t>
            </a:r>
            <a:r>
              <a:rPr lang="ru-RU" sz="2000" b="1" dirty="0" smtClean="0">
                <a:solidFill>
                  <a:srgbClr val="2109D5"/>
                </a:solidFill>
              </a:rPr>
              <a:t>равномощными</a:t>
            </a:r>
            <a:r>
              <a:rPr lang="ru-RU" sz="2000" b="1" dirty="0" smtClean="0"/>
              <a:t>. Два конечных множества эквивалентны тогда и только тогда, когда в них одинаковое количество элементов. Поэтому естественно считать, что если одно бесконечное множество эквивалентно другому, то в нём «столько же» элементов. Однако, опираясь на такое определение эквивалентности, можно получить весьма неожиданные свойства бесконечных множеств.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4691921"/>
            <a:ext cx="8438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109D5"/>
                </a:solidFill>
              </a:rPr>
              <a:t>|</a:t>
            </a:r>
            <a:r>
              <a:rPr lang="ru-RU" sz="2400" b="1" dirty="0" smtClean="0">
                <a:solidFill>
                  <a:srgbClr val="2109D5"/>
                </a:solidFill>
              </a:rPr>
              <a:t>бесконечное множество</a:t>
            </a:r>
            <a:r>
              <a:rPr lang="en-US" sz="2400" b="1" dirty="0" smtClean="0">
                <a:solidFill>
                  <a:srgbClr val="2109D5"/>
                </a:solidFill>
              </a:rPr>
              <a:t>|</a:t>
            </a:r>
            <a:r>
              <a:rPr lang="ru-RU" sz="2400" b="1" dirty="0" err="1" smtClean="0">
                <a:solidFill>
                  <a:srgbClr val="2109D5"/>
                </a:solidFill>
              </a:rPr>
              <a:t>=|бесконечное</a:t>
            </a:r>
            <a:r>
              <a:rPr lang="ru-RU" sz="2400" b="1" dirty="0" smtClean="0">
                <a:solidFill>
                  <a:srgbClr val="2109D5"/>
                </a:solidFill>
              </a:rPr>
              <a:t> множество|+1</a:t>
            </a:r>
            <a:endParaRPr lang="en-US" sz="2400" b="1" dirty="0" smtClean="0">
              <a:solidFill>
                <a:srgbClr val="2109D5"/>
              </a:solidFill>
            </a:endParaRPr>
          </a:p>
          <a:p>
            <a:endParaRPr lang="ru-RU" sz="2400" b="1" dirty="0" smtClean="0">
              <a:solidFill>
                <a:srgbClr val="2109D5"/>
              </a:solidFill>
            </a:endParaRPr>
          </a:p>
          <a:p>
            <a:r>
              <a:rPr lang="ru-RU" sz="2400" b="1" dirty="0" err="1" smtClean="0">
                <a:solidFill>
                  <a:srgbClr val="2109D5"/>
                </a:solidFill>
              </a:rPr>
              <a:t>|бесконечное</a:t>
            </a:r>
            <a:r>
              <a:rPr lang="ru-RU" sz="2400" b="1" dirty="0" smtClean="0">
                <a:solidFill>
                  <a:srgbClr val="2109D5"/>
                </a:solidFill>
              </a:rPr>
              <a:t> множество|=2|бесконечное </a:t>
            </a:r>
            <a:r>
              <a:rPr lang="ru-RU" sz="2400" b="1" dirty="0" err="1" smtClean="0">
                <a:solidFill>
                  <a:srgbClr val="2109D5"/>
                </a:solidFill>
              </a:rPr>
              <a:t>множество|</a:t>
            </a:r>
            <a:endParaRPr lang="ru-RU" sz="2400" dirty="0">
              <a:solidFill>
                <a:srgbClr val="2109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14911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1" lang="ru-RU" sz="800" dirty="0">
                <a:solidFill>
                  <a:prstClr val="white"/>
                </a:solidFill>
                <a:latin typeface="Myriad Pro"/>
              </a:rPr>
              <a:t>О направлении «математика»  и клубе «Плюс»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dirty="0" smtClean="0">
                <a:solidFill>
                  <a:prstClr val="white"/>
                </a:solidFill>
                <a:latin typeface="Myriad Pro"/>
              </a:rPr>
              <a:t>Математические проблемы – стимул развития математики</a:t>
            </a:r>
            <a:endParaRPr lang="en-US" sz="2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4910" y="1435042"/>
            <a:ext cx="879096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математики во многом стимулируется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математическими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проблемами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Хорошо поставленная математическая проблема, решение которой не удается найти, говорит о необходимости критического пересмотра существующих методов исследования, о недостаточности той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совокупности знаний,  к которой относится проблема, и, таким образом, способствует дальнейшему развитию этой области науки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Академик И.М. Виноградов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Бесконечные множества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1459230"/>
            <a:ext cx="8650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Рассмотрим следующую цепочку: </a:t>
            </a:r>
            <a:r>
              <a:rPr lang="ru-RU" sz="2000" b="1" dirty="0" smtClean="0">
                <a:solidFill>
                  <a:srgbClr val="2109D5"/>
                </a:solidFill>
                <a:cs typeface="Mongolian Baiti" pitchFamily="66" charset="0"/>
              </a:rPr>
              <a:t>N</a:t>
            </a:r>
            <a:r>
              <a:rPr lang="ru-RU" sz="2000" b="1" dirty="0" smtClean="0"/>
              <a:t> С </a:t>
            </a:r>
            <a:r>
              <a:rPr lang="ru-RU" sz="2000" b="1" dirty="0" smtClean="0">
                <a:solidFill>
                  <a:srgbClr val="2109D5"/>
                </a:solidFill>
              </a:rPr>
              <a:t>Z</a:t>
            </a:r>
            <a:r>
              <a:rPr lang="ru-RU" sz="2000" b="1" dirty="0" smtClean="0"/>
              <a:t> С </a:t>
            </a:r>
            <a:r>
              <a:rPr lang="ru-RU" sz="2000" b="1" dirty="0" smtClean="0">
                <a:solidFill>
                  <a:srgbClr val="2109D5"/>
                </a:solidFill>
              </a:rPr>
              <a:t>Q</a:t>
            </a:r>
            <a:r>
              <a:rPr lang="ru-RU" sz="2000" b="1" dirty="0" smtClean="0"/>
              <a:t> С </a:t>
            </a:r>
            <a:r>
              <a:rPr lang="en-US" sz="2000" b="1" dirty="0" smtClean="0">
                <a:solidFill>
                  <a:srgbClr val="2109D5"/>
                </a:solidFill>
              </a:rPr>
              <a:t>R</a:t>
            </a:r>
            <a:r>
              <a:rPr lang="ru-RU" sz="2000" b="1" dirty="0" smtClean="0"/>
              <a:t>. Все эти множества бесконечны. </a:t>
            </a:r>
            <a:endParaRPr lang="ru-RU" sz="2000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473767"/>
            <a:ext cx="9144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00206" y="5816184"/>
            <a:ext cx="4648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Таким образом, </a:t>
            </a:r>
            <a:r>
              <a:rPr lang="ru-RU" sz="2000" b="1" dirty="0" smtClean="0">
                <a:solidFill>
                  <a:srgbClr val="2109D5"/>
                </a:solidFill>
              </a:rPr>
              <a:t>Z</a:t>
            </a:r>
            <a:r>
              <a:rPr lang="ru-RU" sz="2000" b="1" dirty="0" smtClean="0"/>
              <a:t> эквивалентно </a:t>
            </a:r>
            <a:r>
              <a:rPr lang="ru-RU" sz="2000" b="1" dirty="0" smtClean="0">
                <a:solidFill>
                  <a:srgbClr val="2109D5"/>
                </a:solidFill>
              </a:rPr>
              <a:t>N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Счетные множества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00206" y="5816184"/>
            <a:ext cx="4832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Таким образом, </a:t>
            </a:r>
            <a:r>
              <a:rPr lang="en-US" sz="2000" b="1" dirty="0" smtClean="0">
                <a:solidFill>
                  <a:srgbClr val="2109D5"/>
                </a:solidFill>
              </a:rPr>
              <a:t>Q</a:t>
            </a:r>
            <a:r>
              <a:rPr lang="ru-RU" sz="2000" b="1" dirty="0" smtClean="0"/>
              <a:t> эквивалентно </a:t>
            </a:r>
            <a:r>
              <a:rPr lang="ru-RU" sz="2000" b="1" dirty="0" smtClean="0">
                <a:solidFill>
                  <a:srgbClr val="2109D5"/>
                </a:solidFill>
              </a:rPr>
              <a:t>N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7820" y="2279492"/>
            <a:ext cx="4142881" cy="353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5587" y="1263829"/>
            <a:ext cx="8650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Всякое множество, эквивалентное множеству натуральных чисел, называется </a:t>
            </a:r>
            <a:r>
              <a:rPr lang="ru-RU" sz="2000" b="1" dirty="0" smtClean="0">
                <a:solidFill>
                  <a:srgbClr val="2109D5"/>
                </a:solidFill>
              </a:rPr>
              <a:t>счётным</a:t>
            </a:r>
            <a:r>
              <a:rPr lang="ru-RU" sz="2000" b="1" dirty="0" smtClean="0"/>
              <a:t>. Такое множество можно «пересчитать»: пронумеровать все его элементы натуральными числами.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Несчетные множества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87" y="1334125"/>
            <a:ext cx="8650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Возникает естественный вопрос: </a:t>
            </a:r>
          </a:p>
          <a:p>
            <a:pPr algn="just"/>
            <a:r>
              <a:rPr lang="ru-RU" b="1" dirty="0" smtClean="0">
                <a:solidFill>
                  <a:srgbClr val="2109D5"/>
                </a:solidFill>
              </a:rPr>
              <a:t>Может быть, все бесконечные множества </a:t>
            </a:r>
            <a:r>
              <a:rPr lang="ru-RU" b="1" dirty="0" err="1" smtClean="0">
                <a:solidFill>
                  <a:srgbClr val="2109D5"/>
                </a:solidFill>
              </a:rPr>
              <a:t>счётны</a:t>
            </a:r>
            <a:r>
              <a:rPr lang="ru-RU" b="1" dirty="0" smtClean="0">
                <a:solidFill>
                  <a:srgbClr val="2109D5"/>
                </a:solidFill>
              </a:rPr>
              <a:t>?</a:t>
            </a:r>
            <a:r>
              <a:rPr lang="ru-RU" b="1" dirty="0" smtClean="0"/>
              <a:t>  </a:t>
            </a:r>
          </a:p>
          <a:p>
            <a:pPr algn="just"/>
            <a:r>
              <a:rPr lang="ru-RU" b="1" dirty="0" smtClean="0"/>
              <a:t>Оказалось, что </a:t>
            </a:r>
            <a:r>
              <a:rPr lang="en-US" b="1" dirty="0" smtClean="0">
                <a:solidFill>
                  <a:srgbClr val="2109D5"/>
                </a:solidFill>
              </a:rPr>
              <a:t>R</a:t>
            </a:r>
            <a:r>
              <a:rPr lang="ru-RU" b="1" dirty="0" smtClean="0"/>
              <a:t> — множество всех точек на числовой прямой — несчётно. Этот результат, полученный </a:t>
            </a:r>
            <a:r>
              <a:rPr lang="ru-RU" b="1" dirty="0" smtClean="0">
                <a:solidFill>
                  <a:srgbClr val="2109D5"/>
                </a:solidFill>
              </a:rPr>
              <a:t>Кантором</a:t>
            </a:r>
            <a:r>
              <a:rPr lang="ru-RU" b="1" dirty="0" smtClean="0"/>
              <a:t> в прошлом веке, произвёл очень сильное впечатление на математиков. Докажем этот факт так же, как это сделал Кантор: с помощью диагонального процесса. </a:t>
            </a:r>
            <a:endParaRPr lang="ru-RU" b="1" dirty="0"/>
          </a:p>
        </p:txBody>
      </p:sp>
      <p:pic>
        <p:nvPicPr>
          <p:cNvPr id="87043" name="Picture 3" descr="https://upload.wikimedia.org/wikipedia/commons/5/5a/Matematiker_georg_can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6738" y="3116965"/>
            <a:ext cx="2562225" cy="3067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6735" y="3613666"/>
            <a:ext cx="2999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Гео́рг Ка́нтор</a:t>
            </a:r>
            <a:r>
              <a:rPr lang="ru-RU" b="1" dirty="0" smtClean="0"/>
              <a:t> (1845-1918)</a:t>
            </a:r>
          </a:p>
          <a:p>
            <a:r>
              <a:rPr lang="ru-RU" b="1" dirty="0" smtClean="0"/>
              <a:t>Немецкий математик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Континуум-гипотеза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87" y="1397675"/>
            <a:ext cx="8650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Множества </a:t>
            </a:r>
            <a:r>
              <a:rPr lang="en-US" sz="2000" b="1" dirty="0" smtClean="0"/>
              <a:t>R</a:t>
            </a:r>
            <a:r>
              <a:rPr lang="ru-RU" sz="2000" b="1" dirty="0" smtClean="0"/>
              <a:t> и N не являются эквивалентными, и </a:t>
            </a:r>
            <a:r>
              <a:rPr lang="ru-RU" sz="2000" b="1" dirty="0" smtClean="0">
                <a:solidFill>
                  <a:srgbClr val="2109D5"/>
                </a:solidFill>
              </a:rPr>
              <a:t>N</a:t>
            </a:r>
            <a:r>
              <a:rPr lang="ru-RU" sz="2000" b="1" dirty="0" smtClean="0"/>
              <a:t> С </a:t>
            </a:r>
            <a:r>
              <a:rPr lang="en-US" sz="2000" b="1" dirty="0" smtClean="0">
                <a:solidFill>
                  <a:srgbClr val="2109D5"/>
                </a:solidFill>
              </a:rPr>
              <a:t>R</a:t>
            </a:r>
            <a:r>
              <a:rPr lang="ru-RU" sz="2000" b="1" dirty="0" smtClean="0"/>
              <a:t>, поэтому всех действительных чисел в некотором смысле «больше» чем натуральных. Говорят, что мощность множества </a:t>
            </a:r>
            <a:r>
              <a:rPr lang="en-US" sz="2000" b="1" dirty="0" smtClean="0"/>
              <a:t>R</a:t>
            </a:r>
            <a:r>
              <a:rPr lang="ru-RU" sz="2000" b="1" dirty="0" smtClean="0"/>
              <a:t> (</a:t>
            </a:r>
            <a:r>
              <a:rPr lang="ru-RU" sz="2000" b="1" dirty="0" smtClean="0">
                <a:solidFill>
                  <a:srgbClr val="2109D5"/>
                </a:solidFill>
              </a:rPr>
              <a:t>мощность континуума</a:t>
            </a:r>
            <a:r>
              <a:rPr lang="ru-RU" sz="2000" b="1" dirty="0" smtClean="0"/>
              <a:t>) больше чем мощность N. 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9607" y="2908092"/>
            <a:ext cx="78848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109D5"/>
                </a:solidFill>
              </a:rPr>
              <a:t>Континуум-гипотеза.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С точностью до эквивалент- эквивалентности, существуют только два типа бесконечных числовых множеств: счётное множество и континуум.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9607" y="4736892"/>
            <a:ext cx="8094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Иначе говоря, нужно установить, существует ли множество промежуточной мощности, т. е. такое множество </a:t>
            </a:r>
            <a:r>
              <a:rPr lang="ru-RU" sz="2000" b="1" dirty="0" smtClean="0">
                <a:solidFill>
                  <a:srgbClr val="2109D5"/>
                </a:solidFill>
              </a:rPr>
              <a:t>Т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2109D5"/>
                </a:solidFill>
              </a:rPr>
              <a:t>N</a:t>
            </a:r>
            <a:r>
              <a:rPr lang="ru-RU" sz="2000" b="1" dirty="0" smtClean="0"/>
              <a:t> С </a:t>
            </a:r>
            <a:r>
              <a:rPr lang="ru-RU" sz="2000" b="1" dirty="0" smtClean="0">
                <a:solidFill>
                  <a:srgbClr val="2109D5"/>
                </a:solidFill>
              </a:rPr>
              <a:t>Т</a:t>
            </a:r>
            <a:r>
              <a:rPr lang="ru-RU" sz="2000" b="1" dirty="0" smtClean="0"/>
              <a:t> С </a:t>
            </a:r>
            <a:r>
              <a:rPr lang="en-US" sz="2000" b="1" dirty="0" smtClean="0">
                <a:solidFill>
                  <a:srgbClr val="2109D5"/>
                </a:solidFill>
              </a:rPr>
              <a:t>R</a:t>
            </a:r>
            <a:r>
              <a:rPr lang="ru-RU" sz="2000" b="1" dirty="0" smtClean="0"/>
              <a:t>, которое не эквивалентно ни </a:t>
            </a:r>
            <a:r>
              <a:rPr lang="ru-RU" sz="2000" b="1" dirty="0" smtClean="0">
                <a:solidFill>
                  <a:srgbClr val="2109D5"/>
                </a:solidFill>
              </a:rPr>
              <a:t>N</a:t>
            </a:r>
            <a:r>
              <a:rPr lang="ru-RU" sz="2000" b="1" dirty="0" smtClean="0"/>
              <a:t>, ни </a:t>
            </a:r>
            <a:r>
              <a:rPr lang="en-US" sz="2000" b="1" dirty="0" smtClean="0">
                <a:solidFill>
                  <a:srgbClr val="2109D5"/>
                </a:solidFill>
              </a:rPr>
              <a:t>R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Неожиданное решение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88" y="1394085"/>
            <a:ext cx="8650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Доказать континуум-гипотезу — значит, вывести её из аксиом теории множеств. Опровергнуть её — значит, показать, что если её добавить к этой системе аксиом, то получится про- противоречивый набор утверждений.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3177915"/>
            <a:ext cx="5455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1963 году американский математик </a:t>
            </a:r>
            <a:r>
              <a:rPr lang="ru-RU" sz="2000" b="1" dirty="0" err="1" smtClean="0">
                <a:solidFill>
                  <a:srgbClr val="2109D5"/>
                </a:solidFill>
              </a:rPr>
              <a:t>Паул</a:t>
            </a:r>
            <a:r>
              <a:rPr lang="ru-RU" sz="2000" b="1" dirty="0" smtClean="0">
                <a:solidFill>
                  <a:srgbClr val="2109D5"/>
                </a:solidFill>
              </a:rPr>
              <a:t> Коэн</a:t>
            </a:r>
            <a:r>
              <a:rPr lang="ru-RU" sz="2000" b="1" dirty="0" smtClean="0"/>
              <a:t> доказал, что континуум-гипотезу нельзя ни доказать, ни опровергнуть. </a:t>
            </a:r>
            <a:endParaRPr lang="ru-RU" sz="2000" b="1" dirty="0"/>
          </a:p>
        </p:txBody>
      </p:sp>
      <p:pic>
        <p:nvPicPr>
          <p:cNvPr id="95235" name="Picture 3" descr="https://upload.wikimedia.org/wikipedia/ru/2/27/%D0%9F%D0%BE%D0%BB_%D0%94%D0%B6%D0%BE%D0%B7%D0%B5%D1%84_%D0%9A%D0%BE%D1%8D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2481262"/>
            <a:ext cx="2857500" cy="39338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79260" y="5311940"/>
            <a:ext cx="3531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Пол Джозеф Коэн (1934-2007)</a:t>
            </a:r>
          </a:p>
          <a:p>
            <a:r>
              <a:rPr lang="ru-RU" b="1" dirty="0" smtClean="0"/>
              <a:t>Американский математик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Седьмая проблема Гильберта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0899" name="Picture 3" descr="CN^{1-c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65075" y="0"/>
            <a:ext cx="542925" cy="171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87" y="1693889"/>
            <a:ext cx="8650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Пусть а — положительное алгебраическое число, не равное 1,</a:t>
            </a:r>
            <a:r>
              <a:rPr lang="en-US" sz="2400" b="1" i="1" dirty="0" smtClean="0"/>
              <a:t> b</a:t>
            </a:r>
            <a:r>
              <a:rPr lang="ru-RU" sz="2400" b="1" i="1" dirty="0" smtClean="0"/>
              <a:t> — иррациональное алгебраическое число. Доказать, что </a:t>
            </a:r>
            <a:r>
              <a:rPr lang="en-US" sz="2400" b="1" i="1" dirty="0" err="1" smtClean="0"/>
              <a:t>a</a:t>
            </a:r>
            <a:r>
              <a:rPr lang="en-US" sz="2400" b="1" i="1" baseline="30000" dirty="0" err="1" smtClean="0"/>
              <a:t>b</a:t>
            </a:r>
            <a:r>
              <a:rPr lang="ru-RU" sz="2400" b="1" i="1" dirty="0" smtClean="0"/>
              <a:t> есть число трансцендентное. </a:t>
            </a:r>
            <a:endParaRPr lang="ru-RU" sz="2400" b="1" i="1" dirty="0"/>
          </a:p>
        </p:txBody>
      </p:sp>
      <p:pic>
        <p:nvPicPr>
          <p:cNvPr id="99331" name="Picture 3" descr="http://www.mi.ras.ru/inmemoria/220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246" y="3222884"/>
            <a:ext cx="1708879" cy="227850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0247" y="5501389"/>
            <a:ext cx="3925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Александр Осипович </a:t>
            </a:r>
            <a:r>
              <a:rPr lang="ru-RU" b="1" dirty="0" err="1" smtClean="0"/>
              <a:t>Гельфонд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(1906-1968), 1934</a:t>
            </a:r>
            <a:endParaRPr lang="ru-RU" b="1" dirty="0"/>
          </a:p>
        </p:txBody>
      </p:sp>
      <p:pic>
        <p:nvPicPr>
          <p:cNvPr id="99333" name="Picture 5" descr="\pi + e, \pi - e, \pi \cdot e, \frac{\pi}{e}, \pi ^ e, \pi ^{\sqrt 2}, \ln \pi, \pi ^ \pi, e^{\pi^2}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6305" y="3476386"/>
            <a:ext cx="5338187" cy="55864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56305" y="4035035"/>
            <a:ext cx="5667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Ни для одного из них неизвестно даже, является ли оно </a:t>
            </a:r>
            <a:r>
              <a:rPr lang="ru-RU" sz="2000" b="1" u="sng" dirty="0" smtClean="0">
                <a:hlinkClick r:id="rId7" tooltip="Рациональное число"/>
              </a:rPr>
              <a:t>рациональным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Восьмая проблема Гильберта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299" y="1494165"/>
            <a:ext cx="8725628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252525"/>
                </a:solidFill>
                <a:cs typeface="Arial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ункция распределения простых чисел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или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пи-функция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— это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Функция (математика)"/>
              </a:rPr>
              <a:t>функция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равная числу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Простое число"/>
              </a:rPr>
              <a:t>простых чисел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, меньше либо равных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Действительное число"/>
              </a:rPr>
              <a:t>действительному числу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 Она обозначается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(это никак не связано с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Пи (число)"/>
              </a:rPr>
              <a:t>числом 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123" name="Picture 3" descr="\pi (x)~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3113" y="-90488"/>
            <a:ext cx="352425" cy="200026"/>
          </a:xfrm>
          <a:prstGeom prst="rect">
            <a:avLst/>
          </a:prstGeom>
          <a:noFill/>
        </p:spPr>
      </p:pic>
      <p:pic>
        <p:nvPicPr>
          <p:cNvPr id="5124" name="Picture 4" descr="\pi(x)~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7883" y="2198400"/>
            <a:ext cx="352425" cy="200026"/>
          </a:xfrm>
          <a:prstGeom prst="rect">
            <a:avLst/>
          </a:prstGeom>
          <a:noFill/>
        </p:spPr>
      </p:pic>
      <p:pic>
        <p:nvPicPr>
          <p:cNvPr id="5126" name="Picture 6" descr="https://upload.wikimedia.org/wikipedia/commons/thumb/d/dc/PrimePi.svg/505px-PrimePi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0183" y="3056120"/>
            <a:ext cx="48101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Теорема о распределении простых чисел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30175" y="1399115"/>
            <a:ext cx="8905875" cy="18947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В конце 18-го столетия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Карл Фридрих Гаусс"/>
              </a:rPr>
              <a:t>Гауссом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Лежандр, Адриен Мари"/>
              </a:rPr>
              <a:t>Лежандром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было выдвинуто предположение, что пи-функция оценивается как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в смысле, что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427" name="Picture 3" descr=" \frac{x}{\ln x}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5495" y="1751540"/>
            <a:ext cx="295275" cy="352425"/>
          </a:xfrm>
          <a:prstGeom prst="rect">
            <a:avLst/>
          </a:prstGeom>
          <a:noFill/>
        </p:spPr>
      </p:pic>
      <p:pic>
        <p:nvPicPr>
          <p:cNvPr id="103428" name="Picture 4" descr="\lim\limits_{x\to +\infty}\frac{\pi(x)}{x/\ln x}=1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2517" y="2222302"/>
            <a:ext cx="1644807" cy="526338"/>
          </a:xfrm>
          <a:prstGeom prst="rect">
            <a:avLst/>
          </a:prstGeom>
          <a:noFill/>
        </p:spPr>
      </p:pic>
      <p:pic>
        <p:nvPicPr>
          <p:cNvPr id="103430" name="Picture 6" descr="https://upload.wikimedia.org/wikipedia/commons/9/9b/Carl_Friedrich_Gau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8120" y="2807877"/>
            <a:ext cx="2394745" cy="30682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5876144"/>
            <a:ext cx="4736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Иога́нн Карл Фри́дрих </a:t>
            </a:r>
            <a:r>
              <a:rPr lang="vi-VN" b="1" dirty="0" smtClean="0"/>
              <a:t>Га́усс</a:t>
            </a:r>
            <a:r>
              <a:rPr lang="ru-RU" b="1" dirty="0" smtClean="0"/>
              <a:t> (1977-1855)</a:t>
            </a:r>
          </a:p>
          <a:p>
            <a:r>
              <a:rPr lang="ru-RU" b="1" dirty="0" smtClean="0"/>
              <a:t>Немецкий математик</a:t>
            </a:r>
            <a:endParaRPr lang="ru-RU" dirty="0"/>
          </a:p>
        </p:txBody>
      </p:sp>
      <p:sp>
        <p:nvSpPr>
          <p:cNvPr id="103432" name="AutoShape 8" descr="data:image/jpeg;base64,/9j/4AAQSkZJRgABAQAAAQABAAD/2wCEAAkGBxMSEhUUExQWEhUWFxgZGBQYGBcUFRUUFBcYGBUXFBoYHCggGBolHBQUITEhJi0rLi4uFx8zODMtNygtLisBCgoKBQUFDgUFDisZExkrKysrKysrKysrKysrKysrKysrKysrKysrKysrKysrKysrKysrKysrKysrKysrKysrK//AABEIAKAAbQMBIgACEQEDEQH/xAAbAAABBQEBAAAAAAAAAAAAAAAFAQIDBAYAB//EADkQAAEDAgQEBAQFAgYDAAAAAAEAAhEDIQQFEjEGQVFhInGBkROhsfAyQsHh8RQzI1JistHSB3KC/8QAFAEBAAAAAAAAAAAAAAAAAAAAAP/EABQRAQAAAAAAAAAAAAAAAAAAAAD/2gAMAwEAAhEDEQA/AM3CVKuKBq5OXFAiVrCdhJRXKMjqVvFENHW0rY4PLXUwA0D0t/KDE4fIK79mEd3WCnrcM4huzQ7/ANTK3jZbbTf3+wp6FVjomZnkg80dkmIifhu9v3VB9MgwRB6bFeuVqERvHWOaGY7A06gIc0O285O10HmsJEYz7JzQMt8TDseY5QUJQJCROXQgcuhLCSECQr+S4D41QNO258gqRH39+S2nB+A0M1uF339OSDRYXDBjQAIA9lPATHuTRUQWab2kQR99kPq04dY277pa9WDH2FG/E7A3+RQEi+aZv/HZD4kdJuf+Fdklnp5qiSY6FBFUwzajHMIsR67rzrGYc03uaeRK9Jo1II3B6clkuM6EVg4fmH0gfqgzsLoSkLoQOhdCUrkFbGYv4Qa7QXgOEtG5AuR8gvQuE+I8PiwNB0u2LD4TP6hAsl4ZOIa57xFOCG9XOPMdIvfuqXBmBNCS7UWOqFrmuaQ6nUY6G1KbhZzSCOkd0Hp+JoWJQ6o8N35q2cUS2CZ/XugPE1R7GB7W64Ikf6TuUFwsvOysYek0kAG/Pqh+X44VWDSJOxHSyJUKYZc8+Y38kF/FU4ZvOyEVHHUPmpTjA5xZNgR+ya4xLh4urdvZAmIMadvNBOLaWqmH9CB/8mx+oPorL8a17v0790J4txpbR0z+KoweYJEgeg+SDOQuSkLkChF+HcldiKgkEUx+J3X/AEjuUKhEMDxDisOIpaKjf8jvCfRw39UHoeJqBjdLRpaBYdI2VLL8I2C0fmJJHK5n6kqjmWPqubTe+n8PUDqbOqHC+/QiUQyrGQJIQEqeFDFTzGq0tIItCnrYvVsgHFVcsw1VwsRTcZ6eE/z6IAOSZu6rULQ3TBc0mx1QTpPYrQhrqjzDw0D1kgD23Xk2Q5s+i9vxCabHEjXfbr32C9RyvNmOkMc2rMAiJINr6uYi6Bj8srS4tvsSdjbcDrdI2pVawy0yIB5mCbx6I4/EU2QTILzDW94v+qr4rNGsEAebTcjvPz9UArDYWfEPCTc+e3tH0QfiymXOpj8rb+pP7laSrUboL3AMgTqBiLTzsJQjHUfiUQ+De4Jsb7fIoM6V0JUqBSnMqaSHQHReDsY5JCEjm2+/kg1uX558YU21abqRcS3xA6C4AEaXRBkfREauE0/hQjJatatRLX3a13gdtdsEW6g80WZVMAFA7D1I3UtQh1iJB5KBJrCCpmuW0qtMtdTa8DZsfIdLLMYvKPgf4mCo12viCLNpWIN9RmdwC3oJC2lEzsquY5tTpeEmXdBc+p5IPO8PxTU/qWuramuafEwm1xBg9R37rUDP8M6oSKoe47SJaC0xA77JmKfhaxLq1BjzEX+/mg+J4WwVQ+B1SiSZgGWjyB2QaDF8Q0qcfFMNuNiWmNzMR1VnC5gyvSe9oIYJiQe149D6LF8QcOPp4RzaWKfVa2HfDIgOa0lxAg7i7vRDMv4mezCGkL6WwL7g29IBQH6TpAO4i3pYfRKWqDK/7NPlLB87q0gWF0J0JIQE8lzc0CQQXNcZIG4PUK/TzYVSTTvyg2I9EAoUXPcGtBc4mABzRN3Dldnjc0sA3eCCWjmYG8ICNSrV5NTcTWNFodWsT+Fm7neQ6d1o8rxNMUi4AWFzzJHc7rx+vmtSq+tUc4uL3m/MM/K0dAByQH8z4meW6WgUx0Bl3q5Zp9dzjuoWsJ6lTCn1QSf1BhNOIISurMbYXKruaXdkBDC5o1pi7uyztbL9NarSaCWuhzDMQ11wD629EZw9INVbimhLG1Wu0lvhPXQeYQFamPbSZT8JLTpbIiA3SPEeyvwsphsE8t+GA3U+lAYXECIBFRvIk9Ta3vqMKHaG6wA6BMXExeOyCaEZyDIm4g3qho/ytg1DHY7IOFLhZ1t0ktdqbDhyki6D0DL+HqFF4c0vDxsXH3iBCuYusWEWmZ2/MI2IP1VqAWQ7xxO8Ta3ugNbLHYiCC9tOf7eokOE7wUAPOsHVo0Kr2UwyiXBo8Z1D4thEcgSLdAvO6YhvqflZe7ce0mtwFUG12Edy0iB8ivCXGw8kE1JThgjuqjaitUHyggGGurLMIYVtgAuYCc3Gt5e5/QIImYCwnnsOZ8uqv08hLmkViGgj+2N/Nx5eSip4yLixO55nzKlp4y9ygymVUWtxJp1GjXSJYHCQXEXY93WWjTG2y1EIdm9ANqNxDd7NcPP8J9wPdE97jY3Hry9NvRBy3GR5bSZQp1HMmo4iHERBJ8MdFiPNel0KIZ8FgJeAyb7ANAg+8IKvEQcGNp0nkOeYA5Acz81VyHiylhicPidQqU7a4s4DYnuiGApGvW1EWFh2aDyVP/yRwzrb/U0x4miHgc28nfp80Gc404mOOBpUmw1v4ZJGud/J3QLz8gixBBFiDYg9EVpyCrWPAqEF97R390AFjZVtlcN2Hqf+FJjcJpAIcNPTmPffzVAoJqmILila9RMYuqH2+qCY1Uoq9CqJcu1ILlR5IINwRCs5RjQGltQxpNu4N/rPuhYqlPD2u3Qahbt2ZsbhWvqO0t+GNTt4aPxec2svOM4xQpUXvPJpjzOysZ1jA6jQpi802OPQDSN+6Axg+P8AEl0UKNNjOQfJeRyLiIg9lrcFxhVe3TXwzdLhDix8wCIJ0uF/KV5zkOhrwXOb5Stu6NFovsZ3QY3OMIG1CW7TbyuqNQ3WozUtLYgdUDrYWQSEADE1Jce1h2hRsE7KTFMh3TqElK1+iDq/htz5/oqxKc8phagQJjinFNQIlSFKgu8a1P8ADZT5vd/t/chQHDPIbrcXQ0ADkA0QPkree0PiV6I6An3I/wCqWqLwgtZBw9UxbnBmzYknqdgB1U2uvgappvuARLZsZ+h2VjhviI4MVBpLhUA2MEFoIG+48SHZrmD69V1R1i7lyAFgJ6wAgLsx/wAa889unZOzHEaKc8zZvn1WbYYM7KxiMYXtDXXjYoKYd/PWU6obeabCSqdh92QNSOXSuJQRwmhSFMKBpXBc5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34" name="Picture 10" descr="http://img.encyc.yandex.net/illustrations/bse/pictures/02311/96846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12455" y="2542643"/>
            <a:ext cx="2096630" cy="306077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177461" y="5691478"/>
            <a:ext cx="411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Адриен Мари </a:t>
            </a:r>
            <a:r>
              <a:rPr lang="vi-VN" b="1" dirty="0" smtClean="0"/>
              <a:t>Лежа́ндр</a:t>
            </a:r>
            <a:r>
              <a:rPr lang="ru-RU" b="1" dirty="0" smtClean="0"/>
              <a:t> (1752-1833)</a:t>
            </a:r>
          </a:p>
          <a:p>
            <a:r>
              <a:rPr lang="ru-RU" b="1" dirty="0" smtClean="0"/>
              <a:t>Французский математик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Решение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876144"/>
            <a:ext cx="2902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/>
              <a:t>Жак </a:t>
            </a:r>
            <a:r>
              <a:rPr lang="vi-VN" b="1" dirty="0" smtClean="0"/>
              <a:t>Адама́р</a:t>
            </a:r>
            <a:r>
              <a:rPr lang="ru-RU" b="1" dirty="0" smtClean="0"/>
              <a:t> (1865-1963)</a:t>
            </a:r>
          </a:p>
          <a:p>
            <a:r>
              <a:rPr lang="ru-RU" b="1" dirty="0" smtClean="0"/>
              <a:t>Немецкий математик</a:t>
            </a:r>
            <a:endParaRPr lang="ru-RU" dirty="0"/>
          </a:p>
        </p:txBody>
      </p:sp>
      <p:sp>
        <p:nvSpPr>
          <p:cNvPr id="103432" name="AutoShape 8" descr="data:image/jpeg;base64,/9j/4AAQSkZJRgABAQAAAQABAAD/2wCEAAkGBxMSEhUUExQWEhUWFxgZGBQYGBcUFRUUFBcYGBUXFBoYHCggGBolHBQUITEhJi0rLi4uFx8zODMtNygtLisBCgoKBQUFDgUFDisZExkrKysrKysrKysrKysrKysrKysrKysrKysrKysrKysrKysrKysrKysrKysrKysrKysrK//AABEIAKAAbQMBIgACEQEDEQH/xAAbAAABBQEBAAAAAAAAAAAAAAAFAQIDBAYAB//EADkQAAEDAgQEBAQFAgYDAAAAAAEAAhEDIQQFEjEGQVFhInGBkROhsfAyQsHh8RQzI1JistHSB3KC/8QAFAEBAAAAAAAAAAAAAAAAAAAAAP/EABQRAQAAAAAAAAAAAAAAAAAAAAD/2gAMAwEAAhEDEQA/AM3CVKuKBq5OXFAiVrCdhJRXKMjqVvFENHW0rY4PLXUwA0D0t/KDE4fIK79mEd3WCnrcM4huzQ7/ANTK3jZbbTf3+wp6FVjomZnkg80dkmIifhu9v3VB9MgwRB6bFeuVqERvHWOaGY7A06gIc0O285O10HmsJEYz7JzQMt8TDseY5QUJQJCROXQgcuhLCSECQr+S4D41QNO258gqRH39+S2nB+A0M1uF339OSDRYXDBjQAIA9lPATHuTRUQWab2kQR99kPq04dY277pa9WDH2FG/E7A3+RQEi+aZv/HZD4kdJuf+Fdklnp5qiSY6FBFUwzajHMIsR67rzrGYc03uaeRK9Jo1II3B6clkuM6EVg4fmH0gfqgzsLoSkLoQOhdCUrkFbGYv4Qa7QXgOEtG5AuR8gvQuE+I8PiwNB0u2LD4TP6hAsl4ZOIa57xFOCG9XOPMdIvfuqXBmBNCS7UWOqFrmuaQ6nUY6G1KbhZzSCOkd0Hp+JoWJQ6o8N35q2cUS2CZ/XugPE1R7GB7W64Ikf6TuUFwsvOysYek0kAG/Pqh+X44VWDSJOxHSyJUKYZc8+Y38kF/FU4ZvOyEVHHUPmpTjA5xZNgR+ya4xLh4urdvZAmIMadvNBOLaWqmH9CB/8mx+oPorL8a17v0790J4txpbR0z+KoweYJEgeg+SDOQuSkLkChF+HcldiKgkEUx+J3X/AEjuUKhEMDxDisOIpaKjf8jvCfRw39UHoeJqBjdLRpaBYdI2VLL8I2C0fmJJHK5n6kqjmWPqubTe+n8PUDqbOqHC+/QiUQyrGQJIQEqeFDFTzGq0tIItCnrYvVsgHFVcsw1VwsRTcZ6eE/z6IAOSZu6rULQ3TBc0mx1QTpPYrQhrqjzDw0D1kgD23Xk2Q5s+i9vxCabHEjXfbr32C9RyvNmOkMc2rMAiJINr6uYi6Bj8srS4tvsSdjbcDrdI2pVawy0yIB5mCbx6I4/EU2QTILzDW94v+qr4rNGsEAebTcjvPz9UArDYWfEPCTc+e3tH0QfiymXOpj8rb+pP7laSrUboL3AMgTqBiLTzsJQjHUfiUQ+De4Jsb7fIoM6V0JUqBSnMqaSHQHReDsY5JCEjm2+/kg1uX558YU21abqRcS3xA6C4AEaXRBkfREauE0/hQjJatatRLX3a13gdtdsEW6g80WZVMAFA7D1I3UtQh1iJB5KBJrCCpmuW0qtMtdTa8DZsfIdLLMYvKPgf4mCo12viCLNpWIN9RmdwC3oJC2lEzsquY5tTpeEmXdBc+p5IPO8PxTU/qWuramuafEwm1xBg9R37rUDP8M6oSKoe47SJaC0xA77JmKfhaxLq1BjzEX+/mg+J4WwVQ+B1SiSZgGWjyB2QaDF8Q0qcfFMNuNiWmNzMR1VnC5gyvSe9oIYJiQe149D6LF8QcOPp4RzaWKfVa2HfDIgOa0lxAg7i7vRDMv4mezCGkL6WwL7g29IBQH6TpAO4i3pYfRKWqDK/7NPlLB87q0gWF0J0JIQE8lzc0CQQXNcZIG4PUK/TzYVSTTvyg2I9EAoUXPcGtBc4mABzRN3Dldnjc0sA3eCCWjmYG8ICNSrV5NTcTWNFodWsT+Fm7neQ6d1o8rxNMUi4AWFzzJHc7rx+vmtSq+tUc4uL3m/MM/K0dAByQH8z4meW6WgUx0Bl3q5Zp9dzjuoWsJ6lTCn1QSf1BhNOIISurMbYXKruaXdkBDC5o1pi7uyztbL9NarSaCWuhzDMQ11wD629EZw9INVbimhLG1Wu0lvhPXQeYQFamPbSZT8JLTpbIiA3SPEeyvwsphsE8t+GA3U+lAYXECIBFRvIk9Ta3vqMKHaG6wA6BMXExeOyCaEZyDIm4g3qho/ytg1DHY7IOFLhZ1t0ktdqbDhyki6D0DL+HqFF4c0vDxsXH3iBCuYusWEWmZ2/MI2IP1VqAWQ7xxO8Ta3ugNbLHYiCC9tOf7eokOE7wUAPOsHVo0Kr2UwyiXBo8Z1D4thEcgSLdAvO6YhvqflZe7ce0mtwFUG12Edy0iB8ivCXGw8kE1JThgjuqjaitUHyggGGurLMIYVtgAuYCc3Gt5e5/QIImYCwnnsOZ8uqv08hLmkViGgj+2N/Nx5eSip4yLixO55nzKlp4y9ygymVUWtxJp1GjXSJYHCQXEXY93WWjTG2y1EIdm9ANqNxDd7NcPP8J9wPdE97jY3Hry9NvRBy3GR5bSZQp1HMmo4iHERBJ8MdFiPNel0KIZ8FgJeAyb7ANAg+8IKvEQcGNp0nkOeYA5Acz81VyHiylhicPidQqU7a4s4DYnuiGApGvW1EWFh2aDyVP/yRwzrb/U0x4miHgc28nfp80Gc404mOOBpUmw1v4ZJGud/J3QLz8gixBBFiDYg9EVpyCrWPAqEF97R390AFjZVtlcN2Hqf+FJjcJpAIcNPTmPffzVAoJqmILila9RMYuqH2+qCY1Uoq9CqJcu1ILlR5IINwRCs5RjQGltQxpNu4N/rPuhYqlPD2u3Qahbt2ZsbhWvqO0t+GNTt4aPxec2svOM4xQpUXvPJpjzOysZ1jA6jQpi802OPQDSN+6Axg+P8AEl0UKNNjOQfJeRyLiIg9lrcFxhVe3TXwzdLhDix8wCIJ0uF/KV5zkOhrwXOb5Stu6NFovsZ3QY3OMIG1CW7TbyuqNQ3WozUtLYgdUDrYWQSEADE1Jce1h2hRsE7KTFMh3TqElK1+iDq/htz5/oqxKc8phagQJjinFNQIlSFKgu8a1P8ADZT5vd/t/chQHDPIbrcXQ0ADkA0QPkree0PiV6I6An3I/wCqWqLwgtZBw9UxbnBmzYknqdgB1U2uvgappvuARLZsZ+h2VjhviI4MVBpLhUA2MEFoIG+48SHZrmD69V1R1i7lyAFgJ6wAgLsx/wAa889unZOzHEaKc8zZvn1WbYYM7KxiMYXtDXXjYoKYd/PWU6obeabCSqdh92QNSOXSuJQRwmhSFMKBpXBc5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69322" y="5691478"/>
            <a:ext cx="4674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Николя́ де </a:t>
            </a:r>
            <a:r>
              <a:rPr lang="ru-RU" b="1" dirty="0" err="1" smtClean="0"/>
              <a:t>ла</a:t>
            </a:r>
            <a:r>
              <a:rPr lang="ru-RU" b="1" dirty="0" smtClean="0"/>
              <a:t> </a:t>
            </a:r>
            <a:r>
              <a:rPr lang="ru-RU" b="1" dirty="0" err="1" smtClean="0"/>
              <a:t>Валле</a:t>
            </a:r>
            <a:r>
              <a:rPr lang="ru-RU" b="1" dirty="0" smtClean="0"/>
              <a:t>́ </a:t>
            </a:r>
            <a:r>
              <a:rPr lang="ru-RU" b="1" dirty="0" err="1" smtClean="0"/>
              <a:t>Пуссе́н</a:t>
            </a:r>
            <a:r>
              <a:rPr lang="ru-RU" b="1" dirty="0" smtClean="0"/>
              <a:t> (1752-1833)</a:t>
            </a:r>
          </a:p>
          <a:p>
            <a:r>
              <a:rPr lang="ru-RU" b="1" dirty="0" smtClean="0"/>
              <a:t>бельгийский математик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1526980"/>
            <a:ext cx="8650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2109D5"/>
                </a:solidFill>
              </a:rPr>
              <a:t>Адамар</a:t>
            </a:r>
            <a:r>
              <a:rPr lang="ru-RU" sz="2000" b="1" dirty="0" smtClean="0"/>
              <a:t> (1896) в Париже и </a:t>
            </a:r>
            <a:r>
              <a:rPr lang="ru-RU" sz="2000" b="1" i="1" dirty="0" err="1" smtClean="0">
                <a:solidFill>
                  <a:srgbClr val="2109D5"/>
                </a:solidFill>
              </a:rPr>
              <a:t>Валле-Пуссен</a:t>
            </a:r>
            <a:r>
              <a:rPr lang="ru-RU" sz="2000" b="1" dirty="0" smtClean="0"/>
              <a:t> (1896) в </a:t>
            </a:r>
            <a:r>
              <a:rPr lang="ru-RU" sz="2000" b="1" dirty="0" err="1" smtClean="0"/>
              <a:t>Лувэне</a:t>
            </a:r>
            <a:r>
              <a:rPr lang="ru-RU" sz="2000" b="1" dirty="0" smtClean="0"/>
              <a:t> смогли дать исчерпывающее доказательство теоремы о распределении простых </a:t>
            </a:r>
            <a:r>
              <a:rPr lang="ru-RU" sz="2000" b="1" dirty="0" smtClean="0"/>
              <a:t>чисел.</a:t>
            </a:r>
            <a:endParaRPr lang="ru-RU" sz="2000" b="1" dirty="0"/>
          </a:p>
        </p:txBody>
      </p:sp>
      <p:pic>
        <p:nvPicPr>
          <p:cNvPr id="105475" name="Picture 3" descr="https://upload.wikimedia.org/wikipedia/commons/6/6b/Hadamar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75" y="2616251"/>
            <a:ext cx="1906370" cy="3259893"/>
          </a:xfrm>
          <a:prstGeom prst="rect">
            <a:avLst/>
          </a:prstGeom>
          <a:noFill/>
        </p:spPr>
      </p:pic>
      <p:pic>
        <p:nvPicPr>
          <p:cNvPr id="105477" name="Picture 5" descr="https://upload.wikimedia.org/wikipedia/commons/e/e5/De_La_Vall%C3%A9e_Pouss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2438" y="2352042"/>
            <a:ext cx="2497684" cy="310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Идея Римана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3432" name="AutoShape 8" descr="data:image/jpeg;base64,/9j/4AAQSkZJRgABAQAAAQABAAD/2wCEAAkGBxMSEhUUExQWEhUWFxgZGBQYGBcUFRUUFBcYGBUXFBoYHCggGBolHBQUITEhJi0rLi4uFx8zODMtNygtLisBCgoKBQUFDgUFDisZExkrKysrKysrKysrKysrKysrKysrKysrKysrKysrKysrKysrKysrKysrKysrKysrKysrK//AABEIAKAAbQMBIgACEQEDEQH/xAAbAAABBQEBAAAAAAAAAAAAAAAFAQIDBAYAB//EADkQAAEDAgQEBAQFAgYDAAAAAAEAAhEDIQQFEjEGQVFhInGBkROhsfAyQsHh8RQzI1JistHSB3KC/8QAFAEBAAAAAAAAAAAAAAAAAAAAAP/EABQRAQAAAAAAAAAAAAAAAAAAAAD/2gAMAwEAAhEDEQA/AM3CVKuKBq5OXFAiVrCdhJRXKMjqVvFENHW0rY4PLXUwA0D0t/KDE4fIK79mEd3WCnrcM4huzQ7/ANTK3jZbbTf3+wp6FVjomZnkg80dkmIifhu9v3VB9MgwRB6bFeuVqERvHWOaGY7A06gIc0O285O10HmsJEYz7JzQMt8TDseY5QUJQJCROXQgcuhLCSECQr+S4D41QNO258gqRH39+S2nB+A0M1uF339OSDRYXDBjQAIA9lPATHuTRUQWab2kQR99kPq04dY277pa9WDH2FG/E7A3+RQEi+aZv/HZD4kdJuf+Fdklnp5qiSY6FBFUwzajHMIsR67rzrGYc03uaeRK9Jo1II3B6clkuM6EVg4fmH0gfqgzsLoSkLoQOhdCUrkFbGYv4Qa7QXgOEtG5AuR8gvQuE+I8PiwNB0u2LD4TP6hAsl4ZOIa57xFOCG9XOPMdIvfuqXBmBNCS7UWOqFrmuaQ6nUY6G1KbhZzSCOkd0Hp+JoWJQ6o8N35q2cUS2CZ/XugPE1R7GB7W64Ikf6TuUFwsvOysYek0kAG/Pqh+X44VWDSJOxHSyJUKYZc8+Y38kF/FU4ZvOyEVHHUPmpTjA5xZNgR+ya4xLh4urdvZAmIMadvNBOLaWqmH9CB/8mx+oPorL8a17v0790J4txpbR0z+KoweYJEgeg+SDOQuSkLkChF+HcldiKgkEUx+J3X/AEjuUKhEMDxDisOIpaKjf8jvCfRw39UHoeJqBjdLRpaBYdI2VLL8I2C0fmJJHK5n6kqjmWPqubTe+n8PUDqbOqHC+/QiUQyrGQJIQEqeFDFTzGq0tIItCnrYvVsgHFVcsw1VwsRTcZ6eE/z6IAOSZu6rULQ3TBc0mx1QTpPYrQhrqjzDw0D1kgD23Xk2Q5s+i9vxCabHEjXfbr32C9RyvNmOkMc2rMAiJINr6uYi6Bj8srS4tvsSdjbcDrdI2pVawy0yIB5mCbx6I4/EU2QTILzDW94v+qr4rNGsEAebTcjvPz9UArDYWfEPCTc+e3tH0QfiymXOpj8rb+pP7laSrUboL3AMgTqBiLTzsJQjHUfiUQ+De4Jsb7fIoM6V0JUqBSnMqaSHQHReDsY5JCEjm2+/kg1uX558YU21abqRcS3xA6C4AEaXRBkfREauE0/hQjJatatRLX3a13gdtdsEW6g80WZVMAFA7D1I3UtQh1iJB5KBJrCCpmuW0qtMtdTa8DZsfIdLLMYvKPgf4mCo12viCLNpWIN9RmdwC3oJC2lEzsquY5tTpeEmXdBc+p5IPO8PxTU/qWuramuafEwm1xBg9R37rUDP8M6oSKoe47SJaC0xA77JmKfhaxLq1BjzEX+/mg+J4WwVQ+B1SiSZgGWjyB2QaDF8Q0qcfFMNuNiWmNzMR1VnC5gyvSe9oIYJiQe149D6LF8QcOPp4RzaWKfVa2HfDIgOa0lxAg7i7vRDMv4mezCGkL6WwL7g29IBQH6TpAO4i3pYfRKWqDK/7NPlLB87q0gWF0J0JIQE8lzc0CQQXNcZIG4PUK/TzYVSTTvyg2I9EAoUXPcGtBc4mABzRN3Dldnjc0sA3eCCWjmYG8ICNSrV5NTcTWNFodWsT+Fm7neQ6d1o8rxNMUi4AWFzzJHc7rx+vmtSq+tUc4uL3m/MM/K0dAByQH8z4meW6WgUx0Bl3q5Zp9dzjuoWsJ6lTCn1QSf1BhNOIISurMbYXKruaXdkBDC5o1pi7uyztbL9NarSaCWuhzDMQ11wD629EZw9INVbimhLG1Wu0lvhPXQeYQFamPbSZT8JLTpbIiA3SPEeyvwsphsE8t+GA3U+lAYXECIBFRvIk9Ta3vqMKHaG6wA6BMXExeOyCaEZyDIm4g3qho/ytg1DHY7IOFLhZ1t0ktdqbDhyki6D0DL+HqFF4c0vDxsXH3iBCuYusWEWmZ2/MI2IP1VqAWQ7xxO8Ta3ugNbLHYiCC9tOf7eokOE7wUAPOsHVo0Kr2UwyiXBo8Z1D4thEcgSLdAvO6YhvqflZe7ce0mtwFUG12Edy0iB8ivCXGw8kE1JThgjuqjaitUHyggGGurLMIYVtgAuYCc3Gt5e5/QIImYCwnnsOZ8uqv08hLmkViGgj+2N/Nx5eSip4yLixO55nzKlp4y9ygymVUWtxJp1GjXSJYHCQXEXY93WWjTG2y1EIdm9ANqNxDd7NcPP8J9wPdE97jY3Hry9NvRBy3GR5bSZQp1HMmo4iHERBJ8MdFiPNel0KIZ8FgJeAyb7ANAg+8IKvEQcGNp0nkOeYA5Acz81VyHiylhicPidQqU7a4s4DYnuiGApGvW1EWFh2aDyVP/yRwzrb/U0x4miHgc28nfp80Gc404mOOBpUmw1v4ZJGud/J3QLz8gixBBFiDYg9EVpyCrWPAqEF97R390AFjZVtlcN2Hqf+FJjcJpAIcNPTmPffzVAoJqmILila9RMYuqH2+qCY1Uoq9CqJcu1ILlR5IINwRCs5RjQGltQxpNu4N/rPuhYqlPD2u3Qahbt2ZsbhWvqO0t+GNTt4aPxec2svOM4xQpUXvPJpjzOysZ1jA6jQpi802OPQDSN+6Axg+P8AEl0UKNNjOQfJeRyLiIg9lrcFxhVe3TXwzdLhDix8wCIJ0uF/KV5zkOhrwXOb5Stu6NFovsZ3QY3OMIG1CW7TbyuqNQ3WozUtLYgdUDrYWQSEADE1Jce1h2hRsE7KTFMh3TqElK1+iDq/htz5/oqxKc8phagQJjinFNQIlSFKgu8a1P8ADZT5vd/t/chQHDPIbrcXQ0ADkA0QPkree0PiV6I6An3I/wCqWqLwgtZBw9UxbnBmzYknqdgB1U2uvgappvuARLZsZ+h2VjhviI4MVBpLhUA2MEFoIG+48SHZrmD69V1R1i7lyAFgJ6wAgLsx/wAa889unZOzHEaKc8zZvn1WbYYM7KxiMYXtDXXjYoKYd/PWU6obeabCSqdh92QNSOXSuJQRwmhSFMKBpXBc5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80878" y="5328355"/>
            <a:ext cx="520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Георг Фридрих </a:t>
            </a:r>
            <a:r>
              <a:rPr lang="ru-RU" b="1" dirty="0" err="1" smtClean="0"/>
              <a:t>Бернхард</a:t>
            </a:r>
            <a:r>
              <a:rPr lang="ru-RU" b="1" dirty="0" smtClean="0"/>
              <a:t> </a:t>
            </a:r>
            <a:r>
              <a:rPr lang="ru-RU" b="1" dirty="0" smtClean="0"/>
              <a:t>Риман (1826-1866)</a:t>
            </a:r>
          </a:p>
          <a:p>
            <a:r>
              <a:rPr lang="ru-RU" b="1" dirty="0" smtClean="0"/>
              <a:t>немецкий математик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87" y="1213008"/>
            <a:ext cx="8650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Задолго до Адамара значительное продвижение в этой области было </a:t>
            </a:r>
            <a:r>
              <a:rPr lang="ru-RU" sz="2000" b="1" dirty="0" smtClean="0"/>
              <a:t>сделано </a:t>
            </a:r>
            <a:r>
              <a:rPr lang="ru-RU" sz="2000" b="1" i="1" dirty="0" smtClean="0">
                <a:solidFill>
                  <a:srgbClr val="2109D5"/>
                </a:solidFill>
              </a:rPr>
              <a:t>Риманом</a:t>
            </a:r>
            <a:r>
              <a:rPr lang="ru-RU" sz="2000" b="1" dirty="0" smtClean="0"/>
              <a:t> (1826-1866) в его знаменитой работе, намечающей основные стратегические </a:t>
            </a:r>
            <a:r>
              <a:rPr lang="ru-RU" sz="2000" b="1" dirty="0" smtClean="0"/>
              <a:t>линии доказательства</a:t>
            </a:r>
            <a:endParaRPr lang="ru-RU" sz="2000" b="1" dirty="0"/>
          </a:p>
        </p:txBody>
      </p:sp>
      <p:pic>
        <p:nvPicPr>
          <p:cNvPr id="107523" name="Picture 3" descr="https://upload.wikimedia.org/wikipedia/commons/c/cf/Bernhard_riema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2974" y="2419192"/>
            <a:ext cx="2354072" cy="290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Три знаменитые задачи греческих математиков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90488" y="1484221"/>
            <a:ext cx="74750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>
              <a:buFont typeface="Wingdings"/>
              <a:buChar char="Ø"/>
            </a:pPr>
            <a:endParaRPr lang="ru-RU" b="1" dirty="0" smtClean="0">
              <a:solidFill>
                <a:srgbClr val="003F82"/>
              </a:solidFill>
            </a:endParaRPr>
          </a:p>
          <a:p>
            <a:r>
              <a:rPr lang="ru-RU" sz="2400" b="1" dirty="0" smtClean="0">
                <a:solidFill>
                  <a:srgbClr val="003F82"/>
                </a:solidFill>
              </a:rPr>
              <a:t> </a:t>
            </a:r>
            <a:endParaRPr lang="ru-RU" dirty="0">
              <a:solidFill>
                <a:srgbClr val="003F82"/>
              </a:solidFill>
              <a:latin typeface="Myriad Pro"/>
            </a:endParaRPr>
          </a:p>
        </p:txBody>
      </p:sp>
      <p:pic>
        <p:nvPicPr>
          <p:cNvPr id="6146" name="Picture 2" descr="http://informaticslib.ru/books/item/f00/s00/z0000003/pic/000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636" y="1221632"/>
            <a:ext cx="6765945" cy="517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Дзета-функция Римана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3819" y="1230237"/>
            <a:ext cx="8832056" cy="22025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Дзета-функция Римана — функция        комплексного переменного        , при                   определяемая с помощью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Ряд Дирихле"/>
              </a:rPr>
              <a:t>ряда Дирихле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где           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В заданной области этот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Ряд (математика)"/>
              </a:rPr>
              <a:t>ряд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сходится, является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Аналитическая функция"/>
              </a:rPr>
              <a:t>аналитической функцией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и допускает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Аналитическое продолжение"/>
              </a:rPr>
              <a:t>аналитическое продолжение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на всю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8" tooltip="Комплексная плоскость"/>
              </a:rPr>
              <a:t>комплексную  плоскость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без единицы.</a:t>
            </a:r>
          </a:p>
        </p:txBody>
      </p:sp>
      <p:pic>
        <p:nvPicPr>
          <p:cNvPr id="3074" name="Picture 2" descr="\displaystyle \zeta(s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6924" y="1336544"/>
            <a:ext cx="314325" cy="200025"/>
          </a:xfrm>
          <a:prstGeom prst="rect">
            <a:avLst/>
          </a:prstGeom>
          <a:noFill/>
        </p:spPr>
      </p:pic>
      <p:pic>
        <p:nvPicPr>
          <p:cNvPr id="3075" name="Picture 3" descr="s = \sigma + i 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2838" y="1627682"/>
            <a:ext cx="800100" cy="152400"/>
          </a:xfrm>
          <a:prstGeom prst="rect">
            <a:avLst/>
          </a:prstGeom>
          <a:noFill/>
        </p:spPr>
      </p:pic>
      <p:pic>
        <p:nvPicPr>
          <p:cNvPr id="3076" name="Picture 4" descr="\sigma &gt; 1 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9000" y="2327769"/>
            <a:ext cx="447675" cy="142875"/>
          </a:xfrm>
          <a:prstGeom prst="rect">
            <a:avLst/>
          </a:prstGeom>
          <a:noFill/>
        </p:spPr>
      </p:pic>
      <p:pic>
        <p:nvPicPr>
          <p:cNvPr id="3077" name="Picture 5" descr="\zeta(s) = \frac{1}{1^s}+\frac{1}{2^s}+\frac{1}{3^s}+\ldots,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46313" y="1927719"/>
            <a:ext cx="2152650" cy="400050"/>
          </a:xfrm>
          <a:prstGeom prst="rect">
            <a:avLst/>
          </a:prstGeom>
          <a:noFill/>
        </p:spPr>
      </p:pic>
      <p:pic>
        <p:nvPicPr>
          <p:cNvPr id="3078" name="Picture 6" descr="\displaystyle s \in \mathbb{C}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45242" y="1407981"/>
            <a:ext cx="438150" cy="142875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49249" y="3738735"/>
            <a:ext cx="8556626" cy="12791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В исходной области также верно представление в виде бесконечного произведения (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тождество Эйлера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)</a:t>
            </a:r>
            <a:r>
              <a:rPr lang="ru-RU" sz="2000" dirty="0" smtClean="0">
                <a:cs typeface="Arial" charset="0"/>
              </a:rPr>
              <a:t> </a:t>
            </a:r>
            <a:r>
              <a:rPr lang="ru-RU" sz="2000" dirty="0" smtClean="0"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cs typeface="Arial" charset="0"/>
              </a:rPr>
              <a:t>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где произведение берётся по всем простым числам  </a:t>
            </a:r>
            <a:r>
              <a:rPr lang="en-US" sz="2000" dirty="0" smtClean="0">
                <a:solidFill>
                  <a:srgbClr val="252525"/>
                </a:solidFill>
                <a:cs typeface="Arial" charset="0"/>
              </a:rPr>
              <a:t>p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 .</a:t>
            </a:r>
          </a:p>
        </p:txBody>
      </p:sp>
      <p:pic>
        <p:nvPicPr>
          <p:cNvPr id="3081" name="Picture 9" descr="\zeta(s) = \prod_p \frac{1}{1 - p^{-s}}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28531" y="4123619"/>
            <a:ext cx="1428750" cy="466725"/>
          </a:xfrm>
          <a:prstGeom prst="rect">
            <a:avLst/>
          </a:prstGeom>
          <a:noFill/>
        </p:spPr>
      </p:pic>
      <p:pic>
        <p:nvPicPr>
          <p:cNvPr id="3082" name="Picture 10" descr="\displaystyle 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8838" y="457200"/>
            <a:ext cx="104775" cy="1238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9249" y="5290733"/>
            <a:ext cx="8556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109D5"/>
                </a:solidFill>
              </a:rPr>
              <a:t>Таким образом пи-функция выражается </a:t>
            </a:r>
            <a:r>
              <a:rPr lang="ru-RU" b="1" dirty="0" smtClean="0">
                <a:solidFill>
                  <a:srgbClr val="2109D5"/>
                </a:solidFill>
              </a:rPr>
              <a:t>через распределение так называемых «нетривиальных </a:t>
            </a:r>
            <a:r>
              <a:rPr lang="ru-RU" b="1" dirty="0" smtClean="0">
                <a:solidFill>
                  <a:srgbClr val="2109D5"/>
                </a:solidFill>
              </a:rPr>
              <a:t>нулей (комплексных)» </a:t>
            </a:r>
            <a:r>
              <a:rPr lang="ru-RU" b="1" dirty="0" smtClean="0">
                <a:solidFill>
                  <a:srgbClr val="2109D5"/>
                </a:solidFill>
              </a:rPr>
              <a:t>дзета-функции.</a:t>
            </a:r>
            <a:endParaRPr lang="ru-RU" b="1" dirty="0">
              <a:solidFill>
                <a:srgbClr val="2109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Гипотеза Римана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3432" name="AutoShape 8" descr="data:image/jpeg;base64,/9j/4AAQSkZJRgABAQAAAQABAAD/2wCEAAkGBxMSEhUUExQWEhUWFxgZGBQYGBcUFRUUFBcYGBUXFBoYHCggGBolHBQUITEhJi0rLi4uFx8zODMtNygtLisBCgoKBQUFDgUFDisZExkrKysrKysrKysrKysrKysrKysrKysrKysrKysrKysrKysrKysrKysrKysrKysrKysrK//AABEIAKAAbQMBIgACEQEDEQH/xAAbAAABBQEBAAAAAAAAAAAAAAAFAQIDBAYAB//EADkQAAEDAgQEBAQFAgYDAAAAAAEAAhEDIQQFEjEGQVFhInGBkROhsfAyQsHh8RQzI1JistHSB3KC/8QAFAEBAAAAAAAAAAAAAAAAAAAAAP/EABQRAQAAAAAAAAAAAAAAAAAAAAD/2gAMAwEAAhEDEQA/AM3CVKuKBq5OXFAiVrCdhJRXKMjqVvFENHW0rY4PLXUwA0D0t/KDE4fIK79mEd3WCnrcM4huzQ7/ANTK3jZbbTf3+wp6FVjomZnkg80dkmIifhu9v3VB9MgwRB6bFeuVqERvHWOaGY7A06gIc0O285O10HmsJEYz7JzQMt8TDseY5QUJQJCROXQgcuhLCSECQr+S4D41QNO258gqRH39+S2nB+A0M1uF339OSDRYXDBjQAIA9lPATHuTRUQWab2kQR99kPq04dY277pa9WDH2FG/E7A3+RQEi+aZv/HZD4kdJuf+Fdklnp5qiSY6FBFUwzajHMIsR67rzrGYc03uaeRK9Jo1II3B6clkuM6EVg4fmH0gfqgzsLoSkLoQOhdCUrkFbGYv4Qa7QXgOEtG5AuR8gvQuE+I8PiwNB0u2LD4TP6hAsl4ZOIa57xFOCG9XOPMdIvfuqXBmBNCS7UWOqFrmuaQ6nUY6G1KbhZzSCOkd0Hp+JoWJQ6o8N35q2cUS2CZ/XugPE1R7GB7W64Ikf6TuUFwsvOysYek0kAG/Pqh+X44VWDSJOxHSyJUKYZc8+Y38kF/FU4ZvOyEVHHUPmpTjA5xZNgR+ya4xLh4urdvZAmIMadvNBOLaWqmH9CB/8mx+oPorL8a17v0790J4txpbR0z+KoweYJEgeg+SDOQuSkLkChF+HcldiKgkEUx+J3X/AEjuUKhEMDxDisOIpaKjf8jvCfRw39UHoeJqBjdLRpaBYdI2VLL8I2C0fmJJHK5n6kqjmWPqubTe+n8PUDqbOqHC+/QiUQyrGQJIQEqeFDFTzGq0tIItCnrYvVsgHFVcsw1VwsRTcZ6eE/z6IAOSZu6rULQ3TBc0mx1QTpPYrQhrqjzDw0D1kgD23Xk2Q5s+i9vxCabHEjXfbr32C9RyvNmOkMc2rMAiJINr6uYi6Bj8srS4tvsSdjbcDrdI2pVawy0yIB5mCbx6I4/EU2QTILzDW94v+qr4rNGsEAebTcjvPz9UArDYWfEPCTc+e3tH0QfiymXOpj8rb+pP7laSrUboL3AMgTqBiLTzsJQjHUfiUQ+De4Jsb7fIoM6V0JUqBSnMqaSHQHReDsY5JCEjm2+/kg1uX558YU21abqRcS3xA6C4AEaXRBkfREauE0/hQjJatatRLX3a13gdtdsEW6g80WZVMAFA7D1I3UtQh1iJB5KBJrCCpmuW0qtMtdTa8DZsfIdLLMYvKPgf4mCo12viCLNpWIN9RmdwC3oJC2lEzsquY5tTpeEmXdBc+p5IPO8PxTU/qWuramuafEwm1xBg9R37rUDP8M6oSKoe47SJaC0xA77JmKfhaxLq1BjzEX+/mg+J4WwVQ+B1SiSZgGWjyB2QaDF8Q0qcfFMNuNiWmNzMR1VnC5gyvSe9oIYJiQe149D6LF8QcOPp4RzaWKfVa2HfDIgOa0lxAg7i7vRDMv4mezCGkL6WwL7g29IBQH6TpAO4i3pYfRKWqDK/7NPlLB87q0gWF0J0JIQE8lzc0CQQXNcZIG4PUK/TzYVSTTvyg2I9EAoUXPcGtBc4mABzRN3Dldnjc0sA3eCCWjmYG8ICNSrV5NTcTWNFodWsT+Fm7neQ6d1o8rxNMUi4AWFzzJHc7rx+vmtSq+tUc4uL3m/MM/K0dAByQH8z4meW6WgUx0Bl3q5Zp9dzjuoWsJ6lTCn1QSf1BhNOIISurMbYXKruaXdkBDC5o1pi7uyztbL9NarSaCWuhzDMQ11wD629EZw9INVbimhLG1Wu0lvhPXQeYQFamPbSZT8JLTpbIiA3SPEeyvwsphsE8t+GA3U+lAYXECIBFRvIk9Ta3vqMKHaG6wA6BMXExeOyCaEZyDIm4g3qho/ytg1DHY7IOFLhZ1t0ktdqbDhyki6D0DL+HqFF4c0vDxsXH3iBCuYusWEWmZ2/MI2IP1VqAWQ7xxO8Ta3ugNbLHYiCC9tOf7eokOE7wUAPOsHVo0Kr2UwyiXBo8Z1D4thEcgSLdAvO6YhvqflZe7ce0mtwFUG12Edy0iB8ivCXGw8kE1JThgjuqjaitUHyggGGurLMIYVtgAuYCc3Gt5e5/QIImYCwnnsOZ8uqv08hLmkViGgj+2N/Nx5eSip4yLixO55nzKlp4y9ygymVUWtxJp1GjXSJYHCQXEXY93WWjTG2y1EIdm9ANqNxDd7NcPP8J9wPdE97jY3Hry9NvRBy3GR5bSZQp1HMmo4iHERBJ8MdFiPNel0KIZ8FgJeAyb7ANAg+8IKvEQcGNp0nkOeYA5Acz81VyHiylhicPidQqU7a4s4DYnuiGApGvW1EWFh2aDyVP/yRwzrb/U0x4miHgc28nfp80Gc404mOOBpUmw1v4ZJGud/J3QLz8gixBBFiDYg9EVpyCrWPAqEF97R390AFjZVtlcN2Hqf+FJjcJpAIcNPTmPffzVAoJqmILila9RMYuqH2+qCY1Uoq9CqJcu1ILlR5IINwRCs5RjQGltQxpNu4N/rPuhYqlPD2u3Qahbt2ZsbhWvqO0t+GNTt4aPxec2svOM4xQpUXvPJpjzOysZ1jA6jQpi802OPQDSN+6Axg+P8AEl0UKNNjOQfJeRyLiIg9lrcFxhVe3TXwzdLhDix8wCIJ0uF/KV5zkOhrwXOb5Stu6NFovsZ3QY3OMIG1CW7TbyuqNQ3WozUtLYgdUDrYWQSEADE1Jce1h2hRsE7KTFMh3TqElK1+iDq/htz5/oqxKc8phagQJjinFNQIlSFKgu8a1P8ADZT5vd/t/chQHDPIbrcXQ0ADkA0QPkree0PiV6I6An3I/wCqWqLwgtZBw9UxbnBmzYknqdgB1U2uvgappvuARLZsZ+h2VjhviI4MVBpLhUA2MEFoIG+48SHZrmD69V1R1i7lyAFgJ6wAgLsx/wAa889unZOzHEaKc8zZvn1WbYYM7KxiMYXtDXXjYoKYd/PWU6obeabCSqdh92QNSOXSuJQRwmhSFMKBpXBc5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255588" y="1440994"/>
            <a:ext cx="8650288" cy="9714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Гипотеза Римана"/>
              </a:rPr>
              <a:t>Гипотеза Римана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Все ли нетривиальные нули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Дзета-функция Римана"/>
              </a:rPr>
              <a:t>дзета-функции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charset="0"/>
                <a:cs typeface="Arial" charset="0"/>
              </a:rPr>
              <a:t> лежат на прямой                  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9571" name="Picture 3" descr="\mathrm{Re}(z)=1/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0340" y="1899707"/>
            <a:ext cx="981075" cy="20002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54251" y="2412399"/>
            <a:ext cx="7089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 </a:t>
            </a:r>
            <a:r>
              <a:rPr lang="ru-RU" sz="2000" b="1" u="sng" dirty="0" smtClean="0">
                <a:hlinkClick r:id="rId7"/>
              </a:rPr>
              <a:t>2004</a:t>
            </a:r>
            <a:r>
              <a:rPr lang="ru-RU" sz="2000" b="1" dirty="0" smtClean="0"/>
              <a:t> год проверены более 10</a:t>
            </a:r>
            <a:r>
              <a:rPr lang="ru-RU" sz="2000" b="1" baseline="30000" dirty="0" smtClean="0"/>
              <a:t>13</a:t>
            </a:r>
            <a:r>
              <a:rPr lang="ru-RU" sz="2000" b="1" dirty="0" smtClean="0"/>
              <a:t> первых нулей.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Ждем Вас в клубе</a:t>
            </a:r>
            <a:r>
              <a:rPr lang="en-US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«Плюс» и на факультете </a:t>
            </a:r>
            <a:r>
              <a:rPr lang="ru-RU" sz="2000" dirty="0" err="1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БИиПМ</a:t>
            </a:r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!</a:t>
            </a:r>
          </a:p>
          <a:p>
            <a:r>
              <a:rPr lang="en-US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Email:</a:t>
            </a:r>
            <a:r>
              <a:rPr lang="ru-RU" sz="2000" dirty="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lang="ru-RU" sz="2000" dirty="0"/>
              <a:t> </a:t>
            </a:r>
            <a:r>
              <a:rPr lang="en-US" sz="2000" u="sng" dirty="0" err="1">
                <a:hlinkClick r:id="rId3"/>
              </a:rPr>
              <a:t>opochinka</a:t>
            </a:r>
            <a:r>
              <a:rPr lang="ru-RU" sz="2000" u="sng" dirty="0">
                <a:hlinkClick r:id="rId3"/>
              </a:rPr>
              <a:t>@</a:t>
            </a:r>
            <a:r>
              <a:rPr lang="en-US" sz="2000" u="sng" dirty="0" err="1">
                <a:hlinkClick r:id="rId3"/>
              </a:rPr>
              <a:t>hse</a:t>
            </a:r>
            <a:r>
              <a:rPr lang="ru-RU" sz="2000" u="sng" dirty="0">
                <a:hlinkClick r:id="rId3"/>
              </a:rPr>
              <a:t>.</a:t>
            </a:r>
            <a:r>
              <a:rPr lang="en-US" sz="2000" u="sng" dirty="0" err="1">
                <a:hlinkClick r:id="rId3"/>
              </a:rPr>
              <a:t>ru</a:t>
            </a:r>
            <a:r>
              <a:rPr lang="ru-RU" sz="2000" dirty="0"/>
              <a:t>.</a:t>
            </a:r>
          </a:p>
          <a:p>
            <a:endParaRPr lang="ru-RU" sz="2000" dirty="0" smtClean="0">
              <a:solidFill>
                <a:srgbClr val="7030A0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Удвоение куба (задача оракула           о. Делос,</a:t>
            </a:r>
            <a:r>
              <a:rPr lang="en-US" sz="3200" dirty="0" smtClean="0">
                <a:solidFill>
                  <a:schemeClr val="bg1"/>
                </a:solidFill>
                <a:latin typeface="Myriad Pro"/>
              </a:rPr>
              <a:t> IV 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век до н.э.)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478584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циркуля и линейки построить куб, объем которого в два раза превосходит объем заданного куба.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математик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Пьер Лоран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доказал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1837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эта задача не может быть решена.</a:t>
            </a:r>
          </a:p>
          <a:p>
            <a:pPr algn="just"/>
            <a:endParaRPr lang="ru-RU" sz="2400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  <p:pic>
        <p:nvPicPr>
          <p:cNvPr id="4098" name="Picture 2" descr="http://stu.sernam.ru/archive/arch.php?path=../htm/book_dr/files.book&amp;file=dr_33.files/imag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1479550"/>
            <a:ext cx="4019550" cy="1695451"/>
          </a:xfrm>
          <a:prstGeom prst="rect">
            <a:avLst/>
          </a:prstGeom>
          <a:noFill/>
        </p:spPr>
      </p:pic>
      <p:pic>
        <p:nvPicPr>
          <p:cNvPr id="4100" name="Picture 4" descr="http://similarpersons.com/media/upload/images/thumbnails/82925-gaspard-gustave-coriol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938" y="3685735"/>
            <a:ext cx="2066110" cy="241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Трисекция угла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5053137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циркуля и линейки разделить заданный угол на три равные части.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математик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Пьер Лоран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доказал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1837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эта задача сводится к разрешимости в квадратичных радикалах уравнения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трисекция осуществима для углов вида   если целое число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не делится на 3.</a:t>
            </a:r>
          </a:p>
          <a:p>
            <a:pPr algn="just"/>
            <a:endParaRPr lang="ru-RU" sz="2400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  <p:pic>
        <p:nvPicPr>
          <p:cNvPr id="4100" name="Picture 4" descr="http://similarpersons.com/media/upload/images/thumbnails/82925-gaspard-gustave-corio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938" y="3685735"/>
            <a:ext cx="2066110" cy="2410463"/>
          </a:xfrm>
          <a:prstGeom prst="rect">
            <a:avLst/>
          </a:prstGeom>
          <a:noFill/>
        </p:spPr>
      </p:pic>
      <p:pic>
        <p:nvPicPr>
          <p:cNvPr id="37890" name="Picture 2" descr="http://wiki.tgl.net.ru/images/f/f1/%D0%A1%D0%A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386" y="1286900"/>
            <a:ext cx="3489178" cy="2398835"/>
          </a:xfrm>
          <a:prstGeom prst="rect">
            <a:avLst/>
          </a:prstGeom>
          <a:noFill/>
        </p:spPr>
      </p:pic>
      <p:pic>
        <p:nvPicPr>
          <p:cNvPr id="3074" name="Picture 2" descr="x^3-3x-2~\cos \alpha = 0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3012" y="4482089"/>
            <a:ext cx="2724150" cy="258077"/>
          </a:xfrm>
          <a:prstGeom prst="rect">
            <a:avLst/>
          </a:prstGeom>
          <a:noFill/>
        </p:spPr>
      </p:pic>
      <p:pic>
        <p:nvPicPr>
          <p:cNvPr id="3078" name="Picture 6" descr="{360^\circ \over n},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8224" y="5207584"/>
            <a:ext cx="409575" cy="39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Конхоида Никомеда</a:t>
            </a:r>
            <a:endParaRPr lang="en-US" sz="32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22249" y="1479550"/>
            <a:ext cx="50531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rgbClr val="003F82"/>
              </a:solidFill>
              <a:latin typeface="Myriad Pro"/>
            </a:endParaRPr>
          </a:p>
          <a:p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  <p:pic>
        <p:nvPicPr>
          <p:cNvPr id="39938" name="Picture 2" descr="https://upload.wikimedia.org/wikipedia/commons/thumb/c/ca/Conchoid_of_Nicomedes.png/400px-Conchoid_of_Nicomed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2769" y="1548249"/>
            <a:ext cx="5537770" cy="2447926"/>
          </a:xfrm>
          <a:prstGeom prst="rect">
            <a:avLst/>
          </a:prstGeom>
          <a:noFill/>
        </p:spPr>
      </p:pic>
      <p:pic>
        <p:nvPicPr>
          <p:cNvPr id="39940" name="Picture 4" descr="r = -\frac {a} {\cos \varphi}\pm \e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2469" y="4304872"/>
            <a:ext cx="2064727" cy="640227"/>
          </a:xfrm>
          <a:prstGeom prst="rect">
            <a:avLst/>
          </a:prstGeom>
          <a:noFill/>
        </p:spPr>
      </p:pic>
      <p:pic>
        <p:nvPicPr>
          <p:cNvPr id="39942" name="Picture 6" descr="\ell^2y^2=(x^2+y^2)(y+a)^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5824" y="5417393"/>
            <a:ext cx="3777353" cy="425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2"/>
                </a:solidFill>
              </a:rPr>
              <a:t>Циссоида </a:t>
            </a:r>
            <a:r>
              <a:rPr lang="ru-RU" sz="3200" dirty="0" err="1" smtClean="0">
                <a:solidFill>
                  <a:schemeClr val="bg2"/>
                </a:solidFill>
              </a:rPr>
              <a:t>Диокла</a:t>
            </a:r>
            <a:endParaRPr lang="ru-RU" sz="3200" dirty="0">
              <a:solidFill>
                <a:schemeClr val="bg2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7711440" y="3825240"/>
            <a:ext cx="43129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2400" dirty="0" smtClean="0"/>
          </a:p>
          <a:p>
            <a:pPr lvl="0"/>
            <a:r>
              <a:rPr lang="ru-RU" sz="2800" dirty="0" smtClean="0"/>
              <a:t>(2)</a:t>
            </a:r>
            <a:endParaRPr lang="ru-RU" sz="2800" dirty="0"/>
          </a:p>
        </p:txBody>
      </p:sp>
      <p:pic>
        <p:nvPicPr>
          <p:cNvPr id="41986" name="Picture 2" descr="https://upload.wikimedia.org/wikipedia/commons/8/87/Cissoid_of_diocl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78" y="1479550"/>
            <a:ext cx="3143250" cy="4752976"/>
          </a:xfrm>
          <a:prstGeom prst="rect">
            <a:avLst/>
          </a:prstGeom>
          <a:noFill/>
        </p:spPr>
      </p:pic>
      <p:pic>
        <p:nvPicPr>
          <p:cNvPr id="41988" name="Picture 4" descr="y^2=\frac{x^3}{2a-x}.\qquad\qquad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963" y="1766689"/>
            <a:ext cx="4506912" cy="1005523"/>
          </a:xfrm>
          <a:prstGeom prst="rect">
            <a:avLst/>
          </a:prstGeom>
          <a:noFill/>
        </p:spPr>
      </p:pic>
      <p:pic>
        <p:nvPicPr>
          <p:cNvPr id="41990" name="Picture 6" descr="\rho=\frac{2a\sin^2\varphi}{\cos\varphi}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2936" y="4023360"/>
            <a:ext cx="2458586" cy="103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</a:t>
            </a:r>
            <a:r>
              <a:rPr lang="ru-RU" sz="800" dirty="0" smtClean="0">
                <a:solidFill>
                  <a:prstClr val="white"/>
                </a:solidFill>
              </a:rPr>
              <a:t>Нижний Новгород, 201</a:t>
            </a:r>
            <a:r>
              <a:rPr lang="en-US" sz="800" dirty="0" smtClean="0">
                <a:solidFill>
                  <a:prstClr val="white"/>
                </a:solidFill>
              </a:rPr>
              <a:t>3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14300"/>
            <a:ext cx="7477125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dirty="0" smtClean="0">
                <a:solidFill>
                  <a:schemeClr val="bg2"/>
                </a:solidFill>
              </a:rPr>
              <a:t>Улитка Паскаля</a:t>
            </a: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44034" name="Picture 2" descr="https://upload.wikimedia.org/wikipedia/commons/d/d9/Pascal_lima%C3%A7o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2148839"/>
            <a:ext cx="3886200" cy="3352801"/>
          </a:xfrm>
          <a:prstGeom prst="rect">
            <a:avLst/>
          </a:prstGeom>
          <a:noFill/>
        </p:spPr>
      </p:pic>
      <p:pic>
        <p:nvPicPr>
          <p:cNvPr id="44036" name="Picture 4" descr="(x^2 + y^2 + ay)^2=\ell^2(x^2+y^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8963" y="2499361"/>
            <a:ext cx="4288459" cy="402590"/>
          </a:xfrm>
          <a:prstGeom prst="rect">
            <a:avLst/>
          </a:prstGeom>
          <a:noFill/>
        </p:spPr>
      </p:pic>
      <p:pic>
        <p:nvPicPr>
          <p:cNvPr id="44038" name="Picture 6" descr="\rho = \ell-a \sin\phi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3814" y="4373881"/>
            <a:ext cx="2907030" cy="415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2028</Words>
  <Application>Microsoft Office PowerPoint</Application>
  <PresentationFormat>Экран (4:3)</PresentationFormat>
  <Paragraphs>293</Paragraphs>
  <Slides>42</Slides>
  <Notes>40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Знаменитые математические проблемы или как найти старшекласснику тему для исследования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Olga</cp:lastModifiedBy>
  <cp:revision>317</cp:revision>
  <dcterms:created xsi:type="dcterms:W3CDTF">2010-09-30T06:45:29Z</dcterms:created>
  <dcterms:modified xsi:type="dcterms:W3CDTF">2015-01-08T12:50:45Z</dcterms:modified>
</cp:coreProperties>
</file>