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87" r:id="rId2"/>
  </p:sldMasterIdLst>
  <p:notesMasterIdLst>
    <p:notesMasterId r:id="rId26"/>
  </p:notesMasterIdLst>
  <p:sldIdLst>
    <p:sldId id="298" r:id="rId3"/>
    <p:sldId id="288" r:id="rId4"/>
    <p:sldId id="289" r:id="rId5"/>
    <p:sldId id="316" r:id="rId6"/>
    <p:sldId id="299" r:id="rId7"/>
    <p:sldId id="300" r:id="rId8"/>
    <p:sldId id="262" r:id="rId9"/>
    <p:sldId id="301" r:id="rId10"/>
    <p:sldId id="290" r:id="rId11"/>
    <p:sldId id="265" r:id="rId12"/>
    <p:sldId id="303" r:id="rId13"/>
    <p:sldId id="297" r:id="rId14"/>
    <p:sldId id="305" r:id="rId15"/>
    <p:sldId id="286" r:id="rId16"/>
    <p:sldId id="287" r:id="rId17"/>
    <p:sldId id="306" r:id="rId18"/>
    <p:sldId id="293" r:id="rId19"/>
    <p:sldId id="308" r:id="rId20"/>
    <p:sldId id="310" r:id="rId21"/>
    <p:sldId id="311" r:id="rId22"/>
    <p:sldId id="295" r:id="rId23"/>
    <p:sldId id="312" r:id="rId24"/>
    <p:sldId id="31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00FF"/>
    <a:srgbClr val="CC0099"/>
    <a:srgbClr val="800080"/>
    <a:srgbClr val="DC66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3FFFBC-762E-4022-BC76-ECBA974AFB0E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60F8AC-E7C2-412A-8736-BF86332AE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B9D5F-B55E-43B2-B5C8-1D66E474D239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98C92-AE9A-495B-B388-9689F41DD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8277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4B5A-B84F-41D5-A99A-88ACFB0BF246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D7757-0361-4A2E-A2F8-AEFE49399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C3FE6-DF95-42EF-AA4E-232706604C1E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5329D-8928-4F45-B309-123A5AAF8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2E61C-5541-4E02-85B8-E8C9343F82E8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EB97-7214-4094-9A20-5420A7223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4F2B-F76C-4357-BB2D-6DB86758EE18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58169-2AE0-4993-8CB4-6530BBB33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21BE-11FF-418B-92F1-925255FDE7A2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18527-6112-45B0-B304-12B951622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44297-79D1-4776-B2D5-61C2746E8155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1DF3-09CC-45E9-BEB1-368A41B43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7FED3-5D08-41D1-B511-52796167DD64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5737F-27DB-418D-9E81-DC8316711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68288"/>
            <a:ext cx="2057400" cy="61864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9800" cy="61864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FBCD8-8554-4300-B7FA-F1FE5F00C7F7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A7624-B398-4C0A-A383-AA1D1E0D9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B506-DC65-42E1-A2AE-BED0989EEA4E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880F-8BA0-498D-82C5-ED9D5DA7D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07931-870D-46AB-BCE6-9DEDB274A46E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BD3A7-1497-49A7-A2B8-510C25244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8F4C033-4D1E-4A9B-81C2-D85C1A1BA86F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43397B-0BFE-4D0C-BCC1-D7285DD75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A7FA-BD7F-436B-8C53-B4F1917E7092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384E-9E03-49D4-A13B-2CF2A159D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1A0DD-1B5F-4114-BDE7-ABC03FF09914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D46ED-F5FF-4D72-8C04-D27E566EF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B679-D187-4E16-906F-3B7AE508F6FA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D1C4B-9EE2-49C6-9063-81326B7B4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83A0B-9198-487F-8DF0-D2EA588D8364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3582-F9C2-4901-94C1-C5B486432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1BDA6-B2E1-4D6F-A8F1-401487ED0784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5AFD-EE18-4CC0-915B-6FC6859B0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63EFD9E-531D-40F4-8332-DD502297469C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81EBF61-553C-4262-AD53-D327DD7B6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788" r:id="rId2"/>
    <p:sldLayoutId id="2147483789" r:id="rId3"/>
    <p:sldLayoutId id="2147483804" r:id="rId4"/>
    <p:sldLayoutId id="2147483790" r:id="rId5"/>
    <p:sldLayoutId id="2147483791" r:id="rId6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066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Дата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</a:defRPr>
            </a:lvl1pPr>
          </a:lstStyle>
          <a:p>
            <a:pPr>
              <a:defRPr/>
            </a:pPr>
            <a:fld id="{8ECFE203-8D5A-4ED4-AECB-0F50977BBB70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15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330522E-786F-4983-80D5-1A8E4E9FA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>
          <a:solidFill>
            <a:schemeClr val="tx1"/>
          </a:solidFill>
          <a:latin typeface="+mn-lt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5pPr>
      <a:lvl6pPr marL="20574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6pPr>
      <a:lvl7pPr marL="25146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7pPr>
      <a:lvl8pPr marL="29718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8pPr>
      <a:lvl9pPr marL="34290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/>
            <a:r>
              <a:rPr lang="ru-RU" sz="3800" dirty="0"/>
              <a:t>Магистерская программа </a:t>
            </a:r>
            <a:r>
              <a:rPr lang="ru-RU" sz="3800" dirty="0" smtClean="0"/>
              <a:t>Финансы факультета </a:t>
            </a:r>
            <a:r>
              <a:rPr lang="ru-RU" sz="3800" dirty="0"/>
              <a:t>экономики</a:t>
            </a:r>
            <a:br>
              <a:rPr lang="ru-RU" sz="3800" dirty="0"/>
            </a:br>
            <a:r>
              <a:rPr lang="ru-RU" sz="3800" dirty="0"/>
              <a:t>Специализация</a:t>
            </a:r>
            <a:br>
              <a:rPr lang="ru-RU" sz="3800" dirty="0"/>
            </a:br>
            <a:r>
              <a:rPr lang="ru-RU" sz="4400" b="1" dirty="0" smtClean="0"/>
              <a:t>«Банки и финансовые рынки»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95237" name="Rectangle 5"/>
          <p:cNvSpPr>
            <a:spLocks noGrp="1"/>
          </p:cNvSpPr>
          <p:nvPr>
            <p:ph type="subTitle" idx="1"/>
          </p:nvPr>
        </p:nvSpPr>
        <p:spPr>
          <a:xfrm>
            <a:off x="1403350" y="4437063"/>
            <a:ext cx="6400800" cy="1752600"/>
          </a:xfrm>
        </p:spPr>
        <p:txBody>
          <a:bodyPr/>
          <a:lstStyle/>
          <a:p>
            <a:pPr marL="65088">
              <a:lnSpc>
                <a:spcPct val="80000"/>
              </a:lnSpc>
            </a:pPr>
            <a:endParaRPr lang="ru-RU" sz="2400" dirty="0"/>
          </a:p>
          <a:p>
            <a:pPr marL="65088">
              <a:lnSpc>
                <a:spcPct val="80000"/>
              </a:lnSpc>
            </a:pPr>
            <a:r>
              <a:rPr lang="ru-RU" sz="1900" dirty="0"/>
              <a:t>по </a:t>
            </a:r>
            <a:r>
              <a:rPr lang="ru-RU" sz="1900" dirty="0" smtClean="0"/>
              <a:t>направлению 38.04.08 Финансы и кредит</a:t>
            </a:r>
            <a:endParaRPr lang="ru-RU" sz="1900" dirty="0"/>
          </a:p>
          <a:p>
            <a:pPr marL="65088">
              <a:lnSpc>
                <a:spcPct val="80000"/>
              </a:lnSpc>
            </a:pPr>
            <a:r>
              <a:rPr lang="ru-RU" sz="1900" dirty="0"/>
              <a:t>Руководитель  - </a:t>
            </a:r>
            <a:r>
              <a:rPr lang="ru-RU" sz="1900" dirty="0" smtClean="0"/>
              <a:t>Светлана Юрьевна </a:t>
            </a:r>
            <a:r>
              <a:rPr lang="ru-RU" sz="1900" dirty="0" err="1" smtClean="0"/>
              <a:t>Хасянова</a:t>
            </a:r>
            <a:r>
              <a:rPr lang="ru-RU" sz="1900" dirty="0"/>
              <a:t>, </a:t>
            </a:r>
            <a:r>
              <a:rPr lang="ru-RU" sz="1900" dirty="0" err="1" smtClean="0"/>
              <a:t>к.э.н</a:t>
            </a:r>
            <a:r>
              <a:rPr lang="ru-RU" sz="1900" dirty="0" smtClean="0"/>
              <a:t>., </a:t>
            </a:r>
            <a:r>
              <a:rPr lang="en-US" sz="1900" dirty="0" smtClean="0"/>
              <a:t>PhD</a:t>
            </a:r>
            <a:r>
              <a:rPr lang="ru-RU" sz="1900" dirty="0" smtClean="0"/>
              <a:t>, </a:t>
            </a:r>
            <a:r>
              <a:rPr lang="ru-RU" sz="1900" dirty="0" smtClean="0"/>
              <a:t>доцент, заведующая кафедрой банковского дела</a:t>
            </a:r>
            <a:endParaRPr lang="ru-RU" sz="1900" dirty="0"/>
          </a:p>
          <a:p>
            <a:pPr marL="65088">
              <a:lnSpc>
                <a:spcPct val="80000"/>
              </a:lnSpc>
            </a:pPr>
            <a:r>
              <a:rPr lang="ru-RU" sz="19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43063"/>
            <a:ext cx="8229600" cy="4811712"/>
          </a:xfrm>
        </p:spPr>
        <p:txBody>
          <a:bodyPr/>
          <a:lstStyle/>
          <a:p>
            <a:r>
              <a:rPr lang="ru-RU" dirty="0"/>
              <a:t>Образовательная программа включает: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Блок базовых и профессиональных дисциплин</a:t>
            </a:r>
            <a:endParaRPr lang="ru-RU" dirty="0"/>
          </a:p>
          <a:p>
            <a:pPr lvl="1"/>
            <a:r>
              <a:rPr lang="ru-RU" dirty="0" smtClean="0"/>
              <a:t>Научно-исследовательскую работу</a:t>
            </a:r>
          </a:p>
          <a:p>
            <a:pPr lvl="1"/>
            <a:r>
              <a:rPr lang="ru-RU" dirty="0" smtClean="0"/>
              <a:t>Проектную работу</a:t>
            </a:r>
            <a:endParaRPr lang="ru-RU" dirty="0"/>
          </a:p>
          <a:p>
            <a:pPr lvl="1"/>
            <a:r>
              <a:rPr lang="ru-RU" dirty="0"/>
              <a:t>Итоговую государственную аттестацию</a:t>
            </a:r>
          </a:p>
          <a:p>
            <a:pPr lvl="1"/>
            <a:endParaRPr lang="ru-RU" dirty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Специальные дисциплины:</a:t>
            </a:r>
          </a:p>
        </p:txBody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Денежно-кредитная политика и ее роль в макроэкономической стабилизации</a:t>
            </a:r>
          </a:p>
          <a:p>
            <a:r>
              <a:rPr lang="ru-RU" dirty="0" smtClean="0"/>
              <a:t>Банковский менеджмент</a:t>
            </a:r>
          </a:p>
          <a:p>
            <a:r>
              <a:rPr lang="ru-RU" dirty="0" smtClean="0"/>
              <a:t>Кредитная политика банка</a:t>
            </a:r>
          </a:p>
          <a:p>
            <a:r>
              <a:rPr lang="ru-RU" dirty="0" smtClean="0"/>
              <a:t>Стратегический менеджмент в банке</a:t>
            </a:r>
          </a:p>
          <a:p>
            <a:r>
              <a:rPr lang="ru-RU" dirty="0" smtClean="0"/>
              <a:t>Маркетинг на рынке финансовых услуг</a:t>
            </a:r>
          </a:p>
          <a:p>
            <a:r>
              <a:rPr lang="ru-RU" dirty="0" smtClean="0"/>
              <a:t>Банковские системы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    Наборы компетенций выпускника:</a:t>
            </a:r>
            <a:r>
              <a:rPr lang="ru-RU"/>
              <a:t> 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Аналитик </a:t>
            </a:r>
            <a:r>
              <a:rPr lang="ru-RU" dirty="0" smtClean="0"/>
              <a:t>банка/финансовой компании</a:t>
            </a:r>
          </a:p>
          <a:p>
            <a:r>
              <a:rPr lang="ru-RU" dirty="0" smtClean="0"/>
              <a:t>Риск-менеджер банка/финансовой компании</a:t>
            </a:r>
            <a:endParaRPr lang="ru-RU" dirty="0"/>
          </a:p>
          <a:p>
            <a:r>
              <a:rPr lang="ru-RU" dirty="0" smtClean="0"/>
              <a:t>Финансовый консультант банка/финансовой компании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    Научно-исследовательский семинар:</a:t>
            </a:r>
          </a:p>
        </p:txBody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sz="4000" b="1" dirty="0">
              <a:solidFill>
                <a:schemeClr val="folHlink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4000" b="1" dirty="0">
                <a:solidFill>
                  <a:srgbClr val="DC66A9"/>
                </a:solidFill>
              </a:rPr>
              <a:t>   </a:t>
            </a:r>
            <a:r>
              <a:rPr lang="ru-RU" sz="4000" b="1" dirty="0">
                <a:solidFill>
                  <a:srgbClr val="DC66A9"/>
                </a:solidFill>
              </a:rPr>
              <a:t>«Современные проблемы </a:t>
            </a:r>
            <a:r>
              <a:rPr lang="ru-RU" sz="4000" b="1" dirty="0" smtClean="0">
                <a:solidFill>
                  <a:srgbClr val="DC66A9"/>
                </a:solidFill>
              </a:rPr>
              <a:t>исследования финансовых рынков и финансовых институтов»</a:t>
            </a:r>
            <a:endParaRPr lang="ru-RU" sz="4000" b="1" dirty="0">
              <a:solidFill>
                <a:srgbClr val="DC66A9"/>
              </a:solidFill>
            </a:endParaRPr>
          </a:p>
          <a:p>
            <a:endParaRPr lang="ru-RU" dirty="0">
              <a:solidFill>
                <a:srgbClr val="DC66A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Тематика НИС: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Международные принципы банковского регулирования и надзора</a:t>
            </a: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Конкурентоспособность и эффективность банков и банковских систем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 smtClean="0"/>
              <a:t>Обеспечение финансовой устойчивости банковского сектора</a:t>
            </a: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 smtClean="0"/>
              <a:t>Модели </a:t>
            </a:r>
            <a:r>
              <a:rPr lang="ru-RU" sz="2400" dirty="0"/>
              <a:t>и </a:t>
            </a:r>
            <a:r>
              <a:rPr lang="ru-RU" sz="2400" dirty="0" smtClean="0"/>
              <a:t>методы оценки рисков банковской деятельности 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 smtClean="0"/>
              <a:t>Организация и управление бизнес-процессами в банке</a:t>
            </a: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4213" y="2133600"/>
            <a:ext cx="7772400" cy="14700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/>
            <a:r>
              <a:rPr lang="ru-RU" sz="5400"/>
              <a:t>3. Кадровое обеспечение специализации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4000" b="1"/>
              <a:t>    Преподаватели – профессиональные дисциплины: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С.Ю</a:t>
            </a:r>
            <a:r>
              <a:rPr lang="ru-RU" dirty="0"/>
              <a:t>. </a:t>
            </a:r>
            <a:r>
              <a:rPr lang="ru-RU" dirty="0" err="1"/>
              <a:t>Хасянова</a:t>
            </a:r>
            <a:r>
              <a:rPr lang="ru-RU" dirty="0"/>
              <a:t> – </a:t>
            </a:r>
            <a:r>
              <a:rPr lang="ru-RU" dirty="0" err="1"/>
              <a:t>к.э.н</a:t>
            </a:r>
            <a:r>
              <a:rPr lang="ru-RU" dirty="0"/>
              <a:t>., </a:t>
            </a:r>
            <a:r>
              <a:rPr lang="en-US" dirty="0" smtClean="0"/>
              <a:t>PhD</a:t>
            </a:r>
            <a:r>
              <a:rPr lang="ru-RU" dirty="0" smtClean="0"/>
              <a:t>, доцент</a:t>
            </a:r>
            <a:endParaRPr lang="ru-RU" dirty="0"/>
          </a:p>
          <a:p>
            <a:r>
              <a:rPr lang="ru-RU" dirty="0"/>
              <a:t>Ю.В. Кораблев – </a:t>
            </a:r>
            <a:r>
              <a:rPr lang="ru-RU" dirty="0" err="1"/>
              <a:t>к.э.н</a:t>
            </a:r>
            <a:r>
              <a:rPr lang="ru-RU" dirty="0"/>
              <a:t>., доцент</a:t>
            </a:r>
          </a:p>
          <a:p>
            <a:r>
              <a:rPr lang="ru-RU" dirty="0"/>
              <a:t>В.Б. </a:t>
            </a:r>
            <a:r>
              <a:rPr lang="ru-RU" dirty="0" err="1"/>
              <a:t>Маляев</a:t>
            </a:r>
            <a:r>
              <a:rPr lang="ru-RU" dirty="0"/>
              <a:t> – к.т.н., </a:t>
            </a:r>
            <a:r>
              <a:rPr lang="en-US" dirty="0" smtClean="0"/>
              <a:t>PhD</a:t>
            </a:r>
            <a:r>
              <a:rPr lang="ru-RU" dirty="0" smtClean="0"/>
              <a:t>, доцент</a:t>
            </a:r>
            <a:endParaRPr lang="ru-RU" dirty="0"/>
          </a:p>
          <a:p>
            <a:r>
              <a:rPr lang="ru-RU" dirty="0"/>
              <a:t>В.В. Софронова – </a:t>
            </a:r>
            <a:r>
              <a:rPr lang="ru-RU" dirty="0" err="1"/>
              <a:t>к.э.н</a:t>
            </a:r>
            <a:r>
              <a:rPr lang="ru-RU" dirty="0"/>
              <a:t>., доцент</a:t>
            </a:r>
          </a:p>
          <a:p>
            <a:r>
              <a:rPr lang="ru-RU" dirty="0" smtClean="0"/>
              <a:t>Д.Н. Малов – ст. преподаватель</a:t>
            </a:r>
            <a:endParaRPr lang="en-US" dirty="0"/>
          </a:p>
          <a:p>
            <a:r>
              <a:rPr lang="ru-RU" dirty="0"/>
              <a:t>Е.О. Сучкова – ст. преподаватель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/>
            <a:r>
              <a:rPr lang="ru-RU" sz="5400" dirty="0"/>
              <a:t>4. </a:t>
            </a:r>
            <a:r>
              <a:rPr lang="ru-RU" sz="5400" dirty="0" smtClean="0"/>
              <a:t>Научная деятельность и </a:t>
            </a:r>
            <a:r>
              <a:rPr lang="ru-RU" sz="5400" dirty="0"/>
              <a:t>бизнес-среда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b="1" dirty="0"/>
              <a:t>    Научные </a:t>
            </a:r>
            <a:r>
              <a:rPr lang="ru-RU" b="1" dirty="0" smtClean="0"/>
              <a:t>направления исследований кафедры банковского дела:</a:t>
            </a:r>
            <a:endParaRPr lang="ru-RU" b="1" dirty="0"/>
          </a:p>
        </p:txBody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Конкурентоспособность и эффективность банка и банковского сектора (в т.ч. региональный аспект)</a:t>
            </a:r>
          </a:p>
          <a:p>
            <a:r>
              <a:rPr lang="ru-RU" sz="2000" dirty="0" smtClean="0"/>
              <a:t>Банковское регулирование и надзор (</a:t>
            </a:r>
            <a:r>
              <a:rPr lang="ru-RU" sz="2000" dirty="0" err="1" smtClean="0"/>
              <a:t>Базельские</a:t>
            </a:r>
            <a:r>
              <a:rPr lang="ru-RU" sz="2000" dirty="0" smtClean="0"/>
              <a:t> соглашения Базель 2 и 3). </a:t>
            </a:r>
          </a:p>
          <a:p>
            <a:r>
              <a:rPr lang="ru-RU" sz="2000" dirty="0" smtClean="0"/>
              <a:t>Банки на развивающихся рынках</a:t>
            </a:r>
          </a:p>
          <a:p>
            <a:r>
              <a:rPr lang="ru-RU" sz="2000" dirty="0" smtClean="0"/>
              <a:t>Монетарная политика Центрального банка, каналы денежно-кредитной трансмиссии</a:t>
            </a:r>
          </a:p>
          <a:p>
            <a:r>
              <a:rPr lang="ru-RU" sz="2000" dirty="0" smtClean="0"/>
              <a:t>Устойчивость и надежность банка и банковских систем</a:t>
            </a:r>
          </a:p>
          <a:p>
            <a:r>
              <a:rPr lang="ru-RU" sz="2000" dirty="0" smtClean="0"/>
              <a:t>Банковские риски: анализ и оценка. Качество корпоративного управления финансовым риском</a:t>
            </a:r>
          </a:p>
          <a:p>
            <a:r>
              <a:rPr lang="ru-RU" sz="2000" dirty="0" smtClean="0"/>
              <a:t>Совершенствование платежных систем</a:t>
            </a:r>
          </a:p>
          <a:p>
            <a:r>
              <a:rPr lang="ru-RU" sz="2000" dirty="0" smtClean="0"/>
              <a:t>Актуальные вопросы реформирования </a:t>
            </a:r>
            <a:r>
              <a:rPr lang="ru-RU" sz="2000" dirty="0" err="1" smtClean="0"/>
              <a:t>банковксой</a:t>
            </a:r>
            <a:r>
              <a:rPr lang="ru-RU" sz="2000" dirty="0" smtClean="0"/>
              <a:t> системы</a:t>
            </a:r>
            <a:br>
              <a:rPr lang="ru-RU" sz="2000" dirty="0" smtClean="0"/>
            </a:b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buFont typeface="Wingdings 2" pitchFamily="18" charset="2"/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Бизнес-среда:</a:t>
            </a:r>
          </a:p>
        </p:txBody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dirty="0">
                <a:solidFill>
                  <a:srgbClr val="FF5698"/>
                </a:solidFill>
              </a:rPr>
              <a:t>  </a:t>
            </a:r>
            <a:r>
              <a:rPr lang="ru-RU" sz="5400" dirty="0">
                <a:solidFill>
                  <a:srgbClr val="FF66CC"/>
                </a:solidFill>
              </a:rPr>
              <a:t>Базовая кафедра </a:t>
            </a:r>
          </a:p>
          <a:p>
            <a:pPr>
              <a:buFont typeface="Wingdings 2" pitchFamily="18" charset="2"/>
              <a:buNone/>
            </a:pPr>
            <a:r>
              <a:rPr lang="ru-RU" sz="5400" dirty="0">
                <a:solidFill>
                  <a:srgbClr val="FF66CC"/>
                </a:solidFill>
              </a:rPr>
              <a:t>  </a:t>
            </a:r>
            <a:r>
              <a:rPr lang="ru-RU" sz="5400" dirty="0" err="1">
                <a:solidFill>
                  <a:srgbClr val="FF66CC"/>
                </a:solidFill>
              </a:rPr>
              <a:t>Волго</a:t>
            </a:r>
            <a:r>
              <a:rPr lang="ru-RU" sz="5400" dirty="0">
                <a:solidFill>
                  <a:srgbClr val="FF66CC"/>
                </a:solidFill>
              </a:rPr>
              <a:t>- Вятского банка Сбербанка России </a:t>
            </a:r>
          </a:p>
          <a:p>
            <a:pPr>
              <a:buFont typeface="Wingdings 2" pitchFamily="18" charset="2"/>
              <a:buNone/>
            </a:pPr>
            <a:r>
              <a:rPr lang="ru-RU" sz="5400" dirty="0">
                <a:solidFill>
                  <a:srgbClr val="FF66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/>
              <a:t>    </a:t>
            </a:r>
            <a:r>
              <a:rPr lang="ru-RU" b="1"/>
              <a:t>Концепция специализации:</a:t>
            </a: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571500">
              <a:buFont typeface="Wingdings 2" pitchFamily="18" charset="2"/>
              <a:buAutoNum type="arabicPeriod"/>
            </a:pPr>
            <a:r>
              <a:rPr lang="ru-RU" dirty="0" smtClean="0"/>
              <a:t>Цель специализации</a:t>
            </a:r>
            <a:endParaRPr lang="ru-RU" dirty="0"/>
          </a:p>
          <a:p>
            <a:pPr marL="636588" indent="-571500">
              <a:buFont typeface="Wingdings 2" pitchFamily="18" charset="2"/>
              <a:buAutoNum type="arabicPeriod"/>
            </a:pPr>
            <a:r>
              <a:rPr lang="ru-RU" dirty="0"/>
              <a:t>Содержание и структура </a:t>
            </a:r>
          </a:p>
          <a:p>
            <a:pPr marL="636588" indent="-571500">
              <a:buFont typeface="Wingdings 2" pitchFamily="18" charset="2"/>
              <a:buAutoNum type="arabicPeriod"/>
            </a:pPr>
            <a:r>
              <a:rPr lang="ru-RU" dirty="0"/>
              <a:t>Кадровое обеспечение </a:t>
            </a:r>
          </a:p>
          <a:p>
            <a:pPr marL="636588" indent="-571500">
              <a:buFont typeface="Wingdings 2" pitchFamily="18" charset="2"/>
              <a:buAutoNum type="arabicPeriod"/>
            </a:pPr>
            <a:r>
              <a:rPr lang="ru-RU" dirty="0" smtClean="0"/>
              <a:t>Научная деятельность и </a:t>
            </a:r>
            <a:r>
              <a:rPr lang="ru-RU" dirty="0"/>
              <a:t>бизнес-среда</a:t>
            </a:r>
          </a:p>
          <a:p>
            <a:pPr marL="636588" indent="-571500">
              <a:buFont typeface="Wingdings 2" pitchFamily="18" charset="2"/>
              <a:buAutoNum type="arabicPeriod"/>
            </a:pPr>
            <a:r>
              <a:rPr lang="ru-RU" dirty="0"/>
              <a:t>Конкурентоспособность и специфика</a:t>
            </a:r>
          </a:p>
          <a:p>
            <a:pPr marL="636588" indent="-571500"/>
            <a:endParaRPr lang="ru-RU" dirty="0"/>
          </a:p>
          <a:p>
            <a:pPr marL="636588" indent="-571500"/>
            <a:endParaRPr lang="ru-RU" dirty="0"/>
          </a:p>
          <a:p>
            <a:pPr marL="636588" indent="-5715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ru-RU" sz="3800" dirty="0"/>
              <a:t>     </a:t>
            </a:r>
            <a:r>
              <a:rPr lang="ru-RU" sz="4000" b="1" dirty="0" smtClean="0"/>
              <a:t>Направления деятельности </a:t>
            </a:r>
            <a:r>
              <a:rPr lang="ru-RU" sz="4000" b="1" dirty="0"/>
              <a:t>базовой кафедры:</a:t>
            </a:r>
          </a:p>
        </p:txBody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Участие специалистов банка в образовательном процессе (мастер-классы, специализированные курсы)</a:t>
            </a: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smtClean="0"/>
              <a:t>Консультирование студентов в процессе проектной деятельности (выбор темы, оценка результатов)</a:t>
            </a: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smtClean="0"/>
              <a:t>Участие </a:t>
            </a:r>
            <a:r>
              <a:rPr lang="ru-RU" sz="2000" dirty="0" err="1" smtClean="0"/>
              <a:t>топ-менеджмента</a:t>
            </a:r>
            <a:r>
              <a:rPr lang="ru-RU" sz="2000" dirty="0" smtClean="0"/>
              <a:t> банка в проведении дискуссий на актуальные темы развития банковской сферы (круглые столы, школы для абитуриентов)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Организация всех видов практик студентов на площадке банка</a:t>
            </a: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smtClean="0"/>
              <a:t>Участие специалистов банка в государственной итоговой аттестации студентов </a:t>
            </a: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buFont typeface="Wingdings 2" pitchFamily="18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/>
            <a:r>
              <a:rPr lang="ru-RU" sz="5400"/>
              <a:t>5. Конкурентные преимущества специализации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    Конкурентные преимущества специализации:</a:t>
            </a:r>
          </a:p>
        </p:txBody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endParaRPr lang="ru-RU" sz="2200" dirty="0"/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/>
              <a:t>программа </a:t>
            </a:r>
            <a:r>
              <a:rPr lang="ru-RU" sz="2200" dirty="0" smtClean="0"/>
              <a:t>специализации реализуется профильной кафедрой </a:t>
            </a:r>
            <a:r>
              <a:rPr lang="ru-RU" sz="2200" dirty="0"/>
              <a:t>б</a:t>
            </a:r>
            <a:r>
              <a:rPr lang="ru-RU" sz="2200" dirty="0" smtClean="0"/>
              <a:t>анковского дела, деятельность которой связана непосредственно с банковским бизнесом </a:t>
            </a:r>
            <a:endParaRPr lang="ru-RU" sz="2200" dirty="0"/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на специализации осуществляется подготовка высококвалифицированных специалистов для финансовой и банковской сферы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подготовку </a:t>
            </a:r>
            <a:r>
              <a:rPr lang="ru-RU" sz="2200" dirty="0"/>
              <a:t>магистров осуществляют преподаватели, имеющие многолетний опыт руководящей работы в </a:t>
            </a:r>
            <a:r>
              <a:rPr lang="ru-RU" sz="2200" dirty="0" smtClean="0"/>
              <a:t>банках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компетенции выпускников позволяют получить хорошие «стартовые» должности в банках и компаниях и достаточно быстро обеспечить карьерный рост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дисциплины специализации прошли профессиональную аккредитацию Совета профессиональных квалификаций по финансовым рынкам РФ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endParaRPr lang="ru-RU" sz="22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endParaRPr lang="ru-RU" sz="2200" dirty="0"/>
          </a:p>
          <a:p>
            <a:pPr>
              <a:buFont typeface="Wingdings 2" pitchFamily="18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8" name="Picture 4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9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indent="0"/>
            <a:r>
              <a:rPr lang="ru-RU" sz="5400" dirty="0"/>
              <a:t>1. </a:t>
            </a:r>
            <a:r>
              <a:rPr lang="ru-RU" sz="5400" dirty="0" smtClean="0"/>
              <a:t>Цель</a:t>
            </a:r>
            <a:r>
              <a:rPr lang="ru-RU" sz="5400" dirty="0" smtClean="0"/>
              <a:t> </a:t>
            </a:r>
            <a:r>
              <a:rPr lang="ru-RU" sz="5400" dirty="0"/>
              <a:t>специализации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Цель программы специализации</a:t>
            </a:r>
          </a:p>
        </p:txBody>
      </p:sp>
      <p:sp>
        <p:nvSpPr>
          <p:cNvPr id="115717" name="Содержимое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ru-RU" sz="2600" dirty="0" smtClean="0"/>
              <a:t>подготовка </a:t>
            </a:r>
            <a:r>
              <a:rPr lang="ru-RU" sz="2600" dirty="0"/>
              <a:t>специалистов, обладающих:</a:t>
            </a:r>
          </a:p>
          <a:p>
            <a:endParaRPr lang="ru-RU" sz="2600" dirty="0"/>
          </a:p>
          <a:p>
            <a:pPr lvl="1"/>
            <a:r>
              <a:rPr lang="ru-RU" sz="2200" dirty="0"/>
              <a:t>фундаментальными </a:t>
            </a:r>
            <a:r>
              <a:rPr lang="ru-RU" sz="2200" dirty="0" smtClean="0"/>
              <a:t>и прикладными знаниями в области экономики и финансов</a:t>
            </a:r>
            <a:endParaRPr lang="ru-RU" sz="2200" dirty="0"/>
          </a:p>
          <a:p>
            <a:pPr lvl="1"/>
            <a:endParaRPr lang="ru-RU" sz="2200" dirty="0"/>
          </a:p>
          <a:p>
            <a:pPr lvl="1"/>
            <a:r>
              <a:rPr lang="ru-RU" sz="2200" dirty="0"/>
              <a:t>знаниями функционирования финансовых институтов и финансовых рынков</a:t>
            </a:r>
          </a:p>
          <a:p>
            <a:pPr lvl="1"/>
            <a:endParaRPr lang="ru-RU" sz="2200" dirty="0"/>
          </a:p>
          <a:p>
            <a:pPr lvl="1"/>
            <a:r>
              <a:rPr lang="ru-RU" sz="2200" dirty="0"/>
              <a:t>способностью осуществлять аналитическую, управленческую, проектную, научно-исследовательскую и преподавательскую деятельность</a:t>
            </a:r>
          </a:p>
          <a:p>
            <a:endParaRPr lang="ru-RU" sz="2600" u="sng" dirty="0"/>
          </a:p>
          <a:p>
            <a:endParaRPr lang="ru-RU" sz="26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Потребность в специалистах: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умеющих решать задачи, находящиеся «на стыке» научных направлений и специальностей:</a:t>
            </a:r>
          </a:p>
          <a:p>
            <a:pPr>
              <a:lnSpc>
                <a:spcPct val="90000"/>
              </a:lnSpc>
            </a:pPr>
            <a:endParaRPr lang="ru-RU" sz="2000"/>
          </a:p>
          <a:p>
            <a:pPr lvl="1">
              <a:lnSpc>
                <a:spcPct val="70000"/>
              </a:lnSpc>
            </a:pPr>
            <a:r>
              <a:rPr lang="ru-RU" sz="1800"/>
              <a:t>теории и практики экономики и финансов</a:t>
            </a:r>
          </a:p>
          <a:p>
            <a:pPr lvl="1">
              <a:lnSpc>
                <a:spcPct val="70000"/>
              </a:lnSpc>
            </a:pPr>
            <a:r>
              <a:rPr lang="ru-RU" sz="1800"/>
              <a:t>информационных систем и технологий</a:t>
            </a:r>
          </a:p>
          <a:p>
            <a:pPr lvl="1">
              <a:lnSpc>
                <a:spcPct val="70000"/>
              </a:lnSpc>
            </a:pPr>
            <a:r>
              <a:rPr lang="ru-RU" sz="1800"/>
              <a:t>математических методов анализа экономики</a:t>
            </a:r>
          </a:p>
          <a:p>
            <a:pPr lvl="1">
              <a:lnSpc>
                <a:spcPct val="70000"/>
              </a:lnSpc>
            </a:pPr>
            <a:r>
              <a:rPr lang="ru-RU" sz="1800"/>
              <a:t>правового регулирования финансовой сферы </a:t>
            </a:r>
          </a:p>
          <a:p>
            <a:pPr lvl="1">
              <a:lnSpc>
                <a:spcPct val="70000"/>
              </a:lnSpc>
            </a:pPr>
            <a:r>
              <a:rPr lang="ru-RU" sz="1800"/>
              <a:t>социологии</a:t>
            </a:r>
          </a:p>
          <a:p>
            <a:pPr lvl="1">
              <a:lnSpc>
                <a:spcPct val="70000"/>
              </a:lnSpc>
            </a:pPr>
            <a:endParaRPr lang="ru-RU" sz="200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4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000"/>
              <a:t>способных повысить доходность, инновационное развитие и конкурентоспособность бизнеса, обеспечить эффективное управление сложными системами и процессами</a:t>
            </a:r>
          </a:p>
          <a:p>
            <a:pPr>
              <a:lnSpc>
                <a:spcPct val="70000"/>
              </a:lnSpc>
            </a:pPr>
            <a:endParaRPr lang="ru-RU" sz="240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00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r>
              <a:rPr lang="ru-RU" sz="2000"/>
              <a:t>   Дефицит финансистов, имеющих квалификацию такого уровня.</a:t>
            </a:r>
            <a:r>
              <a:rPr lang="ru-RU" sz="2400"/>
              <a:t> 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3492500" y="5516563"/>
            <a:ext cx="5048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    Необходимость открытия магистерской программы:</a:t>
            </a:r>
          </a:p>
        </p:txBody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smtClean="0"/>
              <a:t>Актуальность </a:t>
            </a:r>
            <a:r>
              <a:rPr lang="ru-RU" sz="2400" dirty="0"/>
              <a:t>проблем функционирования финансовых рынков и финансовых институтов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/>
              <a:t>Возрастающий спрос на региональном рынке труда на специалистов в области финансов высшей квалификации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buFont typeface="Wingdings 2" pitchFamily="18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350" y="194469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Потенциальные работодатели: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Волго-Вятское Главное управление Банка России</a:t>
            </a:r>
          </a:p>
          <a:p>
            <a:r>
              <a:rPr lang="ru-RU" sz="2700" dirty="0" smtClean="0"/>
              <a:t>Крупнейшие коммерческие банки и их структурные подразделения на территории Нижегородского региона: </a:t>
            </a:r>
          </a:p>
          <a:p>
            <a:pPr lvl="1"/>
            <a:r>
              <a:rPr lang="ru-RU" sz="2000" dirty="0" smtClean="0"/>
              <a:t>Банки, контролируемых государством</a:t>
            </a:r>
          </a:p>
          <a:p>
            <a:pPr lvl="1">
              <a:buNone/>
            </a:pPr>
            <a:r>
              <a:rPr lang="ru-RU" sz="1600" dirty="0" smtClean="0"/>
              <a:t>     </a:t>
            </a:r>
          </a:p>
          <a:p>
            <a:pPr lvl="1"/>
            <a:r>
              <a:rPr lang="ru-RU" sz="2000" dirty="0" smtClean="0"/>
              <a:t>Банки с участием иностранного капитала </a:t>
            </a:r>
          </a:p>
          <a:p>
            <a:pPr lvl="1"/>
            <a:endParaRPr lang="ru-RU" sz="2000" dirty="0" smtClean="0"/>
          </a:p>
          <a:p>
            <a:pPr lvl="1"/>
            <a:r>
              <a:rPr lang="ru-RU" sz="2000" dirty="0" smtClean="0"/>
              <a:t>Крупные частные банки</a:t>
            </a:r>
          </a:p>
          <a:p>
            <a:pPr lvl="1"/>
            <a:endParaRPr lang="ru-RU" sz="2000" dirty="0" smtClean="0"/>
          </a:p>
          <a:p>
            <a:pPr lvl="1"/>
            <a:r>
              <a:rPr lang="ru-RU" sz="2000" dirty="0" smtClean="0"/>
              <a:t>Региональные банки</a:t>
            </a:r>
          </a:p>
          <a:p>
            <a:endParaRPr lang="ru-RU" sz="2800" dirty="0" smtClean="0"/>
          </a:p>
          <a:p>
            <a:pPr>
              <a:buFont typeface="Wingdings 2" pitchFamily="18" charset="2"/>
              <a:buNone/>
            </a:pPr>
            <a:endParaRPr lang="ru-RU" sz="2800" dirty="0"/>
          </a:p>
          <a:p>
            <a:pPr lvl="1"/>
            <a:endParaRPr lang="ru-RU" sz="2400" dirty="0"/>
          </a:p>
          <a:p>
            <a:pPr lvl="1">
              <a:lnSpc>
                <a:spcPct val="80000"/>
              </a:lnSpc>
              <a:buFont typeface="Verdana" pitchFamily="34" charset="0"/>
              <a:buNone/>
            </a:pPr>
            <a:endParaRPr lang="ru-RU" sz="2300" dirty="0"/>
          </a:p>
          <a:p>
            <a:pPr>
              <a:lnSpc>
                <a:spcPct val="80000"/>
              </a:lnSpc>
            </a:pPr>
            <a:endParaRPr lang="ru-RU" sz="2700" dirty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    Потенциальные работодатели </a:t>
            </a:r>
            <a:r>
              <a:rPr lang="ru-RU" sz="2400" b="1"/>
              <a:t>(продолжение):</a:t>
            </a:r>
          </a:p>
        </p:txBody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700" dirty="0" smtClean="0"/>
              <a:t>Страховые компании</a:t>
            </a:r>
            <a:endParaRPr lang="ru-RU" sz="2700" dirty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700" dirty="0"/>
          </a:p>
          <a:p>
            <a:pPr>
              <a:lnSpc>
                <a:spcPct val="60000"/>
              </a:lnSpc>
              <a:buFont typeface="Wingdings 2" pitchFamily="18" charset="2"/>
              <a:buNone/>
            </a:pPr>
            <a:endParaRPr lang="ru-RU" sz="2700" dirty="0"/>
          </a:p>
          <a:p>
            <a:pPr>
              <a:lnSpc>
                <a:spcPct val="60000"/>
              </a:lnSpc>
            </a:pPr>
            <a:r>
              <a:rPr lang="ru-RU" sz="2700" dirty="0" smtClean="0"/>
              <a:t>Специализированные финансовые компании:</a:t>
            </a:r>
            <a:endParaRPr lang="ru-RU" sz="2700" dirty="0"/>
          </a:p>
          <a:p>
            <a:pPr>
              <a:lnSpc>
                <a:spcPct val="60000"/>
              </a:lnSpc>
              <a:buFont typeface="Wingdings 2" pitchFamily="18" charset="2"/>
              <a:buNone/>
            </a:pPr>
            <a:endParaRPr lang="ru-RU" sz="2700" dirty="0"/>
          </a:p>
          <a:p>
            <a:pPr lvl="2">
              <a:lnSpc>
                <a:spcPct val="60000"/>
              </a:lnSpc>
            </a:pPr>
            <a:r>
              <a:rPr lang="ru-RU" sz="2100" dirty="0" smtClean="0"/>
              <a:t>брокерские</a:t>
            </a:r>
            <a:endParaRPr lang="ru-RU" sz="2100" dirty="0"/>
          </a:p>
          <a:p>
            <a:pPr lvl="2">
              <a:lnSpc>
                <a:spcPct val="60000"/>
              </a:lnSpc>
            </a:pPr>
            <a:r>
              <a:rPr lang="ru-RU" sz="2100" dirty="0" smtClean="0"/>
              <a:t>инвестиционные</a:t>
            </a:r>
            <a:endParaRPr lang="ru-RU" sz="2100" dirty="0"/>
          </a:p>
          <a:p>
            <a:pPr lvl="2">
              <a:lnSpc>
                <a:spcPct val="60000"/>
              </a:lnSpc>
            </a:pPr>
            <a:r>
              <a:rPr lang="ru-RU" sz="2100" dirty="0" smtClean="0"/>
              <a:t>лизинговые </a:t>
            </a:r>
            <a:endParaRPr lang="ru-RU" sz="2100" dirty="0"/>
          </a:p>
          <a:p>
            <a:pPr lvl="2">
              <a:lnSpc>
                <a:spcPct val="60000"/>
              </a:lnSpc>
            </a:pPr>
            <a:r>
              <a:rPr lang="ru-RU" sz="2100" dirty="0" err="1" smtClean="0"/>
              <a:t>факторинговые</a:t>
            </a:r>
            <a:endParaRPr lang="ru-RU" sz="2100" dirty="0"/>
          </a:p>
          <a:p>
            <a:pPr lvl="2">
              <a:lnSpc>
                <a:spcPct val="60000"/>
              </a:lnSpc>
            </a:pPr>
            <a:r>
              <a:rPr lang="ru-RU" sz="2100" dirty="0" smtClean="0"/>
              <a:t>трастовые</a:t>
            </a:r>
            <a:endParaRPr lang="ru-RU" sz="1800" dirty="0"/>
          </a:p>
          <a:p>
            <a:pPr>
              <a:lnSpc>
                <a:spcPct val="60000"/>
              </a:lnSpc>
            </a:pPr>
            <a:endParaRPr lang="ru-RU" sz="2200" dirty="0"/>
          </a:p>
          <a:p>
            <a:pPr>
              <a:lnSpc>
                <a:spcPct val="60000"/>
              </a:lnSpc>
            </a:pPr>
            <a:r>
              <a:rPr lang="ru-RU" sz="2800" dirty="0"/>
              <a:t>П</a:t>
            </a:r>
            <a:r>
              <a:rPr lang="ru-RU" sz="2800" dirty="0" smtClean="0"/>
              <a:t>редприятия </a:t>
            </a:r>
            <a:r>
              <a:rPr lang="ru-RU" sz="2800" dirty="0"/>
              <a:t>реального сектора экономики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/>
            <a:r>
              <a:rPr lang="ru-RU" sz="5400"/>
              <a:t>2. Содержание и структура программы специализации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Яркая">
  <a:themeElements>
    <a:clrScheme name="1_Яркая 1">
      <a:dk1>
        <a:srgbClr val="666666"/>
      </a:dk1>
      <a:lt1>
        <a:srgbClr val="FFFFFF"/>
      </a:lt1>
      <a:dk2>
        <a:srgbClr val="000000"/>
      </a:dk2>
      <a:lt2>
        <a:srgbClr val="D2D2D2"/>
      </a:lt2>
      <a:accent1>
        <a:srgbClr val="FF388C"/>
      </a:accent1>
      <a:accent2>
        <a:srgbClr val="E40059"/>
      </a:accent2>
      <a:accent3>
        <a:srgbClr val="AAAAAA"/>
      </a:accent3>
      <a:accent4>
        <a:srgbClr val="DADADA"/>
      </a:accent4>
      <a:accent5>
        <a:srgbClr val="FFAEC5"/>
      </a:accent5>
      <a:accent6>
        <a:srgbClr val="CF0050"/>
      </a:accent6>
      <a:hlink>
        <a:srgbClr val="17BBFD"/>
      </a:hlink>
      <a:folHlink>
        <a:srgbClr val="FF79C2"/>
      </a:folHlink>
    </a:clrScheme>
    <a:fontScheme name="1_Ярк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Яркая 1">
        <a:dk1>
          <a:srgbClr val="666666"/>
        </a:dk1>
        <a:lt1>
          <a:srgbClr val="FFFFFF"/>
        </a:lt1>
        <a:dk2>
          <a:srgbClr val="000000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AAAAAA"/>
        </a:accent3>
        <a:accent4>
          <a:srgbClr val="DADADA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458</TotalTime>
  <Words>602</Words>
  <Application>Microsoft Office PowerPoint</Application>
  <PresentationFormat>Экран (4:3)</PresentationFormat>
  <Paragraphs>143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Яркая</vt:lpstr>
      <vt:lpstr>1_Яркая</vt:lpstr>
      <vt:lpstr>Магистерская программа Финансы факультета экономики Специализация «Банки и финансовые рынки» </vt:lpstr>
      <vt:lpstr>    Концепция специализации:</vt:lpstr>
      <vt:lpstr>1. Цель специализации</vt:lpstr>
      <vt:lpstr>Цель программы специализации</vt:lpstr>
      <vt:lpstr>Потребность в специалистах:</vt:lpstr>
      <vt:lpstr>    Необходимость открытия магистерской программы:</vt:lpstr>
      <vt:lpstr>Потенциальные работодатели:</vt:lpstr>
      <vt:lpstr>    Потенциальные работодатели (продолжение):</vt:lpstr>
      <vt:lpstr>2. Содержание и структура программы специализации</vt:lpstr>
      <vt:lpstr>Слайд 10</vt:lpstr>
      <vt:lpstr>Специальные дисциплины:</vt:lpstr>
      <vt:lpstr>    Наборы компетенций выпускника: </vt:lpstr>
      <vt:lpstr>    Научно-исследовательский семинар:</vt:lpstr>
      <vt:lpstr>Тематика НИС:</vt:lpstr>
      <vt:lpstr>3. Кадровое обеспечение специализации</vt:lpstr>
      <vt:lpstr>    Преподаватели – профессиональные дисциплины:</vt:lpstr>
      <vt:lpstr>4. Научная деятельность и бизнес-среда</vt:lpstr>
      <vt:lpstr>    Научные направления исследований кафедры банковского дела:</vt:lpstr>
      <vt:lpstr>Бизнес-среда:</vt:lpstr>
      <vt:lpstr>     Направления деятельности базовой кафедры:</vt:lpstr>
      <vt:lpstr>5. Конкурентные преимущества специализации</vt:lpstr>
      <vt:lpstr>    Конкурентные преимущества специализации: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программа «Финансовые рынки и банковская деятельность» (</dc:title>
  <dc:creator>Администратор</dc:creator>
  <cp:lastModifiedBy>Света</cp:lastModifiedBy>
  <cp:revision>133</cp:revision>
  <dcterms:created xsi:type="dcterms:W3CDTF">2009-11-25T06:45:51Z</dcterms:created>
  <dcterms:modified xsi:type="dcterms:W3CDTF">2018-02-19T13:29:14Z</dcterms:modified>
</cp:coreProperties>
</file>