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710" r:id="rId4"/>
    <p:sldMasterId id="2147483734" r:id="rId5"/>
    <p:sldMasterId id="2147483746" r:id="rId6"/>
  </p:sldMasterIdLst>
  <p:notesMasterIdLst>
    <p:notesMasterId r:id="rId48"/>
  </p:notesMasterIdLst>
  <p:handoutMasterIdLst>
    <p:handoutMasterId r:id="rId49"/>
  </p:handoutMasterIdLst>
  <p:sldIdLst>
    <p:sldId id="448" r:id="rId7"/>
    <p:sldId id="301" r:id="rId8"/>
    <p:sldId id="616" r:id="rId9"/>
    <p:sldId id="320" r:id="rId10"/>
    <p:sldId id="322" r:id="rId11"/>
    <p:sldId id="321" r:id="rId12"/>
    <p:sldId id="617" r:id="rId13"/>
    <p:sldId id="324" r:id="rId14"/>
    <p:sldId id="325" r:id="rId15"/>
    <p:sldId id="618" r:id="rId16"/>
    <p:sldId id="567" r:id="rId17"/>
    <p:sldId id="568" r:id="rId18"/>
    <p:sldId id="580" r:id="rId19"/>
    <p:sldId id="577" r:id="rId20"/>
    <p:sldId id="566" r:id="rId21"/>
    <p:sldId id="574" r:id="rId22"/>
    <p:sldId id="513" r:id="rId23"/>
    <p:sldId id="514" r:id="rId24"/>
    <p:sldId id="578" r:id="rId25"/>
    <p:sldId id="579" r:id="rId26"/>
    <p:sldId id="582" r:id="rId27"/>
    <p:sldId id="581" r:id="rId28"/>
    <p:sldId id="583" r:id="rId29"/>
    <p:sldId id="619" r:id="rId30"/>
    <p:sldId id="271" r:id="rId31"/>
    <p:sldId id="593" r:id="rId32"/>
    <p:sldId id="608" r:id="rId33"/>
    <p:sldId id="609" r:id="rId34"/>
    <p:sldId id="598" r:id="rId35"/>
    <p:sldId id="490" r:id="rId36"/>
    <p:sldId id="613" r:id="rId37"/>
    <p:sldId id="586" r:id="rId38"/>
    <p:sldId id="603" r:id="rId39"/>
    <p:sldId id="590" r:id="rId40"/>
    <p:sldId id="595" r:id="rId41"/>
    <p:sldId id="587" r:id="rId42"/>
    <p:sldId id="571" r:id="rId43"/>
    <p:sldId id="601" r:id="rId44"/>
    <p:sldId id="597" r:id="rId45"/>
    <p:sldId id="596" r:id="rId46"/>
    <p:sldId id="447" r:id="rId47"/>
  </p:sldIdLst>
  <p:sldSz cx="9144000" cy="6858000" type="screen4x3"/>
  <p:notesSz cx="6858000" cy="9144000"/>
  <p:defaultTextStyle>
    <a:defPPr>
      <a:defRPr lang="en-US"/>
    </a:defPPr>
    <a:lvl1pPr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177"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353"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530"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706" algn="l" defTabSz="45717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5883" algn="l" defTabSz="914353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060" algn="l" defTabSz="914353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236" algn="l" defTabSz="914353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413" algn="l" defTabSz="914353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F82"/>
    <a:srgbClr val="21386F"/>
    <a:srgbClr val="1C2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9" autoAdjust="0"/>
    <p:restoredTop sz="94560"/>
  </p:normalViewPr>
  <p:slideViewPr>
    <p:cSldViewPr snapToGrid="0" snapToObjects="1">
      <p:cViewPr varScale="1">
        <p:scale>
          <a:sx n="102" d="100"/>
          <a:sy n="102" d="100"/>
        </p:scale>
        <p:origin x="4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5092F-40FA-1B41-B07F-099BB59FD504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652DC-1307-6141-B431-C28D9FB013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01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90C41-EA3E-8D40-A5A0-87C245706DF5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C8E59-A7CD-9D41-9C67-F73B10C603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448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4193-3D72-0341-A1D1-6948BDB27D06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D99F-6743-2548-8E7A-8BE7AD150992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9223-ABDA-A54F-851E-B514E4A89A71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2856000" y="-95053"/>
            <a:ext cx="6413400" cy="70481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5" tIns="35715" rIns="35715" bIns="35715" anchor="ctr"/>
          <a:lstStyle/>
          <a:p>
            <a:pPr algn="ctr" defTabSz="410730" fontAlgn="auto" hangingPunct="0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611796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Изображение"/>
          <p:cNvSpPr>
            <a:spLocks noGrp="1"/>
          </p:cNvSpPr>
          <p:nvPr>
            <p:ph type="pic" idx="13"/>
          </p:nvPr>
        </p:nvSpPr>
        <p:spPr>
          <a:xfrm>
            <a:off x="1129607" y="446485"/>
            <a:ext cx="6875859" cy="4161234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70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70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1" algn="ctr">
              <a:spcBef>
                <a:spcPts val="0"/>
              </a:spcBef>
              <a:buSzTx/>
              <a:buNone/>
              <a:defRPr sz="2200"/>
            </a:lvl2pPr>
            <a:lvl3pPr marL="0" indent="321440" algn="ctr">
              <a:spcBef>
                <a:spcPts val="0"/>
              </a:spcBef>
              <a:buSzTx/>
              <a:buNone/>
              <a:defRPr sz="2200"/>
            </a:lvl3pPr>
            <a:lvl4pPr marL="0" indent="482161" algn="ctr">
              <a:spcBef>
                <a:spcPts val="0"/>
              </a:spcBef>
              <a:buSzTx/>
              <a:buNone/>
              <a:defRPr sz="2200"/>
            </a:lvl4pPr>
            <a:lvl5pPr marL="0" indent="642882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20275" y="6500812"/>
            <a:ext cx="29452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4375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70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6485026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4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1" algn="ctr">
              <a:spcBef>
                <a:spcPts val="0"/>
              </a:spcBef>
              <a:buSzTx/>
              <a:buNone/>
              <a:defRPr sz="2200"/>
            </a:lvl2pPr>
            <a:lvl3pPr marL="0" indent="321440" algn="ctr">
              <a:spcBef>
                <a:spcPts val="0"/>
              </a:spcBef>
              <a:buSzTx/>
              <a:buNone/>
              <a:defRPr sz="2200"/>
            </a:lvl3pPr>
            <a:lvl4pPr marL="0" indent="482161" algn="ctr">
              <a:spcBef>
                <a:spcPts val="0"/>
              </a:spcBef>
              <a:buSzTx/>
              <a:buNone/>
              <a:defRPr sz="2200"/>
            </a:lvl4pPr>
            <a:lvl5pPr marL="0" indent="642882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95312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7596486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5782672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723805" y="1830587"/>
            <a:ext cx="3750469" cy="4420195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6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7"/>
            <a:ext cx="3750469" cy="4420195"/>
          </a:xfrm>
          <a:prstGeom prst="rect">
            <a:avLst/>
          </a:prstGeom>
        </p:spPr>
        <p:txBody>
          <a:bodyPr/>
          <a:lstStyle>
            <a:lvl1pPr marL="241080" indent="-241080">
              <a:spcBef>
                <a:spcPts val="2250"/>
              </a:spcBef>
              <a:defRPr sz="2000"/>
            </a:lvl1pPr>
            <a:lvl2pPr marL="482161" indent="-241080">
              <a:spcBef>
                <a:spcPts val="2250"/>
              </a:spcBef>
              <a:defRPr sz="2000"/>
            </a:lvl2pPr>
            <a:lvl3pPr marL="723242" indent="-241080">
              <a:spcBef>
                <a:spcPts val="2250"/>
              </a:spcBef>
              <a:defRPr sz="2000"/>
            </a:lvl3pPr>
            <a:lvl4pPr marL="964323" indent="-241080">
              <a:spcBef>
                <a:spcPts val="2250"/>
              </a:spcBef>
              <a:defRPr sz="2000"/>
            </a:lvl4pPr>
            <a:lvl5pPr marL="1205403" indent="-241080">
              <a:spcBef>
                <a:spcPts val="2250"/>
              </a:spcBef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105149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69727" y="892970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09071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E750D-9B91-BF47-A821-DF77A335D75D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83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32831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892970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3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892970" y="2997662"/>
            <a:ext cx="7358063" cy="4876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085354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88" tIns="32144" rIns="64288" bIns="32144" anchor="t">
            <a:noAutofit/>
          </a:bodyPr>
          <a:lstStyle/>
          <a:p>
            <a:endParaRPr/>
          </a:p>
        </p:txBody>
      </p:sp>
      <p:sp>
        <p:nvSpPr>
          <p:cNvPr id="1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67579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33777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2856000" y="-95053"/>
            <a:ext cx="6413400" cy="70481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7206921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Изображение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20274" y="6500812"/>
            <a:ext cx="29452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868027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136833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9370297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051226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56756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580B-B6BA-7B48-A338-A4FFF4E795C0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7146457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29026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3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505725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3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892969" y="2997662"/>
            <a:ext cx="7358063" cy="4876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930858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624679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308418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4193-3D72-0341-A1D1-6948BDB27D06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10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E750D-9B91-BF47-A821-DF77A335D75D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580B-B6BA-7B48-A338-A4FFF4E795C0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62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56DB-00C2-C54F-9352-E508C9F9C235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9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56DB-00C2-C54F-9352-E508C9F9C235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3" indent="0">
              <a:buNone/>
              <a:defRPr sz="1800" b="1"/>
            </a:lvl3pPr>
            <a:lvl4pPr marL="1371470" indent="0">
              <a:buNone/>
              <a:defRPr sz="1600" b="1"/>
            </a:lvl4pPr>
            <a:lvl5pPr marL="1828626" indent="0">
              <a:buNone/>
              <a:defRPr sz="1600" b="1"/>
            </a:lvl5pPr>
            <a:lvl6pPr marL="2285783" indent="0">
              <a:buNone/>
              <a:defRPr sz="1600" b="1"/>
            </a:lvl6pPr>
            <a:lvl7pPr marL="2742940" indent="0">
              <a:buNone/>
              <a:defRPr sz="1600" b="1"/>
            </a:lvl7pPr>
            <a:lvl8pPr marL="3200096" indent="0">
              <a:buNone/>
              <a:defRPr sz="1600" b="1"/>
            </a:lvl8pPr>
            <a:lvl9pPr marL="36572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3" indent="0">
              <a:buNone/>
              <a:defRPr sz="1800" b="1"/>
            </a:lvl3pPr>
            <a:lvl4pPr marL="1371470" indent="0">
              <a:buNone/>
              <a:defRPr sz="1600" b="1"/>
            </a:lvl4pPr>
            <a:lvl5pPr marL="1828626" indent="0">
              <a:buNone/>
              <a:defRPr sz="1600" b="1"/>
            </a:lvl5pPr>
            <a:lvl6pPr marL="2285783" indent="0">
              <a:buNone/>
              <a:defRPr sz="1600" b="1"/>
            </a:lvl6pPr>
            <a:lvl7pPr marL="2742940" indent="0">
              <a:buNone/>
              <a:defRPr sz="1600" b="1"/>
            </a:lvl7pPr>
            <a:lvl8pPr marL="3200096" indent="0">
              <a:buNone/>
              <a:defRPr sz="1600" b="1"/>
            </a:lvl8pPr>
            <a:lvl9pPr marL="36572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2CBE-2A0A-EE47-9224-A665327143E9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56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EA962-C5AD-224B-86BD-5B3E55DB106D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9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594A1-BFE7-D747-9D5D-0FFB542D26A4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7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3" indent="0">
              <a:buNone/>
              <a:defRPr sz="1000"/>
            </a:lvl3pPr>
            <a:lvl4pPr marL="1371470" indent="0">
              <a:buNone/>
              <a:defRPr sz="900"/>
            </a:lvl4pPr>
            <a:lvl5pPr marL="1828626" indent="0">
              <a:buNone/>
              <a:defRPr sz="900"/>
            </a:lvl5pPr>
            <a:lvl6pPr marL="2285783" indent="0">
              <a:buNone/>
              <a:defRPr sz="900"/>
            </a:lvl6pPr>
            <a:lvl7pPr marL="2742940" indent="0">
              <a:buNone/>
              <a:defRPr sz="900"/>
            </a:lvl7pPr>
            <a:lvl8pPr marL="3200096" indent="0">
              <a:buNone/>
              <a:defRPr sz="900"/>
            </a:lvl8pPr>
            <a:lvl9pPr marL="36572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09E1-F1BB-3A48-8948-565512C5F8AE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89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3" indent="0">
              <a:buNone/>
              <a:defRPr sz="2400"/>
            </a:lvl3pPr>
            <a:lvl4pPr marL="1371470" indent="0">
              <a:buNone/>
              <a:defRPr sz="2000"/>
            </a:lvl4pPr>
            <a:lvl5pPr marL="1828626" indent="0">
              <a:buNone/>
              <a:defRPr sz="2000"/>
            </a:lvl5pPr>
            <a:lvl6pPr marL="2285783" indent="0">
              <a:buNone/>
              <a:defRPr sz="2000"/>
            </a:lvl6pPr>
            <a:lvl7pPr marL="2742940" indent="0">
              <a:buNone/>
              <a:defRPr sz="2000"/>
            </a:lvl7pPr>
            <a:lvl8pPr marL="3200096" indent="0">
              <a:buNone/>
              <a:defRPr sz="2000"/>
            </a:lvl8pPr>
            <a:lvl9pPr marL="36572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3" indent="0">
              <a:buNone/>
              <a:defRPr sz="1000"/>
            </a:lvl3pPr>
            <a:lvl4pPr marL="1371470" indent="0">
              <a:buNone/>
              <a:defRPr sz="900"/>
            </a:lvl4pPr>
            <a:lvl5pPr marL="1828626" indent="0">
              <a:buNone/>
              <a:defRPr sz="900"/>
            </a:lvl5pPr>
            <a:lvl6pPr marL="2285783" indent="0">
              <a:buNone/>
              <a:defRPr sz="900"/>
            </a:lvl6pPr>
            <a:lvl7pPr marL="2742940" indent="0">
              <a:buNone/>
              <a:defRPr sz="900"/>
            </a:lvl7pPr>
            <a:lvl8pPr marL="3200096" indent="0">
              <a:buNone/>
              <a:defRPr sz="900"/>
            </a:lvl8pPr>
            <a:lvl9pPr marL="36572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51B5-D9C3-0E45-B0EC-C90B9FAE611C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6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D99F-6743-2548-8E7A-8BE7AD150992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32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9223-ABDA-A54F-851E-B514E4A89A71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703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4193-3D72-0341-A1D1-6948BDB27D06}" type="datetime1">
              <a:rPr lang="ru-RU" smtClean="0"/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1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E750D-9B91-BF47-A821-DF77A335D75D}" type="datetime1">
              <a:rPr lang="ru-RU" smtClean="0"/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88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580B-B6BA-7B48-A338-A4FFF4E795C0}" type="datetime1">
              <a:rPr lang="ru-RU" smtClean="0"/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4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2CBE-2A0A-EE47-9224-A665327143E9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56DB-00C2-C54F-9352-E508C9F9C235}" type="datetime1">
              <a:rPr lang="ru-RU" smtClean="0"/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10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2CBE-2A0A-EE47-9224-A665327143E9}" type="datetime1">
              <a:rPr lang="ru-RU" smtClean="0"/>
              <a:t>03.03.2022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07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EA962-C5AD-224B-86BD-5B3E55DB106D}" type="datetime1">
              <a:rPr lang="ru-RU" smtClean="0"/>
              <a:t>03.03.2022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086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594A1-BFE7-D747-9D5D-0FFB542D26A4}" type="datetime1">
              <a:rPr lang="ru-RU" smtClean="0"/>
              <a:t>03.03.2022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81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09E1-F1BB-3A48-8948-565512C5F8AE}" type="datetime1">
              <a:rPr lang="ru-RU" smtClean="0"/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33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51B5-D9C3-0E45-B0EC-C90B9FAE611C}" type="datetime1">
              <a:rPr lang="ru-RU" smtClean="0"/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9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D99F-6743-2548-8E7A-8BE7AD150992}" type="datetime1">
              <a:rPr lang="ru-RU" smtClean="0"/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65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9223-ABDA-A54F-851E-B514E4A89A71}" type="datetime1">
              <a:rPr lang="ru-RU" smtClean="0"/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95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4193-3D72-0341-A1D1-6948BDB27D06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870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E750D-9B91-BF47-A821-DF77A335D75D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EA962-C5AD-224B-86BD-5B3E55DB106D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580B-B6BA-7B48-A338-A4FFF4E795C0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28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56DB-00C2-C54F-9352-E508C9F9C235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55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2CBE-2A0A-EE47-9224-A665327143E9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93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EA962-C5AD-224B-86BD-5B3E55DB106D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235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594A1-BFE7-D747-9D5D-0FFB542D26A4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86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09E1-F1BB-3A48-8948-565512C5F8AE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922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51B5-D9C3-0E45-B0EC-C90B9FAE611C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955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D99F-6743-2548-8E7A-8BE7AD150992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38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9223-ABDA-A54F-851E-B514E4A89A71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9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594A1-BFE7-D747-9D5D-0FFB542D26A4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09E1-F1BB-3A48-8948-565512C5F8AE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51B5-D9C3-0E45-B0EC-C90B9FAE611C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058DD2A-0AE6-F14A-B8AC-A97A29540B89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177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17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17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17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17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77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353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530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706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882" indent="-342882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12" indent="-285736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2942" indent="-228588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118" indent="-228588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295" indent="-228588" algn="l" defTabSz="4571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5" tIns="35715" rIns="35715" bIns="35715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69727" y="1830587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5" tIns="35715" rIns="35715" bIns="35715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20275" y="6505278"/>
            <a:ext cx="294523" cy="272186"/>
          </a:xfrm>
          <a:prstGeom prst="rect">
            <a:avLst/>
          </a:prstGeom>
          <a:ln w="12700">
            <a:miter lim="400000"/>
          </a:ln>
        </p:spPr>
        <p:txBody>
          <a:bodyPr wrap="none" lIns="35715" tIns="35715" rIns="35715" bIns="35715">
            <a:spAutoFit/>
          </a:bodyPr>
          <a:lstStyle>
            <a:lvl1pPr>
              <a:defRPr sz="1300"/>
            </a:lvl1pPr>
          </a:lstStyle>
          <a:p>
            <a:pPr algn="ctr" defTabSz="41073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uk-UA" kern="0" smtClea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defTabSz="41073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812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 marL="0" marR="0" indent="0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160721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321440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482161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642882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803602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964323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125044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285763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312512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625024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937536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250048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1562560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1875072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2187584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2500096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2812608" marR="0" indent="-312512" algn="l" defTabSz="410730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1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40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61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882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02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23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044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763" algn="ctr" defTabSz="410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20274" y="6505277"/>
            <a:ext cx="294523" cy="272186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lvl1pPr>
              <a:defRPr sz="1300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519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058DD2A-0AE6-F14A-B8AC-A97A29540B89}" type="datetime1">
              <a:rPr lang="ru-RU" smtClean="0"/>
              <a:pPr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1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defTabSz="457157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15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15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15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15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57" algn="ctr" defTabSz="45715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313" algn="ctr" defTabSz="45715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470" algn="ctr" defTabSz="45715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626" algn="ctr" defTabSz="45715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867" indent="-342867" algn="l" defTabSz="45715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880" indent="-285724" algn="l" defTabSz="45715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2892" indent="-228578" algn="l" defTabSz="45715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048" indent="-228578" algn="l" defTabSz="45715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205" indent="-228578" algn="l" defTabSz="45715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361" indent="-228578" algn="l" defTabSz="4571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8" indent="-228578" algn="l" defTabSz="4571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3" indent="-228578" algn="l" defTabSz="4571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30" indent="-228578" algn="l" defTabSz="4571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3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6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3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6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2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058DD2A-0AE6-F14A-B8AC-A97A29540B89}" type="datetime1">
              <a:rPr lang="ru-RU" smtClean="0"/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1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>
              <a:defRPr/>
            </a:pPr>
            <a:fld id="{8058DD2A-0AE6-F14A-B8AC-A97A29540B89}" type="datetime1">
              <a:rPr lang="ru-RU" smtClean="0"/>
              <a:pPr defTabSz="457200">
                <a:defRPr/>
              </a:pPr>
              <a:t>03.03.2022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>
              <a:defRPr/>
            </a:pPr>
            <a:fld id="{B1F37826-9FC6-4A47-B435-94C6280B7F57}" type="slidenum">
              <a:rPr lang="en-US"/>
              <a:pPr defTabSz="4572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6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e.ru/en/staff/avsavchenko" TargetMode="External"/><Relationship Id="rId2" Type="http://schemas.openxmlformats.org/officeDocument/2006/relationships/hyperlink" Target="mailto:avsavchenko@hse.ru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memorability.csail.mit.edu/demo.html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arxiv.org/abs/1708.0220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github.com/tensorflow/docs/blob/master/site/en/r1/tutorials/sequences/recurrent_quickdraw.md" TargetMode="External"/><Relationship Id="rId5" Type="http://schemas.openxmlformats.org/officeDocument/2006/relationships/hyperlink" Target="https://quickdraw.withgoogle.com/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hyperlink" Target="https://drive.google.com/drive/folders/1rQkJZifq_89pu0sT_UnYXziuxutTpNEN" TargetMode="Externa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RwkI-Oq7o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emotiw201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emotiw202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emotiw202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.pitt.edu/~kovashka/ad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Relationship Id="rId4" Type="http://schemas.openxmlformats.org/officeDocument/2006/relationships/hyperlink" Target="https://leonardoaraujosantos.gitbooks.io/artificial-inteligence/content/object_localization_and_detection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Линия"/>
          <p:cNvSpPr/>
          <p:nvPr/>
        </p:nvSpPr>
        <p:spPr>
          <a:xfrm flipV="1">
            <a:off x="3661172" y="802083"/>
            <a:ext cx="1" cy="138867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9" name="main title of the presentation"/>
          <p:cNvSpPr txBox="1"/>
          <p:nvPr/>
        </p:nvSpPr>
        <p:spPr>
          <a:xfrm>
            <a:off x="3190876" y="651354"/>
            <a:ext cx="5953124" cy="2404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5" tIns="35715" rIns="35715" bIns="35715" anchor="b"/>
          <a:lstStyle/>
          <a:p>
            <a:pPr defTabSz="410730" fontAlgn="auto" hangingPunct="0">
              <a:spcBef>
                <a:spcPts val="0"/>
              </a:spcBef>
              <a:spcAft>
                <a:spcPts val="0"/>
              </a:spcAft>
              <a:defRPr sz="5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en-US" sz="5000" cap="all" dirty="0">
                <a:sym typeface="Arial Narrow"/>
              </a:rPr>
              <a:t>Modern Tasks OF Computer Vision</a:t>
            </a:r>
            <a:r>
              <a:rPr lang="ru-RU" sz="5000" cap="all" dirty="0">
                <a:sym typeface="Arial Narrow"/>
              </a:rPr>
              <a:t> </a:t>
            </a:r>
            <a:r>
              <a:rPr lang="en-US" sz="5000" cap="all" dirty="0">
                <a:sym typeface="Arial Narrow"/>
              </a:rPr>
              <a:t>Research</a:t>
            </a:r>
            <a:endParaRPr lang="en-US" sz="2800" kern="0" dirty="0">
              <a:solidFill>
                <a:srgbClr val="253957"/>
              </a:solidFill>
              <a:latin typeface="Arial Narrow" charset="0"/>
              <a:ea typeface="Arial Narrow" charset="0"/>
              <a:cs typeface="Arial Narrow" charset="0"/>
              <a:sym typeface="Arial Narrow"/>
            </a:endParaRPr>
          </a:p>
        </p:txBody>
      </p:sp>
      <p:sp>
        <p:nvSpPr>
          <p:cNvPr id="120" name="Presentation subtitle"/>
          <p:cNvSpPr txBox="1"/>
          <p:nvPr/>
        </p:nvSpPr>
        <p:spPr>
          <a:xfrm>
            <a:off x="3190876" y="3028167"/>
            <a:ext cx="5953124" cy="302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5" tIns="35715" rIns="35715" bIns="35715"/>
          <a:lstStyle>
            <a:lvl1pPr algn="l">
              <a:defRPr sz="30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defTabSz="914353"/>
            <a:r>
              <a:rPr lang="en-US" sz="2600" b="1" kern="0" dirty="0" err="1">
                <a:latin typeface="Arial Narrow" charset="0"/>
                <a:ea typeface="Arial Narrow" charset="0"/>
                <a:cs typeface="Arial Narrow" charset="0"/>
              </a:rPr>
              <a:t>Andrey</a:t>
            </a:r>
            <a:r>
              <a:rPr lang="en-US" sz="2600" b="1" kern="0" dirty="0">
                <a:latin typeface="Arial Narrow" charset="0"/>
                <a:ea typeface="Arial Narrow" charset="0"/>
                <a:cs typeface="Arial Narrow" charset="0"/>
              </a:rPr>
              <a:t> V. </a:t>
            </a:r>
            <a:r>
              <a:rPr lang="en-US" sz="2600" b="1" kern="0" dirty="0" err="1">
                <a:latin typeface="Arial Narrow" charset="0"/>
                <a:ea typeface="Arial Narrow" charset="0"/>
                <a:cs typeface="Arial Narrow" charset="0"/>
              </a:rPr>
              <a:t>Savchenko</a:t>
            </a:r>
            <a:endParaRPr lang="en-US" sz="2600" b="1" kern="0" dirty="0">
              <a:latin typeface="Arial Narrow" charset="0"/>
              <a:ea typeface="Arial Narrow" charset="0"/>
              <a:cs typeface="Arial Narrow" charset="0"/>
            </a:endParaRPr>
          </a:p>
          <a:p>
            <a:pPr defTabSz="914353"/>
            <a:r>
              <a:rPr lang="en-US" sz="2600" kern="0" dirty="0">
                <a:latin typeface="Arial Narrow" charset="0"/>
                <a:ea typeface="Arial Narrow" charset="0"/>
                <a:cs typeface="Arial Narrow" charset="0"/>
              </a:rPr>
              <a:t>Dr. of Sci., Prof.,</a:t>
            </a:r>
            <a:r>
              <a:rPr lang="ru-RU" sz="2600" kern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endParaRPr lang="en-US" sz="2600" kern="0" dirty="0">
              <a:latin typeface="Arial Narrow" charset="0"/>
              <a:ea typeface="Arial Narrow" charset="0"/>
              <a:cs typeface="Arial Narrow" charset="0"/>
            </a:endParaRPr>
          </a:p>
          <a:p>
            <a:pPr defTabSz="914353"/>
            <a:r>
              <a:rPr lang="en-US" sz="2600" kern="0" dirty="0">
                <a:latin typeface="Arial Narrow" charset="0"/>
                <a:ea typeface="Arial Narrow" charset="0"/>
                <a:cs typeface="Arial Narrow" charset="0"/>
              </a:rPr>
              <a:t>HSE University, N. Novgorod, Russia</a:t>
            </a:r>
          </a:p>
          <a:p>
            <a:pPr defTabSz="914353"/>
            <a:r>
              <a:rPr lang="en-US" sz="2600" kern="0" dirty="0">
                <a:latin typeface="Arial Narrow" charset="0"/>
                <a:ea typeface="Arial Narrow" charset="0"/>
                <a:cs typeface="Arial Narrow" charset="0"/>
              </a:rPr>
              <a:t>Email: </a:t>
            </a:r>
            <a:r>
              <a:rPr lang="en-US" sz="2600" kern="0" dirty="0">
                <a:latin typeface="Arial Narrow" charset="0"/>
                <a:ea typeface="Arial Narrow" charset="0"/>
                <a:cs typeface="Arial Narrow" charset="0"/>
                <a:hlinkClick r:id="rId2"/>
              </a:rPr>
              <a:t>avsavchenko@hse.ru</a:t>
            </a:r>
            <a:endParaRPr lang="en-US" sz="2600" kern="0" dirty="0">
              <a:latin typeface="Arial Narrow" charset="0"/>
              <a:ea typeface="Arial Narrow" charset="0"/>
              <a:cs typeface="Arial Narrow" charset="0"/>
            </a:endParaRPr>
          </a:p>
          <a:p>
            <a:pPr defTabSz="914353"/>
            <a:r>
              <a:rPr lang="en-US" sz="2600" kern="0" dirty="0">
                <a:latin typeface="Arial Narrow" charset="0"/>
                <a:ea typeface="Arial Narrow" charset="0"/>
                <a:cs typeface="Arial Narrow" charset="0"/>
              </a:rPr>
              <a:t>URL: </a:t>
            </a:r>
            <a:r>
              <a:rPr lang="en-US" sz="2600" kern="0" dirty="0">
                <a:latin typeface="Arial Narrow" charset="0"/>
                <a:ea typeface="Arial Narrow" charset="0"/>
                <a:cs typeface="Arial Narrow" charset="0"/>
                <a:hlinkClick r:id="rId3"/>
              </a:rPr>
              <a:t>www.hse.ru/en/staff/avsavchenko</a:t>
            </a:r>
            <a:endParaRPr lang="en-US" sz="2600" kern="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21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01" y="210529"/>
            <a:ext cx="1077802" cy="138947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Moscow, 2017"/>
          <p:cNvSpPr txBox="1"/>
          <p:nvPr/>
        </p:nvSpPr>
        <p:spPr>
          <a:xfrm>
            <a:off x="3331882" y="6202119"/>
            <a:ext cx="5367275" cy="395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>
            <a:lvl1pPr algn="l" defTabSz="457200">
              <a:defRPr sz="21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lang="pl-PL" kern="0" dirty="0">
                <a:latin typeface="Arial Narrow" charset="0"/>
                <a:ea typeface="Arial Narrow" charset="0"/>
                <a:cs typeface="Arial Narrow" charset="0"/>
              </a:rPr>
              <a:t>March 3, 2022</a:t>
            </a:r>
          </a:p>
        </p:txBody>
      </p:sp>
    </p:spTree>
    <p:extLst>
      <p:ext uri="{BB962C8B-B14F-4D97-AF65-F5344CB8AC3E}">
        <p14:creationId xmlns:p14="http://schemas.microsoft.com/office/powerpoint/2010/main" val="26801476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644284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Other tasks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ＭＳ Ｐゴシック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428750" y="1332579"/>
            <a:ext cx="3044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003F82"/>
                </a:solidFill>
              </a:rPr>
              <a:t>Recognition of paintings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F2A729-B3F5-7F48-A5BA-D28D3C2750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88" y="1765939"/>
            <a:ext cx="5517551" cy="1663061"/>
          </a:xfrm>
          <a:prstGeom prst="rect">
            <a:avLst/>
          </a:prstGeom>
        </p:spPr>
      </p:pic>
      <p:pic>
        <p:nvPicPr>
          <p:cNvPr id="11" name="Изображение 13">
            <a:extLst>
              <a:ext uri="{FF2B5EF4-FFF2-40B4-BE49-F238E27FC236}">
                <a16:creationId xmlns:a16="http://schemas.microsoft.com/office/drawing/2014/main" id="{9D52C52B-30E6-BD4F-9FA0-37892CB15B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3944" y="1898969"/>
            <a:ext cx="3044468" cy="4839105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0308B4FD-2809-EA44-8A3A-76A01DF0B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31" y="1315630"/>
            <a:ext cx="30444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457200"/>
            <a:r>
              <a:rPr lang="en-US" b="1" dirty="0">
                <a:solidFill>
                  <a:srgbClr val="003F82"/>
                </a:solidFill>
              </a:rPr>
              <a:t>Predicting Image Memorability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BD45520-9B5A-F947-AA36-5A0B765571CB}"/>
              </a:ext>
            </a:extLst>
          </p:cNvPr>
          <p:cNvSpPr/>
          <p:nvPr/>
        </p:nvSpPr>
        <p:spPr>
          <a:xfrm>
            <a:off x="78942" y="4687999"/>
            <a:ext cx="56941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https://quickdraw.withgoogle.com/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https://github.com/tensorflow/docs/blob/master/site/en/r1/tutorials/sequences/recurrent_quickdraw.md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MemNet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https://arxiv.org/abs/1708.02209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LaMem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http://memorability.csail.mit.edu/demo.html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1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9"/>
            <a:ext cx="72938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771007" cy="107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3F82"/>
                </a:solidFill>
              </a:rPr>
              <a:t>User Preference Prediction in Visual Data on Mobile Devices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45E9E-28C7-864E-A211-C10C4B84C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374" y="5378450"/>
            <a:ext cx="1516426" cy="758214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8F797E5B-EFE4-8B46-8085-C091D2065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79683"/>
            <a:ext cx="7170374" cy="134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377825" marR="0" lvl="1" indent="-285750" algn="l" defTabSz="4571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Savchenko,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Demochkin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,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Grechikhin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, Pattern Recognition 2022</a:t>
            </a:r>
          </a:p>
          <a:p>
            <a:pPr marL="377825" marR="0" lvl="1" indent="-285750" algn="l" defTabSz="4571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Savchenko,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Kopeykina</a:t>
            </a:r>
            <a:r>
              <a:rPr lang="en-US" altLang="ko-KR" sz="1500" dirty="0">
                <a:solidFill>
                  <a:srgbClr val="003F82"/>
                </a:solidFill>
              </a:rPr>
              <a:t>, </a:t>
            </a:r>
            <a:r>
              <a:rPr lang="en-US" altLang="ko-KR" sz="1500" dirty="0" err="1">
                <a:solidFill>
                  <a:srgbClr val="003F82"/>
                </a:solidFill>
              </a:rPr>
              <a:t>RusAutoCon</a:t>
            </a:r>
            <a:r>
              <a:rPr lang="en-US" altLang="ko-KR" sz="1500" dirty="0">
                <a:solidFill>
                  <a:srgbClr val="003F82"/>
                </a:solidFill>
              </a:rPr>
              <a:t> 2019, ITNT 2020</a:t>
            </a:r>
          </a:p>
          <a:p>
            <a:pPr marL="377825" marR="0" lvl="1" indent="-285750" algn="l" defTabSz="4571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Savchenko,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Rassadin</a:t>
            </a:r>
            <a:r>
              <a:rPr lang="en-US" altLang="ko-KR" sz="1500" dirty="0">
                <a:solidFill>
                  <a:srgbClr val="003F82"/>
                </a:solidFill>
              </a:rPr>
              <a:t>, ISNN 2019</a:t>
            </a:r>
          </a:p>
          <a:p>
            <a:pPr marL="377825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500" dirty="0" err="1">
                <a:solidFill>
                  <a:srgbClr val="003F82"/>
                </a:solidFill>
              </a:rPr>
              <a:t>Grechikhin</a:t>
            </a:r>
            <a:r>
              <a:rPr lang="en-US" altLang="ko-KR" sz="1500" dirty="0">
                <a:solidFill>
                  <a:srgbClr val="003F82"/>
                </a:solidFill>
              </a:rPr>
              <a:t>, Savchenko, </a:t>
            </a:r>
            <a:r>
              <a:rPr lang="en-US" altLang="ko-KR" sz="1500" dirty="0" err="1">
                <a:solidFill>
                  <a:srgbClr val="003F82"/>
                </a:solidFill>
              </a:rPr>
              <a:t>IbPRIA</a:t>
            </a:r>
            <a:r>
              <a:rPr lang="en-US" altLang="ko-KR" sz="1500" dirty="0">
                <a:solidFill>
                  <a:srgbClr val="003F82"/>
                </a:solidFill>
              </a:rPr>
              <a:t> 2019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377825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500" dirty="0">
                <a:solidFill>
                  <a:srgbClr val="003F82"/>
                </a:solidFill>
              </a:rPr>
              <a:t>Savchenko, Samsung US Patent 2022</a:t>
            </a:r>
          </a:p>
        </p:txBody>
      </p:sp>
    </p:spTree>
    <p:extLst>
      <p:ext uri="{BB962C8B-B14F-4D97-AF65-F5344CB8AC3E}">
        <p14:creationId xmlns:p14="http://schemas.microsoft.com/office/powerpoint/2010/main" val="237677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3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lvl="0" defTabSz="457157">
              <a:defRPr/>
            </a:pPr>
            <a:r>
              <a:rPr lang="en-US" sz="1600" dirty="0">
                <a:solidFill>
                  <a:prstClr val="white"/>
                </a:solidFill>
                <a:latin typeface="Myriad Pro"/>
              </a:rPr>
              <a:t>Deep understanding of user characteristics by analyzing user images and videos in a mobile device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24A94939-2349-0D46-83D2-D15627AB92B6}"/>
              </a:ext>
            </a:extLst>
          </p:cNvPr>
          <p:cNvGrpSpPr/>
          <p:nvPr/>
        </p:nvGrpSpPr>
        <p:grpSpPr>
          <a:xfrm>
            <a:off x="1017561" y="1405441"/>
            <a:ext cx="6948991" cy="5023934"/>
            <a:chOff x="612799" y="3332930"/>
            <a:chExt cx="3035221" cy="2400326"/>
          </a:xfrm>
        </p:grpSpPr>
        <p:pic>
          <p:nvPicPr>
            <p:cNvPr id="8" name="Picture 2" descr="c:\users\yoon\desktop\$_86.jpg">
              <a:extLst>
                <a:ext uri="{FF2B5EF4-FFF2-40B4-BE49-F238E27FC236}">
                  <a16:creationId xmlns:a16="http://schemas.microsoft.com/office/drawing/2014/main" id="{B4ECDFF7-10FA-894E-BC2E-AEB916673EF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24" y="3480722"/>
              <a:ext cx="1368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:\users\yoon\desktop\chicken-fried1.jpg">
              <a:extLst>
                <a:ext uri="{FF2B5EF4-FFF2-40B4-BE49-F238E27FC236}">
                  <a16:creationId xmlns:a16="http://schemas.microsoft.com/office/drawing/2014/main" id="{D6FCFA15-9E8E-9146-9F30-B2EFBEEFAAE6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704" y="4653256"/>
              <a:ext cx="1368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yoon\desktop\real-madrid-juventus-champions-league.jpg">
              <a:extLst>
                <a:ext uri="{FF2B5EF4-FFF2-40B4-BE49-F238E27FC236}">
                  <a16:creationId xmlns:a16="http://schemas.microsoft.com/office/drawing/2014/main" id="{565D8295-1105-A242-80A2-A68658AD878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944" y="4629880"/>
              <a:ext cx="1368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yoon\desktop\image_1962075261513138309243.jpg">
              <a:extLst>
                <a:ext uri="{FF2B5EF4-FFF2-40B4-BE49-F238E27FC236}">
                  <a16:creationId xmlns:a16="http://schemas.microsoft.com/office/drawing/2014/main" id="{3EC5C606-C6F8-7742-9947-07812724C2C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020" y="3468208"/>
              <a:ext cx="1368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직사각형 2">
              <a:extLst>
                <a:ext uri="{FF2B5EF4-FFF2-40B4-BE49-F238E27FC236}">
                  <a16:creationId xmlns:a16="http://schemas.microsoft.com/office/drawing/2014/main" id="{A2273F2C-E1E5-904D-A1F4-866EFDD7D510}"/>
                </a:ext>
              </a:extLst>
            </p:cNvPr>
            <p:cNvSpPr/>
            <p:nvPr/>
          </p:nvSpPr>
          <p:spPr>
            <a:xfrm>
              <a:off x="683568" y="3736974"/>
              <a:ext cx="1326136" cy="4841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C2CC48-815D-F541-B238-FE0179818C68}"/>
                </a:ext>
              </a:extLst>
            </p:cNvPr>
            <p:cNvSpPr txBox="1"/>
            <p:nvPr/>
          </p:nvSpPr>
          <p:spPr>
            <a:xfrm>
              <a:off x="642499" y="3346831"/>
              <a:ext cx="763597" cy="13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B050"/>
                  </a:solidFill>
                </a:rPr>
                <a:t>Singer : Taylor Swift</a:t>
              </a:r>
              <a:endParaRPr lang="ko-KR" altLang="en-US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14" name="직사각형 22">
              <a:extLst>
                <a:ext uri="{FF2B5EF4-FFF2-40B4-BE49-F238E27FC236}">
                  <a16:creationId xmlns:a16="http://schemas.microsoft.com/office/drawing/2014/main" id="{127F4709-387C-3C42-8D7F-49017FB472D7}"/>
                </a:ext>
              </a:extLst>
            </p:cNvPr>
            <p:cNvSpPr/>
            <p:nvPr/>
          </p:nvSpPr>
          <p:spPr>
            <a:xfrm>
              <a:off x="2552601" y="3560752"/>
              <a:ext cx="795263" cy="4599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1762FA-8F27-1340-B2C6-0C9A9462FFD2}"/>
                </a:ext>
              </a:extLst>
            </p:cNvPr>
            <p:cNvSpPr txBox="1"/>
            <p:nvPr/>
          </p:nvSpPr>
          <p:spPr>
            <a:xfrm>
              <a:off x="2272686" y="3332930"/>
              <a:ext cx="898522" cy="13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B050"/>
                  </a:solidFill>
                </a:rPr>
                <a:t>Game : Nintendo Switch</a:t>
              </a:r>
              <a:endParaRPr lang="ko-KR" altLang="en-US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17" name="직사각형 24">
              <a:extLst>
                <a:ext uri="{FF2B5EF4-FFF2-40B4-BE49-F238E27FC236}">
                  <a16:creationId xmlns:a16="http://schemas.microsoft.com/office/drawing/2014/main" id="{BE24CF7A-E990-274B-8100-DCA3F52102AC}"/>
                </a:ext>
              </a:extLst>
            </p:cNvPr>
            <p:cNvSpPr/>
            <p:nvPr/>
          </p:nvSpPr>
          <p:spPr>
            <a:xfrm>
              <a:off x="641704" y="4712317"/>
              <a:ext cx="1326136" cy="9489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300307-3E38-E141-A283-D58B8742E3E6}"/>
                </a:ext>
              </a:extLst>
            </p:cNvPr>
            <p:cNvSpPr txBox="1"/>
            <p:nvPr/>
          </p:nvSpPr>
          <p:spPr>
            <a:xfrm>
              <a:off x="612799" y="4554915"/>
              <a:ext cx="792302" cy="13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B050"/>
                  </a:solidFill>
                </a:rPr>
                <a:t>Food : Fried </a:t>
              </a:r>
              <a:r>
                <a:rPr lang="en-US" altLang="ko-KR" sz="1200" b="1" dirty="0" err="1">
                  <a:solidFill>
                    <a:srgbClr val="00B050"/>
                  </a:solidFill>
                </a:rPr>
                <a:t>Chichen</a:t>
              </a:r>
              <a:endParaRPr lang="ko-KR" altLang="en-US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19" name="직사각형 26">
              <a:extLst>
                <a:ext uri="{FF2B5EF4-FFF2-40B4-BE49-F238E27FC236}">
                  <a16:creationId xmlns:a16="http://schemas.microsoft.com/office/drawing/2014/main" id="{3A76CF09-AAB2-904A-9D6C-AD18584F3575}"/>
                </a:ext>
              </a:extLst>
            </p:cNvPr>
            <p:cNvSpPr/>
            <p:nvPr/>
          </p:nvSpPr>
          <p:spPr>
            <a:xfrm>
              <a:off x="2644702" y="4717971"/>
              <a:ext cx="847178" cy="9311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A88822-2409-E24F-9B8F-76ED6DDE2A0E}"/>
                </a:ext>
              </a:extLst>
            </p:cNvPr>
            <p:cNvSpPr txBox="1"/>
            <p:nvPr/>
          </p:nvSpPr>
          <p:spPr>
            <a:xfrm>
              <a:off x="2320111" y="4511272"/>
              <a:ext cx="607773" cy="13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B050"/>
                  </a:solidFill>
                </a:rPr>
                <a:t>Sports : Soccer</a:t>
              </a:r>
              <a:endParaRPr lang="ko-KR" altLang="en-U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941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3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User’s profile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grpSp>
        <p:nvGrpSpPr>
          <p:cNvPr id="21" name="그룹 3">
            <a:extLst>
              <a:ext uri="{FF2B5EF4-FFF2-40B4-BE49-F238E27FC236}">
                <a16:creationId xmlns:a16="http://schemas.microsoft.com/office/drawing/2014/main" id="{C2128263-E5A3-AA46-A4FA-76FC09A6EFB0}"/>
              </a:ext>
            </a:extLst>
          </p:cNvPr>
          <p:cNvGrpSpPr/>
          <p:nvPr/>
        </p:nvGrpSpPr>
        <p:grpSpPr>
          <a:xfrm>
            <a:off x="1603375" y="1956257"/>
            <a:ext cx="6016625" cy="4400096"/>
            <a:chOff x="5538349" y="2769795"/>
            <a:chExt cx="2443602" cy="2099042"/>
          </a:xfrm>
        </p:grpSpPr>
        <p:grpSp>
          <p:nvGrpSpPr>
            <p:cNvPr id="22" name="그룹 4">
              <a:extLst>
                <a:ext uri="{FF2B5EF4-FFF2-40B4-BE49-F238E27FC236}">
                  <a16:creationId xmlns:a16="http://schemas.microsoft.com/office/drawing/2014/main" id="{5E8B3225-D6DA-AE46-B72F-BCC516D7BC92}"/>
                </a:ext>
              </a:extLst>
            </p:cNvPr>
            <p:cNvGrpSpPr/>
            <p:nvPr/>
          </p:nvGrpSpPr>
          <p:grpSpPr>
            <a:xfrm>
              <a:off x="5538349" y="3861048"/>
              <a:ext cx="2443601" cy="1007789"/>
              <a:chOff x="5457056" y="4325915"/>
              <a:chExt cx="3567883" cy="1471465"/>
            </a:xfrm>
          </p:grpSpPr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595CF6CC-92A3-8B4E-9DC2-DC754BB1A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7056" y="4325915"/>
                <a:ext cx="2376264" cy="1402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A014623E-F7A3-A74F-AF7D-3A4E504711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 bwMode="auto">
              <a:xfrm>
                <a:off x="7829534" y="4330677"/>
                <a:ext cx="1195405" cy="1466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" name="그룹 5">
              <a:extLst>
                <a:ext uri="{FF2B5EF4-FFF2-40B4-BE49-F238E27FC236}">
                  <a16:creationId xmlns:a16="http://schemas.microsoft.com/office/drawing/2014/main" id="{F99DB262-AD30-154F-9166-1B02F9A0336E}"/>
                </a:ext>
              </a:extLst>
            </p:cNvPr>
            <p:cNvGrpSpPr/>
            <p:nvPr/>
          </p:nvGrpSpPr>
          <p:grpSpPr>
            <a:xfrm>
              <a:off x="5538350" y="2769795"/>
              <a:ext cx="2443601" cy="1000728"/>
              <a:chOff x="5529064" y="2769794"/>
              <a:chExt cx="3453010" cy="1414111"/>
            </a:xfrm>
          </p:grpSpPr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ECE7972C-A523-3346-9D27-8D8A0D2DF4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9064" y="2774557"/>
                <a:ext cx="2304256" cy="1363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29FAA838-8A38-194B-82E7-4465516BB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 bwMode="auto">
              <a:xfrm>
                <a:off x="7829533" y="2769794"/>
                <a:ext cx="1152541" cy="1414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D84CBA9-F9F6-884A-9155-CD278B9097B3}"/>
              </a:ext>
            </a:extLst>
          </p:cNvPr>
          <p:cNvSpPr/>
          <p:nvPr/>
        </p:nvSpPr>
        <p:spPr>
          <a:xfrm>
            <a:off x="82139" y="1264133"/>
            <a:ext cx="8932520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lvl="1"/>
            <a:r>
              <a:rPr lang="en-US" altLang="ko-KR" b="1" dirty="0">
                <a:solidFill>
                  <a:srgbClr val="003F82"/>
                </a:solidFill>
                <a:latin typeface="Arial"/>
                <a:cs typeface="Arial"/>
              </a:rPr>
              <a:t>Categorizing user’s characteristics  (taxonomy, classification, demographics, hobbies, occupation, lifestyle, etc.) → </a:t>
            </a:r>
            <a:r>
              <a:rPr lang="en-US" altLang="ko-KR" b="1" dirty="0">
                <a:solidFill>
                  <a:srgbClr val="7030A0"/>
                </a:solidFill>
                <a:latin typeface="Arial"/>
                <a:ea typeface="맑은 고딕"/>
                <a:cs typeface="Arial"/>
              </a:rPr>
              <a:t>Generate user profile</a:t>
            </a:r>
            <a:endParaRPr lang="en-US" altLang="ko-KR" b="1" dirty="0">
              <a:solidFill>
                <a:srgbClr val="7030A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Privacy detection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7D158A-E88A-8847-8FCB-C3AD07E07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342" y="2027964"/>
            <a:ext cx="1696596" cy="1155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ED5654-A698-7849-9E73-2D3CD14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962" y="3182889"/>
            <a:ext cx="701287" cy="118679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D1DA44-D027-8248-8DB6-079772CE1E51}"/>
              </a:ext>
            </a:extLst>
          </p:cNvPr>
          <p:cNvSpPr/>
          <p:nvPr/>
        </p:nvSpPr>
        <p:spPr>
          <a:xfrm>
            <a:off x="3997148" y="1470040"/>
            <a:ext cx="2275294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>
                <a:solidFill>
                  <a:srgbClr val="003F82"/>
                </a:solidFill>
              </a:rPr>
              <a:t>Public photos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CB1856E-3FE9-3246-AF68-8C037D91EC89}"/>
              </a:ext>
            </a:extLst>
          </p:cNvPr>
          <p:cNvSpPr/>
          <p:nvPr/>
        </p:nvSpPr>
        <p:spPr>
          <a:xfrm>
            <a:off x="3900358" y="3488861"/>
            <a:ext cx="2275294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>
                <a:solidFill>
                  <a:srgbClr val="003F82"/>
                </a:solidFill>
              </a:rPr>
              <a:t>Private photos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3FCA19-38C1-8D42-8B21-2FE17F02A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3" y="1360027"/>
            <a:ext cx="2538949" cy="49963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96B300D-E015-4346-AF6F-A61FC6BAF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534" y="3939190"/>
            <a:ext cx="1917700" cy="660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C4C049-AB54-334C-A58C-A313A36AA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3300" y="4692775"/>
            <a:ext cx="2616200" cy="13462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B504F8-922E-BB43-BD90-DE432B42C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594" y="3945540"/>
            <a:ext cx="1282700" cy="6477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1FC4259-DE09-3D40-ACC0-F86B56DB38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3211" y="1987298"/>
            <a:ext cx="1282700" cy="13335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B15EB5-1A16-F746-A51D-C84414C5F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5353" y="1995183"/>
            <a:ext cx="1308100" cy="6731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6616839-4519-6B4A-A29C-DB8DC793CF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5911" y="2731523"/>
            <a:ext cx="1320800" cy="5461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DDDF241-4047-0845-8A43-64E540A4B5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140" y="4473068"/>
            <a:ext cx="1395843" cy="1388045"/>
          </a:xfrm>
          <a:prstGeom prst="rect">
            <a:avLst/>
          </a:prstGeom>
        </p:spPr>
      </p:pic>
      <p:sp>
        <p:nvSpPr>
          <p:cNvPr id="26" name="Стрелка вправо 25">
            <a:extLst>
              <a:ext uri="{FF2B5EF4-FFF2-40B4-BE49-F238E27FC236}">
                <a16:creationId xmlns:a16="http://schemas.microsoft.com/office/drawing/2014/main" id="{593651EA-260C-5B42-90DC-A5FBBF05122A}"/>
              </a:ext>
            </a:extLst>
          </p:cNvPr>
          <p:cNvSpPr/>
          <p:nvPr/>
        </p:nvSpPr>
        <p:spPr>
          <a:xfrm>
            <a:off x="2868460" y="2492794"/>
            <a:ext cx="537262" cy="3990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>
            <a:extLst>
              <a:ext uri="{FF2B5EF4-FFF2-40B4-BE49-F238E27FC236}">
                <a16:creationId xmlns:a16="http://schemas.microsoft.com/office/drawing/2014/main" id="{BA3D28B2-5D95-9F40-AE0C-F9281FBBEE4D}"/>
              </a:ext>
            </a:extLst>
          </p:cNvPr>
          <p:cNvSpPr/>
          <p:nvPr/>
        </p:nvSpPr>
        <p:spPr>
          <a:xfrm>
            <a:off x="6318766" y="2454525"/>
            <a:ext cx="537262" cy="3990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>
            <a:extLst>
              <a:ext uri="{FF2B5EF4-FFF2-40B4-BE49-F238E27FC236}">
                <a16:creationId xmlns:a16="http://schemas.microsoft.com/office/drawing/2014/main" id="{178CFD03-25F9-9B43-9A2B-F2254AB0B96A}"/>
              </a:ext>
            </a:extLst>
          </p:cNvPr>
          <p:cNvSpPr/>
          <p:nvPr/>
        </p:nvSpPr>
        <p:spPr>
          <a:xfrm>
            <a:off x="6272442" y="4790733"/>
            <a:ext cx="537262" cy="3990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>
            <a:extLst>
              <a:ext uri="{FF2B5EF4-FFF2-40B4-BE49-F238E27FC236}">
                <a16:creationId xmlns:a16="http://schemas.microsoft.com/office/drawing/2014/main" id="{480F37DD-0560-D84B-856F-CB259F83C2CB}"/>
              </a:ext>
            </a:extLst>
          </p:cNvPr>
          <p:cNvSpPr/>
          <p:nvPr/>
        </p:nvSpPr>
        <p:spPr>
          <a:xfrm>
            <a:off x="2860822" y="4822152"/>
            <a:ext cx="537262" cy="3990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3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Image recognition problem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9739" y="2526563"/>
            <a:ext cx="4802454" cy="110798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lvl="0" defTabSz="457157">
              <a:defRPr/>
            </a:pP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Fine-tune convolutional neural network (CNN) pre-trained on ImageNet, Places, etc.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437F71-B6B2-3048-8380-6034EBA78EFD}"/>
              </a:ext>
            </a:extLst>
          </p:cNvPr>
          <p:cNvSpPr/>
          <p:nvPr/>
        </p:nvSpPr>
        <p:spPr>
          <a:xfrm>
            <a:off x="82139" y="1264133"/>
            <a:ext cx="8932520" cy="110798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lvl="0" defTabSz="457157">
              <a:defRPr/>
            </a:pP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required to assign an observed image </a:t>
            </a:r>
            <a:r>
              <a:rPr lang="en-US" sz="2200" i="1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one of </a:t>
            </a:r>
            <a:r>
              <a:rPr lang="en-US" sz="2200" i="1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classes. Training set contains </a:t>
            </a:r>
            <a:r>
              <a:rPr lang="en-US" sz="2200" i="1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reference images (examples) {</a:t>
            </a:r>
            <a:r>
              <a:rPr lang="en-US" sz="2200" i="1" dirty="0" err="1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i="1" baseline="-25000" dirty="0" err="1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}, </a:t>
            </a:r>
            <a:r>
              <a:rPr lang="en-US" sz="2200" i="1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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{1,</a:t>
            </a:r>
            <a:r>
              <a:rPr lang="is-I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}, with known class label </a:t>
            </a:r>
            <a:r>
              <a:rPr lang="en-US" sz="2200" i="1" dirty="0" err="1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i="1" baseline="-25000" dirty="0" err="1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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{1,</a:t>
            </a:r>
            <a:r>
              <a:rPr lang="is-I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>
                <a:solidFill>
                  <a:srgbClr val="003F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874CE68-DE77-4442-B9EE-3F36C22F9BE2}"/>
              </a:ext>
            </a:extLst>
          </p:cNvPr>
          <p:cNvSpPr/>
          <p:nvPr/>
        </p:nvSpPr>
        <p:spPr>
          <a:xfrm>
            <a:off x="33338" y="2545667"/>
            <a:ext cx="406400" cy="369888"/>
          </a:xfrm>
          <a:prstGeom prst="ellipse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B4BD80F-500B-F146-B3FA-FCFFCD1A92AF}"/>
              </a:ext>
            </a:extLst>
          </p:cNvPr>
          <p:cNvSpPr/>
          <p:nvPr/>
        </p:nvSpPr>
        <p:spPr>
          <a:xfrm>
            <a:off x="9619" y="3852227"/>
            <a:ext cx="406400" cy="36988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4B29E7D-AC95-F04C-BDD9-3F1D00E4A809}"/>
              </a:ext>
            </a:extLst>
          </p:cNvPr>
          <p:cNvSpPr/>
          <p:nvPr/>
        </p:nvSpPr>
        <p:spPr>
          <a:xfrm>
            <a:off x="497931" y="3764133"/>
            <a:ext cx="3738197" cy="246220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66700" lvl="0" indent="-266700" defTabSz="712788">
              <a:defRPr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 </a:t>
            </a: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embeddings (features)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one of the last CNN’s layers: </a:t>
            </a: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-dimensional feature vector 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=[</a:t>
            </a: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x</a:t>
            </a:r>
            <a:r>
              <a:rPr lang="en-US" sz="2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1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,</a:t>
            </a:r>
            <a:r>
              <a:rPr lang="is-IS" sz="2200" dirty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…,</a:t>
            </a: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200" i="1" dirty="0" err="1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x</a:t>
            </a:r>
            <a:r>
              <a:rPr lang="en-US" sz="2200" i="1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D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 Training set is associated with embeddings {</a:t>
            </a:r>
            <a:r>
              <a:rPr lang="en-US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x</a:t>
            </a:r>
            <a:r>
              <a:rPr lang="en-US" sz="2200" i="1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n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}</a:t>
            </a:r>
          </a:p>
        </p:txBody>
      </p:sp>
      <p:pic>
        <p:nvPicPr>
          <p:cNvPr id="11" name="Изображение 11">
            <a:extLst>
              <a:ext uri="{FF2B5EF4-FFF2-40B4-BE49-F238E27FC236}">
                <a16:creationId xmlns:a16="http://schemas.microsoft.com/office/drawing/2014/main" id="{559DDF02-2F3D-1A44-A17D-4590FC7A73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8758" y="2449108"/>
            <a:ext cx="4802454" cy="34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lvl="0">
              <a:defRPr/>
            </a:pPr>
            <a:r>
              <a:rPr lang="en-US" sz="1600" dirty="0">
                <a:solidFill>
                  <a:prstClr val="white"/>
                </a:solidFill>
                <a:latin typeface="Myriad Pro"/>
              </a:rPr>
              <a:t>Classifier training using both visual features and results of object </a:t>
            </a:r>
          </a:p>
          <a:p>
            <a:pPr lvl="0">
              <a:defRPr/>
            </a:pPr>
            <a:r>
              <a:rPr lang="en-US" sz="1600" dirty="0">
                <a:solidFill>
                  <a:prstClr val="white"/>
                </a:solidFill>
                <a:latin typeface="Myriad Pro"/>
              </a:rPr>
              <a:t>detection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1C813C-A426-E641-8ADC-78A59A79D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232" y="1315233"/>
            <a:ext cx="1266678" cy="89723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CE1364F-EB45-2645-907E-BC7F4FE0088A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1084744" y="2212463"/>
            <a:ext cx="791717" cy="947367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32164CB-C1FD-C24E-A07A-97B571B8739F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3061225" y="2212463"/>
            <a:ext cx="1047901" cy="916473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831FEC-F74F-4B48-8A37-D746FEE0E206}"/>
              </a:ext>
            </a:extLst>
          </p:cNvPr>
          <p:cNvSpPr/>
          <p:nvPr/>
        </p:nvSpPr>
        <p:spPr>
          <a:xfrm rot="18799991">
            <a:off x="-22933" y="2174228"/>
            <a:ext cx="2115427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>
                <a:solidFill>
                  <a:srgbClr val="003F82"/>
                </a:solidFill>
              </a:rPr>
              <a:t>Scene recognition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EF19D7E-92B9-3848-A47B-578AA416DEB0}"/>
              </a:ext>
            </a:extLst>
          </p:cNvPr>
          <p:cNvSpPr/>
          <p:nvPr/>
        </p:nvSpPr>
        <p:spPr>
          <a:xfrm rot="2578781">
            <a:off x="2945468" y="2205149"/>
            <a:ext cx="2012799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>
                <a:solidFill>
                  <a:srgbClr val="003F82"/>
                </a:solidFill>
              </a:rPr>
              <a:t>Object detection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033C2DB-9671-2E41-ADFD-2F251D259105}"/>
              </a:ext>
            </a:extLst>
          </p:cNvPr>
          <p:cNvSpPr/>
          <p:nvPr/>
        </p:nvSpPr>
        <p:spPr>
          <a:xfrm>
            <a:off x="180433" y="3159830"/>
            <a:ext cx="1808621" cy="87715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marR="0" lvl="0" indent="-28575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Sport</a:t>
            </a:r>
          </a:p>
          <a:p>
            <a:pPr marL="285750" marR="0" lvl="0" indent="-28575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>
                <a:solidFill>
                  <a:srgbClr val="003F82"/>
                </a:solidFill>
              </a:rPr>
              <a:t>Nature</a:t>
            </a:r>
          </a:p>
          <a:p>
            <a:pPr marL="285750" marR="0" lvl="0" indent="-28575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Athletic field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BBA9DBD-51E5-9542-A6D2-1C7994678F0F}"/>
              </a:ext>
            </a:extLst>
          </p:cNvPr>
          <p:cNvSpPr/>
          <p:nvPr/>
        </p:nvSpPr>
        <p:spPr>
          <a:xfrm>
            <a:off x="3420281" y="3128936"/>
            <a:ext cx="1377689" cy="87715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marR="0" lvl="0" indent="-28575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Person</a:t>
            </a:r>
          </a:p>
          <a:p>
            <a:pPr marL="285750" marR="0" lvl="0" indent="-28575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>
                <a:solidFill>
                  <a:srgbClr val="003F82"/>
                </a:solidFill>
              </a:rPr>
              <a:t>Shoes</a:t>
            </a:r>
          </a:p>
          <a:p>
            <a:pPr marL="285750" marR="0" lvl="0" indent="-28575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Tree</a:t>
            </a:r>
          </a:p>
        </p:txBody>
      </p:sp>
      <p:cxnSp>
        <p:nvCxnSpPr>
          <p:cNvPr id="32" name="Соединительная линия уступом 31">
            <a:extLst>
              <a:ext uri="{FF2B5EF4-FFF2-40B4-BE49-F238E27FC236}">
                <a16:creationId xmlns:a16="http://schemas.microsoft.com/office/drawing/2014/main" id="{115CEA6B-594D-1F4A-B9EA-683C64A3C1E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9924" y="3318257"/>
            <a:ext cx="2587584" cy="898162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3E1A973-A3E7-CC49-9E5C-12EE450355D3}"/>
              </a:ext>
            </a:extLst>
          </p:cNvPr>
          <p:cNvSpPr/>
          <p:nvPr/>
        </p:nvSpPr>
        <p:spPr>
          <a:xfrm>
            <a:off x="1684526" y="3207361"/>
            <a:ext cx="1501358" cy="35393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R="0" lvl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Embeddings</a:t>
            </a:r>
          </a:p>
        </p:txBody>
      </p:sp>
      <p:cxnSp>
        <p:nvCxnSpPr>
          <p:cNvPr id="40" name="Соединительная линия уступом 39">
            <a:extLst>
              <a:ext uri="{FF2B5EF4-FFF2-40B4-BE49-F238E27FC236}">
                <a16:creationId xmlns:a16="http://schemas.microsoft.com/office/drawing/2014/main" id="{0809A52C-AE0D-DA44-B959-7C0CC085ACEA}"/>
              </a:ext>
            </a:extLst>
          </p:cNvPr>
          <p:cNvCxnSpPr>
            <a:cxnSpLocks/>
          </p:cNvCxnSpPr>
          <p:nvPr/>
        </p:nvCxnSpPr>
        <p:spPr>
          <a:xfrm rot="5400000">
            <a:off x="3063184" y="4015187"/>
            <a:ext cx="1073668" cy="1018214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EF9D06C-418C-174C-9115-DFBEE7CB2E2D}"/>
              </a:ext>
            </a:extLst>
          </p:cNvPr>
          <p:cNvSpPr/>
          <p:nvPr/>
        </p:nvSpPr>
        <p:spPr>
          <a:xfrm>
            <a:off x="2998974" y="4124653"/>
            <a:ext cx="1018215" cy="35393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R="0" lvl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Scores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622FB0D-C951-3E42-87E6-3173EEAC0616}"/>
              </a:ext>
            </a:extLst>
          </p:cNvPr>
          <p:cNvSpPr/>
          <p:nvPr/>
        </p:nvSpPr>
        <p:spPr>
          <a:xfrm>
            <a:off x="2122485" y="5112927"/>
            <a:ext cx="1501358" cy="61554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 lIns="91431" tIns="45716" rIns="91431" bIns="45716">
            <a:spAutoFit/>
          </a:bodyPr>
          <a:lstStyle/>
          <a:p>
            <a:pPr marR="0" lvl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Ensemble (blending)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A3855C-D963-E247-A8DE-2FCD84822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875" y="3499889"/>
            <a:ext cx="4677599" cy="28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8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8" grpId="0"/>
      <p:bldP spid="46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4-й выездной семинар по машинному обучению ФКН, 2019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3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Example of object detection (1)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7" name="Рисунок 16" descr="IMG_22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3" y="2001783"/>
            <a:ext cx="2806344" cy="3741792"/>
          </a:xfrm>
          <a:prstGeom prst="rect">
            <a:avLst/>
          </a:prstGeom>
        </p:spPr>
      </p:pic>
      <p:pic>
        <p:nvPicPr>
          <p:cNvPr id="8" name="Рисунок 17" descr="IMG_22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886" y="2000202"/>
            <a:ext cx="2806344" cy="3741792"/>
          </a:xfrm>
          <a:prstGeom prst="rect">
            <a:avLst/>
          </a:prstGeom>
        </p:spPr>
      </p:pic>
      <p:pic>
        <p:nvPicPr>
          <p:cNvPr id="9" name="Рисунок 18" descr="IMG_222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468" y="2001783"/>
            <a:ext cx="2806344" cy="3741792"/>
          </a:xfrm>
          <a:prstGeom prst="rect">
            <a:avLst/>
          </a:prstGeom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92089" y="1353109"/>
            <a:ext cx="2804608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SSDLite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+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MobileNet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 v2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996659" y="1353109"/>
            <a:ext cx="2804608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Faster RCNN+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Inception v2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846532" y="1353109"/>
            <a:ext cx="3213492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Faster RCNN+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InceptionResNet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8091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4-й выездной семинар по машинному обучению ФКН, 2019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3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Example of object detection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(2)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92089" y="1353109"/>
            <a:ext cx="2804608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SSDLite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+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MobileNet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 v2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996659" y="1353109"/>
            <a:ext cx="2804608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Faster RCNN+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Inception v2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846532" y="1353109"/>
            <a:ext cx="3213492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Faster RCNN+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285738" marR="0" lvl="0" indent="-285738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InceptionResNet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pic>
        <p:nvPicPr>
          <p:cNvPr id="13" name="Рисунок 22" descr="IMG_01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892" y="1937882"/>
            <a:ext cx="2942376" cy="3923168"/>
          </a:xfrm>
          <a:prstGeom prst="rect">
            <a:avLst/>
          </a:prstGeom>
        </p:spPr>
      </p:pic>
      <p:pic>
        <p:nvPicPr>
          <p:cNvPr id="14" name="Рисунок 23" descr="IMG_01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092" y="1936301"/>
            <a:ext cx="2942376" cy="3923168"/>
          </a:xfrm>
          <a:prstGeom prst="rect">
            <a:avLst/>
          </a:prstGeom>
        </p:spPr>
      </p:pic>
      <p:pic>
        <p:nvPicPr>
          <p:cNvPr id="15" name="Рисунок 24" descr="IMG_014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56" y="1937882"/>
            <a:ext cx="2942376" cy="39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5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Mobile application (1)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6584B9-3E8C-304B-8E3E-EEBE07E35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704" y="1336665"/>
            <a:ext cx="2217016" cy="48035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8AE953-A800-2044-8A99-3CC019622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9" y="1336665"/>
            <a:ext cx="2217016" cy="480353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A81D233-F823-B84E-93C2-F93F83172B94}"/>
              </a:ext>
            </a:extLst>
          </p:cNvPr>
          <p:cNvSpPr txBox="1">
            <a:spLocks/>
          </p:cNvSpPr>
          <p:nvPr/>
        </p:nvSpPr>
        <p:spPr>
          <a:xfrm>
            <a:off x="14328" y="6085705"/>
            <a:ext cx="9129672" cy="419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https://drive.google.com/drive/folders/1rQkJZifq_89pu0sT_UnYXziuxutTpNEN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88BCA4E-1BC1-0142-9F0D-1C8AEA83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148" y="1314286"/>
            <a:ext cx="2217015" cy="480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2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</a:pPr>
            <a:r>
              <a:rPr lang="en-US" sz="800" dirty="0">
                <a:solidFill>
                  <a:schemeClr val="bg1"/>
                </a:solidFill>
              </a:rPr>
              <a:t>Master of Computer Vision 2022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r>
              <a:rPr lang="en-US" sz="1600" dirty="0">
                <a:solidFill>
                  <a:prstClr val="white"/>
                </a:solidFill>
                <a:latin typeface="Myriad Pro"/>
              </a:rPr>
              <a:t>Outline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22250" y="1479550"/>
            <a:ext cx="8591399" cy="501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514324" indent="-514324">
              <a:buFontTx/>
              <a:buAutoNum type="arabicPeriod"/>
            </a:pPr>
            <a:r>
              <a:rPr lang="en-US" sz="3200" b="1" dirty="0">
                <a:solidFill>
                  <a:srgbClr val="003F82"/>
                </a:solidFill>
              </a:rPr>
              <a:t>Brief overview of 2D CV tasks</a:t>
            </a:r>
          </a:p>
          <a:p>
            <a:pPr marL="514324" indent="-514324">
              <a:buFontTx/>
              <a:buAutoNum type="arabicPeriod"/>
            </a:pPr>
            <a:r>
              <a:rPr lang="en-US" sz="3200" b="1" dirty="0">
                <a:solidFill>
                  <a:srgbClr val="003F82"/>
                </a:solidFill>
              </a:rPr>
              <a:t>User Preference Prediction in Visual Data on Mobile Devices </a:t>
            </a:r>
          </a:p>
          <a:p>
            <a:pPr marL="514324" indent="-514324">
              <a:buFontTx/>
              <a:buAutoNum type="arabicPeriod"/>
            </a:pPr>
            <a:r>
              <a:rPr lang="en-US" sz="3200" b="1" dirty="0">
                <a:solidFill>
                  <a:srgbClr val="003F82"/>
                </a:solidFill>
              </a:rPr>
              <a:t>Facial processing</a:t>
            </a:r>
            <a:r>
              <a:rPr lang="ru-RU" sz="3200" b="1" dirty="0">
                <a:solidFill>
                  <a:srgbClr val="003F82"/>
                </a:solidFill>
              </a:rPr>
              <a:t> </a:t>
            </a:r>
            <a:r>
              <a:rPr lang="en-US" sz="3200" b="1" dirty="0">
                <a:solidFill>
                  <a:srgbClr val="003F82"/>
                </a:solidFill>
              </a:rPr>
              <a:t>and emotion recognition</a:t>
            </a:r>
            <a:endParaRPr lang="ru-RU" sz="3200" b="1" dirty="0">
              <a:solidFill>
                <a:srgbClr val="003F82"/>
              </a:solidFill>
            </a:endParaRPr>
          </a:p>
          <a:p>
            <a:pPr marL="514324" indent="-514324">
              <a:buFontTx/>
              <a:buAutoNum type="arabicPeriod"/>
            </a:pPr>
            <a:r>
              <a:rPr lang="en-US" sz="3200" b="1" dirty="0">
                <a:solidFill>
                  <a:srgbClr val="003F82"/>
                </a:solidFill>
              </a:rPr>
              <a:t>Food classification and restaurant recommendation</a:t>
            </a:r>
          </a:p>
          <a:p>
            <a:pPr marL="514324" indent="-514324">
              <a:buFontTx/>
              <a:buAutoNum type="arabicPeriod"/>
            </a:pPr>
            <a:r>
              <a:rPr lang="en-US" sz="3200" b="1" dirty="0">
                <a:solidFill>
                  <a:srgbClr val="003F82"/>
                </a:solidFill>
              </a:rPr>
              <a:t>Understanding advertisements</a:t>
            </a:r>
            <a:endParaRPr lang="ru-RU" sz="3200" b="1" dirty="0">
              <a:solidFill>
                <a:srgbClr val="003F82"/>
              </a:solidFill>
            </a:endParaRPr>
          </a:p>
          <a:p>
            <a:pPr marL="514324" indent="-514324">
              <a:buFontTx/>
              <a:buAutoNum type="arabicPeriod"/>
            </a:pPr>
            <a:endParaRPr lang="en-US" sz="3200" b="1" dirty="0">
              <a:solidFill>
                <a:srgbClr val="003F82"/>
              </a:solidFill>
            </a:endParaRPr>
          </a:p>
          <a:p>
            <a:pPr marL="514324" indent="-514324">
              <a:buFontTx/>
              <a:buAutoNum type="arabicPeriod"/>
            </a:pPr>
            <a:endParaRPr lang="en-US" sz="3200" b="1" dirty="0">
              <a:solidFill>
                <a:srgbClr val="003F8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8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Mobile application (2)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884616-66CA-274E-9FCE-3A1017166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20" y="1227267"/>
            <a:ext cx="2340160" cy="50703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72A612-BC25-C74B-99A3-9B510F781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920" y="1286005"/>
            <a:ext cx="2340160" cy="50703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104492-5FFE-0C47-A791-0A7FC4B43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880" y="1286005"/>
            <a:ext cx="23495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86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The Rolling Stones profile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646DCD2-ADA1-3A41-9BEA-29C03040FA19}"/>
              </a:ext>
            </a:extLst>
          </p:cNvPr>
          <p:cNvSpPr/>
          <p:nvPr/>
        </p:nvSpPr>
        <p:spPr>
          <a:xfrm>
            <a:off x="5157514" y="1507706"/>
            <a:ext cx="2110946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0" marR="0" lvl="0" indent="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Object detection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40077E5-0DE9-9041-9AF0-6FE6B0D09E1B}"/>
              </a:ext>
            </a:extLst>
          </p:cNvPr>
          <p:cNvSpPr/>
          <p:nvPr/>
        </p:nvSpPr>
        <p:spPr>
          <a:xfrm>
            <a:off x="1131023" y="2958627"/>
            <a:ext cx="2110947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0" marR="0" lvl="0" indent="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Scene recognition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0B9EF-715C-184D-B856-20DDDBF2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333" y="1877034"/>
            <a:ext cx="5122333" cy="4479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B262A2-6FC4-AF48-990F-DC1471CA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58" y="3504156"/>
            <a:ext cx="3571204" cy="287894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7C5871D-D08C-1D4F-A005-CD9CBC1E471D}"/>
              </a:ext>
            </a:extLst>
          </p:cNvPr>
          <p:cNvSpPr/>
          <p:nvPr/>
        </p:nvSpPr>
        <p:spPr>
          <a:xfrm>
            <a:off x="1419048" y="2029852"/>
            <a:ext cx="1183463" cy="35393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>
                <a:solidFill>
                  <a:srgbClr val="003F82"/>
                </a:solidFill>
              </a:rPr>
              <a:t>…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4F9529-7C46-584F-B950-31CC4C4C2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" y="1304976"/>
            <a:ext cx="1796088" cy="16893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B867E6-878E-374C-9826-8D85330AE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613" y="1292855"/>
            <a:ext cx="1709488" cy="168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6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User’s profiles from Instagram (1)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40077E5-0DE9-9041-9AF0-6FE6B0D09E1B}"/>
              </a:ext>
            </a:extLst>
          </p:cNvPr>
          <p:cNvSpPr/>
          <p:nvPr/>
        </p:nvSpPr>
        <p:spPr>
          <a:xfrm>
            <a:off x="1329256" y="3454571"/>
            <a:ext cx="2110947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 err="1">
                <a:solidFill>
                  <a:srgbClr val="003F82"/>
                </a:solidFill>
              </a:rPr>
              <a:t>Fedor</a:t>
            </a:r>
            <a:r>
              <a:rPr lang="en-US" dirty="0">
                <a:solidFill>
                  <a:srgbClr val="003F82"/>
                </a:solidFill>
              </a:rPr>
              <a:t> </a:t>
            </a:r>
            <a:r>
              <a:rPr lang="en-US" dirty="0" err="1">
                <a:solidFill>
                  <a:srgbClr val="003F82"/>
                </a:solidFill>
              </a:rPr>
              <a:t>Konyukhov</a:t>
            </a:r>
            <a:endParaRPr lang="en-US" dirty="0">
              <a:solidFill>
                <a:srgbClr val="003F82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28DFAF7-AC75-9141-9C22-2C2FEDED2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80" y="3786828"/>
            <a:ext cx="3192162" cy="254308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D84F340-AD51-4644-ADE5-260C46464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730" y="3824402"/>
            <a:ext cx="4143375" cy="2173423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39E23D3-43AA-674A-9CE3-4A728EB63A21}"/>
              </a:ext>
            </a:extLst>
          </p:cNvPr>
          <p:cNvSpPr/>
          <p:nvPr/>
        </p:nvSpPr>
        <p:spPr>
          <a:xfrm>
            <a:off x="5767796" y="3491807"/>
            <a:ext cx="1191096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 err="1">
                <a:solidFill>
                  <a:srgbClr val="003F82"/>
                </a:solidFill>
              </a:rPr>
              <a:t>Beyonce</a:t>
            </a:r>
            <a:endParaRPr lang="en-US" dirty="0">
              <a:solidFill>
                <a:srgbClr val="003F82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19A8E0B-0D4C-394D-9919-23D1AADF1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70" y="1675009"/>
            <a:ext cx="1385791" cy="16943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550E41A-BBB4-904E-A257-8DA752694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058" y="1709786"/>
            <a:ext cx="1471291" cy="1659616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85EF4FA-8DD3-4D40-9AEA-92C8A3DB467B}"/>
              </a:ext>
            </a:extLst>
          </p:cNvPr>
          <p:cNvSpPr/>
          <p:nvPr/>
        </p:nvSpPr>
        <p:spPr>
          <a:xfrm>
            <a:off x="2022261" y="2205841"/>
            <a:ext cx="1183463" cy="35393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>
                <a:solidFill>
                  <a:srgbClr val="003F82"/>
                </a:solidFill>
              </a:rPr>
              <a:t>…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92FAF6A-FAE8-C443-B205-FAEF7F9C765F}"/>
              </a:ext>
            </a:extLst>
          </p:cNvPr>
          <p:cNvSpPr/>
          <p:nvPr/>
        </p:nvSpPr>
        <p:spPr>
          <a:xfrm>
            <a:off x="1707697" y="1269767"/>
            <a:ext cx="2110946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0" marR="0" lvl="0" indent="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Alex Ovechkin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2E013C8-2864-914B-BF0C-5F537C933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686" y="1639095"/>
            <a:ext cx="2844800" cy="1574800"/>
          </a:xfrm>
          <a:prstGeom prst="rect">
            <a:avLst/>
          </a:prstGeom>
        </p:spPr>
      </p:pic>
      <p:sp>
        <p:nvSpPr>
          <p:cNvPr id="37" name="Стрелка вправо 36">
            <a:extLst>
              <a:ext uri="{FF2B5EF4-FFF2-40B4-BE49-F238E27FC236}">
                <a16:creationId xmlns:a16="http://schemas.microsoft.com/office/drawing/2014/main" id="{A0762BD3-09E6-C547-B64B-51D4A8BA64F1}"/>
              </a:ext>
            </a:extLst>
          </p:cNvPr>
          <p:cNvSpPr/>
          <p:nvPr/>
        </p:nvSpPr>
        <p:spPr>
          <a:xfrm>
            <a:off x="4976767" y="2226972"/>
            <a:ext cx="537262" cy="3990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94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4" grpId="0"/>
      <p:bldP spid="35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Profiles from Instagram (2)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40077E5-0DE9-9041-9AF0-6FE6B0D09E1B}"/>
              </a:ext>
            </a:extLst>
          </p:cNvPr>
          <p:cNvSpPr/>
          <p:nvPr/>
        </p:nvSpPr>
        <p:spPr>
          <a:xfrm>
            <a:off x="1665916" y="4695388"/>
            <a:ext cx="2110947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0" marR="0" lvl="0" indent="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LeBron James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39E23D3-43AA-674A-9CE3-4A728EB63A21}"/>
              </a:ext>
            </a:extLst>
          </p:cNvPr>
          <p:cNvSpPr/>
          <p:nvPr/>
        </p:nvSpPr>
        <p:spPr>
          <a:xfrm>
            <a:off x="5421129" y="3616139"/>
            <a:ext cx="1961007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>
                <a:solidFill>
                  <a:srgbClr val="003F82"/>
                </a:solidFill>
              </a:rPr>
              <a:t>Kim Kardashian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A522EAF-4057-1E40-ACBE-14A27A85FC52}"/>
              </a:ext>
            </a:extLst>
          </p:cNvPr>
          <p:cNvSpPr/>
          <p:nvPr/>
        </p:nvSpPr>
        <p:spPr>
          <a:xfrm>
            <a:off x="6899275" y="1231733"/>
            <a:ext cx="2275294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>
                <a:solidFill>
                  <a:srgbClr val="003F82"/>
                </a:solidFill>
              </a:rPr>
              <a:t>Kehinde Wiley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852333-3EEB-4546-9133-FCC8512E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1690268"/>
            <a:ext cx="2692400" cy="1866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F8218C-F16B-A649-83BB-980CF2DE0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02" y="5057283"/>
            <a:ext cx="3505200" cy="1473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6E294B-461A-8545-9AA4-B987F58A7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27" y="4029987"/>
            <a:ext cx="3835400" cy="25654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50FFE32-5792-BB48-9624-5FD70E22C9CF}"/>
              </a:ext>
            </a:extLst>
          </p:cNvPr>
          <p:cNvSpPr/>
          <p:nvPr/>
        </p:nvSpPr>
        <p:spPr>
          <a:xfrm>
            <a:off x="3675855" y="1223755"/>
            <a:ext cx="1961007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>
                <a:solidFill>
                  <a:srgbClr val="003F82"/>
                </a:solidFill>
              </a:rPr>
              <a:t>Disneyland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A30714-CAB3-9D4A-BC63-D6112F4EB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707" y="1706616"/>
            <a:ext cx="3556000" cy="200660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0E13FB0-294B-944A-9278-980A2D611436}"/>
              </a:ext>
            </a:extLst>
          </p:cNvPr>
          <p:cNvSpPr/>
          <p:nvPr/>
        </p:nvSpPr>
        <p:spPr>
          <a:xfrm>
            <a:off x="646054" y="1287368"/>
            <a:ext cx="2275294" cy="36932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 algn="just">
              <a:defRPr/>
            </a:pPr>
            <a:r>
              <a:rPr lang="en-US" dirty="0">
                <a:solidFill>
                  <a:srgbClr val="003F82"/>
                </a:solidFill>
              </a:rPr>
              <a:t>Gordon Ramsay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5A1E438-BB93-1549-A85A-0B5523344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3" y="1656696"/>
            <a:ext cx="27305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21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9"/>
            <a:ext cx="72938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771007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Facial processing and emotion recognition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0F9AD3E-0C76-CE42-B644-A4EE8A9C2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39" y="5129775"/>
            <a:ext cx="7170374" cy="108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377825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500" dirty="0" err="1">
                <a:solidFill>
                  <a:srgbClr val="003F82"/>
                </a:solidFill>
              </a:rPr>
              <a:t>Kharchevnikova</a:t>
            </a:r>
            <a:r>
              <a:rPr lang="en-US" altLang="ko-KR" sz="1500" dirty="0">
                <a:solidFill>
                  <a:srgbClr val="003F82"/>
                </a:solidFill>
              </a:rPr>
              <a:t>, Savchenko, </a:t>
            </a:r>
            <a:r>
              <a:rPr lang="en-US" altLang="ko-KR" sz="1500" dirty="0" err="1">
                <a:solidFill>
                  <a:srgbClr val="003F82"/>
                </a:solidFill>
              </a:rPr>
              <a:t>PeerJ</a:t>
            </a:r>
            <a:r>
              <a:rPr lang="en-US" altLang="ko-KR" sz="1500" dirty="0">
                <a:solidFill>
                  <a:srgbClr val="003F82"/>
                </a:solidFill>
              </a:rPr>
              <a:t> Computer Science 2021</a:t>
            </a:r>
          </a:p>
          <a:p>
            <a:pPr marL="377825" marR="0" lvl="1" indent="-285750" algn="l" defTabSz="4571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Sokolova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, Savchenko, AIST 2017, 2019, ITNT 2018, OMNN 2020</a:t>
            </a:r>
          </a:p>
          <a:p>
            <a:pPr marL="377825" marR="0" lvl="1" indent="-285750" algn="l" defTabSz="4571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500" dirty="0" err="1">
                <a:solidFill>
                  <a:srgbClr val="003F82"/>
                </a:solidFill>
              </a:rPr>
              <a:t>Demochina</a:t>
            </a:r>
            <a:r>
              <a:rPr lang="en-US" altLang="ko-KR" sz="1500" dirty="0">
                <a:solidFill>
                  <a:srgbClr val="003F82"/>
                </a:solidFill>
              </a:rPr>
              <a:t>, Savchenko, ICPR Workshop 2021</a:t>
            </a:r>
          </a:p>
          <a:p>
            <a:pPr marL="377825" marR="0" lvl="1" indent="-285750" algn="l" defTabSz="4571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Churaev</a:t>
            </a:r>
            <a:r>
              <a:rPr lang="en-US" altLang="ko-KR" sz="1500" dirty="0">
                <a:solidFill>
                  <a:srgbClr val="003F82"/>
                </a:solidFill>
              </a:rPr>
              <a:t>, Savchenko 2021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1098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644284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Facial processing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tasks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ＭＳ Ｐゴシック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884" y="3760988"/>
            <a:ext cx="2922232" cy="2917979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-29532" y="1395725"/>
            <a:ext cx="4943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Detection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Verification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Identification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Recognition of emotions, age, gender, race,…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10" name="Изображение 11">
            <a:extLst>
              <a:ext uri="{FF2B5EF4-FFF2-40B4-BE49-F238E27FC236}">
                <a16:creationId xmlns:a16="http://schemas.microsoft.com/office/drawing/2014/main" id="{53FAB39D-F370-5F4E-9726-C2B4B27DB1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0746" y="589516"/>
            <a:ext cx="3343311" cy="3089746"/>
          </a:xfrm>
          <a:prstGeom prst="rect">
            <a:avLst/>
          </a:prstGeom>
        </p:spPr>
      </p:pic>
      <p:sp>
        <p:nvSpPr>
          <p:cNvPr id="11" name="Rectangle 58">
            <a:extLst>
              <a:ext uri="{FF2B5EF4-FFF2-40B4-BE49-F238E27FC236}">
                <a16:creationId xmlns:a16="http://schemas.microsoft.com/office/drawing/2014/main" id="{12A3F01E-D0BC-3A4C-8969-BD84F41CF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448" y="2962226"/>
            <a:ext cx="388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</a:rPr>
              <a:t>Input photo or video sequence</a:t>
            </a:r>
          </a:p>
        </p:txBody>
      </p:sp>
      <p:pic>
        <p:nvPicPr>
          <p:cNvPr id="14" name="Изображение 6">
            <a:extLst>
              <a:ext uri="{FF2B5EF4-FFF2-40B4-BE49-F238E27FC236}">
                <a16:creationId xmlns:a16="http://schemas.microsoft.com/office/drawing/2014/main" id="{67FD7FD9-7AA2-7F45-B726-BD96EBAABFC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048" y="5404031"/>
            <a:ext cx="732584" cy="974003"/>
          </a:xfrm>
          <a:prstGeom prst="rect">
            <a:avLst/>
          </a:prstGeom>
        </p:spPr>
      </p:pic>
      <p:pic>
        <p:nvPicPr>
          <p:cNvPr id="15" name="Изображение 7">
            <a:extLst>
              <a:ext uri="{FF2B5EF4-FFF2-40B4-BE49-F238E27FC236}">
                <a16:creationId xmlns:a16="http://schemas.microsoft.com/office/drawing/2014/main" id="{7FB41A17-D8E6-D541-A055-A41BEB707F6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6553" y="5412232"/>
            <a:ext cx="812800" cy="977900"/>
          </a:xfrm>
          <a:prstGeom prst="rect">
            <a:avLst/>
          </a:prstGeom>
        </p:spPr>
      </p:pic>
      <p:pic>
        <p:nvPicPr>
          <p:cNvPr id="17" name="Изображение 8">
            <a:extLst>
              <a:ext uri="{FF2B5EF4-FFF2-40B4-BE49-F238E27FC236}">
                <a16:creationId xmlns:a16="http://schemas.microsoft.com/office/drawing/2014/main" id="{DD9B14F1-77C6-9944-A917-7A0040A62B4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8036" y="5400135"/>
            <a:ext cx="815262" cy="1005785"/>
          </a:xfrm>
          <a:prstGeom prst="rect">
            <a:avLst/>
          </a:prstGeom>
        </p:spPr>
      </p:pic>
      <p:pic>
        <p:nvPicPr>
          <p:cNvPr id="18" name="Изображение 9">
            <a:extLst>
              <a:ext uri="{FF2B5EF4-FFF2-40B4-BE49-F238E27FC236}">
                <a16:creationId xmlns:a16="http://schemas.microsoft.com/office/drawing/2014/main" id="{7B26109A-857B-D34A-866E-E7251121D92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54020" y="5398926"/>
            <a:ext cx="800100" cy="1020262"/>
          </a:xfrm>
          <a:prstGeom prst="rect">
            <a:avLst/>
          </a:prstGeom>
        </p:spPr>
      </p:pic>
      <p:pic>
        <p:nvPicPr>
          <p:cNvPr id="19" name="Изображение 11">
            <a:extLst>
              <a:ext uri="{FF2B5EF4-FFF2-40B4-BE49-F238E27FC236}">
                <a16:creationId xmlns:a16="http://schemas.microsoft.com/office/drawing/2014/main" id="{1BACE3DD-8500-BF41-8F4F-7DD23A8998C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57974" y="3428168"/>
            <a:ext cx="1117600" cy="1100406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1431514-78E0-974C-85B5-A817D3D614F9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971340" y="4619992"/>
            <a:ext cx="1708139" cy="784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FBC85315-7F85-6842-8126-A4E5CAC7494F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2679479" y="4619992"/>
            <a:ext cx="74591" cy="778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D11DBAC-68F1-6D4C-BAFA-D5DA8607C21C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862953" y="4619992"/>
            <a:ext cx="816526" cy="79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B141777-5D91-E542-ACE1-2CF811D41BF4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2679479" y="4619992"/>
            <a:ext cx="1056807" cy="7071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8BEB92FA-0AB2-2E4B-A4A7-A6F74C97BBE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679479" y="4619992"/>
            <a:ext cx="2146188" cy="780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Изображение 20">
            <a:extLst>
              <a:ext uri="{FF2B5EF4-FFF2-40B4-BE49-F238E27FC236}">
                <a16:creationId xmlns:a16="http://schemas.microsoft.com/office/drawing/2014/main" id="{BAD862C1-CF7A-9844-A640-D4231182FDA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02899" y="5374735"/>
            <a:ext cx="876299" cy="1012728"/>
          </a:xfrm>
          <a:prstGeom prst="rect">
            <a:avLst/>
          </a:prstGeom>
        </p:spPr>
      </p:pic>
      <p:pic>
        <p:nvPicPr>
          <p:cNvPr id="26" name="Изображение 21">
            <a:extLst>
              <a:ext uri="{FF2B5EF4-FFF2-40B4-BE49-F238E27FC236}">
                <a16:creationId xmlns:a16="http://schemas.microsoft.com/office/drawing/2014/main" id="{97C86C84-6D0D-5044-AAF4-0FF067C309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65000"/>
          </a:blip>
          <a:stretch>
            <a:fillRect/>
          </a:stretch>
        </p:blipFill>
        <p:spPr>
          <a:xfrm>
            <a:off x="0" y="4612735"/>
            <a:ext cx="744747" cy="800100"/>
          </a:xfrm>
          <a:prstGeom prst="rect">
            <a:avLst/>
          </a:prstGeom>
        </p:spPr>
      </p:pic>
      <p:sp>
        <p:nvSpPr>
          <p:cNvPr id="27" name="Прямоугольник 27">
            <a:extLst>
              <a:ext uri="{FF2B5EF4-FFF2-40B4-BE49-F238E27FC236}">
                <a16:creationId xmlns:a16="http://schemas.microsoft.com/office/drawing/2014/main" id="{D060BF76-E1A3-EB48-9E19-56EB4901F684}"/>
              </a:ext>
            </a:extLst>
          </p:cNvPr>
          <p:cNvSpPr/>
          <p:nvPr/>
        </p:nvSpPr>
        <p:spPr>
          <a:xfrm>
            <a:off x="3242573" y="5327110"/>
            <a:ext cx="987425" cy="1114425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Emotion analysis and engagement prediction in videos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ＭＳ Ｐゴシック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Machine Learning and Artificial Intelligence Technologies Workshop 2021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0" name="Объект 2"/>
          <p:cNvSpPr>
            <a:spLocks/>
          </p:cNvSpPr>
          <p:nvPr/>
        </p:nvSpPr>
        <p:spPr bwMode="auto">
          <a:xfrm>
            <a:off x="4910204" y="5834778"/>
            <a:ext cx="4156008" cy="56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1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  <a:hlinkClick r:id="rId3"/>
              </a:rPr>
              <a:t>https://www.youtube.com/watch?v=kORwkI-Oq7o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2C231D-AAA5-8940-8D55-B3E7FDB3D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4" y="1263651"/>
            <a:ext cx="3854856" cy="22371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189614-64AD-BD4F-AABE-D45ACD68E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411" y="1234639"/>
            <a:ext cx="3820438" cy="2294557"/>
          </a:xfrm>
          <a:prstGeom prst="rect">
            <a:avLst/>
          </a:prstGeom>
        </p:spPr>
      </p:pic>
      <p:sp>
        <p:nvSpPr>
          <p:cNvPr id="13" name="Стрелка вправо 12">
            <a:extLst>
              <a:ext uri="{FF2B5EF4-FFF2-40B4-BE49-F238E27FC236}">
                <a16:creationId xmlns:a16="http://schemas.microsoft.com/office/drawing/2014/main" id="{3B2F0C59-9E62-2E49-B1AB-C4C6B55C1C91}"/>
              </a:ext>
            </a:extLst>
          </p:cNvPr>
          <p:cNvSpPr/>
          <p:nvPr/>
        </p:nvSpPr>
        <p:spPr>
          <a:xfrm>
            <a:off x="4133590" y="2167732"/>
            <a:ext cx="776613" cy="4251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D838E0-94EB-064E-B133-3C28A20CA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803" y="3644117"/>
            <a:ext cx="4469400" cy="26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Machine Learning and Artificial Intelligence Technologies Workshop 2021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AFEW (Acted Facial Expression In The Wild)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1D4CA4-9FD9-7A49-9C77-80E80F8EA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98488"/>
            <a:ext cx="91335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entury" charset="0"/>
                <a:ea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9pPr>
          </a:lstStyle>
          <a:p>
            <a:pPr marL="0" marR="0" lvl="0" indent="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https://sites.google.com/view/emotiw2019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49285A-28A6-EF49-8B97-803F3CE2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7" y="4642074"/>
            <a:ext cx="878283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entury" charset="0"/>
                <a:ea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9pPr>
          </a:lstStyle>
          <a:p>
            <a:pPr marL="342900" marR="0" lvl="0" indent="-34290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 of emotions: 7 (Neutral, Happy, Sad, Surprise, Fear, Anger, Disgust)</a:t>
            </a:r>
          </a:p>
          <a:p>
            <a:pPr marL="342900" marR="0" lvl="0" indent="-34290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set: 773 short video clips</a:t>
            </a:r>
          </a:p>
          <a:p>
            <a:pPr marL="342900" marR="0" lvl="0" indent="-34290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Validation set: 383 videos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9CEAD4-AC16-5542-96C1-AB1D39A8B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132" y="1343119"/>
            <a:ext cx="3040832" cy="31208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5521A3-9928-BB45-BFD5-478294A00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723" y="1392826"/>
            <a:ext cx="2880987" cy="30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37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Machine Learning and Artificial Intelligence Technologies Workshop 2021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VGAF (Video-level Group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AFfect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1D4CA4-9FD9-7A49-9C77-80E80F8EA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98488"/>
            <a:ext cx="91335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entury" charset="0"/>
                <a:ea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9pPr>
          </a:lstStyle>
          <a:p>
            <a:pPr marL="0" marR="0" lvl="0" indent="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https://sites.google.com/view/emotiw2020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49285A-28A6-EF49-8B97-803F3CE2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" y="5018884"/>
            <a:ext cx="878283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entury" charset="0"/>
                <a:ea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9pPr>
          </a:lstStyle>
          <a:p>
            <a:pPr marL="342900" marR="0" lvl="0" indent="-34290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 of classes: 3 (Positive, Negative, Neutral)</a:t>
            </a:r>
          </a:p>
          <a:p>
            <a:pPr marL="342900" marR="0" lvl="0" indent="-34290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set: 2661 videos</a:t>
            </a:r>
          </a:p>
          <a:p>
            <a:pPr marL="342900" marR="0" lvl="0" indent="-34290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Validation set: 766 videos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8C88E6-FA59-5746-8A52-9EB41A6DC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721" y="1342526"/>
            <a:ext cx="6450120" cy="37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62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Machine Learning and Artificial Intelligence Technologies Workshop 2021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EngageWild</a:t>
            </a:r>
            <a:r>
              <a:rPr lang="en-US" sz="1600" dirty="0">
                <a:solidFill>
                  <a:prstClr val="white"/>
                </a:solidFill>
                <a:latin typeface="Myriad Pro"/>
              </a:rPr>
              <a:t>: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 student’s engagement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prediction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1D4CA4-9FD9-7A49-9C77-80E80F8EA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017" y="5998136"/>
            <a:ext cx="91335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entury" charset="0"/>
                <a:ea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9pPr>
          </a:lstStyle>
          <a:p>
            <a:pPr marL="0" marR="0" lvl="0" indent="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https://sites.google.com/view/emotiw2020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49285A-28A6-EF49-8B97-803F3CE2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00" y="1488233"/>
            <a:ext cx="308349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entury" charset="0"/>
                <a:ea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entury" charset="0"/>
                <a:ea typeface="Arial" charset="0"/>
              </a:defRPr>
            </a:lvl9pPr>
          </a:lstStyle>
          <a:p>
            <a:pPr marL="342900" marR="0" lvl="0" indent="-34290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 of engagement levels: 4 (0 – disengaged, 0.33, 0.66, 1 – highly engaged)</a:t>
            </a:r>
          </a:p>
          <a:p>
            <a:pPr marL="342900" marR="0" lvl="0" indent="-34290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set: 147 videos (~ 5 minutes)</a:t>
            </a:r>
          </a:p>
          <a:p>
            <a:pPr marL="342900" marR="0" lvl="0" indent="-34290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Validation set: 48 videos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D1068D-06FD-434C-8D99-E604D45D5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677" y="1232107"/>
            <a:ext cx="4949868" cy="4815725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1F0A141-0C57-0540-B255-C9E07ECB5372}"/>
              </a:ext>
            </a:extLst>
          </p:cNvPr>
          <p:cNvCxnSpPr/>
          <p:nvPr/>
        </p:nvCxnSpPr>
        <p:spPr>
          <a:xfrm>
            <a:off x="4056067" y="1898468"/>
            <a:ext cx="0" cy="3385752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ectangle 12">
            <a:extLst>
              <a:ext uri="{FF2B5EF4-FFF2-40B4-BE49-F238E27FC236}">
                <a16:creationId xmlns:a16="http://schemas.microsoft.com/office/drawing/2014/main" id="{6DAAC452-A4FE-7D45-A46B-C20288C8D1C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25406" y="3433512"/>
            <a:ext cx="3550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Proxima Nova Regular"/>
              </a:rPr>
              <a:t>Engagement level</a:t>
            </a:r>
          </a:p>
        </p:txBody>
      </p:sp>
    </p:spTree>
    <p:extLst>
      <p:ext uri="{BB962C8B-B14F-4D97-AF65-F5344CB8AC3E}">
        <p14:creationId xmlns:p14="http://schemas.microsoft.com/office/powerpoint/2010/main" val="285330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9"/>
            <a:ext cx="72938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771007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3F82"/>
                </a:solidFill>
              </a:rPr>
              <a:t>Brief overview of 2D CV tasks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57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CNN (Convolutional Neural Networks) and domain adaptation: Deep faces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825354" y="1211702"/>
            <a:ext cx="5255938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0" marR="0" lvl="0" indent="0" algn="ct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Large training set of celebrities (VGGFace2, CASIA-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WebFace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, MS-Celeb-1M,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…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199" y="2971660"/>
            <a:ext cx="1207181" cy="707886"/>
          </a:xfrm>
          <a:prstGeom prst="rect">
            <a:avLst/>
          </a:prstGeom>
          <a:noFill/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Deep CNN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65" y="1940858"/>
            <a:ext cx="3581400" cy="1016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465" y="3464858"/>
            <a:ext cx="3581400" cy="1028700"/>
          </a:xfrm>
          <a:prstGeom prst="rect">
            <a:avLst/>
          </a:prstGeom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938465" y="2956858"/>
            <a:ext cx="355466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0" marR="0" lvl="0" indent="0" algn="ct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0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4935" y="2595716"/>
            <a:ext cx="191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Representations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8661" y="2809185"/>
            <a:ext cx="148708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Fully connected layer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428750" y="3087197"/>
            <a:ext cx="1655589" cy="4982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 стрелкой 12"/>
          <p:cNvCxnSpPr>
            <a:stCxn id="12" idx="3"/>
          </p:cNvCxnSpPr>
          <p:nvPr/>
        </p:nvCxnSpPr>
        <p:spPr>
          <a:xfrm flipV="1">
            <a:off x="4555744" y="2595717"/>
            <a:ext cx="382721" cy="72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2" idx="3"/>
            <a:endCxn id="6" idx="1"/>
          </p:cNvCxnSpPr>
          <p:nvPr/>
        </p:nvCxnSpPr>
        <p:spPr>
          <a:xfrm>
            <a:off x="4555744" y="3317017"/>
            <a:ext cx="382721" cy="662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155785" y="6132328"/>
            <a:ext cx="7385173" cy="31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0" marR="0" lvl="0" indent="0" algn="l" defTabSz="457177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[Wen et al, ECCV 2016]</a:t>
            </a: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68" y="5022198"/>
            <a:ext cx="8437277" cy="886268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Machine Learning and Artificial Intelligence Technologies Workshop 2021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770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Machine Learning and Artificial Intelligence Technologies Workshop 2021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64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Analysis of video conference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705BDA-39FF-F34B-8EE3-BD7FE5A73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700"/>
            <a:ext cx="4800600" cy="68453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B087F29-9303-3D4B-850A-0449E372643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2925" b="9377"/>
          <a:stretch>
            <a:fillRect/>
          </a:stretch>
        </p:blipFill>
        <p:spPr bwMode="auto">
          <a:xfrm>
            <a:off x="255589" y="1428819"/>
            <a:ext cx="3194435" cy="3535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8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Android demo app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4A6E0E-C3EA-8841-8EB2-AFBF38974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1792828"/>
            <a:ext cx="2768600" cy="4559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E44246-273F-1448-A1D2-389593D2A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964" y="1616075"/>
            <a:ext cx="2857500" cy="48133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1D88C0-C11A-484E-B12B-4EA711BA8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52" y="1616075"/>
            <a:ext cx="2544490" cy="45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75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5" y="2255839"/>
            <a:ext cx="729381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6" rIns="91431" bIns="45716">
            <a:spAutoFit/>
          </a:bodyPr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2" y="1479551"/>
            <a:ext cx="8771007" cy="10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Food classification and restaurant recommendation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B23625E-885C-CF42-AF07-2B9439250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" y="5991290"/>
            <a:ext cx="7170374" cy="32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377825" marR="0" lvl="1" indent="-285750" algn="l" defTabSz="4571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Miasnikov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, Savchenko, ICIAR 2020</a:t>
            </a:r>
          </a:p>
        </p:txBody>
      </p:sp>
    </p:spTree>
    <p:extLst>
      <p:ext uri="{BB962C8B-B14F-4D97-AF65-F5344CB8AC3E}">
        <p14:creationId xmlns:p14="http://schemas.microsoft.com/office/powerpoint/2010/main" val="2320155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Food detection and recognition in a gallery of mobile device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730000-6453-AF44-AEB9-2A2AD729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6" y="1290060"/>
            <a:ext cx="4394200" cy="4775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E27AC1-193F-1842-8128-B2C4E6C57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300" y="1498065"/>
            <a:ext cx="3162976" cy="21301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FD441-9720-FD48-BA00-EADE9683F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300" y="4036198"/>
            <a:ext cx="3162976" cy="20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9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1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Restaurant recommendation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C07DE1-1D08-B54B-BEB8-1555A53F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1305291"/>
            <a:ext cx="2997200" cy="3860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BA4329-1EFC-1C46-8605-19E815B39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497" y="3299620"/>
            <a:ext cx="2044700" cy="3238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44BB77-5C5A-B945-A534-39F088F04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832" y="831329"/>
            <a:ext cx="3627445" cy="5829822"/>
          </a:xfrm>
          <a:prstGeom prst="rect">
            <a:avLst/>
          </a:prstGeom>
        </p:spPr>
      </p:pic>
      <p:cxnSp>
        <p:nvCxnSpPr>
          <p:cNvPr id="8" name="Скругленная соединительная линия 7">
            <a:extLst>
              <a:ext uri="{FF2B5EF4-FFF2-40B4-BE49-F238E27FC236}">
                <a16:creationId xmlns:a16="http://schemas.microsoft.com/office/drawing/2014/main" id="{3235572E-ED12-2F4B-A96D-796B4CFF7597}"/>
              </a:ext>
            </a:extLst>
          </p:cNvPr>
          <p:cNvCxnSpPr>
            <a:endCxn id="6" idx="0"/>
          </p:cNvCxnSpPr>
          <p:nvPr/>
        </p:nvCxnSpPr>
        <p:spPr>
          <a:xfrm>
            <a:off x="3079750" y="2229633"/>
            <a:ext cx="1090097" cy="1069987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1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5" y="2255839"/>
            <a:ext cx="729381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6" rIns="91431" bIns="45716">
            <a:spAutoFit/>
          </a:bodyPr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ＭＳ Ｐゴシック"/>
              </a:rPr>
              <a:t>фото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2" y="1479551"/>
            <a:ext cx="8771007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Understanding advertisements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9B57BC2-7629-DD4A-B9FE-1F22C3FA9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" y="5991290"/>
            <a:ext cx="7170374" cy="32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377825" marR="0" lvl="1" indent="-285750" algn="l" defTabSz="4571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Savchenko, Alexeev,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Nikolenko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 et al, COLING 2020</a:t>
            </a:r>
            <a:endParaRPr lang="en-US" altLang="ko-KR" sz="1500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3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3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Automatic Understanding of Image Advertisements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E44CC33-484A-7B42-B973-2199A6AEA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162" y="6091704"/>
            <a:ext cx="2903838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0" marR="0" lvl="0" indent="0" algn="just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  <a:hlinkClick r:id="rId3"/>
              </a:rPr>
              <a:t>http://people.cs.pitt.edu/~kovashka/ads/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B1CC1-25C8-E749-BC47-2C651031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72" y="1444882"/>
            <a:ext cx="4305300" cy="28067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95D696-3559-4248-B0E5-A67E8511B0AB}"/>
              </a:ext>
            </a:extLst>
          </p:cNvPr>
          <p:cNvSpPr/>
          <p:nvPr/>
        </p:nvSpPr>
        <p:spPr>
          <a:xfrm>
            <a:off x="164204" y="4559643"/>
            <a:ext cx="3752888" cy="132343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WWF anti-deforestation ad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Topic: environment.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Sentiment: alarmed.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Symbols: environment.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ADA8E9-BAAE-6948-90C2-3A2B9CD5B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261" y="1444882"/>
            <a:ext cx="2420322" cy="31147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BBD29B5-E5B4-CD46-B00B-CC8C4849744D}"/>
              </a:ext>
            </a:extLst>
          </p:cNvPr>
          <p:cNvSpPr/>
          <p:nvPr/>
        </p:nvSpPr>
        <p:spPr>
          <a:xfrm>
            <a:off x="4572000" y="4559643"/>
            <a:ext cx="4572000" cy="132343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Audi ad: a new bad boy on the block </a:t>
            </a:r>
          </a:p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Topic: cars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Sentiment: inspired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3F82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Symbols: n/a.</a:t>
            </a:r>
          </a:p>
        </p:txBody>
      </p:sp>
    </p:spTree>
    <p:extLst>
      <p:ext uri="{BB962C8B-B14F-4D97-AF65-F5344CB8AC3E}">
        <p14:creationId xmlns:p14="http://schemas.microsoft.com/office/powerpoint/2010/main" val="29956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3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Symbolism in Image Advertisements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1E7BD-84E7-FD46-9D73-619FD08E7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29" y="1436004"/>
            <a:ext cx="2577635" cy="21474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F2F7DA-C2D4-5C48-AF36-8DBBF5F89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202" y="2940687"/>
            <a:ext cx="3446444" cy="35723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651556-BB30-9C4A-92B7-C1CFBF94E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828" y="1233520"/>
            <a:ext cx="3401172" cy="354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3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OCR (optical character recognition)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6889BD-1D8D-B747-8BDE-FC4A253BE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91" y="1631950"/>
            <a:ext cx="2921000" cy="3594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58421-3404-BD46-8225-076480417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773" y="1871528"/>
            <a:ext cx="5808418" cy="331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6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49" y="428625"/>
            <a:ext cx="759427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Image recognition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0788"/>
            <a:ext cx="5820275" cy="269261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927" y="3479927"/>
            <a:ext cx="3079102" cy="29527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37678" y="3059668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Wolfram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ImageIdentify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1076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91" y="641508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3" y="428625"/>
            <a:ext cx="580841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marL="0" marR="0" lvl="0" indent="0" algn="l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Pipeline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1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7A6E08-BE01-1545-8EDE-FE04D7F12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1059"/>
            <a:ext cx="7012086" cy="28454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084C57-03E5-B948-8DDE-4E112933A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694" y="4136543"/>
            <a:ext cx="2958142" cy="24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0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Аddress: ТехтТехтТехтТехтТехтТехтТехтТехтТехтТехтТехтТехтТехт"/>
          <p:cNvSpPr txBox="1"/>
          <p:nvPr/>
        </p:nvSpPr>
        <p:spPr>
          <a:xfrm>
            <a:off x="100208" y="3673393"/>
            <a:ext cx="9018740" cy="687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3" tIns="35713" rIns="35713" bIns="35713" anchor="ctr">
            <a:spAutoFit/>
          </a:bodyPr>
          <a:lstStyle>
            <a:lvl1pPr algn="r" defTabSz="457200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latin typeface="Arial Narrow" charset="0"/>
                <a:ea typeface="Arial Narrow" charset="0"/>
                <a:cs typeface="Arial Narrow" charset="0"/>
              </a:rPr>
              <a:t>Thank you!</a:t>
            </a:r>
          </a:p>
        </p:txBody>
      </p:sp>
      <p:pic>
        <p:nvPicPr>
          <p:cNvPr id="170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099" y="1966309"/>
            <a:ext cx="1077802" cy="13894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55751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Object detection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8" y="1381125"/>
            <a:ext cx="4416322" cy="2667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537" y="3286125"/>
            <a:ext cx="5136487" cy="30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0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Semantic segmentation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8" y="1528455"/>
            <a:ext cx="8699500" cy="47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4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33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Classification, detection, segmentation,…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D6A4982-241A-D14A-9601-33C70DEC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1490662"/>
            <a:ext cx="90297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A130BD-2F15-2641-958C-581BD97A2FFD}"/>
              </a:ext>
            </a:extLst>
          </p:cNvPr>
          <p:cNvSpPr/>
          <p:nvPr/>
        </p:nvSpPr>
        <p:spPr>
          <a:xfrm>
            <a:off x="57150" y="5693458"/>
            <a:ext cx="8798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en-US" dirty="0">
                <a:solidFill>
                  <a:srgbClr val="003F82"/>
                </a:solidFill>
                <a:hlinkClick r:id="rId4"/>
              </a:rPr>
              <a:t>https://leonardoaraujosantos.gitbooks.io/artificial-inteligence/content/object_localization_and_detection.html</a:t>
            </a:r>
            <a:endParaRPr lang="en-US" dirty="0">
              <a:solidFill>
                <a:srgbClr val="003F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3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355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Image captioning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329740"/>
            <a:ext cx="8096250" cy="46501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1125" y="5979894"/>
            <a:ext cx="8575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arxiv.org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/abs/1411.4555 “Show and Tell: A Neural Image Caption Generator” </a:t>
            </a:r>
          </a:p>
        </p:txBody>
      </p:sp>
    </p:spTree>
    <p:extLst>
      <p:ext uri="{BB962C8B-B14F-4D97-AF65-F5344CB8AC3E}">
        <p14:creationId xmlns:p14="http://schemas.microsoft.com/office/powerpoint/2010/main" val="132107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/>
              </a:rPr>
              <a:t>Master of Computer Vision 2022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355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ＭＳ Ｐゴシック"/>
              </a:rPr>
              <a:t>Style transfer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5F501-F5CC-4E12-934E-78BB5E4DA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610564"/>
            <a:ext cx="8575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https://arxiv.org/abs/1508.06576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 “A Neural Algorithm of Artistic Style”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" y="1768885"/>
            <a:ext cx="6790975" cy="3841679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701" y="3989558"/>
            <a:ext cx="1802999" cy="240399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569" y="1576592"/>
            <a:ext cx="1782981" cy="2414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1079" y="1302130"/>
            <a:ext cx="954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F82"/>
                </a:solidFill>
                <a:effectLst/>
                <a:uLnTx/>
                <a:uFillTx/>
                <a:latin typeface="Arial" charset="0"/>
                <a:ea typeface="ＭＳ Ｐゴシック"/>
              </a:rPr>
              <a:t>Prisma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143189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5256</TotalTime>
  <Words>1207</Words>
  <Application>Microsoft Macintosh PowerPoint</Application>
  <PresentationFormat>Экран (4:3)</PresentationFormat>
  <Paragraphs>240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41</vt:i4>
      </vt:variant>
    </vt:vector>
  </HeadingPairs>
  <TitlesOfParts>
    <vt:vector size="53" baseType="lpstr">
      <vt:lpstr>Arial</vt:lpstr>
      <vt:lpstr>Arial Narrow</vt:lpstr>
      <vt:lpstr>Calibri</vt:lpstr>
      <vt:lpstr>Helvetica</vt:lpstr>
      <vt:lpstr>Helvetica Light</vt:lpstr>
      <vt:lpstr>Myriad Pro</vt:lpstr>
      <vt:lpstr>Office Theme</vt:lpstr>
      <vt:lpstr>White</vt:lpstr>
      <vt:lpstr>1_White</vt:lpstr>
      <vt:lpstr>1_Office Theme</vt:lpstr>
      <vt:lpstr>3_Office Theme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vkremlev</dc:creator>
  <cp:lastModifiedBy>A. Savchenko</cp:lastModifiedBy>
  <cp:revision>1245</cp:revision>
  <dcterms:created xsi:type="dcterms:W3CDTF">2010-09-30T06:45:29Z</dcterms:created>
  <dcterms:modified xsi:type="dcterms:W3CDTF">2022-03-03T09:17:02Z</dcterms:modified>
</cp:coreProperties>
</file>