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145707772" r:id="rId3"/>
    <p:sldId id="2145707765" r:id="rId4"/>
    <p:sldId id="2145707767" r:id="rId5"/>
    <p:sldId id="2145707748" r:id="rId6"/>
    <p:sldId id="2145707770" r:id="rId7"/>
    <p:sldId id="2145707784" r:id="rId8"/>
    <p:sldId id="2145707785" r:id="rId9"/>
    <p:sldId id="2145707773" r:id="rId10"/>
    <p:sldId id="2145707783" r:id="rId11"/>
    <p:sldId id="258" r:id="rId12"/>
    <p:sldId id="2145707771" r:id="rId13"/>
    <p:sldId id="2145707775" r:id="rId14"/>
    <p:sldId id="2145707776" r:id="rId15"/>
    <p:sldId id="2145707777" r:id="rId16"/>
    <p:sldId id="2145707774" r:id="rId17"/>
    <p:sldId id="2145707778" r:id="rId18"/>
    <p:sldId id="2145707779" r:id="rId19"/>
    <p:sldId id="270" r:id="rId20"/>
    <p:sldId id="2145707782" r:id="rId21"/>
    <p:sldId id="2145707786" r:id="rId22"/>
    <p:sldId id="2145707769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9BFAF8-2F4C-4D02-A7F6-DD58B532CECE}">
          <p14:sldIdLst>
            <p14:sldId id="256"/>
            <p14:sldId id="2145707772"/>
            <p14:sldId id="2145707765"/>
            <p14:sldId id="2145707767"/>
            <p14:sldId id="2145707748"/>
            <p14:sldId id="2145707770"/>
            <p14:sldId id="2145707784"/>
            <p14:sldId id="2145707785"/>
            <p14:sldId id="2145707773"/>
            <p14:sldId id="2145707783"/>
            <p14:sldId id="258"/>
            <p14:sldId id="2145707771"/>
            <p14:sldId id="2145707775"/>
            <p14:sldId id="2145707776"/>
            <p14:sldId id="2145707777"/>
            <p14:sldId id="2145707774"/>
            <p14:sldId id="2145707778"/>
            <p14:sldId id="2145707779"/>
            <p14:sldId id="270"/>
            <p14:sldId id="2145707782"/>
            <p14:sldId id="2145707786"/>
            <p14:sldId id="2145707769"/>
          </p14:sldIdLst>
        </p14:section>
        <p14:section name="Раздел без заголовка" id="{C9F72032-6ED6-49D4-8093-9D3FC9E0D0F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A22"/>
    <a:srgbClr val="DF503A"/>
    <a:srgbClr val="EF3124"/>
    <a:srgbClr val="E6E6E6"/>
    <a:srgbClr val="F73225"/>
    <a:srgbClr val="DF0B20"/>
    <a:srgbClr val="DC0520"/>
    <a:srgbClr val="E40521"/>
    <a:srgbClr val="D12E2F"/>
    <a:srgbClr val="EF8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81"/>
  </p:normalViewPr>
  <p:slideViewPr>
    <p:cSldViewPr snapToGrid="0" snapToObjects="1">
      <p:cViewPr varScale="1">
        <p:scale>
          <a:sx n="33" d="100"/>
          <a:sy n="33" d="100"/>
        </p:scale>
        <p:origin x="6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асн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заголовка">
            <a:extLst>
              <a:ext uri="{FF2B5EF4-FFF2-40B4-BE49-F238E27FC236}">
                <a16:creationId xmlns:a16="http://schemas.microsoft.com/office/drawing/2014/main" id="{E2C1866D-631F-5741-8957-4296895844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93800" y="1115873"/>
            <a:ext cx="18972256" cy="155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600"/>
              </a:lnSpc>
              <a:defRPr sz="7200" b="1">
                <a:solidFill>
                  <a:schemeClr val="bg1"/>
                </a:solidFill>
                <a:latin typeface="Styrene A LC" pitchFamily="2" charset="0"/>
              </a:defRPr>
            </a:lvl1pPr>
          </a:lstStyle>
          <a:p>
            <a:r>
              <a:rPr lang="ru-RU" dirty="0"/>
              <a:t>Слайд раздела</a:t>
            </a:r>
            <a:br>
              <a:rPr lang="ru-RU" dirty="0"/>
            </a:br>
            <a:r>
              <a:rPr lang="ru-RU" dirty="0"/>
              <a:t>с иллюстрацией</a:t>
            </a:r>
            <a:endParaRPr dirty="0"/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42EA3D27-047E-C643-967A-7D7BF948A758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16200000">
            <a:off x="19250288" y="6429492"/>
            <a:ext cx="7538962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="0" i="0" baseline="0">
                <a:solidFill>
                  <a:schemeClr val="tx1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Название презентации. </a:t>
            </a:r>
            <a:r>
              <a:rPr lang="en-US" dirty="0"/>
              <a:t>Styrene A LC 17pt. </a:t>
            </a:r>
            <a:r>
              <a:rPr lang="ru-RU" dirty="0"/>
              <a:t>Править мастер.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елый фо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4904" y="1265892"/>
            <a:ext cx="403642" cy="61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logo-alfa-red.png" descr="logo-alfa-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27724" y="2117837"/>
            <a:ext cx="2079313" cy="39343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Мелкий текст с поянением"/>
          <p:cNvSpPr txBox="1"/>
          <p:nvPr/>
        </p:nvSpPr>
        <p:spPr>
          <a:xfrm>
            <a:off x="1206500" y="12242800"/>
            <a:ext cx="4170871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2436944">
              <a:lnSpc>
                <a:spcPct val="90000"/>
              </a:lnSpc>
              <a:defRPr sz="1700">
                <a:latin typeface="Styrene A LC Medium"/>
                <a:ea typeface="Styrene A LC Medium"/>
                <a:cs typeface="Styrene A LC Medium"/>
                <a:sym typeface="Styrene A LC Medium"/>
              </a:defRPr>
            </a:lvl1pPr>
          </a:lstStyle>
          <a:p>
            <a:r>
              <a:t>2020</a:t>
            </a:r>
          </a:p>
        </p:txBody>
      </p:sp>
      <p:sp>
        <p:nvSpPr>
          <p:cNvPr id="10" name="Текст заголовка">
            <a:extLst>
              <a:ext uri="{FF2B5EF4-FFF2-40B4-BE49-F238E27FC236}">
                <a16:creationId xmlns:a16="http://schemas.microsoft.com/office/drawing/2014/main" id="{D930375A-8D79-C542-A691-DE2F15646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104901"/>
            <a:ext cx="18972256" cy="155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11" name="Уровень текста 1…">
            <a:extLst>
              <a:ext uri="{FF2B5EF4-FFF2-40B4-BE49-F238E27FC236}">
                <a16:creationId xmlns:a16="http://schemas.microsoft.com/office/drawing/2014/main" id="{19873F7E-ECEB-C54F-85EB-00EE3B76D4BD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1231900" y="2967735"/>
            <a:ext cx="18972257" cy="87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Уровень текста 1…">
            <a:extLst>
              <a:ext uri="{FF2B5EF4-FFF2-40B4-BE49-F238E27FC236}">
                <a16:creationId xmlns:a16="http://schemas.microsoft.com/office/drawing/2014/main" id="{FF6B0291-76F2-8742-AE3C-5E0E99DE5EBA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>
            <a:off x="1231901" y="7502606"/>
            <a:ext cx="8764427" cy="436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2400" baseline="0">
                <a:solidFill>
                  <a:srgbClr val="5E5E5E"/>
                </a:solidFill>
                <a:latin typeface="Styrene A LC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dirty="0"/>
              <a:t>Уровень текста 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3" name="Уровень текста 1…">
            <a:extLst>
              <a:ext uri="{FF2B5EF4-FFF2-40B4-BE49-F238E27FC236}">
                <a16:creationId xmlns:a16="http://schemas.microsoft.com/office/drawing/2014/main" id="{362A0A64-A697-484D-9209-606D1D5F3435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>
            <a:off x="11229048" y="7502606"/>
            <a:ext cx="8937008" cy="436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2400" baseline="0">
                <a:solidFill>
                  <a:srgbClr val="5E5E5E"/>
                </a:solidFill>
                <a:latin typeface="Styrene A LC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dirty="0"/>
              <a:t>Уровень текста 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E65B696E-97E2-354B-9602-6CFCDB4E4DD2}"/>
              </a:ext>
            </a:extLst>
          </p:cNvPr>
          <p:cNvSpPr txBox="1">
            <a:spLocks/>
          </p:cNvSpPr>
          <p:nvPr userDrawn="1"/>
        </p:nvSpPr>
        <p:spPr>
          <a:xfrm>
            <a:off x="21204631" y="12157273"/>
            <a:ext cx="2133600" cy="3334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>
                <a:latin typeface="Styrene A LC" pitchFamily="2" charset="0"/>
              </a:rPr>
              <a:pPr/>
              <a:t>‹#›</a:t>
            </a:fld>
            <a:endParaRPr lang="ru-RU" dirty="0">
              <a:latin typeface="Styrene A LC" pitchFamily="2" charset="0"/>
            </a:endParaRPr>
          </a:p>
        </p:txBody>
      </p:sp>
      <p:sp>
        <p:nvSpPr>
          <p:cNvPr id="16" name="Уровень текста 1…">
            <a:extLst>
              <a:ext uri="{FF2B5EF4-FFF2-40B4-BE49-F238E27FC236}">
                <a16:creationId xmlns:a16="http://schemas.microsoft.com/office/drawing/2014/main" id="{754B72E5-57E1-A441-A745-C1317AC79353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16200000">
            <a:off x="19250288" y="6429492"/>
            <a:ext cx="7538962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="0" i="0" baseline="0">
                <a:solidFill>
                  <a:schemeClr val="tx1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Название презентации. </a:t>
            </a:r>
            <a:r>
              <a:rPr lang="en-US" dirty="0"/>
              <a:t>Styrene A LC 17pt. </a:t>
            </a:r>
            <a:r>
              <a:rPr lang="ru-RU" dirty="0"/>
              <a:t>Править мастер.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Чёрный фо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4904" y="1265892"/>
            <a:ext cx="403642" cy="61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logo-alfa-red.png" descr="logo-alfa-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27724" y="2117837"/>
            <a:ext cx="2079313" cy="39343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Мелкий текст с поянением"/>
          <p:cNvSpPr txBox="1"/>
          <p:nvPr/>
        </p:nvSpPr>
        <p:spPr>
          <a:xfrm>
            <a:off x="1206500" y="12242800"/>
            <a:ext cx="4170871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2436944">
              <a:lnSpc>
                <a:spcPct val="90000"/>
              </a:lnSpc>
              <a:defRPr sz="1700">
                <a:solidFill>
                  <a:srgbClr val="A7A7A7"/>
                </a:solidFill>
                <a:latin typeface="Styrene A LC Medium"/>
                <a:ea typeface="Styrene A LC Medium"/>
                <a:cs typeface="Styrene A LC Medium"/>
                <a:sym typeface="Styrene A LC Medium"/>
              </a:defRPr>
            </a:lvl1pPr>
          </a:lstStyle>
          <a:p>
            <a:r>
              <a:t>2020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1A86216-9BFE-BD48-840D-DF90C61AFF9A}"/>
              </a:ext>
            </a:extLst>
          </p:cNvPr>
          <p:cNvSpPr txBox="1">
            <a:spLocks/>
          </p:cNvSpPr>
          <p:nvPr userDrawn="1"/>
        </p:nvSpPr>
        <p:spPr>
          <a:xfrm>
            <a:off x="21204631" y="12187063"/>
            <a:ext cx="2133600" cy="27384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4329858-4EDA-DD43-B1DF-8A2779ED87A5}"/>
              </a:ext>
            </a:extLst>
          </p:cNvPr>
          <p:cNvSpPr txBox="1">
            <a:spLocks/>
          </p:cNvSpPr>
          <p:nvPr userDrawn="1"/>
        </p:nvSpPr>
        <p:spPr>
          <a:xfrm>
            <a:off x="21357031" y="12309673"/>
            <a:ext cx="2133600" cy="3334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>
                <a:solidFill>
                  <a:srgbClr val="A7A6A6"/>
                </a:solidFill>
                <a:latin typeface="Styrene A LC" pitchFamily="2" charset="0"/>
              </a:rPr>
              <a:pPr/>
              <a:t>‹#›</a:t>
            </a:fld>
            <a:endParaRPr lang="ru-RU" dirty="0">
              <a:solidFill>
                <a:srgbClr val="A7A6A6"/>
              </a:solidFill>
              <a:latin typeface="Styrene A LC" pitchFamily="2" charset="0"/>
            </a:endParaRPr>
          </a:p>
        </p:txBody>
      </p:sp>
      <p:sp>
        <p:nvSpPr>
          <p:cNvPr id="13" name="Уровень текста 1…">
            <a:extLst>
              <a:ext uri="{FF2B5EF4-FFF2-40B4-BE49-F238E27FC236}">
                <a16:creationId xmlns:a16="http://schemas.microsoft.com/office/drawing/2014/main" id="{1C012E27-EF23-EC4A-866D-0CE17D7EAC86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16200000">
            <a:off x="19250288" y="6429492"/>
            <a:ext cx="7538962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="0" i="0" baseline="0">
                <a:solidFill>
                  <a:srgbClr val="A7A6A6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Название презентации. </a:t>
            </a:r>
            <a:r>
              <a:rPr lang="en-US" dirty="0"/>
              <a:t>Styrene A LC 17pt. </a:t>
            </a:r>
            <a:r>
              <a:rPr lang="ru-RU" dirty="0"/>
              <a:t>Править мастер.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Чёр фон с красной плашкой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"/>
          <p:cNvSpPr/>
          <p:nvPr/>
        </p:nvSpPr>
        <p:spPr>
          <a:xfrm rot="16200000">
            <a:off x="16050231" y="5386647"/>
            <a:ext cx="13720417" cy="2947122"/>
          </a:xfrm>
          <a:prstGeom prst="rect">
            <a:avLst/>
          </a:prstGeom>
          <a:solidFill>
            <a:srgbClr val="EF312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9" name="Изображение" descr="Изображение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05466" y="1263938"/>
            <a:ext cx="407713" cy="610589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93800" y="1104901"/>
            <a:ext cx="18972256" cy="155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2" name="Мелкий текст с поянением"/>
          <p:cNvSpPr txBox="1"/>
          <p:nvPr/>
        </p:nvSpPr>
        <p:spPr>
          <a:xfrm>
            <a:off x="1206500" y="12186017"/>
            <a:ext cx="4170871" cy="38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1700">
                <a:solidFill>
                  <a:srgbClr val="A7A7A7"/>
                </a:solidFill>
              </a:defRPr>
            </a:lvl1pPr>
          </a:lstStyle>
          <a:p>
            <a:r>
              <a:t>2020</a:t>
            </a:r>
          </a:p>
        </p:txBody>
      </p:sp>
      <p:sp>
        <p:nvSpPr>
          <p:cNvPr id="10" name="Уровень текста 1…">
            <a:extLst>
              <a:ext uri="{FF2B5EF4-FFF2-40B4-BE49-F238E27FC236}">
                <a16:creationId xmlns:a16="http://schemas.microsoft.com/office/drawing/2014/main" id="{B925C77E-609E-0046-B3F5-98C2F583F3BF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1231900" y="2967735"/>
            <a:ext cx="18972257" cy="87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3200" b="0" i="0">
                <a:solidFill>
                  <a:srgbClr val="A7A6A6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1" name="Уровень текста 1…">
            <a:extLst>
              <a:ext uri="{FF2B5EF4-FFF2-40B4-BE49-F238E27FC236}">
                <a16:creationId xmlns:a16="http://schemas.microsoft.com/office/drawing/2014/main" id="{4EB07091-5CF8-1048-9E5E-6908629B0E99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>
            <a:off x="1231901" y="7502606"/>
            <a:ext cx="8764427" cy="436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2400" b="0" i="0" baseline="0">
                <a:solidFill>
                  <a:srgbClr val="5E5E5E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dirty="0"/>
              <a:t>Уровень текста 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2" name="Уровень текста 1…">
            <a:extLst>
              <a:ext uri="{FF2B5EF4-FFF2-40B4-BE49-F238E27FC236}">
                <a16:creationId xmlns:a16="http://schemas.microsoft.com/office/drawing/2014/main" id="{65818F19-DFF7-6741-83CB-E09234D611BA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>
            <a:off x="11229048" y="7502606"/>
            <a:ext cx="8937008" cy="436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2400" b="0" i="0" baseline="0">
                <a:solidFill>
                  <a:srgbClr val="5E5E5E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dirty="0"/>
              <a:t>Уровень текста 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EF4BC3B9-9AE9-3C4C-9AFE-F13A6BB980A0}"/>
              </a:ext>
            </a:extLst>
          </p:cNvPr>
          <p:cNvSpPr txBox="1">
            <a:spLocks/>
          </p:cNvSpPr>
          <p:nvPr userDrawn="1"/>
        </p:nvSpPr>
        <p:spPr>
          <a:xfrm>
            <a:off x="21204631" y="12157273"/>
            <a:ext cx="2133600" cy="3334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>
                <a:latin typeface="Styrene A LC" pitchFamily="2" charset="0"/>
              </a:rPr>
              <a:pPr/>
              <a:t>‹#›</a:t>
            </a:fld>
            <a:endParaRPr lang="ru-RU" dirty="0">
              <a:latin typeface="Styrene A LC" pitchFamily="2" charset="0"/>
            </a:endParaRPr>
          </a:p>
        </p:txBody>
      </p:sp>
      <p:sp>
        <p:nvSpPr>
          <p:cNvPr id="17" name="Уровень текста 1…">
            <a:extLst>
              <a:ext uri="{FF2B5EF4-FFF2-40B4-BE49-F238E27FC236}">
                <a16:creationId xmlns:a16="http://schemas.microsoft.com/office/drawing/2014/main" id="{0E55BFBE-4631-E945-B5E4-FF015FB2CEDD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16200000">
            <a:off x="19250288" y="6429492"/>
            <a:ext cx="7538962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="0" i="0" baseline="0">
                <a:solidFill>
                  <a:schemeClr val="tx1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Название презентации. </a:t>
            </a:r>
            <a:r>
              <a:rPr lang="en-US" dirty="0"/>
              <a:t>Styrene A LC 17pt. </a:t>
            </a:r>
            <a:r>
              <a:rPr lang="ru-RU" dirty="0"/>
              <a:t>Править мастер.</a:t>
            </a:r>
          </a:p>
        </p:txBody>
      </p:sp>
    </p:spTree>
    <p:extLst>
      <p:ext uri="{BB962C8B-B14F-4D97-AF65-F5344CB8AC3E}">
        <p14:creationId xmlns:p14="http://schemas.microsoft.com/office/powerpoint/2010/main" val="15446791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Чёрный фо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4904" y="1265892"/>
            <a:ext cx="403642" cy="61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logo-alfa-red.png" descr="logo-alfa-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27724" y="2117837"/>
            <a:ext cx="2079313" cy="39343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Мелкий текст с поянением"/>
          <p:cNvSpPr txBox="1"/>
          <p:nvPr/>
        </p:nvSpPr>
        <p:spPr>
          <a:xfrm>
            <a:off x="1206500" y="12186017"/>
            <a:ext cx="4170871" cy="38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1700">
                <a:solidFill>
                  <a:srgbClr val="A7A7A7"/>
                </a:solidFill>
              </a:defRPr>
            </a:lvl1pPr>
          </a:lstStyle>
          <a:p>
            <a:r>
              <a:t>2020</a:t>
            </a:r>
          </a:p>
        </p:txBody>
      </p:sp>
      <p:sp>
        <p:nvSpPr>
          <p:cNvPr id="10" name="Текст заголовка">
            <a:extLst>
              <a:ext uri="{FF2B5EF4-FFF2-40B4-BE49-F238E27FC236}">
                <a16:creationId xmlns:a16="http://schemas.microsoft.com/office/drawing/2014/main" id="{0CB6D1E7-6E19-3D4F-9C77-3B18D221407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93800" y="1115873"/>
            <a:ext cx="18972256" cy="155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600"/>
              </a:lnSpc>
              <a:defRPr sz="7200">
                <a:solidFill>
                  <a:srgbClr val="A7A6A6"/>
                </a:solidFill>
              </a:defRPr>
            </a:lvl1pPr>
          </a:lstStyle>
          <a:p>
            <a:r>
              <a:rPr lang="ru-RU" dirty="0"/>
              <a:t>Слайд раздела</a:t>
            </a:r>
            <a:br>
              <a:rPr lang="ru-RU" dirty="0"/>
            </a:br>
            <a:endParaRPr dirty="0"/>
          </a:p>
        </p:txBody>
      </p:sp>
      <p:sp>
        <p:nvSpPr>
          <p:cNvPr id="11" name="Уровень текста 1…">
            <a:extLst>
              <a:ext uri="{FF2B5EF4-FFF2-40B4-BE49-F238E27FC236}">
                <a16:creationId xmlns:a16="http://schemas.microsoft.com/office/drawing/2014/main" id="{D7DFA6AE-3335-1045-B304-256C669CD09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1231900" y="5174365"/>
            <a:ext cx="18972257" cy="87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0" indent="0">
              <a:buNone/>
              <a:defRPr sz="3200">
                <a:solidFill>
                  <a:srgbClr val="A7A6A6"/>
                </a:solidFill>
                <a:latin typeface="Styrene A LC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6D15A61A-1B74-C246-840E-5FE278C9107D}"/>
              </a:ext>
            </a:extLst>
          </p:cNvPr>
          <p:cNvSpPr txBox="1">
            <a:spLocks/>
          </p:cNvSpPr>
          <p:nvPr userDrawn="1"/>
        </p:nvSpPr>
        <p:spPr>
          <a:xfrm>
            <a:off x="21357031" y="12309673"/>
            <a:ext cx="2133600" cy="3334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>
                <a:solidFill>
                  <a:srgbClr val="A7A6A6"/>
                </a:solidFill>
                <a:latin typeface="Styrene A LC" pitchFamily="2" charset="0"/>
              </a:rPr>
              <a:pPr/>
              <a:t>‹#›</a:t>
            </a:fld>
            <a:endParaRPr lang="ru-RU" dirty="0">
              <a:solidFill>
                <a:srgbClr val="A7A6A6"/>
              </a:solidFill>
              <a:latin typeface="Styrene A LC" pitchFamily="2" charset="0"/>
            </a:endParaRPr>
          </a:p>
        </p:txBody>
      </p:sp>
      <p:sp>
        <p:nvSpPr>
          <p:cNvPr id="15" name="Уровень текста 1…">
            <a:extLst>
              <a:ext uri="{FF2B5EF4-FFF2-40B4-BE49-F238E27FC236}">
                <a16:creationId xmlns:a16="http://schemas.microsoft.com/office/drawing/2014/main" id="{67C8DCF4-80A7-BC45-80AA-C3A10D31B2B4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16200000">
            <a:off x="19250288" y="6429492"/>
            <a:ext cx="7538962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="0" i="0" baseline="0">
                <a:solidFill>
                  <a:srgbClr val="A7A6A6"/>
                </a:solidFill>
                <a:latin typeface="Styrene A LC Medium" pitchFamily="2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Название презентации. </a:t>
            </a:r>
            <a:r>
              <a:rPr lang="en-US" dirty="0"/>
              <a:t>Styrene A LC 17pt. </a:t>
            </a:r>
            <a:r>
              <a:rPr lang="ru-RU" dirty="0"/>
              <a:t>Править мастер.</a:t>
            </a:r>
          </a:p>
        </p:txBody>
      </p:sp>
    </p:spTree>
    <p:extLst>
      <p:ext uri="{BB962C8B-B14F-4D97-AF65-F5344CB8AC3E}">
        <p14:creationId xmlns:p14="http://schemas.microsoft.com/office/powerpoint/2010/main" val="408091302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Белый фо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4904" y="1265892"/>
            <a:ext cx="403642" cy="61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logo-alfa-red.png" descr="logo-alfa-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27724" y="2117837"/>
            <a:ext cx="2079313" cy="39343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Мелкий текст с поянением"/>
          <p:cNvSpPr txBox="1"/>
          <p:nvPr/>
        </p:nvSpPr>
        <p:spPr>
          <a:xfrm>
            <a:off x="1206500" y="12186017"/>
            <a:ext cx="4170871" cy="38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1700"/>
            </a:lvl1pPr>
          </a:lstStyle>
          <a:p>
            <a:r>
              <a:rPr dirty="0"/>
              <a:t>202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8" name="Уровень текста 1…">
            <a:extLst>
              <a:ext uri="{FF2B5EF4-FFF2-40B4-BE49-F238E27FC236}">
                <a16:creationId xmlns:a16="http://schemas.microsoft.com/office/drawing/2014/main" id="{D7A6B318-5D27-3F4B-8063-74F649A1DC77}"/>
              </a:ext>
            </a:extLst>
          </p:cNvPr>
          <p:cNvSpPr txBox="1">
            <a:spLocks noGrp="1"/>
          </p:cNvSpPr>
          <p:nvPr>
            <p:ph idx="10" hasCustomPrompt="1"/>
          </p:nvPr>
        </p:nvSpPr>
        <p:spPr>
          <a:xfrm rot="16200000">
            <a:off x="19971086" y="5635650"/>
            <a:ext cx="6107195" cy="627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 anchorCtr="0">
            <a:normAutofit/>
          </a:bodyPr>
          <a:lstStyle>
            <a:lvl1pPr marL="0" indent="0">
              <a:buNone/>
              <a:defRPr sz="170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35000" indent="0">
              <a:buNone/>
              <a:defRPr/>
            </a:lvl2pPr>
            <a:lvl3pPr marL="1270000" indent="0">
              <a:buNone/>
              <a:defRPr/>
            </a:lvl3pPr>
            <a:lvl4pPr marL="1905000" indent="0">
              <a:buNone/>
              <a:defRPr/>
            </a:lvl4pPr>
            <a:lvl5pPr marL="2540000" indent="0">
              <a:buNone/>
              <a:defRPr/>
            </a:lvl5pPr>
          </a:lstStyle>
          <a:p>
            <a:r>
              <a:rPr lang="ru-RU" dirty="0"/>
              <a:t>Базовый шаблон презентации</a:t>
            </a:r>
            <a:endParaRPr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34AF59A5-05A9-204D-A7C8-6DE661D0D1B1}"/>
              </a:ext>
            </a:extLst>
          </p:cNvPr>
          <p:cNvSpPr txBox="1">
            <a:spLocks/>
          </p:cNvSpPr>
          <p:nvPr userDrawn="1"/>
        </p:nvSpPr>
        <p:spPr>
          <a:xfrm>
            <a:off x="21204631" y="12187063"/>
            <a:ext cx="2133600" cy="27384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заголовка">
            <a:extLst>
              <a:ext uri="{FF2B5EF4-FFF2-40B4-BE49-F238E27FC236}">
                <a16:creationId xmlns:a16="http://schemas.microsoft.com/office/drawing/2014/main" id="{D2F859FA-85E5-4405-BACF-CD3A1CEEF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104901"/>
            <a:ext cx="18972256" cy="155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01975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" descr="Изображение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05466" y="1263938"/>
            <a:ext cx="407713" cy="610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ogo-alfa-white.png" descr="logo-alfa-whit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27724" y="2117837"/>
            <a:ext cx="2079313" cy="3934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Мелкий текст с поянением"/>
          <p:cNvSpPr txBox="1"/>
          <p:nvPr/>
        </p:nvSpPr>
        <p:spPr>
          <a:xfrm>
            <a:off x="1206500" y="12242800"/>
            <a:ext cx="8930089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2436944">
              <a:lnSpc>
                <a:spcPct val="90000"/>
              </a:lnSpc>
              <a:defRPr sz="1700">
                <a:latin typeface="Styrene A LC Medium"/>
                <a:ea typeface="Styrene A LC Medium"/>
                <a:cs typeface="Styrene A LC Medium"/>
                <a:sym typeface="Styrene A LC Medium"/>
              </a:defRPr>
            </a:lvl1pPr>
          </a:lstStyle>
          <a:p>
            <a:r>
              <a:t>2020</a:t>
            </a:r>
          </a:p>
        </p:txBody>
      </p:sp>
      <p:sp>
        <p:nvSpPr>
          <p:cNvPr id="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93800" y="1104900"/>
            <a:ext cx="210058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Текст заголовка</a:t>
            </a:r>
          </a:p>
        </p:txBody>
      </p:sp>
      <p:sp>
        <p:nvSpPr>
          <p:cNvPr id="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D3EAE748-47F0-1B42-A6A8-15DCA6CE9360}"/>
              </a:ext>
            </a:extLst>
          </p:cNvPr>
          <p:cNvSpPr txBox="1">
            <a:spLocks/>
          </p:cNvSpPr>
          <p:nvPr userDrawn="1"/>
        </p:nvSpPr>
        <p:spPr>
          <a:xfrm>
            <a:off x="21204631" y="12157273"/>
            <a:ext cx="2133600" cy="3334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6944" rtl="0" fontAlgn="auto" latinLnBrk="0" hangingPunc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FE540CFD-7C50-BF4D-B85F-1FBCEA878C38}" type="slidenum">
              <a:rPr lang="ru-RU" smtClean="0">
                <a:latin typeface="Styrene A LC" pitchFamily="2" charset="0"/>
              </a:rPr>
              <a:pPr/>
              <a:t>‹#›</a:t>
            </a:fld>
            <a:endParaRPr lang="ru-RU" dirty="0">
              <a:latin typeface="Styrene A LC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9" r:id="rId5"/>
    <p:sldLayoutId id="2147483663" r:id="rId6"/>
  </p:sldLayoutIdLst>
  <p:transition spd="med"/>
  <p:txStyles>
    <p:titleStyle>
      <a:lvl1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1pPr>
      <a:lvl2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2pPr>
      <a:lvl3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3pPr>
      <a:lvl4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4pPr>
      <a:lvl5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5pPr>
      <a:lvl6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6pPr>
      <a:lvl7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7pPr>
      <a:lvl8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8pPr>
      <a:lvl9pPr marL="0" marR="0" indent="0" algn="l" defTabSz="457200" rtl="0" latinLnBrk="0">
        <a:lnSpc>
          <a:spcPts val="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tyrene A LC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1pPr>
      <a:lvl2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2pPr>
      <a:lvl3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3pPr>
      <a:lvl4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4pPr>
      <a:lvl5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5pPr>
      <a:lvl6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6pPr>
      <a:lvl7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7pPr>
      <a:lvl8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8pPr>
      <a:lvl9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tyrene A LC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iposit.ub.edu/dspace/bitstream/2445/173728/3/173728.pdf" TargetMode="External"/><Relationship Id="rId2" Type="http://schemas.openxmlformats.org/officeDocument/2006/relationships/hyperlink" Target="https://www.aicrowd.com/challenges/food-recognition-challenge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8EDAA-0CB0-4ED4-93B7-306CCD812AE7}"/>
              </a:ext>
            </a:extLst>
          </p:cNvPr>
          <p:cNvSpPr/>
          <p:nvPr/>
        </p:nvSpPr>
        <p:spPr>
          <a:xfrm>
            <a:off x="909320" y="11973560"/>
            <a:ext cx="1112520" cy="843280"/>
          </a:xfrm>
          <a:prstGeom prst="rect">
            <a:avLst/>
          </a:prstGeom>
          <a:solidFill>
            <a:srgbClr val="EF31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Мелкий текст с поянением">
            <a:extLst>
              <a:ext uri="{FF2B5EF4-FFF2-40B4-BE49-F238E27FC236}">
                <a16:creationId xmlns:a16="http://schemas.microsoft.com/office/drawing/2014/main" id="{14F4686C-AB55-4D95-8EC6-D25A5F425C31}"/>
              </a:ext>
            </a:extLst>
          </p:cNvPr>
          <p:cNvSpPr txBox="1"/>
          <p:nvPr/>
        </p:nvSpPr>
        <p:spPr>
          <a:xfrm>
            <a:off x="8540576" y="12569083"/>
            <a:ext cx="7302846" cy="49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2436944">
              <a:lnSpc>
                <a:spcPct val="90000"/>
              </a:lnSpc>
              <a:defRPr sz="1700">
                <a:latin typeface="Styrene A LC Medium"/>
                <a:ea typeface="Styrene A LC Medium"/>
                <a:cs typeface="Styrene A LC Medium"/>
                <a:sym typeface="Styrene A LC Medium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  <a:latin typeface="Candara Light" panose="020E0502030303020204" pitchFamily="34" charset="0"/>
              </a:rPr>
              <a:t>быстро и комфортно</a:t>
            </a:r>
            <a:endParaRPr sz="4000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16" name="Пример использования малого…">
            <a:extLst>
              <a:ext uri="{FF2B5EF4-FFF2-40B4-BE49-F238E27FC236}">
                <a16:creationId xmlns:a16="http://schemas.microsoft.com/office/drawing/2014/main" id="{3BB27EFA-1B45-4AA1-9540-D2F7A7B39141}"/>
              </a:ext>
            </a:extLst>
          </p:cNvPr>
          <p:cNvSpPr txBox="1"/>
          <p:nvPr/>
        </p:nvSpPr>
        <p:spPr>
          <a:xfrm>
            <a:off x="4560695" y="8330026"/>
            <a:ext cx="15262608" cy="63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4100"/>
              </a:lnSpc>
              <a:defRPr sz="3200">
                <a:latin typeface="Styrene A LC Medium"/>
                <a:ea typeface="Styrene A LC Medium"/>
                <a:cs typeface="Styrene A LC Medium"/>
                <a:sym typeface="Styrene A LC Medium"/>
              </a:defRPr>
            </a:pPr>
            <a:r>
              <a:rPr lang="ru-RU" sz="4000" dirty="0">
                <a:solidFill>
                  <a:schemeClr val="bg1"/>
                </a:solidFill>
              </a:rPr>
              <a:t>Распознавание списка блюд в кафетерии Альфа-Банка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7" name="The most phygital…">
            <a:extLst>
              <a:ext uri="{FF2B5EF4-FFF2-40B4-BE49-F238E27FC236}">
                <a16:creationId xmlns:a16="http://schemas.microsoft.com/office/drawing/2014/main" id="{A6CFDE52-2909-420B-B12B-7637A961BE0D}"/>
              </a:ext>
            </a:extLst>
          </p:cNvPr>
          <p:cNvSpPr txBox="1"/>
          <p:nvPr/>
        </p:nvSpPr>
        <p:spPr>
          <a:xfrm>
            <a:off x="6547963" y="5872143"/>
            <a:ext cx="11288073" cy="2462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defTabSz="2436944">
              <a:lnSpc>
                <a:spcPts val="19600"/>
              </a:lnSpc>
              <a:defRPr sz="20000" spc="-600">
                <a:latin typeface="+mn-lt"/>
                <a:ea typeface="+mn-ea"/>
                <a:cs typeface="+mn-cs"/>
                <a:sym typeface="Styrene A LC Bold"/>
              </a:defRPr>
            </a:pPr>
            <a:r>
              <a:rPr lang="en-US" sz="13900" spc="600" dirty="0">
                <a:solidFill>
                  <a:schemeClr val="bg1"/>
                </a:solidFill>
                <a:latin typeface="Gilroy Black" panose="00000A00000000000000" pitchFamily="2" charset="-52"/>
              </a:rPr>
              <a:t>Alfa-Cafe</a:t>
            </a:r>
            <a:endParaRPr sz="13900" spc="600" dirty="0">
              <a:solidFill>
                <a:schemeClr val="bg1"/>
              </a:solidFill>
              <a:latin typeface="Gilroy Black" panose="00000A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06ACB4B-E693-4F3C-AE18-3DCC434181F5}"/>
              </a:ext>
            </a:extLst>
          </p:cNvPr>
          <p:cNvSpPr/>
          <p:nvPr/>
        </p:nvSpPr>
        <p:spPr>
          <a:xfrm>
            <a:off x="22918420" y="11860783"/>
            <a:ext cx="1112520" cy="843280"/>
          </a:xfrm>
          <a:prstGeom prst="rect">
            <a:avLst/>
          </a:prstGeom>
          <a:solidFill>
            <a:srgbClr val="EF312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95A525-AE20-4B6C-BF32-F2FD8BCC1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3160" y="1054465"/>
            <a:ext cx="4817678" cy="4817678"/>
          </a:xfrm>
          <a:prstGeom prst="ellipse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DCA5CB2-7A06-C223-3122-4EE11448B62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4F0070-A178-C158-EFAC-AFDDDF57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0E1AF-269F-C460-CE1A-C941A780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6" t="19178" r="17806" b="24909"/>
          <a:stretch/>
        </p:blipFill>
        <p:spPr>
          <a:xfrm>
            <a:off x="913860" y="211"/>
            <a:ext cx="22276340" cy="137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6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84424ED-552D-4D7A-841B-960C501DAE69}"/>
              </a:ext>
            </a:extLst>
          </p:cNvPr>
          <p:cNvSpPr/>
          <p:nvPr/>
        </p:nvSpPr>
        <p:spPr>
          <a:xfrm>
            <a:off x="22080154" y="11941001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he most phygital…">
            <a:extLst>
              <a:ext uri="{FF2B5EF4-FFF2-40B4-BE49-F238E27FC236}">
                <a16:creationId xmlns:a16="http://schemas.microsoft.com/office/drawing/2014/main" id="{40686ADE-711F-48BC-8DE7-CCEB5A792E3B}"/>
              </a:ext>
            </a:extLst>
          </p:cNvPr>
          <p:cNvSpPr txBox="1"/>
          <p:nvPr/>
        </p:nvSpPr>
        <p:spPr>
          <a:xfrm>
            <a:off x="2021840" y="1418844"/>
            <a:ext cx="15263836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Результаты экспериментов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F837E6-5AB0-4C75-BE6F-2F883D5AB92F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>
                <a:solidFill>
                  <a:schemeClr val="tx1"/>
                </a:solidFill>
              </a:rPr>
              <a:t>11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997A6DC-3259-45B5-BD45-193E4AF954D1}"/>
              </a:ext>
            </a:extLst>
          </p:cNvPr>
          <p:cNvCxnSpPr>
            <a:cxnSpLocks/>
          </p:cNvCxnSpPr>
          <p:nvPr/>
        </p:nvCxnSpPr>
        <p:spPr>
          <a:xfrm>
            <a:off x="6287937" y="3531340"/>
            <a:ext cx="0" cy="6773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0534123-4AEC-4FC4-B01B-F60E17E05630}"/>
              </a:ext>
            </a:extLst>
          </p:cNvPr>
          <p:cNvCxnSpPr>
            <a:cxnSpLocks/>
          </p:cNvCxnSpPr>
          <p:nvPr/>
        </p:nvCxnSpPr>
        <p:spPr>
          <a:xfrm>
            <a:off x="9622334" y="3531340"/>
            <a:ext cx="0" cy="6614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7D873AE-17A4-43DF-A4A9-34FDE29AE228}"/>
              </a:ext>
            </a:extLst>
          </p:cNvPr>
          <p:cNvCxnSpPr>
            <a:cxnSpLocks/>
          </p:cNvCxnSpPr>
          <p:nvPr/>
        </p:nvCxnSpPr>
        <p:spPr>
          <a:xfrm>
            <a:off x="12950048" y="3531340"/>
            <a:ext cx="0" cy="6360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0D02EED-25EC-459A-8DB3-54444B9189E8}"/>
              </a:ext>
            </a:extLst>
          </p:cNvPr>
          <p:cNvCxnSpPr>
            <a:cxnSpLocks/>
          </p:cNvCxnSpPr>
          <p:nvPr/>
        </p:nvCxnSpPr>
        <p:spPr>
          <a:xfrm>
            <a:off x="16251733" y="3531340"/>
            <a:ext cx="0" cy="6330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53168D86-D991-46C0-BFF3-6FF8DC5EAD79}"/>
              </a:ext>
            </a:extLst>
          </p:cNvPr>
          <p:cNvCxnSpPr>
            <a:cxnSpLocks/>
          </p:cNvCxnSpPr>
          <p:nvPr/>
        </p:nvCxnSpPr>
        <p:spPr>
          <a:xfrm flipH="1">
            <a:off x="1689207" y="4447373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9C5BCDC-5932-482F-A916-9C3B2CEFD493}"/>
              </a:ext>
            </a:extLst>
          </p:cNvPr>
          <p:cNvCxnSpPr>
            <a:cxnSpLocks/>
          </p:cNvCxnSpPr>
          <p:nvPr/>
        </p:nvCxnSpPr>
        <p:spPr>
          <a:xfrm flipH="1">
            <a:off x="1689207" y="5303158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13CCDC3F-45A1-4DCE-8492-11B1497044B9}"/>
              </a:ext>
            </a:extLst>
          </p:cNvPr>
          <p:cNvCxnSpPr>
            <a:cxnSpLocks/>
          </p:cNvCxnSpPr>
          <p:nvPr/>
        </p:nvCxnSpPr>
        <p:spPr>
          <a:xfrm flipH="1">
            <a:off x="1680419" y="6164872"/>
            <a:ext cx="204143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0B096B3-D570-44BB-90A7-A97B764A594F}"/>
              </a:ext>
            </a:extLst>
          </p:cNvPr>
          <p:cNvSpPr/>
          <p:nvPr/>
        </p:nvSpPr>
        <p:spPr>
          <a:xfrm>
            <a:off x="881470" y="877743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AE80418-1B2A-4ECD-B165-0E38076CAC75}"/>
              </a:ext>
            </a:extLst>
          </p:cNvPr>
          <p:cNvSpPr txBox="1"/>
          <p:nvPr/>
        </p:nvSpPr>
        <p:spPr>
          <a:xfrm>
            <a:off x="2214723" y="3626735"/>
            <a:ext cx="32565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М</a:t>
            </a:r>
            <a:r>
              <a:rPr lang="ru-RU" sz="3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одель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34E700-4401-4A32-ADAF-B3572403474F}"/>
              </a:ext>
            </a:extLst>
          </p:cNvPr>
          <p:cNvSpPr txBox="1"/>
          <p:nvPr/>
        </p:nvSpPr>
        <p:spPr>
          <a:xfrm>
            <a:off x="6749904" y="3554563"/>
            <a:ext cx="23630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AP50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E20587-3AE6-4E68-919A-A4691317B443}"/>
              </a:ext>
            </a:extLst>
          </p:cNvPr>
          <p:cNvSpPr txBox="1"/>
          <p:nvPr/>
        </p:nvSpPr>
        <p:spPr>
          <a:xfrm>
            <a:off x="10125978" y="3625315"/>
            <a:ext cx="23630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AP75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D0FC73-138E-42AC-AAF9-6D9AB95ABAC9}"/>
              </a:ext>
            </a:extLst>
          </p:cNvPr>
          <p:cNvSpPr txBox="1"/>
          <p:nvPr/>
        </p:nvSpPr>
        <p:spPr>
          <a:xfrm>
            <a:off x="12635902" y="3623970"/>
            <a:ext cx="39042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Precision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AA8DF3-EA37-456C-B99C-1BFDDF35F60C}"/>
              </a:ext>
            </a:extLst>
          </p:cNvPr>
          <p:cNvSpPr txBox="1"/>
          <p:nvPr/>
        </p:nvSpPr>
        <p:spPr>
          <a:xfrm>
            <a:off x="16755377" y="3622815"/>
            <a:ext cx="23630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Recall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DFCFC42-86B9-450B-BE0A-2C9310B466A6}"/>
              </a:ext>
            </a:extLst>
          </p:cNvPr>
          <p:cNvCxnSpPr>
            <a:cxnSpLocks/>
          </p:cNvCxnSpPr>
          <p:nvPr/>
        </p:nvCxnSpPr>
        <p:spPr>
          <a:xfrm>
            <a:off x="19411102" y="3565107"/>
            <a:ext cx="0" cy="6297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3D10292-C7CA-43A2-B884-B0CF89802131}"/>
              </a:ext>
            </a:extLst>
          </p:cNvPr>
          <p:cNvSpPr txBox="1"/>
          <p:nvPr/>
        </p:nvSpPr>
        <p:spPr>
          <a:xfrm>
            <a:off x="19553418" y="3648574"/>
            <a:ext cx="33016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Jaccard index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68044D1-3363-4C27-9BD8-6AD2B8082961}"/>
              </a:ext>
            </a:extLst>
          </p:cNvPr>
          <p:cNvSpPr txBox="1"/>
          <p:nvPr/>
        </p:nvSpPr>
        <p:spPr>
          <a:xfrm>
            <a:off x="1528911" y="4566785"/>
            <a:ext cx="43659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R50 full (25k, 512, 8)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BCDE0E-E19B-4128-81F3-E29941E340C8}"/>
              </a:ext>
            </a:extLst>
          </p:cNvPr>
          <p:cNvSpPr txBox="1"/>
          <p:nvPr/>
        </p:nvSpPr>
        <p:spPr>
          <a:xfrm>
            <a:off x="2002058" y="5394912"/>
            <a:ext cx="38801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R50 full (40k, 2)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DF0F84-59A8-4007-8E5F-2619CC5880ED}"/>
              </a:ext>
            </a:extLst>
          </p:cNvPr>
          <p:cNvSpPr txBox="1"/>
          <p:nvPr/>
        </p:nvSpPr>
        <p:spPr>
          <a:xfrm>
            <a:off x="2002058" y="6287959"/>
            <a:ext cx="38801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R50 </a:t>
            </a: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full (30k, 2)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B06F3BD-1E57-41BD-ABD8-B0996B11FF83}"/>
              </a:ext>
            </a:extLst>
          </p:cNvPr>
          <p:cNvSpPr txBox="1"/>
          <p:nvPr/>
        </p:nvSpPr>
        <p:spPr>
          <a:xfrm>
            <a:off x="13468249" y="457906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83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8508F4-DD94-48ED-B20C-6040E93AC6F6}"/>
              </a:ext>
            </a:extLst>
          </p:cNvPr>
          <p:cNvSpPr txBox="1"/>
          <p:nvPr/>
        </p:nvSpPr>
        <p:spPr>
          <a:xfrm>
            <a:off x="16750992" y="4578436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6A1E39-B137-4A01-9F7C-A718A69EE897}"/>
              </a:ext>
            </a:extLst>
          </p:cNvPr>
          <p:cNvSpPr txBox="1"/>
          <p:nvPr/>
        </p:nvSpPr>
        <p:spPr>
          <a:xfrm>
            <a:off x="19680929" y="4596304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73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33DB5A0-E133-4F81-B6D8-AEE6CBDA913B}"/>
              </a:ext>
            </a:extLst>
          </p:cNvPr>
          <p:cNvSpPr txBox="1"/>
          <p:nvPr/>
        </p:nvSpPr>
        <p:spPr>
          <a:xfrm>
            <a:off x="6788281" y="4596304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83.9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65A979A-2A0C-4977-B5AA-71B24684DFD1}"/>
              </a:ext>
            </a:extLst>
          </p:cNvPr>
          <p:cNvSpPr txBox="1"/>
          <p:nvPr/>
        </p:nvSpPr>
        <p:spPr>
          <a:xfrm>
            <a:off x="10031148" y="4592468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74.8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23B29B5-180C-4688-B1D9-6B585C4DAD2E}"/>
              </a:ext>
            </a:extLst>
          </p:cNvPr>
          <p:cNvSpPr txBox="1"/>
          <p:nvPr/>
        </p:nvSpPr>
        <p:spPr>
          <a:xfrm>
            <a:off x="13455788" y="5396970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C3A662D-F014-4BAB-AF2C-FE1E62620B31}"/>
              </a:ext>
            </a:extLst>
          </p:cNvPr>
          <p:cNvSpPr txBox="1"/>
          <p:nvPr/>
        </p:nvSpPr>
        <p:spPr>
          <a:xfrm>
            <a:off x="19668468" y="541421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A94A345-D2FE-4558-9A1E-9C5BF7AF3B31}"/>
              </a:ext>
            </a:extLst>
          </p:cNvPr>
          <p:cNvSpPr txBox="1"/>
          <p:nvPr/>
        </p:nvSpPr>
        <p:spPr>
          <a:xfrm>
            <a:off x="6753400" y="6357024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71.2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6C8C500-ED24-4CBE-AACD-D901508287E9}"/>
              </a:ext>
            </a:extLst>
          </p:cNvPr>
          <p:cNvSpPr txBox="1"/>
          <p:nvPr/>
        </p:nvSpPr>
        <p:spPr>
          <a:xfrm>
            <a:off x="10262342" y="6370770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62.5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19050CB-663A-48B2-AFEF-358ACFCCD96A}"/>
              </a:ext>
            </a:extLst>
          </p:cNvPr>
          <p:cNvSpPr txBox="1"/>
          <p:nvPr/>
        </p:nvSpPr>
        <p:spPr>
          <a:xfrm>
            <a:off x="13451403" y="6369301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152F6C4-B5BB-45EE-B3C9-17E2D04E8DA8}"/>
              </a:ext>
            </a:extLst>
          </p:cNvPr>
          <p:cNvSpPr txBox="1"/>
          <p:nvPr/>
        </p:nvSpPr>
        <p:spPr>
          <a:xfrm>
            <a:off x="16734146" y="6368675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A8F4424-DB13-469C-BB35-8B4C71B5E3A6}"/>
              </a:ext>
            </a:extLst>
          </p:cNvPr>
          <p:cNvSpPr txBox="1"/>
          <p:nvPr/>
        </p:nvSpPr>
        <p:spPr>
          <a:xfrm>
            <a:off x="19664083" y="6386543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67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6C53519-D6F6-4E21-9E34-D83500B17B5A}"/>
              </a:ext>
            </a:extLst>
          </p:cNvPr>
          <p:cNvSpPr txBox="1"/>
          <p:nvPr/>
        </p:nvSpPr>
        <p:spPr>
          <a:xfrm>
            <a:off x="6717648" y="539696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76,8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2259F70-99DD-42B2-BB7F-A4118BE6DD76}"/>
              </a:ext>
            </a:extLst>
          </p:cNvPr>
          <p:cNvSpPr txBox="1"/>
          <p:nvPr/>
        </p:nvSpPr>
        <p:spPr>
          <a:xfrm>
            <a:off x="10160786" y="539696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70.6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21AB86E-D24C-43B8-A531-08883BD605C8}"/>
              </a:ext>
            </a:extLst>
          </p:cNvPr>
          <p:cNvSpPr txBox="1"/>
          <p:nvPr/>
        </p:nvSpPr>
        <p:spPr>
          <a:xfrm>
            <a:off x="16615156" y="5371214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62232246-A2ED-4367-BBE8-28D32C50149A}"/>
              </a:ext>
            </a:extLst>
          </p:cNvPr>
          <p:cNvCxnSpPr>
            <a:cxnSpLocks/>
          </p:cNvCxnSpPr>
          <p:nvPr/>
        </p:nvCxnSpPr>
        <p:spPr>
          <a:xfrm flipH="1">
            <a:off x="1756880" y="7231870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6A10845D-E31A-4286-9995-2F8C8A831FAD}"/>
              </a:ext>
            </a:extLst>
          </p:cNvPr>
          <p:cNvCxnSpPr>
            <a:cxnSpLocks/>
          </p:cNvCxnSpPr>
          <p:nvPr/>
        </p:nvCxnSpPr>
        <p:spPr>
          <a:xfrm flipH="1">
            <a:off x="1735170" y="8146126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911FA89-5E1A-4AE4-B3D4-9F37AB55E42B}"/>
              </a:ext>
            </a:extLst>
          </p:cNvPr>
          <p:cNvSpPr txBox="1"/>
          <p:nvPr/>
        </p:nvSpPr>
        <p:spPr>
          <a:xfrm>
            <a:off x="1300663" y="7325511"/>
            <a:ext cx="45672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R50 full (30k, 512, 8)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97E96F-8A65-47E4-B959-77026ABE8DDB}"/>
              </a:ext>
            </a:extLst>
          </p:cNvPr>
          <p:cNvSpPr txBox="1"/>
          <p:nvPr/>
        </p:nvSpPr>
        <p:spPr>
          <a:xfrm>
            <a:off x="10325151" y="7417451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75.2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116A8A-25C8-413D-8912-52F4696BDAE3}"/>
              </a:ext>
            </a:extLst>
          </p:cNvPr>
          <p:cNvSpPr txBox="1"/>
          <p:nvPr/>
        </p:nvSpPr>
        <p:spPr>
          <a:xfrm>
            <a:off x="13514212" y="741598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297BA23-5031-4DDE-97D4-2BE6DFA403CF}"/>
              </a:ext>
            </a:extLst>
          </p:cNvPr>
          <p:cNvSpPr txBox="1"/>
          <p:nvPr/>
        </p:nvSpPr>
        <p:spPr>
          <a:xfrm>
            <a:off x="16796955" y="7415356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576FE3D-84BD-411B-8A8B-9AD464CC2473}"/>
              </a:ext>
            </a:extLst>
          </p:cNvPr>
          <p:cNvSpPr txBox="1"/>
          <p:nvPr/>
        </p:nvSpPr>
        <p:spPr>
          <a:xfrm>
            <a:off x="19726892" y="7433224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</a:t>
            </a: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F314B68-6538-4E1C-B1E8-AD47AD66ADF8}"/>
              </a:ext>
            </a:extLst>
          </p:cNvPr>
          <p:cNvSpPr txBox="1"/>
          <p:nvPr/>
        </p:nvSpPr>
        <p:spPr>
          <a:xfrm>
            <a:off x="6952148" y="7387008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84.5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228FCEBF-194C-48F6-9955-2663BA19C3CA}"/>
              </a:ext>
            </a:extLst>
          </p:cNvPr>
          <p:cNvCxnSpPr>
            <a:cxnSpLocks/>
          </p:cNvCxnSpPr>
          <p:nvPr/>
        </p:nvCxnSpPr>
        <p:spPr>
          <a:xfrm flipH="1">
            <a:off x="1734215" y="8134021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E96980B6-7763-4CF2-937D-86F507825EDC}"/>
              </a:ext>
            </a:extLst>
          </p:cNvPr>
          <p:cNvCxnSpPr>
            <a:cxnSpLocks/>
          </p:cNvCxnSpPr>
          <p:nvPr/>
        </p:nvCxnSpPr>
        <p:spPr>
          <a:xfrm flipH="1">
            <a:off x="1734215" y="9034513"/>
            <a:ext cx="20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1AB47A27-8ECA-4532-BDB9-B2D330D4217E}"/>
              </a:ext>
            </a:extLst>
          </p:cNvPr>
          <p:cNvCxnSpPr>
            <a:cxnSpLocks/>
          </p:cNvCxnSpPr>
          <p:nvPr/>
        </p:nvCxnSpPr>
        <p:spPr>
          <a:xfrm flipH="1">
            <a:off x="1818734" y="9962820"/>
            <a:ext cx="203378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027A99A6-1C28-4275-AEB4-C9293B0FFA87}"/>
              </a:ext>
            </a:extLst>
          </p:cNvPr>
          <p:cNvSpPr txBox="1"/>
          <p:nvPr/>
        </p:nvSpPr>
        <p:spPr>
          <a:xfrm>
            <a:off x="1299708" y="8255972"/>
            <a:ext cx="463527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R50 crop (30k, 512, 8)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36834EF-8A84-4423-87CC-60658B61283B}"/>
              </a:ext>
            </a:extLst>
          </p:cNvPr>
          <p:cNvSpPr txBox="1"/>
          <p:nvPr/>
        </p:nvSpPr>
        <p:spPr>
          <a:xfrm>
            <a:off x="2051451" y="9181003"/>
            <a:ext cx="38801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R101 crop (30k, 8)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45CF31-E287-4AB0-A0D1-E417A4FB7998}"/>
              </a:ext>
            </a:extLst>
          </p:cNvPr>
          <p:cNvSpPr txBox="1"/>
          <p:nvPr/>
        </p:nvSpPr>
        <p:spPr>
          <a:xfrm>
            <a:off x="13513257" y="8300975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84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C4E8C92-C08D-43F4-B6F5-C8DE1BCFD212}"/>
              </a:ext>
            </a:extLst>
          </p:cNvPr>
          <p:cNvSpPr txBox="1"/>
          <p:nvPr/>
        </p:nvSpPr>
        <p:spPr>
          <a:xfrm>
            <a:off x="16796000" y="8300349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658D74B-5F5E-4BDB-AB41-DC026BC3D3D9}"/>
              </a:ext>
            </a:extLst>
          </p:cNvPr>
          <p:cNvSpPr txBox="1"/>
          <p:nvPr/>
        </p:nvSpPr>
        <p:spPr>
          <a:xfrm>
            <a:off x="19725937" y="8318217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663434-56C7-4ED0-9BD6-F7EEBA0C7793}"/>
              </a:ext>
            </a:extLst>
          </p:cNvPr>
          <p:cNvSpPr txBox="1"/>
          <p:nvPr/>
        </p:nvSpPr>
        <p:spPr>
          <a:xfrm>
            <a:off x="6819639" y="8303098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85.0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D401E04-2463-418C-913C-5425B04C7C6F}"/>
              </a:ext>
            </a:extLst>
          </p:cNvPr>
          <p:cNvSpPr txBox="1"/>
          <p:nvPr/>
        </p:nvSpPr>
        <p:spPr>
          <a:xfrm>
            <a:off x="10208208" y="8230905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75.6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8E9BB3-0AE3-4BF6-BF8B-CBF7149D967E}"/>
              </a:ext>
            </a:extLst>
          </p:cNvPr>
          <p:cNvSpPr txBox="1"/>
          <p:nvPr/>
        </p:nvSpPr>
        <p:spPr>
          <a:xfrm>
            <a:off x="13517642" y="9214108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8</a:t>
            </a: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D7910E9-9488-4AED-83BD-873277760CE5}"/>
              </a:ext>
            </a:extLst>
          </p:cNvPr>
          <p:cNvSpPr txBox="1"/>
          <p:nvPr/>
        </p:nvSpPr>
        <p:spPr>
          <a:xfrm>
            <a:off x="16800385" y="921348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3EB117F-49F4-4BC9-9F38-566A3732F8AC}"/>
              </a:ext>
            </a:extLst>
          </p:cNvPr>
          <p:cNvSpPr txBox="1"/>
          <p:nvPr/>
        </p:nvSpPr>
        <p:spPr>
          <a:xfrm>
            <a:off x="19730322" y="9231350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79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2EB207E-2579-4C6B-B9F5-556CEB7EF073}"/>
              </a:ext>
            </a:extLst>
          </p:cNvPr>
          <p:cNvSpPr txBox="1"/>
          <p:nvPr/>
        </p:nvSpPr>
        <p:spPr>
          <a:xfrm>
            <a:off x="6819639" y="9270251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87.1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D5E093B-C667-46E5-B158-79EA6727C47D}"/>
              </a:ext>
            </a:extLst>
          </p:cNvPr>
          <p:cNvSpPr txBox="1"/>
          <p:nvPr/>
        </p:nvSpPr>
        <p:spPr>
          <a:xfrm>
            <a:off x="10121323" y="9197851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77.3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5462813-5DDB-469D-A416-FE6F04ECE42E}"/>
              </a:ext>
            </a:extLst>
          </p:cNvPr>
          <p:cNvSpPr txBox="1"/>
          <p:nvPr/>
        </p:nvSpPr>
        <p:spPr>
          <a:xfrm>
            <a:off x="16677010" y="9228655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most phygital…">
            <a:extLst>
              <a:ext uri="{FF2B5EF4-FFF2-40B4-BE49-F238E27FC236}">
                <a16:creationId xmlns:a16="http://schemas.microsoft.com/office/drawing/2014/main" id="{99137F4F-D2A3-4029-AA65-D160B00C695F}"/>
              </a:ext>
            </a:extLst>
          </p:cNvPr>
          <p:cNvSpPr txBox="1"/>
          <p:nvPr/>
        </p:nvSpPr>
        <p:spPr>
          <a:xfrm>
            <a:off x="2021840" y="1418844"/>
            <a:ext cx="9161975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Обзор литературы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56E9C4-5D41-4D69-B9CC-526CAA448043}"/>
              </a:ext>
            </a:extLst>
          </p:cNvPr>
          <p:cNvSpPr/>
          <p:nvPr/>
        </p:nvSpPr>
        <p:spPr>
          <a:xfrm>
            <a:off x="2322486" y="1187417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4B93B5-52A4-4009-8C58-F6132D57D459}"/>
              </a:ext>
            </a:extLst>
          </p:cNvPr>
          <p:cNvSpPr/>
          <p:nvPr/>
        </p:nvSpPr>
        <p:spPr>
          <a:xfrm>
            <a:off x="21814021" y="1178868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1E93E-A70C-4ED9-BDC9-B71F5C1EFE18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/>
              <a:t>12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128B1-7F1F-40A8-9C44-02A29D7C9186}"/>
              </a:ext>
            </a:extLst>
          </p:cNvPr>
          <p:cNvSpPr txBox="1"/>
          <p:nvPr/>
        </p:nvSpPr>
        <p:spPr>
          <a:xfrm>
            <a:off x="13040693" y="4904312"/>
            <a:ext cx="9126416" cy="55194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Открытое соревнование от швейцарского исследовательского центра</a:t>
            </a: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Разработка модели детекции на 700+ классов</a:t>
            </a: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Faster R-CNN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AP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0.56</a:t>
            </a: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AP50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0.69</a:t>
            </a: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AR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0.767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E94895-F42F-438F-A69E-5D32B3310854}"/>
              </a:ext>
            </a:extLst>
          </p:cNvPr>
          <p:cNvSpPr txBox="1"/>
          <p:nvPr/>
        </p:nvSpPr>
        <p:spPr>
          <a:xfrm>
            <a:off x="2368062" y="5150533"/>
            <a:ext cx="9126416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Работа от исследователей из Университета Каталонии</a:t>
            </a: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Разработка аналогичной модели детекции на 200+ классов</a:t>
            </a: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Ансамбль из 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YOLO</a:t>
            </a: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+ </a:t>
            </a:r>
            <a:r>
              <a:rPr lang="ru-RU" sz="3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эмбеддинги</a:t>
            </a: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чеков</a:t>
            </a:r>
            <a:endParaRPr lang="en-US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AP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50 – 0.75  </a:t>
            </a:r>
            <a:endParaRPr lang="ru-RU" sz="3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</a:t>
            </a:r>
            <a:r>
              <a:rPr lang="en-US" sz="3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F1 per class – 0.73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99B6119-C048-4667-9BBE-A21A1D2320EB}"/>
              </a:ext>
            </a:extLst>
          </p:cNvPr>
          <p:cNvCxnSpPr>
            <a:cxnSpLocks/>
          </p:cNvCxnSpPr>
          <p:nvPr/>
        </p:nvCxnSpPr>
        <p:spPr>
          <a:xfrm>
            <a:off x="12361746" y="3738206"/>
            <a:ext cx="0" cy="8172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B915D78-1E20-49C1-AE38-EC5A05005E2D}"/>
              </a:ext>
            </a:extLst>
          </p:cNvPr>
          <p:cNvSpPr txBox="1"/>
          <p:nvPr/>
        </p:nvSpPr>
        <p:spPr>
          <a:xfrm>
            <a:off x="14016639" y="3949315"/>
            <a:ext cx="717452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  <a:hlinkClick r:id="rId2"/>
              </a:rPr>
              <a:t>Food Recognition Challenge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56DC34-4E4E-45A2-913F-6F2EE2B00EC0}"/>
              </a:ext>
            </a:extLst>
          </p:cNvPr>
          <p:cNvSpPr txBox="1"/>
          <p:nvPr/>
        </p:nvSpPr>
        <p:spPr>
          <a:xfrm>
            <a:off x="2368062" y="3393830"/>
            <a:ext cx="982393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hlinkClick r:id="rId3"/>
              </a:rPr>
              <a:t>M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  <a:hlinkClick r:id="rId3"/>
              </a:rPr>
              <a:t>ultimodal deep learning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  <a:hlinkClick r:id="rId3"/>
              </a:rPr>
              <a:t>approach for food tray recognition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2612648-E892-4FD5-A5E8-C4767245634D}"/>
              </a:ext>
            </a:extLst>
          </p:cNvPr>
          <p:cNvCxnSpPr>
            <a:cxnSpLocks/>
          </p:cNvCxnSpPr>
          <p:nvPr/>
        </p:nvCxnSpPr>
        <p:spPr>
          <a:xfrm flipH="1">
            <a:off x="1784017" y="4953731"/>
            <a:ext cx="208159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4000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most phygital…">
            <a:extLst>
              <a:ext uri="{FF2B5EF4-FFF2-40B4-BE49-F238E27FC236}">
                <a16:creationId xmlns:a16="http://schemas.microsoft.com/office/drawing/2014/main" id="{99137F4F-D2A3-4029-AA65-D160B00C695F}"/>
              </a:ext>
            </a:extLst>
          </p:cNvPr>
          <p:cNvSpPr txBox="1"/>
          <p:nvPr/>
        </p:nvSpPr>
        <p:spPr>
          <a:xfrm>
            <a:off x="2021840" y="1418844"/>
            <a:ext cx="17233314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Обучение на категориях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56E9C4-5D41-4D69-B9CC-526CAA448043}"/>
              </a:ext>
            </a:extLst>
          </p:cNvPr>
          <p:cNvSpPr/>
          <p:nvPr/>
        </p:nvSpPr>
        <p:spPr>
          <a:xfrm>
            <a:off x="1709019" y="11874404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4B93B5-52A4-4009-8C58-F6132D57D459}"/>
              </a:ext>
            </a:extLst>
          </p:cNvPr>
          <p:cNvSpPr/>
          <p:nvPr/>
        </p:nvSpPr>
        <p:spPr>
          <a:xfrm>
            <a:off x="21814021" y="1178868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1E93E-A70C-4ED9-BDC9-B71F5C1EFE18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//13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A6C384-7575-49A8-B94A-6DF86D6077E9}"/>
              </a:ext>
            </a:extLst>
          </p:cNvPr>
          <p:cNvSpPr txBox="1"/>
          <p:nvPr/>
        </p:nvSpPr>
        <p:spPr>
          <a:xfrm>
            <a:off x="1406769" y="4591677"/>
            <a:ext cx="8317523" cy="6104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Объединить все блюда в более общие классы: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каши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,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супы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,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закуски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,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десерты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др.</a:t>
            </a: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ru-RU" sz="3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Использовать отдельные  модели для последующего уточнения блюда</a:t>
            </a: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ru-RU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ru-RU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Использовать 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metric learning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для обучения классификатора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,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способного строить обобщаемые </a:t>
            </a:r>
            <a:r>
              <a:rPr kumimoji="0" lang="ru-RU" sz="30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эмбеддинги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 </a:t>
            </a:r>
            <a:r>
              <a:rPr kumimoji="0" lang="en-US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=&gt; </a:t>
            </a:r>
            <a:r>
              <a:rPr kumimoji="0" lang="ru-RU" sz="3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автоматически добавлять новые категории блюд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43477-08FB-4CA1-8548-4679016D8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255" y="3055964"/>
            <a:ext cx="10521360" cy="789102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AEE615B-5236-4C68-AE36-74A2E175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98663" y="2478521"/>
            <a:ext cx="1342942" cy="4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1DE4B-65B9-4859-B468-375309A693A8}"/>
              </a:ext>
            </a:extLst>
          </p:cNvPr>
          <p:cNvSpPr txBox="1"/>
          <p:nvPr/>
        </p:nvSpPr>
        <p:spPr>
          <a:xfrm>
            <a:off x="15452186" y="2295067"/>
            <a:ext cx="38862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limamifBold" panose="02000803000000000000" pitchFamily="2" charset="0"/>
                <a:ea typeface="SlimamifBold" panose="02000803000000000000" pitchFamily="2" charset="0"/>
                <a:cs typeface="Open Sans bold" panose="020B0806030504020204" pitchFamily="34" charset="0"/>
                <a:sym typeface="Helvetica Neue Medium"/>
              </a:rPr>
              <a:t>Столовая Сириуса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56CBBA9-40A3-4CC7-9923-56114B09E578}"/>
              </a:ext>
            </a:extLst>
          </p:cNvPr>
          <p:cNvCxnSpPr>
            <a:cxnSpLocks/>
          </p:cNvCxnSpPr>
          <p:nvPr/>
        </p:nvCxnSpPr>
        <p:spPr>
          <a:xfrm flipH="1">
            <a:off x="1067844" y="12059537"/>
            <a:ext cx="105674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F318BDD2-99A0-4AA4-8189-6538A35C0C3A}"/>
              </a:ext>
            </a:extLst>
          </p:cNvPr>
          <p:cNvCxnSpPr>
            <a:cxnSpLocks/>
          </p:cNvCxnSpPr>
          <p:nvPr/>
        </p:nvCxnSpPr>
        <p:spPr>
          <a:xfrm flipH="1">
            <a:off x="1067844" y="12865058"/>
            <a:ext cx="10567411" cy="50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8D26FC5-D66C-45E0-AC72-6D830D989DA4}"/>
              </a:ext>
            </a:extLst>
          </p:cNvPr>
          <p:cNvSpPr txBox="1"/>
          <p:nvPr/>
        </p:nvSpPr>
        <p:spPr>
          <a:xfrm>
            <a:off x="1593360" y="11238899"/>
            <a:ext cx="32565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М</a:t>
            </a:r>
            <a:r>
              <a:rPr lang="ru-RU" sz="3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одель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CBBF8B-CA45-4226-82B2-BCE6E6EEF0AC}"/>
              </a:ext>
            </a:extLst>
          </p:cNvPr>
          <p:cNvSpPr txBox="1"/>
          <p:nvPr/>
        </p:nvSpPr>
        <p:spPr>
          <a:xfrm>
            <a:off x="6128541" y="11166727"/>
            <a:ext cx="23630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AP50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B3CBCA-5ABA-44E3-AAFB-CA067C82A936}"/>
              </a:ext>
            </a:extLst>
          </p:cNvPr>
          <p:cNvSpPr txBox="1"/>
          <p:nvPr/>
        </p:nvSpPr>
        <p:spPr>
          <a:xfrm>
            <a:off x="9504615" y="11237479"/>
            <a:ext cx="23630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F1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D075B6-A876-4EF9-8DAE-8DE1C236AC25}"/>
              </a:ext>
            </a:extLst>
          </p:cNvPr>
          <p:cNvSpPr txBox="1"/>
          <p:nvPr/>
        </p:nvSpPr>
        <p:spPr>
          <a:xfrm>
            <a:off x="907548" y="12178949"/>
            <a:ext cx="43659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R50 full (25k, 512, 8)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319355-6C81-47B6-9681-B51082AB6D63}"/>
              </a:ext>
            </a:extLst>
          </p:cNvPr>
          <p:cNvSpPr txBox="1"/>
          <p:nvPr/>
        </p:nvSpPr>
        <p:spPr>
          <a:xfrm>
            <a:off x="6166918" y="12208468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7BA2A3-B737-404C-8C98-26DC8E795487}"/>
              </a:ext>
            </a:extLst>
          </p:cNvPr>
          <p:cNvSpPr txBox="1"/>
          <p:nvPr/>
        </p:nvSpPr>
        <p:spPr>
          <a:xfrm>
            <a:off x="9409785" y="12204632"/>
            <a:ext cx="21608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94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092926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most phygital…">
            <a:extLst>
              <a:ext uri="{FF2B5EF4-FFF2-40B4-BE49-F238E27FC236}">
                <a16:creationId xmlns:a16="http://schemas.microsoft.com/office/drawing/2014/main" id="{99137F4F-D2A3-4029-AA65-D160B00C695F}"/>
              </a:ext>
            </a:extLst>
          </p:cNvPr>
          <p:cNvSpPr txBox="1"/>
          <p:nvPr/>
        </p:nvSpPr>
        <p:spPr>
          <a:xfrm>
            <a:off x="2021840" y="1418844"/>
            <a:ext cx="8441006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Визуализация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56E9C4-5D41-4D69-B9CC-526CAA448043}"/>
              </a:ext>
            </a:extLst>
          </p:cNvPr>
          <p:cNvSpPr/>
          <p:nvPr/>
        </p:nvSpPr>
        <p:spPr>
          <a:xfrm>
            <a:off x="2322486" y="1187417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4B93B5-52A4-4009-8C58-F6132D57D459}"/>
              </a:ext>
            </a:extLst>
          </p:cNvPr>
          <p:cNvSpPr/>
          <p:nvPr/>
        </p:nvSpPr>
        <p:spPr>
          <a:xfrm>
            <a:off x="21814021" y="1178868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1E93E-A70C-4ED9-BDC9-B71F5C1EFE18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/>
              <a:t>14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194C3F-727A-4B71-85A5-238EF0DA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2" t="16811" r="17643" b="25694"/>
          <a:stretch/>
        </p:blipFill>
        <p:spPr>
          <a:xfrm>
            <a:off x="1460840" y="4648201"/>
            <a:ext cx="10058399" cy="67993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3F1139-E107-46DB-B171-00C741C1A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6" t="19178" r="17806" b="24909"/>
          <a:stretch/>
        </p:blipFill>
        <p:spPr>
          <a:xfrm>
            <a:off x="12192000" y="4648202"/>
            <a:ext cx="11043138" cy="6799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6B92B-B064-4BFD-9EAE-ADA1B137AB21}"/>
              </a:ext>
            </a:extLst>
          </p:cNvPr>
          <p:cNvSpPr txBox="1"/>
          <p:nvPr/>
        </p:nvSpPr>
        <p:spPr>
          <a:xfrm>
            <a:off x="2799678" y="3593651"/>
            <a:ext cx="73807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Категории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FD5E1-E506-4474-8D3B-7D7108ACB540}"/>
              </a:ext>
            </a:extLst>
          </p:cNvPr>
          <p:cNvSpPr txBox="1"/>
          <p:nvPr/>
        </p:nvSpPr>
        <p:spPr>
          <a:xfrm>
            <a:off x="14023208" y="3746579"/>
            <a:ext cx="73807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Блюда</a:t>
            </a:r>
          </a:p>
        </p:txBody>
      </p:sp>
    </p:spTree>
    <p:extLst>
      <p:ext uri="{BB962C8B-B14F-4D97-AF65-F5344CB8AC3E}">
        <p14:creationId xmlns:p14="http://schemas.microsoft.com/office/powerpoint/2010/main" val="23271424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most phygital…">
            <a:extLst>
              <a:ext uri="{FF2B5EF4-FFF2-40B4-BE49-F238E27FC236}">
                <a16:creationId xmlns:a16="http://schemas.microsoft.com/office/drawing/2014/main" id="{99137F4F-D2A3-4029-AA65-D160B00C695F}"/>
              </a:ext>
            </a:extLst>
          </p:cNvPr>
          <p:cNvSpPr txBox="1"/>
          <p:nvPr/>
        </p:nvSpPr>
        <p:spPr>
          <a:xfrm>
            <a:off x="2021840" y="1418844"/>
            <a:ext cx="9074052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Дальнейшие шаги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56E9C4-5D41-4D69-B9CC-526CAA448043}"/>
              </a:ext>
            </a:extLst>
          </p:cNvPr>
          <p:cNvSpPr/>
          <p:nvPr/>
        </p:nvSpPr>
        <p:spPr>
          <a:xfrm>
            <a:off x="2322486" y="1187417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4B93B5-52A4-4009-8C58-F6132D57D459}"/>
              </a:ext>
            </a:extLst>
          </p:cNvPr>
          <p:cNvSpPr/>
          <p:nvPr/>
        </p:nvSpPr>
        <p:spPr>
          <a:xfrm>
            <a:off x="21814021" y="1178868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1E93E-A70C-4ED9-BDC9-B71F5C1EFE18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/>
              <a:t>15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6217A6-CC5F-4C79-9C53-9E6014CAEDE4}"/>
              </a:ext>
            </a:extLst>
          </p:cNvPr>
          <p:cNvSpPr/>
          <p:nvPr/>
        </p:nvSpPr>
        <p:spPr>
          <a:xfrm rot="20583710">
            <a:off x="4764281" y="8939308"/>
            <a:ext cx="7647991" cy="123092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AD9B34-C9C6-4B38-AC77-470BE631AF54}"/>
              </a:ext>
            </a:extLst>
          </p:cNvPr>
          <p:cNvSpPr/>
          <p:nvPr/>
        </p:nvSpPr>
        <p:spPr>
          <a:xfrm rot="20553242">
            <a:off x="12061946" y="6678815"/>
            <a:ext cx="7647991" cy="123092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4444255-625C-4382-9EA2-29D19FC23894}"/>
              </a:ext>
            </a:extLst>
          </p:cNvPr>
          <p:cNvSpPr/>
          <p:nvPr/>
        </p:nvSpPr>
        <p:spPr>
          <a:xfrm>
            <a:off x="6526115" y="9285442"/>
            <a:ext cx="548640" cy="533400"/>
          </a:xfrm>
          <a:prstGeom prst="ellipse">
            <a:avLst/>
          </a:prstGeom>
          <a:solidFill>
            <a:srgbClr val="E70A22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052CAAE-F65B-4FD6-B0B7-E06F1363F497}"/>
              </a:ext>
            </a:extLst>
          </p:cNvPr>
          <p:cNvSpPr/>
          <p:nvPr/>
        </p:nvSpPr>
        <p:spPr>
          <a:xfrm>
            <a:off x="11670757" y="7696466"/>
            <a:ext cx="548640" cy="533400"/>
          </a:xfrm>
          <a:prstGeom prst="ellipse">
            <a:avLst/>
          </a:prstGeom>
          <a:solidFill>
            <a:srgbClr val="E70A22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D563626-DF34-4845-BF87-4D08605ABAE4}"/>
              </a:ext>
            </a:extLst>
          </p:cNvPr>
          <p:cNvSpPr/>
          <p:nvPr/>
        </p:nvSpPr>
        <p:spPr>
          <a:xfrm>
            <a:off x="16529417" y="6206961"/>
            <a:ext cx="548640" cy="533400"/>
          </a:xfrm>
          <a:prstGeom prst="ellipse">
            <a:avLst/>
          </a:prstGeom>
          <a:solidFill>
            <a:srgbClr val="E70A22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79489-5411-4906-B0C9-D0EA1FA35E52}"/>
              </a:ext>
            </a:extLst>
          </p:cNvPr>
          <p:cNvSpPr txBox="1"/>
          <p:nvPr/>
        </p:nvSpPr>
        <p:spPr>
          <a:xfrm>
            <a:off x="4190827" y="8456427"/>
            <a:ext cx="38801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Сбор данных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603FC-46DC-4DDB-992E-44B24236A608}"/>
              </a:ext>
            </a:extLst>
          </p:cNvPr>
          <p:cNvSpPr txBox="1"/>
          <p:nvPr/>
        </p:nvSpPr>
        <p:spPr>
          <a:xfrm>
            <a:off x="7645742" y="6609975"/>
            <a:ext cx="51897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Тестирование архитектур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416E3-7509-4FEC-BEEC-5008FD20BA81}"/>
              </a:ext>
            </a:extLst>
          </p:cNvPr>
          <p:cNvSpPr txBox="1"/>
          <p:nvPr/>
        </p:nvSpPr>
        <p:spPr>
          <a:xfrm>
            <a:off x="13060507" y="5590036"/>
            <a:ext cx="38801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Запуск </a:t>
            </a:r>
            <a:r>
              <a:rPr lang="en-US" sz="3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MVP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02501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BB6CDA-5499-4285-BE4D-9BCCB5014C00}"/>
              </a:ext>
            </a:extLst>
          </p:cNvPr>
          <p:cNvSpPr txBox="1"/>
          <p:nvPr/>
        </p:nvSpPr>
        <p:spPr>
          <a:xfrm>
            <a:off x="10609385" y="6675593"/>
            <a:ext cx="1199270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0" dirty="0">
                <a:solidFill>
                  <a:schemeClr val="bg1"/>
                </a:solidFill>
                <a:latin typeface="Gilroy Black" panose="00000A00000000000000" pitchFamily="2" charset="-52"/>
              </a:rPr>
              <a:t>Разрешите представиться, </a:t>
            </a:r>
            <a:r>
              <a:rPr lang="ru-RU" sz="6000" dirty="0">
                <a:solidFill>
                  <a:srgbClr val="E40521"/>
                </a:solidFill>
                <a:latin typeface="Gilroy Black" panose="00000A00000000000000" pitchFamily="2" charset="-52"/>
              </a:rPr>
              <a:t>Альфа-Кафе</a:t>
            </a:r>
            <a:endParaRPr kumimoji="0" lang="ru-RU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ilroy Black" panose="00000A00000000000000" pitchFamily="2" charset="-52"/>
              <a:sym typeface="Helvetica Neue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D3D603-308E-4C91-BDAB-FD5B53972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11" y="1428773"/>
            <a:ext cx="5430838" cy="11448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8978C-03D5-4679-8002-E44C7608BB0C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>
                <a:solidFill>
                  <a:schemeClr val="bg1"/>
                </a:solidFill>
              </a:rPr>
              <a:t>16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693951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8958E-95BE-4F4C-8A8E-2732CC097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34" r="700" b="1200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419B3-0386-412A-A9EB-791939A7E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24" y="633046"/>
            <a:ext cx="6084102" cy="12818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99CA7-DF9A-4B47-97E6-307719119874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en-US" sz="3600" dirty="0">
                <a:solidFill>
                  <a:schemeClr val="bg1"/>
                </a:solidFill>
              </a:rPr>
              <a:t>17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20210726_160709">
            <a:hlinkClick r:id="" action="ppaction://media"/>
            <a:extLst>
              <a:ext uri="{FF2B5EF4-FFF2-40B4-BE49-F238E27FC236}">
                <a16:creationId xmlns:a16="http://schemas.microsoft.com/office/drawing/2014/main" id="{2949FA56-8AF9-41FE-B172-F7B75071D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3575" y="1557460"/>
            <a:ext cx="5486400" cy="113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32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Cloud Hosting - White Cloud Icon PNG Image with No Background -  PNGkey.com">
            <a:extLst>
              <a:ext uri="{FF2B5EF4-FFF2-40B4-BE49-F238E27FC236}">
                <a16:creationId xmlns:a16="http://schemas.microsoft.com/office/drawing/2014/main" id="{7EA1E963-D0A6-4259-898C-C83B9415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759" y="5187222"/>
            <a:ext cx="5881033" cy="37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3E6141-C28E-487F-A397-6BCC55F7D64D}"/>
              </a:ext>
            </a:extLst>
          </p:cNvPr>
          <p:cNvSpPr/>
          <p:nvPr/>
        </p:nvSpPr>
        <p:spPr>
          <a:xfrm>
            <a:off x="5186289" y="4987798"/>
            <a:ext cx="4501661" cy="1863969"/>
          </a:xfrm>
          <a:prstGeom prst="rect">
            <a:avLst/>
          </a:prstGeom>
          <a:solidFill>
            <a:schemeClr val="tx1"/>
          </a:solidFill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792B8-28A0-4414-86F6-AD337F5FF44A}"/>
              </a:ext>
            </a:extLst>
          </p:cNvPr>
          <p:cNvSpPr txBox="1"/>
          <p:nvPr/>
        </p:nvSpPr>
        <p:spPr>
          <a:xfrm>
            <a:off x="5678657" y="5637653"/>
            <a:ext cx="351692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Приложение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EC219-7DE8-4771-8C0B-2928E69DC8D7}"/>
              </a:ext>
            </a:extLst>
          </p:cNvPr>
          <p:cNvSpPr txBox="1"/>
          <p:nvPr/>
        </p:nvSpPr>
        <p:spPr>
          <a:xfrm>
            <a:off x="13434052" y="6809218"/>
            <a:ext cx="351692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Сервер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165C07-48BE-4E1A-B9F8-EF6FF5FA9FC4}"/>
              </a:ext>
            </a:extLst>
          </p:cNvPr>
          <p:cNvSpPr/>
          <p:nvPr/>
        </p:nvSpPr>
        <p:spPr>
          <a:xfrm>
            <a:off x="5186289" y="8038195"/>
            <a:ext cx="4501661" cy="1863969"/>
          </a:xfrm>
          <a:prstGeom prst="rect">
            <a:avLst/>
          </a:prstGeom>
          <a:solidFill>
            <a:schemeClr val="tx1"/>
          </a:solidFill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75D344-7C13-4EDF-81C8-45C4C04953AE}"/>
              </a:ext>
            </a:extLst>
          </p:cNvPr>
          <p:cNvSpPr txBox="1"/>
          <p:nvPr/>
        </p:nvSpPr>
        <p:spPr>
          <a:xfrm>
            <a:off x="5678657" y="8688050"/>
            <a:ext cx="351692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Telegram bot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13" name="The most phygital…">
            <a:extLst>
              <a:ext uri="{FF2B5EF4-FFF2-40B4-BE49-F238E27FC236}">
                <a16:creationId xmlns:a16="http://schemas.microsoft.com/office/drawing/2014/main" id="{F692C9F0-2EC3-4A7A-AF8E-023A5E75F526}"/>
              </a:ext>
            </a:extLst>
          </p:cNvPr>
          <p:cNvSpPr txBox="1"/>
          <p:nvPr/>
        </p:nvSpPr>
        <p:spPr>
          <a:xfrm>
            <a:off x="2021839" y="1418844"/>
            <a:ext cx="10033001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latin typeface="Gilroy Black" panose="00000A00000000000000" pitchFamily="2" charset="-52"/>
              </a:rPr>
              <a:t>Принцип работы</a:t>
            </a:r>
            <a:endParaRPr b="1" dirty="0">
              <a:latin typeface="Gilroy Black" panose="00000A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0DAAF3-E7DA-4E7D-B94D-32AE3B0A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4029">
            <a:off x="10797669" y="5697237"/>
            <a:ext cx="1324707" cy="2143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BC5821-AE4F-4AA9-99B6-2E4B8066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17741">
            <a:off x="10673792" y="8174755"/>
            <a:ext cx="1324707" cy="214313"/>
          </a:xfrm>
          <a:prstGeom prst="rect">
            <a:avLst/>
          </a:prstGeom>
        </p:spPr>
      </p:pic>
      <p:pic>
        <p:nvPicPr>
          <p:cNvPr id="25" name="Picture 16" descr="Иконка Firebase в стиле Color">
            <a:extLst>
              <a:ext uri="{FF2B5EF4-FFF2-40B4-BE49-F238E27FC236}">
                <a16:creationId xmlns:a16="http://schemas.microsoft.com/office/drawing/2014/main" id="{D1A1313C-E584-4799-87F9-59B536E8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89" y="4252958"/>
            <a:ext cx="1081165" cy="10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B37D2D6-E33D-4D8E-A11E-0D39B2ACE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64" y="4288128"/>
            <a:ext cx="1004965" cy="10049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5AEFBB4-A347-44C8-8A67-CB81363585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6819"/>
          <a:stretch/>
        </p:blipFill>
        <p:spPr>
          <a:xfrm>
            <a:off x="12604017" y="4385405"/>
            <a:ext cx="1635274" cy="1297569"/>
          </a:xfrm>
          <a:prstGeom prst="rect">
            <a:avLst/>
          </a:prstGeom>
        </p:spPr>
      </p:pic>
      <p:pic>
        <p:nvPicPr>
          <p:cNvPr id="33" name="Picture 12" descr="Free Docker Flat Icon - Available in SVG, PNG, EPS, AI &amp;amp; Icon fonts">
            <a:extLst>
              <a:ext uri="{FF2B5EF4-FFF2-40B4-BE49-F238E27FC236}">
                <a16:creationId xmlns:a16="http://schemas.microsoft.com/office/drawing/2014/main" id="{7AAABF2A-8092-4256-846D-536B54BD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11" y="7200903"/>
            <a:ext cx="1400907" cy="14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6B0BE2-03E1-4270-A1EA-995897C8E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969598">
            <a:off x="10803147" y="8529115"/>
            <a:ext cx="1437721" cy="2817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FD23E8D-81D7-40A2-A538-F4132CEA2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58637">
            <a:off x="10497726" y="6107805"/>
            <a:ext cx="1437721" cy="28178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626DB22-6D2E-4467-94B8-E95E1BF53CBB}"/>
              </a:ext>
            </a:extLst>
          </p:cNvPr>
          <p:cNvSpPr/>
          <p:nvPr/>
        </p:nvSpPr>
        <p:spPr>
          <a:xfrm>
            <a:off x="675729" y="12120200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E5F7E6E-8C07-48CA-BD90-D18C3868E7FE}"/>
              </a:ext>
            </a:extLst>
          </p:cNvPr>
          <p:cNvSpPr/>
          <p:nvPr/>
        </p:nvSpPr>
        <p:spPr>
          <a:xfrm>
            <a:off x="22087929" y="11838846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6" name="Picture 14" descr="Иконка Flask в стиле iOS Filled">
            <a:extLst>
              <a:ext uri="{FF2B5EF4-FFF2-40B4-BE49-F238E27FC236}">
                <a16:creationId xmlns:a16="http://schemas.microsoft.com/office/drawing/2014/main" id="{96A3EE9A-F87B-4B46-B40D-4FC56468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770" y="7363569"/>
            <a:ext cx="1792751" cy="17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29A0A81-8808-41BC-93A7-C1D613342B1B}"/>
              </a:ext>
            </a:extLst>
          </p:cNvPr>
          <p:cNvSpPr/>
          <p:nvPr/>
        </p:nvSpPr>
        <p:spPr>
          <a:xfrm>
            <a:off x="22156615" y="121802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DAA788-312C-4488-ACA1-8DAF6CF28DD9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ru-RU" sz="36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8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58025-9780-4061-B69E-085B8D69E3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92" y="7447838"/>
            <a:ext cx="1054772" cy="10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671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">
            <a:extLst>
              <a:ext uri="{FF2B5EF4-FFF2-40B4-BE49-F238E27FC236}">
                <a16:creationId xmlns:a16="http://schemas.microsoft.com/office/drawing/2014/main" id="{1C85FEEC-CCE3-4183-915E-33890B8243C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39261" y="7197792"/>
            <a:ext cx="23392015" cy="241183"/>
            <a:chOff x="1" y="0"/>
            <a:chExt cx="25501599" cy="152400"/>
          </a:xfrm>
        </p:grpSpPr>
        <p:sp>
          <p:nvSpPr>
            <p:cNvPr id="40" name="AutoShape 6">
              <a:extLst>
                <a:ext uri="{FF2B5EF4-FFF2-40B4-BE49-F238E27FC236}">
                  <a16:creationId xmlns:a16="http://schemas.microsoft.com/office/drawing/2014/main" id="{6A92123F-B4A5-43B5-B4D5-7A5881FE0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2000" y="0"/>
              <a:ext cx="7454901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12E2F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" name="AutoShape 7">
              <a:extLst>
                <a:ext uri="{FF2B5EF4-FFF2-40B4-BE49-F238E27FC236}">
                  <a16:creationId xmlns:a16="http://schemas.microsoft.com/office/drawing/2014/main" id="{051407D3-009E-43A9-BBE9-3E2F4D5B4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0300" y="0"/>
              <a:ext cx="78613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42223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9" name="AutoShape 5">
              <a:extLst>
                <a:ext uri="{FF2B5EF4-FFF2-40B4-BE49-F238E27FC236}">
                  <a16:creationId xmlns:a16="http://schemas.microsoft.com/office/drawing/2014/main" id="{2C19BC93-0C12-4BED-BDEA-5426A47E2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657" y="0"/>
              <a:ext cx="8346454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C5F4B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8" name="AutoShape 4">
              <a:extLst>
                <a:ext uri="{FF2B5EF4-FFF2-40B4-BE49-F238E27FC236}">
                  <a16:creationId xmlns:a16="http://schemas.microsoft.com/office/drawing/2014/main" id="{94C03AF6-08D6-4557-A87B-DC5D1DDA9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0"/>
              <a:ext cx="6631849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8778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1ED2AE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42" name="AutoShape 8">
            <a:extLst>
              <a:ext uri="{FF2B5EF4-FFF2-40B4-BE49-F238E27FC236}">
                <a16:creationId xmlns:a16="http://schemas.microsoft.com/office/drawing/2014/main" id="{8C015828-9D20-4937-8575-4AB4EE563E7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6575021" y="7973896"/>
            <a:ext cx="6857196" cy="40084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8"/>
                </a:moveTo>
                <a:lnTo>
                  <a:pt x="0" y="19647"/>
                </a:lnTo>
                <a:lnTo>
                  <a:pt x="3450" y="19647"/>
                </a:lnTo>
                <a:lnTo>
                  <a:pt x="4609" y="21599"/>
                </a:lnTo>
                <a:lnTo>
                  <a:pt x="5727" y="19717"/>
                </a:lnTo>
                <a:lnTo>
                  <a:pt x="21599" y="19717"/>
                </a:lnTo>
                <a:lnTo>
                  <a:pt x="21599" y="0"/>
                </a:lnTo>
                <a:lnTo>
                  <a:pt x="0" y="138"/>
                </a:lnTo>
                <a:close/>
              </a:path>
            </a:pathLst>
          </a:custGeom>
          <a:solidFill>
            <a:srgbClr val="EF8778"/>
          </a:solidFill>
          <a:ln w="25400" cap="flat" cmpd="sng">
            <a:noFill/>
            <a:prstDash val="solid"/>
            <a:miter lim="0"/>
            <a:headEnd/>
            <a:tailEnd/>
          </a:ln>
          <a:effectLst>
            <a:outerShdw blurRad="38100" dist="38100" dir="16800003" algn="ctr" rotWithShape="0">
              <a:srgbClr val="000000">
                <a:alpha val="10999"/>
              </a:srgbClr>
            </a:outerShdw>
          </a:effec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3" name="AutoShape 9">
            <a:extLst>
              <a:ext uri="{FF2B5EF4-FFF2-40B4-BE49-F238E27FC236}">
                <a16:creationId xmlns:a16="http://schemas.microsoft.com/office/drawing/2014/main" id="{39434084-6098-4ACF-AC43-5FE36D65F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308108" y="7892149"/>
            <a:ext cx="6611065" cy="40084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8"/>
                </a:moveTo>
                <a:lnTo>
                  <a:pt x="0" y="19647"/>
                </a:lnTo>
                <a:lnTo>
                  <a:pt x="3450" y="19647"/>
                </a:lnTo>
                <a:lnTo>
                  <a:pt x="4609" y="21599"/>
                </a:lnTo>
                <a:lnTo>
                  <a:pt x="5727" y="19717"/>
                </a:lnTo>
                <a:lnTo>
                  <a:pt x="21599" y="19717"/>
                </a:lnTo>
                <a:lnTo>
                  <a:pt x="21599" y="0"/>
                </a:lnTo>
                <a:lnTo>
                  <a:pt x="0" y="138"/>
                </a:lnTo>
                <a:close/>
              </a:path>
            </a:pathLst>
          </a:custGeom>
          <a:solidFill>
            <a:srgbClr val="D12E2F"/>
          </a:solidFill>
          <a:ln w="25400" cap="flat" cmpd="sng">
            <a:noFill/>
            <a:prstDash val="solid"/>
            <a:miter lim="0"/>
            <a:headEnd/>
            <a:tailEnd/>
          </a:ln>
          <a:effectLst>
            <a:outerShdw blurRad="38100" dist="38100" dir="16800003" algn="ctr" rotWithShape="0">
              <a:srgbClr val="000000">
                <a:alpha val="10999"/>
              </a:srgbClr>
            </a:outerShdw>
          </a:effec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4" name="AutoShape 10">
            <a:extLst>
              <a:ext uri="{FF2B5EF4-FFF2-40B4-BE49-F238E27FC236}">
                <a16:creationId xmlns:a16="http://schemas.microsoft.com/office/drawing/2014/main" id="{F4AD90C1-D407-4E0D-85C0-4078E58BC3F5}"/>
              </a:ext>
            </a:extLst>
          </p:cNvPr>
          <p:cNvSpPr>
            <a:spLocks/>
          </p:cNvSpPr>
          <p:nvPr/>
        </p:nvSpPr>
        <p:spPr bwMode="auto">
          <a:xfrm>
            <a:off x="933066" y="2808024"/>
            <a:ext cx="6745104" cy="38147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8"/>
                </a:moveTo>
                <a:lnTo>
                  <a:pt x="0" y="19647"/>
                </a:lnTo>
                <a:lnTo>
                  <a:pt x="3450" y="19647"/>
                </a:lnTo>
                <a:lnTo>
                  <a:pt x="4609" y="21599"/>
                </a:lnTo>
                <a:lnTo>
                  <a:pt x="5727" y="19717"/>
                </a:lnTo>
                <a:lnTo>
                  <a:pt x="21599" y="19717"/>
                </a:lnTo>
                <a:lnTo>
                  <a:pt x="21599" y="0"/>
                </a:lnTo>
                <a:lnTo>
                  <a:pt x="0" y="138"/>
                </a:lnTo>
                <a:close/>
              </a:path>
            </a:pathLst>
          </a:custGeom>
          <a:solidFill>
            <a:srgbClr val="942223"/>
          </a:solidFill>
          <a:ln w="25400" cap="flat" cmpd="sng">
            <a:noFill/>
            <a:prstDash val="solid"/>
            <a:miter lim="0"/>
            <a:headEnd/>
            <a:tailEnd/>
          </a:ln>
          <a:effectLst>
            <a:outerShdw blurRad="38100" dist="38100" dir="5400000" algn="ctr" rotWithShape="0">
              <a:srgbClr val="000000">
                <a:alpha val="10999"/>
              </a:srgbClr>
            </a:outerShdw>
          </a:effec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5" name="AutoShape 11">
            <a:extLst>
              <a:ext uri="{FF2B5EF4-FFF2-40B4-BE49-F238E27FC236}">
                <a16:creationId xmlns:a16="http://schemas.microsoft.com/office/drawing/2014/main" id="{B6E0BE24-F60A-4610-B606-ECF1334F3B48}"/>
              </a:ext>
            </a:extLst>
          </p:cNvPr>
          <p:cNvSpPr>
            <a:spLocks/>
          </p:cNvSpPr>
          <p:nvPr/>
        </p:nvSpPr>
        <p:spPr bwMode="auto">
          <a:xfrm>
            <a:off x="10939853" y="2868351"/>
            <a:ext cx="6253951" cy="37390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8"/>
                </a:moveTo>
                <a:lnTo>
                  <a:pt x="0" y="19647"/>
                </a:lnTo>
                <a:lnTo>
                  <a:pt x="3450" y="19647"/>
                </a:lnTo>
                <a:lnTo>
                  <a:pt x="4609" y="21599"/>
                </a:lnTo>
                <a:lnTo>
                  <a:pt x="5727" y="19717"/>
                </a:lnTo>
                <a:lnTo>
                  <a:pt x="21599" y="19717"/>
                </a:lnTo>
                <a:lnTo>
                  <a:pt x="21599" y="0"/>
                </a:lnTo>
                <a:lnTo>
                  <a:pt x="0" y="138"/>
                </a:lnTo>
                <a:close/>
              </a:path>
            </a:pathLst>
          </a:custGeom>
          <a:solidFill>
            <a:srgbClr val="EC5F4B"/>
          </a:solidFill>
          <a:ln w="25400" cap="flat" cmpd="sng">
            <a:noFill/>
            <a:prstDash val="solid"/>
            <a:miter lim="0"/>
            <a:headEnd/>
            <a:tailEnd/>
          </a:ln>
          <a:effectLst>
            <a:outerShdw blurRad="38100" dist="38100" dir="5400000" algn="ctr" rotWithShape="0">
              <a:srgbClr val="000000">
                <a:alpha val="10999"/>
              </a:srgbClr>
            </a:outerShdw>
          </a:effectLst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6" name="Group 12">
            <a:extLst>
              <a:ext uri="{FF2B5EF4-FFF2-40B4-BE49-F238E27FC236}">
                <a16:creationId xmlns:a16="http://schemas.microsoft.com/office/drawing/2014/main" id="{8AD0CC9F-8DCB-4850-8789-CD2721848C25}"/>
              </a:ext>
            </a:extLst>
          </p:cNvPr>
          <p:cNvGrpSpPr>
            <a:grpSpLocks/>
          </p:cNvGrpSpPr>
          <p:nvPr/>
        </p:nvGrpSpPr>
        <p:grpSpPr bwMode="auto">
          <a:xfrm>
            <a:off x="1984092" y="7031236"/>
            <a:ext cx="712787" cy="712787"/>
            <a:chOff x="-1" y="-1"/>
            <a:chExt cx="711202" cy="711202"/>
          </a:xfrm>
        </p:grpSpPr>
        <p:sp>
          <p:nvSpPr>
            <p:cNvPr id="47" name="AutoShape 13">
              <a:extLst>
                <a:ext uri="{FF2B5EF4-FFF2-40B4-BE49-F238E27FC236}">
                  <a16:creationId xmlns:a16="http://schemas.microsoft.com/office/drawing/2014/main" id="{C14F3C3C-F707-426E-A895-76FA22324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711202" cy="71120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>
                <a:alpha val="29999"/>
              </a:schemeClr>
            </a:solidFill>
            <a:ln w="25400" cap="flat" cmpd="sng">
              <a:solidFill>
                <a:srgbClr val="000000">
                  <a:alpha val="2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CDEE0"/>
                  </a:outerShdw>
                </a:effectLst>
              </a:endParaRPr>
            </a:p>
          </p:txBody>
        </p:sp>
        <p:sp>
          <p:nvSpPr>
            <p:cNvPr id="48" name="AutoShape 14">
              <a:extLst>
                <a:ext uri="{FF2B5EF4-FFF2-40B4-BE49-F238E27FC236}">
                  <a16:creationId xmlns:a16="http://schemas.microsoft.com/office/drawing/2014/main" id="{3F7C2E19-02C2-43A3-A86D-3F78344ED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99" y="203200"/>
              <a:ext cx="304802" cy="304801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8" name="AutoShape 27">
            <a:extLst>
              <a:ext uri="{FF2B5EF4-FFF2-40B4-BE49-F238E27FC236}">
                <a16:creationId xmlns:a16="http://schemas.microsoft.com/office/drawing/2014/main" id="{691FDED1-B7CD-4103-B8A7-1EC9F553005C}"/>
              </a:ext>
            </a:extLst>
          </p:cNvPr>
          <p:cNvSpPr>
            <a:spLocks/>
          </p:cNvSpPr>
          <p:nvPr/>
        </p:nvSpPr>
        <p:spPr bwMode="auto">
          <a:xfrm>
            <a:off x="3752605" y="3995497"/>
            <a:ext cx="3601055" cy="964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ru-RU" sz="3600" b="1" dirty="0">
                <a:solidFill>
                  <a:schemeClr val="bg1"/>
                </a:solidFill>
                <a:latin typeface="Open Sans" charset="0"/>
                <a:cs typeface="Open Sans" charset="0"/>
                <a:sym typeface="Open Sans" charset="0"/>
              </a:rPr>
              <a:t>Больше данных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08" name="Group 12">
            <a:extLst>
              <a:ext uri="{FF2B5EF4-FFF2-40B4-BE49-F238E27FC236}">
                <a16:creationId xmlns:a16="http://schemas.microsoft.com/office/drawing/2014/main" id="{D4AFFF7C-F310-49A7-85DC-57B15C2A7864}"/>
              </a:ext>
            </a:extLst>
          </p:cNvPr>
          <p:cNvGrpSpPr>
            <a:grpSpLocks/>
          </p:cNvGrpSpPr>
          <p:nvPr/>
        </p:nvGrpSpPr>
        <p:grpSpPr bwMode="auto">
          <a:xfrm>
            <a:off x="7351519" y="6957329"/>
            <a:ext cx="712787" cy="712787"/>
            <a:chOff x="-1" y="-1"/>
            <a:chExt cx="711202" cy="711202"/>
          </a:xfrm>
        </p:grpSpPr>
        <p:sp>
          <p:nvSpPr>
            <p:cNvPr id="109" name="AutoShape 13">
              <a:extLst>
                <a:ext uri="{FF2B5EF4-FFF2-40B4-BE49-F238E27FC236}">
                  <a16:creationId xmlns:a16="http://schemas.microsoft.com/office/drawing/2014/main" id="{B481DCE3-18F0-46F4-AE45-57F6919F3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711202" cy="71120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>
                <a:alpha val="29999"/>
              </a:schemeClr>
            </a:solidFill>
            <a:ln w="25400" cap="flat" cmpd="sng">
              <a:solidFill>
                <a:srgbClr val="000000">
                  <a:alpha val="2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CDEE0"/>
                  </a:outerShdw>
                </a:effectLst>
              </a:endParaRPr>
            </a:p>
          </p:txBody>
        </p:sp>
        <p:sp>
          <p:nvSpPr>
            <p:cNvPr id="110" name="AutoShape 14">
              <a:extLst>
                <a:ext uri="{FF2B5EF4-FFF2-40B4-BE49-F238E27FC236}">
                  <a16:creationId xmlns:a16="http://schemas.microsoft.com/office/drawing/2014/main" id="{DEAE3182-FB3A-4FA5-8D20-96D50AF1F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99" y="203200"/>
              <a:ext cx="304802" cy="304801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11" name="Group 12">
            <a:extLst>
              <a:ext uri="{FF2B5EF4-FFF2-40B4-BE49-F238E27FC236}">
                <a16:creationId xmlns:a16="http://schemas.microsoft.com/office/drawing/2014/main" id="{BB1D0081-61C8-40A3-8FAE-CD89BCAF48FA}"/>
              </a:ext>
            </a:extLst>
          </p:cNvPr>
          <p:cNvGrpSpPr>
            <a:grpSpLocks/>
          </p:cNvGrpSpPr>
          <p:nvPr/>
        </p:nvGrpSpPr>
        <p:grpSpPr bwMode="auto">
          <a:xfrm>
            <a:off x="11873869" y="6957330"/>
            <a:ext cx="712787" cy="712787"/>
            <a:chOff x="-1" y="-1"/>
            <a:chExt cx="711202" cy="711202"/>
          </a:xfrm>
        </p:grpSpPr>
        <p:sp>
          <p:nvSpPr>
            <p:cNvPr id="112" name="AutoShape 13">
              <a:extLst>
                <a:ext uri="{FF2B5EF4-FFF2-40B4-BE49-F238E27FC236}">
                  <a16:creationId xmlns:a16="http://schemas.microsoft.com/office/drawing/2014/main" id="{6A5CC2A5-7690-4ECA-9733-CB5231C6E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711202" cy="71120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>
                <a:alpha val="29999"/>
              </a:schemeClr>
            </a:solidFill>
            <a:ln w="25400" cap="flat" cmpd="sng">
              <a:solidFill>
                <a:srgbClr val="000000">
                  <a:alpha val="2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CDEE0"/>
                  </a:outerShdw>
                </a:effectLst>
              </a:endParaRPr>
            </a:p>
          </p:txBody>
        </p:sp>
        <p:sp>
          <p:nvSpPr>
            <p:cNvPr id="113" name="AutoShape 14">
              <a:extLst>
                <a:ext uri="{FF2B5EF4-FFF2-40B4-BE49-F238E27FC236}">
                  <a16:creationId xmlns:a16="http://schemas.microsoft.com/office/drawing/2014/main" id="{4D370C9C-BAFB-42BC-B886-077066341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99" y="203200"/>
              <a:ext cx="304802" cy="304801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14" name="Group 12">
            <a:extLst>
              <a:ext uri="{FF2B5EF4-FFF2-40B4-BE49-F238E27FC236}">
                <a16:creationId xmlns:a16="http://schemas.microsoft.com/office/drawing/2014/main" id="{750BF5DE-D60F-44C2-A62F-54A931CB678C}"/>
              </a:ext>
            </a:extLst>
          </p:cNvPr>
          <p:cNvGrpSpPr>
            <a:grpSpLocks/>
          </p:cNvGrpSpPr>
          <p:nvPr/>
        </p:nvGrpSpPr>
        <p:grpSpPr bwMode="auto">
          <a:xfrm>
            <a:off x="17644384" y="6937530"/>
            <a:ext cx="712787" cy="712787"/>
            <a:chOff x="-1" y="-1"/>
            <a:chExt cx="711202" cy="711202"/>
          </a:xfrm>
        </p:grpSpPr>
        <p:sp>
          <p:nvSpPr>
            <p:cNvPr id="115" name="AutoShape 13">
              <a:extLst>
                <a:ext uri="{FF2B5EF4-FFF2-40B4-BE49-F238E27FC236}">
                  <a16:creationId xmlns:a16="http://schemas.microsoft.com/office/drawing/2014/main" id="{A3270F73-9913-42B0-9E50-6C35E30B3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711202" cy="71120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>
                <a:alpha val="29999"/>
              </a:schemeClr>
            </a:solidFill>
            <a:ln w="25400" cap="flat" cmpd="sng">
              <a:solidFill>
                <a:srgbClr val="000000">
                  <a:alpha val="2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CDEE0"/>
                  </a:outerShdw>
                </a:effectLst>
              </a:endParaRPr>
            </a:p>
          </p:txBody>
        </p:sp>
        <p:sp>
          <p:nvSpPr>
            <p:cNvPr id="116" name="AutoShape 14">
              <a:extLst>
                <a:ext uri="{FF2B5EF4-FFF2-40B4-BE49-F238E27FC236}">
                  <a16:creationId xmlns:a16="http://schemas.microsoft.com/office/drawing/2014/main" id="{949B3E75-5947-4ED3-99F9-A595828B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99" y="203200"/>
              <a:ext cx="304802" cy="304801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4200"/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22" name="AutoShape 27">
            <a:extLst>
              <a:ext uri="{FF2B5EF4-FFF2-40B4-BE49-F238E27FC236}">
                <a16:creationId xmlns:a16="http://schemas.microsoft.com/office/drawing/2014/main" id="{4C0935AC-D088-47A2-928B-D7E9DE0FC4FE}"/>
              </a:ext>
            </a:extLst>
          </p:cNvPr>
          <p:cNvSpPr>
            <a:spLocks/>
          </p:cNvSpPr>
          <p:nvPr/>
        </p:nvSpPr>
        <p:spPr bwMode="auto">
          <a:xfrm>
            <a:off x="8690294" y="9426249"/>
            <a:ext cx="4125624" cy="964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ru-RU" sz="3600" b="1" dirty="0">
                <a:solidFill>
                  <a:schemeClr val="bg1"/>
                </a:solidFill>
                <a:latin typeface="Open Sans" charset="0"/>
                <a:cs typeface="Open Sans" charset="0"/>
                <a:sym typeface="Open Sans" charset="0"/>
              </a:rPr>
              <a:t>Улучшение модели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4" name="AutoShape 27">
            <a:extLst>
              <a:ext uri="{FF2B5EF4-FFF2-40B4-BE49-F238E27FC236}">
                <a16:creationId xmlns:a16="http://schemas.microsoft.com/office/drawing/2014/main" id="{64C7F26B-268C-4188-9A59-0BC741D4F985}"/>
              </a:ext>
            </a:extLst>
          </p:cNvPr>
          <p:cNvSpPr>
            <a:spLocks/>
          </p:cNvSpPr>
          <p:nvPr/>
        </p:nvSpPr>
        <p:spPr bwMode="auto">
          <a:xfrm>
            <a:off x="13732760" y="4048711"/>
            <a:ext cx="3393483" cy="964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ru-RU" sz="3600" b="1" dirty="0" err="1">
                <a:solidFill>
                  <a:schemeClr val="bg1"/>
                </a:solidFill>
              </a:rPr>
              <a:t>Дополнитель-ные</a:t>
            </a:r>
            <a:r>
              <a:rPr lang="ru-RU" sz="3600" b="1" dirty="0">
                <a:solidFill>
                  <a:schemeClr val="bg1"/>
                </a:solidFill>
              </a:rPr>
              <a:t> функции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0" name="The most phygital…">
            <a:extLst>
              <a:ext uri="{FF2B5EF4-FFF2-40B4-BE49-F238E27FC236}">
                <a16:creationId xmlns:a16="http://schemas.microsoft.com/office/drawing/2014/main" id="{01D18063-FED4-477C-907F-316F9BE51DE8}"/>
              </a:ext>
            </a:extLst>
          </p:cNvPr>
          <p:cNvSpPr txBox="1"/>
          <p:nvPr/>
        </p:nvSpPr>
        <p:spPr>
          <a:xfrm>
            <a:off x="1984091" y="1162046"/>
            <a:ext cx="14387185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latin typeface="Gilroy Black" panose="00000A00000000000000" pitchFamily="2" charset="-52"/>
              </a:rPr>
              <a:t>Развитие проекта</a:t>
            </a:r>
            <a:endParaRPr b="1" dirty="0">
              <a:latin typeface="Gilroy Black" panose="00000A00000000000000" pitchFamily="2" charset="-52"/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A8EDC1FB-3E8E-4555-8BD1-3FF9D25EC62F}"/>
              </a:ext>
            </a:extLst>
          </p:cNvPr>
          <p:cNvSpPr/>
          <p:nvPr/>
        </p:nvSpPr>
        <p:spPr>
          <a:xfrm>
            <a:off x="22197832" y="12237503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18B14233-13CD-487F-83C5-CEB1F68F45BC}"/>
              </a:ext>
            </a:extLst>
          </p:cNvPr>
          <p:cNvSpPr/>
          <p:nvPr/>
        </p:nvSpPr>
        <p:spPr>
          <a:xfrm>
            <a:off x="675729" y="12120200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436E627-4A3D-43AB-9D89-7DD7B8675695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</a:t>
            </a:r>
            <a:r>
              <a:rPr lang="ru-RU" sz="36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E9309-B18B-4C6C-B8F7-E350F880D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65" y="9036801"/>
            <a:ext cx="1871175" cy="1871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69183-4467-4031-9FB3-BC8F70A74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808" y="3633617"/>
            <a:ext cx="2032998" cy="20329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E116C7B-0C0C-4D80-AA9B-51F22FF59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25" y="3408221"/>
            <a:ext cx="1871378" cy="1871378"/>
          </a:xfrm>
          <a:prstGeom prst="rect">
            <a:avLst/>
          </a:prstGeom>
        </p:spPr>
      </p:pic>
      <p:sp>
        <p:nvSpPr>
          <p:cNvPr id="51" name="AutoShape 27">
            <a:extLst>
              <a:ext uri="{FF2B5EF4-FFF2-40B4-BE49-F238E27FC236}">
                <a16:creationId xmlns:a16="http://schemas.microsoft.com/office/drawing/2014/main" id="{FE036F8E-36D7-44C2-9FA6-AB056402B232}"/>
              </a:ext>
            </a:extLst>
          </p:cNvPr>
          <p:cNvSpPr>
            <a:spLocks/>
          </p:cNvSpPr>
          <p:nvPr/>
        </p:nvSpPr>
        <p:spPr bwMode="auto">
          <a:xfrm>
            <a:off x="19984551" y="9748471"/>
            <a:ext cx="3393483" cy="964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ru-RU" sz="3600" b="1" dirty="0">
                <a:solidFill>
                  <a:schemeClr val="bg1"/>
                </a:solidFill>
              </a:rPr>
              <a:t>Разработка под </a:t>
            </a:r>
            <a:r>
              <a:rPr lang="en-US" sz="3600" b="1" dirty="0">
                <a:solidFill>
                  <a:schemeClr val="bg1"/>
                </a:solidFill>
              </a:rPr>
              <a:t>IOS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204AD-A653-41EF-9AAC-8F8F32FAD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243" y="8954884"/>
            <a:ext cx="2391750" cy="2391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971163C-BBAC-4577-8592-824EC36061F0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23AAC-5491-4EC0-A15E-B99FD3C13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566" y="3629627"/>
            <a:ext cx="10248900" cy="7886700"/>
          </a:xfrm>
          <a:prstGeom prst="rect">
            <a:avLst/>
          </a:prstGeom>
        </p:spPr>
      </p:pic>
      <p:sp>
        <p:nvSpPr>
          <p:cNvPr id="12" name="The most phygital…">
            <a:extLst>
              <a:ext uri="{FF2B5EF4-FFF2-40B4-BE49-F238E27FC236}">
                <a16:creationId xmlns:a16="http://schemas.microsoft.com/office/drawing/2014/main" id="{5CE7F263-F6D8-488F-95F8-DB22A26E9698}"/>
              </a:ext>
            </a:extLst>
          </p:cNvPr>
          <p:cNvSpPr txBox="1"/>
          <p:nvPr/>
        </p:nvSpPr>
        <p:spPr>
          <a:xfrm>
            <a:off x="2195126" y="1621401"/>
            <a:ext cx="6654292" cy="11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Проблема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33225-1D71-41B7-A205-7045B244A0ED}"/>
              </a:ext>
            </a:extLst>
          </p:cNvPr>
          <p:cNvSpPr txBox="1"/>
          <p:nvPr/>
        </p:nvSpPr>
        <p:spPr>
          <a:xfrm>
            <a:off x="873555" y="5750986"/>
            <a:ext cx="10248900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Медленное обслуживание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5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Большое скопление людей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29D0A9-61D7-41D1-9F0E-EDE6D6AEB341}"/>
              </a:ext>
            </a:extLst>
          </p:cNvPr>
          <p:cNvSpPr/>
          <p:nvPr/>
        </p:nvSpPr>
        <p:spPr>
          <a:xfrm>
            <a:off x="873555" y="12027877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2C18DD-7211-4FE5-9CCA-5B5EDF526FB3}"/>
              </a:ext>
            </a:extLst>
          </p:cNvPr>
          <p:cNvSpPr/>
          <p:nvPr/>
        </p:nvSpPr>
        <p:spPr>
          <a:xfrm>
            <a:off x="21875262" y="11986798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86829-F560-4329-86BF-0A538F6186E7}"/>
              </a:ext>
            </a:extLst>
          </p:cNvPr>
          <p:cNvSpPr txBox="1"/>
          <p:nvPr/>
        </p:nvSpPr>
        <p:spPr>
          <a:xfrm>
            <a:off x="22309015" y="127194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395623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5DDFC-B107-4D2B-8A9A-A88E2353565F}"/>
              </a:ext>
            </a:extLst>
          </p:cNvPr>
          <p:cNvSpPr/>
          <p:nvPr/>
        </p:nvSpPr>
        <p:spPr>
          <a:xfrm>
            <a:off x="873555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1C52E-9AD1-49C1-8D1B-77A5EF46E7CA}"/>
              </a:ext>
            </a:extLst>
          </p:cNvPr>
          <p:cNvSpPr/>
          <p:nvPr/>
        </p:nvSpPr>
        <p:spPr>
          <a:xfrm>
            <a:off x="21939924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he most phygital…">
            <a:extLst>
              <a:ext uri="{FF2B5EF4-FFF2-40B4-BE49-F238E27FC236}">
                <a16:creationId xmlns:a16="http://schemas.microsoft.com/office/drawing/2014/main" id="{54E6A112-2584-4CDC-986D-D0321E0B01A6}"/>
              </a:ext>
            </a:extLst>
          </p:cNvPr>
          <p:cNvSpPr txBox="1"/>
          <p:nvPr/>
        </p:nvSpPr>
        <p:spPr>
          <a:xfrm>
            <a:off x="2021839" y="1418844"/>
            <a:ext cx="10033001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en-US" b="1" dirty="0">
                <a:latin typeface="Gilroy Black" panose="00000A00000000000000" pitchFamily="2" charset="-52"/>
              </a:rPr>
              <a:t>Metric learning</a:t>
            </a:r>
            <a:endParaRPr b="1" dirty="0">
              <a:latin typeface="Gilroy Black" panose="00000A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EEBB9-F562-4000-BEAC-2C593BD7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39" y="2863335"/>
            <a:ext cx="16316001" cy="9305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00FE72-D0C5-40C7-7577-5B0A982408BA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//20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907504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5DDFC-B107-4D2B-8A9A-A88E2353565F}"/>
              </a:ext>
            </a:extLst>
          </p:cNvPr>
          <p:cNvSpPr/>
          <p:nvPr/>
        </p:nvSpPr>
        <p:spPr>
          <a:xfrm>
            <a:off x="873555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1C52E-9AD1-49C1-8D1B-77A5EF46E7CA}"/>
              </a:ext>
            </a:extLst>
          </p:cNvPr>
          <p:cNvSpPr/>
          <p:nvPr/>
        </p:nvSpPr>
        <p:spPr>
          <a:xfrm>
            <a:off x="21939924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he most phygital…">
            <a:extLst>
              <a:ext uri="{FF2B5EF4-FFF2-40B4-BE49-F238E27FC236}">
                <a16:creationId xmlns:a16="http://schemas.microsoft.com/office/drawing/2014/main" id="{54E6A112-2584-4CDC-986D-D0321E0B01A6}"/>
              </a:ext>
            </a:extLst>
          </p:cNvPr>
          <p:cNvSpPr txBox="1"/>
          <p:nvPr/>
        </p:nvSpPr>
        <p:spPr>
          <a:xfrm>
            <a:off x="2021839" y="1418844"/>
            <a:ext cx="10033001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en-US" b="1" dirty="0">
                <a:latin typeface="Gilroy Black" panose="00000A00000000000000" pitchFamily="2" charset="-52"/>
              </a:rPr>
              <a:t>CLIP</a:t>
            </a:r>
            <a:endParaRPr b="1" dirty="0">
              <a:latin typeface="Gilroy Black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0FE72-D0C5-40C7-7577-5B0A982408BA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//21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0CC29D-9379-5C1D-2D60-CBCB34BF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39" y="3097246"/>
            <a:ext cx="20306134" cy="79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100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3E8465-E740-450F-94A5-2A4597A5BF48}"/>
              </a:ext>
            </a:extLst>
          </p:cNvPr>
          <p:cNvSpPr/>
          <p:nvPr/>
        </p:nvSpPr>
        <p:spPr>
          <a:xfrm>
            <a:off x="873555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24FB6E-FCAE-46BD-8098-91172FA9BD65}"/>
              </a:ext>
            </a:extLst>
          </p:cNvPr>
          <p:cNvSpPr/>
          <p:nvPr/>
        </p:nvSpPr>
        <p:spPr>
          <a:xfrm>
            <a:off x="22070200" y="12027877"/>
            <a:ext cx="1899138" cy="867508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he most phygital…">
            <a:extLst>
              <a:ext uri="{FF2B5EF4-FFF2-40B4-BE49-F238E27FC236}">
                <a16:creationId xmlns:a16="http://schemas.microsoft.com/office/drawing/2014/main" id="{0BA66702-9DD7-403D-9EAB-D164D2DDD5CE}"/>
              </a:ext>
            </a:extLst>
          </p:cNvPr>
          <p:cNvSpPr txBox="1"/>
          <p:nvPr/>
        </p:nvSpPr>
        <p:spPr>
          <a:xfrm>
            <a:off x="9531349" y="11908074"/>
            <a:ext cx="5321300" cy="1017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pPr algn="ctr"/>
            <a:r>
              <a:rPr lang="ru-RU" sz="3600" dirty="0">
                <a:solidFill>
                  <a:srgbClr val="EF312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быстро и комфортно</a:t>
            </a:r>
            <a:endParaRPr sz="3600" dirty="0">
              <a:solidFill>
                <a:srgbClr val="EF312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8B25F-4B56-4239-B22F-AB08268915B5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//22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E7AFAF6-5FE3-FFC3-0573-5EAA2C8172B3}"/>
              </a:ext>
            </a:extLst>
          </p:cNvPr>
          <p:cNvSpPr txBox="1">
            <a:spLocks/>
          </p:cNvSpPr>
          <p:nvPr/>
        </p:nvSpPr>
        <p:spPr>
          <a:xfrm>
            <a:off x="845943" y="1104904"/>
            <a:ext cx="19320113" cy="119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chemeClr val="tx1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457200" latinLnBrk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defRPr/>
            </a:pPr>
            <a:r>
              <a:rPr lang="ru-RU" sz="6000" b="0" dirty="0">
                <a:solidFill>
                  <a:schemeClr val="bg1"/>
                </a:solidFill>
                <a:latin typeface="Styrene A LC Bold" pitchFamily="50" charset="0"/>
              </a:rPr>
              <a:t>ОСТАВАЙТЕСЬ НА СВЯЗИ</a:t>
            </a:r>
          </a:p>
        </p:txBody>
      </p:sp>
      <p:sp>
        <p:nvSpPr>
          <p:cNvPr id="12" name="Google Shape;124;p4">
            <a:extLst>
              <a:ext uri="{FF2B5EF4-FFF2-40B4-BE49-F238E27FC236}">
                <a16:creationId xmlns:a16="http://schemas.microsoft.com/office/drawing/2014/main" id="{D02FBB0B-CD12-AEE6-D438-87794781FBFC}"/>
              </a:ext>
            </a:extLst>
          </p:cNvPr>
          <p:cNvSpPr txBox="1"/>
          <p:nvPr/>
        </p:nvSpPr>
        <p:spPr>
          <a:xfrm>
            <a:off x="7621688" y="3615186"/>
            <a:ext cx="9328073" cy="231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97" tIns="50797" rIns="50797" bIns="50797" anchor="t" anchorCtr="0">
            <a:spAutoFit/>
          </a:bodyPr>
          <a:lstStyle/>
          <a:p>
            <a:pPr defTabSz="1828370" hangingPunct="1">
              <a:buClr>
                <a:srgbClr val="000000"/>
              </a:buClr>
              <a:buSzPts val="6500"/>
              <a:defRPr/>
            </a:pPr>
            <a:r>
              <a:rPr lang="ru-RU" sz="4800" kern="1200" dirty="0">
                <a:solidFill>
                  <a:srgbClr val="EF3124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Подписывайтесь</a:t>
            </a:r>
          </a:p>
          <a:p>
            <a:pPr defTabSz="1828370" hangingPunct="1">
              <a:buClr>
                <a:srgbClr val="000000"/>
              </a:buClr>
              <a:buSzPts val="6500"/>
              <a:defRPr/>
            </a:pPr>
            <a:r>
              <a:rPr lang="ru-RU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на наш </a:t>
            </a:r>
            <a:r>
              <a:rPr lang="en-US" sz="4800" kern="1200" dirty="0" err="1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tg</a:t>
            </a:r>
            <a:r>
              <a:rPr lang="en-US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-</a:t>
            </a:r>
            <a:r>
              <a:rPr lang="ru-RU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канал</a:t>
            </a:r>
          </a:p>
          <a:p>
            <a:pPr defTabSz="1828370" hangingPunct="1">
              <a:buClr>
                <a:srgbClr val="000000"/>
              </a:buClr>
              <a:buSzPts val="6500"/>
              <a:defRPr/>
            </a:pPr>
            <a:r>
              <a:rPr lang="ru-RU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«Нескучный </a:t>
            </a:r>
            <a:r>
              <a:rPr lang="en-US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Data Science</a:t>
            </a:r>
            <a:r>
              <a:rPr lang="ru-RU" sz="4800" kern="1200" dirty="0">
                <a:solidFill>
                  <a:schemeClr val="bg1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»</a:t>
            </a:r>
            <a:r>
              <a:rPr lang="ru-RU" sz="4800" kern="1200" dirty="0">
                <a:solidFill>
                  <a:prstClr val="black"/>
                </a:solidFill>
                <a:latin typeface="Styrene A LC Medium" pitchFamily="2" charset="0"/>
                <a:ea typeface="Verdana" pitchFamily="34" charset="0"/>
                <a:cs typeface="Verdana" pitchFamily="34" charset="0"/>
                <a:sym typeface="Helvetica Neue"/>
              </a:rPr>
              <a:t>»</a:t>
            </a:r>
            <a:endParaRPr lang="en-US" sz="4800" kern="1200" dirty="0">
              <a:solidFill>
                <a:prstClr val="black"/>
              </a:solidFill>
              <a:latin typeface="Styrene A LC Medium" pitchFamily="2" charset="0"/>
              <a:ea typeface="Verdana" pitchFamily="34" charset="0"/>
              <a:cs typeface="Verdana" pitchFamily="34" charset="0"/>
              <a:sym typeface="Helvetica Neue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940484-81C3-7541-0FBB-2434433E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36937" r="19060" b="32613"/>
          <a:stretch/>
        </p:blipFill>
        <p:spPr>
          <a:xfrm>
            <a:off x="9864973" y="6858000"/>
            <a:ext cx="4654054" cy="4325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516128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e most phygital…">
            <a:extLst>
              <a:ext uri="{FF2B5EF4-FFF2-40B4-BE49-F238E27FC236}">
                <a16:creationId xmlns:a16="http://schemas.microsoft.com/office/drawing/2014/main" id="{A1A71539-27F9-44C2-B449-4B9AC46DD115}"/>
              </a:ext>
            </a:extLst>
          </p:cNvPr>
          <p:cNvSpPr txBox="1"/>
          <p:nvPr/>
        </p:nvSpPr>
        <p:spPr>
          <a:xfrm>
            <a:off x="1886204" y="1495560"/>
            <a:ext cx="6654292" cy="11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Решение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BF79440A-F905-4446-B333-92F43E0F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6754" flipH="1">
            <a:off x="15697359" y="6797204"/>
            <a:ext cx="2132978" cy="76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5C54F-D1EA-4B71-B120-339FDEC1F606}"/>
              </a:ext>
            </a:extLst>
          </p:cNvPr>
          <p:cNvSpPr txBox="1"/>
          <p:nvPr/>
        </p:nvSpPr>
        <p:spPr>
          <a:xfrm>
            <a:off x="16556965" y="7802077"/>
            <a:ext cx="513786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limamif" panose="02000603000000000000" pitchFamily="2" charset="0"/>
                <a:ea typeface="Slimamif" panose="02000603000000000000" pitchFamily="2" charset="0"/>
                <a:cs typeface="Open Sans Light" panose="020B0306030504020204" pitchFamily="34" charset="0"/>
              </a:rPr>
              <a:t>Замена кассиров</a:t>
            </a:r>
            <a:endParaRPr lang="ru-RU" sz="2800" b="1" dirty="0">
              <a:solidFill>
                <a:schemeClr val="tx1"/>
              </a:solidFill>
              <a:latin typeface="Slimamif" panose="02000603000000000000" pitchFamily="2" charset="0"/>
              <a:ea typeface="Slimamif" panose="02000603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DA741B-F99A-4A4A-B3CC-21F6296E46D0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</a:t>
            </a:r>
            <a:r>
              <a:rPr lang="ru-RU" sz="3600" dirty="0">
                <a:solidFill>
                  <a:schemeClr val="tx1"/>
                </a:solidFill>
              </a:rPr>
              <a:t>3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DB726-CF95-4FDC-B3E4-582F2795BD30}"/>
              </a:ext>
            </a:extLst>
          </p:cNvPr>
          <p:cNvSpPr txBox="1"/>
          <p:nvPr/>
        </p:nvSpPr>
        <p:spPr>
          <a:xfrm>
            <a:off x="9206817" y="9439267"/>
            <a:ext cx="5970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Slimamifbold" panose="02000803000000000000" pitchFamily="2" charset="0"/>
                <a:ea typeface="Slimamifbold" panose="02000803000000000000" pitchFamily="2" charset="0"/>
                <a:cs typeface="Open Sans Light" panose="020B0306030504020204" pitchFamily="34" charset="0"/>
              </a:rPr>
              <a:t>Система распознавания еды</a:t>
            </a:r>
            <a:endParaRPr lang="ru-RU" sz="4400" b="1" dirty="0">
              <a:solidFill>
                <a:schemeClr val="tx1"/>
              </a:solidFill>
              <a:latin typeface="Slimamifbold" panose="02000803000000000000" pitchFamily="2" charset="0"/>
              <a:ea typeface="Slimamifbold" panose="02000803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E6BC5AAE-4EB3-4FD3-85C5-2E4F18F3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2477" flipH="1" flipV="1">
            <a:off x="6927287" y="6791586"/>
            <a:ext cx="2096292" cy="7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714C8F-2579-4890-94E3-0C64D49A3ED1}"/>
              </a:ext>
            </a:extLst>
          </p:cNvPr>
          <p:cNvSpPr txBox="1"/>
          <p:nvPr/>
        </p:nvSpPr>
        <p:spPr>
          <a:xfrm>
            <a:off x="1406624" y="7807569"/>
            <a:ext cx="7080738" cy="651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limamif" panose="02000603000000000000" pitchFamily="2" charset="0"/>
                <a:ea typeface="Slimamif" panose="02000603000000000000" pitchFamily="2" charset="0"/>
                <a:cs typeface="Open Sans Light" panose="020B0306030504020204" pitchFamily="34" charset="0"/>
              </a:rPr>
              <a:t>Ускорение обслуживания</a:t>
            </a:r>
            <a:endParaRPr lang="ru-RU" sz="2800" b="1" dirty="0">
              <a:solidFill>
                <a:schemeClr val="tx1"/>
              </a:solidFill>
              <a:latin typeface="Slimamif" panose="02000603000000000000" pitchFamily="2" charset="0"/>
              <a:ea typeface="Slimamif" panose="02000603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028" name="Picture 4" descr="Apple scanning, fruit, fruit recognition, fruit scanning, identify object, object  recognition, recognition icon - Download on Iconfinder">
            <a:extLst>
              <a:ext uri="{FF2B5EF4-FFF2-40B4-BE49-F238E27FC236}">
                <a16:creationId xmlns:a16="http://schemas.microsoft.com/office/drawing/2014/main" id="{A9996CD4-38B6-40AA-A240-78C4794B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46" y="425460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67FD69B-3DCE-493D-80B4-AAF82A0F10FF}"/>
              </a:ext>
            </a:extLst>
          </p:cNvPr>
          <p:cNvSpPr/>
          <p:nvPr/>
        </p:nvSpPr>
        <p:spPr>
          <a:xfrm>
            <a:off x="2772693" y="12133336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757EDE-C03C-4D61-90A3-49634CA8E994}"/>
              </a:ext>
            </a:extLst>
          </p:cNvPr>
          <p:cNvSpPr/>
          <p:nvPr/>
        </p:nvSpPr>
        <p:spPr>
          <a:xfrm>
            <a:off x="22156615" y="1165850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876998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most phygital…">
            <a:extLst>
              <a:ext uri="{FF2B5EF4-FFF2-40B4-BE49-F238E27FC236}">
                <a16:creationId xmlns:a16="http://schemas.microsoft.com/office/drawing/2014/main" id="{82B4AEF9-5AF8-423E-9BC0-0C461382966E}"/>
              </a:ext>
            </a:extLst>
          </p:cNvPr>
          <p:cNvSpPr txBox="1"/>
          <p:nvPr/>
        </p:nvSpPr>
        <p:spPr>
          <a:xfrm>
            <a:off x="2021840" y="1418844"/>
            <a:ext cx="10498406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Процесс разработки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C29099A1-4781-4409-9971-64691CCAE5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81581" y="39552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Verdana Bold не более 2-х строк 48 pt">
            <a:extLst>
              <a:ext uri="{FF2B5EF4-FFF2-40B4-BE49-F238E27FC236}">
                <a16:creationId xmlns:a16="http://schemas.microsoft.com/office/drawing/2014/main" id="{3B54C3DD-12CA-4FFE-94A5-0AEEDA832E51}"/>
              </a:ext>
            </a:extLst>
          </p:cNvPr>
          <p:cNvSpPr txBox="1"/>
          <p:nvPr/>
        </p:nvSpPr>
        <p:spPr>
          <a:xfrm>
            <a:off x="1328541" y="5823729"/>
            <a:ext cx="5162915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800" dirty="0" err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Датасет</a:t>
            </a:r>
            <a:endParaRPr sz="2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Заголовок Verdana Bold не более 2-х строк 48 pt">
            <a:extLst>
              <a:ext uri="{FF2B5EF4-FFF2-40B4-BE49-F238E27FC236}">
                <a16:creationId xmlns:a16="http://schemas.microsoft.com/office/drawing/2014/main" id="{0C0C3724-8995-4636-8E19-3EDDC3A2F1F2}"/>
              </a:ext>
            </a:extLst>
          </p:cNvPr>
          <p:cNvSpPr txBox="1"/>
          <p:nvPr/>
        </p:nvSpPr>
        <p:spPr>
          <a:xfrm>
            <a:off x="11100240" y="5780377"/>
            <a:ext cx="5962682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8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Модель детекции</a:t>
            </a:r>
            <a:endParaRPr sz="2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Заголовок Verdana Bold не более 2-х строк 48 pt">
            <a:extLst>
              <a:ext uri="{FF2B5EF4-FFF2-40B4-BE49-F238E27FC236}">
                <a16:creationId xmlns:a16="http://schemas.microsoft.com/office/drawing/2014/main" id="{1435FBD2-F1C1-4F8D-9607-2ACBD4EAB09F}"/>
              </a:ext>
            </a:extLst>
          </p:cNvPr>
          <p:cNvSpPr txBox="1"/>
          <p:nvPr/>
        </p:nvSpPr>
        <p:spPr>
          <a:xfrm>
            <a:off x="16764423" y="5780377"/>
            <a:ext cx="516291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8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Анализ качества и сравнение</a:t>
            </a:r>
            <a:endParaRPr sz="2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D0E44-01CC-489A-87B4-DAE4C791CCDD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</a:t>
            </a:r>
            <a:r>
              <a:rPr lang="en-US" sz="3600" dirty="0">
                <a:solidFill>
                  <a:schemeClr val="tx1"/>
                </a:solidFill>
              </a:rPr>
              <a:t>4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0BB3154C-C3B4-449D-AC76-7D980DFA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5757" flipH="1" flipV="1">
            <a:off x="5866652" y="4288627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71154B62-F1FE-437A-89D8-942D3033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0105" flipH="1" flipV="1">
            <a:off x="16290067" y="4316442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96216-1B7E-40F4-9151-123944F42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28" y="3414233"/>
            <a:ext cx="2195887" cy="2195887"/>
          </a:xfrm>
          <a:prstGeom prst="rect">
            <a:avLst/>
          </a:prstGeom>
        </p:spPr>
      </p:pic>
      <p:sp>
        <p:nvSpPr>
          <p:cNvPr id="18" name="Заголовок Verdana Bold не более 2-х строк 48 pt">
            <a:extLst>
              <a:ext uri="{FF2B5EF4-FFF2-40B4-BE49-F238E27FC236}">
                <a16:creationId xmlns:a16="http://schemas.microsoft.com/office/drawing/2014/main" id="{A2123FAD-CAB5-4B99-BDDD-5BCF78347C8E}"/>
              </a:ext>
            </a:extLst>
          </p:cNvPr>
          <p:cNvSpPr txBox="1"/>
          <p:nvPr/>
        </p:nvSpPr>
        <p:spPr>
          <a:xfrm>
            <a:off x="6174062" y="5782970"/>
            <a:ext cx="5162915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8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Разметка</a:t>
            </a:r>
            <a:endParaRPr sz="28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E8F70341-B83B-4879-A54B-9B43140D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5757" flipH="1" flipV="1">
            <a:off x="10712173" y="4288625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E47965-E1CE-49DE-8807-FF1EC3AAF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516" y="3363808"/>
            <a:ext cx="2028730" cy="2028730"/>
          </a:xfrm>
          <a:prstGeom prst="rect">
            <a:avLst/>
          </a:prstGeom>
        </p:spPr>
      </p:pic>
      <p:pic>
        <p:nvPicPr>
          <p:cNvPr id="2050" name="Picture 2" descr="New Product Icons - Download Free Vector Icons | Noun Project">
            <a:extLst>
              <a:ext uri="{FF2B5EF4-FFF2-40B4-BE49-F238E27FC236}">
                <a16:creationId xmlns:a16="http://schemas.microsoft.com/office/drawing/2014/main" id="{83BCC630-66AB-43FA-A3E8-B428DBEE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633" y="7720873"/>
            <a:ext cx="4020967" cy="40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Verdana Bold не более 2-х строк 48 pt">
            <a:extLst>
              <a:ext uri="{FF2B5EF4-FFF2-40B4-BE49-F238E27FC236}">
                <a16:creationId xmlns:a16="http://schemas.microsoft.com/office/drawing/2014/main" id="{DCE486EC-7EA1-49BB-8827-69A08CFF9525}"/>
              </a:ext>
            </a:extLst>
          </p:cNvPr>
          <p:cNvSpPr txBox="1"/>
          <p:nvPr/>
        </p:nvSpPr>
        <p:spPr>
          <a:xfrm>
            <a:off x="10020815" y="12011774"/>
            <a:ext cx="3010602" cy="542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MVP</a:t>
            </a:r>
            <a:endParaRPr sz="40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638E68CB-8F51-46B6-B603-8F43A86E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9078" flipH="1" flipV="1">
            <a:off x="16889548" y="8600214"/>
            <a:ext cx="2114742" cy="7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DDDBE7E-E8CE-4C47-95DB-778167218BA1}"/>
              </a:ext>
            </a:extLst>
          </p:cNvPr>
          <p:cNvSpPr/>
          <p:nvPr/>
        </p:nvSpPr>
        <p:spPr>
          <a:xfrm>
            <a:off x="22156615" y="1165850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1EBCA5F-F1E6-4DCF-942C-0298F9C7B1A7}"/>
              </a:ext>
            </a:extLst>
          </p:cNvPr>
          <p:cNvSpPr/>
          <p:nvPr/>
        </p:nvSpPr>
        <p:spPr>
          <a:xfrm>
            <a:off x="609600" y="12092257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79167D05-AE3D-40C4-B6FD-9BFC57D6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134" flipH="1" flipV="1">
            <a:off x="5667436" y="8837820"/>
            <a:ext cx="2114742" cy="7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32823-2320-4C65-B2B6-ACEAC6B6D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19" y="3085771"/>
            <a:ext cx="2737958" cy="27379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731C86-71BB-4A77-A1E7-8886BB3438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7"/>
          <a:stretch/>
        </p:blipFill>
        <p:spPr>
          <a:xfrm>
            <a:off x="12890649" y="3363808"/>
            <a:ext cx="2358071" cy="20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6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FDCE56-0817-4EA0-AEE8-563BA56B7CA0}"/>
              </a:ext>
            </a:extLst>
          </p:cNvPr>
          <p:cNvSpPr/>
          <p:nvPr/>
        </p:nvSpPr>
        <p:spPr>
          <a:xfrm>
            <a:off x="1823124" y="1207004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B830E5-3C6D-4E0B-B32A-E371507B896F}"/>
              </a:ext>
            </a:extLst>
          </p:cNvPr>
          <p:cNvSpPr/>
          <p:nvPr/>
        </p:nvSpPr>
        <p:spPr>
          <a:xfrm>
            <a:off x="22209555" y="12082896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43C94-E3E5-403A-A4B3-877DC7EBD55C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</a:t>
            </a:r>
            <a:r>
              <a:rPr lang="en-US" sz="3600" dirty="0"/>
              <a:t>5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he most phygital…">
            <a:extLst>
              <a:ext uri="{FF2B5EF4-FFF2-40B4-BE49-F238E27FC236}">
                <a16:creationId xmlns:a16="http://schemas.microsoft.com/office/drawing/2014/main" id="{64FCD1DC-C2F7-4A2A-9049-3C54823EB619}"/>
              </a:ext>
            </a:extLst>
          </p:cNvPr>
          <p:cNvSpPr txBox="1"/>
          <p:nvPr/>
        </p:nvSpPr>
        <p:spPr>
          <a:xfrm>
            <a:off x="2021840" y="1418844"/>
            <a:ext cx="1083411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Описание данных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482F6-5AB9-47E4-8022-30BA29B45406}"/>
              </a:ext>
            </a:extLst>
          </p:cNvPr>
          <p:cNvSpPr txBox="1"/>
          <p:nvPr/>
        </p:nvSpPr>
        <p:spPr>
          <a:xfrm>
            <a:off x="7813325" y="6419070"/>
            <a:ext cx="660196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8</a:t>
            </a:r>
            <a: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000</a:t>
            </a: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Medium"/>
              </a:rPr>
              <a:t> фотографий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7022C-EC4C-494C-9862-251C27EB9F13}"/>
              </a:ext>
            </a:extLst>
          </p:cNvPr>
          <p:cNvSpPr txBox="1"/>
          <p:nvPr/>
        </p:nvSpPr>
        <p:spPr>
          <a:xfrm>
            <a:off x="13591101" y="6419070"/>
            <a:ext cx="1018329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среднем блюд на фото — 5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B6034E-9840-4847-B39C-6AE88C7EAFAE}"/>
              </a:ext>
            </a:extLst>
          </p:cNvPr>
          <p:cNvSpPr txBox="1"/>
          <p:nvPr/>
        </p:nvSpPr>
        <p:spPr>
          <a:xfrm>
            <a:off x="4776347" y="10533974"/>
            <a:ext cx="579148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405 блюд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6B20F-51E0-4749-B178-46DF02E5DBEE}"/>
              </a:ext>
            </a:extLst>
          </p:cNvPr>
          <p:cNvSpPr txBox="1"/>
          <p:nvPr/>
        </p:nvSpPr>
        <p:spPr>
          <a:xfrm>
            <a:off x="12192000" y="10594710"/>
            <a:ext cx="771813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 категорий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55F728-7FE0-4436-BE29-72590FE51924}"/>
              </a:ext>
            </a:extLst>
          </p:cNvPr>
          <p:cNvSpPr txBox="1"/>
          <p:nvPr/>
        </p:nvSpPr>
        <p:spPr>
          <a:xfrm>
            <a:off x="745433" y="6423586"/>
            <a:ext cx="73807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41</a:t>
            </a:r>
            <a: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</a:t>
            </a:r>
            <a:r>
              <a:rPr lang="ru-RU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sz="4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bboxes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 Neue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1FB3D7-CA3F-4919-8ED2-D6A24D67C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0" y="3730554"/>
            <a:ext cx="2203917" cy="2203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242E3-66CF-4F50-9776-22D2307E0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96" y="3591184"/>
            <a:ext cx="2482655" cy="24826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C31B0C-783D-4900-970B-AA3E450A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67" y="3673058"/>
            <a:ext cx="2482655" cy="24826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BBDF58-64C2-4459-9D9C-58EEE1AFF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63" y="8030558"/>
            <a:ext cx="2482655" cy="24826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3C4FD6-77BE-4DA5-9A63-1DF154C63A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671" y="8286087"/>
            <a:ext cx="1971596" cy="19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4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 most phygital…">
            <a:extLst>
              <a:ext uri="{FF2B5EF4-FFF2-40B4-BE49-F238E27FC236}">
                <a16:creationId xmlns:a16="http://schemas.microsoft.com/office/drawing/2014/main" id="{99137F4F-D2A3-4029-AA65-D160B00C695F}"/>
              </a:ext>
            </a:extLst>
          </p:cNvPr>
          <p:cNvSpPr txBox="1"/>
          <p:nvPr/>
        </p:nvSpPr>
        <p:spPr>
          <a:xfrm>
            <a:off x="2021840" y="1418844"/>
            <a:ext cx="1039289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Метрики качества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56E9C4-5D41-4D69-B9CC-526CAA448043}"/>
              </a:ext>
            </a:extLst>
          </p:cNvPr>
          <p:cNvSpPr/>
          <p:nvPr/>
        </p:nvSpPr>
        <p:spPr>
          <a:xfrm>
            <a:off x="2322486" y="1187417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4B93B5-52A4-4009-8C58-F6132D57D459}"/>
              </a:ext>
            </a:extLst>
          </p:cNvPr>
          <p:cNvSpPr/>
          <p:nvPr/>
        </p:nvSpPr>
        <p:spPr>
          <a:xfrm>
            <a:off x="21814021" y="11788689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1E93E-A70C-4ED9-BDC9-B71F5C1EFE18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//06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B496ED2-5416-46B4-AFBC-F926529C7F51}"/>
              </a:ext>
            </a:extLst>
          </p:cNvPr>
          <p:cNvCxnSpPr>
            <a:cxnSpLocks/>
          </p:cNvCxnSpPr>
          <p:nvPr/>
        </p:nvCxnSpPr>
        <p:spPr>
          <a:xfrm>
            <a:off x="11707300" y="3549974"/>
            <a:ext cx="0" cy="7192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EB5227C-9FB1-458D-B608-423CF54521E7}"/>
              </a:ext>
            </a:extLst>
          </p:cNvPr>
          <p:cNvCxnSpPr>
            <a:cxnSpLocks/>
          </p:cNvCxnSpPr>
          <p:nvPr/>
        </p:nvCxnSpPr>
        <p:spPr>
          <a:xfrm flipH="1">
            <a:off x="6137032" y="4928367"/>
            <a:ext cx="11234590" cy="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928056-F2EA-4D0D-8951-DA796244AFCD}"/>
              </a:ext>
            </a:extLst>
          </p:cNvPr>
          <p:cNvSpPr txBox="1"/>
          <p:nvPr/>
        </p:nvSpPr>
        <p:spPr>
          <a:xfrm>
            <a:off x="4805662" y="3695432"/>
            <a:ext cx="772632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Метрики детекции и </a:t>
            </a:r>
            <a:r>
              <a:rPr lang="ru-RU" sz="3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классификации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  <a:sym typeface="Helvetica Neue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7782FC-19FA-4676-B58B-BB885725AF78}"/>
              </a:ext>
            </a:extLst>
          </p:cNvPr>
          <p:cNvSpPr txBox="1"/>
          <p:nvPr/>
        </p:nvSpPr>
        <p:spPr>
          <a:xfrm>
            <a:off x="11758557" y="3706065"/>
            <a:ext cx="643355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 Medium"/>
              </a:rPr>
              <a:t>Качество классификации блюд на подносе</a:t>
            </a:r>
          </a:p>
        </p:txBody>
      </p:sp>
      <p:sp>
        <p:nvSpPr>
          <p:cNvPr id="35" name="Заголовок Verdana Bold не более 2-х строк 48 pt">
            <a:extLst>
              <a:ext uri="{FF2B5EF4-FFF2-40B4-BE49-F238E27FC236}">
                <a16:creationId xmlns:a16="http://schemas.microsoft.com/office/drawing/2014/main" id="{8CFE708E-63E7-490B-9B91-B89C019355BB}"/>
              </a:ext>
            </a:extLst>
          </p:cNvPr>
          <p:cNvSpPr txBox="1"/>
          <p:nvPr/>
        </p:nvSpPr>
        <p:spPr>
          <a:xfrm>
            <a:off x="7350247" y="4793542"/>
            <a:ext cx="2426430" cy="4466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</a:t>
            </a:r>
          </a:p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AP50</a:t>
            </a:r>
          </a:p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AP7</a:t>
            </a:r>
            <a:r>
              <a:rPr lang="ru-RU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</a:t>
            </a:r>
            <a:endParaRPr sz="40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7" name="Заголовок Verdana Bold не более 2-х строк 48 pt">
            <a:extLst>
              <a:ext uri="{FF2B5EF4-FFF2-40B4-BE49-F238E27FC236}">
                <a16:creationId xmlns:a16="http://schemas.microsoft.com/office/drawing/2014/main" id="{DA398D63-F092-4C9E-B53C-6C7811F920DE}"/>
              </a:ext>
            </a:extLst>
          </p:cNvPr>
          <p:cNvSpPr txBox="1"/>
          <p:nvPr/>
        </p:nvSpPr>
        <p:spPr>
          <a:xfrm>
            <a:off x="13197970" y="4793542"/>
            <a:ext cx="4297950" cy="4466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Precision</a:t>
            </a:r>
          </a:p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Recall</a:t>
            </a:r>
          </a:p>
          <a:p>
            <a:pPr marL="457200" indent="-457200" algn="l" defTabSz="2436944">
              <a:lnSpc>
                <a:spcPct val="250000"/>
              </a:lnSpc>
              <a:buFont typeface="Arial" panose="020B0604020202020204" pitchFamily="34" charset="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F1</a:t>
            </a:r>
          </a:p>
        </p:txBody>
      </p:sp>
    </p:spTree>
    <p:extLst>
      <p:ext uri="{BB962C8B-B14F-4D97-AF65-F5344CB8AC3E}">
        <p14:creationId xmlns:p14="http://schemas.microsoft.com/office/powerpoint/2010/main" val="8072225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BB9BE76-62CC-AC80-C64C-BCA7EBA804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he most phygital…">
            <a:extLst>
              <a:ext uri="{FF2B5EF4-FFF2-40B4-BE49-F238E27FC236}">
                <a16:creationId xmlns:a16="http://schemas.microsoft.com/office/drawing/2014/main" id="{FE200B9F-7DCD-58AB-ED73-95CC0CEEED85}"/>
              </a:ext>
            </a:extLst>
          </p:cNvPr>
          <p:cNvSpPr txBox="1"/>
          <p:nvPr/>
        </p:nvSpPr>
        <p:spPr>
          <a:xfrm>
            <a:off x="2021840" y="1418844"/>
            <a:ext cx="1039289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en-US" b="1" dirty="0" err="1">
                <a:solidFill>
                  <a:schemeClr val="tx1"/>
                </a:solidFill>
                <a:latin typeface="Gilroy Black" panose="00000A00000000000000" pitchFamily="2" charset="-52"/>
              </a:rPr>
              <a:t>mAP</a:t>
            </a:r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ы 50, 75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27E95A-DA4D-BA14-6802-92C82E7C4E10}"/>
              </a:ext>
            </a:extLst>
          </p:cNvPr>
          <p:cNvSpPr/>
          <p:nvPr/>
        </p:nvSpPr>
        <p:spPr>
          <a:xfrm>
            <a:off x="2021840" y="3657600"/>
            <a:ext cx="19202400" cy="7626485"/>
          </a:xfrm>
          <a:prstGeom prst="rect">
            <a:avLst/>
          </a:prstGeom>
          <a:noFill/>
          <a:ln w="1270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2DB2ED6-ACC5-E754-8A1D-793A4D2A9B3B}"/>
              </a:ext>
            </a:extLst>
          </p:cNvPr>
          <p:cNvSpPr/>
          <p:nvPr/>
        </p:nvSpPr>
        <p:spPr>
          <a:xfrm>
            <a:off x="9512137" y="5359939"/>
            <a:ext cx="4221805" cy="4221805"/>
          </a:xfrm>
          <a:prstGeom prst="ellipse">
            <a:avLst/>
          </a:prstGeom>
          <a:solidFill>
            <a:srgbClr val="FFFFFF"/>
          </a:solidFill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97A0AF-27FC-6113-FE35-307659FB4796}"/>
              </a:ext>
            </a:extLst>
          </p:cNvPr>
          <p:cNvSpPr/>
          <p:nvPr/>
        </p:nvSpPr>
        <p:spPr>
          <a:xfrm>
            <a:off x="7626485" y="4455268"/>
            <a:ext cx="4788253" cy="2859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A1ED82-EE90-38F2-89FD-C4F41B1D44C3}"/>
              </a:ext>
            </a:extLst>
          </p:cNvPr>
          <p:cNvSpPr/>
          <p:nvPr/>
        </p:nvSpPr>
        <p:spPr>
          <a:xfrm>
            <a:off x="10872887" y="6014933"/>
            <a:ext cx="4049342" cy="375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6963C1-AEED-096D-3C88-EED9AFDF4A0D}"/>
              </a:ext>
            </a:extLst>
          </p:cNvPr>
          <p:cNvSpPr/>
          <p:nvPr/>
        </p:nvSpPr>
        <p:spPr>
          <a:xfrm>
            <a:off x="8482518" y="6858000"/>
            <a:ext cx="4941652" cy="375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0EC05-2266-7F69-1C9F-AA0AADA6B17A}"/>
              </a:ext>
            </a:extLst>
          </p:cNvPr>
          <p:cNvSpPr txBox="1"/>
          <p:nvPr/>
        </p:nvSpPr>
        <p:spPr>
          <a:xfrm>
            <a:off x="7814531" y="4591456"/>
            <a:ext cx="8495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0.38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30349-AAA6-41E2-37A7-F4BE6C99BC23}"/>
              </a:ext>
            </a:extLst>
          </p:cNvPr>
          <p:cNvSpPr txBox="1"/>
          <p:nvPr/>
        </p:nvSpPr>
        <p:spPr>
          <a:xfrm>
            <a:off x="8740363" y="9813562"/>
            <a:ext cx="8495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0.57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43A5B2-5C41-463A-4355-6F8B7464AB86}"/>
              </a:ext>
            </a:extLst>
          </p:cNvPr>
          <p:cNvSpPr txBox="1"/>
          <p:nvPr/>
        </p:nvSpPr>
        <p:spPr>
          <a:xfrm>
            <a:off x="13855405" y="6293743"/>
            <a:ext cx="8495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0.76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07EC4-B23B-DB53-FB34-AED203D049A0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//07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1511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BB9BE76-62CC-AC80-C64C-BCA7EBA804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he most phygital…">
            <a:extLst>
              <a:ext uri="{FF2B5EF4-FFF2-40B4-BE49-F238E27FC236}">
                <a16:creationId xmlns:a16="http://schemas.microsoft.com/office/drawing/2014/main" id="{FE200B9F-7DCD-58AB-ED73-95CC0CEEED85}"/>
              </a:ext>
            </a:extLst>
          </p:cNvPr>
          <p:cNvSpPr txBox="1"/>
          <p:nvPr/>
        </p:nvSpPr>
        <p:spPr>
          <a:xfrm>
            <a:off x="2021840" y="1418844"/>
            <a:ext cx="1039289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Gilroy Black" panose="00000A00000000000000" pitchFamily="2" charset="-52"/>
              </a:rPr>
              <a:t>AP</a:t>
            </a:r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Gilroy Black" panose="00000A00000000000000" pitchFamily="2" charset="-52"/>
              </a:rPr>
              <a:t>75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27E95A-DA4D-BA14-6802-92C82E7C4E10}"/>
              </a:ext>
            </a:extLst>
          </p:cNvPr>
          <p:cNvSpPr/>
          <p:nvPr/>
        </p:nvSpPr>
        <p:spPr>
          <a:xfrm>
            <a:off x="2021840" y="3657600"/>
            <a:ext cx="19202400" cy="7626485"/>
          </a:xfrm>
          <a:prstGeom prst="rect">
            <a:avLst/>
          </a:prstGeom>
          <a:noFill/>
          <a:ln w="1270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2DB2ED6-ACC5-E754-8A1D-793A4D2A9B3B}"/>
              </a:ext>
            </a:extLst>
          </p:cNvPr>
          <p:cNvSpPr/>
          <p:nvPr/>
        </p:nvSpPr>
        <p:spPr>
          <a:xfrm>
            <a:off x="9512137" y="5359939"/>
            <a:ext cx="4221805" cy="4221805"/>
          </a:xfrm>
          <a:prstGeom prst="ellipse">
            <a:avLst/>
          </a:prstGeom>
          <a:solidFill>
            <a:srgbClr val="FFFFFF"/>
          </a:solidFill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A1ED82-EE90-38F2-89FD-C4F41B1D44C3}"/>
              </a:ext>
            </a:extLst>
          </p:cNvPr>
          <p:cNvSpPr/>
          <p:nvPr/>
        </p:nvSpPr>
        <p:spPr>
          <a:xfrm>
            <a:off x="10872887" y="6014933"/>
            <a:ext cx="4049342" cy="375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43A5B2-5C41-463A-4355-6F8B7464AB86}"/>
              </a:ext>
            </a:extLst>
          </p:cNvPr>
          <p:cNvSpPr txBox="1"/>
          <p:nvPr/>
        </p:nvSpPr>
        <p:spPr>
          <a:xfrm>
            <a:off x="13855405" y="6293743"/>
            <a:ext cx="8495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0.76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8C904-0CF0-7E8B-AB0F-E4810B5D2475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//08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88829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ster R-CNN: Down the rabbit hole of modern object detection | Tryolabs  Blog">
            <a:extLst>
              <a:ext uri="{FF2B5EF4-FFF2-40B4-BE49-F238E27FC236}">
                <a16:creationId xmlns:a16="http://schemas.microsoft.com/office/drawing/2014/main" id="{D27409C4-1F39-4100-8EF9-3C7002CC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17" y="5371078"/>
            <a:ext cx="20825933" cy="44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7517C56-52F4-46B7-BCA8-35B8785C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2717" flipH="1" flipV="1">
            <a:off x="3520738" y="4889979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Verdana Bold не более 2-х строк 48 pt">
            <a:extLst>
              <a:ext uri="{FF2B5EF4-FFF2-40B4-BE49-F238E27FC236}">
                <a16:creationId xmlns:a16="http://schemas.microsoft.com/office/drawing/2014/main" id="{EA1644DA-F747-4AFD-BE41-088B1B3491B2}"/>
              </a:ext>
            </a:extLst>
          </p:cNvPr>
          <p:cNvSpPr txBox="1"/>
          <p:nvPr/>
        </p:nvSpPr>
        <p:spPr>
          <a:xfrm>
            <a:off x="971206" y="3857384"/>
            <a:ext cx="5162915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Backbone network</a:t>
            </a:r>
            <a:endParaRPr sz="2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1FF0CE23-68BE-4EE2-8D8E-9BDDF11C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276" flipH="1" flipV="1">
            <a:off x="5250549" y="8913095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Verdana Bold не более 2-х строк 48 pt">
            <a:extLst>
              <a:ext uri="{FF2B5EF4-FFF2-40B4-BE49-F238E27FC236}">
                <a16:creationId xmlns:a16="http://schemas.microsoft.com/office/drawing/2014/main" id="{66572EEC-F794-4597-A178-1AD878592404}"/>
              </a:ext>
            </a:extLst>
          </p:cNvPr>
          <p:cNvSpPr txBox="1"/>
          <p:nvPr/>
        </p:nvSpPr>
        <p:spPr>
          <a:xfrm>
            <a:off x="3552663" y="9841402"/>
            <a:ext cx="5162915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 maps</a:t>
            </a:r>
            <a:endParaRPr sz="2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3C89F0D-286B-4668-8CF7-4F919933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6490" flipH="1" flipV="1">
            <a:off x="8090774" y="5887377"/>
            <a:ext cx="1249608" cy="4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Verdana Bold не более 2-х строк 48 pt">
            <a:extLst>
              <a:ext uri="{FF2B5EF4-FFF2-40B4-BE49-F238E27FC236}">
                <a16:creationId xmlns:a16="http://schemas.microsoft.com/office/drawing/2014/main" id="{199912E1-B1A1-497E-8679-549A847F72D4}"/>
              </a:ext>
            </a:extLst>
          </p:cNvPr>
          <p:cNvSpPr txBox="1"/>
          <p:nvPr/>
        </p:nvSpPr>
        <p:spPr>
          <a:xfrm>
            <a:off x="5663550" y="4597234"/>
            <a:ext cx="5162915" cy="516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2436944">
              <a:lnSpc>
                <a:spcPts val="32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Anchor box detector</a:t>
            </a:r>
            <a:endParaRPr sz="2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he most phygital…">
            <a:extLst>
              <a:ext uri="{FF2B5EF4-FFF2-40B4-BE49-F238E27FC236}">
                <a16:creationId xmlns:a16="http://schemas.microsoft.com/office/drawing/2014/main" id="{A2C9C7D5-1085-42C7-B05D-D9CDE662240E}"/>
              </a:ext>
            </a:extLst>
          </p:cNvPr>
          <p:cNvSpPr txBox="1"/>
          <p:nvPr/>
        </p:nvSpPr>
        <p:spPr>
          <a:xfrm>
            <a:off x="2021840" y="1418844"/>
            <a:ext cx="10392898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2436944">
              <a:lnSpc>
                <a:spcPts val="8000"/>
              </a:lnSpc>
              <a:defRPr sz="7200" spc="72">
                <a:solidFill>
                  <a:srgbClr val="FFFFFF"/>
                </a:solidFill>
                <a:latin typeface="+mn-lt"/>
                <a:ea typeface="+mn-ea"/>
                <a:cs typeface="+mn-cs"/>
                <a:sym typeface="Styrene A LC Bold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Gilroy Black" panose="00000A00000000000000" pitchFamily="2" charset="-52"/>
              </a:rPr>
              <a:t>Модель детекции</a:t>
            </a:r>
            <a:endParaRPr b="1" dirty="0">
              <a:solidFill>
                <a:schemeClr val="tx1"/>
              </a:solidFill>
              <a:latin typeface="Gilroy Black" panose="00000A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7865289-DAD9-4325-ACCD-C0DE19B52F2E}"/>
              </a:ext>
            </a:extLst>
          </p:cNvPr>
          <p:cNvSpPr/>
          <p:nvPr/>
        </p:nvSpPr>
        <p:spPr>
          <a:xfrm>
            <a:off x="22156615" y="11658503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C99EB7-3B53-4ACE-B9C6-F6ACCC732421}"/>
              </a:ext>
            </a:extLst>
          </p:cNvPr>
          <p:cNvSpPr/>
          <p:nvPr/>
        </p:nvSpPr>
        <p:spPr>
          <a:xfrm>
            <a:off x="2192215" y="12092257"/>
            <a:ext cx="1899138" cy="8675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9658B6-93A8-4094-A0A7-C2C4C3FE24B3}"/>
              </a:ext>
            </a:extLst>
          </p:cNvPr>
          <p:cNvSpPr txBox="1"/>
          <p:nvPr/>
        </p:nvSpPr>
        <p:spPr>
          <a:xfrm>
            <a:off x="22156615" y="12567090"/>
            <a:ext cx="16177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//09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76126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yrene A LC Bold"/>
        <a:ea typeface="Styrene A LC Bold"/>
        <a:cs typeface="Styrene A LC Bold"/>
      </a:majorFont>
      <a:minorFont>
        <a:latin typeface="Styrene A LC Bold"/>
        <a:ea typeface="Styrene A LC Bold"/>
        <a:cs typeface="Styrene A LC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yrene A LC Bold"/>
        <a:ea typeface="Styrene A LC Bold"/>
        <a:cs typeface="Styrene A LC Bold"/>
      </a:majorFont>
      <a:minorFont>
        <a:latin typeface="Styrene A LC Bold"/>
        <a:ea typeface="Styrene A LC Bold"/>
        <a:cs typeface="Styrene A LC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6402</TotalTime>
  <Words>405</Words>
  <Application>Microsoft Office PowerPoint</Application>
  <PresentationFormat>Произвольный</PresentationFormat>
  <Paragraphs>166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8" baseType="lpstr">
      <vt:lpstr>Arial</vt:lpstr>
      <vt:lpstr>Candara Light</vt:lpstr>
      <vt:lpstr>Gilroy Black</vt:lpstr>
      <vt:lpstr>Helvetica Neue</vt:lpstr>
      <vt:lpstr>Helvetica Neue Medium</vt:lpstr>
      <vt:lpstr>Open Sans</vt:lpstr>
      <vt:lpstr>Open Sans bold</vt:lpstr>
      <vt:lpstr>Open Sans Light</vt:lpstr>
      <vt:lpstr>Slimamif</vt:lpstr>
      <vt:lpstr>SlimamifBold</vt:lpstr>
      <vt:lpstr>SlimamifBold</vt:lpstr>
      <vt:lpstr>Styrene A LC</vt:lpstr>
      <vt:lpstr>Styrene A LC Bold</vt:lpstr>
      <vt:lpstr>Styrene A LC Medium</vt:lpstr>
      <vt:lpstr>Verdana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Timur</dc:creator>
  <cp:lastModifiedBy>danil.astafurov@dnevnik.ru</cp:lastModifiedBy>
  <cp:revision>134</cp:revision>
  <dcterms:modified xsi:type="dcterms:W3CDTF">2022-09-13T14:26:01Z</dcterms:modified>
</cp:coreProperties>
</file>