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342" r:id="rId3"/>
    <p:sldId id="260" r:id="rId4"/>
    <p:sldId id="261" r:id="rId5"/>
    <p:sldId id="323" r:id="rId6"/>
    <p:sldId id="263" r:id="rId7"/>
    <p:sldId id="324" r:id="rId8"/>
    <p:sldId id="325" r:id="rId9"/>
    <p:sldId id="326" r:id="rId10"/>
    <p:sldId id="327" r:id="rId11"/>
    <p:sldId id="328" r:id="rId12"/>
    <p:sldId id="329" r:id="rId13"/>
    <p:sldId id="330" r:id="rId14"/>
    <p:sldId id="333" r:id="rId15"/>
    <p:sldId id="331" r:id="rId16"/>
    <p:sldId id="332" r:id="rId17"/>
    <p:sldId id="334" r:id="rId18"/>
    <p:sldId id="335" r:id="rId19"/>
    <p:sldId id="336" r:id="rId20"/>
    <p:sldId id="337" r:id="rId21"/>
    <p:sldId id="338" r:id="rId22"/>
    <p:sldId id="339" r:id="rId23"/>
    <p:sldId id="343" r:id="rId24"/>
    <p:sldId id="344" r:id="rId25"/>
    <p:sldId id="345" r:id="rId26"/>
    <p:sldId id="264" r:id="rId27"/>
    <p:sldId id="286" r:id="rId28"/>
    <p:sldId id="265" r:id="rId29"/>
    <p:sldId id="266" r:id="rId30"/>
    <p:sldId id="267" r:id="rId31"/>
    <p:sldId id="268" r:id="rId32"/>
    <p:sldId id="269" r:id="rId33"/>
    <p:sldId id="270" r:id="rId34"/>
    <p:sldId id="271" r:id="rId35"/>
    <p:sldId id="272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282" r:id="rId46"/>
    <p:sldId id="283" r:id="rId47"/>
    <p:sldId id="284" r:id="rId48"/>
    <p:sldId id="288" r:id="rId49"/>
    <p:sldId id="311" r:id="rId5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00B05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46" autoAdjust="0"/>
    <p:restoredTop sz="94660"/>
  </p:normalViewPr>
  <p:slideViewPr>
    <p:cSldViewPr snapToGrid="0">
      <p:cViewPr varScale="1">
        <p:scale>
          <a:sx n="96" d="100"/>
          <a:sy n="96" d="100"/>
        </p:scale>
        <p:origin x="64" y="156"/>
      </p:cViewPr>
      <p:guideLst>
        <p:guide orient="horz" pos="217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33BDE-DED1-409D-803F-9E873DB8E805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B68DE-E972-42A0-ACC3-0047B9DA3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226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867A-AC7F-4B3B-BD21-5591EA5671A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2FA14-435A-44D2-BEC7-4B085677A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440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867A-AC7F-4B3B-BD21-5591EA5671A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2FA14-435A-44D2-BEC7-4B085677A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795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867A-AC7F-4B3B-BD21-5591EA5671A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2FA14-435A-44D2-BEC7-4B085677A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577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867A-AC7F-4B3B-BD21-5591EA5671A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2FA14-435A-44D2-BEC7-4B085677A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991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867A-AC7F-4B3B-BD21-5591EA5671A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2FA14-435A-44D2-BEC7-4B085677A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142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867A-AC7F-4B3B-BD21-5591EA5671A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2FA14-435A-44D2-BEC7-4B085677A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107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867A-AC7F-4B3B-BD21-5591EA5671A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2FA14-435A-44D2-BEC7-4B085677A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095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867A-AC7F-4B3B-BD21-5591EA5671A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2FA14-435A-44D2-BEC7-4B085677A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691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867A-AC7F-4B3B-BD21-5591EA5671A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2FA14-435A-44D2-BEC7-4B085677A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986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867A-AC7F-4B3B-BD21-5591EA5671A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2FA14-435A-44D2-BEC7-4B085677A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165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867A-AC7F-4B3B-BD21-5591EA5671A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2FA14-435A-44D2-BEC7-4B085677A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569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7867A-AC7F-4B3B-BD21-5591EA5671A7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2FA14-435A-44D2-BEC7-4B085677A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83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papermsucode/advhat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hyperlink" Target="https://www.youtube.com/watch?v=a4iNg0wWBsQ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Комков Степан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кандидат физико-математических наук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204" y="4590615"/>
            <a:ext cx="2078831" cy="15185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668" y="4590614"/>
            <a:ext cx="1513979" cy="151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2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630" y="342900"/>
            <a:ext cx="11723370" cy="126873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/>
              <a:t>The beginning of angular supremacy</a:t>
            </a:r>
            <a:r>
              <a:rPr lang="en-US" dirty="0"/>
              <a:t/>
            </a:r>
            <a:br>
              <a:rPr lang="en-US" dirty="0"/>
            </a:br>
            <a:r>
              <a:rPr lang="en-US" sz="2800" i="1" dirty="0" err="1"/>
              <a:t>SphereFace</a:t>
            </a:r>
            <a:r>
              <a:rPr lang="en-US" sz="2800" i="1" dirty="0"/>
              <a:t>: Deep Hypersphere Embedding for Face Recognition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000" dirty="0"/>
              <a:t>by a </a:t>
            </a:r>
            <a:r>
              <a:rPr lang="en-US" sz="2000" dirty="0" smtClean="0"/>
              <a:t>group </a:t>
            </a:r>
            <a:r>
              <a:rPr lang="en-US" sz="2000" dirty="0"/>
              <a:t>of universities </a:t>
            </a:r>
            <a:r>
              <a:rPr lang="en-US" sz="2000" dirty="0" smtClean="0"/>
              <a:t>in 2017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630" y="1878880"/>
            <a:ext cx="6451549" cy="4469130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Calibri" panose="020F0502020204030204" pitchFamily="34" charset="0"/>
              </a:rPr>
              <a:t>Despite the good results on LFW-like benchmarks, </a:t>
            </a:r>
            <a:r>
              <a:rPr lang="en-US" sz="2200" dirty="0" smtClean="0">
                <a:latin typeface="Calibri" panose="020F0502020204030204" pitchFamily="34" charset="0"/>
              </a:rPr>
              <a:t>algorithms </a:t>
            </a:r>
            <a:r>
              <a:rPr lang="en-US" sz="2200" dirty="0">
                <a:latin typeface="Calibri" panose="020F0502020204030204" pitchFamily="34" charset="0"/>
              </a:rPr>
              <a:t>still struggled with the Open-Set Face Identification </a:t>
            </a:r>
            <a:r>
              <a:rPr lang="en-US" sz="2200" dirty="0" smtClean="0">
                <a:latin typeface="Calibri" panose="020F0502020204030204" pitchFamily="34" charset="0"/>
              </a:rPr>
              <a:t>protocol.</a:t>
            </a:r>
          </a:p>
          <a:p>
            <a:r>
              <a:rPr lang="en-US" sz="2200" dirty="0"/>
              <a:t>The point is to have enough non-occupied areas in the feature space for all possible faces, even those not met during training.</a:t>
            </a:r>
            <a:endParaRPr lang="ru-RU" sz="2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944" y="1371600"/>
            <a:ext cx="5024104" cy="53019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62" y="3936194"/>
            <a:ext cx="2654436" cy="2844946"/>
          </a:xfrm>
          <a:prstGeom prst="rect">
            <a:avLst/>
          </a:prstGeom>
        </p:spPr>
      </p:pic>
      <p:sp>
        <p:nvSpPr>
          <p:cNvPr id="13" name="Стрелка вправо 12"/>
          <p:cNvSpPr/>
          <p:nvPr/>
        </p:nvSpPr>
        <p:spPr>
          <a:xfrm>
            <a:off x="3150762" y="5008147"/>
            <a:ext cx="762000" cy="70104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348" y="4022554"/>
            <a:ext cx="2400423" cy="278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8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630" y="342900"/>
            <a:ext cx="11723370" cy="126873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/>
              <a:t>The beginning of angular supremacy</a:t>
            </a:r>
            <a:r>
              <a:rPr lang="en-US" dirty="0"/>
              <a:t/>
            </a:r>
            <a:br>
              <a:rPr lang="en-US" dirty="0"/>
            </a:br>
            <a:r>
              <a:rPr lang="en-US" sz="2800" i="1" dirty="0" err="1"/>
              <a:t>SphereFace</a:t>
            </a:r>
            <a:r>
              <a:rPr lang="en-US" sz="2800" i="1" dirty="0"/>
              <a:t>: Deep Hypersphere Embedding for Face Recognition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000" dirty="0"/>
              <a:t>by a </a:t>
            </a:r>
            <a:r>
              <a:rPr lang="en-US" sz="2000" dirty="0" smtClean="0"/>
              <a:t>group </a:t>
            </a:r>
            <a:r>
              <a:rPr lang="en-US" sz="2000" dirty="0"/>
              <a:t>of universities </a:t>
            </a:r>
            <a:r>
              <a:rPr lang="en-US" sz="2000" dirty="0" smtClean="0"/>
              <a:t>in 2017</a:t>
            </a:r>
            <a:endParaRPr lang="ru-RU" sz="3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68630" y="1878880"/>
                <a:ext cx="6541770" cy="4469130"/>
              </a:xfrm>
            </p:spPr>
            <p:txBody>
              <a:bodyPr>
                <a:normAutofit/>
              </a:bodyPr>
              <a:lstStyle/>
              <a:p>
                <a:r>
                  <a:rPr lang="en-US" sz="2200" dirty="0" smtClean="0">
                    <a:latin typeface="Calibri" panose="020F0502020204030204" pitchFamily="34" charset="0"/>
                  </a:rPr>
                  <a:t>Let us modify the ordinary CE loss first:</a:t>
                </a:r>
              </a:p>
              <a:p>
                <a:endParaRPr lang="en-US" sz="2200" dirty="0">
                  <a:latin typeface="Calibri" panose="020F0502020204030204" pitchFamily="34" charset="0"/>
                </a:endParaRPr>
              </a:p>
              <a:p>
                <a:endParaRPr lang="en-US" sz="2200" dirty="0" smtClean="0">
                  <a:latin typeface="Calibri" panose="020F0502020204030204" pitchFamily="34" charset="0"/>
                </a:endParaRPr>
              </a:p>
              <a:p>
                <a:endParaRPr lang="en-US" sz="2200" dirty="0">
                  <a:latin typeface="Calibri" panose="020F0502020204030204" pitchFamily="34" charset="0"/>
                </a:endParaRPr>
              </a:p>
              <a:p>
                <a:endParaRPr lang="en-US" sz="2200" dirty="0" smtClean="0">
                  <a:latin typeface="Calibri" panose="020F0502020204030204" pitchFamily="34" charset="0"/>
                </a:endParaRPr>
              </a:p>
              <a:p>
                <a:r>
                  <a:rPr lang="en-US" sz="2200" dirty="0"/>
                  <a:t>Suggest that biases are zeros and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=1:</m:t>
                    </m:r>
                  </m:oMath>
                </a14:m>
                <a:endParaRPr lang="en-US" sz="2200" b="0" dirty="0" smtClean="0"/>
              </a:p>
              <a:p>
                <a:endParaRPr lang="en-US" sz="2200" dirty="0" smtClean="0"/>
              </a:p>
              <a:p>
                <a:endParaRPr lang="en-US" sz="2200" dirty="0"/>
              </a:p>
              <a:p>
                <a:r>
                  <a:rPr lang="en-US" sz="2200" dirty="0"/>
                  <a:t>So, the authors propose an A-</a:t>
                </a:r>
                <a:r>
                  <a:rPr lang="en-US" sz="2200" dirty="0" err="1"/>
                  <a:t>Softmax</a:t>
                </a:r>
                <a:r>
                  <a:rPr lang="en-US" sz="2200" dirty="0"/>
                  <a:t> loss </a:t>
                </a:r>
                <a:r>
                  <a:rPr lang="en-US" sz="2200" dirty="0" smtClean="0"/>
                  <a:t>(</a:t>
                </a:r>
                <a:r>
                  <a:rPr lang="en-US" sz="2200" dirty="0"/>
                  <a:t>the strictness is omitted here):</a:t>
                </a:r>
                <a:endParaRPr lang="ru-RU" sz="2200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8630" y="1878880"/>
                <a:ext cx="6541770" cy="4469130"/>
              </a:xfrm>
              <a:blipFill>
                <a:blip r:embed="rId2"/>
                <a:stretch>
                  <a:fillRect l="-1118" t="-17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54" y="2294887"/>
            <a:ext cx="3352972" cy="5969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92" y="3109514"/>
            <a:ext cx="2457576" cy="6921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4861" y="3141351"/>
            <a:ext cx="3073558" cy="5778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8811" y="4692762"/>
            <a:ext cx="3664138" cy="5778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235" y="6052677"/>
            <a:ext cx="5067560" cy="6731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0400" y="1512864"/>
            <a:ext cx="5035809" cy="12256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3229" y="3043773"/>
            <a:ext cx="4510149" cy="329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1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630" y="342900"/>
            <a:ext cx="11723370" cy="126873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 smtClean="0"/>
              <a:t>The beginning of angular supremacy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i="1" dirty="0" err="1" smtClean="0"/>
              <a:t>SphereFace</a:t>
            </a:r>
            <a:r>
              <a:rPr lang="en-US" sz="2800" i="1" dirty="0"/>
              <a:t>: Deep Hypersphere Embedding for Face Recognition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000" dirty="0"/>
              <a:t>by a </a:t>
            </a:r>
            <a:r>
              <a:rPr lang="en-US" sz="2000" dirty="0" smtClean="0"/>
              <a:t>group </a:t>
            </a:r>
            <a:r>
              <a:rPr lang="en-US" sz="2000" dirty="0"/>
              <a:t>of universities </a:t>
            </a:r>
            <a:r>
              <a:rPr lang="en-US" sz="2000" dirty="0" smtClean="0"/>
              <a:t>in 2017</a:t>
            </a:r>
            <a:endParaRPr lang="ru-RU" sz="3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68630" y="1878880"/>
                <a:ext cx="6643370" cy="490292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2200" dirty="0" smtClean="0">
                    <a:latin typeface="Calibri" panose="020F0502020204030204" pitchFamily="34" charset="0"/>
                  </a:rPr>
                  <a:t>The authors even provide some theoretical necessities for the A-</a:t>
                </a:r>
                <a:r>
                  <a:rPr lang="en-US" sz="2200" dirty="0" err="1">
                    <a:latin typeface="Calibri" panose="020F0502020204030204" pitchFamily="34" charset="0"/>
                  </a:rPr>
                  <a:t>Softmax</a:t>
                </a:r>
                <a:r>
                  <a:rPr lang="en-US" sz="2200" dirty="0">
                    <a:latin typeface="Calibri" panose="020F0502020204030204" pitchFamily="34" charset="0"/>
                  </a:rPr>
                  <a:t> </a:t>
                </a:r>
                <a:r>
                  <a:rPr lang="en-US" sz="2200" dirty="0" smtClean="0">
                    <a:latin typeface="Calibri" panose="020F0502020204030204" pitchFamily="34" charset="0"/>
                  </a:rPr>
                  <a:t>loss.</a:t>
                </a:r>
              </a:p>
              <a:p>
                <a:pPr marL="0" indent="0">
                  <a:buNone/>
                </a:pPr>
                <a:endParaRPr lang="en-US" sz="2200" dirty="0">
                  <a:latin typeface="Calibri" panose="020F0502020204030204" pitchFamily="34" charset="0"/>
                </a:endParaRPr>
              </a:p>
              <a:p>
                <a:r>
                  <a:rPr lang="en-US" sz="2200" dirty="0" smtClean="0">
                    <a:latin typeface="Calibri" panose="020F0502020204030204" pitchFamily="34" charset="0"/>
                  </a:rPr>
                  <a:t>The </a:t>
                </a:r>
                <a:r>
                  <a:rPr lang="en-US" sz="2200" dirty="0">
                    <a:latin typeface="Calibri" panose="020F0502020204030204" pitchFamily="34" charset="0"/>
                  </a:rPr>
                  <a:t>presented model </a:t>
                </a:r>
                <a:r>
                  <a:rPr lang="en-US" sz="2200" dirty="0" smtClean="0">
                    <a:latin typeface="Calibri" panose="020F0502020204030204" pitchFamily="34" charset="0"/>
                  </a:rPr>
                  <a:t>achieve </a:t>
                </a:r>
                <a:r>
                  <a:rPr lang="en-US" sz="2200" dirty="0">
                    <a:latin typeface="Calibri" panose="020F0502020204030204" pitchFamily="34" charset="0"/>
                  </a:rPr>
                  <a:t>the same results as </a:t>
                </a:r>
                <a:r>
                  <a:rPr lang="en-US" sz="2200" dirty="0" err="1">
                    <a:latin typeface="Calibri" panose="020F0502020204030204" pitchFamily="34" charset="0"/>
                  </a:rPr>
                  <a:t>FaceNet</a:t>
                </a:r>
                <a:r>
                  <a:rPr lang="en-US" sz="2200" dirty="0">
                    <a:latin typeface="Calibri" panose="020F0502020204030204" pitchFamily="34" charset="0"/>
                  </a:rPr>
                  <a:t> using only 494k images of 10,5k individuals from a publicly available dataset </a:t>
                </a:r>
                <a:r>
                  <a:rPr lang="en-US" sz="2200" dirty="0" smtClean="0">
                    <a:latin typeface="Calibri" panose="020F0502020204030204" pitchFamily="34" charset="0"/>
                  </a:rPr>
                  <a:t>CASIA-</a:t>
                </a:r>
                <a:r>
                  <a:rPr lang="en-US" sz="2200" dirty="0" err="1" smtClean="0">
                    <a:latin typeface="Calibri" panose="020F0502020204030204" pitchFamily="34" charset="0"/>
                  </a:rPr>
                  <a:t>WebFace</a:t>
                </a:r>
                <a:r>
                  <a:rPr lang="en-US" sz="2200" dirty="0" smtClean="0">
                    <a:latin typeface="Calibri" panose="020F0502020204030204" pitchFamily="34" charset="0"/>
                  </a:rPr>
                  <a:t>.</a:t>
                </a:r>
              </a:p>
              <a:p>
                <a:pPr lvl="1"/>
                <a:r>
                  <a:rPr lang="en-US" sz="2000" dirty="0" smtClean="0">
                    <a:latin typeface="Calibri" panose="020F0502020204030204" pitchFamily="34" charset="0"/>
                  </a:rPr>
                  <a:t>Thus, from this moment, human-level recognition became achievable even with open-source code and data.</a:t>
                </a:r>
              </a:p>
              <a:p>
                <a:pPr lvl="1"/>
                <a:r>
                  <a:rPr lang="en-US" sz="2000" dirty="0">
                    <a:latin typeface="Calibri" panose="020F0502020204030204" pitchFamily="34" charset="0"/>
                  </a:rPr>
                  <a:t>Starting from here, papers mostly use similarity transform as an alignment pre-processing transformation.</a:t>
                </a:r>
                <a:endParaRPr lang="en-US" sz="2000" dirty="0" smtClean="0">
                  <a:latin typeface="Calibri" panose="020F0502020204030204" pitchFamily="34" charset="0"/>
                </a:endParaRPr>
              </a:p>
              <a:p>
                <a:r>
                  <a:rPr lang="en-US" sz="2200" dirty="0">
                    <a:latin typeface="Calibri" panose="020F0502020204030204" pitchFamily="34" charset="0"/>
                  </a:rPr>
                  <a:t>Moreover, </a:t>
                </a:r>
                <a:r>
                  <a:rPr lang="en-US" sz="2200" dirty="0" err="1" smtClean="0">
                    <a:latin typeface="Calibri" panose="020F0502020204030204" pitchFamily="34" charset="0"/>
                  </a:rPr>
                  <a:t>SphereFace</a:t>
                </a:r>
                <a:r>
                  <a:rPr lang="en-US" sz="2200" dirty="0" smtClean="0">
                    <a:latin typeface="Calibri" panose="020F0502020204030204" pitchFamily="34" charset="0"/>
                  </a:rPr>
                  <a:t> </a:t>
                </a:r>
                <a:r>
                  <a:rPr lang="en-US" sz="2200" dirty="0">
                    <a:latin typeface="Calibri" panose="020F0502020204030204" pitchFamily="34" charset="0"/>
                  </a:rPr>
                  <a:t>achieve strong results on the </a:t>
                </a:r>
                <a:r>
                  <a:rPr lang="en-US" sz="2200" dirty="0" err="1">
                    <a:latin typeface="Calibri" panose="020F0502020204030204" pitchFamily="34" charset="0"/>
                  </a:rPr>
                  <a:t>MegaFace</a:t>
                </a:r>
                <a:r>
                  <a:rPr lang="en-US" sz="2200" dirty="0">
                    <a:latin typeface="Calibri" panose="020F0502020204030204" pitchFamily="34" charset="0"/>
                  </a:rPr>
                  <a:t> benchmark (Open-Set Face Identification benchmark</a:t>
                </a:r>
                <a:r>
                  <a:rPr lang="en-US" sz="2200" dirty="0" smtClean="0">
                    <a:latin typeface="Calibri" panose="020F0502020204030204" pitchFamily="34" charset="0"/>
                  </a:rPr>
                  <a:t>).</a:t>
                </a:r>
              </a:p>
              <a:p>
                <a:pPr lvl="1"/>
                <a:r>
                  <a:rPr lang="en-US" sz="2000" dirty="0">
                    <a:latin typeface="Calibri" panose="020F0502020204030204" pitchFamily="34" charset="0"/>
                  </a:rPr>
                  <a:t>The results are for a True Acceptance Rate (TAR) with a threshold that corresponds to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False Acceptance Rate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(</a:t>
                </a:r>
                <a:r>
                  <a:rPr lang="en-US" sz="2000" dirty="0">
                    <a:latin typeface="Calibri" panose="020F0502020204030204" pitchFamily="34" charset="0"/>
                  </a:rPr>
                  <a:t>F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AR</a:t>
                </a:r>
                <a:r>
                  <a:rPr lang="en-US" sz="2000" dirty="0">
                    <a:latin typeface="Calibri" panose="020F0502020204030204" pitchFamily="34" charset="0"/>
                  </a:rPr>
                  <a:t>).</a:t>
                </a:r>
                <a:endParaRPr lang="en-US" sz="2000" dirty="0" smtClean="0">
                  <a:latin typeface="Calibri" panose="020F0502020204030204" pitchFamily="34" charset="0"/>
                </a:endParaRPr>
              </a:p>
              <a:p>
                <a:pPr lvl="1"/>
                <a:endParaRPr lang="ru-RU" sz="2000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8630" y="1878880"/>
                <a:ext cx="6643370" cy="4902920"/>
              </a:xfrm>
              <a:blipFill>
                <a:blip r:embed="rId2"/>
                <a:stretch>
                  <a:fillRect l="-826" t="-1739" r="-3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1049" y="1427446"/>
            <a:ext cx="4129444" cy="10261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049" y="2650446"/>
            <a:ext cx="4170595" cy="6718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4133" y="3492456"/>
            <a:ext cx="3896360" cy="334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8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630" y="342900"/>
            <a:ext cx="11723370" cy="12687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i="1" dirty="0" err="1"/>
              <a:t>CosFace</a:t>
            </a:r>
            <a:r>
              <a:rPr lang="en-US" sz="2800" i="1" dirty="0"/>
              <a:t>: Large Margin Cosine Loss for Deep Face </a:t>
            </a:r>
            <a:r>
              <a:rPr lang="en-US" sz="2800" i="1" dirty="0" smtClean="0"/>
              <a:t>Recognition </a:t>
            </a:r>
            <a:r>
              <a:rPr lang="en-US" sz="2800" dirty="0" smtClean="0"/>
              <a:t>and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800" i="1" dirty="0"/>
              <a:t>Additive Margin </a:t>
            </a:r>
            <a:r>
              <a:rPr lang="en-US" sz="2800" i="1" dirty="0" err="1"/>
              <a:t>Softmax</a:t>
            </a:r>
            <a:r>
              <a:rPr lang="en-US" sz="2800" i="1" dirty="0"/>
              <a:t> for Face Verification 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000" dirty="0"/>
              <a:t>by </a:t>
            </a:r>
            <a:r>
              <a:rPr lang="en-US" sz="2000" dirty="0" err="1"/>
              <a:t>Tencent</a:t>
            </a:r>
            <a:r>
              <a:rPr lang="en-US" sz="2000" dirty="0"/>
              <a:t> AI Lab and UESTC </a:t>
            </a:r>
            <a:r>
              <a:rPr lang="en-US" sz="2000" dirty="0" smtClean="0"/>
              <a:t>in January 2018</a:t>
            </a:r>
            <a:endParaRPr lang="ru-RU" sz="3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68630" y="1878880"/>
                <a:ext cx="10859770" cy="4469130"/>
              </a:xfrm>
            </p:spPr>
            <p:txBody>
              <a:bodyPr>
                <a:normAutofit/>
              </a:bodyPr>
              <a:lstStyle/>
              <a:p>
                <a:r>
                  <a:rPr lang="en-US" sz="2200" dirty="0">
                    <a:latin typeface="Calibri" panose="020F0502020204030204" pitchFamily="34" charset="0"/>
                  </a:rPr>
                  <a:t>Two </a:t>
                </a:r>
                <a:r>
                  <a:rPr lang="en-US" sz="2200" dirty="0" smtClean="0">
                    <a:latin typeface="Calibri" panose="020F0502020204030204" pitchFamily="34" charset="0"/>
                  </a:rPr>
                  <a:t>papers</a:t>
                </a:r>
                <a:r>
                  <a:rPr lang="en-US" sz="2200" dirty="0">
                    <a:latin typeface="Calibri" panose="020F0502020204030204" pitchFamily="34" charset="0"/>
                  </a:rPr>
                  <a:t> </a:t>
                </a:r>
                <a:r>
                  <a:rPr lang="en-US" sz="2200" dirty="0" smtClean="0">
                    <a:latin typeface="Calibri" panose="020F0502020204030204" pitchFamily="34" charset="0"/>
                  </a:rPr>
                  <a:t>with the same </a:t>
                </a:r>
                <a:r>
                  <a:rPr lang="en-US" sz="2200" dirty="0">
                    <a:latin typeface="Calibri" panose="020F0502020204030204" pitchFamily="34" charset="0"/>
                  </a:rPr>
                  <a:t>ideas:</a:t>
                </a:r>
              </a:p>
              <a:p>
                <a:pPr lvl="1"/>
                <a:r>
                  <a:rPr lang="en-US" sz="1800" dirty="0">
                    <a:latin typeface="Calibri" panose="020F0502020204030204" pitchFamily="34" charset="0"/>
                  </a:rPr>
                  <a:t>The use of additive margin instead of multiplicative margin in A-</a:t>
                </a:r>
                <a:r>
                  <a:rPr lang="en-US" sz="1800" dirty="0" err="1">
                    <a:latin typeface="Calibri" panose="020F0502020204030204" pitchFamily="34" charset="0"/>
                  </a:rPr>
                  <a:t>Softmax</a:t>
                </a:r>
                <a:r>
                  <a:rPr lang="en-US" sz="1800" dirty="0">
                    <a:latin typeface="Calibri" panose="020F0502020204030204" pitchFamily="34" charset="0"/>
                  </a:rPr>
                  <a:t>.</a:t>
                </a:r>
              </a:p>
              <a:p>
                <a:pPr lvl="1"/>
                <a:r>
                  <a:rPr lang="en-US" sz="1800" dirty="0" err="1">
                    <a:latin typeface="Calibri" panose="020F0502020204030204" pitchFamily="34" charset="0"/>
                  </a:rPr>
                  <a:t>Embeddings</a:t>
                </a:r>
                <a:r>
                  <a:rPr lang="en-US" sz="1800" dirty="0">
                    <a:latin typeface="Calibri" panose="020F0502020204030204" pitchFamily="34" charset="0"/>
                  </a:rPr>
                  <a:t> are normalized to a fixed length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</a:rPr>
                  <a:t>.</a:t>
                </a:r>
                <a:endParaRPr lang="ru-RU" sz="1800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8630" y="1878880"/>
                <a:ext cx="10859770" cy="4469130"/>
              </a:xfrm>
              <a:blipFill>
                <a:blip r:embed="rId2"/>
                <a:stretch>
                  <a:fillRect l="-674" t="-17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10" y="3053956"/>
            <a:ext cx="4517532" cy="6357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453" y="3093303"/>
            <a:ext cx="4517532" cy="6874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269" y="5374026"/>
            <a:ext cx="3633736" cy="129585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6619" y="4204277"/>
            <a:ext cx="5073911" cy="20384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482" y="3860346"/>
            <a:ext cx="3130187" cy="119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4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630" y="342900"/>
            <a:ext cx="11723370" cy="12687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i="1" dirty="0" err="1"/>
              <a:t>CosFace</a:t>
            </a:r>
            <a:r>
              <a:rPr lang="en-US" sz="2800" i="1" dirty="0"/>
              <a:t>: Large Margin Cosine Loss for Deep Face </a:t>
            </a:r>
            <a:r>
              <a:rPr lang="en-US" sz="2800" i="1" dirty="0" smtClean="0"/>
              <a:t>Recognition </a:t>
            </a:r>
            <a:r>
              <a:rPr lang="en-US" sz="2800" dirty="0" smtClean="0"/>
              <a:t>and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800" i="1" dirty="0"/>
              <a:t>Additive Margin </a:t>
            </a:r>
            <a:r>
              <a:rPr lang="en-US" sz="2800" i="1" dirty="0" err="1"/>
              <a:t>Softmax</a:t>
            </a:r>
            <a:r>
              <a:rPr lang="en-US" sz="2800" i="1" dirty="0"/>
              <a:t> for Face Verification 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000" dirty="0"/>
              <a:t>by </a:t>
            </a:r>
            <a:r>
              <a:rPr lang="en-US" sz="2000" dirty="0" err="1"/>
              <a:t>Tencent</a:t>
            </a:r>
            <a:r>
              <a:rPr lang="en-US" sz="2000" dirty="0"/>
              <a:t> AI Lab and UESTC within </a:t>
            </a:r>
            <a:r>
              <a:rPr lang="en-US" sz="2000" dirty="0" smtClean="0"/>
              <a:t>5 days</a:t>
            </a:r>
            <a:r>
              <a:rPr lang="ru-RU" sz="2000" dirty="0" smtClean="0"/>
              <a:t> </a:t>
            </a:r>
            <a:r>
              <a:rPr lang="en-US" sz="2000" dirty="0" smtClean="0"/>
              <a:t>in 2018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630" y="1878880"/>
            <a:ext cx="6282690" cy="4469130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Calibri" panose="020F0502020204030204" pitchFamily="34" charset="0"/>
              </a:rPr>
              <a:t>The authors also provide theoretical necessities on the length of normalized feature </a:t>
            </a:r>
            <a:r>
              <a:rPr lang="en-US" sz="2200" dirty="0" smtClean="0">
                <a:latin typeface="Calibri" panose="020F0502020204030204" pitchFamily="34" charset="0"/>
              </a:rPr>
              <a:t>vectors.</a:t>
            </a:r>
          </a:p>
          <a:p>
            <a:r>
              <a:rPr lang="en-US" sz="2200" dirty="0"/>
              <a:t>The results are the following (mostly to show the gap from the year-before results):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448" y="1352398"/>
            <a:ext cx="4570717" cy="22391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420" y="3820091"/>
            <a:ext cx="4762745" cy="26925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829" y="3446489"/>
            <a:ext cx="4467364" cy="330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8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630" y="342900"/>
            <a:ext cx="11723370" cy="126873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/>
              <a:t>The completion </a:t>
            </a:r>
            <a:r>
              <a:rPr lang="en-US" sz="4000" dirty="0" smtClean="0"/>
              <a:t>of Metric Learning</a:t>
            </a:r>
            <a:r>
              <a:rPr lang="en-US" sz="4000" i="1" dirty="0" smtClean="0"/>
              <a:t/>
            </a:r>
            <a:br>
              <a:rPr lang="en-US" sz="4000" i="1" dirty="0" smtClean="0"/>
            </a:br>
            <a:r>
              <a:rPr lang="en-US" sz="2800" i="1" dirty="0" err="1" smtClean="0"/>
              <a:t>ArcFace</a:t>
            </a:r>
            <a:r>
              <a:rPr lang="en-US" sz="2800" i="1" dirty="0"/>
              <a:t>: Additive angular margin loss for deep face recognition 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000" dirty="0"/>
              <a:t>by Imperial College London </a:t>
            </a:r>
            <a:r>
              <a:rPr lang="en-US" sz="2000" dirty="0" smtClean="0"/>
              <a:t>in January </a:t>
            </a:r>
            <a:r>
              <a:rPr lang="en-US" sz="2000" dirty="0"/>
              <a:t>2018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630" y="1878880"/>
            <a:ext cx="5419090" cy="4469130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Calibri" panose="020F0502020204030204" pitchFamily="34" charset="0"/>
              </a:rPr>
              <a:t>The authors present </a:t>
            </a:r>
            <a:r>
              <a:rPr lang="en-US" sz="2200" dirty="0" err="1">
                <a:latin typeface="Calibri" panose="020F0502020204030204" pitchFamily="34" charset="0"/>
              </a:rPr>
              <a:t>ArcFace</a:t>
            </a:r>
            <a:r>
              <a:rPr lang="en-US" sz="2200" dirty="0">
                <a:latin typeface="Calibri" panose="020F0502020204030204" pitchFamily="34" charset="0"/>
              </a:rPr>
              <a:t> or Additive Angular Margin (AAM-) </a:t>
            </a:r>
            <a:r>
              <a:rPr lang="en-US" sz="2200" dirty="0" err="1">
                <a:latin typeface="Calibri" panose="020F0502020204030204" pitchFamily="34" charset="0"/>
              </a:rPr>
              <a:t>Softmax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</a:p>
          <a:p>
            <a:pPr lvl="1"/>
            <a:endParaRPr lang="en-US" sz="2000" dirty="0" smtClean="0">
              <a:latin typeface="Calibri" panose="020F0502020204030204" pitchFamily="34" charset="0"/>
            </a:endParaRPr>
          </a:p>
          <a:p>
            <a:r>
              <a:rPr lang="en-US" sz="2200" dirty="0" smtClean="0">
                <a:latin typeface="Calibri" panose="020F0502020204030204" pitchFamily="34" charset="0"/>
              </a:rPr>
              <a:t>But </a:t>
            </a:r>
            <a:r>
              <a:rPr lang="en-US" sz="2200" dirty="0">
                <a:latin typeface="Calibri" panose="020F0502020204030204" pitchFamily="34" charset="0"/>
              </a:rPr>
              <a:t>why this paper earned 4,6k citations and </a:t>
            </a:r>
            <a:r>
              <a:rPr lang="en-US" sz="2200" dirty="0" smtClean="0">
                <a:latin typeface="Calibri" panose="020F0502020204030204" pitchFamily="34" charset="0"/>
              </a:rPr>
              <a:t>more </a:t>
            </a:r>
            <a:r>
              <a:rPr lang="en-US" sz="2200" dirty="0">
                <a:latin typeface="Calibri" panose="020F0502020204030204" pitchFamily="34" charset="0"/>
              </a:rPr>
              <a:t>well-acclaimed than previous ones?</a:t>
            </a:r>
            <a:endParaRPr lang="ru-RU" sz="22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ru-RU" sz="2200" dirty="0" smtClean="0">
              <a:latin typeface="Calibri" panose="020F0502020204030204" pitchFamily="34" charset="0"/>
            </a:endParaRPr>
          </a:p>
          <a:p>
            <a:endParaRPr lang="ru-RU" sz="2200" dirty="0">
              <a:latin typeface="Calibri" panose="020F0502020204030204" pitchFamily="34" charset="0"/>
            </a:endParaRPr>
          </a:p>
          <a:p>
            <a:endParaRPr lang="ru-RU" sz="2200" dirty="0" smtClean="0">
              <a:latin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600" y="1466831"/>
            <a:ext cx="4877051" cy="7239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306" y="2564078"/>
            <a:ext cx="4555637" cy="175678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866" y="4694172"/>
            <a:ext cx="5416828" cy="153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2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630" y="342900"/>
            <a:ext cx="11723370" cy="126873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/>
              <a:t>The completion </a:t>
            </a:r>
            <a:r>
              <a:rPr lang="en-US" sz="4000" dirty="0" smtClean="0"/>
              <a:t>of Metric Learning</a:t>
            </a:r>
            <a:r>
              <a:rPr lang="en-US" sz="4000" i="1" dirty="0" smtClean="0"/>
              <a:t/>
            </a:r>
            <a:br>
              <a:rPr lang="en-US" sz="4000" i="1" dirty="0" smtClean="0"/>
            </a:br>
            <a:r>
              <a:rPr lang="en-US" sz="2800" i="1" dirty="0" err="1" smtClean="0"/>
              <a:t>ArcFace</a:t>
            </a:r>
            <a:r>
              <a:rPr lang="en-US" sz="2800" i="1" dirty="0"/>
              <a:t>: Additive angular margin loss for deep face recognition 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000" dirty="0"/>
              <a:t>by Imperial College London </a:t>
            </a:r>
            <a:r>
              <a:rPr lang="en-US" sz="2000" dirty="0" smtClean="0"/>
              <a:t>in January </a:t>
            </a:r>
            <a:r>
              <a:rPr lang="en-US" sz="2000" dirty="0"/>
              <a:t>2018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630" y="1878880"/>
            <a:ext cx="7583170" cy="492324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</a:rPr>
              <a:t>The authors provide an analysis of why angular losses </a:t>
            </a:r>
            <a:r>
              <a:rPr lang="en-US" sz="2200" dirty="0" smtClean="0">
                <a:latin typeface="Calibri" panose="020F0502020204030204" pitchFamily="34" charset="0"/>
              </a:rPr>
              <a:t>work.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</a:rPr>
              <a:t>AAM-</a:t>
            </a:r>
            <a:r>
              <a:rPr lang="en-US" sz="2000" dirty="0" err="1">
                <a:latin typeface="Calibri" panose="020F0502020204030204" pitchFamily="34" charset="0"/>
              </a:rPr>
              <a:t>Softmax</a:t>
            </a:r>
            <a:r>
              <a:rPr lang="en-US" sz="2000" dirty="0">
                <a:latin typeface="Calibri" panose="020F0502020204030204" pitchFamily="34" charset="0"/>
              </a:rPr>
              <a:t> provides stronger penalization at the final part of the </a:t>
            </a:r>
            <a:r>
              <a:rPr lang="en-US" sz="2000" dirty="0" smtClean="0">
                <a:latin typeface="Calibri" panose="020F0502020204030204" pitchFamily="34" charset="0"/>
              </a:rPr>
              <a:t>training.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</a:rPr>
              <a:t>The authors make extensive research on common model </a:t>
            </a:r>
            <a:r>
              <a:rPr lang="en-US" sz="2200" dirty="0" err="1">
                <a:latin typeface="Calibri" panose="020F0502020204030204" pitchFamily="34" charset="0"/>
              </a:rPr>
              <a:t>hyperparameters</a:t>
            </a:r>
            <a:r>
              <a:rPr lang="en-US" sz="2200" dirty="0">
                <a:latin typeface="Calibri" panose="020F0502020204030204" pitchFamily="34" charset="0"/>
              </a:rPr>
              <a:t>, e.g. Weight Decay, Batch Norm placing, etc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</a:rPr>
              <a:t>The authors clean the biggest </a:t>
            </a:r>
            <a:r>
              <a:rPr lang="en-US" sz="2200" dirty="0" smtClean="0">
                <a:latin typeface="Calibri" panose="020F0502020204030204" pitchFamily="34" charset="0"/>
              </a:rPr>
              <a:t>publicly available </a:t>
            </a:r>
            <a:r>
              <a:rPr lang="en-US" sz="2200" dirty="0">
                <a:latin typeface="Calibri" panose="020F0502020204030204" pitchFamily="34" charset="0"/>
              </a:rPr>
              <a:t>face dataset </a:t>
            </a:r>
            <a:r>
              <a:rPr lang="en-US" sz="2200" dirty="0" smtClean="0">
                <a:latin typeface="Calibri" panose="020F0502020204030204" pitchFamily="34" charset="0"/>
              </a:rPr>
              <a:t>MS-Celeb-1M (not available anymore) and </a:t>
            </a:r>
            <a:r>
              <a:rPr lang="en-US" sz="2200" dirty="0">
                <a:latin typeface="Calibri" panose="020F0502020204030204" pitchFamily="34" charset="0"/>
              </a:rPr>
              <a:t>share the cleaned version of it as well as scripts for cleaning.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</a:rPr>
              <a:t>The authors share a very accurate code for the reproduction and the </a:t>
            </a:r>
            <a:r>
              <a:rPr lang="en-US" sz="2200" dirty="0" err="1">
                <a:latin typeface="Calibri" panose="020F0502020204030204" pitchFamily="34" charset="0"/>
              </a:rPr>
              <a:t>pretrained</a:t>
            </a:r>
            <a:r>
              <a:rPr lang="en-US" sz="2200" dirty="0">
                <a:latin typeface="Calibri" panose="020F0502020204030204" pitchFamily="34" charset="0"/>
              </a:rPr>
              <a:t> models mentioned in the paper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  <a:endParaRPr lang="ru-RU" sz="2200" dirty="0" smtClean="0">
              <a:latin typeface="Calibri" panose="020F0502020204030204" pitchFamily="34" charset="0"/>
            </a:endParaRPr>
          </a:p>
          <a:p>
            <a:pPr lvl="1"/>
            <a:r>
              <a:rPr lang="en-US" sz="2000" dirty="0">
                <a:latin typeface="Calibri" panose="020F0502020204030204" pitchFamily="34" charset="0"/>
              </a:rPr>
              <a:t>Previous works with open code still required resources for reproduction and often omit the data preprocessing parts (i.e., cleaning and alignment). The disclosed models hugely boosted the developments in face-related areas.</a:t>
            </a:r>
            <a:endParaRPr lang="ru-RU" sz="2000" dirty="0">
              <a:latin typeface="Calibri" panose="020F0502020204030204" pitchFamily="34" charset="0"/>
            </a:endParaRPr>
          </a:p>
          <a:p>
            <a:endParaRPr lang="ru-RU" sz="2200" dirty="0" smtClean="0"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8640" y="1560106"/>
            <a:ext cx="3353944" cy="25694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640" y="4071446"/>
            <a:ext cx="3382128" cy="255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3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630" y="342900"/>
            <a:ext cx="11723370" cy="126873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/>
              <a:t>The completion </a:t>
            </a:r>
            <a:r>
              <a:rPr lang="en-US" sz="4000" dirty="0" smtClean="0"/>
              <a:t>of Metric Learning</a:t>
            </a:r>
            <a:r>
              <a:rPr lang="en-US" sz="4000" i="1" dirty="0" smtClean="0"/>
              <a:t/>
            </a:r>
            <a:br>
              <a:rPr lang="en-US" sz="4000" i="1" dirty="0" smtClean="0"/>
            </a:br>
            <a:r>
              <a:rPr lang="en-US" sz="2800" i="1" dirty="0" err="1" smtClean="0"/>
              <a:t>ArcFace</a:t>
            </a:r>
            <a:r>
              <a:rPr lang="en-US" sz="2800" i="1" dirty="0"/>
              <a:t>: Additive angular margin loss for deep face recognition 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000" dirty="0"/>
              <a:t>by Imperial College London </a:t>
            </a:r>
            <a:r>
              <a:rPr lang="en-US" sz="2000" dirty="0" smtClean="0"/>
              <a:t>in January </a:t>
            </a:r>
            <a:r>
              <a:rPr lang="en-US" sz="2000" dirty="0"/>
              <a:t>2018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630" y="1878880"/>
            <a:ext cx="11169650" cy="446913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US" sz="2200" dirty="0">
                <a:latin typeface="Calibri" panose="020F0502020204030204" pitchFamily="34" charset="0"/>
              </a:rPr>
              <a:t>The presented algorithm achieved 7th place in the NIST Face Recognition Vendor </a:t>
            </a:r>
            <a:r>
              <a:rPr lang="en-US" sz="2200" dirty="0" smtClean="0">
                <a:latin typeface="Calibri" panose="020F0502020204030204" pitchFamily="34" charset="0"/>
              </a:rPr>
              <a:t>Test 2019, </a:t>
            </a:r>
            <a:r>
              <a:rPr lang="en-US" sz="2200" dirty="0">
                <a:latin typeface="Calibri" panose="020F0502020204030204" pitchFamily="34" charset="0"/>
              </a:rPr>
              <a:t>the most authoritative Face Recognition benchmark by the US government</a:t>
            </a:r>
            <a:r>
              <a:rPr lang="en-US" sz="2200" dirty="0" smtClean="0">
                <a:latin typeface="Calibri" panose="020F0502020204030204" pitchFamily="34" charset="0"/>
              </a:rPr>
              <a:t>. </a:t>
            </a:r>
          </a:p>
          <a:p>
            <a:pPr lvl="1"/>
            <a:r>
              <a:rPr lang="en-US" sz="2000" dirty="0" smtClean="0">
                <a:latin typeface="Calibri" panose="020F0502020204030204" pitchFamily="34" charset="0"/>
              </a:rPr>
              <a:t>Moreover</a:t>
            </a:r>
            <a:r>
              <a:rPr lang="en-US" sz="2000" dirty="0">
                <a:latin typeface="Calibri" panose="020F0502020204030204" pitchFamily="34" charset="0"/>
              </a:rPr>
              <a:t>, the authors evaluate their model on almost all acclaimed benchmarks and achieve state-of-the-art on almost all of them using a single model</a:t>
            </a:r>
            <a:r>
              <a:rPr lang="en-US" sz="2000" dirty="0" smtClean="0">
                <a:latin typeface="Calibri" panose="020F0502020204030204" pitchFamily="34" charset="0"/>
              </a:rPr>
              <a:t>.</a:t>
            </a:r>
            <a:endParaRPr lang="en-US" sz="2000" dirty="0">
              <a:latin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 startAt="5"/>
            </a:pPr>
            <a:r>
              <a:rPr lang="en-US" sz="2200" dirty="0">
                <a:latin typeface="Calibri" panose="020F0502020204030204" pitchFamily="34" charset="0"/>
              </a:rPr>
              <a:t>The authors make research on the combination of angular losses which further improves the </a:t>
            </a:r>
            <a:r>
              <a:rPr lang="en-US" sz="2200" dirty="0" smtClean="0">
                <a:latin typeface="Calibri" panose="020F0502020204030204" pitchFamily="34" charset="0"/>
              </a:rPr>
              <a:t>results.</a:t>
            </a:r>
          </a:p>
          <a:p>
            <a:pPr marL="457200" indent="-457200">
              <a:buFont typeface="+mj-lt"/>
              <a:buAutoNum type="arabicPeriod" startAt="5"/>
            </a:pPr>
            <a:endParaRPr lang="en-US" sz="2200" dirty="0">
              <a:latin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 startAt="5"/>
            </a:pPr>
            <a:endParaRPr lang="en-US" sz="2200" dirty="0" smtClean="0">
              <a:latin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 startAt="5"/>
            </a:pPr>
            <a:endParaRPr lang="en-US" sz="2200" dirty="0">
              <a:latin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 startAt="5"/>
            </a:pPr>
            <a:r>
              <a:rPr lang="en-US" sz="2200" dirty="0">
                <a:latin typeface="Calibri" panose="020F0502020204030204" pitchFamily="34" charset="0"/>
              </a:rPr>
              <a:t>The authors still update the initial paper on </a:t>
            </a:r>
            <a:r>
              <a:rPr lang="en-US" sz="2200" dirty="0" err="1">
                <a:latin typeface="Calibri" panose="020F0502020204030204" pitchFamily="34" charset="0"/>
              </a:rPr>
              <a:t>arXiv</a:t>
            </a:r>
            <a:r>
              <a:rPr lang="en-US" sz="2200" dirty="0">
                <a:latin typeface="Calibri" panose="020F0502020204030204" pitchFamily="34" charset="0"/>
              </a:rPr>
              <a:t> implementing and sharing more and more tricks.</a:t>
            </a:r>
            <a:endParaRPr lang="en-US" sz="2200" dirty="0" smtClean="0">
              <a:latin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200" dirty="0" smtClean="0">
              <a:latin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139" y="4017344"/>
            <a:ext cx="6242352" cy="89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4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630" y="342900"/>
            <a:ext cx="11723370" cy="126873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/>
              <a:t>Squeezing the last drops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800" i="1" dirty="0" smtClean="0"/>
              <a:t>Circle </a:t>
            </a:r>
            <a:r>
              <a:rPr lang="en-US" sz="2800" i="1" dirty="0"/>
              <a:t>Loss: A Unified Perspective of Pair Similarity Optimization 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000" dirty="0"/>
              <a:t>by </a:t>
            </a:r>
            <a:r>
              <a:rPr lang="en-US" sz="2000" dirty="0" smtClean="0"/>
              <a:t>MEGVII in January 2020</a:t>
            </a:r>
            <a:endParaRPr lang="ru-RU" sz="3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68630" y="1878880"/>
                <a:ext cx="11189970" cy="4923240"/>
              </a:xfrm>
            </p:spPr>
            <p:txBody>
              <a:bodyPr>
                <a:normAutofit/>
              </a:bodyPr>
              <a:lstStyle/>
              <a:p>
                <a:r>
                  <a:rPr lang="en-US" sz="2200" dirty="0" smtClean="0">
                    <a:latin typeface="Calibri" panose="020F0502020204030204" pitchFamily="34" charset="0"/>
                  </a:rPr>
                  <a:t>The authors unify class-level and pairwise-level losses into </a:t>
                </a:r>
                <a:r>
                  <a:rPr lang="en-US" sz="2200" dirty="0">
                    <a:latin typeface="Calibri" panose="020F0502020204030204" pitchFamily="34" charset="0"/>
                  </a:rPr>
                  <a:t>one </a:t>
                </a:r>
                <a:r>
                  <a:rPr lang="en-US" sz="2200" dirty="0" smtClean="0">
                    <a:latin typeface="Calibri" panose="020F0502020204030204" pitchFamily="34" charset="0"/>
                  </a:rPr>
                  <a:t>form:</a:t>
                </a:r>
              </a:p>
              <a:p>
                <a:endParaRPr lang="en-US" sz="2200" dirty="0">
                  <a:latin typeface="Calibri" panose="020F0502020204030204" pitchFamily="34" charset="0"/>
                </a:endParaRPr>
              </a:p>
              <a:p>
                <a:endParaRPr lang="en-US" sz="2200" dirty="0" smtClean="0">
                  <a:latin typeface="Calibri" panose="020F0502020204030204" pitchFamily="34" charset="0"/>
                </a:endParaRPr>
              </a:p>
              <a:p>
                <a:r>
                  <a:rPr lang="en-US" sz="2200" dirty="0">
                    <a:latin typeface="Calibri" panose="020F0502020204030204" pitchFamily="34" charset="0"/>
                  </a:rPr>
                  <a:t>If we consider class centroids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, 1≤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200" dirty="0" smtClean="0">
                    <a:latin typeface="Calibri" panose="020F0502020204030204" pitchFamily="34" charset="0"/>
                  </a:rPr>
                  <a:t> and </a:t>
                </a:r>
                <a:r>
                  <a:rPr lang="en-US" sz="2200" dirty="0">
                    <a:latin typeface="Calibri" panose="020F0502020204030204" pitchFamily="34" charset="0"/>
                  </a:rPr>
                  <a:t>an input feature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200" dirty="0" smtClean="0">
                    <a:latin typeface="Calibri" panose="020F0502020204030204" pitchFamily="34" charset="0"/>
                  </a:rPr>
                  <a:t> then </a:t>
                </a:r>
                <a:r>
                  <a:rPr lang="en-US" sz="2200" dirty="0">
                    <a:latin typeface="Calibri" panose="020F0502020204030204" pitchFamily="34" charset="0"/>
                  </a:rPr>
                  <a:t>there is a single positive pair and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200" dirty="0" smtClean="0">
                    <a:latin typeface="Calibri" panose="020F0502020204030204" pitchFamily="34" charset="0"/>
                  </a:rPr>
                  <a:t> </a:t>
                </a:r>
                <a:r>
                  <a:rPr lang="en-US" sz="2200" dirty="0">
                    <a:latin typeface="Calibri" panose="020F0502020204030204" pitchFamily="34" charset="0"/>
                  </a:rPr>
                  <a:t>negative </a:t>
                </a:r>
                <a:r>
                  <a:rPr lang="en-US" sz="2200" dirty="0" smtClean="0">
                    <a:latin typeface="Calibri" panose="020F0502020204030204" pitchFamily="34" charset="0"/>
                  </a:rPr>
                  <a:t>pairs:</a:t>
                </a:r>
              </a:p>
              <a:p>
                <a:endParaRPr lang="en-US" sz="2200" dirty="0">
                  <a:latin typeface="Calibri" panose="020F0502020204030204" pitchFamily="34" charset="0"/>
                </a:endParaRPr>
              </a:p>
              <a:p>
                <a:endParaRPr lang="en-US" sz="2200" dirty="0" smtClean="0">
                  <a:latin typeface="Calibri" panose="020F0502020204030204" pitchFamily="34" charset="0"/>
                </a:endParaRPr>
              </a:p>
              <a:p>
                <a:r>
                  <a:rPr lang="en-US" sz="2200" dirty="0">
                    <a:latin typeface="Calibri" panose="020F0502020204030204" pitchFamily="34" charset="0"/>
                  </a:rPr>
                  <a:t>But it also reduces to a triplet loss:</a:t>
                </a:r>
                <a:endParaRPr lang="en-US" sz="2200" dirty="0" smtClean="0">
                  <a:latin typeface="Calibri" panose="020F0502020204030204" pitchFamily="34" charset="0"/>
                </a:endParaRPr>
              </a:p>
              <a:p>
                <a:endParaRPr lang="ru-RU" sz="2200" dirty="0" smtClean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8630" y="1878880"/>
                <a:ext cx="11189970" cy="4923240"/>
              </a:xfrm>
              <a:blipFill>
                <a:blip r:embed="rId2"/>
                <a:stretch>
                  <a:fillRect l="-654" t="-16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190" y="2369169"/>
            <a:ext cx="3759393" cy="6159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583" y="2369169"/>
            <a:ext cx="3886400" cy="6159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4459" y="3993795"/>
            <a:ext cx="4026107" cy="5969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0202" y="4058566"/>
            <a:ext cx="3530781" cy="5588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4459" y="5284928"/>
            <a:ext cx="1778091" cy="5588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1601" y="5227245"/>
            <a:ext cx="3988005" cy="6096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8657" y="5318093"/>
            <a:ext cx="1892397" cy="40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8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797" y="4508140"/>
            <a:ext cx="3988005" cy="6159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630" y="342900"/>
            <a:ext cx="11723370" cy="126873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/>
              <a:t>Squeezing the last drops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800" i="1" dirty="0" smtClean="0"/>
              <a:t>Circle </a:t>
            </a:r>
            <a:r>
              <a:rPr lang="en-US" sz="2800" i="1" dirty="0"/>
              <a:t>Loss: A Unified Perspective of Pair Similarity Optimization 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000" dirty="0"/>
              <a:t>by </a:t>
            </a:r>
            <a:r>
              <a:rPr lang="en-US" sz="2000" dirty="0" smtClean="0"/>
              <a:t>MEGVII in January 2020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630" y="1878880"/>
            <a:ext cx="6267450" cy="4923240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Calibri" panose="020F0502020204030204" pitchFamily="34" charset="0"/>
              </a:rPr>
              <a:t>The authors analyze the gradients for the mentioned losses and emphasize their weak points using a toy example with a single positive and single negative pair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</a:p>
          <a:p>
            <a:r>
              <a:rPr lang="en-US" sz="2200" dirty="0">
                <a:latin typeface="Calibri" panose="020F0502020204030204" pitchFamily="34" charset="0"/>
              </a:rPr>
              <a:t>The authors add scaling parameters for positive gradients and negative gradients that become larger when  a similarity score deviates far from its </a:t>
            </a:r>
            <a:r>
              <a:rPr lang="en-US" sz="2200" dirty="0" smtClean="0">
                <a:latin typeface="Calibri" panose="020F0502020204030204" pitchFamily="34" charset="0"/>
              </a:rPr>
              <a:t>optimum:</a:t>
            </a:r>
            <a:endParaRPr lang="ru-RU" sz="2200" dirty="0" smtClean="0">
              <a:latin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743" y="1699810"/>
            <a:ext cx="5227374" cy="19273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9458" y="4471019"/>
            <a:ext cx="3778444" cy="6286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162" y="5161243"/>
            <a:ext cx="1606633" cy="69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8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820" y="342776"/>
            <a:ext cx="11346180" cy="12731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Agenda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5818" y="2091690"/>
            <a:ext cx="11356182" cy="4766309"/>
          </a:xfrm>
        </p:spPr>
        <p:txBody>
          <a:bodyPr>
            <a:normAutofit/>
          </a:bodyPr>
          <a:lstStyle/>
          <a:p>
            <a:r>
              <a:rPr lang="en-US" dirty="0" smtClean="0"/>
              <a:t>Task formulation</a:t>
            </a:r>
          </a:p>
          <a:p>
            <a:pPr lvl="1"/>
            <a:r>
              <a:rPr lang="en-US" dirty="0"/>
              <a:t>General facts of the Face Recognition models</a:t>
            </a:r>
          </a:p>
          <a:p>
            <a:r>
              <a:rPr lang="en-US" dirty="0"/>
              <a:t>Historical </a:t>
            </a:r>
            <a:r>
              <a:rPr lang="en-US" dirty="0" smtClean="0"/>
              <a:t>background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rom </a:t>
            </a:r>
            <a:r>
              <a:rPr lang="en-US" dirty="0"/>
              <a:t>the first steps to the top-1 at the NIST FRVT </a:t>
            </a:r>
            <a:r>
              <a:rPr lang="en-US" dirty="0" smtClean="0"/>
              <a:t>benchmark</a:t>
            </a:r>
          </a:p>
          <a:p>
            <a:r>
              <a:rPr lang="en-US" dirty="0"/>
              <a:t>Deceiving the Face Recognition </a:t>
            </a:r>
            <a:r>
              <a:rPr lang="en-US" dirty="0" smtClean="0"/>
              <a:t>system</a:t>
            </a:r>
          </a:p>
          <a:p>
            <a:pPr lvl="1"/>
            <a:r>
              <a:rPr lang="en-US" dirty="0"/>
              <a:t>Some of the author's results in this sphere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633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630" y="342900"/>
            <a:ext cx="11723370" cy="126873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/>
              <a:t>Squeezing the last drops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800" i="1" dirty="0" smtClean="0"/>
              <a:t>Circle </a:t>
            </a:r>
            <a:r>
              <a:rPr lang="en-US" sz="2800" i="1" dirty="0"/>
              <a:t>Loss: A Unified Perspective of Pair Similarity Optimization 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000" dirty="0"/>
              <a:t>by </a:t>
            </a:r>
            <a:r>
              <a:rPr lang="en-US" sz="2000" dirty="0" smtClean="0"/>
              <a:t>MEGVII in January 2020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630" y="1878880"/>
            <a:ext cx="6267450" cy="4923240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Calibri" panose="020F0502020204030204" pitchFamily="34" charset="0"/>
              </a:rPr>
              <a:t>Since positive and negative similarities are used in </a:t>
            </a:r>
            <a:r>
              <a:rPr lang="en-US" sz="2200" dirty="0" smtClean="0">
                <a:latin typeface="Calibri" panose="020F0502020204030204" pitchFamily="34" charset="0"/>
              </a:rPr>
              <a:t>an asymmetric </a:t>
            </a:r>
            <a:r>
              <a:rPr lang="en-US" sz="2200" dirty="0">
                <a:latin typeface="Calibri" panose="020F0502020204030204" pitchFamily="34" charset="0"/>
              </a:rPr>
              <a:t>way, the authors add separate margins to </a:t>
            </a:r>
            <a:r>
              <a:rPr lang="en-US" sz="2200" dirty="0" smtClean="0">
                <a:latin typeface="Calibri" panose="020F0502020204030204" pitchFamily="34" charset="0"/>
              </a:rPr>
              <a:t>them.</a:t>
            </a:r>
          </a:p>
          <a:p>
            <a:r>
              <a:rPr lang="en-US" sz="2200" dirty="0">
                <a:latin typeface="Calibri" panose="020F0502020204030204" pitchFamily="34" charset="0"/>
              </a:rPr>
              <a:t>The decision boundary for the toy example causes the name of the article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</a:p>
          <a:p>
            <a:endParaRPr lang="en-US" sz="2200" dirty="0">
              <a:latin typeface="Calibri" panose="020F0502020204030204" pitchFamily="34" charset="0"/>
            </a:endParaRPr>
          </a:p>
          <a:p>
            <a:endParaRPr lang="en-US" sz="2200" dirty="0" smtClean="0">
              <a:latin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</a:endParaRPr>
          </a:p>
          <a:p>
            <a:endParaRPr lang="en-US" sz="220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200" dirty="0" smtClean="0">
              <a:latin typeface="Calibri" panose="020F0502020204030204" pitchFamily="34" charset="0"/>
            </a:endParaRPr>
          </a:p>
          <a:p>
            <a:r>
              <a:rPr lang="en-US" sz="2200" dirty="0">
                <a:latin typeface="Calibri" panose="020F0502020204030204" pitchFamily="34" charset="0"/>
              </a:rPr>
              <a:t>The results are slightly better than </a:t>
            </a:r>
            <a:r>
              <a:rPr lang="en-US" sz="2200" dirty="0" err="1">
                <a:latin typeface="Calibri" panose="020F0502020204030204" pitchFamily="34" charset="0"/>
              </a:rPr>
              <a:t>ArcFace</a:t>
            </a:r>
            <a:r>
              <a:rPr lang="en-US" sz="2200" dirty="0">
                <a:latin typeface="Calibri" panose="020F0502020204030204" pitchFamily="34" charset="0"/>
              </a:rPr>
              <a:t>.</a:t>
            </a:r>
            <a:endParaRPr lang="ru-RU" sz="2200" dirty="0" smtClean="0"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828" y="2666351"/>
            <a:ext cx="5296172" cy="5397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390" y="1610020"/>
            <a:ext cx="3759393" cy="6159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1566" y="1610020"/>
            <a:ext cx="3886400" cy="615982"/>
          </a:xfrm>
          <a:prstGeom prst="rect">
            <a:avLst/>
          </a:prstGeom>
        </p:spPr>
      </p:pic>
      <p:sp>
        <p:nvSpPr>
          <p:cNvPr id="6" name="Стрелка вниз 5"/>
          <p:cNvSpPr/>
          <p:nvPr/>
        </p:nvSpPr>
        <p:spPr>
          <a:xfrm>
            <a:off x="9093200" y="2224391"/>
            <a:ext cx="751840" cy="44196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2162" y="3646478"/>
            <a:ext cx="3626036" cy="5016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82" y="3601464"/>
            <a:ext cx="3534932" cy="16197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6805" y="3601464"/>
            <a:ext cx="3683189" cy="274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7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8490" y="294640"/>
            <a:ext cx="10515600" cy="142331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n-lt"/>
              </a:rPr>
              <a:t>In March 2021, Tsinghua University together with London Imperial College reveal the </a:t>
            </a:r>
            <a:r>
              <a:rPr lang="en-US" sz="2400" i="1" dirty="0">
                <a:latin typeface="+mn-lt"/>
              </a:rPr>
              <a:t>WebFace260M</a:t>
            </a:r>
            <a:r>
              <a:rPr lang="en-US" sz="2400" dirty="0">
                <a:latin typeface="+mn-lt"/>
              </a:rPr>
              <a:t> dataset to </a:t>
            </a:r>
            <a:r>
              <a:rPr lang="en-US" sz="2400" dirty="0" smtClean="0">
                <a:latin typeface="+mn-lt"/>
              </a:rPr>
              <a:t>open-source.</a:t>
            </a:r>
            <a:br>
              <a:rPr lang="en-US" sz="2400" dirty="0" smtClean="0">
                <a:latin typeface="+mn-lt"/>
              </a:rPr>
            </a:br>
            <a:r>
              <a:rPr lang="en-US" sz="2400" dirty="0" smtClean="0">
                <a:latin typeface="+mn-lt"/>
              </a:rPr>
              <a:t>It </a:t>
            </a:r>
            <a:r>
              <a:rPr lang="en-US" sz="2400" dirty="0">
                <a:latin typeface="+mn-lt"/>
              </a:rPr>
              <a:t>has two versions</a:t>
            </a:r>
            <a:r>
              <a:rPr lang="en-US" sz="2400" dirty="0" smtClean="0">
                <a:latin typeface="+mn-lt"/>
              </a:rPr>
              <a:t>:</a:t>
            </a:r>
            <a:endParaRPr lang="ru-RU" sz="2400" dirty="0"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18490" y="1717950"/>
            <a:ext cx="10515600" cy="150018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Cleaned version with 42M images of 2M </a:t>
            </a:r>
            <a:r>
              <a:rPr lang="en-US" sz="2000" dirty="0" smtClean="0">
                <a:solidFill>
                  <a:schemeClr val="tx1"/>
                </a:solidFill>
              </a:rPr>
              <a:t>identities.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Full </a:t>
            </a:r>
            <a:r>
              <a:rPr lang="en-US" sz="2000" dirty="0">
                <a:solidFill>
                  <a:schemeClr val="tx1"/>
                </a:solidFill>
              </a:rPr>
              <a:t>noisy version with </a:t>
            </a:r>
            <a:r>
              <a:rPr lang="en-US" sz="2000" dirty="0" smtClean="0">
                <a:solidFill>
                  <a:schemeClr val="tx1"/>
                </a:solidFill>
              </a:rPr>
              <a:t>260M </a:t>
            </a:r>
            <a:r>
              <a:rPr lang="en-US" sz="2000" dirty="0">
                <a:solidFill>
                  <a:schemeClr val="tx1"/>
                </a:solidFill>
              </a:rPr>
              <a:t>images </a:t>
            </a:r>
            <a:r>
              <a:rPr lang="en-US" sz="2000" dirty="0" smtClean="0">
                <a:solidFill>
                  <a:schemeClr val="tx1"/>
                </a:solidFill>
              </a:rPr>
              <a:t>and 4M </a:t>
            </a:r>
            <a:r>
              <a:rPr lang="en-US" sz="2000" dirty="0">
                <a:solidFill>
                  <a:schemeClr val="tx1"/>
                </a:solidFill>
              </a:rPr>
              <a:t>identities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012" y="2814146"/>
            <a:ext cx="6934556" cy="337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7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630" y="342900"/>
            <a:ext cx="11723370" cy="12687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i="1" dirty="0" smtClean="0"/>
              <a:t>Killing </a:t>
            </a:r>
            <a:r>
              <a:rPr lang="en-US" sz="2800" i="1" dirty="0"/>
              <a:t>Two Birds with One </a:t>
            </a:r>
            <a:r>
              <a:rPr lang="en-US" sz="2800" i="1" dirty="0" smtClean="0"/>
              <a:t>Stone: Efficient </a:t>
            </a:r>
            <a:r>
              <a:rPr lang="en-US" sz="2800" i="1" dirty="0"/>
              <a:t>and Robust Training of Face Recognition CNNs by Partial FC 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000" dirty="0"/>
              <a:t>by </a:t>
            </a:r>
            <a:r>
              <a:rPr lang="en-US" sz="2000" dirty="0" err="1" smtClean="0"/>
              <a:t>DeepGlint</a:t>
            </a:r>
            <a:r>
              <a:rPr lang="en-US" sz="2000" dirty="0"/>
              <a:t> </a:t>
            </a:r>
            <a:r>
              <a:rPr lang="en-US" sz="2000" dirty="0" smtClean="0"/>
              <a:t>and </a:t>
            </a:r>
            <a:r>
              <a:rPr lang="en-US" sz="2000" dirty="0" err="1" smtClean="0"/>
              <a:t>InsightFace</a:t>
            </a:r>
            <a:r>
              <a:rPr lang="en-US" sz="2000" dirty="0" smtClean="0"/>
              <a:t> in 2022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629" y="1878880"/>
            <a:ext cx="11308503" cy="4923240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Calibri" panose="020F0502020204030204" pitchFamily="34" charset="0"/>
              </a:rPr>
              <a:t>Since we use an enormous dataset, we have to deal with issues that always exist for such an extensive </a:t>
            </a:r>
            <a:r>
              <a:rPr lang="en-US" sz="2200" dirty="0" smtClean="0">
                <a:latin typeface="Calibri" panose="020F0502020204030204" pitchFamily="34" charset="0"/>
              </a:rPr>
              <a:t>dataset: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</a:rPr>
              <a:t>There are separate classes that </a:t>
            </a:r>
            <a:r>
              <a:rPr lang="en-US" sz="2000" dirty="0" smtClean="0">
                <a:latin typeface="Calibri" panose="020F0502020204030204" pitchFamily="34" charset="0"/>
              </a:rPr>
              <a:t>actually </a:t>
            </a:r>
            <a:r>
              <a:rPr lang="en-US" sz="2000" dirty="0">
                <a:latin typeface="Calibri" panose="020F0502020204030204" pitchFamily="34" charset="0"/>
              </a:rPr>
              <a:t>belong to the same </a:t>
            </a:r>
            <a:r>
              <a:rPr lang="en-US" sz="2000" dirty="0" smtClean="0">
                <a:latin typeface="Calibri" panose="020F0502020204030204" pitchFamily="34" charset="0"/>
              </a:rPr>
              <a:t>person.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</a:rPr>
              <a:t>Most of the classes are small and rarely appear in a </a:t>
            </a:r>
            <a:r>
              <a:rPr lang="en-US" sz="2000" dirty="0" smtClean="0">
                <a:latin typeface="Calibri" panose="020F0502020204030204" pitchFamily="34" charset="0"/>
              </a:rPr>
              <a:t>batch, leading to the drifting of corresponding centroids.</a:t>
            </a:r>
          </a:p>
          <a:p>
            <a:pPr lvl="1"/>
            <a:endParaRPr lang="en-US" sz="2000" dirty="0" smtClean="0">
              <a:latin typeface="Calibri" panose="020F0502020204030204" pitchFamily="34" charset="0"/>
            </a:endParaRPr>
          </a:p>
          <a:p>
            <a:pPr lvl="1"/>
            <a:r>
              <a:rPr lang="en-US" sz="2000" dirty="0">
                <a:latin typeface="Calibri" panose="020F0502020204030204" pitchFamily="34" charset="0"/>
              </a:rPr>
              <a:t>For instance, these are charts for the WebFace42M dataset: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262" y="4222259"/>
            <a:ext cx="5647235" cy="25036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096" y="3269177"/>
            <a:ext cx="4197566" cy="59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1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630" y="342900"/>
            <a:ext cx="11723370" cy="12687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i="1" dirty="0" smtClean="0"/>
              <a:t>Killing </a:t>
            </a:r>
            <a:r>
              <a:rPr lang="en-US" sz="2800" i="1" dirty="0"/>
              <a:t>Two Birds with One </a:t>
            </a:r>
            <a:r>
              <a:rPr lang="en-US" sz="2800" i="1" dirty="0" smtClean="0"/>
              <a:t>Stone: Efficient </a:t>
            </a:r>
            <a:r>
              <a:rPr lang="en-US" sz="2800" i="1" dirty="0"/>
              <a:t>and Robust Training of Face Recognition CNNs by Partial FC 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000" dirty="0"/>
              <a:t>by </a:t>
            </a:r>
            <a:r>
              <a:rPr lang="en-US" sz="2000" dirty="0" err="1" smtClean="0"/>
              <a:t>DeepGlint</a:t>
            </a:r>
            <a:r>
              <a:rPr lang="en-US" sz="2000" dirty="0"/>
              <a:t> </a:t>
            </a:r>
            <a:r>
              <a:rPr lang="en-US" sz="2000" dirty="0" smtClean="0"/>
              <a:t>and </a:t>
            </a:r>
            <a:r>
              <a:rPr lang="en-US" sz="2000" dirty="0" err="1" smtClean="0"/>
              <a:t>InsightFace</a:t>
            </a:r>
            <a:r>
              <a:rPr lang="en-US" sz="2000" dirty="0" smtClean="0"/>
              <a:t> in 2022</a:t>
            </a:r>
            <a:endParaRPr lang="ru-RU" sz="3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68629" y="1878880"/>
                <a:ext cx="11308503" cy="4923240"/>
              </a:xfrm>
            </p:spPr>
            <p:txBody>
              <a:bodyPr>
                <a:normAutofit/>
              </a:bodyPr>
              <a:lstStyle/>
              <a:p>
                <a:r>
                  <a:rPr lang="en-US" sz="2200" dirty="0" smtClean="0">
                    <a:latin typeface="Calibri" panose="020F0502020204030204" pitchFamily="34" charset="0"/>
                  </a:rPr>
                  <a:t>Another problem comes from memory consumption.</a:t>
                </a:r>
              </a:p>
              <a:p>
                <a:pPr lvl="1"/>
                <a:r>
                  <a:rPr lang="en-US" sz="2000" dirty="0">
                    <a:latin typeface="Calibri" panose="020F0502020204030204" pitchFamily="34" charset="0"/>
                  </a:rPr>
                  <a:t>Suppose we expand our dataset, and it has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more classes now: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instead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</a:rPr>
                  <a:t>.</a:t>
                </a:r>
                <a:endParaRPr lang="en-US" sz="2000" dirty="0">
                  <a:latin typeface="Calibri" panose="020F0502020204030204" pitchFamily="34" charset="0"/>
                </a:endParaRPr>
              </a:p>
              <a:p>
                <a:pPr lvl="1"/>
                <a:r>
                  <a:rPr lang="en-US" sz="2000" dirty="0">
                    <a:latin typeface="Calibri" panose="020F0502020204030204" pitchFamily="34" charset="0"/>
                  </a:rPr>
                  <a:t>The last FC matrix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is too big to store on every GPU, so the common practice is to split this matrix among all GPUs uniformly.</a:t>
                </a:r>
              </a:p>
              <a:p>
                <a:pPr lvl="1"/>
                <a:r>
                  <a:rPr lang="en-US" sz="2000" dirty="0">
                    <a:latin typeface="Calibri" panose="020F0502020204030204" pitchFamily="34" charset="0"/>
                  </a:rPr>
                  <a:t>Since the matrix become wider, we also need 4x more GPUs.</a:t>
                </a:r>
              </a:p>
              <a:p>
                <a:pPr lvl="1"/>
                <a:r>
                  <a:rPr lang="en-US" sz="2000" dirty="0">
                    <a:latin typeface="Calibri" panose="020F0502020204030204" pitchFamily="34" charset="0"/>
                  </a:rPr>
                  <a:t>Since we extend the number of GPUs, then to fully utilize them, we need to make a batch size proportionally bigger: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instead of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.</a:t>
                </a:r>
              </a:p>
              <a:p>
                <a:pPr lvl="1"/>
                <a:r>
                  <a:rPr lang="en-US" sz="2000" dirty="0">
                    <a:latin typeface="Calibri" panose="020F0502020204030204" pitchFamily="34" charset="0"/>
                  </a:rPr>
                  <a:t>However, the last FC matrix gradient depends on all the images in the batch:</a:t>
                </a:r>
              </a:p>
              <a:p>
                <a:endParaRPr lang="en-US" sz="2200" dirty="0" smtClean="0">
                  <a:latin typeface="Calibri" panose="020F0502020204030204" pitchFamily="34" charset="0"/>
                </a:endParaRPr>
              </a:p>
              <a:p>
                <a:endParaRPr lang="en-US" sz="2200" dirty="0">
                  <a:latin typeface="Calibri" panose="020F0502020204030204" pitchFamily="34" charset="0"/>
                </a:endParaRPr>
              </a:p>
              <a:p>
                <a:pPr lvl="1"/>
                <a:r>
                  <a:rPr lang="en-US" sz="2000" dirty="0">
                    <a:latin typeface="Calibri" panose="020F0502020204030204" pitchFamily="34" charset="0"/>
                  </a:rPr>
                  <a:t>So, in our case, processes on each GPU consume more memory since the memory consumption is proportional to the total batch size even per a single GPU.</a:t>
                </a:r>
                <a:endParaRPr lang="en-US" sz="18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8629" y="1878880"/>
                <a:ext cx="11308503" cy="4923240"/>
              </a:xfrm>
              <a:blipFill>
                <a:blip r:embed="rId2"/>
                <a:stretch>
                  <a:fillRect l="-647" t="-16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097" y="4615377"/>
            <a:ext cx="4197566" cy="59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6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630" y="342900"/>
            <a:ext cx="11723370" cy="12687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i="1" dirty="0" smtClean="0"/>
              <a:t>Killing </a:t>
            </a:r>
            <a:r>
              <a:rPr lang="en-US" sz="2800" i="1" dirty="0"/>
              <a:t>Two Birds with One </a:t>
            </a:r>
            <a:r>
              <a:rPr lang="en-US" sz="2800" i="1" dirty="0" smtClean="0"/>
              <a:t>Stone: Efficient </a:t>
            </a:r>
            <a:r>
              <a:rPr lang="en-US" sz="2800" i="1" dirty="0"/>
              <a:t>and Robust Training of Face Recognition CNNs by Partial FC 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000" dirty="0"/>
              <a:t>by </a:t>
            </a:r>
            <a:r>
              <a:rPr lang="en-US" sz="2000" dirty="0" err="1" smtClean="0"/>
              <a:t>DeepGlint</a:t>
            </a:r>
            <a:r>
              <a:rPr lang="en-US" sz="2000" dirty="0"/>
              <a:t> </a:t>
            </a:r>
            <a:r>
              <a:rPr lang="en-US" sz="2000" dirty="0" smtClean="0"/>
              <a:t>and </a:t>
            </a:r>
            <a:r>
              <a:rPr lang="en-US" sz="2000" dirty="0" err="1" smtClean="0"/>
              <a:t>InsightFace</a:t>
            </a:r>
            <a:r>
              <a:rPr lang="en-US" sz="2000" dirty="0" smtClean="0"/>
              <a:t> in 2022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629" y="1878880"/>
            <a:ext cx="11308503" cy="4923240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Calibri" panose="020F0502020204030204" pitchFamily="34" charset="0"/>
              </a:rPr>
              <a:t>To solve all the mentioned issues, the authors use </a:t>
            </a:r>
            <a:r>
              <a:rPr lang="en-US" sz="2200" dirty="0" err="1">
                <a:latin typeface="Calibri" panose="020F0502020204030204" pitchFamily="34" charset="0"/>
              </a:rPr>
              <a:t>PartialFC</a:t>
            </a:r>
            <a:r>
              <a:rPr lang="en-US" sz="2200" dirty="0">
                <a:latin typeface="Calibri" panose="020F0502020204030204" pitchFamily="34" charset="0"/>
              </a:rPr>
              <a:t>. That is, the authors use only a part of "negative" centroids during each step for </a:t>
            </a:r>
            <a:r>
              <a:rPr lang="en-US" sz="2200" dirty="0" err="1">
                <a:latin typeface="Calibri" panose="020F0502020204030204" pitchFamily="34" charset="0"/>
              </a:rPr>
              <a:t>softmax</a:t>
            </a:r>
            <a:r>
              <a:rPr lang="en-US" sz="2200" dirty="0">
                <a:latin typeface="Calibri" panose="020F0502020204030204" pitchFamily="34" charset="0"/>
              </a:rPr>
              <a:t> calculation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</a:p>
          <a:p>
            <a:endParaRPr lang="en-US" sz="2200" dirty="0">
              <a:latin typeface="Calibri" panose="020F0502020204030204" pitchFamily="34" charset="0"/>
            </a:endParaRPr>
          </a:p>
          <a:p>
            <a:endParaRPr lang="en-US" sz="2200" dirty="0" smtClean="0">
              <a:latin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</a:endParaRPr>
          </a:p>
          <a:p>
            <a:endParaRPr lang="en-US" sz="2200" dirty="0" smtClean="0">
              <a:latin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</a:endParaRPr>
          </a:p>
          <a:p>
            <a:endParaRPr lang="en-US" sz="2200" dirty="0" smtClean="0">
              <a:latin typeface="Calibri" panose="020F0502020204030204" pitchFamily="34" charset="0"/>
            </a:endParaRPr>
          </a:p>
          <a:p>
            <a:r>
              <a:rPr lang="en-US" sz="2200" dirty="0">
                <a:latin typeface="Calibri" panose="020F0502020204030204" pitchFamily="34" charset="0"/>
              </a:rPr>
              <a:t>Thus, we separate the updates of centroids belonging to the same class; reduce the drifting of rear classes; optimize the memory consumption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  <a:endParaRPr lang="en-US" sz="2200" dirty="0">
              <a:latin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2" y="2632212"/>
            <a:ext cx="2525292" cy="23971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315" y="2737993"/>
            <a:ext cx="3886400" cy="825542"/>
          </a:xfrm>
          <a:prstGeom prst="rect">
            <a:avLst/>
          </a:prstGeom>
        </p:spPr>
      </p:pic>
      <p:sp>
        <p:nvSpPr>
          <p:cNvPr id="8" name="Стрелка вниз 7"/>
          <p:cNvSpPr/>
          <p:nvPr/>
        </p:nvSpPr>
        <p:spPr>
          <a:xfrm>
            <a:off x="7892515" y="3669918"/>
            <a:ext cx="762000" cy="321733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067" y="4098034"/>
            <a:ext cx="3854648" cy="66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630" y="342900"/>
            <a:ext cx="11723370" cy="12687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i="1" dirty="0" smtClean="0"/>
              <a:t>Killing </a:t>
            </a:r>
            <a:r>
              <a:rPr lang="en-US" sz="2800" i="1" dirty="0"/>
              <a:t>Two Birds with One </a:t>
            </a:r>
            <a:r>
              <a:rPr lang="en-US" sz="2800" i="1" dirty="0" smtClean="0"/>
              <a:t>Stone: Efficient </a:t>
            </a:r>
            <a:r>
              <a:rPr lang="en-US" sz="2800" i="1" dirty="0"/>
              <a:t>and Robust Training of Face Recognition CNNs by Partial FC 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000" dirty="0"/>
              <a:t>by </a:t>
            </a:r>
            <a:r>
              <a:rPr lang="en-US" sz="2000" dirty="0" err="1" smtClean="0"/>
              <a:t>DeepGlint</a:t>
            </a:r>
            <a:r>
              <a:rPr lang="en-US" sz="2000" dirty="0"/>
              <a:t> </a:t>
            </a:r>
            <a:r>
              <a:rPr lang="en-US" sz="2000" dirty="0" smtClean="0"/>
              <a:t>and </a:t>
            </a:r>
            <a:r>
              <a:rPr lang="en-US" sz="2000" dirty="0" err="1" smtClean="0"/>
              <a:t>InsightFace</a:t>
            </a:r>
            <a:r>
              <a:rPr lang="en-US" sz="2000" dirty="0" smtClean="0"/>
              <a:t> in 2022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629" y="1878880"/>
            <a:ext cx="11308503" cy="4923240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Calibri" panose="020F0502020204030204" pitchFamily="34" charset="0"/>
              </a:rPr>
              <a:t>Some measurements for the proposed method:</a:t>
            </a:r>
            <a:endParaRPr lang="en-US" sz="2200" dirty="0" smtClean="0">
              <a:latin typeface="Calibri" panose="020F0502020204030204" pitchFamily="34" charset="0"/>
            </a:endParaRPr>
          </a:p>
          <a:p>
            <a:endParaRPr lang="en-US" sz="2200" dirty="0" smtClean="0">
              <a:latin typeface="Calibri" panose="020F0502020204030204" pitchFamily="34" charset="0"/>
            </a:endParaRPr>
          </a:p>
          <a:p>
            <a:endParaRPr lang="en-US" sz="2200" dirty="0">
              <a:latin typeface="Calibri" panose="020F0502020204030204" pitchFamily="34" charset="0"/>
            </a:endParaRPr>
          </a:p>
          <a:p>
            <a:endParaRPr lang="en-US" sz="2200" dirty="0" smtClean="0">
              <a:latin typeface="Calibri" panose="020F0502020204030204" pitchFamily="34" charset="0"/>
            </a:endParaRPr>
          </a:p>
          <a:p>
            <a:endParaRPr lang="en-US" sz="2200" dirty="0" smtClean="0">
              <a:latin typeface="Calibri" panose="020F0502020204030204" pitchFamily="34" charset="0"/>
            </a:endParaRPr>
          </a:p>
          <a:p>
            <a:endParaRPr lang="en-US" sz="2200" dirty="0" smtClean="0">
              <a:latin typeface="Calibri" panose="020F0502020204030204" pitchFamily="34" charset="0"/>
            </a:endParaRPr>
          </a:p>
          <a:p>
            <a:r>
              <a:rPr lang="en-US" sz="2200" dirty="0" smtClean="0">
                <a:latin typeface="Calibri" panose="020F0502020204030204" pitchFamily="34" charset="0"/>
              </a:rPr>
              <a:t>But what is more important:</a:t>
            </a:r>
          </a:p>
          <a:p>
            <a:endParaRPr lang="en-US" sz="22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200" dirty="0">
              <a:latin typeface="Calibri" panose="020F0502020204030204" pitchFamily="34" charset="0"/>
            </a:endParaRPr>
          </a:p>
          <a:p>
            <a:r>
              <a:rPr lang="en-US" sz="2200" dirty="0">
                <a:latin typeface="Calibri" panose="020F0502020204030204" pitchFamily="34" charset="0"/>
              </a:rPr>
              <a:t>And it is still in top-5 of </a:t>
            </a:r>
            <a:r>
              <a:rPr lang="en-US" sz="2200" dirty="0" smtClean="0">
                <a:latin typeface="Calibri" panose="020F0502020204030204" pitchFamily="34" charset="0"/>
              </a:rPr>
              <a:t>all-time:</a:t>
            </a:r>
            <a:endParaRPr lang="en-US" sz="2200" dirty="0">
              <a:latin typeface="Calibri" panose="020F05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0" y="4430754"/>
            <a:ext cx="7550538" cy="7429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658" y="1278992"/>
            <a:ext cx="5158474" cy="27554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531" y="5440992"/>
            <a:ext cx="2876698" cy="12383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277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AdvHat</a:t>
            </a:r>
            <a:r>
              <a:rPr lang="en-US"/>
              <a:t>: Real-World Adversarial Attack on </a:t>
            </a:r>
            <a:r>
              <a:rPr lang="en-US" err="1"/>
              <a:t>ArcFace</a:t>
            </a:r>
            <a:r>
              <a:rPr lang="en-US"/>
              <a:t> Face ID System (2019)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960562"/>
          </a:xfrm>
        </p:spPr>
        <p:txBody>
          <a:bodyPr>
            <a:normAutofit/>
          </a:bodyPr>
          <a:lstStyle/>
          <a:p>
            <a:r>
              <a:rPr lang="en-US" err="1"/>
              <a:t>Stepan</a:t>
            </a:r>
            <a:r>
              <a:rPr lang="en-US"/>
              <a:t> </a:t>
            </a:r>
            <a:r>
              <a:rPr lang="en-US" err="1"/>
              <a:t>Komkov</a:t>
            </a:r>
            <a:r>
              <a:rPr lang="en-US"/>
              <a:t>*</a:t>
            </a:r>
            <a:r>
              <a:rPr lang="ru-RU"/>
              <a:t> </a:t>
            </a:r>
            <a:r>
              <a:rPr lang="en-US"/>
              <a:t>and </a:t>
            </a:r>
            <a:r>
              <a:rPr lang="en-US" err="1"/>
              <a:t>Aleksandr</a:t>
            </a:r>
            <a:r>
              <a:rPr lang="en-US"/>
              <a:t> </a:t>
            </a:r>
            <a:r>
              <a:rPr lang="en-US" err="1"/>
              <a:t>Petiushko</a:t>
            </a:r>
            <a:endParaRPr lang="en-US"/>
          </a:p>
          <a:p>
            <a:r>
              <a:rPr lang="en-US" i="1"/>
              <a:t>*main author</a:t>
            </a:r>
          </a:p>
          <a:p>
            <a:endParaRPr lang="en-US"/>
          </a:p>
          <a:p>
            <a:r>
              <a:rPr lang="en-US"/>
              <a:t>Presentation of the paper from the ICPR'20 conference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71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4390" y="342900"/>
            <a:ext cx="11357610" cy="12687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Adversarial Attacks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630" y="2290591"/>
            <a:ext cx="5627370" cy="1388745"/>
          </a:xfrm>
        </p:spPr>
        <p:txBody>
          <a:bodyPr>
            <a:normAutofit/>
          </a:bodyPr>
          <a:lstStyle/>
          <a:p>
            <a:pPr lvl="1" algn="just"/>
            <a:r>
              <a:rPr lang="en-US" sz="2000" dirty="0"/>
              <a:t>It is possible to negligibly modify an input image of a neural network in a way to make the network provide wrong predictions for this input</a:t>
            </a:r>
            <a:endParaRPr lang="ru-RU" sz="2000" dirty="0"/>
          </a:p>
          <a:p>
            <a:pPr lvl="1" algn="just"/>
            <a:endParaRPr lang="en-US" dirty="0"/>
          </a:p>
        </p:txBody>
      </p:sp>
      <p:pic>
        <p:nvPicPr>
          <p:cNvPr id="1026" name="Picture 2" descr="https://openai.com/content/images/2017/02/adversarial_img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978" y="2290591"/>
            <a:ext cx="447675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628" y="4039022"/>
            <a:ext cx="5816372" cy="28189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556D4A-2CE8-B595-74D8-FB5A23AE1D5C}"/>
              </a:ext>
            </a:extLst>
          </p:cNvPr>
          <p:cNvSpPr txBox="1"/>
          <p:nvPr/>
        </p:nvSpPr>
        <p:spPr>
          <a:xfrm>
            <a:off x="468630" y="1577232"/>
            <a:ext cx="9829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Neural networks are vulnerable to so-called Adversarial Attacks:</a:t>
            </a:r>
            <a:endParaRPr lang="ru-RU" sz="280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7B15E386-B0AC-F19C-9517-4608AA934609}"/>
              </a:ext>
            </a:extLst>
          </p:cNvPr>
          <p:cNvSpPr txBox="1">
            <a:spLocks/>
          </p:cNvSpPr>
          <p:nvPr/>
        </p:nvSpPr>
        <p:spPr>
          <a:xfrm>
            <a:off x="176563" y="4917016"/>
            <a:ext cx="5627370" cy="1062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/>
              <a:t>Moreover, Adversarial Attacks exist not only in the digital domain. They are also applicable to the real-world shooting</a:t>
            </a:r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142252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The main idea of the paper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794510"/>
            <a:ext cx="10515600" cy="4382453"/>
          </a:xfrm>
        </p:spPr>
        <p:txBody>
          <a:bodyPr/>
          <a:lstStyle/>
          <a:p>
            <a:pPr marL="0" indent="0" algn="just">
              <a:buNone/>
            </a:pPr>
            <a:r>
              <a:rPr lang="en-US"/>
              <a:t>We show that a carefully designed rectangular sticker placed on a hat may fool state</a:t>
            </a:r>
            <a:r>
              <a:rPr lang="ru-RU"/>
              <a:t> </a:t>
            </a:r>
            <a:r>
              <a:rPr lang="en-US"/>
              <a:t>of</a:t>
            </a:r>
            <a:r>
              <a:rPr lang="ru-RU"/>
              <a:t> </a:t>
            </a:r>
            <a:r>
              <a:rPr lang="en-US"/>
              <a:t>the</a:t>
            </a:r>
            <a:r>
              <a:rPr lang="ru-RU"/>
              <a:t> </a:t>
            </a:r>
            <a:r>
              <a:rPr lang="en-US"/>
              <a:t>art solutions in the </a:t>
            </a:r>
            <a:r>
              <a:rPr lang="en-US" err="1"/>
              <a:t>FaceID</a:t>
            </a:r>
            <a:r>
              <a:rPr lang="en-US"/>
              <a:t> domain</a:t>
            </a:r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48" y="3257118"/>
            <a:ext cx="3381629" cy="31368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123" y="3257118"/>
            <a:ext cx="3330940" cy="3136805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>
            <a:off x="5543327" y="4468011"/>
            <a:ext cx="1105346" cy="715020"/>
          </a:xfrm>
          <a:prstGeom prst="rightArrow">
            <a:avLst/>
          </a:prstGeom>
          <a:gradFill flip="none" rotWithShape="1">
            <a:gsLst>
              <a:gs pos="0">
                <a:srgbClr val="FF2F2F">
                  <a:tint val="66000"/>
                  <a:satMod val="160000"/>
                </a:srgbClr>
              </a:gs>
              <a:gs pos="50000">
                <a:srgbClr val="FF2F2F">
                  <a:tint val="44500"/>
                  <a:satMod val="160000"/>
                </a:srgbClr>
              </a:gs>
              <a:gs pos="100000">
                <a:srgbClr val="FF2F2F">
                  <a:tint val="23500"/>
                  <a:satMod val="160000"/>
                </a:srgbClr>
              </a:gs>
            </a:gsLst>
            <a:lin ang="162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88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Prior Art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sz="3000"/>
              <a:t>Mahmood Sharif </a:t>
            </a:r>
            <a:r>
              <a:rPr lang="en-US" sz="3000" i="1"/>
              <a:t>et al. </a:t>
            </a:r>
            <a:r>
              <a:rPr lang="en-US" sz="3000"/>
              <a:t>are the first who created real-world adversarial accessorizes that may fool the </a:t>
            </a:r>
            <a:r>
              <a:rPr lang="en-US" sz="3000" err="1"/>
              <a:t>FaceID</a:t>
            </a:r>
            <a:r>
              <a:rPr lang="en-US" sz="3000"/>
              <a:t> system in real life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0" indent="0" algn="ctr">
              <a:buNone/>
            </a:pPr>
            <a:r>
              <a:rPr lang="en-US" sz="2600"/>
              <a:t>Examples of accessories that make a person unrecognizable for the </a:t>
            </a:r>
            <a:r>
              <a:rPr lang="en-US" sz="2600" err="1"/>
              <a:t>FaceID</a:t>
            </a:r>
            <a:r>
              <a:rPr lang="en-US" sz="2600"/>
              <a:t> system from [1]</a:t>
            </a:r>
            <a:endParaRPr lang="ru-RU" sz="260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085" y="2900219"/>
            <a:ext cx="1971239" cy="19880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961" y="2900219"/>
            <a:ext cx="2005031" cy="19880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3648" y="6193758"/>
            <a:ext cx="12024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[1] Sharif M. et al. Accessorize to a crime: Real and stealthy attacks on state-of-the-art face recognition //Proceedings of the 2016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acm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sigsac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conference on computer and communications security. – 2016. – С. 1528-1540.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81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820" y="342776"/>
            <a:ext cx="11346180" cy="12731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Introduction to </a:t>
            </a:r>
            <a:r>
              <a:rPr lang="en-US" dirty="0" smtClean="0"/>
              <a:t>Face Recognition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5818" y="2091690"/>
            <a:ext cx="11356182" cy="47663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/>
              <a:t>General pipeline for face processing</a:t>
            </a:r>
          </a:p>
        </p:txBody>
      </p:sp>
      <p:cxnSp>
        <p:nvCxnSpPr>
          <p:cNvPr id="42" name="Straight Arrow Connector 41"/>
          <p:cNvCxnSpPr/>
          <p:nvPr/>
        </p:nvCxnSpPr>
        <p:spPr bwMode="auto">
          <a:xfrm>
            <a:off x="2256219" y="4367002"/>
            <a:ext cx="446837" cy="7682"/>
          </a:xfrm>
          <a:prstGeom prst="straightConnector1">
            <a:avLst/>
          </a:prstGeom>
          <a:noFill/>
          <a:ln w="107950">
            <a:solidFill>
              <a:srgbClr val="0070C0"/>
            </a:solidFill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Arrow Connector 21"/>
          <p:cNvCxnSpPr/>
          <p:nvPr/>
        </p:nvCxnSpPr>
        <p:spPr bwMode="auto">
          <a:xfrm>
            <a:off x="4752213" y="4367001"/>
            <a:ext cx="446837" cy="7682"/>
          </a:xfrm>
          <a:prstGeom prst="straightConnector1">
            <a:avLst/>
          </a:prstGeom>
          <a:noFill/>
          <a:ln w="107950">
            <a:solidFill>
              <a:srgbClr val="0070C0"/>
            </a:solidFill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512" y="3572355"/>
            <a:ext cx="2318655" cy="1673205"/>
          </a:xfrm>
          <a:prstGeom prst="rect">
            <a:avLst/>
          </a:prstGeom>
        </p:spPr>
      </p:pic>
      <p:cxnSp>
        <p:nvCxnSpPr>
          <p:cNvPr id="48" name="Straight Arrow Connector 29"/>
          <p:cNvCxnSpPr/>
          <p:nvPr/>
        </p:nvCxnSpPr>
        <p:spPr bwMode="auto">
          <a:xfrm>
            <a:off x="7206924" y="4374683"/>
            <a:ext cx="446837" cy="7682"/>
          </a:xfrm>
          <a:prstGeom prst="straightConnector1">
            <a:avLst/>
          </a:prstGeom>
          <a:noFill/>
          <a:ln w="107950">
            <a:solidFill>
              <a:srgbClr val="0070C0"/>
            </a:solidFill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Arrow Connector 30"/>
          <p:cNvCxnSpPr/>
          <p:nvPr/>
        </p:nvCxnSpPr>
        <p:spPr bwMode="auto">
          <a:xfrm>
            <a:off x="10382703" y="4359319"/>
            <a:ext cx="446837" cy="7682"/>
          </a:xfrm>
          <a:prstGeom prst="straightConnector1">
            <a:avLst/>
          </a:prstGeom>
          <a:noFill/>
          <a:ln w="107950">
            <a:solidFill>
              <a:srgbClr val="0070C0"/>
            </a:solidFill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TextBox 13"/>
          <p:cNvSpPr txBox="1"/>
          <p:nvPr/>
        </p:nvSpPr>
        <p:spPr>
          <a:xfrm rot="1954324">
            <a:off x="8688793" y="4407493"/>
            <a:ext cx="1070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bg1"/>
                </a:solidFill>
              </a:rPr>
              <a:t>Deep CNN</a:t>
            </a:r>
          </a:p>
        </p:txBody>
      </p:sp>
      <p:grpSp>
        <p:nvGrpSpPr>
          <p:cNvPr id="51" name="Group 10"/>
          <p:cNvGrpSpPr/>
          <p:nvPr/>
        </p:nvGrpSpPr>
        <p:grpSpPr>
          <a:xfrm>
            <a:off x="11041543" y="3599391"/>
            <a:ext cx="314639" cy="1509334"/>
            <a:chOff x="11291928" y="897336"/>
            <a:chExt cx="386222" cy="2226790"/>
          </a:xfrm>
        </p:grpSpPr>
        <p:pic>
          <p:nvPicPr>
            <p:cNvPr id="63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91928" y="897336"/>
              <a:ext cx="376616" cy="222679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4" name="TextBox 16"/>
            <p:cNvSpPr txBox="1"/>
            <p:nvPr/>
          </p:nvSpPr>
          <p:spPr>
            <a:xfrm>
              <a:off x="11301534" y="2458147"/>
              <a:ext cx="376616" cy="36326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>
              <a:defPPr rtl="0"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58" name="Rectangle 24"/>
          <p:cNvSpPr/>
          <p:nvPr/>
        </p:nvSpPr>
        <p:spPr>
          <a:xfrm>
            <a:off x="532381" y="5418820"/>
            <a:ext cx="1390124" cy="369204"/>
          </a:xfrm>
          <a:prstGeom prst="rect">
            <a:avLst/>
          </a:prstGeom>
        </p:spPr>
        <p:txBody>
          <a:bodyPr wrap="non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799" dirty="0" smtClean="0">
                <a:latin typeface="Arial" pitchFamily="34" charset="0"/>
                <a:cs typeface="Arial" pitchFamily="34" charset="0"/>
              </a:rPr>
              <a:t>Input image</a:t>
            </a:r>
            <a:endParaRPr lang="en-US" sz="1799" dirty="0"/>
          </a:p>
        </p:txBody>
      </p:sp>
      <p:sp>
        <p:nvSpPr>
          <p:cNvPr id="59" name="Rectangle 14"/>
          <p:cNvSpPr/>
          <p:nvPr/>
        </p:nvSpPr>
        <p:spPr>
          <a:xfrm>
            <a:off x="2048963" y="5431722"/>
            <a:ext cx="3287224" cy="369236"/>
          </a:xfrm>
          <a:prstGeom prst="rect">
            <a:avLst/>
          </a:prstGeom>
        </p:spPr>
        <p:txBody>
          <a:bodyPr wrap="non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799" dirty="0">
                <a:latin typeface="Arial" pitchFamily="34" charset="0"/>
                <a:cs typeface="Arial" pitchFamily="34" charset="0"/>
              </a:rPr>
              <a:t>Face and Key points detection</a:t>
            </a:r>
            <a:endParaRPr lang="en-US" sz="1799" dirty="0"/>
          </a:p>
        </p:txBody>
      </p:sp>
      <p:sp>
        <p:nvSpPr>
          <p:cNvPr id="60" name="Rectangle 27"/>
          <p:cNvSpPr/>
          <p:nvPr/>
        </p:nvSpPr>
        <p:spPr>
          <a:xfrm>
            <a:off x="5357318" y="5226126"/>
            <a:ext cx="1761563" cy="369236"/>
          </a:xfrm>
          <a:prstGeom prst="rect">
            <a:avLst/>
          </a:prstGeom>
        </p:spPr>
        <p:txBody>
          <a:bodyPr wrap="non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799">
                <a:latin typeface="Arial" pitchFamily="34" charset="0"/>
                <a:cs typeface="Arial" pitchFamily="34" charset="0"/>
              </a:rPr>
              <a:t>Face alignment</a:t>
            </a:r>
            <a:endParaRPr lang="en-US" sz="1799"/>
          </a:p>
        </p:txBody>
      </p:sp>
      <p:sp>
        <p:nvSpPr>
          <p:cNvPr id="61" name="Rectangle 28"/>
          <p:cNvSpPr/>
          <p:nvPr/>
        </p:nvSpPr>
        <p:spPr>
          <a:xfrm>
            <a:off x="8016557" y="5276292"/>
            <a:ext cx="2043617" cy="369236"/>
          </a:xfrm>
          <a:prstGeom prst="rect">
            <a:avLst/>
          </a:prstGeom>
        </p:spPr>
        <p:txBody>
          <a:bodyPr wrap="non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799">
                <a:latin typeface="Arial" pitchFamily="34" charset="0"/>
                <a:cs typeface="Arial" pitchFamily="34" charset="0"/>
              </a:rPr>
              <a:t>Feature extraction</a:t>
            </a:r>
            <a:endParaRPr lang="en-US" sz="1799"/>
          </a:p>
        </p:txBody>
      </p:sp>
      <p:sp>
        <p:nvSpPr>
          <p:cNvPr id="62" name="Rectangle 33"/>
          <p:cNvSpPr/>
          <p:nvPr/>
        </p:nvSpPr>
        <p:spPr>
          <a:xfrm>
            <a:off x="10419634" y="5175248"/>
            <a:ext cx="1594895" cy="369236"/>
          </a:xfrm>
          <a:prstGeom prst="rect">
            <a:avLst/>
          </a:prstGeom>
        </p:spPr>
        <p:txBody>
          <a:bodyPr wrap="non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799">
                <a:latin typeface="Arial" pitchFamily="34" charset="0"/>
                <a:cs typeface="Arial" pitchFamily="34" charset="0"/>
              </a:rPr>
              <a:t>Face features</a:t>
            </a:r>
            <a:endParaRPr lang="en-US" sz="1799"/>
          </a:p>
        </p:txBody>
      </p:sp>
      <p:pic>
        <p:nvPicPr>
          <p:cNvPr id="1026" name="Picture 2" descr="pexels-photo-3958797.jpeg (500×750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01" y="3146657"/>
            <a:ext cx="1514775" cy="227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exels-photo-3958797.jpeg (500×750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507" y="3146657"/>
            <a:ext cx="1514775" cy="227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Oval 3"/>
          <p:cNvSpPr/>
          <p:nvPr/>
        </p:nvSpPr>
        <p:spPr bwMode="auto">
          <a:xfrm>
            <a:off x="3470545" y="4204986"/>
            <a:ext cx="52905" cy="45719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 fontAlgn="base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Char char="n"/>
            </a:pPr>
            <a:endParaRPr lang="en-US" sz="1799">
              <a:latin typeface="Arial" charset="0"/>
              <a:ea typeface="宋体" charset="-122"/>
            </a:endParaRPr>
          </a:p>
        </p:txBody>
      </p:sp>
      <p:sp>
        <p:nvSpPr>
          <p:cNvPr id="53" name="Oval 16"/>
          <p:cNvSpPr/>
          <p:nvPr/>
        </p:nvSpPr>
        <p:spPr bwMode="auto">
          <a:xfrm>
            <a:off x="3715150" y="4097779"/>
            <a:ext cx="52905" cy="45719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 fontAlgn="base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Char char="n"/>
            </a:pPr>
            <a:endParaRPr lang="en-US" sz="1799">
              <a:latin typeface="Arial" charset="0"/>
              <a:ea typeface="宋体" charset="-122"/>
            </a:endParaRPr>
          </a:p>
        </p:txBody>
      </p:sp>
      <p:sp>
        <p:nvSpPr>
          <p:cNvPr id="54" name="Oval 17"/>
          <p:cNvSpPr/>
          <p:nvPr/>
        </p:nvSpPr>
        <p:spPr bwMode="auto">
          <a:xfrm>
            <a:off x="3575685" y="4367424"/>
            <a:ext cx="52905" cy="45719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 fontAlgn="base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Char char="n"/>
            </a:pPr>
            <a:endParaRPr lang="en-US" sz="1799">
              <a:latin typeface="Arial" charset="0"/>
              <a:ea typeface="宋体" charset="-122"/>
            </a:endParaRPr>
          </a:p>
        </p:txBody>
      </p:sp>
      <p:sp>
        <p:nvSpPr>
          <p:cNvPr id="55" name="Oval 18"/>
          <p:cNvSpPr/>
          <p:nvPr/>
        </p:nvSpPr>
        <p:spPr bwMode="auto">
          <a:xfrm>
            <a:off x="3573579" y="4234669"/>
            <a:ext cx="52905" cy="45719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 fontAlgn="base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Char char="n"/>
            </a:pPr>
            <a:endParaRPr lang="en-US" sz="1799">
              <a:latin typeface="Arial" charset="0"/>
              <a:ea typeface="宋体" charset="-122"/>
            </a:endParaRPr>
          </a:p>
        </p:txBody>
      </p:sp>
      <p:sp>
        <p:nvSpPr>
          <p:cNvPr id="56" name="Oval 19"/>
          <p:cNvSpPr/>
          <p:nvPr/>
        </p:nvSpPr>
        <p:spPr bwMode="auto">
          <a:xfrm>
            <a:off x="3738645" y="4309510"/>
            <a:ext cx="52905" cy="45719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 fontAlgn="base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Char char="n"/>
            </a:pPr>
            <a:endParaRPr lang="en-US" sz="1799">
              <a:latin typeface="Arial" charset="0"/>
              <a:ea typeface="宋体" charset="-122"/>
            </a:endParaRPr>
          </a:p>
        </p:txBody>
      </p:sp>
      <p:sp>
        <p:nvSpPr>
          <p:cNvPr id="57" name="Rectangle 4"/>
          <p:cNvSpPr/>
          <p:nvPr/>
        </p:nvSpPr>
        <p:spPr bwMode="auto">
          <a:xfrm>
            <a:off x="3435350" y="3919538"/>
            <a:ext cx="473220" cy="587376"/>
          </a:xfrm>
          <a:prstGeom prst="rect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 fontAlgn="base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Char char="n"/>
            </a:pPr>
            <a:endParaRPr lang="en-US" sz="1799">
              <a:latin typeface="Arial" charset="0"/>
              <a:ea typeface="宋体" charset="-12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7276" y="3581333"/>
            <a:ext cx="1571335" cy="157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9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Prior Art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/>
              <a:t>However, there are some drawbacks in [1] in the context of the current level of technique:</a:t>
            </a:r>
          </a:p>
          <a:p>
            <a:pPr algn="just"/>
            <a:r>
              <a:rPr lang="en-US" sz="2600"/>
              <a:t>The attacks were prepared for the previous generation of </a:t>
            </a:r>
            <a:r>
              <a:rPr lang="en-US" sz="2600" err="1"/>
              <a:t>FaceID</a:t>
            </a:r>
            <a:r>
              <a:rPr lang="en-US" sz="2600"/>
              <a:t> models</a:t>
            </a:r>
          </a:p>
          <a:p>
            <a:pPr algn="just"/>
            <a:r>
              <a:rPr lang="en-US" sz="2600"/>
              <a:t>Models for closed-set recognition were considered only</a:t>
            </a:r>
          </a:p>
          <a:p>
            <a:pPr algn="just"/>
            <a:r>
              <a:rPr lang="en-US" sz="2600"/>
              <a:t>Shooting conditions varied weakly (</a:t>
            </a:r>
            <a:r>
              <a:rPr lang="en-US" sz="2600" i="1"/>
              <a:t>e.g.</a:t>
            </a:r>
            <a:r>
              <a:rPr lang="en-US" sz="2600"/>
              <a:t> angles of head and lightning condition)</a:t>
            </a:r>
          </a:p>
          <a:p>
            <a:pPr algn="just"/>
            <a:r>
              <a:rPr lang="en-US" sz="2600"/>
              <a:t>You have to prepare a complex shape object to reproduce the attack</a:t>
            </a:r>
            <a:endParaRPr lang="ru-RU" sz="2600"/>
          </a:p>
        </p:txBody>
      </p:sp>
      <p:sp>
        <p:nvSpPr>
          <p:cNvPr id="8" name="Прямоугольник 7"/>
          <p:cNvSpPr/>
          <p:nvPr/>
        </p:nvSpPr>
        <p:spPr>
          <a:xfrm>
            <a:off x="83648" y="6193758"/>
            <a:ext cx="12024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[1] Sharif M. et al. Accessorize to a crime: Real and stealthy attacks on state-of-the-art face recognition //Proceedings of the 2016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acm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sigsac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conference on computer and communications security. – 2016. – С. 1528-1540.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99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Work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600"/>
              <a:t>We focus on </a:t>
            </a:r>
            <a:r>
              <a:rPr lang="en-US" sz="2600" err="1"/>
              <a:t>ResNet</a:t>
            </a:r>
            <a:r>
              <a:rPr lang="en-US" sz="2600"/>
              <a:t> 100E-IR, ArcFace@ms1m-refine-v2 model [2]</a:t>
            </a:r>
          </a:p>
          <a:p>
            <a:pPr lvl="1" algn="just"/>
            <a:r>
              <a:rPr lang="en-US" sz="2200"/>
              <a:t>One of the strongest models for face recognition and at the same time publicly available</a:t>
            </a:r>
            <a:endParaRPr lang="ru-RU" sz="2600"/>
          </a:p>
        </p:txBody>
      </p:sp>
      <p:sp>
        <p:nvSpPr>
          <p:cNvPr id="7" name="Прямоугольник 6"/>
          <p:cNvSpPr/>
          <p:nvPr/>
        </p:nvSpPr>
        <p:spPr>
          <a:xfrm>
            <a:off x="83648" y="6193758"/>
            <a:ext cx="12024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[2] Deng J. et al.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Arcface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Additive angular margin loss for deep face recognition //Proceedings of the IEEE Conference on Computer Vision and Pattern Recognition. – 2019. – С. 4690-4699.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9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Work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600"/>
              <a:t>We focus on </a:t>
            </a:r>
            <a:r>
              <a:rPr lang="en-US" sz="2600" err="1"/>
              <a:t>ResNet</a:t>
            </a:r>
            <a:r>
              <a:rPr lang="en-US" sz="2600"/>
              <a:t> 100E-IR, ArcFace@ms1m-refine-v2 model [2]</a:t>
            </a:r>
          </a:p>
          <a:p>
            <a:pPr lvl="1" algn="just"/>
            <a:r>
              <a:rPr lang="en-US" sz="2200"/>
              <a:t>One of the strongest models for face recognition and at the same time publicly available</a:t>
            </a:r>
            <a:endParaRPr lang="ru-RU" sz="2600"/>
          </a:p>
          <a:p>
            <a:pPr algn="just"/>
            <a:r>
              <a:rPr lang="en-US" sz="2600"/>
              <a:t>We use an open-set scenario, </a:t>
            </a:r>
            <a:r>
              <a:rPr lang="en-US" sz="2600" i="1"/>
              <a:t>i.e.</a:t>
            </a:r>
            <a:r>
              <a:rPr lang="en-US" sz="2600"/>
              <a:t> we concentrate on similarities between feature vectors instead of class probabilities</a:t>
            </a:r>
          </a:p>
          <a:p>
            <a:pPr lvl="1" algn="just"/>
            <a:r>
              <a:rPr lang="en-US" sz="2200"/>
              <a:t>A common technique used for Face Recognition</a:t>
            </a:r>
            <a:endParaRPr lang="ru-RU" sz="2600"/>
          </a:p>
        </p:txBody>
      </p:sp>
      <p:sp>
        <p:nvSpPr>
          <p:cNvPr id="7" name="Прямоугольник 6"/>
          <p:cNvSpPr/>
          <p:nvPr/>
        </p:nvSpPr>
        <p:spPr>
          <a:xfrm>
            <a:off x="83648" y="6193758"/>
            <a:ext cx="12024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[2] Deng J. et al.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Arcface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Additive angular margin loss for deep face recognition //Proceedings of the IEEE Conference on Computer Vision and Pattern Recognition. – 2019. – С. 4690-4699.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48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Work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600"/>
              <a:t>We focus on </a:t>
            </a:r>
            <a:r>
              <a:rPr lang="en-US" sz="2600" err="1"/>
              <a:t>ResNet</a:t>
            </a:r>
            <a:r>
              <a:rPr lang="en-US" sz="2600"/>
              <a:t> 100E-IR, ArcFace@ms1m-refine-v2 model [2]</a:t>
            </a:r>
          </a:p>
          <a:p>
            <a:pPr lvl="1" algn="just"/>
            <a:r>
              <a:rPr lang="en-US" sz="2200"/>
              <a:t>One of the strongest models for face recognition and at the same time publicly available</a:t>
            </a:r>
            <a:endParaRPr lang="ru-RU" sz="2600"/>
          </a:p>
          <a:p>
            <a:pPr algn="just"/>
            <a:r>
              <a:rPr lang="en-US" sz="2600"/>
              <a:t>We use an open-set scenario, </a:t>
            </a:r>
            <a:r>
              <a:rPr lang="en-US" sz="2600" i="1"/>
              <a:t>i.e.</a:t>
            </a:r>
            <a:r>
              <a:rPr lang="en-US" sz="2600"/>
              <a:t> we concentrate on similarities between feature vectors instead of class probabilities</a:t>
            </a:r>
          </a:p>
          <a:p>
            <a:pPr lvl="1" algn="just"/>
            <a:r>
              <a:rPr lang="en-US" sz="2200"/>
              <a:t>A common technique used for Face Recognition</a:t>
            </a:r>
          </a:p>
          <a:p>
            <a:pPr algn="just"/>
            <a:r>
              <a:rPr lang="en-US" sz="2600"/>
              <a:t>We estimate our attack in various shooting conditions</a:t>
            </a:r>
            <a:endParaRPr lang="ru-RU" sz="2600"/>
          </a:p>
        </p:txBody>
      </p:sp>
      <p:sp>
        <p:nvSpPr>
          <p:cNvPr id="7" name="Прямоугольник 6"/>
          <p:cNvSpPr/>
          <p:nvPr/>
        </p:nvSpPr>
        <p:spPr>
          <a:xfrm>
            <a:off x="83648" y="6193758"/>
            <a:ext cx="12024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[2] Deng J. et al.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Arcface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Additive angular margin loss for deep face recognition //Proceedings of the IEEE Conference on Computer Vision and Pattern Recognition. – 2019. – С. 4690-4699.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1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Work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600"/>
              <a:t>We focus on </a:t>
            </a:r>
            <a:r>
              <a:rPr lang="en-US" sz="2600" err="1"/>
              <a:t>ResNet</a:t>
            </a:r>
            <a:r>
              <a:rPr lang="en-US" sz="2600"/>
              <a:t> 100E-IR, ArcFace@ms1m-refine-v2 model [2]</a:t>
            </a:r>
          </a:p>
          <a:p>
            <a:pPr lvl="1" algn="just"/>
            <a:r>
              <a:rPr lang="en-US" sz="2200"/>
              <a:t>One of the strongest models for face recognition and at the same time publicly available</a:t>
            </a:r>
            <a:endParaRPr lang="ru-RU" sz="2600"/>
          </a:p>
          <a:p>
            <a:pPr algn="just"/>
            <a:r>
              <a:rPr lang="en-US" sz="2600"/>
              <a:t>We use an open-set scenario, </a:t>
            </a:r>
            <a:r>
              <a:rPr lang="en-US" sz="2600" i="1"/>
              <a:t>i.e.</a:t>
            </a:r>
            <a:r>
              <a:rPr lang="en-US" sz="2600"/>
              <a:t> we concentrate on similarities between feature vectors instead of class probabilities</a:t>
            </a:r>
          </a:p>
          <a:p>
            <a:pPr lvl="1" algn="just"/>
            <a:r>
              <a:rPr lang="en-US" sz="2200"/>
              <a:t>A common technique used for Face Recognition</a:t>
            </a:r>
          </a:p>
          <a:p>
            <a:pPr algn="just"/>
            <a:r>
              <a:rPr lang="en-US" sz="2600"/>
              <a:t>We estimate our attack in various shooting conditions</a:t>
            </a:r>
          </a:p>
          <a:p>
            <a:pPr algn="just"/>
            <a:r>
              <a:rPr lang="en-US" sz="2600"/>
              <a:t>Our method is easy to reproduce</a:t>
            </a:r>
          </a:p>
          <a:p>
            <a:pPr lvl="1" algn="just"/>
            <a:r>
              <a:rPr lang="en-US" sz="2200"/>
              <a:t>See </a:t>
            </a:r>
            <a:r>
              <a:rPr lang="en-US" sz="2200">
                <a:hlinkClick r:id="rId2"/>
              </a:rPr>
              <a:t>https://github.com/papermsucode/advhat</a:t>
            </a:r>
            <a:r>
              <a:rPr lang="en-US" sz="2200"/>
              <a:t> for the instruction for reproduction</a:t>
            </a:r>
            <a:endParaRPr lang="ru-RU" sz="2200"/>
          </a:p>
        </p:txBody>
      </p:sp>
      <p:sp>
        <p:nvSpPr>
          <p:cNvPr id="7" name="Прямоугольник 6"/>
          <p:cNvSpPr/>
          <p:nvPr/>
        </p:nvSpPr>
        <p:spPr>
          <a:xfrm>
            <a:off x="83648" y="6193758"/>
            <a:ext cx="12024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[2] Deng J. et al.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Arcface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Additive angular margin loss for deep face recognition //Proceedings of the IEEE Conference on Computer Vision and Pattern Recognition. – 2019. – С. 4690-4699.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56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Method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/>
              <a:t>The overall pipeline for sticker preparation is as follows:</a:t>
            </a:r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414" y="2372525"/>
            <a:ext cx="9123172" cy="439953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042222" y="3014567"/>
            <a:ext cx="1395372" cy="732410"/>
          </a:xfrm>
          <a:prstGeom prst="rect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637266" y="3770657"/>
            <a:ext cx="2205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</a:rPr>
              <a:t>Trainable part</a:t>
            </a:r>
            <a:endParaRPr lang="ru-RU" sz="280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69672" y="2724610"/>
            <a:ext cx="3513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MI-</a:t>
            </a:r>
            <a:endParaRPr lang="ru-RU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22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Off-Plain Sticker Transformation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7780" y="2646742"/>
            <a:ext cx="5707380" cy="1678562"/>
          </a:xfrm>
        </p:spPr>
        <p:txBody>
          <a:bodyPr>
            <a:normAutofit/>
          </a:bodyPr>
          <a:lstStyle/>
          <a:p>
            <a:pPr algn="just"/>
            <a:r>
              <a:rPr lang="en-US"/>
              <a:t>When we put a rectangular sticker on a hat, it bends and rotates</a:t>
            </a:r>
            <a:endParaRPr lang="ru-RU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2C9D5E-E07F-0423-9715-410BF938A800}"/>
              </a:ext>
            </a:extLst>
          </p:cNvPr>
          <p:cNvGrpSpPr/>
          <p:nvPr/>
        </p:nvGrpSpPr>
        <p:grpSpPr>
          <a:xfrm>
            <a:off x="8608350" y="188625"/>
            <a:ext cx="3480780" cy="1678562"/>
            <a:chOff x="8552734" y="5086620"/>
            <a:chExt cx="3480780" cy="1678562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2734" y="5086620"/>
              <a:ext cx="3480780" cy="1678562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8855533" y="5276504"/>
              <a:ext cx="1384464" cy="416152"/>
            </a:xfrm>
            <a:prstGeom prst="rect">
              <a:avLst/>
            </a:prstGeom>
            <a:noFill/>
            <a:ln w="5715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282" y="4558549"/>
            <a:ext cx="6638039" cy="20296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60" y="2163441"/>
            <a:ext cx="2161863" cy="216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4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Off-Plain Sticker Transformation</a:t>
            </a:r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2205989"/>
                <a:ext cx="10515600" cy="3970973"/>
              </a:xfrm>
            </p:spPr>
            <p:txBody>
              <a:bodyPr>
                <a:normAutofit/>
              </a:bodyPr>
              <a:lstStyle/>
              <a:p>
                <a:pPr algn="just"/>
                <a:r>
                  <a:rPr lang="en-US" sz="2400"/>
                  <a:t>We simulate bending as a parabolic transformation of the sticker</a:t>
                </a:r>
              </a:p>
              <a:p>
                <a:pPr algn="just"/>
                <a:r>
                  <a:rPr lang="en-US" sz="2400"/>
                  <a:t>The initial coordinates of the flat sticker  are changed as follows during bending and rotation: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sz="1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ru-RU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⟼</m:t>
                      </m:r>
                      <m:d>
                        <m:dPr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sz="1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𝑠𝑖𝑛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𝑠𝑖𝑛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e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</m:m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en-US" sz="1600" i="1" smtClean="0">
                                            <a:latin typeface="Cambria Math" panose="02040503050406030204" pitchFamily="18" charset="0"/>
                                          </a:rPr>
                                          <m:t>⋅</m:t>
                                        </m:r>
                                        <m:d>
                                          <m:d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d>
                                              <m:dPr>
                                                <m:begChr m:val="|"/>
                                                <m:endChr m:val="|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0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⋅</m:t>
                                            </m:r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sSubSup>
                                                  <m:sSub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0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bSup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+</m:t>
                                                </m:r>
                                                <m:box>
                                                  <m:box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boxPr>
                                                  <m:e>
                                                    <m:argPr>
                                                      <m:argSz m:val="-1"/>
                                                    </m:argPr>
                                                    <m:f>
                                                      <m:fPr>
                                                        <m:ctrlPr>
                                                          <a:rPr lang="en-US" sz="160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fPr>
                                                      <m:num>
                                                        <m:r>
                                                          <a:rPr lang="en-US" sz="160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1</m:t>
                                                        </m:r>
                                                      </m:num>
                                                      <m:den>
                                                        <m:r>
                                                          <a:rPr lang="en-US" sz="160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4⋅</m:t>
                                                        </m:r>
                                                        <m:sSup>
                                                          <m:sSupPr>
                                                            <m:ctrlPr>
                                                              <a:rPr lang="en-US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pPr>
                                                          <m:e>
                                                            <m:r>
                                                              <a:rPr lang="en-US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𝑏</m:t>
                                                            </m:r>
                                                          </m:e>
                                                          <m:sup>
                                                            <m:r>
                                                              <a:rPr lang="en-US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2</m:t>
                                                            </m:r>
                                                          </m:sup>
                                                        </m:sSup>
                                                      </m:den>
                                                    </m:f>
                                                  </m:e>
                                                </m:box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box>
                                              <m:box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boxPr>
                                              <m:e>
                                                <m:argPr>
                                                  <m:argSz m:val="-1"/>
                                                </m:argPr>
                                                <m:f>
                                                  <m:f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fPr>
                                                  <m:num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num>
                                                  <m:den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4⋅</m:t>
                                                    </m:r>
                                                    <m:sSup>
                                                      <m:sSupPr>
                                                        <m:ctrlPr>
                                                          <a:rPr lang="en-US" sz="160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pPr>
                                                      <m:e>
                                                        <m:r>
                                                          <a:rPr lang="en-US" sz="160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𝑏</m:t>
                                                        </m:r>
                                                      </m:e>
                                                      <m:sup>
                                                        <m:r>
                                                          <a:rPr lang="en-US" sz="160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2</m:t>
                                                        </m:r>
                                                      </m:sup>
                                                    </m:sSup>
                                                  </m:den>
                                                </m:f>
                                              </m:e>
                                            </m:box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⋅</m:t>
                                            </m:r>
                                            <m:func>
                                              <m:func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1600">
                                                    <a:latin typeface="Cambria Math" panose="02040503050406030204" pitchFamily="18" charset="0"/>
                                                  </a:rPr>
                                                  <m:t>ln</m:t>
                                                </m:r>
                                              </m:fName>
                                              <m:e>
                                                <m:d>
                                                  <m:d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d>
                                                      <m:dPr>
                                                        <m:begChr m:val="|"/>
                                                        <m:endChr m:val="|"/>
                                                        <m:ctrlPr>
                                                          <a:rPr lang="en-US" sz="160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dPr>
                                                      <m:e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en-US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a:rPr lang="en-US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𝑥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en-US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0</m:t>
                                                            </m:r>
                                                          </m:sub>
                                                        </m:sSub>
                                                      </m:e>
                                                    </m:d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+</m:t>
                                                    </m:r>
                                                    <m:rad>
                                                      <m:radPr>
                                                        <m:degHide m:val="on"/>
                                                        <m:ctrlPr>
                                                          <a:rPr lang="en-US" sz="160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radPr>
                                                      <m:deg/>
                                                      <m:e>
                                                        <m:sSubSup>
                                                          <m:sSubSupPr>
                                                            <m:ctrlPr>
                                                              <a:rPr lang="en-US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SupPr>
                                                          <m:e>
                                                            <m:r>
                                                              <a:rPr lang="en-US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𝑥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en-US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0</m:t>
                                                            </m:r>
                                                          </m:sub>
                                                          <m:sup>
                                                            <m:r>
                                                              <a:rPr lang="en-US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2</m:t>
                                                            </m:r>
                                                          </m:sup>
                                                        </m:sSubSup>
                                                        <m:r>
                                                          <a:rPr lang="en-US" sz="160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+</m:t>
                                                        </m:r>
                                                        <m:box>
                                                          <m:boxPr>
                                                            <m:ctrlPr>
                                                              <a:rPr lang="en-US" sz="1600" i="1"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boxPr>
                                                          <m:e>
                                                            <m:argPr>
                                                              <m:argSz m:val="-1"/>
                                                            </m:argPr>
                                                            <m:f>
                                                              <m:fPr>
                                                                <m:ctrlPr>
                                                                  <a:rPr lang="en-US" sz="1600" i="1">
                                                                    <a:latin typeface="Cambria Math" panose="02040503050406030204" pitchFamily="18" charset="0"/>
                                                                  </a:rPr>
                                                                </m:ctrlPr>
                                                              </m:fPr>
                                                              <m:num>
                                                                <m:r>
                                                                  <a:rPr lang="en-US" sz="1600" i="1">
                                                                    <a:latin typeface="Cambria Math" panose="02040503050406030204" pitchFamily="18" charset="0"/>
                                                                  </a:rPr>
                                                                  <m:t>1</m:t>
                                                                </m:r>
                                                              </m:num>
                                                              <m:den>
                                                                <m:r>
                                                                  <a:rPr lang="en-US" sz="1600" i="1">
                                                                    <a:latin typeface="Cambria Math" panose="02040503050406030204" pitchFamily="18" charset="0"/>
                                                                  </a:rPr>
                                                                  <m:t>4⋅</m:t>
                                                                </m:r>
                                                                <m:sSup>
                                                                  <m:sSupPr>
                                                                    <m:ctrlPr>
                                                                      <a:rPr lang="en-US" sz="1600" i="1">
                                                                        <a:latin typeface="Cambria Math" panose="02040503050406030204" pitchFamily="18" charset="0"/>
                                                                      </a:rPr>
                                                                    </m:ctrlPr>
                                                                  </m:sSupPr>
                                                                  <m:e>
                                                                    <m:r>
                                                                      <a:rPr lang="en-US" sz="1600" i="1">
                                                                        <a:latin typeface="Cambria Math" panose="02040503050406030204" pitchFamily="18" charset="0"/>
                                                                      </a:rPr>
                                                                      <m:t>𝑏</m:t>
                                                                    </m:r>
                                                                  </m:e>
                                                                  <m:sup>
                                                                    <m:r>
                                                                      <a:rPr lang="en-US" sz="1600" i="1">
                                                                        <a:latin typeface="Cambria Math" panose="02040503050406030204" pitchFamily="18" charset="0"/>
                                                                      </a:rPr>
                                                                      <m:t>2</m:t>
                                                                    </m:r>
                                                                  </m:sup>
                                                                </m:sSup>
                                                              </m:den>
                                                            </m:f>
                                                          </m:e>
                                                        </m:box>
                                                      </m:e>
                                                    </m:rad>
                                                  </m:e>
                                                </m:d>
                                              </m:e>
                                            </m:func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f>
                                              <m:f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4⋅</m:t>
                                                </m:r>
                                                <m:sSup>
                                                  <m:s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𝑏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p>
                                              </m:den>
                                            </m:f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⋅</m:t>
                                            </m:r>
                                            <m:func>
                                              <m:func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1600">
                                                    <a:latin typeface="Cambria Math" panose="02040503050406030204" pitchFamily="18" charset="0"/>
                                                  </a:rPr>
                                                  <m:t>ln</m:t>
                                                </m:r>
                                              </m:fName>
                                              <m:e>
                                                <m:f>
                                                  <m:f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fPr>
                                                  <m:num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num>
                                                  <m:den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2⋅</m:t>
                                                    </m:r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𝑏</m:t>
                                                    </m:r>
                                                  </m:den>
                                                </m:f>
                                              </m:e>
                                            </m:func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𝑖𝑛𝑣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ru-RU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/>
              </a:p>
              <a:p>
                <a:pPr algn="just"/>
                <a:r>
                  <a:rPr lang="en-US" sz="2400"/>
                  <a:t>Then we render a new sticker image by projecting along the z-axis which is perpendicular to the initial plane of the sticker</a:t>
                </a: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205989"/>
                <a:ext cx="10515600" cy="3970973"/>
              </a:xfrm>
              <a:blipFill>
                <a:blip r:embed="rId2"/>
                <a:stretch>
                  <a:fillRect l="-844" t="-1592" r="-844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FD6D5D8A-AA3F-1D59-08CF-90F67DA72EDF}"/>
              </a:ext>
            </a:extLst>
          </p:cNvPr>
          <p:cNvGrpSpPr/>
          <p:nvPr/>
        </p:nvGrpSpPr>
        <p:grpSpPr>
          <a:xfrm>
            <a:off x="8608350" y="188625"/>
            <a:ext cx="3480780" cy="1678562"/>
            <a:chOff x="8552734" y="5086620"/>
            <a:chExt cx="3480780" cy="1678562"/>
          </a:xfrm>
        </p:grpSpPr>
        <p:pic>
          <p:nvPicPr>
            <p:cNvPr id="6" name="Рисунок 7">
              <a:extLst>
                <a:ext uri="{FF2B5EF4-FFF2-40B4-BE49-F238E27FC236}">
                  <a16:creationId xmlns:a16="http://schemas.microsoft.com/office/drawing/2014/main" id="{A3007604-B7B5-FF52-B733-DAD7707DA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2734" y="5086620"/>
              <a:ext cx="3480780" cy="1678562"/>
            </a:xfrm>
            <a:prstGeom prst="rect">
              <a:avLst/>
            </a:prstGeom>
          </p:spPr>
        </p:pic>
        <p:sp>
          <p:nvSpPr>
            <p:cNvPr id="9" name="Прямоугольник 6">
              <a:extLst>
                <a:ext uri="{FF2B5EF4-FFF2-40B4-BE49-F238E27FC236}">
                  <a16:creationId xmlns:a16="http://schemas.microsoft.com/office/drawing/2014/main" id="{3E0403DD-00F8-F78C-3D95-5822ED5A256F}"/>
                </a:ext>
              </a:extLst>
            </p:cNvPr>
            <p:cNvSpPr/>
            <p:nvPr/>
          </p:nvSpPr>
          <p:spPr>
            <a:xfrm>
              <a:off x="8855533" y="5276504"/>
              <a:ext cx="1384464" cy="416152"/>
            </a:xfrm>
            <a:prstGeom prst="rect">
              <a:avLst/>
            </a:prstGeom>
            <a:noFill/>
            <a:ln w="5715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85102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Off-Plain Sticker Transformation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400299"/>
            <a:ext cx="10515600" cy="3776663"/>
          </a:xfrm>
        </p:spPr>
        <p:txBody>
          <a:bodyPr>
            <a:normAutofit/>
          </a:bodyPr>
          <a:lstStyle/>
          <a:p>
            <a:pPr marL="285750" indent="-285750" algn="just"/>
            <a:r>
              <a:rPr lang="en-US" sz="2400"/>
              <a:t>We implement the proposed transformation using conventional tensor operations in a fully differentiable way</a:t>
            </a:r>
          </a:p>
          <a:p>
            <a:pPr marL="285750" indent="-285750" algn="just"/>
            <a:r>
              <a:rPr lang="en-US" sz="2400"/>
              <a:t>We change the parabola rate and the angle of rotation a little during the attack preparation to make the attack more robust</a:t>
            </a:r>
            <a:endParaRPr lang="ru-RU" sz="24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4A46EE1-E09F-4943-3462-C37C651AED57}"/>
              </a:ext>
            </a:extLst>
          </p:cNvPr>
          <p:cNvGrpSpPr/>
          <p:nvPr/>
        </p:nvGrpSpPr>
        <p:grpSpPr>
          <a:xfrm>
            <a:off x="8608350" y="188625"/>
            <a:ext cx="3480780" cy="1678562"/>
            <a:chOff x="8552734" y="5086620"/>
            <a:chExt cx="3480780" cy="1678562"/>
          </a:xfrm>
        </p:grpSpPr>
        <p:pic>
          <p:nvPicPr>
            <p:cNvPr id="10" name="Рисунок 7">
              <a:extLst>
                <a:ext uri="{FF2B5EF4-FFF2-40B4-BE49-F238E27FC236}">
                  <a16:creationId xmlns:a16="http://schemas.microsoft.com/office/drawing/2014/main" id="{46CE3CD1-9A6E-369C-68CE-F0AAD982B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2734" y="5086620"/>
              <a:ext cx="3480780" cy="1678562"/>
            </a:xfrm>
            <a:prstGeom prst="rect">
              <a:avLst/>
            </a:prstGeom>
          </p:spPr>
        </p:pic>
        <p:sp>
          <p:nvSpPr>
            <p:cNvPr id="11" name="Прямоугольник 6">
              <a:extLst>
                <a:ext uri="{FF2B5EF4-FFF2-40B4-BE49-F238E27FC236}">
                  <a16:creationId xmlns:a16="http://schemas.microsoft.com/office/drawing/2014/main" id="{D0BCA0D4-6A17-2799-E8B4-B09946684BAD}"/>
                </a:ext>
              </a:extLst>
            </p:cNvPr>
            <p:cNvSpPr/>
            <p:nvPr/>
          </p:nvSpPr>
          <p:spPr>
            <a:xfrm>
              <a:off x="8855533" y="5276504"/>
              <a:ext cx="1384464" cy="416152"/>
            </a:xfrm>
            <a:prstGeom prst="rect">
              <a:avLst/>
            </a:prstGeom>
            <a:noFill/>
            <a:ln w="5715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88336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Sticker Projection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236167"/>
            <a:ext cx="10515600" cy="3940795"/>
          </a:xfrm>
        </p:spPr>
        <p:txBody>
          <a:bodyPr>
            <a:normAutofit/>
          </a:bodyPr>
          <a:lstStyle/>
          <a:p>
            <a:pPr algn="just"/>
            <a:r>
              <a:rPr lang="en-US" sz="2400"/>
              <a:t>We use Spatial Transformer Layer (STL) [3] to project the obtained sticker on the image of face</a:t>
            </a:r>
          </a:p>
          <a:p>
            <a:pPr algn="just"/>
            <a:r>
              <a:rPr lang="en-US" sz="2400"/>
              <a:t>We also slightly change the parameters of the projection during the attack preparation: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3605E5-FA73-3360-F122-B6EB08A0C2D4}"/>
              </a:ext>
            </a:extLst>
          </p:cNvPr>
          <p:cNvGrpSpPr/>
          <p:nvPr/>
        </p:nvGrpSpPr>
        <p:grpSpPr>
          <a:xfrm>
            <a:off x="8609884" y="188625"/>
            <a:ext cx="3480780" cy="1678562"/>
            <a:chOff x="8552734" y="5086620"/>
            <a:chExt cx="3480780" cy="1678562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2734" y="5086620"/>
              <a:ext cx="3480780" cy="1678562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9458081" y="5290254"/>
              <a:ext cx="1109083" cy="1474927"/>
            </a:xfrm>
            <a:prstGeom prst="rect">
              <a:avLst/>
            </a:prstGeom>
            <a:noFill/>
            <a:ln w="5715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486" y="4159109"/>
            <a:ext cx="3481005" cy="16785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194" y="4156851"/>
            <a:ext cx="3485217" cy="16679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3648" y="6193758"/>
            <a:ext cx="8469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[3]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Jaderberg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M. et al. Spatial transformer networks //Advances in neural information processing systems. – 2015. – </a:t>
            </a:r>
            <a:r>
              <a:rPr lang="ru-RU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С. 2017-2025.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32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630" y="342900"/>
            <a:ext cx="11723370" cy="12801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Know your task</a:t>
            </a:r>
            <a:br>
              <a:rPr lang="en-US" dirty="0"/>
            </a:br>
            <a:r>
              <a:rPr lang="en-US" sz="2800" i="1" dirty="0"/>
              <a:t>Types of Face Recognition tasks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630" y="2274571"/>
            <a:ext cx="7371503" cy="25260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latin typeface="Calibri" panose="020F0502020204030204" pitchFamily="34" charset="0"/>
              </a:rPr>
              <a:t>Face Verification / 1v1</a:t>
            </a:r>
          </a:p>
          <a:p>
            <a:pPr lvl="1"/>
            <a:r>
              <a:rPr lang="en-US" i="1">
                <a:latin typeface="Calibri" panose="020F0502020204030204" pitchFamily="34" charset="0"/>
              </a:rPr>
              <a:t>Do images A and B belongs to the same person or not?</a:t>
            </a:r>
            <a:endParaRPr lang="en-US">
              <a:latin typeface="Calibri" panose="020F050202020403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770" y="2362200"/>
            <a:ext cx="3657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9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Transformation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78011"/>
            <a:ext cx="10515600" cy="4098952"/>
          </a:xfrm>
        </p:spPr>
        <p:txBody>
          <a:bodyPr>
            <a:normAutofit/>
          </a:bodyPr>
          <a:lstStyle/>
          <a:p>
            <a:pPr algn="just"/>
            <a:r>
              <a:rPr lang="en-US" sz="2400"/>
              <a:t>We use STL [3] again to resize the obtained image to the size required by the </a:t>
            </a:r>
            <a:r>
              <a:rPr lang="en-US" sz="2400" err="1"/>
              <a:t>FaceID</a:t>
            </a:r>
            <a:r>
              <a:rPr lang="en-US" sz="2400"/>
              <a:t> model</a:t>
            </a:r>
          </a:p>
          <a:p>
            <a:pPr algn="just"/>
            <a:r>
              <a:rPr lang="en-US" sz="2400"/>
              <a:t>We slightly jitter the whole image during this part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DE5E2D7-2BE3-6B9D-15A9-70C738B0B9CB}"/>
              </a:ext>
            </a:extLst>
          </p:cNvPr>
          <p:cNvGrpSpPr/>
          <p:nvPr/>
        </p:nvGrpSpPr>
        <p:grpSpPr>
          <a:xfrm>
            <a:off x="8609884" y="188625"/>
            <a:ext cx="3480780" cy="1678562"/>
            <a:chOff x="8552734" y="5086620"/>
            <a:chExt cx="3480780" cy="1678562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2734" y="5086620"/>
              <a:ext cx="3480780" cy="1678562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9502923" y="5779459"/>
              <a:ext cx="1850877" cy="985723"/>
            </a:xfrm>
            <a:prstGeom prst="rect">
              <a:avLst/>
            </a:prstGeom>
            <a:noFill/>
            <a:ln w="5715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83648" y="6193758"/>
            <a:ext cx="8469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[3] </a:t>
            </a:r>
            <a:r>
              <a:rPr lang="en-US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Jaderberg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M. et al. Spatial transformer networks //Advances in neural information processing systems. – 2015. – </a:t>
            </a:r>
            <a:r>
              <a:rPr lang="ru-RU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С. 2017-2025.</a:t>
            </a:r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610" y="3646838"/>
            <a:ext cx="2346456" cy="23360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385" y="3715029"/>
            <a:ext cx="4268628" cy="218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550" y="4570991"/>
            <a:ext cx="6444898" cy="9236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Loss Function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45665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en-US" sz="2400"/>
              <a:t>A batch of images with various projection parameters is fed to the </a:t>
            </a:r>
            <a:r>
              <a:rPr lang="en-US" sz="2400" err="1"/>
              <a:t>ArcFace</a:t>
            </a:r>
            <a:r>
              <a:rPr lang="en-US" sz="2400"/>
              <a:t> </a:t>
            </a:r>
            <a:r>
              <a:rPr lang="en-US" sz="2400" err="1"/>
              <a:t>FaceID</a:t>
            </a:r>
            <a:r>
              <a:rPr lang="en-US" sz="2400"/>
              <a:t> model to calculate their feature vectors</a:t>
            </a:r>
          </a:p>
          <a:p>
            <a:pPr algn="just"/>
            <a:r>
              <a:rPr lang="en-US" sz="2400"/>
              <a:t>We minimize cosine similarity between evaluated feature vectors and the ground truth one using the first loss function:</a:t>
            </a:r>
          </a:p>
          <a:p>
            <a:pPr marL="0" indent="0" algn="just">
              <a:buNone/>
            </a:pPr>
            <a:endParaRPr lang="en-US" sz="2400"/>
          </a:p>
          <a:p>
            <a:pPr algn="just"/>
            <a:r>
              <a:rPr lang="en-US" sz="2400"/>
              <a:t>Total Variation loss makes the sticker image smoother:</a:t>
            </a:r>
          </a:p>
          <a:p>
            <a:pPr algn="just"/>
            <a:endParaRPr lang="en-US" sz="2400"/>
          </a:p>
          <a:p>
            <a:pPr algn="just"/>
            <a:endParaRPr lang="en-US" sz="2400"/>
          </a:p>
          <a:p>
            <a:pPr algn="just"/>
            <a:r>
              <a:rPr lang="en-US" sz="2400"/>
              <a:t>The final loss is the sum of the aforementioned losses:</a:t>
            </a:r>
          </a:p>
          <a:p>
            <a:pPr algn="just"/>
            <a:endParaRPr lang="en-US" sz="24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A8D4DC7-D703-3264-5122-518EA1E59249}"/>
              </a:ext>
            </a:extLst>
          </p:cNvPr>
          <p:cNvGrpSpPr/>
          <p:nvPr/>
        </p:nvGrpSpPr>
        <p:grpSpPr>
          <a:xfrm>
            <a:off x="8609884" y="188625"/>
            <a:ext cx="3480780" cy="1678562"/>
            <a:chOff x="8552734" y="5086620"/>
            <a:chExt cx="3480780" cy="1678562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2734" y="5086620"/>
              <a:ext cx="3480780" cy="1678562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10890298" y="5433040"/>
              <a:ext cx="1072529" cy="589625"/>
            </a:xfrm>
            <a:prstGeom prst="rect">
              <a:avLst/>
            </a:prstGeom>
            <a:noFill/>
            <a:ln w="5715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078" y="3623889"/>
            <a:ext cx="3695843" cy="5950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9427" y="5992149"/>
            <a:ext cx="5627020" cy="5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7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Context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en-US" err="1"/>
              <a:t>FaceID</a:t>
            </a:r>
            <a:r>
              <a:rPr lang="en-US"/>
              <a:t> is an open-set task </a:t>
            </a:r>
            <a:r>
              <a:rPr lang="en-US" i="1"/>
              <a:t>i.e.</a:t>
            </a:r>
            <a:r>
              <a:rPr lang="en-US"/>
              <a:t> the known set of classes during inference can differ from the training ones</a:t>
            </a:r>
          </a:p>
          <a:p>
            <a:pPr algn="just"/>
            <a:r>
              <a:rPr lang="en-US"/>
              <a:t>The common procedure of recognition of face: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sz="2800"/>
              <a:t>Calculation of feature vector of the face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sz="2800"/>
              <a:t>Similarity measurement to the stored feature vectors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sz="2800"/>
              <a:t>If similarity to the top-1 class </a:t>
            </a:r>
            <a:r>
              <a:rPr lang="en-US" sz="2800" b="1" i="1"/>
              <a:t>A</a:t>
            </a:r>
            <a:r>
              <a:rPr lang="en-US" sz="2800"/>
              <a:t> is bigger than a threshold then the face is labeled as a face of person </a:t>
            </a:r>
            <a:r>
              <a:rPr lang="en-US" sz="2800" b="1" i="1"/>
              <a:t>A</a:t>
            </a:r>
          </a:p>
          <a:p>
            <a:pPr lvl="2" algn="just"/>
            <a:r>
              <a:rPr lang="en-US" sz="2400"/>
              <a:t>Thresholds are chosen based on the acceptable rate of false recognitions</a:t>
            </a:r>
          </a:p>
          <a:p>
            <a:pPr lvl="2" algn="just"/>
            <a:r>
              <a:rPr lang="en-US" sz="2400"/>
              <a:t>For instance, a threshold for the </a:t>
            </a:r>
            <a:r>
              <a:rPr lang="en-US" sz="2400" err="1"/>
              <a:t>ArcFace</a:t>
            </a:r>
            <a:r>
              <a:rPr lang="en-US" sz="2400"/>
              <a:t> system varies from 0.328 to 0.823 according to the IJB-B benchmark [4]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7346" y="6211669"/>
            <a:ext cx="12037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[4] </a:t>
            </a:r>
            <a:r>
              <a:rPr lang="en-US" err="1"/>
              <a:t>Whitelam</a:t>
            </a:r>
            <a:r>
              <a:rPr lang="en-US"/>
              <a:t> C. et al. </a:t>
            </a:r>
            <a:r>
              <a:rPr lang="en-US" err="1"/>
              <a:t>Iarpa</a:t>
            </a:r>
            <a:r>
              <a:rPr lang="en-US"/>
              <a:t> </a:t>
            </a:r>
            <a:r>
              <a:rPr lang="en-US" err="1"/>
              <a:t>janus</a:t>
            </a:r>
            <a:r>
              <a:rPr lang="en-US"/>
              <a:t> benchmark-b face dataset //Proceedings of the IEEE Conference on Computer Vision and Pattern Recognition Workshops. – 2017. – С. 90-98.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08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Scenario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en-US"/>
              <a:t>The fooling rate depends on the chosen threshold crucially. That is why we show distributions of similarities to the ground-truth feature vector instead of some specific fooling rates</a:t>
            </a:r>
          </a:p>
          <a:p>
            <a:pPr algn="just"/>
            <a:r>
              <a:rPr lang="en-US"/>
              <a:t>We use the first 1000 classes from the CASIA [5] face dataset as known classes</a:t>
            </a:r>
          </a:p>
          <a:p>
            <a:pPr lvl="1" algn="just"/>
            <a:r>
              <a:rPr lang="en-US"/>
              <a:t>We calculate one average feature vector for each of these 1000 classes</a:t>
            </a:r>
          </a:p>
          <a:p>
            <a:pPr algn="just"/>
            <a:r>
              <a:rPr lang="en-US"/>
              <a:t>Note that it is harder to fool the recognition system and make the top-1 class incorrect when the number of classes is small</a:t>
            </a:r>
          </a:p>
          <a:p>
            <a:pPr algn="just"/>
            <a:r>
              <a:rPr lang="en-US"/>
              <a:t>We evaluate our approach for 10 people of different age and gender: four females of age 30, 23, 16, 5 and six males of age 36, 32, 29, 24, 24, 8</a:t>
            </a:r>
          </a:p>
          <a:p>
            <a:pPr algn="just"/>
            <a:endParaRPr lang="en-US"/>
          </a:p>
          <a:p>
            <a:pPr algn="just"/>
            <a:endParaRPr lang="en-US"/>
          </a:p>
          <a:p>
            <a:pPr lvl="1" algn="just"/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77346" y="6413764"/>
            <a:ext cx="120373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[5] </a:t>
            </a:r>
            <a:r>
              <a:rPr lang="en-US"/>
              <a:t>Yi D. et al. Learning face representation from scratch //</a:t>
            </a:r>
            <a:r>
              <a:rPr lang="en-US" err="1"/>
              <a:t>arXiv</a:t>
            </a:r>
            <a:r>
              <a:rPr lang="en-US"/>
              <a:t> preprint arXiv:1411.7923. – 2014.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36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Experiments with fixed conditions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25625"/>
            <a:ext cx="5321970" cy="4351338"/>
          </a:xfrm>
        </p:spPr>
        <p:txBody>
          <a:bodyPr>
            <a:noAutofit/>
          </a:bodyPr>
          <a:lstStyle/>
          <a:p>
            <a:pPr algn="just"/>
            <a:r>
              <a:rPr lang="en-US" sz="2400">
                <a:solidFill>
                  <a:schemeClr val="accent5"/>
                </a:solidFill>
              </a:rPr>
              <a:t>Blue</a:t>
            </a:r>
            <a:r>
              <a:rPr lang="en-US" sz="2400"/>
              <a:t>: Cosine similarities between anchor images and images with a hat</a:t>
            </a:r>
          </a:p>
          <a:p>
            <a:pPr algn="just"/>
            <a:r>
              <a:rPr lang="en-US" sz="2400">
                <a:solidFill>
                  <a:schemeClr val="accent2"/>
                </a:solidFill>
              </a:rPr>
              <a:t>Orange</a:t>
            </a:r>
            <a:r>
              <a:rPr lang="en-US" sz="2400"/>
              <a:t>: Cosine similarities between anchor images and images with an adversarial sticker</a:t>
            </a:r>
          </a:p>
          <a:p>
            <a:pPr algn="just"/>
            <a:r>
              <a:rPr lang="en-US" sz="2400">
                <a:solidFill>
                  <a:srgbClr val="00B050"/>
                </a:solidFill>
              </a:rPr>
              <a:t>Green</a:t>
            </a:r>
            <a:r>
              <a:rPr lang="en-US" sz="2400"/>
              <a:t>: Differences between aforementioned similarities</a:t>
            </a:r>
          </a:p>
          <a:p>
            <a:pPr algn="just"/>
            <a:r>
              <a:rPr lang="en-US" sz="2400">
                <a:solidFill>
                  <a:srgbClr val="C00000"/>
                </a:solidFill>
              </a:rPr>
              <a:t>Red</a:t>
            </a:r>
            <a:r>
              <a:rPr lang="en-US" sz="2400"/>
              <a:t>: The top-1 similarity to the first 1000 classes from CASIA</a:t>
            </a:r>
          </a:p>
          <a:p>
            <a:pPr lvl="1" algn="just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710" y="1986928"/>
            <a:ext cx="5727661" cy="404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6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Experiments with various conditions</a:t>
            </a:r>
            <a:endParaRPr lang="ru-RU" sz="40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205090" cy="4351338"/>
          </a:xfrm>
        </p:spPr>
        <p:txBody>
          <a:bodyPr>
            <a:noAutofit/>
          </a:bodyPr>
          <a:lstStyle/>
          <a:p>
            <a:pPr algn="just"/>
            <a:r>
              <a:rPr lang="en-US"/>
              <a:t>We also perform experiments with 11 non-trivial conditions to examine the robustness of our approach</a:t>
            </a:r>
          </a:p>
          <a:p>
            <a:pPr lvl="1" algn="just"/>
            <a:r>
              <a:rPr lang="en-US"/>
              <a:t>The conditions are depicted on the right</a:t>
            </a:r>
          </a:p>
          <a:p>
            <a:pPr marL="457200" lvl="1" indent="0" algn="just">
              <a:buNone/>
            </a:pPr>
            <a:endParaRPr lang="en-US"/>
          </a:p>
          <a:p>
            <a:pPr algn="just"/>
            <a:r>
              <a:rPr lang="en-US"/>
              <a:t>Similarities to the ground-truth with (</a:t>
            </a:r>
            <a:r>
              <a:rPr lang="en-US" b="1"/>
              <a:t>o</a:t>
            </a:r>
            <a:r>
              <a:rPr lang="en-US"/>
              <a:t>) and without (</a:t>
            </a:r>
            <a:r>
              <a:rPr lang="en-US" b="1"/>
              <a:t>x</a:t>
            </a:r>
            <a:r>
              <a:rPr lang="en-US"/>
              <a:t>) adversarial sticker for these conditions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048" y="3647388"/>
            <a:ext cx="5702825" cy="31275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909" y="1593578"/>
            <a:ext cx="4960269" cy="19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4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Experiments with transferability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170714" cy="4351338"/>
          </a:xfrm>
        </p:spPr>
        <p:txBody>
          <a:bodyPr>
            <a:noAutofit/>
          </a:bodyPr>
          <a:lstStyle/>
          <a:p>
            <a:pPr algn="just"/>
            <a:r>
              <a:rPr lang="en-US"/>
              <a:t>We examine the transferability of the prepared attacks by using other </a:t>
            </a:r>
            <a:r>
              <a:rPr lang="en-US" err="1"/>
              <a:t>FaceID</a:t>
            </a:r>
            <a:r>
              <a:rPr lang="en-US"/>
              <a:t> models for embedding calculation</a:t>
            </a:r>
          </a:p>
          <a:p>
            <a:pPr lvl="1" algn="just"/>
            <a:r>
              <a:rPr lang="en-US"/>
              <a:t>All the attacks are prepared using LResNet100E</a:t>
            </a:r>
          </a:p>
          <a:p>
            <a:pPr algn="just"/>
            <a:r>
              <a:rPr lang="en-US"/>
              <a:t>Distributions of the differences between similarities before and after attacks are on the right</a:t>
            </a:r>
          </a:p>
          <a:p>
            <a:pPr lvl="1" algn="just"/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426" y="1880571"/>
            <a:ext cx="5857947" cy="44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0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Demonstration</a:t>
            </a:r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7645208" y="1825625"/>
            <a:ext cx="3708591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This is a speeded-up gif</a:t>
            </a:r>
          </a:p>
          <a:p>
            <a:pPr marL="0" indent="0">
              <a:buNone/>
            </a:pPr>
            <a:r>
              <a:rPr lang="en-US" sz="2000" dirty="0"/>
              <a:t>The original video demonstration is available on </a:t>
            </a:r>
            <a:r>
              <a:rPr lang="en-US" sz="2000" dirty="0">
                <a:hlinkClick r:id="rId2"/>
              </a:rPr>
              <a:t>https://www.youtube.com/watch?v=a4iNg0wWBsQ</a:t>
            </a:r>
            <a:endParaRPr lang="en-US" sz="2000" dirty="0"/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7" y="1452678"/>
            <a:ext cx="7067687" cy="527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4390" y="343202"/>
            <a:ext cx="3691890" cy="12913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Afterword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630" y="2932058"/>
            <a:ext cx="3868692" cy="14364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/>
              <a:t>Nowadays, there are a lot of remarkable ways to attack the neural networks</a:t>
            </a:r>
          </a:p>
          <a:p>
            <a:endParaRPr lang="en-US" sz="220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549" y="533929"/>
            <a:ext cx="4838971" cy="1551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654" y="2412073"/>
            <a:ext cx="4859866" cy="18508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4549" y="4589516"/>
            <a:ext cx="4859866" cy="1914154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C66DD05B-EAE8-9434-1EF2-492E3A3B79AF}"/>
              </a:ext>
            </a:extLst>
          </p:cNvPr>
          <p:cNvSpPr txBox="1">
            <a:spLocks/>
          </p:cNvSpPr>
          <p:nvPr/>
        </p:nvSpPr>
        <p:spPr>
          <a:xfrm>
            <a:off x="4090172" y="6503912"/>
            <a:ext cx="2194560" cy="500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en-US" sz="2000"/>
              <a:t>etc.</a:t>
            </a:r>
            <a:endParaRPr lang="en-US" sz="2200"/>
          </a:p>
          <a:p>
            <a:pPr algn="just"/>
            <a:endParaRPr lang="en-US" sz="2200"/>
          </a:p>
          <a:p>
            <a:pPr algn="just"/>
            <a:endParaRPr lang="en-US" sz="220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8E60444B-717A-7207-A62A-C4864D752F65}"/>
              </a:ext>
            </a:extLst>
          </p:cNvPr>
          <p:cNvSpPr txBox="1">
            <a:spLocks/>
          </p:cNvSpPr>
          <p:nvPr/>
        </p:nvSpPr>
        <p:spPr>
          <a:xfrm>
            <a:off x="4091940" y="1063567"/>
            <a:ext cx="2777490" cy="446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en-US" sz="2000"/>
              <a:t>Invisible Cloak</a:t>
            </a:r>
            <a:endParaRPr lang="en-US" sz="2200"/>
          </a:p>
          <a:p>
            <a:pPr algn="just"/>
            <a:endParaRPr lang="en-US" sz="2200"/>
          </a:p>
          <a:p>
            <a:pPr algn="just"/>
            <a:endParaRPr lang="en-US" sz="220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07A4D891-2081-80EC-A4DD-06BAA25ED48D}"/>
              </a:ext>
            </a:extLst>
          </p:cNvPr>
          <p:cNvSpPr txBox="1">
            <a:spLocks/>
          </p:cNvSpPr>
          <p:nvPr/>
        </p:nvSpPr>
        <p:spPr>
          <a:xfrm>
            <a:off x="4091940" y="3080635"/>
            <a:ext cx="2973553" cy="399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en-US" sz="2000"/>
              <a:t>Flickering Attack</a:t>
            </a:r>
            <a:endParaRPr lang="en-US" sz="2200"/>
          </a:p>
          <a:p>
            <a:pPr algn="just"/>
            <a:endParaRPr lang="en-US" sz="2200"/>
          </a:p>
          <a:p>
            <a:pPr algn="just"/>
            <a:endParaRPr lang="en-US" sz="220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D373E4D1-C4E3-C0DE-1D1A-F1199BF7B62E}"/>
              </a:ext>
            </a:extLst>
          </p:cNvPr>
          <p:cNvSpPr txBox="1">
            <a:spLocks/>
          </p:cNvSpPr>
          <p:nvPr/>
        </p:nvSpPr>
        <p:spPr>
          <a:xfrm>
            <a:off x="4091940" y="5088854"/>
            <a:ext cx="2744953" cy="543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en-US" sz="2000"/>
              <a:t>Shadows Attack</a:t>
            </a:r>
          </a:p>
        </p:txBody>
      </p:sp>
    </p:spTree>
    <p:extLst>
      <p:ext uri="{BB962C8B-B14F-4D97-AF65-F5344CB8AC3E}">
        <p14:creationId xmlns:p14="http://schemas.microsoft.com/office/powerpoint/2010/main" val="36917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/>
              <a:t>Thank you!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51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630" y="342900"/>
            <a:ext cx="11723370" cy="12687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Know your task</a:t>
            </a:r>
            <a:br>
              <a:rPr lang="en-US" dirty="0"/>
            </a:br>
            <a:r>
              <a:rPr lang="en-US" sz="2800" i="1" dirty="0"/>
              <a:t>Types of Face Recognition tasks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630" y="2270040"/>
            <a:ext cx="7371503" cy="44691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</a:rPr>
              <a:t>Face Identification / 1vN</a:t>
            </a:r>
          </a:p>
          <a:p>
            <a:pPr lvl="1"/>
            <a:r>
              <a:rPr lang="en-US" i="1" dirty="0"/>
              <a:t>Who is this human?</a:t>
            </a:r>
            <a:endParaRPr lang="ru-RU" i="1" dirty="0"/>
          </a:p>
          <a:p>
            <a:pPr lvl="1"/>
            <a:endParaRPr lang="en-US" dirty="0"/>
          </a:p>
          <a:p>
            <a:pPr lvl="1"/>
            <a:r>
              <a:rPr lang="en-US" dirty="0"/>
              <a:t>Closed-set Face Identification protocol</a:t>
            </a:r>
          </a:p>
          <a:p>
            <a:pPr lvl="2"/>
            <a:r>
              <a:rPr lang="en-US" dirty="0"/>
              <a:t>We know all captured persons. We just need to recognize them</a:t>
            </a:r>
            <a:endParaRPr lang="ru-RU" dirty="0"/>
          </a:p>
          <a:p>
            <a:pPr lvl="2"/>
            <a:endParaRPr lang="ru-RU" dirty="0"/>
          </a:p>
          <a:p>
            <a:pPr lvl="1"/>
            <a:r>
              <a:rPr lang="en-US" dirty="0"/>
              <a:t>Open-set Face Identification protocol</a:t>
            </a:r>
          </a:p>
          <a:p>
            <a:pPr lvl="2"/>
            <a:r>
              <a:rPr lang="en-US" dirty="0"/>
              <a:t>We need to recognize only known people and separate others</a:t>
            </a:r>
            <a:endParaRPr lang="ru-RU" dirty="0"/>
          </a:p>
          <a:p>
            <a:pPr lvl="1"/>
            <a:endParaRPr lang="ru-RU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847" y="2009581"/>
            <a:ext cx="3626523" cy="283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person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126" y="2620367"/>
            <a:ext cx="1082259" cy="108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erson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693" y="2623238"/>
            <a:ext cx="1079388" cy="10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erson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390" y="2616672"/>
            <a:ext cx="1085954" cy="108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erson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999" y="2624807"/>
            <a:ext cx="1077819" cy="107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erson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50" y="2622787"/>
            <a:ext cx="1079839" cy="107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4390" y="340741"/>
            <a:ext cx="11357610" cy="127339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Open-set Face Identification protocol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1255" y="2654706"/>
            <a:ext cx="5149078" cy="4007290"/>
          </a:xfrm>
        </p:spPr>
        <p:txBody>
          <a:bodyPr>
            <a:normAutofit/>
          </a:bodyPr>
          <a:lstStyle/>
          <a:p>
            <a:pPr algn="just"/>
            <a:r>
              <a:rPr lang="en-US" sz="2200" dirty="0"/>
              <a:t>Here we predict the top-1 class for the input image and the distance to this class is smaller than the threshold. So we correctly recognize the person</a:t>
            </a:r>
            <a:endParaRPr lang="ru-RU" sz="2200" dirty="0"/>
          </a:p>
          <a:p>
            <a:pPr algn="just"/>
            <a:endParaRPr lang="en-US" sz="2200" dirty="0"/>
          </a:p>
          <a:p>
            <a:pPr algn="just"/>
            <a:r>
              <a:rPr lang="en-US" sz="2200" dirty="0"/>
              <a:t>In this case, the distance to the top-1 class is bigger than the threshold. Thus, we correctly mark the person as an unknown</a:t>
            </a:r>
          </a:p>
          <a:p>
            <a:pPr lvl="1" algn="just"/>
            <a:r>
              <a:rPr lang="en-US" sz="2000" dirty="0"/>
              <a:t>Note that we can add this unknown person as a new class to the gallery using the calculated feature vector</a:t>
            </a:r>
            <a:endParaRPr lang="en-GB" sz="2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8F81C4-7098-A66A-5136-3BB9C3A81440}"/>
              </a:ext>
            </a:extLst>
          </p:cNvPr>
          <p:cNvGrpSpPr/>
          <p:nvPr/>
        </p:nvGrpSpPr>
        <p:grpSpPr>
          <a:xfrm>
            <a:off x="6617556" y="4484721"/>
            <a:ext cx="5005508" cy="2203689"/>
            <a:chOff x="6612159" y="3988018"/>
            <a:chExt cx="5005508" cy="2203689"/>
          </a:xfrm>
        </p:grpSpPr>
        <p:sp>
          <p:nvSpPr>
            <p:cNvPr id="125" name="Rectangle 40"/>
            <p:cNvSpPr/>
            <p:nvPr/>
          </p:nvSpPr>
          <p:spPr bwMode="auto">
            <a:xfrm>
              <a:off x="6684149" y="5481420"/>
              <a:ext cx="4910136" cy="46677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>
              <a:defPPr rtl="0"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buClr>
                  <a:srgbClr val="CC9900"/>
                </a:buClr>
                <a:buFont typeface="Wingdings" pitchFamily="2" charset="2"/>
                <a:buChar char="n"/>
              </a:pPr>
              <a:endParaRPr lang="en-US" sz="1799">
                <a:latin typeface="Arial" charset="0"/>
                <a:ea typeface="宋体" charset="-122"/>
              </a:endParaRPr>
            </a:p>
          </p:txBody>
        </p:sp>
        <p:sp>
          <p:nvSpPr>
            <p:cNvPr id="127" name="Rectangle 38"/>
            <p:cNvSpPr/>
            <p:nvPr/>
          </p:nvSpPr>
          <p:spPr>
            <a:xfrm>
              <a:off x="6789139" y="4024251"/>
              <a:ext cx="800011" cy="369236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 rtl="0"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99">
                  <a:latin typeface="Arial" pitchFamily="34" charset="0"/>
                  <a:cs typeface="Arial" pitchFamily="34" charset="0"/>
                </a:rPr>
                <a:t>Probe</a:t>
              </a:r>
              <a:endParaRPr lang="en-US" sz="1799"/>
            </a:p>
          </p:txBody>
        </p:sp>
        <p:sp>
          <p:nvSpPr>
            <p:cNvPr id="133" name="Rectangle 46"/>
            <p:cNvSpPr/>
            <p:nvPr/>
          </p:nvSpPr>
          <p:spPr>
            <a:xfrm>
              <a:off x="8127333" y="3988018"/>
              <a:ext cx="3371243" cy="36923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rtl="0"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99">
                  <a:latin typeface="Arial" pitchFamily="34" charset="0"/>
                  <a:cs typeface="Arial" pitchFamily="34" charset="0"/>
                </a:rPr>
                <a:t>N images to search from</a:t>
              </a:r>
              <a:endParaRPr lang="en-US" sz="1799"/>
            </a:p>
          </p:txBody>
        </p:sp>
        <p:sp>
          <p:nvSpPr>
            <p:cNvPr id="134" name="TextBox 41"/>
            <p:cNvSpPr txBox="1"/>
            <p:nvPr/>
          </p:nvSpPr>
          <p:spPr>
            <a:xfrm>
              <a:off x="6612159" y="5471738"/>
              <a:ext cx="1151828" cy="276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rtl="0"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/>
                <a:t>[0.1 0.3 … 0.2]</a:t>
              </a:r>
            </a:p>
          </p:txBody>
        </p:sp>
        <p:sp>
          <p:nvSpPr>
            <p:cNvPr id="135" name="TextBox 42"/>
            <p:cNvSpPr txBox="1"/>
            <p:nvPr/>
          </p:nvSpPr>
          <p:spPr>
            <a:xfrm>
              <a:off x="8109421" y="5495478"/>
              <a:ext cx="1151828" cy="461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rtl="0"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/>
                <a:t>[0.0 0.29 … 0.2]</a:t>
              </a:r>
            </a:p>
          </p:txBody>
        </p:sp>
        <p:sp>
          <p:nvSpPr>
            <p:cNvPr id="136" name="TextBox 43"/>
            <p:cNvSpPr txBox="1"/>
            <p:nvPr/>
          </p:nvSpPr>
          <p:spPr>
            <a:xfrm>
              <a:off x="9297389" y="5476029"/>
              <a:ext cx="1151828" cy="276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rtl="0"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/>
                <a:t>[0.5 0.1 … 0.2]</a:t>
              </a:r>
            </a:p>
          </p:txBody>
        </p:sp>
        <p:sp>
          <p:nvSpPr>
            <p:cNvPr id="137" name="TextBox 44"/>
            <p:cNvSpPr txBox="1"/>
            <p:nvPr/>
          </p:nvSpPr>
          <p:spPr>
            <a:xfrm>
              <a:off x="10465839" y="5504647"/>
              <a:ext cx="1151828" cy="276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rtl="0"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/>
                <a:t>[0.2 0.0 … 0.9]</a:t>
              </a:r>
            </a:p>
          </p:txBody>
        </p:sp>
        <p:sp>
          <p:nvSpPr>
            <p:cNvPr id="140" name="TextBox 47"/>
            <p:cNvSpPr txBox="1"/>
            <p:nvPr/>
          </p:nvSpPr>
          <p:spPr>
            <a:xfrm>
              <a:off x="10013779" y="5701705"/>
              <a:ext cx="1580505" cy="276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rtl="0"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200">
                  <a:solidFill>
                    <a:schemeClr val="accent2">
                      <a:lumMod val="50000"/>
                    </a:schemeClr>
                  </a:solidFill>
                </a:rPr>
                <a:t>Face features</a:t>
              </a:r>
            </a:p>
          </p:txBody>
        </p:sp>
        <p:sp>
          <p:nvSpPr>
            <p:cNvPr id="141" name="TextBox 48"/>
            <p:cNvSpPr txBox="1"/>
            <p:nvPr/>
          </p:nvSpPr>
          <p:spPr>
            <a:xfrm>
              <a:off x="7699191" y="4679856"/>
              <a:ext cx="759216" cy="461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rtl="0"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399" b="1"/>
                <a:t>vs</a:t>
              </a:r>
            </a:p>
          </p:txBody>
        </p:sp>
        <p:sp>
          <p:nvSpPr>
            <p:cNvPr id="142" name="Freeform 53"/>
            <p:cNvSpPr/>
            <p:nvPr/>
          </p:nvSpPr>
          <p:spPr bwMode="auto">
            <a:xfrm>
              <a:off x="7064164" y="5707834"/>
              <a:ext cx="1744052" cy="186322"/>
            </a:xfrm>
            <a:custGeom>
              <a:avLst/>
              <a:gdLst>
                <a:gd name="connsiteX0" fmla="*/ 0 w 1744506"/>
                <a:gd name="connsiteY0" fmla="*/ 8467 h 186371"/>
                <a:gd name="connsiteX1" fmla="*/ 812800 w 1744506"/>
                <a:gd name="connsiteY1" fmla="*/ 186267 h 186371"/>
                <a:gd name="connsiteX2" fmla="*/ 1642533 w 1744506"/>
                <a:gd name="connsiteY2" fmla="*/ 33867 h 186371"/>
                <a:gd name="connsiteX3" fmla="*/ 1701800 w 1744506"/>
                <a:gd name="connsiteY3" fmla="*/ 0 h 18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4506" h="186371">
                  <a:moveTo>
                    <a:pt x="0" y="8467"/>
                  </a:moveTo>
                  <a:cubicBezTo>
                    <a:pt x="269522" y="95250"/>
                    <a:pt x="539045" y="182034"/>
                    <a:pt x="812800" y="186267"/>
                  </a:cubicBezTo>
                  <a:cubicBezTo>
                    <a:pt x="1086555" y="190500"/>
                    <a:pt x="1494366" y="64911"/>
                    <a:pt x="1642533" y="33867"/>
                  </a:cubicBezTo>
                  <a:cubicBezTo>
                    <a:pt x="1790700" y="2823"/>
                    <a:pt x="1746250" y="1411"/>
                    <a:pt x="1701800" y="0"/>
                  </a:cubicBezTo>
                </a:path>
              </a:pathLst>
            </a:custGeom>
            <a:noFill/>
            <a:ln w="1905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>
              <a:defPPr rtl="0"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buClr>
                  <a:srgbClr val="CC9900"/>
                </a:buClr>
                <a:buFont typeface="Wingdings" pitchFamily="2" charset="2"/>
                <a:buChar char="n"/>
              </a:pPr>
              <a:endParaRPr lang="en-US" sz="1799">
                <a:latin typeface="Arial" charset="0"/>
                <a:ea typeface="宋体" charset="-122"/>
              </a:endParaRPr>
            </a:p>
          </p:txBody>
        </p:sp>
        <p:sp>
          <p:nvSpPr>
            <p:cNvPr id="143" name="TextBox 50"/>
            <p:cNvSpPr txBox="1"/>
            <p:nvPr/>
          </p:nvSpPr>
          <p:spPr>
            <a:xfrm>
              <a:off x="8019715" y="5618441"/>
              <a:ext cx="791882" cy="307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rtl="0"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>
                  <a:solidFill>
                    <a:srgbClr val="FF0000"/>
                  </a:solidFill>
                </a:rPr>
                <a:t>0.5</a:t>
              </a:r>
            </a:p>
          </p:txBody>
        </p:sp>
        <p:sp>
          <p:nvSpPr>
            <p:cNvPr id="144" name="Freeform 56"/>
            <p:cNvSpPr/>
            <p:nvPr/>
          </p:nvSpPr>
          <p:spPr bwMode="auto">
            <a:xfrm>
              <a:off x="7030306" y="5707833"/>
              <a:ext cx="2767879" cy="295012"/>
            </a:xfrm>
            <a:custGeom>
              <a:avLst/>
              <a:gdLst>
                <a:gd name="connsiteX0" fmla="*/ 0 w 2768600"/>
                <a:gd name="connsiteY0" fmla="*/ 16934 h 295089"/>
                <a:gd name="connsiteX1" fmla="*/ 1024467 w 2768600"/>
                <a:gd name="connsiteY1" fmla="*/ 270934 h 295089"/>
                <a:gd name="connsiteX2" fmla="*/ 1634067 w 2768600"/>
                <a:gd name="connsiteY2" fmla="*/ 254000 h 295089"/>
                <a:gd name="connsiteX3" fmla="*/ 2768600 w 2768600"/>
                <a:gd name="connsiteY3" fmla="*/ 0 h 29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8600" h="295089">
                  <a:moveTo>
                    <a:pt x="0" y="16934"/>
                  </a:moveTo>
                  <a:cubicBezTo>
                    <a:pt x="376061" y="124178"/>
                    <a:pt x="752123" y="231423"/>
                    <a:pt x="1024467" y="270934"/>
                  </a:cubicBezTo>
                  <a:cubicBezTo>
                    <a:pt x="1296812" y="310445"/>
                    <a:pt x="1343378" y="299156"/>
                    <a:pt x="1634067" y="254000"/>
                  </a:cubicBezTo>
                  <a:cubicBezTo>
                    <a:pt x="1924756" y="208844"/>
                    <a:pt x="2346678" y="104422"/>
                    <a:pt x="2768600" y="0"/>
                  </a:cubicBezTo>
                </a:path>
              </a:pathLst>
            </a:custGeom>
            <a:noFill/>
            <a:ln w="1905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>
              <a:defPPr rtl="0"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buClr>
                  <a:srgbClr val="CC9900"/>
                </a:buClr>
                <a:buFont typeface="Wingdings" pitchFamily="2" charset="2"/>
                <a:buChar char="n"/>
              </a:pPr>
              <a:endParaRPr lang="en-US" sz="1799">
                <a:latin typeface="Arial" charset="0"/>
                <a:ea typeface="宋体" charset="-122"/>
              </a:endParaRPr>
            </a:p>
          </p:txBody>
        </p:sp>
        <p:sp>
          <p:nvSpPr>
            <p:cNvPr id="145" name="TextBox 52"/>
            <p:cNvSpPr txBox="1"/>
            <p:nvPr/>
          </p:nvSpPr>
          <p:spPr>
            <a:xfrm>
              <a:off x="8943260" y="5618441"/>
              <a:ext cx="791882" cy="307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rtl="0"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>
                  <a:solidFill>
                    <a:srgbClr val="FF0000"/>
                  </a:solidFill>
                </a:rPr>
                <a:t>0.9</a:t>
              </a:r>
            </a:p>
          </p:txBody>
        </p:sp>
        <p:sp>
          <p:nvSpPr>
            <p:cNvPr id="146" name="Freeform 67"/>
            <p:cNvSpPr/>
            <p:nvPr/>
          </p:nvSpPr>
          <p:spPr bwMode="auto">
            <a:xfrm>
              <a:off x="7029131" y="5760738"/>
              <a:ext cx="3694880" cy="285362"/>
            </a:xfrm>
            <a:custGeom>
              <a:avLst/>
              <a:gdLst>
                <a:gd name="connsiteX0" fmla="*/ 0 w 2768600"/>
                <a:gd name="connsiteY0" fmla="*/ 16934 h 295089"/>
                <a:gd name="connsiteX1" fmla="*/ 1024467 w 2768600"/>
                <a:gd name="connsiteY1" fmla="*/ 270934 h 295089"/>
                <a:gd name="connsiteX2" fmla="*/ 1634067 w 2768600"/>
                <a:gd name="connsiteY2" fmla="*/ 254000 h 295089"/>
                <a:gd name="connsiteX3" fmla="*/ 2768600 w 2768600"/>
                <a:gd name="connsiteY3" fmla="*/ 0 h 29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8600" h="295089">
                  <a:moveTo>
                    <a:pt x="0" y="16934"/>
                  </a:moveTo>
                  <a:cubicBezTo>
                    <a:pt x="376061" y="124178"/>
                    <a:pt x="752123" y="231423"/>
                    <a:pt x="1024467" y="270934"/>
                  </a:cubicBezTo>
                  <a:cubicBezTo>
                    <a:pt x="1296812" y="310445"/>
                    <a:pt x="1343378" y="299156"/>
                    <a:pt x="1634067" y="254000"/>
                  </a:cubicBezTo>
                  <a:cubicBezTo>
                    <a:pt x="1924756" y="208844"/>
                    <a:pt x="2346678" y="104422"/>
                    <a:pt x="2768600" y="0"/>
                  </a:cubicBezTo>
                </a:path>
              </a:pathLst>
            </a:custGeom>
            <a:noFill/>
            <a:ln w="1905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>
              <a:defPPr rtl="0"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buClr>
                  <a:srgbClr val="CC9900"/>
                </a:buClr>
                <a:buFont typeface="Wingdings" pitchFamily="2" charset="2"/>
                <a:buChar char="n"/>
              </a:pPr>
              <a:endParaRPr lang="en-US" sz="1799">
                <a:latin typeface="Arial" charset="0"/>
                <a:ea typeface="宋体" charset="-122"/>
              </a:endParaRPr>
            </a:p>
          </p:txBody>
        </p:sp>
        <p:sp>
          <p:nvSpPr>
            <p:cNvPr id="147" name="TextBox 54"/>
            <p:cNvSpPr txBox="1"/>
            <p:nvPr/>
          </p:nvSpPr>
          <p:spPr>
            <a:xfrm>
              <a:off x="9895182" y="5626435"/>
              <a:ext cx="791882" cy="307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rtl="0"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>
                  <a:solidFill>
                    <a:srgbClr val="FF0000"/>
                  </a:solidFill>
                </a:rPr>
                <a:t>1.2</a:t>
              </a:r>
            </a:p>
          </p:txBody>
        </p:sp>
        <p:sp>
          <p:nvSpPr>
            <p:cNvPr id="152" name="TextBox 59"/>
            <p:cNvSpPr txBox="1"/>
            <p:nvPr/>
          </p:nvSpPr>
          <p:spPr>
            <a:xfrm rot="752548">
              <a:off x="6839259" y="5884010"/>
              <a:ext cx="1398737" cy="307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rtl="0"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>
                  <a:solidFill>
                    <a:srgbClr val="FF0000"/>
                  </a:solidFill>
                </a:rPr>
                <a:t>distance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A73310A-4C0D-4D59-F675-E54E7C18E4E4}"/>
              </a:ext>
            </a:extLst>
          </p:cNvPr>
          <p:cNvGrpSpPr/>
          <p:nvPr/>
        </p:nvGrpSpPr>
        <p:grpSpPr>
          <a:xfrm>
            <a:off x="6031962" y="2228053"/>
            <a:ext cx="6148390" cy="2202013"/>
            <a:chOff x="6035835" y="1373882"/>
            <a:chExt cx="6148390" cy="220201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33FF1DE-2794-5E86-E7DA-FAADB6B7B63C}"/>
                </a:ext>
              </a:extLst>
            </p:cNvPr>
            <p:cNvGrpSpPr/>
            <p:nvPr/>
          </p:nvGrpSpPr>
          <p:grpSpPr>
            <a:xfrm>
              <a:off x="6035835" y="1373882"/>
              <a:ext cx="6148390" cy="2202013"/>
              <a:chOff x="5942191" y="1272174"/>
              <a:chExt cx="6148390" cy="2202013"/>
            </a:xfrm>
          </p:grpSpPr>
          <p:sp>
            <p:nvSpPr>
              <p:cNvPr id="27" name="Rectangle 40"/>
              <p:cNvSpPr/>
              <p:nvPr/>
            </p:nvSpPr>
            <p:spPr bwMode="auto">
              <a:xfrm>
                <a:off x="6014180" y="2786760"/>
                <a:ext cx="6051047" cy="46677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Font typeface="Wingdings" pitchFamily="2" charset="2"/>
                  <a:buChar char="n"/>
                </a:pPr>
                <a:endParaRPr lang="en-US" sz="1799"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29" name="Rectangle 38"/>
              <p:cNvSpPr/>
              <p:nvPr/>
            </p:nvSpPr>
            <p:spPr>
              <a:xfrm>
                <a:off x="6119171" y="1329591"/>
                <a:ext cx="800011" cy="3692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799">
                    <a:latin typeface="Arial" pitchFamily="34" charset="0"/>
                    <a:cs typeface="Arial" pitchFamily="34" charset="0"/>
                  </a:rPr>
                  <a:t>Probe</a:t>
                </a:r>
                <a:endParaRPr lang="en-US" sz="1799"/>
              </a:p>
            </p:txBody>
          </p:sp>
          <p:sp>
            <p:nvSpPr>
              <p:cNvPr id="36" name="TextBox 41"/>
              <p:cNvSpPr txBox="1"/>
              <p:nvPr/>
            </p:nvSpPr>
            <p:spPr>
              <a:xfrm>
                <a:off x="5942191" y="2777078"/>
                <a:ext cx="1151828" cy="276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/>
                  <a:t>[0.1 0.3 … 0.2]</a:t>
                </a:r>
              </a:p>
            </p:txBody>
          </p:sp>
          <p:sp>
            <p:nvSpPr>
              <p:cNvPr id="37" name="TextBox 42"/>
              <p:cNvSpPr txBox="1"/>
              <p:nvPr/>
            </p:nvSpPr>
            <p:spPr>
              <a:xfrm>
                <a:off x="7439453" y="2800818"/>
                <a:ext cx="1151828" cy="461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/>
                  <a:t>[0.0 0.29 … 0.2]</a:t>
                </a:r>
              </a:p>
            </p:txBody>
          </p:sp>
          <p:sp>
            <p:nvSpPr>
              <p:cNvPr id="38" name="TextBox 43"/>
              <p:cNvSpPr txBox="1"/>
              <p:nvPr/>
            </p:nvSpPr>
            <p:spPr>
              <a:xfrm>
                <a:off x="8627421" y="2781369"/>
                <a:ext cx="1151828" cy="276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/>
                  <a:t>[0.5 0.1 … 0.2]</a:t>
                </a:r>
              </a:p>
            </p:txBody>
          </p:sp>
          <p:sp>
            <p:nvSpPr>
              <p:cNvPr id="39" name="TextBox 44"/>
              <p:cNvSpPr txBox="1"/>
              <p:nvPr/>
            </p:nvSpPr>
            <p:spPr>
              <a:xfrm>
                <a:off x="9795871" y="2809987"/>
                <a:ext cx="1151828" cy="276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/>
                  <a:t>[0.2 0.0 … 0.9]</a:t>
                </a:r>
              </a:p>
            </p:txBody>
          </p:sp>
          <p:sp>
            <p:nvSpPr>
              <p:cNvPr id="40" name="TextBox 45"/>
              <p:cNvSpPr txBox="1"/>
              <p:nvPr/>
            </p:nvSpPr>
            <p:spPr>
              <a:xfrm>
                <a:off x="10938753" y="2800817"/>
                <a:ext cx="1151828" cy="276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/>
                  <a:t>[0.3 0.4 … 0.7]</a:t>
                </a:r>
              </a:p>
            </p:txBody>
          </p:sp>
          <p:sp>
            <p:nvSpPr>
              <p:cNvPr id="66" name="TextBox 48"/>
              <p:cNvSpPr txBox="1"/>
              <p:nvPr/>
            </p:nvSpPr>
            <p:spPr>
              <a:xfrm>
                <a:off x="7029223" y="1985196"/>
                <a:ext cx="759216" cy="461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399" b="1"/>
                  <a:t>vs</a:t>
                </a:r>
              </a:p>
            </p:txBody>
          </p:sp>
          <p:sp>
            <p:nvSpPr>
              <p:cNvPr id="67" name="Freeform 53"/>
              <p:cNvSpPr/>
              <p:nvPr/>
            </p:nvSpPr>
            <p:spPr bwMode="auto">
              <a:xfrm>
                <a:off x="6394196" y="3013174"/>
                <a:ext cx="1744052" cy="186322"/>
              </a:xfrm>
              <a:custGeom>
                <a:avLst/>
                <a:gdLst>
                  <a:gd name="connsiteX0" fmla="*/ 0 w 1744506"/>
                  <a:gd name="connsiteY0" fmla="*/ 8467 h 186371"/>
                  <a:gd name="connsiteX1" fmla="*/ 812800 w 1744506"/>
                  <a:gd name="connsiteY1" fmla="*/ 186267 h 186371"/>
                  <a:gd name="connsiteX2" fmla="*/ 1642533 w 1744506"/>
                  <a:gd name="connsiteY2" fmla="*/ 33867 h 186371"/>
                  <a:gd name="connsiteX3" fmla="*/ 1701800 w 1744506"/>
                  <a:gd name="connsiteY3" fmla="*/ 0 h 186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4506" h="186371">
                    <a:moveTo>
                      <a:pt x="0" y="8467"/>
                    </a:moveTo>
                    <a:cubicBezTo>
                      <a:pt x="269522" y="95250"/>
                      <a:pt x="539045" y="182034"/>
                      <a:pt x="812800" y="186267"/>
                    </a:cubicBezTo>
                    <a:cubicBezTo>
                      <a:pt x="1086555" y="190500"/>
                      <a:pt x="1494366" y="64911"/>
                      <a:pt x="1642533" y="33867"/>
                    </a:cubicBezTo>
                    <a:cubicBezTo>
                      <a:pt x="1790700" y="2823"/>
                      <a:pt x="1746250" y="1411"/>
                      <a:pt x="1701800" y="0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Font typeface="Wingdings" pitchFamily="2" charset="2"/>
                  <a:buChar char="n"/>
                </a:pPr>
                <a:endParaRPr lang="en-US" sz="1799"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68" name="TextBox 50"/>
              <p:cNvSpPr txBox="1"/>
              <p:nvPr/>
            </p:nvSpPr>
            <p:spPr>
              <a:xfrm>
                <a:off x="7315551" y="2923301"/>
                <a:ext cx="791882" cy="307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>
                    <a:solidFill>
                      <a:srgbClr val="FF0000"/>
                    </a:solidFill>
                  </a:rPr>
                  <a:t>0.1</a:t>
                </a:r>
              </a:p>
            </p:txBody>
          </p:sp>
          <p:sp>
            <p:nvSpPr>
              <p:cNvPr id="69" name="Freeform 56"/>
              <p:cNvSpPr/>
              <p:nvPr/>
            </p:nvSpPr>
            <p:spPr bwMode="auto">
              <a:xfrm>
                <a:off x="6360338" y="3013173"/>
                <a:ext cx="2767879" cy="295012"/>
              </a:xfrm>
              <a:custGeom>
                <a:avLst/>
                <a:gdLst>
                  <a:gd name="connsiteX0" fmla="*/ 0 w 2768600"/>
                  <a:gd name="connsiteY0" fmla="*/ 16934 h 295089"/>
                  <a:gd name="connsiteX1" fmla="*/ 1024467 w 2768600"/>
                  <a:gd name="connsiteY1" fmla="*/ 270934 h 295089"/>
                  <a:gd name="connsiteX2" fmla="*/ 1634067 w 2768600"/>
                  <a:gd name="connsiteY2" fmla="*/ 254000 h 295089"/>
                  <a:gd name="connsiteX3" fmla="*/ 2768600 w 2768600"/>
                  <a:gd name="connsiteY3" fmla="*/ 0 h 295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8600" h="295089">
                    <a:moveTo>
                      <a:pt x="0" y="16934"/>
                    </a:moveTo>
                    <a:cubicBezTo>
                      <a:pt x="376061" y="124178"/>
                      <a:pt x="752123" y="231423"/>
                      <a:pt x="1024467" y="270934"/>
                    </a:cubicBezTo>
                    <a:cubicBezTo>
                      <a:pt x="1296812" y="310445"/>
                      <a:pt x="1343378" y="299156"/>
                      <a:pt x="1634067" y="254000"/>
                    </a:cubicBezTo>
                    <a:cubicBezTo>
                      <a:pt x="1924756" y="208844"/>
                      <a:pt x="2346678" y="104422"/>
                      <a:pt x="2768600" y="0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Font typeface="Wingdings" pitchFamily="2" charset="2"/>
                  <a:buChar char="n"/>
                </a:pPr>
                <a:endParaRPr lang="en-US" sz="1799"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70" name="TextBox 52"/>
              <p:cNvSpPr txBox="1"/>
              <p:nvPr/>
            </p:nvSpPr>
            <p:spPr>
              <a:xfrm>
                <a:off x="8361728" y="2915263"/>
                <a:ext cx="791882" cy="307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>
                    <a:solidFill>
                      <a:srgbClr val="FF0000"/>
                    </a:solidFill>
                  </a:rPr>
                  <a:t>0.5</a:t>
                </a:r>
              </a:p>
            </p:txBody>
          </p:sp>
          <p:sp>
            <p:nvSpPr>
              <p:cNvPr id="71" name="Freeform 67"/>
              <p:cNvSpPr/>
              <p:nvPr/>
            </p:nvSpPr>
            <p:spPr bwMode="auto">
              <a:xfrm>
                <a:off x="6359163" y="3066078"/>
                <a:ext cx="3694880" cy="285362"/>
              </a:xfrm>
              <a:custGeom>
                <a:avLst/>
                <a:gdLst>
                  <a:gd name="connsiteX0" fmla="*/ 0 w 2768600"/>
                  <a:gd name="connsiteY0" fmla="*/ 16934 h 295089"/>
                  <a:gd name="connsiteX1" fmla="*/ 1024467 w 2768600"/>
                  <a:gd name="connsiteY1" fmla="*/ 270934 h 295089"/>
                  <a:gd name="connsiteX2" fmla="*/ 1634067 w 2768600"/>
                  <a:gd name="connsiteY2" fmla="*/ 254000 h 295089"/>
                  <a:gd name="connsiteX3" fmla="*/ 2768600 w 2768600"/>
                  <a:gd name="connsiteY3" fmla="*/ 0 h 295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8600" h="295089">
                    <a:moveTo>
                      <a:pt x="0" y="16934"/>
                    </a:moveTo>
                    <a:cubicBezTo>
                      <a:pt x="376061" y="124178"/>
                      <a:pt x="752123" y="231423"/>
                      <a:pt x="1024467" y="270934"/>
                    </a:cubicBezTo>
                    <a:cubicBezTo>
                      <a:pt x="1296812" y="310445"/>
                      <a:pt x="1343378" y="299156"/>
                      <a:pt x="1634067" y="254000"/>
                    </a:cubicBezTo>
                    <a:cubicBezTo>
                      <a:pt x="1924756" y="208844"/>
                      <a:pt x="2346678" y="104422"/>
                      <a:pt x="2768600" y="0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Font typeface="Wingdings" pitchFamily="2" charset="2"/>
                  <a:buChar char="n"/>
                </a:pPr>
                <a:endParaRPr lang="en-US" sz="1799"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72" name="TextBox 54"/>
              <p:cNvSpPr txBox="1"/>
              <p:nvPr/>
            </p:nvSpPr>
            <p:spPr>
              <a:xfrm>
                <a:off x="9382921" y="2923504"/>
                <a:ext cx="791882" cy="307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>
                    <a:solidFill>
                      <a:srgbClr val="FF0000"/>
                    </a:solidFill>
                  </a:rPr>
                  <a:t>0.9</a:t>
                </a:r>
              </a:p>
            </p:txBody>
          </p:sp>
          <p:sp>
            <p:nvSpPr>
              <p:cNvPr id="73" name="Freeform 57"/>
              <p:cNvSpPr/>
              <p:nvPr/>
            </p:nvSpPr>
            <p:spPr bwMode="auto">
              <a:xfrm>
                <a:off x="6368803" y="2995895"/>
                <a:ext cx="5392742" cy="433102"/>
              </a:xfrm>
              <a:custGeom>
                <a:avLst/>
                <a:gdLst>
                  <a:gd name="connsiteX0" fmla="*/ 0 w 5394147"/>
                  <a:gd name="connsiteY0" fmla="*/ 51150 h 433215"/>
                  <a:gd name="connsiteX1" fmla="*/ 1329267 w 5394147"/>
                  <a:gd name="connsiteY1" fmla="*/ 389817 h 433215"/>
                  <a:gd name="connsiteX2" fmla="*/ 3302000 w 5394147"/>
                  <a:gd name="connsiteY2" fmla="*/ 389817 h 433215"/>
                  <a:gd name="connsiteX3" fmla="*/ 5215467 w 5394147"/>
                  <a:gd name="connsiteY3" fmla="*/ 34217 h 433215"/>
                  <a:gd name="connsiteX4" fmla="*/ 5198533 w 5394147"/>
                  <a:gd name="connsiteY4" fmla="*/ 34217 h 433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94147" h="433215">
                    <a:moveTo>
                      <a:pt x="0" y="51150"/>
                    </a:moveTo>
                    <a:cubicBezTo>
                      <a:pt x="389467" y="192261"/>
                      <a:pt x="778934" y="333373"/>
                      <a:pt x="1329267" y="389817"/>
                    </a:cubicBezTo>
                    <a:cubicBezTo>
                      <a:pt x="1879600" y="446261"/>
                      <a:pt x="2654300" y="449084"/>
                      <a:pt x="3302000" y="389817"/>
                    </a:cubicBezTo>
                    <a:cubicBezTo>
                      <a:pt x="3949700" y="330550"/>
                      <a:pt x="4899378" y="93484"/>
                      <a:pt x="5215467" y="34217"/>
                    </a:cubicBezTo>
                    <a:cubicBezTo>
                      <a:pt x="5531556" y="-25050"/>
                      <a:pt x="5365044" y="4583"/>
                      <a:pt x="5198533" y="34217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CC9900"/>
                  </a:buClr>
                  <a:buFont typeface="Wingdings" pitchFamily="2" charset="2"/>
                  <a:buChar char="n"/>
                </a:pPr>
                <a:endParaRPr lang="en-US" sz="1799">
                  <a:latin typeface="Arial" charset="0"/>
                  <a:ea typeface="宋体" charset="-122"/>
                </a:endParaRPr>
              </a:p>
            </p:txBody>
          </p:sp>
          <p:sp>
            <p:nvSpPr>
              <p:cNvPr id="74" name="TextBox 56"/>
              <p:cNvSpPr txBox="1"/>
              <p:nvPr/>
            </p:nvSpPr>
            <p:spPr>
              <a:xfrm>
                <a:off x="10587753" y="2918202"/>
                <a:ext cx="791882" cy="307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>
                    <a:solidFill>
                      <a:srgbClr val="FF0000"/>
                    </a:solidFill>
                  </a:rPr>
                  <a:t>1.2</a:t>
                </a:r>
              </a:p>
            </p:txBody>
          </p:sp>
          <p:sp>
            <p:nvSpPr>
              <p:cNvPr id="77" name="TextBox 59"/>
              <p:cNvSpPr txBox="1"/>
              <p:nvPr/>
            </p:nvSpPr>
            <p:spPr>
              <a:xfrm rot="752548">
                <a:off x="6169291" y="3166490"/>
                <a:ext cx="1398737" cy="307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>
                    <a:solidFill>
                      <a:srgbClr val="FF0000"/>
                    </a:solidFill>
                  </a:rPr>
                  <a:t>distance</a:t>
                </a:r>
              </a:p>
            </p:txBody>
          </p:sp>
          <p:sp>
            <p:nvSpPr>
              <p:cNvPr id="6" name="Rectangle 46">
                <a:extLst>
                  <a:ext uri="{FF2B5EF4-FFF2-40B4-BE49-F238E27FC236}">
                    <a16:creationId xmlns:a16="http://schemas.microsoft.com/office/drawing/2014/main" id="{C7E8495A-3B88-6715-37F7-FB2EB07FB7F3}"/>
                  </a:ext>
                </a:extLst>
              </p:cNvPr>
              <p:cNvSpPr/>
              <p:nvPr/>
            </p:nvSpPr>
            <p:spPr>
              <a:xfrm>
                <a:off x="7914031" y="1272174"/>
                <a:ext cx="3371243" cy="3692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799">
                    <a:latin typeface="Arial" pitchFamily="34" charset="0"/>
                    <a:cs typeface="Arial" pitchFamily="34" charset="0"/>
                  </a:rPr>
                  <a:t>N images to search from</a:t>
                </a:r>
                <a:endParaRPr lang="en-US" sz="1799"/>
              </a:p>
            </p:txBody>
          </p:sp>
        </p:grpSp>
        <p:sp>
          <p:nvSpPr>
            <p:cNvPr id="65" name="TextBox 47"/>
            <p:cNvSpPr txBox="1"/>
            <p:nvPr/>
          </p:nvSpPr>
          <p:spPr>
            <a:xfrm>
              <a:off x="10560712" y="3114146"/>
              <a:ext cx="1580505" cy="276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rtl="0"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200">
                  <a:solidFill>
                    <a:schemeClr val="accent2">
                      <a:lumMod val="50000"/>
                    </a:schemeClr>
                  </a:solidFill>
                </a:rPr>
                <a:t>Face features</a:t>
              </a:r>
            </a:p>
          </p:txBody>
        </p:sp>
      </p:grpSp>
      <p:sp>
        <p:nvSpPr>
          <p:cNvPr id="10" name="Объект 2">
            <a:extLst>
              <a:ext uri="{FF2B5EF4-FFF2-40B4-BE49-F238E27FC236}">
                <a16:creationId xmlns:a16="http://schemas.microsoft.com/office/drawing/2014/main" id="{3647EC3F-A6AB-B0B7-4259-16F1CBC9A5E7}"/>
              </a:ext>
            </a:extLst>
          </p:cNvPr>
          <p:cNvSpPr txBox="1">
            <a:spLocks/>
          </p:cNvSpPr>
          <p:nvPr/>
        </p:nvSpPr>
        <p:spPr>
          <a:xfrm>
            <a:off x="451254" y="1768794"/>
            <a:ext cx="7892646" cy="1402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/>
            </a:lvl1pPr>
            <a:lvl2pPr marL="685800" lvl="1" indent="-228600" algn="just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We have a threshold to distinguish known persons and new ones</a:t>
            </a:r>
          </a:p>
          <a:p>
            <a:pPr lvl="1"/>
            <a:r>
              <a:rPr lang="en-GB" dirty="0"/>
              <a:t>Threshold=0.2 for the example</a:t>
            </a:r>
          </a:p>
          <a:p>
            <a:pPr lvl="1"/>
            <a:endParaRPr lang="en-GB" dirty="0"/>
          </a:p>
        </p:txBody>
      </p:sp>
      <p:pic>
        <p:nvPicPr>
          <p:cNvPr id="2056" name="Picture 8" descr="person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8153" y="5914792"/>
            <a:ext cx="820413" cy="82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person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550" y="4849176"/>
            <a:ext cx="1079839" cy="107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person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114" y="4839714"/>
            <a:ext cx="1082259" cy="108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2" descr="person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681" y="4842585"/>
            <a:ext cx="1079388" cy="107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4" descr="person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378" y="4836019"/>
            <a:ext cx="1085954" cy="108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47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280" y="4564602"/>
            <a:ext cx="4321990" cy="22766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630" y="342900"/>
            <a:ext cx="11723370" cy="12687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The very beginning</a:t>
            </a:r>
            <a:r>
              <a:rPr lang="en-US" dirty="0"/>
              <a:t/>
            </a:r>
            <a:br>
              <a:rPr lang="en-US" dirty="0"/>
            </a:br>
            <a:r>
              <a:rPr lang="en-US" sz="2800" i="1" dirty="0" err="1"/>
              <a:t>DeepFace</a:t>
            </a:r>
            <a:r>
              <a:rPr lang="en-US" sz="2800" i="1" dirty="0"/>
              <a:t>: Closing the Gap to Human-Level Performance in Face </a:t>
            </a:r>
            <a:r>
              <a:rPr lang="en-US" sz="2800" i="1" dirty="0" smtClean="0"/>
              <a:t>Verification</a:t>
            </a:r>
            <a:br>
              <a:rPr lang="en-US" sz="2800" i="1" dirty="0" smtClean="0"/>
            </a:br>
            <a:r>
              <a:rPr lang="en-US" sz="2000" dirty="0" smtClean="0"/>
              <a:t>by Facebook AI* (</a:t>
            </a:r>
            <a:r>
              <a:rPr lang="ru-RU" sz="2000" dirty="0" smtClean="0"/>
              <a:t>экстремисты)</a:t>
            </a:r>
            <a:r>
              <a:rPr lang="en-US" sz="2000" dirty="0" smtClean="0"/>
              <a:t> in 2014</a:t>
            </a:r>
            <a:endParaRPr lang="ru-RU" sz="3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68630" y="1878880"/>
                <a:ext cx="6451549" cy="4469130"/>
              </a:xfrm>
            </p:spPr>
            <p:txBody>
              <a:bodyPr>
                <a:normAutofit/>
              </a:bodyPr>
              <a:lstStyle/>
              <a:p>
                <a:r>
                  <a:rPr lang="en-US" sz="2200" dirty="0" smtClean="0">
                    <a:latin typeface="Calibri" panose="020F0502020204030204" pitchFamily="34" charset="0"/>
                  </a:rPr>
                  <a:t>A pretty straightforward approach:</a:t>
                </a:r>
              </a:p>
              <a:p>
                <a:r>
                  <a:rPr lang="en-US" sz="2000" dirty="0">
                    <a:latin typeface="Calibri" panose="020F0502020204030204" pitchFamily="34" charset="0"/>
                  </a:rPr>
                  <a:t>The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authors align a face by moving key points to the predefined positions first (Figure 1);</a:t>
                </a:r>
              </a:p>
              <a:p>
                <a:r>
                  <a:rPr lang="en-US" sz="2000" dirty="0" smtClean="0">
                    <a:latin typeface="Calibri" panose="020F0502020204030204" pitchFamily="34" charset="0"/>
                  </a:rPr>
                  <a:t>Process </a:t>
                </a:r>
                <a:r>
                  <a:rPr lang="en-US" sz="2000" dirty="0">
                    <a:latin typeface="Calibri" panose="020F0502020204030204" pitchFamily="34" charset="0"/>
                  </a:rPr>
                  <a:t>the aligned face by a simple </a:t>
                </a:r>
                <a:r>
                  <a:rPr lang="en-US" sz="2000" dirty="0" smtClean="0">
                    <a:latin typeface="Calibri" panose="020F0502020204030204" pitchFamily="34" charset="0"/>
                  </a:rPr>
                  <a:t>CNN (Figure 2);</a:t>
                </a:r>
              </a:p>
              <a:p>
                <a:r>
                  <a:rPr lang="en-US" sz="2000" dirty="0">
                    <a:latin typeface="Calibri" panose="020F0502020204030204" pitchFamily="34" charset="0"/>
                  </a:rPr>
                  <a:t>Normalize the obtained feature by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-norm;</a:t>
                </a:r>
                <a:endParaRPr lang="en-US" sz="2000" dirty="0" smtClean="0">
                  <a:latin typeface="Calibri" panose="020F0502020204030204" pitchFamily="34" charset="0"/>
                </a:endParaRPr>
              </a:p>
              <a:p>
                <a:r>
                  <a:rPr lang="en-US" sz="2000" dirty="0"/>
                  <a:t>Train the weights using the </a:t>
                </a:r>
                <a:r>
                  <a:rPr lang="en-US" sz="2000" dirty="0" err="1" smtClean="0"/>
                  <a:t>softmax</a:t>
                </a:r>
                <a:r>
                  <a:rPr lang="en-US" sz="2000" dirty="0" smtClean="0"/>
                  <a:t> cross-entropy </a:t>
                </a:r>
                <a:r>
                  <a:rPr lang="en-US" sz="2000" dirty="0"/>
                  <a:t>(CE) </a:t>
                </a:r>
                <a:r>
                  <a:rPr lang="en-US" sz="2000" dirty="0" smtClean="0"/>
                  <a:t>loss on 4.4 million labeled faces.</a:t>
                </a:r>
              </a:p>
              <a:p>
                <a:pPr marL="0" indent="0">
                  <a:buNone/>
                </a:pPr>
                <a:endParaRPr lang="en-US" sz="2000" dirty="0" smtClean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200" dirty="0"/>
                  <a:t>The main result: 97% on the LFW face verification </a:t>
                </a:r>
                <a:r>
                  <a:rPr lang="en-US" sz="2200" dirty="0" smtClean="0"/>
                  <a:t>benchmark (Figure 3).</a:t>
                </a:r>
                <a:endParaRPr lang="ru-RU" sz="2200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8630" y="1878880"/>
                <a:ext cx="6451549" cy="4469130"/>
              </a:xfrm>
              <a:blipFill>
                <a:blip r:embed="rId3"/>
                <a:stretch>
                  <a:fillRect l="-1229" t="-17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693" y="1618068"/>
            <a:ext cx="3340379" cy="10673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3645" y="1602765"/>
            <a:ext cx="2055524" cy="10826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7333" y="3116078"/>
            <a:ext cx="5582476" cy="11708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0439" y="4480585"/>
            <a:ext cx="1717081" cy="39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6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510" y="4166205"/>
            <a:ext cx="4166366" cy="4865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876" y="4234172"/>
            <a:ext cx="2611518" cy="3505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995" y="3003958"/>
            <a:ext cx="4612640" cy="7177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630" y="342900"/>
            <a:ext cx="11723370" cy="126873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/>
              <a:t>The </a:t>
            </a:r>
            <a:r>
              <a:rPr lang="en-US" sz="4000" dirty="0" smtClean="0"/>
              <a:t>true </a:t>
            </a:r>
            <a:r>
              <a:rPr lang="en-US" sz="4000" dirty="0"/>
              <a:t>beginning</a:t>
            </a:r>
            <a:r>
              <a:rPr lang="en-US" dirty="0"/>
              <a:t/>
            </a:r>
            <a:br>
              <a:rPr lang="en-US" dirty="0"/>
            </a:br>
            <a:r>
              <a:rPr lang="en-US" sz="2800" i="1" dirty="0" err="1"/>
              <a:t>FaceNet</a:t>
            </a:r>
            <a:r>
              <a:rPr lang="en-US" sz="2800" i="1" dirty="0"/>
              <a:t>: A Unified Embedding for Face Recognition and Clustering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000" dirty="0" smtClean="0"/>
              <a:t>by Google Inc. in 2015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630" y="1878880"/>
            <a:ext cx="11205210" cy="44691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Calibri" panose="020F0502020204030204" pitchFamily="34" charset="0"/>
              </a:rPr>
              <a:t>Google engineers introduce </a:t>
            </a:r>
            <a:r>
              <a:rPr lang="en-US" sz="2200" dirty="0" smtClean="0">
                <a:latin typeface="Calibri" panose="020F0502020204030204" pitchFamily="34" charset="0"/>
              </a:rPr>
              <a:t>Metric Learning </a:t>
            </a:r>
            <a:r>
              <a:rPr lang="en-US" sz="2200" dirty="0">
                <a:latin typeface="Calibri" panose="020F0502020204030204" pitchFamily="34" charset="0"/>
              </a:rPr>
              <a:t>for Face Recognition:</a:t>
            </a:r>
          </a:p>
          <a:p>
            <a:r>
              <a:rPr lang="en-US" sz="2000" dirty="0">
                <a:latin typeface="Calibri" panose="020F0502020204030204" pitchFamily="34" charset="0"/>
              </a:rPr>
              <a:t>The authors train a model to make </a:t>
            </a:r>
            <a:r>
              <a:rPr lang="en-US" sz="2000" dirty="0" err="1">
                <a:latin typeface="Calibri" panose="020F0502020204030204" pitchFamily="34" charset="0"/>
              </a:rPr>
              <a:t>embeddings</a:t>
            </a:r>
            <a:r>
              <a:rPr lang="en-US" sz="2000" dirty="0">
                <a:latin typeface="Calibri" panose="020F0502020204030204" pitchFamily="34" charset="0"/>
              </a:rPr>
              <a:t> so that all the </a:t>
            </a:r>
            <a:r>
              <a:rPr lang="en-US" sz="2000" dirty="0" err="1">
                <a:latin typeface="Calibri" panose="020F0502020204030204" pitchFamily="34" charset="0"/>
              </a:rPr>
              <a:t>embeddings</a:t>
            </a:r>
            <a:r>
              <a:rPr lang="en-US" sz="2000" dirty="0">
                <a:latin typeface="Calibri" panose="020F0502020204030204" pitchFamily="34" charset="0"/>
              </a:rPr>
              <a:t> for the same person are closer than all the </a:t>
            </a:r>
            <a:r>
              <a:rPr lang="en-US" sz="2000" dirty="0" err="1">
                <a:latin typeface="Calibri" panose="020F0502020204030204" pitchFamily="34" charset="0"/>
              </a:rPr>
              <a:t>embeddings</a:t>
            </a:r>
            <a:r>
              <a:rPr lang="en-US" sz="2000" dirty="0">
                <a:latin typeface="Calibri" panose="020F0502020204030204" pitchFamily="34" charset="0"/>
              </a:rPr>
              <a:t> of other persons</a:t>
            </a:r>
            <a:r>
              <a:rPr lang="en-US" sz="2200" dirty="0">
                <a:latin typeface="Calibri" panose="020F0502020204030204" pitchFamily="34" charset="0"/>
              </a:rPr>
              <a:t>. </a:t>
            </a:r>
            <a:r>
              <a:rPr lang="en-US" sz="2000" dirty="0">
                <a:latin typeface="Calibri" panose="020F0502020204030204" pitchFamily="34" charset="0"/>
              </a:rPr>
              <a:t>They achieve that using a Triplet </a:t>
            </a:r>
            <a:r>
              <a:rPr lang="en-US" sz="2000" dirty="0" smtClean="0">
                <a:latin typeface="Calibri" panose="020F0502020204030204" pitchFamily="34" charset="0"/>
              </a:rPr>
              <a:t>loss:</a:t>
            </a:r>
          </a:p>
          <a:p>
            <a:endParaRPr lang="en-US" sz="2000" dirty="0" smtClean="0">
              <a:latin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</a:endParaRPr>
          </a:p>
          <a:p>
            <a:r>
              <a:rPr lang="en-US" sz="2000" dirty="0"/>
              <a:t>This loss is motivated by the desired inequality:</a:t>
            </a:r>
            <a:endParaRPr lang="ru-RU" sz="2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641" y="5097204"/>
            <a:ext cx="4638834" cy="11764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2206" y="5391005"/>
            <a:ext cx="4413383" cy="7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4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630" y="342900"/>
            <a:ext cx="11723370" cy="126873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 smtClean="0"/>
              <a:t>The true beginning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i="1" dirty="0" err="1"/>
              <a:t>FaceNet</a:t>
            </a:r>
            <a:r>
              <a:rPr lang="en-US" sz="2800" i="1" dirty="0"/>
              <a:t>: A Unified Embedding for Face Recognition and Clustering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000" dirty="0"/>
              <a:t>by Google Inc. in 2015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630" y="1878880"/>
            <a:ext cx="10702290" cy="4469130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Calibri" panose="020F0502020204030204" pitchFamily="34" charset="0"/>
              </a:rPr>
              <a:t>The trained dataset contains 200 million images of 8 million persons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</a:p>
          <a:p>
            <a:pPr lvl="1"/>
            <a:r>
              <a:rPr lang="en-US" sz="2000" dirty="0"/>
              <a:t>Therefore, the authors do not use any alignment</a:t>
            </a:r>
            <a:r>
              <a:rPr lang="en-US" sz="2000" dirty="0" smtClean="0"/>
              <a:t>.</a:t>
            </a:r>
          </a:p>
          <a:p>
            <a:pPr lvl="1"/>
            <a:r>
              <a:rPr lang="en-US" sz="2000" dirty="0"/>
              <a:t>It will take years until a similarly massive dataset becomes publicly available</a:t>
            </a:r>
            <a:r>
              <a:rPr lang="en-US" sz="2000" dirty="0" smtClean="0"/>
              <a:t>.</a:t>
            </a:r>
          </a:p>
          <a:p>
            <a:r>
              <a:rPr lang="en-US" sz="2200" dirty="0"/>
              <a:t>The model achieved 99.63% on </a:t>
            </a:r>
            <a:r>
              <a:rPr lang="en-US" sz="2200" dirty="0" smtClean="0"/>
              <a:t>LFW.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200" dirty="0"/>
              <a:t>Even though the actual use of the Triplet loss is tricky (you need to gradually increase the complexity of triplets and re-estimate the complexity simultaneously), the paper gave birth to a wave of Metric Learning papers in Face Recognition</a:t>
            </a:r>
            <a:r>
              <a:rPr lang="en-US" sz="2200" dirty="0" smtClean="0"/>
              <a:t>.</a:t>
            </a:r>
          </a:p>
          <a:p>
            <a:pPr lvl="1"/>
            <a:r>
              <a:rPr lang="en-US" sz="2000" dirty="0"/>
              <a:t>13352 citations so far.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4815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8012</TotalTime>
  <Words>2959</Words>
  <Application>Microsoft Office PowerPoint</Application>
  <PresentationFormat>Широкоэкранный</PresentationFormat>
  <Paragraphs>318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6" baseType="lpstr">
      <vt:lpstr>宋体</vt:lpstr>
      <vt:lpstr>Arial</vt:lpstr>
      <vt:lpstr>Calibri</vt:lpstr>
      <vt:lpstr>Calibri Light</vt:lpstr>
      <vt:lpstr>Cambria Math</vt:lpstr>
      <vt:lpstr>Wingdings</vt:lpstr>
      <vt:lpstr>Тема Office</vt:lpstr>
      <vt:lpstr>Комков Степан</vt:lpstr>
      <vt:lpstr>Agenda</vt:lpstr>
      <vt:lpstr>Introduction to Face Recognition</vt:lpstr>
      <vt:lpstr>Know your task Types of Face Recognition tasks</vt:lpstr>
      <vt:lpstr>Know your task Types of Face Recognition tasks</vt:lpstr>
      <vt:lpstr>Open-set Face Identification protocol</vt:lpstr>
      <vt:lpstr>The very beginning DeepFace: Closing the Gap to Human-Level Performance in Face Verification by Facebook AI* (экстремисты) in 2014</vt:lpstr>
      <vt:lpstr>The true beginning FaceNet: A Unified Embedding for Face Recognition and Clustering by Google Inc. in 2015</vt:lpstr>
      <vt:lpstr>The true beginning FaceNet: A Unified Embedding for Face Recognition and Clustering by Google Inc. in 2015</vt:lpstr>
      <vt:lpstr>The beginning of angular supremacy SphereFace: Deep Hypersphere Embedding for Face Recognition by a group of universities in 2017</vt:lpstr>
      <vt:lpstr>The beginning of angular supremacy SphereFace: Deep Hypersphere Embedding for Face Recognition by a group of universities in 2017</vt:lpstr>
      <vt:lpstr>The beginning of angular supremacy SphereFace: Deep Hypersphere Embedding for Face Recognition by a group of universities in 2017</vt:lpstr>
      <vt:lpstr>CosFace: Large Margin Cosine Loss for Deep Face Recognition and Additive Margin Softmax for Face Verification  by Tencent AI Lab and UESTC in January 2018</vt:lpstr>
      <vt:lpstr>CosFace: Large Margin Cosine Loss for Deep Face Recognition and Additive Margin Softmax for Face Verification  by Tencent AI Lab and UESTC within 5 days in 2018</vt:lpstr>
      <vt:lpstr>The completion of Metric Learning ArcFace: Additive angular margin loss for deep face recognition  by Imperial College London in January 2018</vt:lpstr>
      <vt:lpstr>The completion of Metric Learning ArcFace: Additive angular margin loss for deep face recognition  by Imperial College London in January 2018</vt:lpstr>
      <vt:lpstr>The completion of Metric Learning ArcFace: Additive angular margin loss for deep face recognition  by Imperial College London in January 2018</vt:lpstr>
      <vt:lpstr>Squeezing the last drops Circle Loss: A Unified Perspective of Pair Similarity Optimization  by MEGVII in January 2020</vt:lpstr>
      <vt:lpstr>Squeezing the last drops Circle Loss: A Unified Perspective of Pair Similarity Optimization  by MEGVII in January 2020</vt:lpstr>
      <vt:lpstr>Squeezing the last drops Circle Loss: A Unified Perspective of Pair Similarity Optimization  by MEGVII in January 2020</vt:lpstr>
      <vt:lpstr>In March 2021, Tsinghua University together with London Imperial College reveal the WebFace260M dataset to open-source. It has two versions:</vt:lpstr>
      <vt:lpstr>Killing Two Birds with One Stone: Efficient and Robust Training of Face Recognition CNNs by Partial FC  by DeepGlint and InsightFace in 2022</vt:lpstr>
      <vt:lpstr>Killing Two Birds with One Stone: Efficient and Robust Training of Face Recognition CNNs by Partial FC  by DeepGlint and InsightFace in 2022</vt:lpstr>
      <vt:lpstr>Killing Two Birds with One Stone: Efficient and Robust Training of Face Recognition CNNs by Partial FC  by DeepGlint and InsightFace in 2022</vt:lpstr>
      <vt:lpstr>Killing Two Birds with One Stone: Efficient and Robust Training of Face Recognition CNNs by Partial FC  by DeepGlint and InsightFace in 2022</vt:lpstr>
      <vt:lpstr>AdvHat: Real-World Adversarial Attack on ArcFace Face ID System (2019)</vt:lpstr>
      <vt:lpstr>Adversarial Attacks</vt:lpstr>
      <vt:lpstr>The main idea of the paper</vt:lpstr>
      <vt:lpstr>Prior Art</vt:lpstr>
      <vt:lpstr>Prior Art</vt:lpstr>
      <vt:lpstr>Our Work</vt:lpstr>
      <vt:lpstr>Our Work</vt:lpstr>
      <vt:lpstr>Our Work</vt:lpstr>
      <vt:lpstr>Our Work</vt:lpstr>
      <vt:lpstr>Our Method</vt:lpstr>
      <vt:lpstr>Off-Plain Sticker Transformation</vt:lpstr>
      <vt:lpstr>Off-Plain Sticker Transformation</vt:lpstr>
      <vt:lpstr>Off-Plain Sticker Transformation</vt:lpstr>
      <vt:lpstr>Sticker Projection</vt:lpstr>
      <vt:lpstr>Final Transformation</vt:lpstr>
      <vt:lpstr>Loss Function</vt:lpstr>
      <vt:lpstr>Some Context</vt:lpstr>
      <vt:lpstr>Testing Scenario</vt:lpstr>
      <vt:lpstr>Experiments with fixed conditions</vt:lpstr>
      <vt:lpstr>Experiments with various conditions</vt:lpstr>
      <vt:lpstr>Experiments with transferability</vt:lpstr>
      <vt:lpstr>Demonstration</vt:lpstr>
      <vt:lpstr>Afterword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Komkov Stepan</dc:title>
  <dc:creator>Степан Комков</dc:creator>
  <cp:lastModifiedBy>Степан Комков</cp:lastModifiedBy>
  <cp:revision>157</cp:revision>
  <dcterms:created xsi:type="dcterms:W3CDTF">2022-08-03T08:39:14Z</dcterms:created>
  <dcterms:modified xsi:type="dcterms:W3CDTF">2023-06-02T08:44:36Z</dcterms:modified>
</cp:coreProperties>
</file>