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79ACD-8A8C-44DB-AED7-2FA8B47E07AB}" type="doc">
      <dgm:prSet loTypeId="urn:microsoft.com/office/officeart/2005/8/layout/process2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E91E9B2-29CE-4C9F-A92D-C1A81C929E84}">
      <dgm:prSet phldrT="[Текст]" custT="1"/>
      <dgm:spPr/>
      <dgm:t>
        <a:bodyPr/>
        <a:lstStyle/>
        <a:p>
          <a:pPr>
            <a:lnSpc>
              <a:spcPct val="110000"/>
            </a:lnSpc>
          </a:pPr>
          <a:r>
            <a:rPr lang="ru-RU" sz="2400" dirty="0" smtClean="0">
              <a:latin typeface="+mj-lt"/>
            </a:rPr>
            <a:t>Сопротивление организационным изменениям – негативный фактор</a:t>
          </a:r>
          <a:endParaRPr lang="ru-RU" sz="2400" dirty="0">
            <a:latin typeface="+mj-lt"/>
          </a:endParaRPr>
        </a:p>
      </dgm:t>
    </dgm:pt>
    <dgm:pt modelId="{23448CA6-BD9E-47FA-A77D-045CBCE5A30B}" type="parTrans" cxnId="{F785F4FB-AB7D-4D5D-AF90-8F356B9A24F7}">
      <dgm:prSet/>
      <dgm:spPr/>
      <dgm:t>
        <a:bodyPr/>
        <a:lstStyle/>
        <a:p>
          <a:pPr>
            <a:lnSpc>
              <a:spcPct val="110000"/>
            </a:lnSpc>
          </a:pPr>
          <a:endParaRPr lang="ru-RU" sz="2400">
            <a:solidFill>
              <a:schemeClr val="tx1"/>
            </a:solidFill>
            <a:latin typeface="+mj-lt"/>
          </a:endParaRPr>
        </a:p>
      </dgm:t>
    </dgm:pt>
    <dgm:pt modelId="{3515BB8E-4898-4E19-A5C6-65D6282795E1}" type="sibTrans" cxnId="{F785F4FB-AB7D-4D5D-AF90-8F356B9A24F7}">
      <dgm:prSet custT="1"/>
      <dgm:spPr/>
      <dgm:t>
        <a:bodyPr/>
        <a:lstStyle/>
        <a:p>
          <a:pPr>
            <a:lnSpc>
              <a:spcPct val="110000"/>
            </a:lnSpc>
          </a:pPr>
          <a:endParaRPr lang="ru-RU" sz="2400">
            <a:solidFill>
              <a:schemeClr val="tx1"/>
            </a:solidFill>
            <a:latin typeface="+mj-lt"/>
          </a:endParaRPr>
        </a:p>
      </dgm:t>
    </dgm:pt>
    <dgm:pt modelId="{37BFE755-1FEE-42ED-A6EE-F0D9251F8AF6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ru-RU" sz="2400" dirty="0" smtClean="0">
              <a:latin typeface="+mj-lt"/>
            </a:rPr>
            <a:t>Понимание </a:t>
          </a:r>
          <a:r>
            <a:rPr lang="ru-RU" sz="2400" b="1" i="0" dirty="0" smtClean="0">
              <a:effectLst/>
              <a:latin typeface="+mj-lt"/>
            </a:rPr>
            <a:t>причин сопротивления</a:t>
          </a:r>
          <a:r>
            <a:rPr lang="ru-RU" sz="2400" dirty="0" smtClean="0">
              <a:effectLst/>
              <a:latin typeface="+mj-lt"/>
            </a:rPr>
            <a:t> </a:t>
          </a:r>
          <a:r>
            <a:rPr lang="ru-RU" sz="2400" dirty="0" smtClean="0">
              <a:latin typeface="+mj-lt"/>
            </a:rPr>
            <a:t>организационным изменениям</a:t>
          </a:r>
          <a:endParaRPr lang="ru-RU" sz="2400" dirty="0">
            <a:latin typeface="+mj-lt"/>
          </a:endParaRPr>
        </a:p>
      </dgm:t>
    </dgm:pt>
    <dgm:pt modelId="{25BC03DE-C108-4931-A3ED-873D26BC1A7C}" type="parTrans" cxnId="{0E60F5A2-6C26-44E3-AC3E-E5E23F805616}">
      <dgm:prSet/>
      <dgm:spPr/>
      <dgm:t>
        <a:bodyPr/>
        <a:lstStyle/>
        <a:p>
          <a:pPr>
            <a:lnSpc>
              <a:spcPct val="110000"/>
            </a:lnSpc>
          </a:pPr>
          <a:endParaRPr lang="ru-RU" sz="2400">
            <a:solidFill>
              <a:schemeClr val="tx1"/>
            </a:solidFill>
            <a:latin typeface="+mj-lt"/>
          </a:endParaRPr>
        </a:p>
      </dgm:t>
    </dgm:pt>
    <dgm:pt modelId="{94AD02DF-3469-4D4B-A47A-841BCD2B93D9}" type="sibTrans" cxnId="{0E60F5A2-6C26-44E3-AC3E-E5E23F805616}">
      <dgm:prSet custT="1"/>
      <dgm:spPr/>
      <dgm:t>
        <a:bodyPr/>
        <a:lstStyle/>
        <a:p>
          <a:pPr>
            <a:lnSpc>
              <a:spcPct val="110000"/>
            </a:lnSpc>
          </a:pPr>
          <a:endParaRPr lang="ru-RU" sz="2400">
            <a:solidFill>
              <a:schemeClr val="tx1"/>
            </a:solidFill>
            <a:latin typeface="+mj-lt"/>
          </a:endParaRPr>
        </a:p>
      </dgm:t>
    </dgm:pt>
    <dgm:pt modelId="{08BC2C38-890A-497F-B2EF-4F4C1CE45CBE}">
      <dgm:prSet custT="1"/>
      <dgm:spPr/>
      <dgm:t>
        <a:bodyPr/>
        <a:lstStyle/>
        <a:p>
          <a:pPr>
            <a:lnSpc>
              <a:spcPct val="110000"/>
            </a:lnSpc>
          </a:pPr>
          <a:r>
            <a:rPr lang="ru-RU" sz="2400" dirty="0" smtClean="0">
              <a:latin typeface="+mj-lt"/>
            </a:rPr>
            <a:t>Разработка и внедрение оптимальных способов преодоления барьеров сопротивления</a:t>
          </a:r>
          <a:endParaRPr lang="ru-RU" sz="2400" dirty="0">
            <a:latin typeface="+mj-lt"/>
          </a:endParaRPr>
        </a:p>
      </dgm:t>
    </dgm:pt>
    <dgm:pt modelId="{46FFFD36-CE82-47D1-9C8F-06321BEEFA8B}" type="parTrans" cxnId="{38C8AD2F-9337-494B-B1A5-05E6BDEE8085}">
      <dgm:prSet/>
      <dgm:spPr/>
      <dgm:t>
        <a:bodyPr/>
        <a:lstStyle/>
        <a:p>
          <a:pPr>
            <a:lnSpc>
              <a:spcPct val="110000"/>
            </a:lnSpc>
          </a:pPr>
          <a:endParaRPr lang="ru-RU" sz="2400">
            <a:solidFill>
              <a:schemeClr val="tx1"/>
            </a:solidFill>
            <a:latin typeface="+mj-lt"/>
          </a:endParaRPr>
        </a:p>
      </dgm:t>
    </dgm:pt>
    <dgm:pt modelId="{96E98BA6-5D6D-4494-B728-F422C0DCD868}" type="sibTrans" cxnId="{38C8AD2F-9337-494B-B1A5-05E6BDEE8085}">
      <dgm:prSet/>
      <dgm:spPr/>
      <dgm:t>
        <a:bodyPr/>
        <a:lstStyle/>
        <a:p>
          <a:pPr>
            <a:lnSpc>
              <a:spcPct val="110000"/>
            </a:lnSpc>
          </a:pPr>
          <a:endParaRPr lang="ru-RU" sz="2400">
            <a:solidFill>
              <a:schemeClr val="tx1"/>
            </a:solidFill>
            <a:latin typeface="+mj-lt"/>
          </a:endParaRPr>
        </a:p>
      </dgm:t>
    </dgm:pt>
    <dgm:pt modelId="{9FABFD49-3683-4AEA-A36E-E307685AF1EB}" type="pres">
      <dgm:prSet presAssocID="{CB979ACD-8A8C-44DB-AED7-2FA8B47E07AB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CCBEF9-2857-446E-A754-C58CC660638C}" type="pres">
      <dgm:prSet presAssocID="{FE91E9B2-29CE-4C9F-A92D-C1A81C929E84}" presName="node" presStyleLbl="node1" presStyleIdx="0" presStyleCnt="3" custScaleX="219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78831-39C5-4168-938F-80384EE831AC}" type="pres">
      <dgm:prSet presAssocID="{3515BB8E-4898-4E19-A5C6-65D6282795E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654FE36-438A-4744-9DCA-E03E8DE52F98}" type="pres">
      <dgm:prSet presAssocID="{3515BB8E-4898-4E19-A5C6-65D6282795E1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A8DFA36-DB17-4619-A0E8-D3731E4C2138}" type="pres">
      <dgm:prSet presAssocID="{37BFE755-1FEE-42ED-A6EE-F0D9251F8AF6}" presName="node" presStyleLbl="node1" presStyleIdx="1" presStyleCnt="3" custScaleX="211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FA5B1-F0F6-4353-808A-3215FC4B439B}" type="pres">
      <dgm:prSet presAssocID="{94AD02DF-3469-4D4B-A47A-841BCD2B93D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8F60F9E-76DF-4C47-8AF8-59EEDFCC5D46}" type="pres">
      <dgm:prSet presAssocID="{94AD02DF-3469-4D4B-A47A-841BCD2B93D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78660B6-16BB-40FE-8813-A9CFD0E884E5}" type="pres">
      <dgm:prSet presAssocID="{08BC2C38-890A-497F-B2EF-4F4C1CE45CBE}" presName="node" presStyleLbl="node1" presStyleIdx="2" presStyleCnt="3" custScaleX="211549" custScaleY="126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CBCF8-8848-4F0D-BFE1-2A7759799B99}" type="presOf" srcId="{3515BB8E-4898-4E19-A5C6-65D6282795E1}" destId="{EDB78831-39C5-4168-938F-80384EE831AC}" srcOrd="0" destOrd="0" presId="urn:microsoft.com/office/officeart/2005/8/layout/process2"/>
    <dgm:cxn modelId="{0E60F5A2-6C26-44E3-AC3E-E5E23F805616}" srcId="{CB979ACD-8A8C-44DB-AED7-2FA8B47E07AB}" destId="{37BFE755-1FEE-42ED-A6EE-F0D9251F8AF6}" srcOrd="1" destOrd="0" parTransId="{25BC03DE-C108-4931-A3ED-873D26BC1A7C}" sibTransId="{94AD02DF-3469-4D4B-A47A-841BCD2B93D9}"/>
    <dgm:cxn modelId="{9DBCD2B5-80FE-4D3A-8E0E-13AEB6EA016B}" type="presOf" srcId="{08BC2C38-890A-497F-B2EF-4F4C1CE45CBE}" destId="{778660B6-16BB-40FE-8813-A9CFD0E884E5}" srcOrd="0" destOrd="0" presId="urn:microsoft.com/office/officeart/2005/8/layout/process2"/>
    <dgm:cxn modelId="{53DA3453-78CD-4008-8B5C-3B7C4CC1BD01}" type="presOf" srcId="{FE91E9B2-29CE-4C9F-A92D-C1A81C929E84}" destId="{9ACCBEF9-2857-446E-A754-C58CC660638C}" srcOrd="0" destOrd="0" presId="urn:microsoft.com/office/officeart/2005/8/layout/process2"/>
    <dgm:cxn modelId="{863D72BE-8AB3-47C9-84A3-B5A143FF6AD7}" type="presOf" srcId="{CB979ACD-8A8C-44DB-AED7-2FA8B47E07AB}" destId="{9FABFD49-3683-4AEA-A36E-E307685AF1EB}" srcOrd="0" destOrd="0" presId="urn:microsoft.com/office/officeart/2005/8/layout/process2"/>
    <dgm:cxn modelId="{E79B5B11-DF72-4027-82DF-871EB0EB75C7}" type="presOf" srcId="{37BFE755-1FEE-42ED-A6EE-F0D9251F8AF6}" destId="{BA8DFA36-DB17-4619-A0E8-D3731E4C2138}" srcOrd="0" destOrd="0" presId="urn:microsoft.com/office/officeart/2005/8/layout/process2"/>
    <dgm:cxn modelId="{38C8AD2F-9337-494B-B1A5-05E6BDEE8085}" srcId="{CB979ACD-8A8C-44DB-AED7-2FA8B47E07AB}" destId="{08BC2C38-890A-497F-B2EF-4F4C1CE45CBE}" srcOrd="2" destOrd="0" parTransId="{46FFFD36-CE82-47D1-9C8F-06321BEEFA8B}" sibTransId="{96E98BA6-5D6D-4494-B728-F422C0DCD868}"/>
    <dgm:cxn modelId="{C30454EC-F77F-4108-B604-E33F47D47711}" type="presOf" srcId="{3515BB8E-4898-4E19-A5C6-65D6282795E1}" destId="{5654FE36-438A-4744-9DCA-E03E8DE52F98}" srcOrd="1" destOrd="0" presId="urn:microsoft.com/office/officeart/2005/8/layout/process2"/>
    <dgm:cxn modelId="{F785F4FB-AB7D-4D5D-AF90-8F356B9A24F7}" srcId="{CB979ACD-8A8C-44DB-AED7-2FA8B47E07AB}" destId="{FE91E9B2-29CE-4C9F-A92D-C1A81C929E84}" srcOrd="0" destOrd="0" parTransId="{23448CA6-BD9E-47FA-A77D-045CBCE5A30B}" sibTransId="{3515BB8E-4898-4E19-A5C6-65D6282795E1}"/>
    <dgm:cxn modelId="{62D08E2B-5935-42FA-845B-5C4D094662CB}" type="presOf" srcId="{94AD02DF-3469-4D4B-A47A-841BCD2B93D9}" destId="{63DFA5B1-F0F6-4353-808A-3215FC4B439B}" srcOrd="0" destOrd="0" presId="urn:microsoft.com/office/officeart/2005/8/layout/process2"/>
    <dgm:cxn modelId="{27A7E21E-5EBA-4A8D-B25F-3F12064064B1}" type="presOf" srcId="{94AD02DF-3469-4D4B-A47A-841BCD2B93D9}" destId="{98F60F9E-76DF-4C47-8AF8-59EEDFCC5D46}" srcOrd="1" destOrd="0" presId="urn:microsoft.com/office/officeart/2005/8/layout/process2"/>
    <dgm:cxn modelId="{E64A1361-823C-4FF7-A4D9-ABA37B1E92C4}" type="presParOf" srcId="{9FABFD49-3683-4AEA-A36E-E307685AF1EB}" destId="{9ACCBEF9-2857-446E-A754-C58CC660638C}" srcOrd="0" destOrd="0" presId="urn:microsoft.com/office/officeart/2005/8/layout/process2"/>
    <dgm:cxn modelId="{C131B5E6-732F-4BBE-B980-A9335E5AAC81}" type="presParOf" srcId="{9FABFD49-3683-4AEA-A36E-E307685AF1EB}" destId="{EDB78831-39C5-4168-938F-80384EE831AC}" srcOrd="1" destOrd="0" presId="urn:microsoft.com/office/officeart/2005/8/layout/process2"/>
    <dgm:cxn modelId="{2893BE01-21A1-4B0D-A8DA-C3BCD5BB8F7A}" type="presParOf" srcId="{EDB78831-39C5-4168-938F-80384EE831AC}" destId="{5654FE36-438A-4744-9DCA-E03E8DE52F98}" srcOrd="0" destOrd="0" presId="urn:microsoft.com/office/officeart/2005/8/layout/process2"/>
    <dgm:cxn modelId="{B140C295-E1F1-4715-A663-4D73588705BE}" type="presParOf" srcId="{9FABFD49-3683-4AEA-A36E-E307685AF1EB}" destId="{BA8DFA36-DB17-4619-A0E8-D3731E4C2138}" srcOrd="2" destOrd="0" presId="urn:microsoft.com/office/officeart/2005/8/layout/process2"/>
    <dgm:cxn modelId="{35BF118B-88F2-4EE2-A554-706686987CFC}" type="presParOf" srcId="{9FABFD49-3683-4AEA-A36E-E307685AF1EB}" destId="{63DFA5B1-F0F6-4353-808A-3215FC4B439B}" srcOrd="3" destOrd="0" presId="urn:microsoft.com/office/officeart/2005/8/layout/process2"/>
    <dgm:cxn modelId="{F95EAF80-F0D7-480B-9E50-37D4AEF32726}" type="presParOf" srcId="{63DFA5B1-F0F6-4353-808A-3215FC4B439B}" destId="{98F60F9E-76DF-4C47-8AF8-59EEDFCC5D46}" srcOrd="0" destOrd="0" presId="urn:microsoft.com/office/officeart/2005/8/layout/process2"/>
    <dgm:cxn modelId="{BD0AE8A2-FAEA-466F-B0CE-F21AE85E2FD9}" type="presParOf" srcId="{9FABFD49-3683-4AEA-A36E-E307685AF1EB}" destId="{778660B6-16BB-40FE-8813-A9CFD0E884E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CCBEF9-2857-446E-A754-C58CC660638C}">
      <dsp:nvSpPr>
        <dsp:cNvPr id="0" name=""/>
        <dsp:cNvSpPr/>
      </dsp:nvSpPr>
      <dsp:spPr>
        <a:xfrm>
          <a:off x="-100864" y="2637"/>
          <a:ext cx="5602328" cy="10190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Сопротивление организационным изменениям – негативный фактор</a:t>
          </a:r>
          <a:endParaRPr lang="ru-RU" sz="2400" kern="1200" dirty="0">
            <a:latin typeface="+mj-lt"/>
          </a:endParaRPr>
        </a:p>
      </dsp:txBody>
      <dsp:txXfrm>
        <a:off x="-100864" y="2637"/>
        <a:ext cx="5602328" cy="1019011"/>
      </dsp:txXfrm>
    </dsp:sp>
    <dsp:sp modelId="{EDB78831-39C5-4168-938F-80384EE831AC}">
      <dsp:nvSpPr>
        <dsp:cNvPr id="0" name=""/>
        <dsp:cNvSpPr/>
      </dsp:nvSpPr>
      <dsp:spPr>
        <a:xfrm rot="5400000">
          <a:off x="2509235" y="1047124"/>
          <a:ext cx="382129" cy="4585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+mj-lt"/>
          </a:endParaRPr>
        </a:p>
      </dsp:txBody>
      <dsp:txXfrm rot="5400000">
        <a:off x="2509235" y="1047124"/>
        <a:ext cx="382129" cy="458555"/>
      </dsp:txXfrm>
    </dsp:sp>
    <dsp:sp modelId="{BA8DFA36-DB17-4619-A0E8-D3731E4C2138}">
      <dsp:nvSpPr>
        <dsp:cNvPr id="0" name=""/>
        <dsp:cNvSpPr/>
      </dsp:nvSpPr>
      <dsp:spPr>
        <a:xfrm>
          <a:off x="0" y="1531155"/>
          <a:ext cx="5400600" cy="10190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271743"/>
                <a:satOff val="12481"/>
                <a:lumOff val="-2353"/>
                <a:alphaOff val="0"/>
                <a:tint val="45000"/>
                <a:satMod val="200000"/>
              </a:schemeClr>
            </a:gs>
            <a:gs pos="30000">
              <a:schemeClr val="accent2">
                <a:hueOff val="-4271743"/>
                <a:satOff val="12481"/>
                <a:lumOff val="-2353"/>
                <a:alphaOff val="0"/>
                <a:tint val="61000"/>
                <a:satMod val="200000"/>
              </a:schemeClr>
            </a:gs>
            <a:gs pos="45000">
              <a:schemeClr val="accent2">
                <a:hueOff val="-4271743"/>
                <a:satOff val="12481"/>
                <a:lumOff val="-2353"/>
                <a:alphaOff val="0"/>
                <a:tint val="66000"/>
                <a:satMod val="200000"/>
              </a:schemeClr>
            </a:gs>
            <a:gs pos="55000">
              <a:schemeClr val="accent2">
                <a:hueOff val="-4271743"/>
                <a:satOff val="12481"/>
                <a:lumOff val="-2353"/>
                <a:alphaOff val="0"/>
                <a:tint val="66000"/>
                <a:satMod val="200000"/>
              </a:schemeClr>
            </a:gs>
            <a:gs pos="73000">
              <a:schemeClr val="accent2">
                <a:hueOff val="-4271743"/>
                <a:satOff val="12481"/>
                <a:lumOff val="-2353"/>
                <a:alphaOff val="0"/>
                <a:tint val="61000"/>
                <a:satMod val="200000"/>
              </a:schemeClr>
            </a:gs>
            <a:gs pos="100000">
              <a:schemeClr val="accent2">
                <a:hueOff val="-4271743"/>
                <a:satOff val="12481"/>
                <a:lumOff val="-2353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Понимание </a:t>
          </a:r>
          <a:r>
            <a:rPr lang="ru-RU" sz="2400" b="1" i="0" kern="1200" dirty="0" smtClean="0">
              <a:effectLst/>
              <a:latin typeface="+mj-lt"/>
            </a:rPr>
            <a:t>причин сопротивления</a:t>
          </a:r>
          <a:r>
            <a:rPr lang="ru-RU" sz="2400" kern="1200" dirty="0" smtClean="0">
              <a:effectLst/>
              <a:latin typeface="+mj-lt"/>
            </a:rPr>
            <a:t> </a:t>
          </a:r>
          <a:r>
            <a:rPr lang="ru-RU" sz="2400" kern="1200" dirty="0" smtClean="0">
              <a:latin typeface="+mj-lt"/>
            </a:rPr>
            <a:t>организационным изменениям</a:t>
          </a:r>
          <a:endParaRPr lang="ru-RU" sz="2400" kern="1200" dirty="0">
            <a:latin typeface="+mj-lt"/>
          </a:endParaRPr>
        </a:p>
      </dsp:txBody>
      <dsp:txXfrm>
        <a:off x="0" y="1531155"/>
        <a:ext cx="5400600" cy="1019011"/>
      </dsp:txXfrm>
    </dsp:sp>
    <dsp:sp modelId="{63DFA5B1-F0F6-4353-808A-3215FC4B439B}">
      <dsp:nvSpPr>
        <dsp:cNvPr id="0" name=""/>
        <dsp:cNvSpPr/>
      </dsp:nvSpPr>
      <dsp:spPr>
        <a:xfrm rot="5400000">
          <a:off x="2509235" y="2575641"/>
          <a:ext cx="382129" cy="4585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tint val="45000"/>
                <a:satMod val="200000"/>
              </a:schemeClr>
            </a:gs>
            <a:gs pos="30000">
              <a:schemeClr val="accent2">
                <a:hueOff val="-8543487"/>
                <a:satOff val="24962"/>
                <a:lumOff val="-4706"/>
                <a:alphaOff val="0"/>
                <a:tint val="61000"/>
                <a:satMod val="200000"/>
              </a:schemeClr>
            </a:gs>
            <a:gs pos="45000">
              <a:schemeClr val="accent2">
                <a:hueOff val="-8543487"/>
                <a:satOff val="24962"/>
                <a:lumOff val="-4706"/>
                <a:alphaOff val="0"/>
                <a:tint val="66000"/>
                <a:satMod val="200000"/>
              </a:schemeClr>
            </a:gs>
            <a:gs pos="55000">
              <a:schemeClr val="accent2">
                <a:hueOff val="-8543487"/>
                <a:satOff val="24962"/>
                <a:lumOff val="-4706"/>
                <a:alphaOff val="0"/>
                <a:tint val="66000"/>
                <a:satMod val="200000"/>
              </a:schemeClr>
            </a:gs>
            <a:gs pos="73000">
              <a:schemeClr val="accent2">
                <a:hueOff val="-8543487"/>
                <a:satOff val="24962"/>
                <a:lumOff val="-4706"/>
                <a:alphaOff val="0"/>
                <a:tint val="61000"/>
                <a:satMod val="200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+mj-lt"/>
          </a:endParaRPr>
        </a:p>
      </dsp:txBody>
      <dsp:txXfrm rot="5400000">
        <a:off x="2509235" y="2575641"/>
        <a:ext cx="382129" cy="458555"/>
      </dsp:txXfrm>
    </dsp:sp>
    <dsp:sp modelId="{778660B6-16BB-40FE-8813-A9CFD0E884E5}">
      <dsp:nvSpPr>
        <dsp:cNvPr id="0" name=""/>
        <dsp:cNvSpPr/>
      </dsp:nvSpPr>
      <dsp:spPr>
        <a:xfrm>
          <a:off x="0" y="3059672"/>
          <a:ext cx="5400600" cy="1289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tint val="45000"/>
                <a:satMod val="200000"/>
              </a:schemeClr>
            </a:gs>
            <a:gs pos="30000">
              <a:schemeClr val="accent2">
                <a:hueOff val="-8543487"/>
                <a:satOff val="24962"/>
                <a:lumOff val="-4706"/>
                <a:alphaOff val="0"/>
                <a:tint val="61000"/>
                <a:satMod val="200000"/>
              </a:schemeClr>
            </a:gs>
            <a:gs pos="45000">
              <a:schemeClr val="accent2">
                <a:hueOff val="-8543487"/>
                <a:satOff val="24962"/>
                <a:lumOff val="-4706"/>
                <a:alphaOff val="0"/>
                <a:tint val="66000"/>
                <a:satMod val="200000"/>
              </a:schemeClr>
            </a:gs>
            <a:gs pos="55000">
              <a:schemeClr val="accent2">
                <a:hueOff val="-8543487"/>
                <a:satOff val="24962"/>
                <a:lumOff val="-4706"/>
                <a:alphaOff val="0"/>
                <a:tint val="66000"/>
                <a:satMod val="200000"/>
              </a:schemeClr>
            </a:gs>
            <a:gs pos="73000">
              <a:schemeClr val="accent2">
                <a:hueOff val="-8543487"/>
                <a:satOff val="24962"/>
                <a:lumOff val="-4706"/>
                <a:alphaOff val="0"/>
                <a:tint val="61000"/>
                <a:satMod val="200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Разработка и внедрение оптимальных способов преодоления барьеров сопротивления</a:t>
          </a:r>
          <a:endParaRPr lang="ru-RU" sz="2400" kern="1200" dirty="0">
            <a:latin typeface="+mj-lt"/>
          </a:endParaRPr>
        </a:p>
      </dsp:txBody>
      <dsp:txXfrm>
        <a:off x="0" y="3059672"/>
        <a:ext cx="5400600" cy="1289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8F7D8-378D-4AD9-9E04-E3E57B58A96E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BE04-8F5B-4ED7-ACD2-B42E9DADF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567026B-B454-4E3F-8661-93ED10315D2F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21B-706D-45FF-B3AF-DD9D6E30B62E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97DE-6D0B-46CF-B9AC-9DCAF3ABA0F4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21F-FEB3-408B-AA1A-3B8D9EDFB84F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E4C0E34-7EA5-448A-AA77-9A16FB923286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4E2C-78A6-4D97-BB21-292DAECB0851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8CFE-EEFE-45F1-8BB6-8AFA8FC965BD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462D-1C9E-4C70-BD22-7A9BE65601AC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CC0E-7AFC-460F-A33A-60DE511C9A09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5DCD-AB00-44EF-95C0-DDFF7B96405B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02C1A-729B-49D6-BB22-DD3B55461C61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6CD475-3E13-4FD7-B288-026F8F42A899}" type="datetime1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218040" cy="1224136"/>
          </a:xfrm>
        </p:spPr>
        <p:txBody>
          <a:bodyPr>
            <a:noAutofit/>
          </a:bodyPr>
          <a:lstStyle/>
          <a:p>
            <a:r>
              <a:rPr lang="ru-RU" sz="2700" b="1" dirty="0" smtClean="0">
                <a:cs typeface="Consolas" pitchFamily="49" charset="0"/>
              </a:rPr>
              <a:t>Сопротивление организационным изменениям: </a:t>
            </a:r>
            <a:br>
              <a:rPr lang="ru-RU" sz="2700" b="1" dirty="0" smtClean="0">
                <a:cs typeface="Consolas" pitchFamily="49" charset="0"/>
              </a:rPr>
            </a:br>
            <a:r>
              <a:rPr lang="ru-RU" sz="2700" b="1" dirty="0" smtClean="0">
                <a:cs typeface="Consolas" pitchFamily="49" charset="0"/>
              </a:rPr>
              <a:t>индивидуальный уровень анализа</a:t>
            </a:r>
            <a:br>
              <a:rPr lang="ru-RU" sz="2700" b="1" dirty="0" smtClean="0">
                <a:cs typeface="Consolas" pitchFamily="49" charset="0"/>
              </a:rPr>
            </a:br>
            <a:endParaRPr lang="ru-RU" sz="2700" b="1" dirty="0">
              <a:cs typeface="Consolas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cs typeface="Consolas" pitchFamily="49" charset="0"/>
              </a:rPr>
              <a:t>Е.Е. Войлокова, М.Л. Зюзина, Н.А. Шеронова</a:t>
            </a:r>
            <a:r>
              <a:rPr lang="ru-RU" dirty="0" smtClean="0">
                <a:cs typeface="Consolas" pitchFamily="49" charset="0"/>
              </a:rPr>
              <a:t> </a:t>
            </a:r>
          </a:p>
          <a:p>
            <a:endParaRPr lang="ru-RU" dirty="0">
              <a:cs typeface="Consolas" pitchFamily="49" charset="0"/>
            </a:endParaRPr>
          </a:p>
        </p:txBody>
      </p:sp>
      <p:pic>
        <p:nvPicPr>
          <p:cNvPr id="16390" name="Picture 6" descr="http://www.optimizacijaspletnihstrani.net/wp-content/uploads/2011/06/Business-Change-Management-For-Business-Transfor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0"/>
            <a:ext cx="4139952" cy="3601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Проблема неэффективного внедрения организационных изменений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1296144"/>
          </a:xfrm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+mj-lt"/>
              </a:rPr>
              <a:t>Около </a:t>
            </a:r>
            <a:r>
              <a:rPr lang="ru-RU" sz="4000" b="1" dirty="0" smtClean="0">
                <a:latin typeface="+mj-lt"/>
              </a:rPr>
              <a:t>70 %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всех проведенных организационных изменений терпят неудачу.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2996952"/>
            <a:ext cx="47160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>
                <a:latin typeface="+mj-lt"/>
              </a:rPr>
              <a:t>Существует ряд причин неудачного внедрения организационных изменений, одной из которых является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сопротивление организационным изменениям</a:t>
            </a:r>
            <a:r>
              <a:rPr lang="ru-RU" sz="2400" dirty="0" smtClean="0">
                <a:latin typeface="+mj-lt"/>
              </a:rPr>
              <a:t>, </a:t>
            </a:r>
          </a:p>
          <a:p>
            <a:pPr algn="ctr">
              <a:buNone/>
            </a:pPr>
            <a:r>
              <a:rPr lang="ru-RU" sz="2400" dirty="0" smtClean="0">
                <a:latin typeface="+mj-lt"/>
              </a:rPr>
              <a:t>оказываемое сотрудниками организации.</a:t>
            </a:r>
          </a:p>
        </p:txBody>
      </p:sp>
      <p:pic>
        <p:nvPicPr>
          <p:cNvPr id="5" name="Picture 2" descr="http://officemonitor.ru/image.php?112_hse2_0.jpg?width=250&amp;cropratio=6:4&amp;image=/resources/events/112_hse2_0.jpg"/>
          <p:cNvPicPr>
            <a:picLocks noChangeAspect="1" noChangeArrowheads="1"/>
          </p:cNvPicPr>
          <p:nvPr/>
        </p:nvPicPr>
        <p:blipFill>
          <a:blip r:embed="rId2" cstate="print"/>
          <a:srcRect r="15385"/>
          <a:stretch>
            <a:fillRect/>
          </a:stretch>
        </p:blipFill>
        <p:spPr bwMode="auto">
          <a:xfrm>
            <a:off x="179512" y="188640"/>
            <a:ext cx="792088" cy="908673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Picture 8" descr="http://www.strategies-for-managing-change.com/images/chan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780928"/>
            <a:ext cx="3491880" cy="3491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9906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Сопротивление изменениям как комплексный феномен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86800" cy="148972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психологические механизмы и обусловленность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поведенческие признаки</a:t>
            </a:r>
            <a:endParaRPr lang="ru-RU" sz="2400" dirty="0">
              <a:latin typeface="+mj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2204864"/>
          <a:ext cx="5400600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officemonitor.ru/image.php?112_hse2_0.jpg?width=250&amp;cropratio=6:4&amp;image=/resources/events/112_hse2_0.jpg"/>
          <p:cNvPicPr>
            <a:picLocks noChangeAspect="1" noChangeArrowheads="1"/>
          </p:cNvPicPr>
          <p:nvPr/>
        </p:nvPicPr>
        <p:blipFill>
          <a:blip r:embed="rId7" cstate="print"/>
          <a:srcRect r="15385"/>
          <a:stretch>
            <a:fillRect/>
          </a:stretch>
        </p:blipFill>
        <p:spPr bwMode="auto">
          <a:xfrm>
            <a:off x="179512" y="188640"/>
            <a:ext cx="792088" cy="908673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2050" name="Picture 2" descr="http://wisewolftalking.com/wp-content/uploads/2010/12/painting.jpg"/>
          <p:cNvPicPr>
            <a:picLocks noChangeAspect="1" noChangeArrowheads="1"/>
          </p:cNvPicPr>
          <p:nvPr/>
        </p:nvPicPr>
        <p:blipFill>
          <a:blip r:embed="rId8" cstate="print"/>
          <a:srcRect l="4570" r="8492" b="4241"/>
          <a:stretch>
            <a:fillRect/>
          </a:stretch>
        </p:blipFill>
        <p:spPr bwMode="auto">
          <a:xfrm>
            <a:off x="6354636" y="1628800"/>
            <a:ext cx="2789363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www.5forcesofchange.com/wp-content/uploads/2010/07/men-roped-together_web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6136" y="3942849"/>
            <a:ext cx="2592288" cy="2416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52400"/>
            <a:ext cx="8244408" cy="9906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Причины сопротивления организационным изменениям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71800" y="1556792"/>
            <a:ext cx="6084168" cy="1345704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 Личностные причины, связанные с психологическими особенностями людей: </a:t>
            </a:r>
          </a:p>
          <a:p>
            <a:pPr algn="ctr"/>
            <a:endParaRPr lang="ru-RU" sz="2800" dirty="0">
              <a:latin typeface="+mj-lt"/>
            </a:endParaRPr>
          </a:p>
        </p:txBody>
      </p:sp>
      <p:pic>
        <p:nvPicPr>
          <p:cNvPr id="4" name="Picture 2" descr="http://officemonitor.ru/image.php?112_hse2_0.jpg?width=250&amp;cropratio=6:4&amp;image=/resources/events/112_hse2_0.jpg"/>
          <p:cNvPicPr>
            <a:picLocks noChangeAspect="1" noChangeArrowheads="1"/>
          </p:cNvPicPr>
          <p:nvPr/>
        </p:nvPicPr>
        <p:blipFill>
          <a:blip r:embed="rId2" cstate="print"/>
          <a:srcRect r="15385"/>
          <a:stretch>
            <a:fillRect/>
          </a:stretch>
        </p:blipFill>
        <p:spPr bwMode="auto">
          <a:xfrm>
            <a:off x="179512" y="188640"/>
            <a:ext cx="792088" cy="90867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3356992"/>
            <a:ext cx="8964488" cy="360098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Инертность</a:t>
            </a:r>
          </a:p>
          <a:p>
            <a:pPr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Нежелание преодолевать трудности </a:t>
            </a:r>
          </a:p>
          <a:p>
            <a:pPr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Нежелание брать на себя дополнительные </a:t>
            </a:r>
            <a:r>
              <a:rPr lang="ru-RU" sz="2000" dirty="0" smtClean="0">
                <a:latin typeface="+mj-lt"/>
              </a:rPr>
              <a:t>обязанности</a:t>
            </a:r>
          </a:p>
          <a:p>
            <a:pPr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Неуверенность </a:t>
            </a:r>
            <a:r>
              <a:rPr lang="ru-RU" sz="2000" dirty="0" smtClean="0">
                <a:latin typeface="+mj-lt"/>
              </a:rPr>
              <a:t>в своих способностях осваивать </a:t>
            </a:r>
            <a:r>
              <a:rPr lang="ru-RU" sz="2000" dirty="0" smtClean="0">
                <a:latin typeface="+mj-lt"/>
              </a:rPr>
              <a:t>новое</a:t>
            </a:r>
          </a:p>
          <a:p>
            <a:pPr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Слабая </a:t>
            </a:r>
            <a:r>
              <a:rPr lang="ru-RU" sz="2000" dirty="0" smtClean="0">
                <a:latin typeface="+mj-lt"/>
              </a:rPr>
              <a:t>переносимость изменений</a:t>
            </a:r>
          </a:p>
          <a:p>
            <a:pPr marL="179388" indent="179388">
              <a:lnSpc>
                <a:spcPct val="114000"/>
              </a:lnSpc>
              <a:buFont typeface="Wingdings" pitchFamily="2" charset="2"/>
              <a:buChar char="§"/>
            </a:pPr>
            <a:endParaRPr lang="ru-RU" sz="2000" dirty="0" smtClean="0">
              <a:latin typeface="+mj-lt"/>
            </a:endParaRPr>
          </a:p>
          <a:p>
            <a:pPr marL="179388" indent="179388">
              <a:lnSpc>
                <a:spcPct val="114000"/>
              </a:lnSpc>
              <a:buFont typeface="Wingdings" pitchFamily="2" charset="2"/>
              <a:buChar char="§"/>
            </a:pPr>
            <a:endParaRPr lang="ru-RU" sz="2000" dirty="0" smtClean="0">
              <a:latin typeface="+mj-lt"/>
            </a:endParaRPr>
          </a:p>
          <a:p>
            <a:pPr marL="179388" indent="179388">
              <a:lnSpc>
                <a:spcPct val="114000"/>
              </a:lnSpc>
              <a:buFont typeface="Wingdings" pitchFamily="2" charset="2"/>
              <a:buChar char="§"/>
            </a:pPr>
            <a:endParaRPr lang="ru-RU" sz="2000" dirty="0" smtClean="0">
              <a:latin typeface="+mj-lt"/>
            </a:endParaRPr>
          </a:p>
          <a:p>
            <a:pPr marL="179388"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Стремление </a:t>
            </a:r>
            <a:r>
              <a:rPr lang="ru-RU" sz="2000" dirty="0" smtClean="0">
                <a:latin typeface="+mj-lt"/>
              </a:rPr>
              <a:t>к стабильности</a:t>
            </a:r>
          </a:p>
          <a:p>
            <a:pPr marL="179388"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Консерватизм</a:t>
            </a:r>
          </a:p>
          <a:p>
            <a:pPr marL="179388"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Мотивация избегания неудач</a:t>
            </a:r>
          </a:p>
          <a:p>
            <a:pPr marL="179388"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Неосознанные установки человека</a:t>
            </a:r>
          </a:p>
          <a:p>
            <a:pPr marL="179388"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Скрытые защитные механизмы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 descr="http://www.lifecoachingforchristianwomen.com/wp-content/uploads/2011/07/mindset-3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2411760" cy="2411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6552728" cy="1201688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ru-RU" sz="2400" dirty="0" smtClean="0">
                <a:latin typeface="+mj-lt"/>
              </a:rPr>
              <a:t>Причины, связанные с процессом внедрения организационных изменений и трансформацией образа жизни людей: </a:t>
            </a:r>
          </a:p>
          <a:p>
            <a:pPr marL="514350" indent="-514350" algn="ctr">
              <a:buFont typeface="+mj-lt"/>
              <a:buAutoNum type="arabicPeriod" startAt="2"/>
            </a:pPr>
            <a:endParaRPr lang="ru-RU" sz="24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9592" y="152400"/>
            <a:ext cx="8244408" cy="9906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Причины сопротивления организационным изменениям</a:t>
            </a:r>
            <a:endParaRPr lang="ru-RU" dirty="0"/>
          </a:p>
        </p:txBody>
      </p:sp>
      <p:pic>
        <p:nvPicPr>
          <p:cNvPr id="5" name="Picture 2" descr="http://officemonitor.ru/image.php?112_hse2_0.jpg?width=250&amp;cropratio=6:4&amp;image=/resources/events/112_hse2_0.jpg"/>
          <p:cNvPicPr>
            <a:picLocks noChangeAspect="1" noChangeArrowheads="1"/>
          </p:cNvPicPr>
          <p:nvPr/>
        </p:nvPicPr>
        <p:blipFill>
          <a:blip r:embed="rId2" cstate="print"/>
          <a:srcRect r="15385"/>
          <a:stretch>
            <a:fillRect/>
          </a:stretch>
        </p:blipFill>
        <p:spPr bwMode="auto">
          <a:xfrm>
            <a:off x="179512" y="188640"/>
            <a:ext cx="792088" cy="90867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2492896"/>
            <a:ext cx="8964488" cy="465358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Чувство обиды и разочарования, страх перед воображаемыми или реальными негативными последствиями</a:t>
            </a:r>
          </a:p>
          <a:p>
            <a:pPr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Страх перед неизвестностью</a:t>
            </a:r>
          </a:p>
          <a:p>
            <a:pPr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 Страх перед угрозой трудовой занятости и экономическими потерями</a:t>
            </a:r>
          </a:p>
          <a:p>
            <a:pPr indent="179388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Страх перед угрозой социальному статусу, личной власти,  сложившимся социальным отношениям</a:t>
            </a:r>
          </a:p>
          <a:p>
            <a:pPr indent="179388">
              <a:lnSpc>
                <a:spcPct val="114000"/>
              </a:lnSpc>
            </a:pPr>
            <a:endParaRPr lang="ru-RU" sz="2000" dirty="0" smtClean="0">
              <a:latin typeface="+mj-lt"/>
            </a:endParaRPr>
          </a:p>
          <a:p>
            <a:pPr marL="179388" indent="269875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Противоречие собственных и организационных интересов</a:t>
            </a:r>
          </a:p>
          <a:p>
            <a:pPr marL="179388" indent="269875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 Непонимание необходимости и практических результатов изменений </a:t>
            </a:r>
          </a:p>
          <a:p>
            <a:pPr marL="179388" indent="269875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Низкая  степень вовлеченности  в процесс внедрения изменения </a:t>
            </a:r>
          </a:p>
          <a:p>
            <a:pPr marL="179388" indent="269875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Отсутствие уважения и доверия  </a:t>
            </a:r>
          </a:p>
          <a:p>
            <a:pPr marL="179388" indent="269875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Неадекватные системы вознаграждений</a:t>
            </a:r>
          </a:p>
          <a:p>
            <a:pPr marL="179388" indent="269875">
              <a:lnSpc>
                <a:spcPct val="114000"/>
              </a:lnSpc>
              <a:buFont typeface="Wingdings" pitchFamily="2" charset="2"/>
              <a:buChar char="§"/>
            </a:pPr>
            <a:r>
              <a:rPr lang="ru-RU" sz="2000" dirty="0" smtClean="0">
                <a:latin typeface="+mj-lt"/>
              </a:rPr>
              <a:t>Пренебрежительное отношение к работникам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22530" name="Picture 2" descr="http://howtorunsuccessfulprojects.com/wp-content/uploads/2011/09/push.jpg"/>
          <p:cNvPicPr>
            <a:picLocks noChangeAspect="1" noChangeArrowheads="1"/>
          </p:cNvPicPr>
          <p:nvPr/>
        </p:nvPicPr>
        <p:blipFill>
          <a:blip r:embed="rId3" cstate="print"/>
          <a:srcRect t="7763" b="6844"/>
          <a:stretch>
            <a:fillRect/>
          </a:stretch>
        </p:blipFill>
        <p:spPr bwMode="auto">
          <a:xfrm>
            <a:off x="7020272" y="1196752"/>
            <a:ext cx="1584176" cy="1352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35280" cy="553616"/>
          </a:xfr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ru-RU" sz="2800" dirty="0" smtClean="0">
                <a:latin typeface="+mj-lt"/>
              </a:rPr>
              <a:t>Индивидуально-объективные детерминанты:</a:t>
            </a:r>
            <a:endParaRPr lang="ru-RU" sz="2800" dirty="0"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152400"/>
            <a:ext cx="8244408" cy="9906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Причины сопротивления организационным изменениям</a:t>
            </a:r>
            <a:endParaRPr lang="ru-RU" dirty="0"/>
          </a:p>
        </p:txBody>
      </p:sp>
      <p:pic>
        <p:nvPicPr>
          <p:cNvPr id="6" name="Picture 2" descr="http://officemonitor.ru/image.php?112_hse2_0.jpg?width=250&amp;cropratio=6:4&amp;image=/resources/events/112_hse2_0.jpg"/>
          <p:cNvPicPr>
            <a:picLocks noChangeAspect="1" noChangeArrowheads="1"/>
          </p:cNvPicPr>
          <p:nvPr/>
        </p:nvPicPr>
        <p:blipFill>
          <a:blip r:embed="rId2" cstate="print"/>
          <a:srcRect r="15385"/>
          <a:stretch>
            <a:fillRect/>
          </a:stretch>
        </p:blipFill>
        <p:spPr bwMode="auto">
          <a:xfrm>
            <a:off x="179512" y="188640"/>
            <a:ext cx="792088" cy="90867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1916832"/>
            <a:ext cx="56886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>
              <a:buFont typeface="Wingdings" pitchFamily="2" charset="2"/>
              <a:buChar char="§"/>
            </a:pPr>
            <a:r>
              <a:rPr lang="ru-RU" sz="2400" dirty="0" smtClean="0">
                <a:latin typeface="+mj-lt"/>
              </a:rPr>
              <a:t>Пол</a:t>
            </a:r>
          </a:p>
          <a:p>
            <a:pPr indent="360363">
              <a:buFont typeface="Wingdings" pitchFamily="2" charset="2"/>
              <a:buChar char="§"/>
            </a:pPr>
            <a:r>
              <a:rPr lang="ru-RU" sz="2400" dirty="0" smtClean="0">
                <a:latin typeface="+mj-lt"/>
              </a:rPr>
              <a:t>Возраст</a:t>
            </a:r>
          </a:p>
          <a:p>
            <a:pPr indent="360363">
              <a:buFont typeface="Wingdings" pitchFamily="2" charset="2"/>
              <a:buChar char="§"/>
            </a:pPr>
            <a:r>
              <a:rPr lang="ru-RU" sz="2400" dirty="0" smtClean="0">
                <a:latin typeface="+mj-lt"/>
              </a:rPr>
              <a:t>Образование</a:t>
            </a:r>
          </a:p>
          <a:p>
            <a:pPr indent="360363">
              <a:buFont typeface="Wingdings" pitchFamily="2" charset="2"/>
              <a:buChar char="§"/>
            </a:pPr>
            <a:r>
              <a:rPr lang="ru-RU" sz="2400" dirty="0" smtClean="0">
                <a:latin typeface="+mj-lt"/>
              </a:rPr>
              <a:t>Квалификация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9" name="Picture 2" descr="http://4.bp.blogspot.com/-bLqt6mfK6lk/TlOS7H26snI/AAAAAAAAAVE/RqT6VNPK_dA/s400/change%2Bmanage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44824"/>
            <a:ext cx="4464496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6" name="Picture 2" descr="http://www.help-me-change.com/images/lowesteem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714752"/>
            <a:ext cx="373380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94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Вывод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14000"/>
              </a:lnSpc>
              <a:buNone/>
            </a:pPr>
            <a:r>
              <a:rPr lang="ru-RU" sz="2800" u="sng" dirty="0" smtClean="0">
                <a:latin typeface="+mj-lt"/>
              </a:rPr>
              <a:t>Проблемы в данной области исследования: </a:t>
            </a:r>
          </a:p>
          <a:p>
            <a:pPr algn="just">
              <a:lnSpc>
                <a:spcPct val="114000"/>
              </a:lnSpc>
            </a:pPr>
            <a:r>
              <a:rPr lang="ru-RU" sz="2800" dirty="0" smtClean="0">
                <a:latin typeface="+mj-lt"/>
              </a:rPr>
              <a:t>нечеткость используемого понятийного аппарата; </a:t>
            </a:r>
          </a:p>
          <a:p>
            <a:pPr algn="just">
              <a:lnSpc>
                <a:spcPct val="114000"/>
              </a:lnSpc>
            </a:pPr>
            <a:r>
              <a:rPr lang="ru-RU" sz="2800" dirty="0" smtClean="0">
                <a:latin typeface="+mj-lt"/>
              </a:rPr>
              <a:t>отсутствие общепринятой классификации барьеров сопротивления; </a:t>
            </a:r>
          </a:p>
          <a:p>
            <a:pPr algn="just">
              <a:lnSpc>
                <a:spcPct val="114000"/>
              </a:lnSpc>
            </a:pPr>
            <a:r>
              <a:rPr lang="ru-RU" sz="2800" dirty="0" smtClean="0">
                <a:latin typeface="+mj-lt"/>
              </a:rPr>
              <a:t> недостаточная разработанность вопросов, связанных с ролью  </a:t>
            </a:r>
            <a:r>
              <a:rPr lang="en-US" sz="2800" dirty="0" smtClean="0">
                <a:latin typeface="+mj-lt"/>
              </a:rPr>
              <a:t>HR</a:t>
            </a:r>
            <a:r>
              <a:rPr lang="ru-RU" sz="2800" dirty="0" smtClean="0">
                <a:latin typeface="+mj-lt"/>
              </a:rPr>
              <a:t>-менеджеров в процессе проведения организационных изменений; </a:t>
            </a:r>
          </a:p>
          <a:p>
            <a:pPr algn="just">
              <a:lnSpc>
                <a:spcPct val="114000"/>
              </a:lnSpc>
            </a:pPr>
            <a:r>
              <a:rPr lang="ru-RU" sz="2800" dirty="0" smtClean="0">
                <a:latin typeface="+mj-lt"/>
              </a:rPr>
              <a:t>абстрактность рекомендаций по преодолению сопротивлений, зачастую  сложно применяемых на практике.</a:t>
            </a:r>
          </a:p>
          <a:p>
            <a:pPr algn="just">
              <a:lnSpc>
                <a:spcPct val="114000"/>
              </a:lnSpc>
            </a:pPr>
            <a:endParaRPr lang="ru-RU" dirty="0">
              <a:latin typeface="+mj-lt"/>
            </a:endParaRPr>
          </a:p>
        </p:txBody>
      </p:sp>
      <p:pic>
        <p:nvPicPr>
          <p:cNvPr id="4" name="Picture 2" descr="http://officemonitor.ru/image.php?112_hse2_0.jpg?width=250&amp;cropratio=6:4&amp;image=/resources/events/112_hse2_0.jpg"/>
          <p:cNvPicPr>
            <a:picLocks noChangeAspect="1" noChangeArrowheads="1"/>
          </p:cNvPicPr>
          <p:nvPr/>
        </p:nvPicPr>
        <p:blipFill>
          <a:blip r:embed="rId2" cstate="print"/>
          <a:srcRect r="15385"/>
          <a:stretch>
            <a:fillRect/>
          </a:stretch>
        </p:blipFill>
        <p:spPr bwMode="auto">
          <a:xfrm>
            <a:off x="179512" y="188640"/>
            <a:ext cx="792088" cy="908673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29600" cy="408200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dirty="0" smtClean="0">
                <a:latin typeface="+mj-lt"/>
              </a:rPr>
              <a:t>«Сопротивление организационным изменениям и способы его преодоления в деятельности </a:t>
            </a:r>
            <a:r>
              <a:rPr lang="en-US" sz="3600" dirty="0" smtClean="0">
                <a:latin typeface="+mj-lt"/>
              </a:rPr>
              <a:t>HR</a:t>
            </a:r>
            <a:r>
              <a:rPr lang="ru-RU" sz="3600" dirty="0" smtClean="0">
                <a:latin typeface="+mj-lt"/>
              </a:rPr>
              <a:t> –менеджера</a:t>
            </a:r>
            <a:r>
              <a:rPr lang="ru-RU" sz="3600" smtClean="0">
                <a:latin typeface="+mj-lt"/>
              </a:rPr>
              <a:t>», реализуется </a:t>
            </a:r>
            <a:r>
              <a:rPr lang="ru-RU" sz="3600" dirty="0" smtClean="0">
                <a:latin typeface="+mj-lt"/>
              </a:rPr>
              <a:t>в рамках «Программы «Научный фонд НИУ ВШЭ» 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грант № 13 – 05 – 0030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2013 г.</a:t>
            </a:r>
          </a:p>
          <a:p>
            <a:pPr algn="ctr"/>
            <a:endParaRPr lang="ru-RU" sz="360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Picture 2" descr="http://officemonitor.ru/image.php?112_hse2_0.jpg?width=250&amp;cropratio=6:4&amp;image=/resources/events/112_hse2_0.jpg"/>
          <p:cNvPicPr>
            <a:picLocks noChangeAspect="1" noChangeArrowheads="1"/>
          </p:cNvPicPr>
          <p:nvPr/>
        </p:nvPicPr>
        <p:blipFill>
          <a:blip r:embed="rId2" cstate="print"/>
          <a:srcRect r="15385"/>
          <a:stretch>
            <a:fillRect/>
          </a:stretch>
        </p:blipFill>
        <p:spPr bwMode="auto">
          <a:xfrm>
            <a:off x="179512" y="188640"/>
            <a:ext cx="792088" cy="9086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35696" y="40466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+mj-lt"/>
              </a:rPr>
              <a:t>Исследовательский проект</a:t>
            </a:r>
            <a:endParaRPr lang="ru-RU" sz="32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492896"/>
            <a:ext cx="8229600" cy="841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ЗА ВНИМАНИЕ!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207</TotalTime>
  <Words>316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Сопротивление организационным изменениям:  индивидуальный уровень анализа </vt:lpstr>
      <vt:lpstr>Проблема неэффективного внедрения организационных изменений</vt:lpstr>
      <vt:lpstr>Сопротивление изменениям как комплексный феномен</vt:lpstr>
      <vt:lpstr>Причины сопротивления организационным изменениям</vt:lpstr>
      <vt:lpstr>Причины сопротивления организационным изменениям</vt:lpstr>
      <vt:lpstr>Причины сопротивления организационным изменениям</vt:lpstr>
      <vt:lpstr>Вывод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Сопротивление организационным изменениям: индивидуальный уровень анализа </dc:title>
  <dc:creator>Mary</dc:creator>
  <cp:lastModifiedBy>Mary</cp:lastModifiedBy>
  <cp:revision>18</cp:revision>
  <dcterms:created xsi:type="dcterms:W3CDTF">2013-04-02T09:18:04Z</dcterms:created>
  <dcterms:modified xsi:type="dcterms:W3CDTF">2013-04-04T11:56:01Z</dcterms:modified>
</cp:coreProperties>
</file>