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73" r:id="rId4"/>
    <p:sldId id="276" r:id="rId5"/>
    <p:sldId id="274" r:id="rId6"/>
    <p:sldId id="286" r:id="rId7"/>
    <p:sldId id="275" r:id="rId8"/>
    <p:sldId id="277" r:id="rId9"/>
    <p:sldId id="305" r:id="rId10"/>
    <p:sldId id="261" r:id="rId11"/>
    <p:sldId id="267" r:id="rId12"/>
    <p:sldId id="287" r:id="rId13"/>
    <p:sldId id="265" r:id="rId14"/>
    <p:sldId id="291" r:id="rId15"/>
    <p:sldId id="293" r:id="rId16"/>
    <p:sldId id="272" r:id="rId17"/>
    <p:sldId id="292" r:id="rId18"/>
    <p:sldId id="269" r:id="rId19"/>
    <p:sldId id="262" r:id="rId20"/>
    <p:sldId id="271" r:id="rId21"/>
    <p:sldId id="296" r:id="rId22"/>
    <p:sldId id="297" r:id="rId23"/>
    <p:sldId id="298" r:id="rId24"/>
    <p:sldId id="299" r:id="rId25"/>
    <p:sldId id="300" r:id="rId26"/>
    <p:sldId id="304" r:id="rId27"/>
    <p:sldId id="301" r:id="rId28"/>
    <p:sldId id="302" r:id="rId29"/>
    <p:sldId id="288" r:id="rId30"/>
    <p:sldId id="294" r:id="rId31"/>
    <p:sldId id="279" r:id="rId32"/>
    <p:sldId id="278" r:id="rId33"/>
    <p:sldId id="290" r:id="rId34"/>
    <p:sldId id="289" r:id="rId35"/>
    <p:sldId id="266" r:id="rId36"/>
    <p:sldId id="284" r:id="rId37"/>
    <p:sldId id="282" r:id="rId38"/>
    <p:sldId id="283" r:id="rId39"/>
    <p:sldId id="285" r:id="rId40"/>
    <p:sldId id="258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3606" autoAdjust="0"/>
  </p:normalViewPr>
  <p:slideViewPr>
    <p:cSldViewPr snapToGrid="0" snapToObjects="1">
      <p:cViewPr>
        <p:scale>
          <a:sx n="70" d="100"/>
          <a:sy n="7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БИ</c:v>
                </c:pt>
              </c:strCache>
            </c:strRef>
          </c:tx>
          <c:dLbls>
            <c:txPr>
              <a:bodyPr/>
              <a:lstStyle/>
              <a:p>
                <a:pPr>
                  <a:defRPr sz="17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218</c:v>
                </c:pt>
                <c:pt idx="1">
                  <c:v>215</c:v>
                </c:pt>
                <c:pt idx="2">
                  <c:v>221</c:v>
                </c:pt>
                <c:pt idx="3">
                  <c:v>214</c:v>
                </c:pt>
                <c:pt idx="4">
                  <c:v>236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ПМИ</c:v>
                </c:pt>
              </c:strCache>
            </c:strRef>
          </c:tx>
          <c:dLbls>
            <c:txPr>
              <a:bodyPr/>
              <a:lstStyle/>
              <a:p>
                <a:pPr>
                  <a:defRPr sz="17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199</c:v>
                </c:pt>
                <c:pt idx="1">
                  <c:v>198</c:v>
                </c:pt>
                <c:pt idx="2">
                  <c:v>198</c:v>
                </c:pt>
                <c:pt idx="3">
                  <c:v>200</c:v>
                </c:pt>
                <c:pt idx="4">
                  <c:v>222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ПИ</c:v>
                </c:pt>
              </c:strCache>
            </c:strRef>
          </c:tx>
          <c:dLbls>
            <c:txPr>
              <a:bodyPr/>
              <a:lstStyle/>
              <a:p>
                <a:pPr>
                  <a:defRPr sz="17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3">
                  <c:v>205</c:v>
                </c:pt>
                <c:pt idx="4">
                  <c:v>242</c:v>
                </c:pt>
              </c:numCache>
            </c:numRef>
          </c:val>
        </c:ser>
        <c:dLbls/>
        <c:axId val="111933312"/>
        <c:axId val="111934848"/>
      </c:barChart>
      <c:catAx>
        <c:axId val="111933312"/>
        <c:scaling>
          <c:orientation val="minMax"/>
        </c:scaling>
        <c:axPos val="b"/>
        <c:numFmt formatCode="General" sourceLinked="1"/>
        <c:tickLblPos val="nextTo"/>
        <c:crossAx val="111934848"/>
        <c:crosses val="autoZero"/>
        <c:auto val="1"/>
        <c:lblAlgn val="ctr"/>
        <c:lblOffset val="100"/>
      </c:catAx>
      <c:valAx>
        <c:axId val="111934848"/>
        <c:scaling>
          <c:orientation val="minMax"/>
        </c:scaling>
        <c:axPos val="l"/>
        <c:majorGridlines/>
        <c:numFmt formatCode="General" sourceLinked="1"/>
        <c:tickLblPos val="nextTo"/>
        <c:crossAx val="1119333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D3D2C-2AB5-4EB9-BAC3-64F819C622A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3CE614BB-8042-471A-A4F1-8B9A4CE5362E}">
      <dgm:prSet phldrT="[Текст]" custT="1"/>
      <dgm:spPr/>
      <dgm:t>
        <a:bodyPr/>
        <a:lstStyle/>
        <a:p>
          <a:r>
            <a:rPr lang="ru-RU" sz="1800" dirty="0" smtClean="0"/>
            <a:t>Информатика и программирование, структуры и базы данных</a:t>
          </a:r>
          <a:endParaRPr lang="ru-RU" sz="1800" dirty="0"/>
        </a:p>
      </dgm:t>
    </dgm:pt>
    <dgm:pt modelId="{AED2B007-201C-4208-BF36-E498EA710A3A}" type="parTrans" cxnId="{AA384F32-2FE1-4522-87A2-23EC119AA668}">
      <dgm:prSet/>
      <dgm:spPr/>
      <dgm:t>
        <a:bodyPr/>
        <a:lstStyle/>
        <a:p>
          <a:endParaRPr lang="ru-RU" sz="2000"/>
        </a:p>
      </dgm:t>
    </dgm:pt>
    <dgm:pt modelId="{B3F90342-4540-4445-B2D3-B1F7280EE1D8}" type="sibTrans" cxnId="{AA384F32-2FE1-4522-87A2-23EC119AA668}">
      <dgm:prSet/>
      <dgm:spPr/>
      <dgm:t>
        <a:bodyPr/>
        <a:lstStyle/>
        <a:p>
          <a:endParaRPr lang="ru-RU" sz="2000"/>
        </a:p>
      </dgm:t>
    </dgm:pt>
    <dgm:pt modelId="{9C2AEA67-9DB3-492F-93F0-2638F61316DC}">
      <dgm:prSet phldrT="[Текст]" custT="1"/>
      <dgm:spPr/>
      <dgm:t>
        <a:bodyPr/>
        <a:lstStyle/>
        <a:p>
          <a:r>
            <a:rPr lang="ru-RU" sz="1800" dirty="0" smtClean="0"/>
            <a:t>Моделирование и анализ бизнес-процессов, корпоративные информационные системы, управление программными проектами</a:t>
          </a:r>
          <a:endParaRPr lang="ru-RU" sz="1800" dirty="0"/>
        </a:p>
      </dgm:t>
    </dgm:pt>
    <dgm:pt modelId="{681337C4-2B5E-4768-958D-1EC32B922C5E}" type="parTrans" cxnId="{321E0577-9BE9-4ED9-8C30-10AC1BDF15CA}">
      <dgm:prSet/>
      <dgm:spPr/>
      <dgm:t>
        <a:bodyPr/>
        <a:lstStyle/>
        <a:p>
          <a:endParaRPr lang="ru-RU" sz="2000"/>
        </a:p>
      </dgm:t>
    </dgm:pt>
    <dgm:pt modelId="{9C6B385C-E5B4-4047-B142-70A7A932129D}" type="sibTrans" cxnId="{321E0577-9BE9-4ED9-8C30-10AC1BDF15CA}">
      <dgm:prSet/>
      <dgm:spPr/>
      <dgm:t>
        <a:bodyPr/>
        <a:lstStyle/>
        <a:p>
          <a:endParaRPr lang="ru-RU" sz="2000"/>
        </a:p>
      </dgm:t>
    </dgm:pt>
    <dgm:pt modelId="{D7DF691E-C62C-43B6-887E-59D6CA0F4748}">
      <dgm:prSet phldrT="[Текст]" custT="1"/>
      <dgm:spPr/>
      <dgm:t>
        <a:bodyPr/>
        <a:lstStyle/>
        <a:p>
          <a:r>
            <a:rPr lang="ru-RU" sz="1800" dirty="0" smtClean="0"/>
            <a:t>Экономика, стратегический менеджмент, экономико-математическое моделирование, организация и управление фирмой</a:t>
          </a:r>
          <a:endParaRPr lang="ru-RU" sz="1800" dirty="0"/>
        </a:p>
      </dgm:t>
    </dgm:pt>
    <dgm:pt modelId="{6BF8FB68-CE07-445A-839D-FC1BB2105EE7}" type="parTrans" cxnId="{6CEC7CCE-DEAC-4AEF-BD92-B8B62AE5A05B}">
      <dgm:prSet/>
      <dgm:spPr/>
      <dgm:t>
        <a:bodyPr/>
        <a:lstStyle/>
        <a:p>
          <a:endParaRPr lang="ru-RU" sz="2000"/>
        </a:p>
      </dgm:t>
    </dgm:pt>
    <dgm:pt modelId="{5594DB48-B25C-446F-804D-E06682F038AA}" type="sibTrans" cxnId="{6CEC7CCE-DEAC-4AEF-BD92-B8B62AE5A05B}">
      <dgm:prSet/>
      <dgm:spPr/>
      <dgm:t>
        <a:bodyPr/>
        <a:lstStyle/>
        <a:p>
          <a:endParaRPr lang="ru-RU" sz="2000"/>
        </a:p>
      </dgm:t>
    </dgm:pt>
    <dgm:pt modelId="{BBFCE845-AFC0-4E3E-B7C3-708EB091C9FE}" type="pres">
      <dgm:prSet presAssocID="{B3DD3D2C-2AB5-4EB9-BAC3-64F819C622A0}" presName="linearFlow" presStyleCnt="0">
        <dgm:presLayoutVars>
          <dgm:dir/>
          <dgm:resizeHandles val="exact"/>
        </dgm:presLayoutVars>
      </dgm:prSet>
      <dgm:spPr/>
    </dgm:pt>
    <dgm:pt modelId="{82FE7BF4-5188-4CBF-B531-824A5C61F3CA}" type="pres">
      <dgm:prSet presAssocID="{3CE614BB-8042-471A-A4F1-8B9A4CE5362E}" presName="composite" presStyleCnt="0"/>
      <dgm:spPr/>
    </dgm:pt>
    <dgm:pt modelId="{EA4F94E4-8CE5-4A5E-9205-68557CB11BC8}" type="pres">
      <dgm:prSet presAssocID="{3CE614BB-8042-471A-A4F1-8B9A4CE5362E}" presName="imgShp" presStyleLbl="fgImgPlace1" presStyleIdx="0" presStyleCnt="3" custLinFactX="-154224" custLinFactNeighborX="-200000" custLinFactNeighborY="76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4496C3-BBB6-41FB-BD49-234060A32BBB}" type="pres">
      <dgm:prSet presAssocID="{3CE614BB-8042-471A-A4F1-8B9A4CE5362E}" presName="txShp" presStyleLbl="node1" presStyleIdx="0" presStyleCnt="3" custScaleX="134433" custScaleY="171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4CF77-B502-44ED-95A0-6DFC00E4E5E9}" type="pres">
      <dgm:prSet presAssocID="{B3F90342-4540-4445-B2D3-B1F7280EE1D8}" presName="spacing" presStyleCnt="0"/>
      <dgm:spPr/>
    </dgm:pt>
    <dgm:pt modelId="{785EE9E5-43FE-4B34-A05B-F70539408AF1}" type="pres">
      <dgm:prSet presAssocID="{9C2AEA67-9DB3-492F-93F0-2638F61316DC}" presName="composite" presStyleCnt="0"/>
      <dgm:spPr/>
    </dgm:pt>
    <dgm:pt modelId="{D17E1CEF-5B14-4F5F-9F7B-0F408C7087F2}" type="pres">
      <dgm:prSet presAssocID="{9C2AEA67-9DB3-492F-93F0-2638F61316DC}" presName="imgShp" presStyleLbl="fgImgPlace1" presStyleIdx="1" presStyleCnt="3" custLinFactX="-153092" custLinFactNeighborX="-200000" custLinFactNeighborY="-80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5AE8A9-59C3-499D-85FB-7676222ECA41}" type="pres">
      <dgm:prSet presAssocID="{9C2AEA67-9DB3-492F-93F0-2638F61316DC}" presName="txShp" presStyleLbl="node1" presStyleIdx="1" presStyleCnt="3" custScaleX="133928" custScaleY="26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9692D-A986-4A16-B45C-D0EE80B5B4AB}" type="pres">
      <dgm:prSet presAssocID="{9C6B385C-E5B4-4047-B142-70A7A932129D}" presName="spacing" presStyleCnt="0"/>
      <dgm:spPr/>
    </dgm:pt>
    <dgm:pt modelId="{20F83CD3-6D3B-4654-99B6-92502AEAA466}" type="pres">
      <dgm:prSet presAssocID="{D7DF691E-C62C-43B6-887E-59D6CA0F4748}" presName="composite" presStyleCnt="0"/>
      <dgm:spPr/>
    </dgm:pt>
    <dgm:pt modelId="{8CD29E0D-F85B-4A44-894B-5EE5A291572D}" type="pres">
      <dgm:prSet presAssocID="{D7DF691E-C62C-43B6-887E-59D6CA0F4748}" presName="imgShp" presStyleLbl="fgImgPlace1" presStyleIdx="2" presStyleCnt="3" custLinFactX="-153092" custLinFactNeighborX="-200000" custLinFactNeighborY="-82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EC713B-1FA4-4246-9FAE-B2113784BF2E}" type="pres">
      <dgm:prSet presAssocID="{D7DF691E-C62C-43B6-887E-59D6CA0F4748}" presName="txShp" presStyleLbl="node1" presStyleIdx="2" presStyleCnt="3" custScaleX="133424" custScaleY="1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C6CC6-75D7-4C49-9928-217BCFEF217F}" type="presOf" srcId="{3CE614BB-8042-471A-A4F1-8B9A4CE5362E}" destId="{EA4496C3-BBB6-41FB-BD49-234060A32BBB}" srcOrd="0" destOrd="0" presId="urn:microsoft.com/office/officeart/2005/8/layout/vList3#2"/>
    <dgm:cxn modelId="{21A37B80-A7A4-44DA-ADC3-A736070A4725}" type="presOf" srcId="{B3DD3D2C-2AB5-4EB9-BAC3-64F819C622A0}" destId="{BBFCE845-AFC0-4E3E-B7C3-708EB091C9FE}" srcOrd="0" destOrd="0" presId="urn:microsoft.com/office/officeart/2005/8/layout/vList3#2"/>
    <dgm:cxn modelId="{6CEC7CCE-DEAC-4AEF-BD92-B8B62AE5A05B}" srcId="{B3DD3D2C-2AB5-4EB9-BAC3-64F819C622A0}" destId="{D7DF691E-C62C-43B6-887E-59D6CA0F4748}" srcOrd="2" destOrd="0" parTransId="{6BF8FB68-CE07-445A-839D-FC1BB2105EE7}" sibTransId="{5594DB48-B25C-446F-804D-E06682F038AA}"/>
    <dgm:cxn modelId="{321E0577-9BE9-4ED9-8C30-10AC1BDF15CA}" srcId="{B3DD3D2C-2AB5-4EB9-BAC3-64F819C622A0}" destId="{9C2AEA67-9DB3-492F-93F0-2638F61316DC}" srcOrd="1" destOrd="0" parTransId="{681337C4-2B5E-4768-958D-1EC32B922C5E}" sibTransId="{9C6B385C-E5B4-4047-B142-70A7A932129D}"/>
    <dgm:cxn modelId="{65CDDDDF-4D37-4B5F-875B-83B6114F8206}" type="presOf" srcId="{D7DF691E-C62C-43B6-887E-59D6CA0F4748}" destId="{BAEC713B-1FA4-4246-9FAE-B2113784BF2E}" srcOrd="0" destOrd="0" presId="urn:microsoft.com/office/officeart/2005/8/layout/vList3#2"/>
    <dgm:cxn modelId="{E083A624-6105-416B-A4FE-4E0865318802}" type="presOf" srcId="{9C2AEA67-9DB3-492F-93F0-2638F61316DC}" destId="{F05AE8A9-59C3-499D-85FB-7676222ECA41}" srcOrd="0" destOrd="0" presId="urn:microsoft.com/office/officeart/2005/8/layout/vList3#2"/>
    <dgm:cxn modelId="{AA384F32-2FE1-4522-87A2-23EC119AA668}" srcId="{B3DD3D2C-2AB5-4EB9-BAC3-64F819C622A0}" destId="{3CE614BB-8042-471A-A4F1-8B9A4CE5362E}" srcOrd="0" destOrd="0" parTransId="{AED2B007-201C-4208-BF36-E498EA710A3A}" sibTransId="{B3F90342-4540-4445-B2D3-B1F7280EE1D8}"/>
    <dgm:cxn modelId="{89565612-AA3F-451E-BC1B-AE72BC8EEA17}" type="presParOf" srcId="{BBFCE845-AFC0-4E3E-B7C3-708EB091C9FE}" destId="{82FE7BF4-5188-4CBF-B531-824A5C61F3CA}" srcOrd="0" destOrd="0" presId="urn:microsoft.com/office/officeart/2005/8/layout/vList3#2"/>
    <dgm:cxn modelId="{83473FC4-E266-40F7-91D0-94146B29A977}" type="presParOf" srcId="{82FE7BF4-5188-4CBF-B531-824A5C61F3CA}" destId="{EA4F94E4-8CE5-4A5E-9205-68557CB11BC8}" srcOrd="0" destOrd="0" presId="urn:microsoft.com/office/officeart/2005/8/layout/vList3#2"/>
    <dgm:cxn modelId="{FEEA7B3C-DEFE-4EAC-9811-85B253BB28EE}" type="presParOf" srcId="{82FE7BF4-5188-4CBF-B531-824A5C61F3CA}" destId="{EA4496C3-BBB6-41FB-BD49-234060A32BBB}" srcOrd="1" destOrd="0" presId="urn:microsoft.com/office/officeart/2005/8/layout/vList3#2"/>
    <dgm:cxn modelId="{A5D95893-C067-4695-B3B9-319958E5C938}" type="presParOf" srcId="{BBFCE845-AFC0-4E3E-B7C3-708EB091C9FE}" destId="{3B14CF77-B502-44ED-95A0-6DFC00E4E5E9}" srcOrd="1" destOrd="0" presId="urn:microsoft.com/office/officeart/2005/8/layout/vList3#2"/>
    <dgm:cxn modelId="{6D0212DF-0E93-448F-AB9B-7C66D2B71BD9}" type="presParOf" srcId="{BBFCE845-AFC0-4E3E-B7C3-708EB091C9FE}" destId="{785EE9E5-43FE-4B34-A05B-F70539408AF1}" srcOrd="2" destOrd="0" presId="urn:microsoft.com/office/officeart/2005/8/layout/vList3#2"/>
    <dgm:cxn modelId="{A3A3ECB4-62CC-49F8-831B-23041F145C5C}" type="presParOf" srcId="{785EE9E5-43FE-4B34-A05B-F70539408AF1}" destId="{D17E1CEF-5B14-4F5F-9F7B-0F408C7087F2}" srcOrd="0" destOrd="0" presId="urn:microsoft.com/office/officeart/2005/8/layout/vList3#2"/>
    <dgm:cxn modelId="{37EC5EF1-0B87-4D00-B177-5DDF264C45F3}" type="presParOf" srcId="{785EE9E5-43FE-4B34-A05B-F70539408AF1}" destId="{F05AE8A9-59C3-499D-85FB-7676222ECA41}" srcOrd="1" destOrd="0" presId="urn:microsoft.com/office/officeart/2005/8/layout/vList3#2"/>
    <dgm:cxn modelId="{DF3C073E-4733-4495-9A1D-65CB9B635602}" type="presParOf" srcId="{BBFCE845-AFC0-4E3E-B7C3-708EB091C9FE}" destId="{62A9692D-A986-4A16-B45C-D0EE80B5B4AB}" srcOrd="3" destOrd="0" presId="urn:microsoft.com/office/officeart/2005/8/layout/vList3#2"/>
    <dgm:cxn modelId="{DDC1D3A5-8ABA-48A5-AA08-BAE986BD6673}" type="presParOf" srcId="{BBFCE845-AFC0-4E3E-B7C3-708EB091C9FE}" destId="{20F83CD3-6D3B-4654-99B6-92502AEAA466}" srcOrd="4" destOrd="0" presId="urn:microsoft.com/office/officeart/2005/8/layout/vList3#2"/>
    <dgm:cxn modelId="{48454C77-AEE7-45E7-B7DF-D052DBEF6716}" type="presParOf" srcId="{20F83CD3-6D3B-4654-99B6-92502AEAA466}" destId="{8CD29E0D-F85B-4A44-894B-5EE5A291572D}" srcOrd="0" destOrd="0" presId="urn:microsoft.com/office/officeart/2005/8/layout/vList3#2"/>
    <dgm:cxn modelId="{869BB165-5A8C-44AE-B860-3409ABF8D249}" type="presParOf" srcId="{20F83CD3-6D3B-4654-99B6-92502AEAA466}" destId="{BAEC713B-1FA4-4246-9FAE-B2113784BF2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D3D2C-2AB5-4EB9-BAC3-64F819C622A0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3CE614BB-8042-471A-A4F1-8B9A4CE5362E}">
      <dgm:prSet phldrT="[Текст]" custT="1"/>
      <dgm:spPr/>
      <dgm:t>
        <a:bodyPr/>
        <a:lstStyle/>
        <a:p>
          <a:r>
            <a:rPr lang="ru-RU" sz="1600" dirty="0" smtClean="0"/>
            <a:t>Математика, математическое моделирование,  информатика и программирование</a:t>
          </a:r>
          <a:endParaRPr lang="ru-RU" sz="1600" dirty="0"/>
        </a:p>
      </dgm:t>
    </dgm:pt>
    <dgm:pt modelId="{AED2B007-201C-4208-BF36-E498EA710A3A}" type="parTrans" cxnId="{AA384F32-2FE1-4522-87A2-23EC119AA668}">
      <dgm:prSet/>
      <dgm:spPr/>
      <dgm:t>
        <a:bodyPr/>
        <a:lstStyle/>
        <a:p>
          <a:endParaRPr lang="ru-RU"/>
        </a:p>
      </dgm:t>
    </dgm:pt>
    <dgm:pt modelId="{B3F90342-4540-4445-B2D3-B1F7280EE1D8}" type="sibTrans" cxnId="{AA384F32-2FE1-4522-87A2-23EC119AA668}">
      <dgm:prSet/>
      <dgm:spPr/>
      <dgm:t>
        <a:bodyPr/>
        <a:lstStyle/>
        <a:p>
          <a:endParaRPr lang="ru-RU"/>
        </a:p>
      </dgm:t>
    </dgm:pt>
    <dgm:pt modelId="{BBFCE845-AFC0-4E3E-B7C3-708EB091C9FE}" type="pres">
      <dgm:prSet presAssocID="{B3DD3D2C-2AB5-4EB9-BAC3-64F819C622A0}" presName="linearFlow" presStyleCnt="0">
        <dgm:presLayoutVars>
          <dgm:dir/>
          <dgm:resizeHandles val="exact"/>
        </dgm:presLayoutVars>
      </dgm:prSet>
      <dgm:spPr/>
    </dgm:pt>
    <dgm:pt modelId="{82FE7BF4-5188-4CBF-B531-824A5C61F3CA}" type="pres">
      <dgm:prSet presAssocID="{3CE614BB-8042-471A-A4F1-8B9A4CE5362E}" presName="composite" presStyleCnt="0"/>
      <dgm:spPr/>
    </dgm:pt>
    <dgm:pt modelId="{EA4F94E4-8CE5-4A5E-9205-68557CB11BC8}" type="pres">
      <dgm:prSet presAssocID="{3CE614BB-8042-471A-A4F1-8B9A4CE5362E}" presName="imgShp" presStyleLbl="fgImgPlace1" presStyleIdx="0" presStyleCnt="1" custScaleX="49995" custScaleY="49995" custLinFactX="-100000" custLinFactNeighborX="-119865" custLinFactNeighborY="-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4496C3-BBB6-41FB-BD49-234060A32BBB}" type="pres">
      <dgm:prSet presAssocID="{3CE614BB-8042-471A-A4F1-8B9A4CE5362E}" presName="txShp" presStyleLbl="node1" presStyleIdx="0" presStyleCnt="1" custScaleX="134433" custScaleY="171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56792-E07A-4E75-B709-9D6A752B755B}" type="presOf" srcId="{B3DD3D2C-2AB5-4EB9-BAC3-64F819C622A0}" destId="{BBFCE845-AFC0-4E3E-B7C3-708EB091C9FE}" srcOrd="0" destOrd="0" presId="urn:microsoft.com/office/officeart/2005/8/layout/vList3#3"/>
    <dgm:cxn modelId="{FDF8708E-BAD2-48B5-9F98-698E2F86578F}" type="presOf" srcId="{3CE614BB-8042-471A-A4F1-8B9A4CE5362E}" destId="{EA4496C3-BBB6-41FB-BD49-234060A32BBB}" srcOrd="0" destOrd="0" presId="urn:microsoft.com/office/officeart/2005/8/layout/vList3#3"/>
    <dgm:cxn modelId="{AA384F32-2FE1-4522-87A2-23EC119AA668}" srcId="{B3DD3D2C-2AB5-4EB9-BAC3-64F819C622A0}" destId="{3CE614BB-8042-471A-A4F1-8B9A4CE5362E}" srcOrd="0" destOrd="0" parTransId="{AED2B007-201C-4208-BF36-E498EA710A3A}" sibTransId="{B3F90342-4540-4445-B2D3-B1F7280EE1D8}"/>
    <dgm:cxn modelId="{A9031D40-E8A4-4443-8026-F1AF792C0193}" type="presParOf" srcId="{BBFCE845-AFC0-4E3E-B7C3-708EB091C9FE}" destId="{82FE7BF4-5188-4CBF-B531-824A5C61F3CA}" srcOrd="0" destOrd="0" presId="urn:microsoft.com/office/officeart/2005/8/layout/vList3#3"/>
    <dgm:cxn modelId="{DEC17FAD-1057-48DE-B1FE-C712BE4BD635}" type="presParOf" srcId="{82FE7BF4-5188-4CBF-B531-824A5C61F3CA}" destId="{EA4F94E4-8CE5-4A5E-9205-68557CB11BC8}" srcOrd="0" destOrd="0" presId="urn:microsoft.com/office/officeart/2005/8/layout/vList3#3"/>
    <dgm:cxn modelId="{3A3B1D79-D799-4C45-8148-B94747C0DD9F}" type="presParOf" srcId="{82FE7BF4-5188-4CBF-B531-824A5C61F3CA}" destId="{EA4496C3-BBB6-41FB-BD49-234060A32BBB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D3D2C-2AB5-4EB9-BAC3-64F819C622A0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9C2AEA67-9DB3-492F-93F0-2638F61316DC}">
      <dgm:prSet phldrT="[Текст]" custT="1"/>
      <dgm:spPr/>
      <dgm:t>
        <a:bodyPr/>
        <a:lstStyle/>
        <a:p>
          <a:r>
            <a:rPr lang="ru-RU" sz="1600" dirty="0" smtClean="0"/>
            <a:t>Методы анализа и выбора решений, исследование операций и приложения</a:t>
          </a:r>
          <a:endParaRPr lang="ru-RU" sz="1600" dirty="0"/>
        </a:p>
      </dgm:t>
    </dgm:pt>
    <dgm:pt modelId="{681337C4-2B5E-4768-958D-1EC32B922C5E}" type="parTrans" cxnId="{321E0577-9BE9-4ED9-8C30-10AC1BDF15CA}">
      <dgm:prSet/>
      <dgm:spPr/>
      <dgm:t>
        <a:bodyPr/>
        <a:lstStyle/>
        <a:p>
          <a:endParaRPr lang="ru-RU"/>
        </a:p>
      </dgm:t>
    </dgm:pt>
    <dgm:pt modelId="{9C6B385C-E5B4-4047-B142-70A7A932129D}" type="sibTrans" cxnId="{321E0577-9BE9-4ED9-8C30-10AC1BDF15CA}">
      <dgm:prSet/>
      <dgm:spPr/>
      <dgm:t>
        <a:bodyPr/>
        <a:lstStyle/>
        <a:p>
          <a:endParaRPr lang="ru-RU"/>
        </a:p>
      </dgm:t>
    </dgm:pt>
    <dgm:pt modelId="{BBFCE845-AFC0-4E3E-B7C3-708EB091C9FE}" type="pres">
      <dgm:prSet presAssocID="{B3DD3D2C-2AB5-4EB9-BAC3-64F819C622A0}" presName="linearFlow" presStyleCnt="0">
        <dgm:presLayoutVars>
          <dgm:dir/>
          <dgm:resizeHandles val="exact"/>
        </dgm:presLayoutVars>
      </dgm:prSet>
      <dgm:spPr/>
    </dgm:pt>
    <dgm:pt modelId="{785EE9E5-43FE-4B34-A05B-F70539408AF1}" type="pres">
      <dgm:prSet presAssocID="{9C2AEA67-9DB3-492F-93F0-2638F61316DC}" presName="composite" presStyleCnt="0"/>
      <dgm:spPr/>
    </dgm:pt>
    <dgm:pt modelId="{D17E1CEF-5B14-4F5F-9F7B-0F408C7087F2}" type="pres">
      <dgm:prSet presAssocID="{9C2AEA67-9DB3-492F-93F0-2638F61316DC}" presName="imgShp" presStyleLbl="fgImgPlace1" presStyleIdx="0" presStyleCnt="1" custLinFactX="-200000" custLinFactNeighborX="-204417" custLinFactNeighborY="-78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5AE8A9-59C3-499D-85FB-7676222ECA41}" type="pres">
      <dgm:prSet presAssocID="{9C2AEA67-9DB3-492F-93F0-2638F61316DC}" presName="txShp" presStyleLbl="node1" presStyleIdx="0" presStyleCnt="1" custScaleX="133928" custScaleY="26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38B6ED-82E1-4E8A-A443-01623F6FA9A6}" type="presOf" srcId="{B3DD3D2C-2AB5-4EB9-BAC3-64F819C622A0}" destId="{BBFCE845-AFC0-4E3E-B7C3-708EB091C9FE}" srcOrd="0" destOrd="0" presId="urn:microsoft.com/office/officeart/2005/8/layout/vList3#4"/>
    <dgm:cxn modelId="{F3F09C78-09FB-4DCF-9FFD-9C41E0B2142D}" type="presOf" srcId="{9C2AEA67-9DB3-492F-93F0-2638F61316DC}" destId="{F05AE8A9-59C3-499D-85FB-7676222ECA41}" srcOrd="0" destOrd="0" presId="urn:microsoft.com/office/officeart/2005/8/layout/vList3#4"/>
    <dgm:cxn modelId="{321E0577-9BE9-4ED9-8C30-10AC1BDF15CA}" srcId="{B3DD3D2C-2AB5-4EB9-BAC3-64F819C622A0}" destId="{9C2AEA67-9DB3-492F-93F0-2638F61316DC}" srcOrd="0" destOrd="0" parTransId="{681337C4-2B5E-4768-958D-1EC32B922C5E}" sibTransId="{9C6B385C-E5B4-4047-B142-70A7A932129D}"/>
    <dgm:cxn modelId="{7C22A03A-0894-4AC1-A4E9-2AFAA1FE8C08}" type="presParOf" srcId="{BBFCE845-AFC0-4E3E-B7C3-708EB091C9FE}" destId="{785EE9E5-43FE-4B34-A05B-F70539408AF1}" srcOrd="0" destOrd="0" presId="urn:microsoft.com/office/officeart/2005/8/layout/vList3#4"/>
    <dgm:cxn modelId="{F017B313-DA55-4124-9AEC-8A0EF3C60B55}" type="presParOf" srcId="{785EE9E5-43FE-4B34-A05B-F70539408AF1}" destId="{D17E1CEF-5B14-4F5F-9F7B-0F408C7087F2}" srcOrd="0" destOrd="0" presId="urn:microsoft.com/office/officeart/2005/8/layout/vList3#4"/>
    <dgm:cxn modelId="{F9DD02FC-3A9A-42E1-A562-D12699BFDA3F}" type="presParOf" srcId="{785EE9E5-43FE-4B34-A05B-F70539408AF1}" destId="{F05AE8A9-59C3-499D-85FB-7676222ECA4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D3D2C-2AB5-4EB9-BAC3-64F819C622A0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9C2AEA67-9DB3-492F-93F0-2638F61316DC}">
      <dgm:prSet phldrT="[Текст]" custT="1"/>
      <dgm:spPr/>
      <dgm:t>
        <a:bodyPr/>
        <a:lstStyle/>
        <a:p>
          <a:r>
            <a:rPr lang="ru-RU" sz="1600" b="0" i="0" dirty="0" smtClean="0"/>
            <a:t>Дискретные модели и алгоритмы</a:t>
          </a:r>
          <a:endParaRPr lang="ru-RU" sz="1600" dirty="0"/>
        </a:p>
      </dgm:t>
    </dgm:pt>
    <dgm:pt modelId="{681337C4-2B5E-4768-958D-1EC32B922C5E}" type="parTrans" cxnId="{321E0577-9BE9-4ED9-8C30-10AC1BDF15CA}">
      <dgm:prSet/>
      <dgm:spPr/>
      <dgm:t>
        <a:bodyPr/>
        <a:lstStyle/>
        <a:p>
          <a:endParaRPr lang="ru-RU"/>
        </a:p>
      </dgm:t>
    </dgm:pt>
    <dgm:pt modelId="{9C6B385C-E5B4-4047-B142-70A7A932129D}" type="sibTrans" cxnId="{321E0577-9BE9-4ED9-8C30-10AC1BDF15CA}">
      <dgm:prSet/>
      <dgm:spPr/>
      <dgm:t>
        <a:bodyPr/>
        <a:lstStyle/>
        <a:p>
          <a:endParaRPr lang="ru-RU"/>
        </a:p>
      </dgm:t>
    </dgm:pt>
    <dgm:pt modelId="{BBFCE845-AFC0-4E3E-B7C3-708EB091C9FE}" type="pres">
      <dgm:prSet presAssocID="{B3DD3D2C-2AB5-4EB9-BAC3-64F819C622A0}" presName="linearFlow" presStyleCnt="0">
        <dgm:presLayoutVars>
          <dgm:dir/>
          <dgm:resizeHandles val="exact"/>
        </dgm:presLayoutVars>
      </dgm:prSet>
      <dgm:spPr/>
    </dgm:pt>
    <dgm:pt modelId="{785EE9E5-43FE-4B34-A05B-F70539408AF1}" type="pres">
      <dgm:prSet presAssocID="{9C2AEA67-9DB3-492F-93F0-2638F61316DC}" presName="composite" presStyleCnt="0"/>
      <dgm:spPr/>
    </dgm:pt>
    <dgm:pt modelId="{D17E1CEF-5B14-4F5F-9F7B-0F408C7087F2}" type="pres">
      <dgm:prSet presAssocID="{9C2AEA67-9DB3-492F-93F0-2638F61316DC}" presName="imgShp" presStyleLbl="fgImgPlace1" presStyleIdx="0" presStyleCnt="1" custLinFactX="-200000" custLinFactNeighborX="-204417" custLinFactNeighborY="-78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5AE8A9-59C3-499D-85FB-7676222ECA41}" type="pres">
      <dgm:prSet presAssocID="{9C2AEA67-9DB3-492F-93F0-2638F61316DC}" presName="txShp" presStyleLbl="node1" presStyleIdx="0" presStyleCnt="1" custScaleX="133928" custScaleY="261529" custLinFactNeighborX="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2F1BF4-8A64-48CA-AB85-BE11A0FA2175}" type="presOf" srcId="{B3DD3D2C-2AB5-4EB9-BAC3-64F819C622A0}" destId="{BBFCE845-AFC0-4E3E-B7C3-708EB091C9FE}" srcOrd="0" destOrd="0" presId="urn:microsoft.com/office/officeart/2005/8/layout/vList3#4"/>
    <dgm:cxn modelId="{321E0577-9BE9-4ED9-8C30-10AC1BDF15CA}" srcId="{B3DD3D2C-2AB5-4EB9-BAC3-64F819C622A0}" destId="{9C2AEA67-9DB3-492F-93F0-2638F61316DC}" srcOrd="0" destOrd="0" parTransId="{681337C4-2B5E-4768-958D-1EC32B922C5E}" sibTransId="{9C6B385C-E5B4-4047-B142-70A7A932129D}"/>
    <dgm:cxn modelId="{BBDAAFC3-3EB4-4919-AD0F-E492B8EA000D}" type="presOf" srcId="{9C2AEA67-9DB3-492F-93F0-2638F61316DC}" destId="{F05AE8A9-59C3-499D-85FB-7676222ECA41}" srcOrd="0" destOrd="0" presId="urn:microsoft.com/office/officeart/2005/8/layout/vList3#4"/>
    <dgm:cxn modelId="{FF4EACF1-23B7-4B87-8DDB-E40C9A050869}" type="presParOf" srcId="{BBFCE845-AFC0-4E3E-B7C3-708EB091C9FE}" destId="{785EE9E5-43FE-4B34-A05B-F70539408AF1}" srcOrd="0" destOrd="0" presId="urn:microsoft.com/office/officeart/2005/8/layout/vList3#4"/>
    <dgm:cxn modelId="{50115B5F-8380-4BBB-B97D-646847CDA1B1}" type="presParOf" srcId="{785EE9E5-43FE-4B34-A05B-F70539408AF1}" destId="{D17E1CEF-5B14-4F5F-9F7B-0F408C7087F2}" srcOrd="0" destOrd="0" presId="urn:microsoft.com/office/officeart/2005/8/layout/vList3#4"/>
    <dgm:cxn modelId="{958D5E3D-5AFB-478B-A61B-72F20EA683DF}" type="presParOf" srcId="{785EE9E5-43FE-4B34-A05B-F70539408AF1}" destId="{F05AE8A9-59C3-499D-85FB-7676222ECA4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DD3D2C-2AB5-4EB9-BAC3-64F819C622A0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9C2AEA67-9DB3-492F-93F0-2638F61316DC}">
      <dgm:prSet phldrT="[Текст]" custT="1"/>
      <dgm:spPr/>
      <dgm:t>
        <a:bodyPr/>
        <a:lstStyle/>
        <a:p>
          <a:r>
            <a:rPr lang="ru-RU" sz="1800" b="0" i="0" dirty="0" smtClean="0"/>
            <a:t>Методы и алгоритмы поиска и обработки информации</a:t>
          </a:r>
          <a:endParaRPr lang="ru-RU" sz="1800" dirty="0"/>
        </a:p>
      </dgm:t>
    </dgm:pt>
    <dgm:pt modelId="{681337C4-2B5E-4768-958D-1EC32B922C5E}" type="parTrans" cxnId="{321E0577-9BE9-4ED9-8C30-10AC1BDF15CA}">
      <dgm:prSet/>
      <dgm:spPr/>
      <dgm:t>
        <a:bodyPr/>
        <a:lstStyle/>
        <a:p>
          <a:endParaRPr lang="ru-RU"/>
        </a:p>
      </dgm:t>
    </dgm:pt>
    <dgm:pt modelId="{9C6B385C-E5B4-4047-B142-70A7A932129D}" type="sibTrans" cxnId="{321E0577-9BE9-4ED9-8C30-10AC1BDF15CA}">
      <dgm:prSet/>
      <dgm:spPr/>
      <dgm:t>
        <a:bodyPr/>
        <a:lstStyle/>
        <a:p>
          <a:endParaRPr lang="ru-RU"/>
        </a:p>
      </dgm:t>
    </dgm:pt>
    <dgm:pt modelId="{BBFCE845-AFC0-4E3E-B7C3-708EB091C9FE}" type="pres">
      <dgm:prSet presAssocID="{B3DD3D2C-2AB5-4EB9-BAC3-64F819C622A0}" presName="linearFlow" presStyleCnt="0">
        <dgm:presLayoutVars>
          <dgm:dir/>
          <dgm:resizeHandles val="exact"/>
        </dgm:presLayoutVars>
      </dgm:prSet>
      <dgm:spPr/>
    </dgm:pt>
    <dgm:pt modelId="{785EE9E5-43FE-4B34-A05B-F70539408AF1}" type="pres">
      <dgm:prSet presAssocID="{9C2AEA67-9DB3-492F-93F0-2638F61316DC}" presName="composite" presStyleCnt="0"/>
      <dgm:spPr/>
    </dgm:pt>
    <dgm:pt modelId="{D17E1CEF-5B14-4F5F-9F7B-0F408C7087F2}" type="pres">
      <dgm:prSet presAssocID="{9C2AEA67-9DB3-492F-93F0-2638F61316DC}" presName="imgShp" presStyleLbl="fgImgPlace1" presStyleIdx="0" presStyleCnt="1" custScaleX="82501" custScaleY="98089" custLinFactX="-200000" custLinFactNeighborX="-253701" custLinFactNeighborY="-33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5AE8A9-59C3-499D-85FB-7676222ECA41}" type="pres">
      <dgm:prSet presAssocID="{9C2AEA67-9DB3-492F-93F0-2638F61316DC}" presName="txShp" presStyleLbl="node1" presStyleIdx="0" presStyleCnt="1" custScaleX="133928" custScaleY="261529" custLinFactNeighborY="-5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3D0B6-0A67-4685-AA82-72F734182683}" type="presOf" srcId="{9C2AEA67-9DB3-492F-93F0-2638F61316DC}" destId="{F05AE8A9-59C3-499D-85FB-7676222ECA41}" srcOrd="0" destOrd="0" presId="urn:microsoft.com/office/officeart/2005/8/layout/vList3#4"/>
    <dgm:cxn modelId="{321E0577-9BE9-4ED9-8C30-10AC1BDF15CA}" srcId="{B3DD3D2C-2AB5-4EB9-BAC3-64F819C622A0}" destId="{9C2AEA67-9DB3-492F-93F0-2638F61316DC}" srcOrd="0" destOrd="0" parTransId="{681337C4-2B5E-4768-958D-1EC32B922C5E}" sibTransId="{9C6B385C-E5B4-4047-B142-70A7A932129D}"/>
    <dgm:cxn modelId="{567B753B-DDD3-410C-B007-396D165762F3}" type="presOf" srcId="{B3DD3D2C-2AB5-4EB9-BAC3-64F819C622A0}" destId="{BBFCE845-AFC0-4E3E-B7C3-708EB091C9FE}" srcOrd="0" destOrd="0" presId="urn:microsoft.com/office/officeart/2005/8/layout/vList3#4"/>
    <dgm:cxn modelId="{6A9861B1-D8F4-429D-93DA-6DE4EE2214B3}" type="presParOf" srcId="{BBFCE845-AFC0-4E3E-B7C3-708EB091C9FE}" destId="{785EE9E5-43FE-4B34-A05B-F70539408AF1}" srcOrd="0" destOrd="0" presId="urn:microsoft.com/office/officeart/2005/8/layout/vList3#4"/>
    <dgm:cxn modelId="{AD4A97BB-6711-45EF-9759-0D95EED4AF81}" type="presParOf" srcId="{785EE9E5-43FE-4B34-A05B-F70539408AF1}" destId="{D17E1CEF-5B14-4F5F-9F7B-0F408C7087F2}" srcOrd="0" destOrd="0" presId="urn:microsoft.com/office/officeart/2005/8/layout/vList3#4"/>
    <dgm:cxn modelId="{C3B8D97B-6A9B-4EC7-ABEA-AD5C5A840A35}" type="presParOf" srcId="{785EE9E5-43FE-4B34-A05B-F70539408AF1}" destId="{F05AE8A9-59C3-499D-85FB-7676222ECA4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DD3D2C-2AB5-4EB9-BAC3-64F819C622A0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3CE614BB-8042-471A-A4F1-8B9A4CE5362E}">
      <dgm:prSet phldrT="[Текст]" custT="1"/>
      <dgm:spPr/>
      <dgm:t>
        <a:bodyPr/>
        <a:lstStyle/>
        <a:p>
          <a:r>
            <a:rPr lang="ru-RU" sz="1800" dirty="0" smtClean="0"/>
            <a:t>Информатика и программирование, архитектура ЭВМ</a:t>
          </a:r>
          <a:endParaRPr lang="ru-RU" sz="1800" dirty="0"/>
        </a:p>
      </dgm:t>
    </dgm:pt>
    <dgm:pt modelId="{AED2B007-201C-4208-BF36-E498EA710A3A}" type="parTrans" cxnId="{AA384F32-2FE1-4522-87A2-23EC119AA668}">
      <dgm:prSet/>
      <dgm:spPr/>
      <dgm:t>
        <a:bodyPr/>
        <a:lstStyle/>
        <a:p>
          <a:endParaRPr lang="ru-RU"/>
        </a:p>
      </dgm:t>
    </dgm:pt>
    <dgm:pt modelId="{B3F90342-4540-4445-B2D3-B1F7280EE1D8}" type="sibTrans" cxnId="{AA384F32-2FE1-4522-87A2-23EC119AA668}">
      <dgm:prSet/>
      <dgm:spPr/>
      <dgm:t>
        <a:bodyPr/>
        <a:lstStyle/>
        <a:p>
          <a:endParaRPr lang="ru-RU"/>
        </a:p>
      </dgm:t>
    </dgm:pt>
    <dgm:pt modelId="{BBFCE845-AFC0-4E3E-B7C3-708EB091C9FE}" type="pres">
      <dgm:prSet presAssocID="{B3DD3D2C-2AB5-4EB9-BAC3-64F819C622A0}" presName="linearFlow" presStyleCnt="0">
        <dgm:presLayoutVars>
          <dgm:dir/>
          <dgm:resizeHandles val="exact"/>
        </dgm:presLayoutVars>
      </dgm:prSet>
      <dgm:spPr/>
    </dgm:pt>
    <dgm:pt modelId="{82FE7BF4-5188-4CBF-B531-824A5C61F3CA}" type="pres">
      <dgm:prSet presAssocID="{3CE614BB-8042-471A-A4F1-8B9A4CE5362E}" presName="composite" presStyleCnt="0"/>
      <dgm:spPr/>
    </dgm:pt>
    <dgm:pt modelId="{EA4F94E4-8CE5-4A5E-9205-68557CB11BC8}" type="pres">
      <dgm:prSet presAssocID="{3CE614BB-8042-471A-A4F1-8B9A4CE5362E}" presName="imgShp" presStyleLbl="fgImgPlace1" presStyleIdx="0" presStyleCnt="1" custScaleX="53489" custScaleY="48507" custLinFactX="-100000" custLinFactNeighborX="-187364" custLinFactNeighborY="-33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4496C3-BBB6-41FB-BD49-234060A32BBB}" type="pres">
      <dgm:prSet presAssocID="{3CE614BB-8042-471A-A4F1-8B9A4CE5362E}" presName="txShp" presStyleLbl="node1" presStyleIdx="0" presStyleCnt="1" custScaleX="134433" custScaleY="171799" custLinFactNeighborX="-290" custLinFactNeighborY="-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C4BB5-5A74-41C3-B0FF-5F80805935D6}" type="presOf" srcId="{3CE614BB-8042-471A-A4F1-8B9A4CE5362E}" destId="{EA4496C3-BBB6-41FB-BD49-234060A32BBB}" srcOrd="0" destOrd="0" presId="urn:microsoft.com/office/officeart/2005/8/layout/vList3#3"/>
    <dgm:cxn modelId="{AA384F32-2FE1-4522-87A2-23EC119AA668}" srcId="{B3DD3D2C-2AB5-4EB9-BAC3-64F819C622A0}" destId="{3CE614BB-8042-471A-A4F1-8B9A4CE5362E}" srcOrd="0" destOrd="0" parTransId="{AED2B007-201C-4208-BF36-E498EA710A3A}" sibTransId="{B3F90342-4540-4445-B2D3-B1F7280EE1D8}"/>
    <dgm:cxn modelId="{03194384-8F3F-4C94-9358-749AEDFA6C97}" type="presOf" srcId="{B3DD3D2C-2AB5-4EB9-BAC3-64F819C622A0}" destId="{BBFCE845-AFC0-4E3E-B7C3-708EB091C9FE}" srcOrd="0" destOrd="0" presId="urn:microsoft.com/office/officeart/2005/8/layout/vList3#3"/>
    <dgm:cxn modelId="{797817B1-5380-4D9B-9132-06197CB7F865}" type="presParOf" srcId="{BBFCE845-AFC0-4E3E-B7C3-708EB091C9FE}" destId="{82FE7BF4-5188-4CBF-B531-824A5C61F3CA}" srcOrd="0" destOrd="0" presId="urn:microsoft.com/office/officeart/2005/8/layout/vList3#3"/>
    <dgm:cxn modelId="{6356CC5E-4182-4CEC-AF5B-F5DAA5885911}" type="presParOf" srcId="{82FE7BF4-5188-4CBF-B531-824A5C61F3CA}" destId="{EA4F94E4-8CE5-4A5E-9205-68557CB11BC8}" srcOrd="0" destOrd="0" presId="urn:microsoft.com/office/officeart/2005/8/layout/vList3#3"/>
    <dgm:cxn modelId="{66E3E89B-2B40-4D52-A2D9-84E15C74C13D}" type="presParOf" srcId="{82FE7BF4-5188-4CBF-B531-824A5C61F3CA}" destId="{EA4496C3-BBB6-41FB-BD49-234060A32BBB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DD3D2C-2AB5-4EB9-BAC3-64F819C622A0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3CE614BB-8042-471A-A4F1-8B9A4CE5362E}">
      <dgm:prSet phldrT="[Текст]" custT="1"/>
      <dgm:spPr/>
      <dgm:t>
        <a:bodyPr/>
        <a:lstStyle/>
        <a:p>
          <a:r>
            <a:rPr lang="ru-RU" sz="1800" b="0" i="0" dirty="0" smtClean="0"/>
            <a:t>Промышленное программирование и </a:t>
          </a:r>
          <a:br>
            <a:rPr lang="ru-RU" sz="1800" b="0" i="0" dirty="0" smtClean="0"/>
          </a:br>
          <a:r>
            <a:rPr lang="ru-RU" sz="1800" b="0" i="0" dirty="0" smtClean="0"/>
            <a:t>управление жизненным циклом ПО</a:t>
          </a:r>
          <a:endParaRPr lang="ru-RU" sz="1800" dirty="0"/>
        </a:p>
      </dgm:t>
    </dgm:pt>
    <dgm:pt modelId="{AED2B007-201C-4208-BF36-E498EA710A3A}" type="parTrans" cxnId="{AA384F32-2FE1-4522-87A2-23EC119AA668}">
      <dgm:prSet/>
      <dgm:spPr/>
      <dgm:t>
        <a:bodyPr/>
        <a:lstStyle/>
        <a:p>
          <a:endParaRPr lang="ru-RU"/>
        </a:p>
      </dgm:t>
    </dgm:pt>
    <dgm:pt modelId="{B3F90342-4540-4445-B2D3-B1F7280EE1D8}" type="sibTrans" cxnId="{AA384F32-2FE1-4522-87A2-23EC119AA668}">
      <dgm:prSet/>
      <dgm:spPr/>
      <dgm:t>
        <a:bodyPr/>
        <a:lstStyle/>
        <a:p>
          <a:endParaRPr lang="ru-RU"/>
        </a:p>
      </dgm:t>
    </dgm:pt>
    <dgm:pt modelId="{BBFCE845-AFC0-4E3E-B7C3-708EB091C9FE}" type="pres">
      <dgm:prSet presAssocID="{B3DD3D2C-2AB5-4EB9-BAC3-64F819C622A0}" presName="linearFlow" presStyleCnt="0">
        <dgm:presLayoutVars>
          <dgm:dir/>
          <dgm:resizeHandles val="exact"/>
        </dgm:presLayoutVars>
      </dgm:prSet>
      <dgm:spPr/>
    </dgm:pt>
    <dgm:pt modelId="{82FE7BF4-5188-4CBF-B531-824A5C61F3CA}" type="pres">
      <dgm:prSet presAssocID="{3CE614BB-8042-471A-A4F1-8B9A4CE5362E}" presName="composite" presStyleCnt="0"/>
      <dgm:spPr/>
    </dgm:pt>
    <dgm:pt modelId="{EA4F94E4-8CE5-4A5E-9205-68557CB11BC8}" type="pres">
      <dgm:prSet presAssocID="{3CE614BB-8042-471A-A4F1-8B9A4CE5362E}" presName="imgShp" presStyleLbl="fgImgPlace1" presStyleIdx="0" presStyleCnt="1" custScaleX="44177" custScaleY="49212" custLinFactX="-100000" custLinFactNeighborX="-187059" custLinFactNeighborY="-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4496C3-BBB6-41FB-BD49-234060A32BBB}" type="pres">
      <dgm:prSet presAssocID="{3CE614BB-8042-471A-A4F1-8B9A4CE5362E}" presName="txShp" presStyleLbl="node1" presStyleIdx="0" presStyleCnt="1" custScaleX="134433" custScaleY="171799" custLinFactNeighborX="-290" custLinFactNeighborY="-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84F32-2FE1-4522-87A2-23EC119AA668}" srcId="{B3DD3D2C-2AB5-4EB9-BAC3-64F819C622A0}" destId="{3CE614BB-8042-471A-A4F1-8B9A4CE5362E}" srcOrd="0" destOrd="0" parTransId="{AED2B007-201C-4208-BF36-E498EA710A3A}" sibTransId="{B3F90342-4540-4445-B2D3-B1F7280EE1D8}"/>
    <dgm:cxn modelId="{63C16877-271C-4CAB-8A43-32987AB254CC}" type="presOf" srcId="{3CE614BB-8042-471A-A4F1-8B9A4CE5362E}" destId="{EA4496C3-BBB6-41FB-BD49-234060A32BBB}" srcOrd="0" destOrd="0" presId="urn:microsoft.com/office/officeart/2005/8/layout/vList3#3"/>
    <dgm:cxn modelId="{5D0EC912-482A-4447-B8A1-045C6A71CE17}" type="presOf" srcId="{B3DD3D2C-2AB5-4EB9-BAC3-64F819C622A0}" destId="{BBFCE845-AFC0-4E3E-B7C3-708EB091C9FE}" srcOrd="0" destOrd="0" presId="urn:microsoft.com/office/officeart/2005/8/layout/vList3#3"/>
    <dgm:cxn modelId="{6D16EDA6-1233-4F84-8BC5-DFFFB1CD62FD}" type="presParOf" srcId="{BBFCE845-AFC0-4E3E-B7C3-708EB091C9FE}" destId="{82FE7BF4-5188-4CBF-B531-824A5C61F3CA}" srcOrd="0" destOrd="0" presId="urn:microsoft.com/office/officeart/2005/8/layout/vList3#3"/>
    <dgm:cxn modelId="{03B17B1B-CBE1-4EA8-9D97-67198B83CBC1}" type="presParOf" srcId="{82FE7BF4-5188-4CBF-B531-824A5C61F3CA}" destId="{EA4F94E4-8CE5-4A5E-9205-68557CB11BC8}" srcOrd="0" destOrd="0" presId="urn:microsoft.com/office/officeart/2005/8/layout/vList3#3"/>
    <dgm:cxn modelId="{03785CA6-9A66-4000-8E0F-B28AC4878A49}" type="presParOf" srcId="{82FE7BF4-5188-4CBF-B531-824A5C61F3CA}" destId="{EA4496C3-BBB6-41FB-BD49-234060A32BBB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4496C3-BBB6-41FB-BD49-234060A32BBB}">
      <dsp:nvSpPr>
        <dsp:cNvPr id="0" name=""/>
        <dsp:cNvSpPr/>
      </dsp:nvSpPr>
      <dsp:spPr>
        <a:xfrm rot="10800000">
          <a:off x="458554" y="1782"/>
          <a:ext cx="7733178" cy="6175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50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Информатика и программирование, структуры и базы данных</a:t>
          </a:r>
          <a:endParaRPr lang="ru-RU" sz="1800" kern="1200" dirty="0"/>
        </a:p>
      </dsp:txBody>
      <dsp:txXfrm rot="10800000">
        <a:off x="458554" y="1782"/>
        <a:ext cx="7733178" cy="617534"/>
      </dsp:txXfrm>
    </dsp:sp>
    <dsp:sp modelId="{EA4F94E4-8CE5-4A5E-9205-68557CB11BC8}">
      <dsp:nvSpPr>
        <dsp:cNvPr id="0" name=""/>
        <dsp:cNvSpPr/>
      </dsp:nvSpPr>
      <dsp:spPr>
        <a:xfrm>
          <a:off x="0" y="158397"/>
          <a:ext cx="359451" cy="3594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AE8A9-59C3-499D-85FB-7676222ECA41}">
      <dsp:nvSpPr>
        <dsp:cNvPr id="0" name=""/>
        <dsp:cNvSpPr/>
      </dsp:nvSpPr>
      <dsp:spPr>
        <a:xfrm rot="10800000">
          <a:off x="473079" y="709180"/>
          <a:ext cx="7704128" cy="9400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50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Моделирование и анализ бизнес-процессов, корпоративные информационные системы, управление программными проектами</a:t>
          </a:r>
          <a:endParaRPr lang="ru-RU" sz="1800" kern="1200" dirty="0"/>
        </a:p>
      </dsp:txBody>
      <dsp:txXfrm rot="10800000">
        <a:off x="473079" y="709180"/>
        <a:ext cx="7704128" cy="940070"/>
      </dsp:txXfrm>
    </dsp:sp>
    <dsp:sp modelId="{D17E1CEF-5B14-4F5F-9F7B-0F408C7087F2}">
      <dsp:nvSpPr>
        <dsp:cNvPr id="0" name=""/>
        <dsp:cNvSpPr/>
      </dsp:nvSpPr>
      <dsp:spPr>
        <a:xfrm>
          <a:off x="1" y="970460"/>
          <a:ext cx="359451" cy="3594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C713B-1FA4-4246-9FAE-B2113784BF2E}">
      <dsp:nvSpPr>
        <dsp:cNvPr id="0" name=""/>
        <dsp:cNvSpPr/>
      </dsp:nvSpPr>
      <dsp:spPr>
        <a:xfrm rot="10800000">
          <a:off x="487575" y="1739114"/>
          <a:ext cx="7675136" cy="6648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50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Экономика, стратегический менеджмент, экономико-математическое моделирование, организация и управление фирмой</a:t>
          </a:r>
          <a:endParaRPr lang="ru-RU" sz="1800" kern="1200" dirty="0"/>
        </a:p>
      </dsp:txBody>
      <dsp:txXfrm rot="10800000">
        <a:off x="487575" y="1739114"/>
        <a:ext cx="7675136" cy="664845"/>
      </dsp:txXfrm>
    </dsp:sp>
    <dsp:sp modelId="{8CD29E0D-F85B-4A44-894B-5EE5A291572D}">
      <dsp:nvSpPr>
        <dsp:cNvPr id="0" name=""/>
        <dsp:cNvSpPr/>
      </dsp:nvSpPr>
      <dsp:spPr>
        <a:xfrm>
          <a:off x="1" y="1862321"/>
          <a:ext cx="359451" cy="3594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4496C3-BBB6-41FB-BD49-234060A32BBB}">
      <dsp:nvSpPr>
        <dsp:cNvPr id="0" name=""/>
        <dsp:cNvSpPr/>
      </dsp:nvSpPr>
      <dsp:spPr>
        <a:xfrm rot="10800000">
          <a:off x="458554" y="36"/>
          <a:ext cx="7733178" cy="968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7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Математика, математическое моделирование,  информатика и программирование</a:t>
          </a:r>
          <a:endParaRPr lang="ru-RU" sz="1600" kern="1200" dirty="0"/>
        </a:p>
      </dsp:txBody>
      <dsp:txXfrm rot="10800000">
        <a:off x="458554" y="36"/>
        <a:ext cx="7733178" cy="968917"/>
      </dsp:txXfrm>
    </dsp:sp>
    <dsp:sp modelId="{EA4F94E4-8CE5-4A5E-9205-68557CB11BC8}">
      <dsp:nvSpPr>
        <dsp:cNvPr id="0" name=""/>
        <dsp:cNvSpPr/>
      </dsp:nvSpPr>
      <dsp:spPr>
        <a:xfrm>
          <a:off x="67940" y="343175"/>
          <a:ext cx="281963" cy="2819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5AE8A9-59C3-499D-85FB-7676222ECA41}">
      <dsp:nvSpPr>
        <dsp:cNvPr id="0" name=""/>
        <dsp:cNvSpPr/>
      </dsp:nvSpPr>
      <dsp:spPr>
        <a:xfrm rot="10800000">
          <a:off x="473079" y="44"/>
          <a:ext cx="7704128" cy="7918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5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Методы анализа и выбора решений, исследование операций и приложения</a:t>
          </a:r>
          <a:endParaRPr lang="ru-RU" sz="1600" kern="1200" dirty="0"/>
        </a:p>
      </dsp:txBody>
      <dsp:txXfrm rot="10800000">
        <a:off x="473079" y="44"/>
        <a:ext cx="7704128" cy="791801"/>
      </dsp:txXfrm>
    </dsp:sp>
    <dsp:sp modelId="{D17E1CEF-5B14-4F5F-9F7B-0F408C7087F2}">
      <dsp:nvSpPr>
        <dsp:cNvPr id="0" name=""/>
        <dsp:cNvSpPr/>
      </dsp:nvSpPr>
      <dsp:spPr>
        <a:xfrm>
          <a:off x="73135" y="220789"/>
          <a:ext cx="302758" cy="3027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5AE8A9-59C3-499D-85FB-7676222ECA41}">
      <dsp:nvSpPr>
        <dsp:cNvPr id="0" name=""/>
        <dsp:cNvSpPr/>
      </dsp:nvSpPr>
      <dsp:spPr>
        <a:xfrm rot="10800000">
          <a:off x="486712" y="44"/>
          <a:ext cx="7704128" cy="7918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5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Дискретные модели и алгоритмы</a:t>
          </a:r>
          <a:endParaRPr lang="ru-RU" sz="1600" kern="1200" dirty="0"/>
        </a:p>
      </dsp:txBody>
      <dsp:txXfrm rot="10800000">
        <a:off x="486712" y="44"/>
        <a:ext cx="7704128" cy="791801"/>
      </dsp:txXfrm>
    </dsp:sp>
    <dsp:sp modelId="{D17E1CEF-5B14-4F5F-9F7B-0F408C7087F2}">
      <dsp:nvSpPr>
        <dsp:cNvPr id="0" name=""/>
        <dsp:cNvSpPr/>
      </dsp:nvSpPr>
      <dsp:spPr>
        <a:xfrm>
          <a:off x="73135" y="220789"/>
          <a:ext cx="302758" cy="3027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5AE8A9-59C3-499D-85FB-7676222ECA41}">
      <dsp:nvSpPr>
        <dsp:cNvPr id="0" name=""/>
        <dsp:cNvSpPr/>
      </dsp:nvSpPr>
      <dsp:spPr>
        <a:xfrm rot="10800000">
          <a:off x="473079" y="0"/>
          <a:ext cx="7704128" cy="6820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9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Методы и алгоритмы поиска и обработки информации</a:t>
          </a:r>
          <a:endParaRPr lang="ru-RU" sz="1800" kern="1200" dirty="0"/>
        </a:p>
      </dsp:txBody>
      <dsp:txXfrm rot="10800000">
        <a:off x="473079" y="0"/>
        <a:ext cx="7704128" cy="682014"/>
      </dsp:txXfrm>
    </dsp:sp>
    <dsp:sp modelId="{D17E1CEF-5B14-4F5F-9F7B-0F408C7087F2}">
      <dsp:nvSpPr>
        <dsp:cNvPr id="0" name=""/>
        <dsp:cNvSpPr/>
      </dsp:nvSpPr>
      <dsp:spPr>
        <a:xfrm>
          <a:off x="158190" y="204423"/>
          <a:ext cx="215145" cy="2557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4496C3-BBB6-41FB-BD49-234060A32BBB}">
      <dsp:nvSpPr>
        <dsp:cNvPr id="0" name=""/>
        <dsp:cNvSpPr/>
      </dsp:nvSpPr>
      <dsp:spPr>
        <a:xfrm rot="10800000">
          <a:off x="441872" y="0"/>
          <a:ext cx="7733178" cy="723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64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Информатика и программирование, архитектура ЭВМ</a:t>
          </a:r>
          <a:endParaRPr lang="ru-RU" sz="1800" kern="1200" dirty="0"/>
        </a:p>
      </dsp:txBody>
      <dsp:txXfrm rot="10800000">
        <a:off x="441872" y="0"/>
        <a:ext cx="7733178" cy="723267"/>
      </dsp:txXfrm>
    </dsp:sp>
    <dsp:sp modelId="{EA4F94E4-8CE5-4A5E-9205-68557CB11BC8}">
      <dsp:nvSpPr>
        <dsp:cNvPr id="0" name=""/>
        <dsp:cNvSpPr/>
      </dsp:nvSpPr>
      <dsp:spPr>
        <a:xfrm>
          <a:off x="126536" y="245653"/>
          <a:ext cx="225186" cy="2042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4496C3-BBB6-41FB-BD49-234060A32BBB}">
      <dsp:nvSpPr>
        <dsp:cNvPr id="0" name=""/>
        <dsp:cNvSpPr/>
      </dsp:nvSpPr>
      <dsp:spPr>
        <a:xfrm rot="10800000">
          <a:off x="441872" y="0"/>
          <a:ext cx="7733178" cy="7209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Промышленное программирование и </a:t>
          </a:r>
          <a:br>
            <a:rPr lang="ru-RU" sz="1800" b="0" i="0" kern="1200" dirty="0" smtClean="0"/>
          </a:br>
          <a:r>
            <a:rPr lang="ru-RU" sz="1800" b="0" i="0" kern="1200" dirty="0" smtClean="0"/>
            <a:t>управление жизненным циклом ПО</a:t>
          </a:r>
          <a:endParaRPr lang="ru-RU" sz="1800" kern="1200" dirty="0"/>
        </a:p>
      </dsp:txBody>
      <dsp:txXfrm rot="10800000">
        <a:off x="441872" y="0"/>
        <a:ext cx="7733178" cy="720961"/>
      </dsp:txXfrm>
    </dsp:sp>
    <dsp:sp modelId="{EA4F94E4-8CE5-4A5E-9205-68557CB11BC8}">
      <dsp:nvSpPr>
        <dsp:cNvPr id="0" name=""/>
        <dsp:cNvSpPr/>
      </dsp:nvSpPr>
      <dsp:spPr>
        <a:xfrm>
          <a:off x="151573" y="256996"/>
          <a:ext cx="185390" cy="2065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4BB55-C214-44BB-BBF0-09BE05BAA79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CE8B3-C343-46C0-AC4D-76521495C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60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hse.ru/bacnn/sostav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hse.ru/bacnn/lgoti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hse.ru/latn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220.ru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Факультет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Бизнес-информатики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прикладной математики создан в 2007 году решением Ученого совета ГУ-ВШЭ на базе Центра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Бизнес-информатики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математики. Основа подготовки специалистов на факультете - это успешное сочетание образования, исследований, инноваций и бизнеса.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были первыми в Нижегородском регионе, кто начал подготовку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специальности «Бизнес-информатика». Мы начали данную деятельность совместно с ведущими мировыми центрами по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бизнес-информатике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ВШЭ (Москва) и университетами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Мюнстера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Ростока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(Германия).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Выпускники направления прикладная математика и информатика больше ориентированы на научную деятельность. Обучаясь в рамках специализации «Математическое и компьютерное моделирование», бакалавры учатся использовать математические методы моделирования для выполняемых научно-исследовательских прикладных задач, разрабатывать программное обеспечение, применять на практике пакеты программ для решения прикладных задач в области экономики, финансов, физики, медицины. </a:t>
            </a:r>
          </a:p>
          <a:p>
            <a:r>
              <a:rPr lang="ru-RU" dirty="0" smtClean="0"/>
              <a:t>Высоких научных результатов удается достичь благодаря существующей с 2011г. на базе факультета Международной научной лаборатории ЛАТАС(Лаборатория алгоритмов и технологий анализа сетевых структур) под руководством выдающегося ученого профессора </a:t>
            </a:r>
            <a:r>
              <a:rPr lang="ru-RU" dirty="0" err="1" smtClean="0"/>
              <a:t>П.Пардалоса</a:t>
            </a:r>
            <a:r>
              <a:rPr lang="ru-RU" dirty="0" smtClean="0"/>
              <a:t> (университет Флориды, США)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Программная инженерия – самое техническое и практико-ориентированное направление. На этом направлении готовятся специалисты, с одной стороны, высококлассно владеющие передовыми технологиями разработки программного обеспечения, а с другой стороны понимающие особенности промышленной разработки ПО. Тесное сотрудничество с группой компаний МЕРА при подготовке таких специалистов позволяет выпускать профессионалов с набором квалификаций востребованным любой современной ИТ компанией.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Выпускники могут работать специалистами и руководителями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ИТ-департаментов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компаний потребителей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ИТ-услуг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специалистами и руководителями компаний поставщиков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ИТ-услуг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лаборатори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проводятся открытые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лекции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проведения научных семинаров и лекционных курсов в НИУ-ВШЭ приглашаются ведущие зарубежные и российские специалисты в области исследования операций, математики и оптимизации.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лаборатори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проводятся открытые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лекции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проведения научных семинаров и лекционных курсов в НИУ-ВШЭ приглашаются ведущие зарубежные и российские специалисты в области исследования операций, математики и оптимизации.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лаборатори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проводятся открытые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лекции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проведения научных семинаров и лекционных курсов в НИУ-ВШЭ приглашаются ведущие зарубежные и российские специалисты в области исследования операций, математики и оптимизации.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лаборатори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проводятся открытые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лекции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проведения научных семинаров и лекционных курсов в НИУ-ВШЭ приглашаются ведущие зарубежные и российские специалисты в области исследования операций, математики и оптимизации.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лаборатори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проводятся открытые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лекции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проведения научных семинаров и лекционных курсов в НИУ-ВШЭ приглашаются ведущие зарубежные и российские специалисты в области исследования операций, математики и оптимизации.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лаборатори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проводятся открытые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лекции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проведения научных семинаров и лекционных курсов в НИУ-ВШЭ приглашаются ведущие зарубежные и российские специалисты в области исследования операций, математики и оптимизации.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лаборатори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проводятся открытые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лекции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проведения научных семинаров и лекционных курсов в НИУ-ВШЭ приглашаются ведущие зарубежные и российские специалисты в области исследования операций, математики и оптимизации.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лаборатори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проводятся открытые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лекции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проведения научных семинаров и лекционных курсов в НИУ-ВШЭ приглашаются ведущие зарубежные и российские специалисты в области исследования операций, математики и оптимизации.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лаборатори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</a:t>
            </a:r>
            <a:r>
              <a:rPr lang="de-A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проводятся открытые </a:t>
            </a:r>
            <a:r>
              <a:rPr lang="de-A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лекции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проведения научных семинаров и лекционных курсов в НИУ-ВШЭ приглашаются ведущие зарубежные и российские специалисты в области исследования операций, математики и оптимизации.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hlinkClick r:id="rId3"/>
              </a:rPr>
              <a:t>См всю информацию на </a:t>
            </a:r>
            <a:r>
              <a:rPr lang="en-US" b="1" dirty="0" smtClean="0">
                <a:hlinkClick r:id="rId3"/>
              </a:rPr>
              <a:t>http://nnov.hse.ru/bacnn/sostav</a:t>
            </a:r>
            <a:endParaRPr lang="ru-RU" b="1" dirty="0" smtClean="0"/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hlinkClick r:id="rId3"/>
              </a:rPr>
              <a:t>См всю информацию на </a:t>
            </a:r>
            <a:r>
              <a:rPr lang="en-US" b="1" dirty="0" smtClean="0">
                <a:hlinkClick r:id="rId3"/>
              </a:rPr>
              <a:t>http://nnov.hse.ru/bacnn/lgoti</a:t>
            </a:r>
            <a:endParaRPr lang="ru-RU" b="1" dirty="0" smtClean="0"/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Сегодня</a:t>
            </a:r>
            <a:r>
              <a:rPr lang="ru-RU" baseline="0" dirty="0" smtClean="0"/>
              <a:t> факультет </a:t>
            </a:r>
            <a:r>
              <a:rPr lang="ru-RU" baseline="0" dirty="0" err="1" smtClean="0"/>
              <a:t>БИиПМ</a:t>
            </a:r>
            <a:r>
              <a:rPr lang="ru-RU" baseline="0" dirty="0" smtClean="0"/>
              <a:t> является одним из трех крупных факультетов в НИУ ВШЭ – Нижний Новгород. Здесь учится более 450 студентов, мы ведем подготовку по трем специальностям в </a:t>
            </a:r>
            <a:r>
              <a:rPr lang="ru-RU" baseline="0" dirty="0" err="1" smtClean="0"/>
              <a:t>бакалавриате</a:t>
            </a:r>
            <a:r>
              <a:rPr lang="ru-RU" baseline="0" dirty="0" smtClean="0"/>
              <a:t> (Бизнес-информатика, прикладная математика и информатика, программная инженерия), а также по трем магистерским программам (бизнес-информатика, прикладная математика, компьютерная лингвистика). На факультете созданы и активно развиваются 5 кафедр: ИСИТ, ПМИ, М, созданы две базовые кафедры – группы компаний Мера и компании Теком. Также на факультете созданы две научные лаборатории, ТАПРАДЕСС и ЛАТАС, в которых заняты студенты, аспиранты и ведущие преподаватели факультета.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Научная лаборатория факультета ТАПРАДЕСС (</a:t>
            </a:r>
            <a:r>
              <a:rPr lang="ru-RU" dirty="0" err="1" smtClean="0"/>
              <a:t>Theory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Practice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Decision</a:t>
            </a:r>
            <a:r>
              <a:rPr lang="ru-RU" dirty="0" smtClean="0"/>
              <a:t> </a:t>
            </a:r>
            <a:r>
              <a:rPr lang="ru-RU" dirty="0" err="1" smtClean="0"/>
              <a:t>Support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) является частью международной исследовательской сети по информационным системам (ERCIS http://www.ercis.de).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2011 году на базе факультета создана Международная научная лаборатории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ЛАТАС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(Лаборатория алгоритмов и технологий анализа сетевых структур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http://nnov.hse.ru/latna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) по руководством выдающегося ученого профессора 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Пардалоса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(университет Флориды).  Лаборатория создана по итогам объявления победителей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гранта Правительства Российской Федерации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для государственной поддержки научных исследований, проводимых под руководством ведущих учёных в российских образовательных учреждениях высшего профессионального образования и призвана стать мировым лидером исследований в своей предметной области.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Факультет обеспечивает подготовку кадров высшей квалификации в области информационных технологий и математического моделирования по следующим направлениям.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Бизнес-информатика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Прикладная математика и информатика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Программная инженерия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Вместе с фундаментальной подготовкой по математике и информатике обучающиеся получают профессиональные экономические и административные знания и навыки, позволяющие успешно работать как в государственных, так и в коммерческих структурах. Студентам, успешно завершившим курс обучения (4 года), присваивается квалификация «бакалавр».  Лучшие студенты продолжают обучение в магистратуре (+2 года). После окончания магистратуры присваивается квалификация «магистр».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Образовательные программы факультета поддержаны многочисленными грантами Европейского Союза. Реализуются программы двойных дипломов с университетами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Мюнстера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Ростока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(Германия). Начата подготовка к международной аккредитации программ факультета независимым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аккредитационным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европейским агентством.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 используется проектный метод обучения, студенты факультета участвуют в реальных исследовательских и R&amp;D проектах.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Нашими партнерами являются ведущие мировые исследовательские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бизнес-информатики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такие как университет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г.Росток (Германия), Технический университет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г.Дельфт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(Нидерланды), НИУ ВШЭ (Москва), факультет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Бизнес-информатики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те, кто является основоположником данной специальности.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мы сотрудничаем с такими ведущими фирмами, как ООО «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СНГ», ООО «Майкрософт РУС», ООО «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Мера-НН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ООО «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Датавижн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Intel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Наши партнеры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НИУ ВШЭ, факультет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бизнес-информатики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НИУ ВШЭ, кафедра математической экономики и эконометрики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НГТУ, кафедра прикладной математики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ТЕХНОПАРК Нижнего Новгорода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ЗАО Теком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ЗАО Мера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ООО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Датавижн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ИНСА г. Руана, (Франция), департамент Инженерной математики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Университет г. Потсдам (Германия)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Университет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Экс-ан-Прованс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III, факультет экономики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Группа Исследований по количественной экономике г. Марселя (Франция)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Университет г. Марсель (Франция), лаборатория высокопроизводительных вычислений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Технический университет г. Берлин (Германия)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Университет г. Росток (Германия), факультет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Бизнес-информатики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Университет г. Авиньон (Франция)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Бизнес-информатика — это наука о проектировании, разработке и применении информационных и коммуникационных систем в бизнесе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Данное направление предполагает обучение по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таким дисциплинам как информатика и программирование, моделирование и анализ бизнес-процессов, корпоративные информационные системы, базы данных, экономика, стратегический менеджмент, экономико-математическое моделирование.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Выпускник «</a:t>
            </a:r>
            <a:r>
              <a:rPr lang="ru-RU" sz="1200" dirty="0" err="1" smtClean="0">
                <a:solidFill>
                  <a:srgbClr val="003F82"/>
                </a:solidFill>
                <a:latin typeface="Myriad Pro"/>
              </a:rPr>
              <a:t>Бизнес-информатики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» готов максимально использовать преимущества современных информационно-коммуникационных технологий, обеспечить быструю реакцию свей  компании на запросы рынков, адаптацию бизнеса к меняющимся требованиям процветания предприятия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3F82"/>
                </a:solidFill>
              </a:rPr>
              <a:t>Специалист в области </a:t>
            </a:r>
            <a:r>
              <a:rPr lang="ru-RU" sz="1600" b="1" dirty="0" err="1" smtClean="0">
                <a:solidFill>
                  <a:srgbClr val="003F82"/>
                </a:solidFill>
              </a:rPr>
              <a:t>бизнес-информатики</a:t>
            </a:r>
            <a:endParaRPr lang="ru-RU" sz="1600" b="1" dirty="0" smtClean="0">
              <a:solidFill>
                <a:srgbClr val="003F8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Умеет исследовать и анализировать рынок информационных технологий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Занимается проектированием, внедрением, анализом и сопровождением крупных информационных систем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Консультирует по рациональному выбору ИС и ИКТ управления бизнесом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Может разрабатывать проекты совершенствования бизнес-процессов и </a:t>
            </a:r>
            <a:r>
              <a:rPr lang="ru-RU" sz="1200" dirty="0" err="1" smtClean="0">
                <a:solidFill>
                  <a:srgbClr val="003F82"/>
                </a:solidFill>
                <a:latin typeface="Myriad Pro"/>
              </a:rPr>
              <a:t>ИТ-инфраструктуры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 предприятия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Способен проводить аудит бизнес-процессов и </a:t>
            </a:r>
            <a:r>
              <a:rPr lang="ru-RU" sz="1200" dirty="0" err="1" smtClean="0">
                <a:solidFill>
                  <a:srgbClr val="003F82"/>
                </a:solidFill>
                <a:latin typeface="Myriad Pro"/>
              </a:rPr>
              <a:t>ИТ-инфраструктуры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 предприятий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Умеет управлять </a:t>
            </a:r>
            <a:r>
              <a:rPr lang="ru-RU" sz="1200" dirty="0" err="1" smtClean="0">
                <a:solidFill>
                  <a:srgbClr val="003F82"/>
                </a:solidFill>
                <a:latin typeface="Myriad Pro"/>
              </a:rPr>
              <a:t>ИТ-сервисами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 и </a:t>
            </a:r>
            <a:r>
              <a:rPr lang="ru-RU" sz="1200" dirty="0" err="1" smtClean="0">
                <a:solidFill>
                  <a:srgbClr val="003F82"/>
                </a:solidFill>
                <a:latin typeface="Myriad Pro"/>
              </a:rPr>
              <a:t>контентом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 информационных ресурсов предприятия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Может разрабатывать бизнес-планы создания новых </a:t>
            </a:r>
            <a:r>
              <a:rPr lang="ru-RU" sz="1200" dirty="0" err="1" smtClean="0">
                <a:solidFill>
                  <a:srgbClr val="003F82"/>
                </a:solidFill>
                <a:latin typeface="Myriad Pro"/>
              </a:rPr>
              <a:t>бизнес-структур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 на основе инноваций в сфере ИКТ</a:t>
            </a:r>
          </a:p>
          <a:p>
            <a:endParaRPr lang="ru-RU" sz="1200" dirty="0" smtClean="0">
              <a:solidFill>
                <a:srgbClr val="003F82"/>
              </a:solidFill>
              <a:latin typeface="Myriad Pro"/>
            </a:endParaRPr>
          </a:p>
          <a:p>
            <a:r>
              <a:rPr lang="ru-RU" sz="1600" b="1" dirty="0" smtClean="0">
                <a:solidFill>
                  <a:srgbClr val="003F82"/>
                </a:solidFill>
              </a:rPr>
              <a:t>Специалист по </a:t>
            </a:r>
            <a:r>
              <a:rPr lang="ru-RU" sz="1600" b="1" dirty="0" err="1" smtClean="0">
                <a:solidFill>
                  <a:srgbClr val="003F82"/>
                </a:solidFill>
              </a:rPr>
              <a:t>бизнес-информатике</a:t>
            </a:r>
            <a:r>
              <a:rPr lang="ru-RU" sz="1600" b="1" dirty="0" smtClean="0">
                <a:solidFill>
                  <a:srgbClr val="003F82"/>
                </a:solidFill>
              </a:rPr>
              <a:t> – ключевая фигура в любой крупной организации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19" Type="http://schemas.openxmlformats.org/officeDocument/2006/relationships/image" Target="../media/image10.png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45.jpeg"/><Relationship Id="rId3" Type="http://schemas.openxmlformats.org/officeDocument/2006/relationships/image" Target="../media/image3.jpeg"/><Relationship Id="rId7" Type="http://schemas.openxmlformats.org/officeDocument/2006/relationships/image" Target="../media/image15.gif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43.gif"/><Relationship Id="rId5" Type="http://schemas.openxmlformats.org/officeDocument/2006/relationships/image" Target="../media/image42.jpeg"/><Relationship Id="rId15" Type="http://schemas.openxmlformats.org/officeDocument/2006/relationships/image" Target="../media/image20.jpeg"/><Relationship Id="rId10" Type="http://schemas.openxmlformats.org/officeDocument/2006/relationships/image" Target="../media/image18.jpeg"/><Relationship Id="rId4" Type="http://schemas.openxmlformats.org/officeDocument/2006/relationships/image" Target="../media/image41.jpeg"/><Relationship Id="rId9" Type="http://schemas.openxmlformats.org/officeDocument/2006/relationships/image" Target="../media/image17.gif"/><Relationship Id="rId1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hyperlink" Target="http://nnov.hse.ru/bacnn/lgot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gif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jpeg"/><Relationship Id="rId4" Type="http://schemas.openxmlformats.org/officeDocument/2006/relationships/hyperlink" Target="http://nnov.hse.ru/bacnn/sosta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nnov.hse.ru/bacnn/lgoti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3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jpeg"/><Relationship Id="rId5" Type="http://schemas.openxmlformats.org/officeDocument/2006/relationships/hyperlink" Target="http://nnov.hse.ru/bacnn/kommer" TargetMode="External"/><Relationship Id="rId4" Type="http://schemas.openxmlformats.org/officeDocument/2006/relationships/hyperlink" Target="http://nnov.hse.ru/bacnn/kredit" TargetMode="External"/><Relationship Id="rId9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15.gif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9.jpeg"/><Relationship Id="rId5" Type="http://schemas.openxmlformats.org/officeDocument/2006/relationships/image" Target="../media/image9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gif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40823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Факультет </a:t>
            </a:r>
            <a:r>
              <a:rPr lang="ru-RU" sz="2800" dirty="0" err="1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Бизнес-информатики</a:t>
            </a:r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 и прикладной математики</a:t>
            </a:r>
            <a:endParaRPr lang="en-US" sz="29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3671248"/>
            <a:ext cx="6400800" cy="2612693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НИУ Высшая школа экономики – Нижний Новгород</a:t>
            </a:r>
            <a:endParaRPr lang="en-US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en-US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en-US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r>
              <a:rPr kumimoji="1" lang="en-US" sz="20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22 </a:t>
            </a:r>
            <a:r>
              <a:rPr kumimoji="1" lang="ru-RU" sz="20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сентября 2013 г.</a:t>
            </a:r>
            <a:endParaRPr kumimoji="1" lang="ru-RU" sz="1400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Нижний Новгород, 201</a:t>
            </a:r>
            <a:r>
              <a:rPr lang="en-US" sz="800" dirty="0" smtClean="0">
                <a:solidFill>
                  <a:schemeClr val="bg1"/>
                </a:solidFill>
              </a:rPr>
              <a:t>3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482" name="Picture 2" descr="http://www.hse.ru/images/soc/voron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8" y="4535251"/>
            <a:ext cx="2620369" cy="1898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Направление «Бизнес-информатика»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479550"/>
            <a:ext cx="868362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Специалист в области </a:t>
            </a:r>
            <a:r>
              <a:rPr lang="ru-RU" sz="2400" b="1" dirty="0" err="1" smtClean="0">
                <a:solidFill>
                  <a:srgbClr val="003F82"/>
                </a:solidFill>
              </a:rPr>
              <a:t>бизнес-информатики</a:t>
            </a:r>
            <a:endParaRPr lang="ru-RU" sz="2400" b="1" dirty="0" smtClean="0">
              <a:solidFill>
                <a:srgbClr val="003F8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Умеет исследовать и анализировать рынок информационных технологий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Занимается проектированием, внедрением, анализом и сопровождением крупных информационных систем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Консультирует по рациональному выбору ИС и ИКТ управления бизнесом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Может разрабатывать проекты совершенствования бизнес-процессов и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ИТ-инфраструктуры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 предприятия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Способен проводить аудит бизнес-процессов и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ИТ-инфраструктуры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 предприятий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Умеет управлять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ИТ-сервисами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 и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контентом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 информационных ресурсов предприятия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Может разрабатывать бизнес-планы создания новых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бизнес-структур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 на основе инноваций в сфере ИКТ</a:t>
            </a:r>
          </a:p>
          <a:p>
            <a:endParaRPr lang="ru-RU" dirty="0">
              <a:solidFill>
                <a:srgbClr val="003F82"/>
              </a:solidFill>
              <a:latin typeface="Myriad Pro"/>
            </a:endParaRPr>
          </a:p>
          <a:p>
            <a:r>
              <a:rPr lang="ru-RU" sz="2400" b="1" dirty="0" smtClean="0">
                <a:solidFill>
                  <a:srgbClr val="003F82"/>
                </a:solidFill>
              </a:rPr>
              <a:t>Специалист по </a:t>
            </a:r>
            <a:r>
              <a:rPr lang="ru-RU" sz="2400" b="1" dirty="0" err="1" smtClean="0">
                <a:solidFill>
                  <a:srgbClr val="003F82"/>
                </a:solidFill>
              </a:rPr>
              <a:t>бизнес-информатике</a:t>
            </a:r>
            <a:r>
              <a:rPr lang="ru-RU" sz="2400" b="1" dirty="0" smtClean="0">
                <a:solidFill>
                  <a:srgbClr val="003F82"/>
                </a:solidFill>
              </a:rPr>
              <a:t> – ключевая фигура в любой крупной организации</a:t>
            </a: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>
              <a:solidFill>
                <a:srgbClr val="003F82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Ведущие преподаватели направления «Бизнес-информатика»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083724" y="1479550"/>
            <a:ext cx="539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Бабкин Эдуард Александрович</a:t>
            </a:r>
          </a:p>
          <a:p>
            <a:pPr marL="342900" indent="-342900"/>
            <a:r>
              <a:rPr lang="ru-RU" dirty="0" smtClean="0"/>
              <a:t>к.т.н., </a:t>
            </a:r>
            <a:r>
              <a:rPr lang="en-US" dirty="0" smtClean="0"/>
              <a:t>PhD in Computer Science </a:t>
            </a:r>
            <a:endParaRPr lang="ru-RU" dirty="0" smtClean="0"/>
          </a:p>
          <a:p>
            <a:pPr marL="342900" indent="-342900"/>
            <a:r>
              <a:rPr lang="ru-RU" dirty="0" smtClean="0"/>
              <a:t>профессор кафедры ИСИТ</a:t>
            </a:r>
            <a:endParaRPr lang="ru-RU" dirty="0"/>
          </a:p>
        </p:txBody>
      </p:sp>
      <p:pic>
        <p:nvPicPr>
          <p:cNvPr id="73730" name="Picture 2" descr="http://nnov.hse.ru/data/2012/08/02/1256606525/%D0%91%D0%B0%D0%B1%D0%BA%D0%B8%D0%BD.png.(130x171x12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769" y="1403826"/>
            <a:ext cx="1238250" cy="1628776"/>
          </a:xfrm>
          <a:prstGeom prst="rect">
            <a:avLst/>
          </a:prstGeom>
          <a:noFill/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083724" y="3384645"/>
            <a:ext cx="539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F82"/>
                </a:solidFill>
              </a:rPr>
              <a:t>Логвинова</a:t>
            </a:r>
            <a:r>
              <a:rPr lang="ru-RU" sz="2400" b="1" dirty="0" smtClean="0">
                <a:solidFill>
                  <a:srgbClr val="003F82"/>
                </a:solidFill>
              </a:rPr>
              <a:t> Кира Владимировна </a:t>
            </a:r>
            <a:r>
              <a:rPr lang="ru-RU" dirty="0" err="1" smtClean="0"/>
              <a:t>к.ф.-м.н</a:t>
            </a:r>
            <a:r>
              <a:rPr lang="ru-RU" dirty="0" smtClean="0"/>
              <a:t>., </a:t>
            </a:r>
            <a:r>
              <a:rPr lang="en-US" dirty="0" smtClean="0"/>
              <a:t>PhD in Physics</a:t>
            </a:r>
            <a:endParaRPr lang="ru-RU" dirty="0" smtClean="0"/>
          </a:p>
          <a:p>
            <a:r>
              <a:rPr lang="ru-RU" dirty="0" smtClean="0"/>
              <a:t>профессор кафедры ИСИТ</a:t>
            </a:r>
            <a:endParaRPr lang="ru-RU" dirty="0"/>
          </a:p>
        </p:txBody>
      </p:sp>
      <p:pic>
        <p:nvPicPr>
          <p:cNvPr id="73732" name="Picture 4" descr="Малыженков Павел Валерьеви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369" y="4738602"/>
            <a:ext cx="1390650" cy="1714500"/>
          </a:xfrm>
          <a:prstGeom prst="rect">
            <a:avLst/>
          </a:prstGeom>
          <a:noFill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083724" y="4967785"/>
            <a:ext cx="539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F82"/>
                </a:solidFill>
              </a:rPr>
              <a:t>Малыженков</a:t>
            </a:r>
            <a:r>
              <a:rPr lang="ru-RU" sz="2400" b="1" dirty="0" smtClean="0">
                <a:solidFill>
                  <a:srgbClr val="003F82"/>
                </a:solidFill>
              </a:rPr>
              <a:t> Павел Валерьевич </a:t>
            </a:r>
            <a:r>
              <a:rPr lang="ru-RU" dirty="0" err="1" smtClean="0"/>
              <a:t>к.э.н</a:t>
            </a:r>
            <a:r>
              <a:rPr lang="ru-RU" dirty="0" smtClean="0"/>
              <a:t>., </a:t>
            </a:r>
            <a:r>
              <a:rPr lang="en-US" dirty="0" smtClean="0"/>
              <a:t>PhD in Economics</a:t>
            </a:r>
            <a:endParaRPr lang="ru-RU" dirty="0" smtClean="0"/>
          </a:p>
          <a:p>
            <a:r>
              <a:rPr lang="ru-RU" dirty="0" smtClean="0"/>
              <a:t>доцент кафедры ИСИТ</a:t>
            </a:r>
          </a:p>
        </p:txBody>
      </p:sp>
      <p:pic>
        <p:nvPicPr>
          <p:cNvPr id="73736" name="Picture 8" descr="Логвинова Кира Владимиро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919" y="3046251"/>
            <a:ext cx="1354017" cy="1678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prstClr val="white"/>
                </a:solidFill>
                <a:latin typeface="Myriad Pro"/>
              </a:rPr>
              <a:t>Направление «Прикладная математика и информатика»</a:t>
            </a:r>
            <a:endParaRPr lang="en-US" sz="2800" b="1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296537"/>
            <a:ext cx="868362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F82"/>
                </a:solidFill>
              </a:rPr>
              <a:t>Направление «Прикладная математика и информатика»</a:t>
            </a:r>
          </a:p>
          <a:p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Выпускники используют математические методы моделирования для выполняемых научно-исследовательских прикладных задач в области экономики, финансов, физики, медицины</a:t>
            </a:r>
          </a:p>
          <a:p>
            <a:r>
              <a:rPr lang="ru-RU" sz="2000" b="1" dirty="0" smtClean="0">
                <a:solidFill>
                  <a:srgbClr val="003F82"/>
                </a:solidFill>
              </a:rPr>
              <a:t>Дисциплины:</a:t>
            </a:r>
            <a:r>
              <a:rPr lang="ru-RU" sz="2000" dirty="0">
                <a:solidFill>
                  <a:srgbClr val="003F82"/>
                </a:solidFill>
              </a:rPr>
              <a:t/>
            </a:r>
            <a:br>
              <a:rPr lang="ru-RU" sz="2000" dirty="0">
                <a:solidFill>
                  <a:srgbClr val="003F82"/>
                </a:solidFill>
              </a:rPr>
            </a:br>
            <a:endParaRPr lang="ru-RU" sz="2000" dirty="0" smtClean="0">
              <a:solidFill>
                <a:srgbClr val="003F82"/>
              </a:solidFill>
            </a:endParaRPr>
          </a:p>
          <a:p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endParaRPr lang="ru-RU" sz="1600" dirty="0" smtClean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966171654"/>
              </p:ext>
            </p:extLst>
          </p:nvPr>
        </p:nvGraphicFramePr>
        <p:xfrm>
          <a:off x="255588" y="3002511"/>
          <a:ext cx="8650287" cy="96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910572222"/>
              </p:ext>
            </p:extLst>
          </p:nvPr>
        </p:nvGraphicFramePr>
        <p:xfrm>
          <a:off x="264891" y="4176510"/>
          <a:ext cx="8650287" cy="79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213332682"/>
              </p:ext>
            </p:extLst>
          </p:nvPr>
        </p:nvGraphicFramePr>
        <p:xfrm>
          <a:off x="267163" y="5147790"/>
          <a:ext cx="8650287" cy="79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715250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prstClr val="white"/>
                </a:solidFill>
                <a:latin typeface="Myriad Pro"/>
              </a:rPr>
              <a:t>Ведущие преподаватели направления «Прикладная математика и информатика»</a:t>
            </a:r>
            <a:endParaRPr lang="en-US" sz="2800" b="1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083724" y="1479550"/>
            <a:ext cx="539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Калягин Валерий Александрович</a:t>
            </a:r>
          </a:p>
          <a:p>
            <a:pPr marL="342900" indent="-342900"/>
            <a:r>
              <a:rPr lang="ru-RU" dirty="0" err="1" smtClean="0"/>
              <a:t>д.ф.-м.н</a:t>
            </a:r>
            <a:r>
              <a:rPr lang="ru-RU" dirty="0" smtClean="0"/>
              <a:t>., ординарный профессор НИУ ВШЭ</a:t>
            </a:r>
          </a:p>
          <a:p>
            <a:pPr marL="342900" indent="-342900"/>
            <a:r>
              <a:rPr lang="ru-RU" dirty="0" smtClean="0"/>
              <a:t>профессор кафедры ПМИ</a:t>
            </a:r>
          </a:p>
          <a:p>
            <a:pPr marL="342900" indent="-342900"/>
            <a:r>
              <a:rPr lang="ru-RU" dirty="0" smtClean="0"/>
              <a:t>заведующий кафедрой ПМИ</a:t>
            </a:r>
          </a:p>
          <a:p>
            <a:pPr marL="342900" indent="-342900"/>
            <a:r>
              <a:rPr lang="ru-RU" dirty="0" smtClean="0"/>
              <a:t>заведующий лабораторией ЛАТАС</a:t>
            </a:r>
            <a:endParaRPr lang="ru-RU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083724" y="3384645"/>
            <a:ext cx="539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Чистяков Вячеслав Васильевич </a:t>
            </a:r>
          </a:p>
          <a:p>
            <a:pPr marL="342900" indent="-342900"/>
            <a:r>
              <a:rPr lang="ru-RU" dirty="0" err="1" smtClean="0"/>
              <a:t>д.ф.-м.н</a:t>
            </a:r>
            <a:r>
              <a:rPr lang="ru-RU" dirty="0" smtClean="0"/>
              <a:t>., ординарный профессор НИУ ВШЭ</a:t>
            </a:r>
          </a:p>
          <a:p>
            <a:pPr marL="342900" indent="-342900"/>
            <a:r>
              <a:rPr lang="ru-RU" dirty="0" smtClean="0"/>
              <a:t>профессор кафедры ПМИ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083724" y="4967785"/>
            <a:ext cx="5398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F82"/>
                </a:solidFill>
              </a:rPr>
              <a:t>Пелиновский</a:t>
            </a:r>
            <a:r>
              <a:rPr lang="ru-RU" sz="2400" b="1" dirty="0" smtClean="0">
                <a:solidFill>
                  <a:srgbClr val="003F82"/>
                </a:solidFill>
              </a:rPr>
              <a:t> Ефим Наумович </a:t>
            </a:r>
          </a:p>
          <a:p>
            <a:r>
              <a:rPr lang="ru-RU" dirty="0" err="1" smtClean="0"/>
              <a:t>д.ф.-м.н</a:t>
            </a:r>
            <a:r>
              <a:rPr lang="ru-RU" dirty="0" smtClean="0"/>
              <a:t>., профессор</a:t>
            </a:r>
          </a:p>
          <a:p>
            <a:r>
              <a:rPr lang="ru-RU" dirty="0" smtClean="0"/>
              <a:t>член-корр. РАН</a:t>
            </a:r>
          </a:p>
          <a:p>
            <a:r>
              <a:rPr lang="ru-RU" dirty="0" smtClean="0"/>
              <a:t>профессор кафедры ИСИТ</a:t>
            </a:r>
          </a:p>
        </p:txBody>
      </p:sp>
      <p:pic>
        <p:nvPicPr>
          <p:cNvPr id="79874" name="Picture 2" descr="http://nnov.hse.ru/data/2012/08/02/1256606560/%D0%9A%D0%B0%D0%BB%D1%8F%D0%B3%D0%B8%D0%BD.png.(130x170x12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009" y="1329422"/>
            <a:ext cx="1238250" cy="1619251"/>
          </a:xfrm>
          <a:prstGeom prst="rect">
            <a:avLst/>
          </a:prstGeom>
          <a:noFill/>
        </p:spPr>
      </p:pic>
      <p:pic>
        <p:nvPicPr>
          <p:cNvPr id="79876" name="Picture 4" descr="Чистяков Вячеслав Васильевич"/>
          <p:cNvPicPr>
            <a:picLocks noChangeAspect="1" noChangeArrowheads="1"/>
          </p:cNvPicPr>
          <p:nvPr/>
        </p:nvPicPr>
        <p:blipFill>
          <a:blip r:embed="rId5"/>
          <a:srcRect l="12268" t="5003" r="24014" b="43261"/>
          <a:stretch>
            <a:fillRect/>
          </a:stretch>
        </p:blipFill>
        <p:spPr bwMode="auto">
          <a:xfrm>
            <a:off x="255588" y="2948673"/>
            <a:ext cx="1458725" cy="1773050"/>
          </a:xfrm>
          <a:prstGeom prst="rect">
            <a:avLst/>
          </a:prstGeom>
          <a:noFill/>
        </p:spPr>
      </p:pic>
      <p:pic>
        <p:nvPicPr>
          <p:cNvPr id="79878" name="Picture 6" descr="https://encrypted-tbn2.gstatic.com/images?q=tbn:ANd9GcTAjPbMzAUkcEHnZCXJMxqEo6fCqZelPf3LnUD4UgN--uCQd9v1Txi-n-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236" y="4721723"/>
            <a:ext cx="1396590" cy="1693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81926" name="Picture 6" descr="Малышев Дмитрий Сергеевич"/>
          <p:cNvPicPr>
            <a:picLocks noChangeAspect="1" noChangeArrowheads="1"/>
          </p:cNvPicPr>
          <p:nvPr/>
        </p:nvPicPr>
        <p:blipFill>
          <a:blip r:embed="rId4"/>
          <a:srcRect l="17984" r="11105" b="32637"/>
          <a:stretch>
            <a:fillRect/>
          </a:stretch>
        </p:blipFill>
        <p:spPr bwMode="auto">
          <a:xfrm>
            <a:off x="222749" y="4701348"/>
            <a:ext cx="1549249" cy="1959802"/>
          </a:xfrm>
          <a:prstGeom prst="rect">
            <a:avLst/>
          </a:prstGeom>
          <a:noFill/>
        </p:spPr>
      </p:pic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715250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prstClr val="white"/>
                </a:solidFill>
                <a:latin typeface="Myriad Pro"/>
              </a:rPr>
              <a:t>Ведущие преподаватели направления «Прикладная математика и информатика»</a:t>
            </a:r>
            <a:endParaRPr lang="en-US" sz="2800" b="1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083724" y="1479550"/>
            <a:ext cx="539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Бобков Николай Николаевич</a:t>
            </a:r>
          </a:p>
          <a:p>
            <a:pPr marL="342900" indent="-342900"/>
            <a:r>
              <a:rPr lang="ru-RU" dirty="0" err="1" smtClean="0"/>
              <a:t>д.ф.-м.н</a:t>
            </a:r>
            <a:r>
              <a:rPr lang="ru-RU" dirty="0" smtClean="0"/>
              <a:t>.</a:t>
            </a:r>
          </a:p>
          <a:p>
            <a:pPr marL="342900" indent="-342900"/>
            <a:r>
              <a:rPr lang="ru-RU" dirty="0" smtClean="0"/>
              <a:t>профессор кафедры математики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083724" y="3384645"/>
            <a:ext cx="539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F82"/>
                </a:solidFill>
              </a:rPr>
              <a:t>Колданов</a:t>
            </a:r>
            <a:r>
              <a:rPr lang="ru-RU" sz="2400" b="1" dirty="0" smtClean="0">
                <a:solidFill>
                  <a:srgbClr val="003F82"/>
                </a:solidFill>
              </a:rPr>
              <a:t> Александр Петрович </a:t>
            </a:r>
          </a:p>
          <a:p>
            <a:pPr marL="342900" indent="-342900"/>
            <a:r>
              <a:rPr lang="ru-RU" dirty="0" err="1" smtClean="0"/>
              <a:t>д.ф.-м.н</a:t>
            </a:r>
            <a:r>
              <a:rPr lang="ru-RU" dirty="0" smtClean="0"/>
              <a:t>., доцент</a:t>
            </a:r>
          </a:p>
          <a:p>
            <a:pPr marL="342900" indent="-342900"/>
            <a:r>
              <a:rPr lang="ru-RU" dirty="0" smtClean="0"/>
              <a:t>профессор кафедры ПМИ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083724" y="5303889"/>
            <a:ext cx="539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Малышев Дмитрий Сергеевич </a:t>
            </a:r>
          </a:p>
          <a:p>
            <a:r>
              <a:rPr lang="ru-RU" dirty="0" err="1" smtClean="0"/>
              <a:t>к.ф.-м.н</a:t>
            </a:r>
            <a:r>
              <a:rPr lang="ru-RU" dirty="0" smtClean="0"/>
              <a:t>., доцент</a:t>
            </a:r>
          </a:p>
          <a:p>
            <a:r>
              <a:rPr lang="ru-RU" dirty="0" smtClean="0"/>
              <a:t>доцент кафедры ПМИ</a:t>
            </a:r>
          </a:p>
        </p:txBody>
      </p:sp>
      <p:pic>
        <p:nvPicPr>
          <p:cNvPr id="81922" name="Picture 2" descr="Бобков Николай Николаевич"/>
          <p:cNvPicPr>
            <a:picLocks noChangeAspect="1" noChangeArrowheads="1"/>
          </p:cNvPicPr>
          <p:nvPr/>
        </p:nvPicPr>
        <p:blipFill>
          <a:blip r:embed="rId5"/>
          <a:srcRect b="17408"/>
          <a:stretch>
            <a:fillRect/>
          </a:stretch>
        </p:blipFill>
        <p:spPr bwMode="auto">
          <a:xfrm>
            <a:off x="264760" y="1292218"/>
            <a:ext cx="1489600" cy="1735798"/>
          </a:xfrm>
          <a:prstGeom prst="rect">
            <a:avLst/>
          </a:prstGeom>
          <a:noFill/>
        </p:spPr>
      </p:pic>
      <p:pic>
        <p:nvPicPr>
          <p:cNvPr id="81924" name="Picture 4" descr="Колданов Александр Петрович"/>
          <p:cNvPicPr>
            <a:picLocks noChangeAspect="1" noChangeArrowheads="1"/>
          </p:cNvPicPr>
          <p:nvPr/>
        </p:nvPicPr>
        <p:blipFill>
          <a:blip r:embed="rId6"/>
          <a:srcRect b="16552"/>
          <a:stretch>
            <a:fillRect/>
          </a:stretch>
        </p:blipFill>
        <p:spPr bwMode="auto">
          <a:xfrm>
            <a:off x="222750" y="2932480"/>
            <a:ext cx="1531610" cy="189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Направление «Программная инженерия»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296537"/>
            <a:ext cx="8683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F82"/>
                </a:solidFill>
              </a:rPr>
              <a:t>Направление «Программная инженерия»</a:t>
            </a:r>
          </a:p>
          <a:p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Самое техническое и практико-ориентированное направление. Готовят специалистов, владеющих передовыми технологиями разработки программного обеспечения. Сотрудничество с компанией «МЕРА-НН»</a:t>
            </a:r>
          </a:p>
          <a:p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rgbClr val="003F82"/>
                </a:solidFill>
              </a:rPr>
              <a:t>Дисциплины:</a:t>
            </a:r>
            <a:r>
              <a:rPr lang="ru-RU" sz="2000" dirty="0" smtClean="0">
                <a:solidFill>
                  <a:srgbClr val="003F82"/>
                </a:solidFill>
              </a:rPr>
              <a:t/>
            </a:r>
            <a:br>
              <a:rPr lang="ru-RU" sz="2000" dirty="0" smtClean="0">
                <a:solidFill>
                  <a:srgbClr val="003F82"/>
                </a:solidFill>
              </a:rPr>
            </a:br>
            <a:endParaRPr lang="ru-RU" sz="1600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521902745"/>
              </p:ext>
            </p:extLst>
          </p:nvPr>
        </p:nvGraphicFramePr>
        <p:xfrm>
          <a:off x="264891" y="4108270"/>
          <a:ext cx="8650287" cy="68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381215124"/>
              </p:ext>
            </p:extLst>
          </p:nvPr>
        </p:nvGraphicFramePr>
        <p:xfrm>
          <a:off x="255588" y="3166287"/>
          <a:ext cx="8650287" cy="72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5628560"/>
              </p:ext>
            </p:extLst>
          </p:nvPr>
        </p:nvGraphicFramePr>
        <p:xfrm>
          <a:off x="285156" y="5079280"/>
          <a:ext cx="8650287" cy="72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0" name="Picture 16" descr="http://upload.wikimedia.org/wikipedia/ru/d/da/MERA_logo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443213" y="6072699"/>
            <a:ext cx="1264104" cy="465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606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prstClr val="white"/>
                </a:solidFill>
                <a:latin typeface="Myriad Pro"/>
              </a:rPr>
              <a:t>Ведущие преподаватели направления «Программная инженерия»</a:t>
            </a:r>
            <a:endParaRPr lang="en-US" sz="2800" b="1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083724" y="1479550"/>
            <a:ext cx="5398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Пономарев Дмитрий Максимович</a:t>
            </a:r>
          </a:p>
          <a:p>
            <a:pPr marL="342900" indent="-342900"/>
            <a:r>
              <a:rPr lang="ru-RU" dirty="0" err="1" smtClean="0"/>
              <a:t>к.ф.-м.н</a:t>
            </a:r>
            <a:r>
              <a:rPr lang="ru-RU" dirty="0" smtClean="0"/>
              <a:t>.</a:t>
            </a:r>
            <a:r>
              <a:rPr lang="en-US" dirty="0" smtClean="0"/>
              <a:t> </a:t>
            </a:r>
            <a:endParaRPr lang="ru-RU" dirty="0" smtClean="0"/>
          </a:p>
          <a:p>
            <a:pPr marL="342900" indent="-342900"/>
            <a:r>
              <a:rPr lang="ru-RU" dirty="0" smtClean="0"/>
              <a:t>профессор кафедры МЕРА</a:t>
            </a:r>
          </a:p>
          <a:p>
            <a:pPr marL="342900" indent="-342900"/>
            <a:r>
              <a:rPr lang="ru-RU" dirty="0" smtClean="0"/>
              <a:t>основатель и президент группы компаний MERA</a:t>
            </a:r>
            <a:endParaRPr lang="ru-RU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083724" y="3384645"/>
            <a:ext cx="5398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F82"/>
                </a:solidFill>
              </a:rPr>
              <a:t>Кащеев</a:t>
            </a:r>
            <a:r>
              <a:rPr lang="ru-RU" sz="2400" b="1" dirty="0" smtClean="0">
                <a:solidFill>
                  <a:srgbClr val="003F82"/>
                </a:solidFill>
              </a:rPr>
              <a:t> Николай Иванович </a:t>
            </a:r>
          </a:p>
          <a:p>
            <a:r>
              <a:rPr lang="ru-RU" dirty="0" smtClean="0"/>
              <a:t>к.т.н.</a:t>
            </a:r>
          </a:p>
          <a:p>
            <a:r>
              <a:rPr lang="ru-RU" dirty="0" smtClean="0"/>
              <a:t>профессор кафедры МЕРА</a:t>
            </a:r>
          </a:p>
          <a:p>
            <a:r>
              <a:rPr lang="ru-RU" dirty="0" smtClean="0"/>
              <a:t>заведующий кафедры МЕРА</a:t>
            </a:r>
            <a:endParaRPr lang="ru-RU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083724" y="4967785"/>
            <a:ext cx="539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F82"/>
                </a:solidFill>
              </a:rPr>
              <a:t>Штанюк</a:t>
            </a:r>
            <a:r>
              <a:rPr lang="ru-RU" sz="2400" b="1" dirty="0" smtClean="0">
                <a:solidFill>
                  <a:srgbClr val="003F82"/>
                </a:solidFill>
              </a:rPr>
              <a:t> Антон Александрович</a:t>
            </a:r>
          </a:p>
          <a:p>
            <a:r>
              <a:rPr lang="ru-RU" dirty="0" smtClean="0"/>
              <a:t>к.т.н.</a:t>
            </a:r>
          </a:p>
          <a:p>
            <a:r>
              <a:rPr lang="ru-RU" dirty="0" smtClean="0"/>
              <a:t>доцент кафедры МЕРА</a:t>
            </a:r>
          </a:p>
        </p:txBody>
      </p:sp>
      <p:pic>
        <p:nvPicPr>
          <p:cNvPr id="77826" name="Picture 2" descr="Пономарев Дмитрий Максимович"/>
          <p:cNvPicPr>
            <a:picLocks noChangeAspect="1" noChangeArrowheads="1"/>
          </p:cNvPicPr>
          <p:nvPr/>
        </p:nvPicPr>
        <p:blipFill>
          <a:blip r:embed="rId4"/>
          <a:srcRect l="14329" r="14029" b="30969"/>
          <a:stretch>
            <a:fillRect/>
          </a:stretch>
        </p:blipFill>
        <p:spPr bwMode="auto">
          <a:xfrm>
            <a:off x="255588" y="1479550"/>
            <a:ext cx="1337480" cy="1591196"/>
          </a:xfrm>
          <a:prstGeom prst="rect">
            <a:avLst/>
          </a:prstGeom>
          <a:noFill/>
        </p:spPr>
      </p:pic>
      <p:pic>
        <p:nvPicPr>
          <p:cNvPr id="77828" name="Picture 4" descr="Кащеев Николай Иванови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816" y="3070746"/>
            <a:ext cx="1365462" cy="1665027"/>
          </a:xfrm>
          <a:prstGeom prst="rect">
            <a:avLst/>
          </a:prstGeom>
          <a:noFill/>
        </p:spPr>
      </p:pic>
      <p:pic>
        <p:nvPicPr>
          <p:cNvPr id="77830" name="Picture 6" descr="Штанюк Антон Александрови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0169" y="4797152"/>
            <a:ext cx="1501930" cy="1501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Кем работают выпускники факультета </a:t>
            </a:r>
            <a:r>
              <a:rPr lang="ru-RU" sz="3200" dirty="0" err="1" smtClean="0">
                <a:solidFill>
                  <a:prstClr val="white"/>
                </a:solidFill>
                <a:latin typeface="Myriad Pro"/>
              </a:rPr>
              <a:t>БИиПМ</a:t>
            </a:r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?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86836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F82"/>
                </a:solidFill>
              </a:rPr>
              <a:t>Директор </a:t>
            </a:r>
            <a:r>
              <a:rPr lang="en-US" b="1" dirty="0" smtClean="0">
                <a:solidFill>
                  <a:srgbClr val="003F82"/>
                </a:solidFill>
              </a:rPr>
              <a:t>IT-</a:t>
            </a:r>
            <a:r>
              <a:rPr lang="ru-RU" b="1" dirty="0" smtClean="0">
                <a:solidFill>
                  <a:srgbClr val="003F82"/>
                </a:solidFill>
              </a:rPr>
              <a:t>службы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Руководитель департамента </a:t>
            </a:r>
            <a:r>
              <a:rPr lang="en-US" b="1" dirty="0" smtClean="0">
                <a:solidFill>
                  <a:srgbClr val="003F82"/>
                </a:solidFill>
              </a:rPr>
              <a:t>IT-</a:t>
            </a:r>
            <a:r>
              <a:rPr lang="ru-RU" b="1" dirty="0" smtClean="0">
                <a:solidFill>
                  <a:srgbClr val="003F82"/>
                </a:solidFill>
              </a:rPr>
              <a:t>службы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Руководитель направления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Системный аналитик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Координатор проектов</a:t>
            </a:r>
            <a:r>
              <a:rPr lang="en-US" b="1" dirty="0" smtClean="0">
                <a:solidFill>
                  <a:srgbClr val="003F82"/>
                </a:solidFill>
              </a:rPr>
              <a:t> </a:t>
            </a:r>
            <a:r>
              <a:rPr lang="ru-RU" b="1" dirty="0" smtClean="0">
                <a:solidFill>
                  <a:srgbClr val="003F82"/>
                </a:solidFill>
              </a:rPr>
              <a:t> </a:t>
            </a:r>
            <a:r>
              <a:rPr lang="en-US" b="1" dirty="0" smtClean="0">
                <a:solidFill>
                  <a:srgbClr val="003F82"/>
                </a:solidFill>
              </a:rPr>
              <a:t>IT-</a:t>
            </a:r>
            <a:r>
              <a:rPr lang="ru-RU" b="1" dirty="0" smtClean="0">
                <a:solidFill>
                  <a:srgbClr val="003F82"/>
                </a:solidFill>
              </a:rPr>
              <a:t>службы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Функциональный архитектор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Системный архитектор</a:t>
            </a:r>
          </a:p>
          <a:p>
            <a:endParaRPr lang="ru-RU" b="1" dirty="0" smtClean="0">
              <a:solidFill>
                <a:srgbClr val="003F82"/>
              </a:solidFill>
            </a:endParaRPr>
          </a:p>
          <a:p>
            <a:r>
              <a:rPr lang="ru-RU" b="1" dirty="0" smtClean="0">
                <a:solidFill>
                  <a:srgbClr val="003F82"/>
                </a:solidFill>
              </a:rPr>
              <a:t>Программист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Системный администратор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Менеджер проекта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Руководитель группы разработчиков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Руководитель группы внедрений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Руководитель </a:t>
            </a:r>
            <a:r>
              <a:rPr lang="en-US" b="1" dirty="0" smtClean="0">
                <a:solidFill>
                  <a:srgbClr val="003F82"/>
                </a:solidFill>
              </a:rPr>
              <a:t>IT-</a:t>
            </a:r>
            <a:r>
              <a:rPr lang="ru-RU" b="1" dirty="0" smtClean="0">
                <a:solidFill>
                  <a:srgbClr val="003F82"/>
                </a:solidFill>
              </a:rPr>
              <a:t>фирмы</a:t>
            </a:r>
          </a:p>
          <a:p>
            <a:endParaRPr lang="ru-RU" b="1" dirty="0" smtClean="0">
              <a:solidFill>
                <a:srgbClr val="003F82"/>
              </a:solidFill>
            </a:endParaRPr>
          </a:p>
          <a:p>
            <a:r>
              <a:rPr lang="ru-RU" b="1" dirty="0" smtClean="0">
                <a:solidFill>
                  <a:srgbClr val="003F82"/>
                </a:solidFill>
              </a:rPr>
              <a:t>Научный сотрудник</a:t>
            </a:r>
          </a:p>
          <a:p>
            <a:r>
              <a:rPr lang="ru-RU" b="1" dirty="0" smtClean="0">
                <a:solidFill>
                  <a:srgbClr val="003F82"/>
                </a:solidFill>
              </a:rPr>
              <a:t>Преподаватель в вузе</a:t>
            </a:r>
          </a:p>
          <a:p>
            <a:endParaRPr lang="ru-RU" sz="14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35842" name="AutoShape 2" descr="data:image/jpeg;base64,/9j/4AAQSkZJRgABAQAAAQABAAD/2wCEAAkGBxQSEhUUEBQSFBUUGBcaFRcXFxQVFhoYFRgYFhgYFRYYHSggGR8lHBUYIjEhJikuLi4uFyAzOjMsNyktLisBCgoKDg0OGxAQGjUmICQvLiwsLSwsNywsNCwsLCwsLCwsLywvLCwsLCwsLCwsLCwsLCwsLCwsLCwsNCwsLCwsLP/AABEIALsBDQMBEQACEQEDEQH/xAAcAAEAAwEBAQEBAAAAAAAAAAAABQYHBAMCCAH/xABLEAABAwICBQYJCAcIAgMAAAABAAIDBBEFEgYHITFBEyJRYXGBFTI0VHKRk7HRI0JSYnOhsrMUQ4KDksHCJDM1RFN0osNj0hZV4f/EABoBAQADAQEBAAAAAAAAAAAAAAACAwQFAQb/xAAxEQACAgEDAQYFBAMAAwAAAAAAAQIDEQQhMVEFEhNBkaEzYXGB8CIywdFCseEUI1L/2gAMAwEAAhEDEQA/ANxQBAEAQBAEAQBAEAQBAEAQBAEAQBAfxzgASSABtJOwAdaAoek+siKG7KMCaT6Z/uh2EbX91h1qqVq8jnX9oQhtDd+xmrKjEa2qD4Zah848UscWNYCeqzWN2C99httuq03Jmem666e3/Dc9G4alkDRXSRyzDe5jcotYbDwcd+0Bo6uJ0LONzrxyl+okYZWvAcwhzTuIIIPYRvXpI+0AQBAEAQBAEAQBAEAQBAEAQBAEAQBAEAQBAEAQHDVYvBFKyGWWNkkoJYxzgC6xA2X6zs6dttxXjaWxFySeGzuXpIIAgCArukWmMFJdt+VlH6thGw/Xdub7+pVzsUTHqNbXTty+n99DMNINJKisNpHWYTzYmXDeq43vPb3ALNKcpPBx7dRdqH3fZExo3q7kms+qvDH9H9Y7t+h37eoK2FT/AMjdR2b52+i/l/16lzq8TosLj5ONoDt4ij2vJ6Xk7u1x9aslOMNjbZdVQu77IzDS7SyqrbsuY4nbOSjJ51+D3b39mwdSo8RyOZZqrbHhbfJFs1T6P11LczO5OneCRA8EvzH54H6rrHHiBsKvri0dLTQsjH9foaSrDUEAQBAEAQBAEAQBAEAQBAEAQBAEAQBAEAQBAEBjWsDQyqE8lUXGoY83JA50beDSz6LRsuO02VM4Pk5et09sv1R3+XmfzRfTeopgGSEzxD5rjzmj6j9/cbjosq1Y4mCjtGyp92W69zUcD0hgq23hfzh4zHbHt7W8e0XCvjNS4O5Rqa7lmD+3mfeM45BStzTvAJ8Vo2vd6Ld/fuXspqPJ7dqK6Vmb/szbSHTqeou2G8EfUflCPrPHi9g9ZWadzfBxdR2hZZtHZe5F4Bo1PVn5JuVnGR1wzu4uPYkKnLklp+zpz3nsvf8APqaJQYLR4YwSSuBk/wBR+1xPRGwbu7b0q/8ARWjqqNOmj0/2/wCyv47pxLLdlMDEz6X6w/yZ3XPWFls1Le0djFbrZT2hsvf/AIQ2DaOzVbrxjmk86V18t+O3e89neQoV0znvwiNWknPd7Iv2GYBSYe3lZC0vG+V9r9kbeHYNp6StijCtZOjCuulZ9yp6W6xZSCyhHJjdyrgC8+g07G9pueoKt35/aY7ta+IL7nlqeq60ySiQSy00l3GWRxOWUfRc43fm3EC9iAdm29leS/SSnJZlwaurTYEAQBAEAQBAEAQBAEAQBAEAQBAEAQBAEAQGV63cUqo54BFysUUYziVpIDpXXFiR9FvA787thCqsbMGusnBJx9Tp0W1lEgMrh++YPvewe9vqUVb1M9Haa4t9fz+CWxzQ2nrG8tRuYx7tt22MT/SA3HrHepyhGaya7tNTqV3vdfm5nVdQzUkoEofE9p5rgSO9jws0oShuci7RW0PvLjqvzY+YopqmWzQ+aV283Lj+047gvIwlPc8p0tuofe93+bl9wPQOKFvLV72nLtLb2ib6ZPje5aY1xhuzs06WrTrvefV/mwxvT5jBydC0G2zlCLMHoM49psOoqueo8oma/tFcVev5+fUpzOXq5f1k8ru826+DG+oLOozsZkqqtvl3ufm/z2ResD0GYwZ6wtcRt5MG0Y9M/P8AuHatMKIw3Z1adLCvd7s7cT0rjjGSlaHEbAbWjHYB43dYdaqt1kY7Q3/0ez1C4juVCq5aqkGbPLIdzRtsOobmjr2BY4+JdLqZ+5O1lhwXQGMEPrLPO8RjxB6Z+f2bu1dGrTqPO5fDSwjvLf8A0fzSnWBDSN5OlaJpGiwDdkLLdLhvt0N9YU3auEeXauMNluyT1f6SGvpBK/KJWucyUN2DMNoIB4Fpae8jgpwllF1NniRyWVSLQgCAIAgCAIAgCAIAgCAIAgCAIAgCAIDyqqhsbHPebNY0ucegNFz9wQN4Kdo1p5SYizkp2tie8WdFJZzHX4NeRZ3YbHqKrjNPkzQ1Vc33XyRmkernLeSh2jeYXH8tx9x9ajOrPBl1HZsJ/qr2fTy/4VTDcUno5DybnRuB57HA2PU9h9+/oKzZlBnNTu0s+n+mXug0rpa5nI1zGscdnO/uyelr/mHqPrK0QuUtmdXT9oQntPZ+359T+1ekdHhzDFRsbI8bDlPNB/8AJJxPUL9y9ndGOyJX6+uvaO79ih4zjk9U4GZ5dt5rGghgP1WDees3PWszcrGcqU7tTLHPyXH582WDR3QOWaz6m8Mf0f1jh7m+9XQoXMjo0dnxjvZu+nl/0tNTjFHhzeSga1zxvYzffplfwPrPUpWXRr2Rps1Ndf6Vz0X5sVPFMflqD8q6zL7GNuG34bN7j29y59lk7Xj2Mbsna8exL4LovLLZ0t4Y+sDlXDqadjO/b1BX1aLzn6GuvT4/cWYzU9E3JG0X4tbteT0vcfeSr7L66Vj2Re5xjsVPH8YlnBaTlZ9Bu4+kfne7qWCepnZ8l0Mtk5SKPitLsKnXIx2QJfU3iHJVssBPNnjzD04jcWHW1z/4Qt1b3L9DPdxNnV50ggCAIAgCAIAgCAIAgCAIAgCAIAgCAIDmxKibPFJDJfJKxzHWNjlcCDY8NhXjWTxrKwzG9I9XU1Jd8F54RxA+UaPrtG8dY9QVM635HH1Wgmv1V7/Lz/6dWjOmk9MA1x5aIfNcecB9R+8dhuOxVK1xM+n11tW0t10fJdnihxZnRKB1NmZ/7D1haFKFiOvXdTqY45+T5/PmiiaRaKT0hJI5SLhI0bvTbwVM6Gv2mG/s1rerf5HjgGjU9Wfk25I+MjgQ39kcV5Chvk8o7Ok97Nl08/8AhfKfD6HCmh8rs8xGwmzpHegz5o693Wr24Vo6Ep06aOOPl5lXx/Teeou2K8EfQ088j6z+HYPWVlndKWyOZdrbLNo7L3/Pocej2j89Ufkm5WcZHXDP2eL+71ryGncudi6jRSe8tl7mgUOD0uHtEkjg6Tg9+13ZGwbu7vK0/wDrpXQ6KUKltscVfpO+XZEDG3p+ee/5vd61z7tZKW0Nl7lTucuCMAWAieFQ1TieMgMSZsK0QZRNENoxUclidI7pmaz2t4v61vrfBVpni5H6FWs7IQBAEAQBAEAQBAEAQBAEAQBAEAQBAEBUtaVXJFh0kkL3Rva+EhzSWkfKs4j1KE3hFV8nGDaKzojrQJAZXi/DlmD75GD3t9SgrMcmCvtFJ4s9SxYzolTVreWpXsY920PZYxvP12jj1jb03UpQjNZNVlFOoXe90Z5ieGT0kgErXRuB5j2k2PWx44+orJOqUNzk3aOyn9S3XVfmxZ8B0/e0COsbyrN2cAZwPrN3PHqParIXtbSL6O0JR2s3+fmfeOafm3J0LeTaNnKEC9vqM3N7T6gk9R5RJX9oN7V+v5/JUKanmqpSIw+aRx5xuT3vcdyrjXKe5np0tlz73l1f5uX3BdBoYG8tXvY4t2lpOWJvpE+N37FqjXGCydarT1ULve7/ADY/uMadNA5OiaLDZyhFmj0Gce0+oqizVY2gU2a1cQ9SsfpD5HF8jnPcd5Juf/wdS505OTyzOpOTyyQplS2XxO5pUMlp4VBUkyLIDEjsK0QKJsrFGf7bTW84g/NauhX5FFPxUfpFbDthAEAQBAEAQBAEAQBAEAQBAEAQBAEAQFY1mUvKYZVD6LA/2T2yf0KM/wBrKrlmDRgdC5Z2fN3ItOBYvNTOzQPLekb2u9Jp2Ht3qrvOLyiNN06nmDwaJhml9PVs5GtYxhdsObbE7scfEPb61fC+L2ex29P2hCe09n7fn1IjSLQBzLyURzt38mTzh6DuPYvZ0p7ondoa7N47P2PLR7QGSWz6omJn0B45HWfmryFCW7PKNBCG8937f9Jyt0lpKBnI0bGvcNlm+ID0vf8AOPUL9yTvjHZbkrtbCG0d37FHxbGJqp2ad5NtzRsY30W/zO3rWOdkpcnMstnY8yf9HPEFS2IokaYKmTNESSgVMmaInWHKGSZz1Dl7FkWyvYrJsK2VGWyRC6LwcriVI3/zMf7I8qfwLo1rdEdKs2o/Ra1naCAIAgCAIAgCAIAgCAIAgCAIAgCAIAgPGspmyxvjftbI1zXDqcCD9xQ8aysH5hEDoZHxP8aJ7mO7WEtP3hZcHz2phhtEzSOVMkYTvYFSy2JN4FpJPSWDDnj/ANN1y39g72d2zqKnXdKBto1E6tlx0/OD7x/Sqequ0nk4z+raTtH13b3fcOpe2Xyn9CV2pnbtwuhAhqpyUJH21ii2SSOiJig2WxRIQNVMmXxO6JVNlqPTMoHuTlqpdisiiuUisYvPvXQpiYrJ5JTU3h/K10k5HNgjNj9eXmj/AItk9a6FS3Nughu5G2K86YQBAEAQBAEAQBAEAQBAEAQBAEAQBAEAQGI64sDMFW2qYPk6kAO6BKwWPZmaAe1rlTNYeTm66r/JFaoZFRJHCksMmICs0icGdIYq2y+IMSj3izAEad4kkfbY1Fskke8cag2WJHXE1VNlqOgFQJZPh8i9USDkRlfU2C01wM87Co4vV710K44RnX6mbbqywA0dEwPFpZjysgO8FwGVp7GhoI6brZCOEd+ivuQSLYplwQBAEAQBAEAQBAEAQBAEAQBAEAQBAEAQEVpNgbK2mkgk2B45ruLXja1w7Dw4i44rxrKwRnBTjhn56lppKaZ8E4yyRmzhw6QWniCLEHoKzSR87qqHBkvSTLPOJkiySiKzSRpizpYFUy+J98ko94sSPoRLzvEsHoxii2SR6hQJZPOSaymo5ISmcNTVq+FZmnYV/Eq5bK6yhtsl9WWi5ranl5R/Z4HA7dz5BYtZ1gbCe4cTbXCOTp6LT/5M3VXnVCAIAgCAIAgCAIAgCAIAgCAIAgCAIAgCAIAgKfrB0KbiEYfHZlTGPk3nc4b+Tk6r7jwJ6yDCUclF9CtXzMWzSQyOina6ORhs5rthB/mOII2EbQs8onz91EoSJWkrlnnWVxlgl4KgFZZQNMZHUyUKlxZemenKhR7rJ5P4ZwndGTwmq1ZGshKRG1NctEKzNOZDVdetMayrdnVolovNictm3ZAw/Ky22DjkZfxnkeq9zwB0Qjk36XSuby+DfsLw6OmiZDA0MjjFmgeskniSbkniSVeljZHZjFRWEdS9PQgCAIAgCAIAgCAIAgCAIAgCAIAgCAIAgCAIAgK/pbohT4gy0wLZGjmStsHt6vrN+qe6x2qMopldtUbFhmN6R6H1lASXsMsI3TRgltvrt3x9+zrKplBrk5F+hlHdcEXSYr1qmVaZj7sokjHinWqXSTUz18Jdah4RNWH8diXWiqHfOOfEutWxrIOTZHmpdI4Mja573eK1oLnE9TRtKuUcCNUpvYveimqyWUiTESYmb+RaRyjvTcNjB1C52/NKujX1OnRoUt5mu0VGyFjY4WNYxgs1rRYAdiuSwdBJLZHuh6EAQBAEAQBAEAQBAEAQBAEAQBAEAQBAEAQBAEAQBAEBWMb0Boaolz4Qx5+fEeTdc8SG81x9IFRcEyqdMJ8oqVbqdF/7PVvaOiSMPP8AE0t9yg6vmZpaCD4ZGyapKweLUUxHXyjfuDSo+Eyp9n9GesGqGpP95VQt9Fj3+8tXvhMkuz15sm8O1Q0zbGommmPEC0TD3C7v+SkqkXQ0dcedy64PgVPSty00McV95aOcfSeec7vKmklwaYxUeESK9JBAEAQBAEAQBAEAQBAEAQBAEAQBAEAQBAEAQBAEAQBAEAQBAEAQBAEAQBAEAQBAEAQBAEAQBAEAQBAEAQBAEAQBAEAQBAEAQBAEAQBAEAQBAEAQBAEAQBAEAQBAEAQBAEAQBAEAQBAEAQBAEAQBAEAQBAEAQBAEAQBAEAQBAEAQBAEAQBAEAQBAEAQBAEAQBAVvTLS6OgYLjlJX3yRg22D5zzwb954cSPG8GbUamNK35Klo/VYpimaQVApYAbXYwbTxDB4xtxJdb71BZZlplqL984X0Jyo0TrmtJhxOcvG4SNu0noJubeor3uvqaJUW4/TZv8zx1d49VzTVEFaQ50Fgea1rg7MWkEtsCNnQkW87kNJbZKUo2eRB6wdIa2iq+Thqn5HsEjQY4DlzOeMoOTaBl2E7e3evHlPko1d9tVmIy+Z2aIPxOvhMwxDkgHloHIQvJsASdwtvRd5+ZZp3fbDvd/H2JmbAsUAOTE2k8AaeJo7yAbepe4l1LnVfjafseWrfFaqZ9WyteXvgcxti1jcp+UDvEAv4o9SRb8yOkssk5Kx7oj9Z2M1dFJE6nqXtZMH8wshIaYwwc0llyDmvtJ237AllPkr1t1lTTi+Ti0LrsSxASkV3JCLKNsEL75s3ULWy/evFl+ZDTTvuTffxj5FgqsDxYNJjxFr3AbGmCJgPVmsbepe4l1NMqr8bT9j01Z4tUVMExq3l72TFm1rWkWa0kENA4kpBtjR2TnB9/nJV9YGkNbRVZjiqnlj2CRoMcHNDnOGW+TaBl2Hfbp3rxtp8mXV321TxGWx3aJHE66AzDEOTGYtA5CF98oG0mwtvRd5+ZZp/Hth3u/j7EZjek2K4dMGVEscwIzMJjbkc29t7Q1wI4i+zvBLLRTbqNRRLEnn7F+0P0lZXwF7Rke05ZGXvlNrgg8QeHYRwU08nQ096ujlGbaUaVV9JVSwNq3ubGRYmOC5DmtcL2Za/Ot3KvL4yc3Uam6uxxUvYtGj1JidVTxz+ERHygJDf0eJ9hcgXNh0dCklJ+ZrqjfOCl3+fkdNfg2LMY50WINlcBcMMETM1uANjt6L/AHJiXUlOvUJZjPP2OzVris1TSGSoeXv5VzbkNbsAbYWaAOJXsXlEtJZKdeZclrUjUZXrE0hrKKqyQVTsr2Z8pjhOTM5wyg5No5uy+3pVcm0+Tl6y+yqeIyJLVbpTNVPmjqpOUe0NfHzWNOW5a/xQOJZ617F9SzRaiVmVNmhKZ0Cm6y66opoGz007o7OaxzMsTmnNfnXc0kHYONlGWTJrJzhDvRZWdANIa2tqxHLVPDGsMjgI4LuyuaMt8mwHNtO/3qKy3yZdJfbbZiUtjWFYdUyvWJj9bRVQZDVPySNzhpjhOW7nDKDk2gW2X29u9VyynycvWXW1TxGWzJ3VhiNTVRST1NQ6QB5jazJE1uxrH5iWtBJ51t9t+/h7HPUv0Vk7IuUn8j51n4lU0kcc1NUOjDniN0eSJzfFe7MC5pIPNta9t27illDW2TripRZD6ucdrK2pc2aqfkjbnLQyEZucBlJyXA2m9tvYvI5b5KdHdbbJ96XBpGI1zIInyynKxgJcezgOkncBxJVjeDoykopyZmOj2M4piM7zBMYIA43dycTmsadoY0lt3utbj1m2xVpts5tNt9824vETU6eMtaGlznkDa52XMes5QB6gFYdNLCPz3pniRqK2eQm4Dy1nUyM5W29V+0lVN7nz2qm52tm46I0YhoqdgFrRMJ9JwzOP8TirI8Hdoj3a4r5EuvS0jqXBoo55ahgIkmDRJtNjlAAsOG5eY3yQVcVJyXLMp1yeXR/YM/MlUJcnI7R+Kvp/ZYNVmNU8NEWzTwRu5V5yvkYx1iGbbE3tsXsWkadDZCNWG1yXqkxeCU2inhkPQyRjj6gVLKN0bIS4eT7psOjjkkkYwNfMWmQi/OLBZtxuGw8F7g9UIptrlmca7v8AKfv/APpUJnM7T/x+/wDB6ak/EqvSi9z0gS7N/bI01TOmctDh0UJkMTA3lXl77X5z3b3bem3BeYwRjCMc48zIdcflzPsGfmSqEuTkdo/EX0Llqi8g/eyf0qUeDboPgoiNdgGSlPHNLbssy/8AJeTKO0sd2JyakyeUqejLHftu+3815Dkj2b/l9itayP8AEqntZ+VGvHyzLrfjP88jStB8fpY6GnZJU07HtZta6WNrhzjvBNwpRksHU01taqinJepaaTEoZf7mWKT0Htd7ip5NMZxlw8jD8OjgDmwsDA97nuAvtc7edu7cvEsCMFHg6SbbSvSRleH4d4VOJVJFw4clTdRZZ7ezxY7+m5VpZyzlxh/5HiT+y/PQp2hGK/o1bDITZpdkf0ZJOaSey4d+yvE/MxaWzw7U/sfoZWn0JSdbvkH72P8AqUZcGPX/AAWU3U55c/7B/wCOJRjyYezviv6G0Kw7RjuufyuL7Efjeq5cnH7S/evoWXUz5FJ/uHflxKUeDT2d8J/X+EfOufyOL7dv5cq8n5DtH4S+pX9S3lM/2Q/GF5Hkz9m/ukS2NSvxmq/RqdxbRwOvNKNz3fV6eIbw3u27Ef6nguszqZ9yP7Vyy/4bh8dPG2KFoYxgsAPvJPEneTxU0sG+EFBd2PB1L0kfl6Qm5vv237VSfLvnc/S+Fn5GK3+mz8IVyPpo/tR1ISCAxjXJ5dH9gz8yVVy5OL2j8VfT+yf1W4JTT0RdPBDI7lXjM9jXOsAzZci/FexSZp0NUJVZa8yN1oaHQ08baimbkGYNkYL5edfK5oPi7RYgbNo3bb+SiirW6aMI9+G3U6dU+k8r5DSzvLxlLonON3DLa7LnaRY3HRlPd7F+RPQaiUn3JfYa7v8AKfv/APpSZHtP/H7/AMETqzwN9S2csqqmnyFl+ReW5rh3jdNrfevEsleipc0/1NfQuY0HlEkT/CFVII5GPLJXOe1wY4Ot4wtu32K97vzNv/itNPvv7l0UzYYvrj8uZ9gz8yVVy5ON2j8RfQlNXml1PS0nJzcrmzvPNjc4WNrbRsRSSLtHqIQqw/8ARFaXVdTi07P0amn5OMER3YRcusXOc7xW3sBtPDrXjeWU6h2aiSUYvCNB0A0X/QICHkGWUgyEbhbY1gPG1zt6XFTisHQ0un8GOHy+TKtZH+JVPaz8qNQfLOTrfjP88jSNCdHaSWggfLTQPc5nOcY2Fx5x3utdSUVg6enprdUW4opGsrRhlDLHLTXayS9hc8x7LHmu32INx0WPVbySwYdbQqpKUOGXHVXpLJVRyRTuL3w5S158ZzHXHOPEgjfxuONyvYs2aG92Ralyjv1m4x+j0Tw02fP8m3sd45/hBF+kheyexZrLe5U8cvY5NC8ZoqWjhidUwB+XNIM4vnfznA9l7fsryLSRHT2VV1qPeRlWlkcQq5uQe18TnlzHNILbP5xAt0EkdyizkahRVr7r2Nv0JxX9KooZCbuy5X9OdnNJPba/7Ssi8o7mns8StSIbW75B+9j/AKl5Lgq1/wAFmd6usMdU1TmNmmgIic7PE7K42cwZSejbfuCgt2c3R19+bWWtvI0n/wCEy/8A2WIe1PxU+6+p0/8AxX/9y9TO9ZGFOpqiNj556gmMHNK7M4c5wyg9Gy/eoNYZzdbX3JJZb+peNTPkUn+4d+XEpx4N3Z3wn9f4R865/I4vt2/lyryfkO0fhL6lG0IpZpWVrKZ2WQwbLb3DOMzAeBcLi/X3qKMOkjKUZqPODk0L0jdQVAftMbrNmZ0tvvA+k3eO8cUTwQ017pnvx5m/087Xta9hDmuALXDaCCLgjuVp3001lHoh6fnTS3DjT1k8ZFgHuLetjzmaR3Ed4KqfJ85qYOFrRtWgGJNqKCAg3LGiN44h0YDdvaAHdjgrIvY7elsU6k/sWFemgIDGNcnl0f2DPzJVXLk4vaPxV9P7Lfqf8hP2z/wsUo8G3s/4P3PbW1KBh7gd7pIwO0Oze5pSfB7rmlSygaqIS7EWEfMZI49mXJ73hRjyc/s9Zt+xYNd3+U/f/wDSvZl/af8Aj9/4PTUn4lV6UXuekCXZv7ZGmqZ0zgosXillmhjcS+AtEgsQAXgkWJ2Hcdy8Ty8EI2RlJxXKMm1x+XM+wZ+ZKoS5OT2j8RfQuWqLyD97J/JSjwbdB8FF2UjYEBgWsj/EqntZ+VGqnyzga34z/PI1zV9/h1N6H9TlZHg7Gl+DH6FX11yjkqdvEveR2NaAfxBRmZO0n+hL5kbqVhJmqH8GxsB7XOJH4CvI8lfZq3kz10lmGIYzDTDnRQOs7iCW/KTX7coZ2tR7yJXPxtSoeS/H/RoH/wAZo/NKX2MX/qp4Rv8AAq/+V6FA1taOxRRwz08UcYDiyQRsa0HMMzXENHDK4X+sFGSwc/X0RjFSisH81MYrZ81M4+MBIztFmv8AWMn8JSL8h2bZzD7lg1u+QfvY/wCpey4NOv8Agspupzy5/wBg/wDHEox5MPZ3xX9DaFYdox3XP5XF9iPxvVcuTj9pfvX0LLqZ8ik/3Dvy4lKPBp7O+E/r/CPnXP5HF9u38uVeT8h2j8JfUr+pbymf7IfjC8jyZ+zf3SPjWvozyMv6VEPk5j8oB82Q7b9jt/aD0hJLB5r9P3X4keHye+qzS3k3CkndzHn5Fx+a4nxD1OO7r7diLxsS0Opx/wCuX2NbVh1isaa6HR17Qb8nMwWY+1wRvyPHEX9V+0GLjkzanTRuXR9SgYbgmLYbITTx52nxg0tkjfbddtw7vsCo4aMEKdTQ/wBKyWSHSbF3izcPaHdLszW+pzh717mXQ0q/UtbQJ3RulxDlTLXzRBpaQII27ASQcxd0ixG92/evVnzL6o3Z71j+yKbrB0fra2r5SGlfkYwRgl8IzZXPOYDPsBzbL7ezcovLfBi1dFttmYx+R1aHtxOgidF+gcq0vLgeWiYQSACN5uOb70XeXkT06vpj3e5n7njpJg+K4k9olgjp4mbWtMrCLnYXOLSS426v5o02Ruq1F7w1hfUtuhOiDMPY7ncpLJbO+1gANzWDgOvj6gJRWDXptMqV8yvaz8Hq6ySJtPTPcyEP5+eIBxkDDzQX3sMttoG2/afJZb4M+tqstaUVwRuhtBimHmTLRco2TLmBliaQW3sQ4OP0jw6F4u8vIr01d9Of05z8yzzY/ihByYYAeBNRE4X6wLX9a970uhqdt+Nq/c5tWuEVUMlXJWxljpzG65cw5nXkLvEJt4w9aRT8yGjqsi5OxckFrA0fra2rMkVK8MYwRtJfDzsrnnNbPsBzbONujcvGm3wUaui22eYx2LNq0oqimgdBUwPjs5z2vzRuac1ubzXEg7+FrL2OTTo4ThDuSRclM2H8JQGMaU6LV9XVSztpHtbIRYGSC4DWtaL2fa/Nv3qrD5wcbUaa6yxyUfcs2jlXidLTsgOHcpydw13LxM2Eki4ud116nJeRqplfXBRcOPmRGL6LYniU4kqWRQNAytBeC1rb3NgwuJPSTa/ULWYbKLNPffLM9i6YZgfg6ieykaZprE3OVpfIQACbmzWjZsvuB3k7ZYwtjbXV4NeIbv8AkrWrXRepgqpZ6yMsJYQ0lzHFznuBcea47eb/AMl5FPO5n0enshNzmaUpnRIfTDDDU0c8TRdzmEsGwXeznMFzuu5oHevGsopvr79biZVgGiuJUtRFO2mceTcCRykO1p2Ob4/FpI71Xh9Dl06a+ual3S9ayqOoqYGwU1O+S7mvc/NG1rct+bZzgSdvRbrUpZN+shOcO7FFZ0A0eraKrEktK8scwxuIfDduZzTmtn2gZdvH3LxZT4MukotqszKJrKsOqZXrEwGtraoPhpX5I25A4vhGaznHMBn2A32X29m5Vyy3wcvWU22zzGOyJzVhh9TSxSQVNO+O7zI1+aJzdrWMykNcSDzb7rb93H2Oehfoq51xcZL5n81n4dU1UccNNTvkDXiR0maJrfFe3KA5wJPOvutu38EsvyGtrnZFRiiG1c4FWUVS501K/JI3IXB8Jy84HMRnuRvvbb2ryOU+CnR021SfejyaLjOGsqYJIZPFkaR2HeHDrBAI7FNrJ0LIKcXF+ZiL9X+IAkfo5NiRcPisbcRd17KvD6HDeiu6GqaIVdYIclfBIJGWDXh0bs7eBdZ3jC208dh6VOLfmdeiVndxYtydqcShjOWWWJjrXs57Wmx42J3bD6lLJc5xWzZ4+HKbzin9rH8V5lHn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TJtcXl7fsGfjkUJcnI7R+IvoUZRM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data:image/jpeg;base64,/9j/4AAQSkZJRgABAQAAAQABAAD/2wCEAAkGBxQSEhUUEBQSFBUUGBcaFRcXFxQVFhoYFRgYFhgYFRYYHSggGR8lHBUYIjEhJikuLi4uFyAzOjMsNyktLisBCgoKDg0OGxAQGjUmICQvLiwsLSwsNywsNCwsLCwsLCwsLywvLCwsLCwsLCwsLCwsLCwsLCwsLCwsNCwsLCwsLP/AABEIALsBDQMBEQACEQEDEQH/xAAcAAEAAwEBAQEBAAAAAAAAAAAABQYHBAMCCAH/xABLEAABAwICBQYJCAcIAgMAAAABAAIDBBEFEgYHITFBEyJRYXGBFTI0VHKRk7HRI0JSYnOhsrMUQ4KDksHCJDM1RFN0osNj0hZV4f/EABoBAQADAQEBAAAAAAAAAAAAAAACAwQFAQb/xAAxEQACAgEDAQYFBAMAAwAAAAAAAQIDEQQhMVEFEhNBkaEzYXGB8CIywdFCseEUI1L/2gAMAwEAAhEDEQA/ANxQBAEAQBAEAQBAEAQBAEAQBAEAQBAfxzgASSABtJOwAdaAoek+siKG7KMCaT6Z/uh2EbX91h1qqVq8jnX9oQhtDd+xmrKjEa2qD4Zah848UscWNYCeqzWN2C99httuq03Jmem666e3/Dc9G4alkDRXSRyzDe5jcotYbDwcd+0Bo6uJ0LONzrxyl+okYZWvAcwhzTuIIIPYRvXpI+0AQBAEAQBAEAQBAEAQBAEAQBAEAQBAEAQBAEAQHDVYvBFKyGWWNkkoJYxzgC6xA2X6zs6dttxXjaWxFySeGzuXpIIAgCArukWmMFJdt+VlH6thGw/Xdub7+pVzsUTHqNbXTty+n99DMNINJKisNpHWYTzYmXDeq43vPb3ALNKcpPBx7dRdqH3fZExo3q7kms+qvDH9H9Y7t+h37eoK2FT/AMjdR2b52+i/l/16lzq8TosLj5ONoDt4ij2vJ6Xk7u1x9aslOMNjbZdVQu77IzDS7SyqrbsuY4nbOSjJ51+D3b39mwdSo8RyOZZqrbHhbfJFs1T6P11LczO5OneCRA8EvzH54H6rrHHiBsKvri0dLTQsjH9foaSrDUEAQBAEAQBAEAQBAEAQBAEAQBAEAQBAEAQBAEBjWsDQyqE8lUXGoY83JA50beDSz6LRsuO02VM4Pk5et09sv1R3+XmfzRfTeopgGSEzxD5rjzmj6j9/cbjosq1Y4mCjtGyp92W69zUcD0hgq23hfzh4zHbHt7W8e0XCvjNS4O5Rqa7lmD+3mfeM45BStzTvAJ8Vo2vd6Ld/fuXspqPJ7dqK6Vmb/szbSHTqeou2G8EfUflCPrPHi9g9ZWadzfBxdR2hZZtHZe5F4Bo1PVn5JuVnGR1wzu4uPYkKnLklp+zpz3nsvf8APqaJQYLR4YwSSuBk/wBR+1xPRGwbu7b0q/8ARWjqqNOmj0/2/wCyv47pxLLdlMDEz6X6w/yZ3XPWFls1Le0djFbrZT2hsvf/AIQ2DaOzVbrxjmk86V18t+O3e89neQoV0znvwiNWknPd7Iv2GYBSYe3lZC0vG+V9r9kbeHYNp6StijCtZOjCuulZ9yp6W6xZSCyhHJjdyrgC8+g07G9pueoKt35/aY7ta+IL7nlqeq60ySiQSy00l3GWRxOWUfRc43fm3EC9iAdm29leS/SSnJZlwaurTYEAQBAEAQBAEAQBAEAQBAEAQBAEAQBAEAQGV63cUqo54BFysUUYziVpIDpXXFiR9FvA787thCqsbMGusnBJx9Tp0W1lEgMrh++YPvewe9vqUVb1M9Haa4t9fz+CWxzQ2nrG8tRuYx7tt22MT/SA3HrHepyhGaya7tNTqV3vdfm5nVdQzUkoEofE9p5rgSO9jws0oShuci7RW0PvLjqvzY+YopqmWzQ+aV283Lj+047gvIwlPc8p0tuofe93+bl9wPQOKFvLV72nLtLb2ib6ZPje5aY1xhuzs06WrTrvefV/mwxvT5jBydC0G2zlCLMHoM49psOoqueo8oma/tFcVev5+fUpzOXq5f1k8ru826+DG+oLOozsZkqqtvl3ufm/z2ResD0GYwZ6wtcRt5MG0Y9M/P8AuHatMKIw3Z1adLCvd7s7cT0rjjGSlaHEbAbWjHYB43dYdaqt1kY7Q3/0ez1C4juVCq5aqkGbPLIdzRtsOobmjr2BY4+JdLqZ+5O1lhwXQGMEPrLPO8RjxB6Z+f2bu1dGrTqPO5fDSwjvLf8A0fzSnWBDSN5OlaJpGiwDdkLLdLhvt0N9YU3auEeXauMNluyT1f6SGvpBK/KJWucyUN2DMNoIB4Fpae8jgpwllF1NniRyWVSLQgCAIAgCAIAgCAIAgCAIAgCAIAgCAIDyqqhsbHPebNY0ucegNFz9wQN4Kdo1p5SYizkp2tie8WdFJZzHX4NeRZ3YbHqKrjNPkzQ1Vc33XyRmkernLeSh2jeYXH8tx9x9ajOrPBl1HZsJ/qr2fTy/4VTDcUno5DybnRuB57HA2PU9h9+/oKzZlBnNTu0s+n+mXug0rpa5nI1zGscdnO/uyelr/mHqPrK0QuUtmdXT9oQntPZ+359T+1ekdHhzDFRsbI8bDlPNB/8AJJxPUL9y9ndGOyJX6+uvaO79ih4zjk9U4GZ5dt5rGghgP1WDees3PWszcrGcqU7tTLHPyXH582WDR3QOWaz6m8Mf0f1jh7m+9XQoXMjo0dnxjvZu+nl/0tNTjFHhzeSga1zxvYzffplfwPrPUpWXRr2Rps1Ndf6Vz0X5sVPFMflqD8q6zL7GNuG34bN7j29y59lk7Xj2Mbsna8exL4LovLLZ0t4Y+sDlXDqadjO/b1BX1aLzn6GuvT4/cWYzU9E3JG0X4tbteT0vcfeSr7L66Vj2Re5xjsVPH8YlnBaTlZ9Bu4+kfne7qWCepnZ8l0Mtk5SKPitLsKnXIx2QJfU3iHJVssBPNnjzD04jcWHW1z/4Qt1b3L9DPdxNnV50ggCAIAgCAIAgCAIAgCAIAgCAIAgCAIDmxKibPFJDJfJKxzHWNjlcCDY8NhXjWTxrKwzG9I9XU1Jd8F54RxA+UaPrtG8dY9QVM635HH1Wgmv1V7/Lz/6dWjOmk9MA1x5aIfNcecB9R+8dhuOxVK1xM+n11tW0t10fJdnihxZnRKB1NmZ/7D1haFKFiOvXdTqY45+T5/PmiiaRaKT0hJI5SLhI0bvTbwVM6Gv2mG/s1rerf5HjgGjU9Wfk25I+MjgQ39kcV5Chvk8o7Ok97Nl08/8AhfKfD6HCmh8rs8xGwmzpHegz5o693Wr24Vo6Ep06aOOPl5lXx/Teeou2K8EfQ088j6z+HYPWVlndKWyOZdrbLNo7L3/Pocej2j89Ufkm5WcZHXDP2eL+71ryGncudi6jRSe8tl7mgUOD0uHtEkjg6Tg9+13ZGwbu7vK0/wDrpXQ6KUKltscVfpO+XZEDG3p+ee/5vd61z7tZKW0Nl7lTucuCMAWAieFQ1TieMgMSZsK0QZRNENoxUclidI7pmaz2t4v61vrfBVpni5H6FWs7IQBAEAQBAEAQBAEAQBAEAQBAEAQBAEBUtaVXJFh0kkL3Rva+EhzSWkfKs4j1KE3hFV8nGDaKzojrQJAZXi/DlmD75GD3t9SgrMcmCvtFJ4s9SxYzolTVreWpXsY920PZYxvP12jj1jb03UpQjNZNVlFOoXe90Z5ieGT0kgErXRuB5j2k2PWx44+orJOqUNzk3aOyn9S3XVfmxZ8B0/e0COsbyrN2cAZwPrN3PHqParIXtbSL6O0JR2s3+fmfeOafm3J0LeTaNnKEC9vqM3N7T6gk9R5RJX9oN7V+v5/JUKanmqpSIw+aRx5xuT3vcdyrjXKe5np0tlz73l1f5uX3BdBoYG8tXvY4t2lpOWJvpE+N37FqjXGCydarT1ULve7/ADY/uMadNA5OiaLDZyhFmj0Gce0+oqizVY2gU2a1cQ9SsfpD5HF8jnPcd5Juf/wdS505OTyzOpOTyyQplS2XxO5pUMlp4VBUkyLIDEjsK0QKJsrFGf7bTW84g/NauhX5FFPxUfpFbDthAEAQBAEAQBAEAQBAEAQBAEAQBAEAQFY1mUvKYZVD6LA/2T2yf0KM/wBrKrlmDRgdC5Z2fN3ItOBYvNTOzQPLekb2u9Jp2Ht3qrvOLyiNN06nmDwaJhml9PVs5GtYxhdsObbE7scfEPb61fC+L2ex29P2hCe09n7fn1IjSLQBzLyURzt38mTzh6DuPYvZ0p7ondoa7N47P2PLR7QGSWz6omJn0B45HWfmryFCW7PKNBCG8937f9Jyt0lpKBnI0bGvcNlm+ID0vf8AOPUL9yTvjHZbkrtbCG0d37FHxbGJqp2ad5NtzRsY30W/zO3rWOdkpcnMstnY8yf9HPEFS2IokaYKmTNESSgVMmaInWHKGSZz1Dl7FkWyvYrJsK2VGWyRC6LwcriVI3/zMf7I8qfwLo1rdEdKs2o/Ra1naCAIAgCAIAgCAIAgCAIAgCAIAgCAIAgPGspmyxvjftbI1zXDqcCD9xQ8aysH5hEDoZHxP8aJ7mO7WEtP3hZcHz2phhtEzSOVMkYTvYFSy2JN4FpJPSWDDnj/ANN1y39g72d2zqKnXdKBto1E6tlx0/OD7x/Sqequ0nk4z+raTtH13b3fcOpe2Xyn9CV2pnbtwuhAhqpyUJH21ii2SSOiJig2WxRIQNVMmXxO6JVNlqPTMoHuTlqpdisiiuUisYvPvXQpiYrJ5JTU3h/K10k5HNgjNj9eXmj/AItk9a6FS3Nughu5G2K86YQBAEAQBAEAQBAEAQBAEAQBAEAQBAEAQGI64sDMFW2qYPk6kAO6BKwWPZmaAe1rlTNYeTm66r/JFaoZFRJHCksMmICs0icGdIYq2y+IMSj3izAEad4kkfbY1Fskke8cag2WJHXE1VNlqOgFQJZPh8i9USDkRlfU2C01wM87Co4vV710K44RnX6mbbqywA0dEwPFpZjysgO8FwGVp7GhoI6brZCOEd+ivuQSLYplwQBAEAQBAEAQBAEAQBAEAQBAEAQBAEAQEVpNgbK2mkgk2B45ruLXja1w7Dw4i44rxrKwRnBTjhn56lppKaZ8E4yyRmzhw6QWniCLEHoKzSR87qqHBkvSTLPOJkiySiKzSRpizpYFUy+J98ko94sSPoRLzvEsHoxii2SR6hQJZPOSaymo5ISmcNTVq+FZmnYV/Eq5bK6yhtsl9WWi5ranl5R/Z4HA7dz5BYtZ1gbCe4cTbXCOTp6LT/5M3VXnVCAIAgCAIAgCAIAgCAIAgCAIAgCAIAgCAIAgKfrB0KbiEYfHZlTGPk3nc4b+Tk6r7jwJ6yDCUclF9CtXzMWzSQyOina6ORhs5rthB/mOII2EbQs8onz91EoSJWkrlnnWVxlgl4KgFZZQNMZHUyUKlxZemenKhR7rJ5P4ZwndGTwmq1ZGshKRG1NctEKzNOZDVdetMayrdnVolovNictm3ZAw/Ky22DjkZfxnkeq9zwB0Qjk36XSuby+DfsLw6OmiZDA0MjjFmgeskniSbkniSVeljZHZjFRWEdS9PQgCAIAgCAIAgCAIAgCAIAgCAIAgCAIAgCAIAgK/pbohT4gy0wLZGjmStsHt6vrN+qe6x2qMopldtUbFhmN6R6H1lASXsMsI3TRgltvrt3x9+zrKplBrk5F+hlHdcEXSYr1qmVaZj7sokjHinWqXSTUz18Jdah4RNWH8diXWiqHfOOfEutWxrIOTZHmpdI4Mja573eK1oLnE9TRtKuUcCNUpvYveimqyWUiTESYmb+RaRyjvTcNjB1C52/NKujX1OnRoUt5mu0VGyFjY4WNYxgs1rRYAdiuSwdBJLZHuh6EAQBAEAQBAEAQBAEAQBAEAQBAEAQBAEAQBAEAQBAEBWMb0Boaolz4Qx5+fEeTdc8SG81x9IFRcEyqdMJ8oqVbqdF/7PVvaOiSMPP8AE0t9yg6vmZpaCD4ZGyapKweLUUxHXyjfuDSo+Eyp9n9GesGqGpP95VQt9Fj3+8tXvhMkuz15sm8O1Q0zbGommmPEC0TD3C7v+SkqkXQ0dcedy64PgVPSty00McV95aOcfSeec7vKmklwaYxUeESK9JBAEAQBAEAQBAEAQBAEAQBAEAQBAEAQBAEAQBAEAQBAEAQBAEAQBAEAQBAEAQBAEAQBAEAQBAEAQBAEAQBAEAQBAEAQBAEAQBAEAQBAEAQBAEAQBAEAQBAEAQBAEAQBAEAQBAEAQBAEAQBAEAQBAEAQBAEAQBAEAQBAEAQBAEAQBAEAQBAEAQBAEAQBAEAQBAVvTLS6OgYLjlJX3yRg22D5zzwb954cSPG8GbUamNK35Klo/VYpimaQVApYAbXYwbTxDB4xtxJdb71BZZlplqL984X0Jyo0TrmtJhxOcvG4SNu0noJubeor3uvqaJUW4/TZv8zx1d49VzTVEFaQ50Fgea1rg7MWkEtsCNnQkW87kNJbZKUo2eRB6wdIa2iq+Thqn5HsEjQY4DlzOeMoOTaBl2E7e3evHlPko1d9tVmIy+Z2aIPxOvhMwxDkgHloHIQvJsASdwtvRd5+ZZp3fbDvd/H2JmbAsUAOTE2k8AaeJo7yAbepe4l1LnVfjafseWrfFaqZ9WyteXvgcxti1jcp+UDvEAv4o9SRb8yOkssk5Kx7oj9Z2M1dFJE6nqXtZMH8wshIaYwwc0llyDmvtJ237AllPkr1t1lTTi+Ti0LrsSxASkV3JCLKNsEL75s3ULWy/evFl+ZDTTvuTffxj5FgqsDxYNJjxFr3AbGmCJgPVmsbepe4l1NMqr8bT9j01Z4tUVMExq3l72TFm1rWkWa0kENA4kpBtjR2TnB9/nJV9YGkNbRVZjiqnlj2CRoMcHNDnOGW+TaBl2Hfbp3rxtp8mXV321TxGWx3aJHE66AzDEOTGYtA5CF98oG0mwtvRd5+ZZp/Hth3u/j7EZjek2K4dMGVEscwIzMJjbkc29t7Q1wI4i+zvBLLRTbqNRRLEnn7F+0P0lZXwF7Rke05ZGXvlNrgg8QeHYRwU08nQ096ujlGbaUaVV9JVSwNq3ubGRYmOC5DmtcL2Za/Ot3KvL4yc3Uam6uxxUvYtGj1JidVTxz+ERHygJDf0eJ9hcgXNh0dCklJ+ZrqjfOCl3+fkdNfg2LMY50WINlcBcMMETM1uANjt6L/AHJiXUlOvUJZjPP2OzVris1TSGSoeXv5VzbkNbsAbYWaAOJXsXlEtJZKdeZclrUjUZXrE0hrKKqyQVTsr2Z8pjhOTM5wyg5No5uy+3pVcm0+Tl6y+yqeIyJLVbpTNVPmjqpOUe0NfHzWNOW5a/xQOJZ617F9SzRaiVmVNmhKZ0Cm6y66opoGz007o7OaxzMsTmnNfnXc0kHYONlGWTJrJzhDvRZWdANIa2tqxHLVPDGsMjgI4LuyuaMt8mwHNtO/3qKy3yZdJfbbZiUtjWFYdUyvWJj9bRVQZDVPySNzhpjhOW7nDKDk2gW2X29u9VyynycvWXW1TxGWzJ3VhiNTVRST1NQ6QB5jazJE1uxrH5iWtBJ51t9t+/h7HPUv0Vk7IuUn8j51n4lU0kcc1NUOjDniN0eSJzfFe7MC5pIPNta9t27illDW2TripRZD6ucdrK2pc2aqfkjbnLQyEZucBlJyXA2m9tvYvI5b5KdHdbbJ96XBpGI1zIInyynKxgJcezgOkncBxJVjeDoykopyZmOj2M4piM7zBMYIA43dycTmsadoY0lt3utbj1m2xVpts5tNt9824vETU6eMtaGlznkDa52XMes5QB6gFYdNLCPz3pniRqK2eQm4Dy1nUyM5W29V+0lVN7nz2qm52tm46I0YhoqdgFrRMJ9JwzOP8TirI8Hdoj3a4r5EuvS0jqXBoo55ahgIkmDRJtNjlAAsOG5eY3yQVcVJyXLMp1yeXR/YM/MlUJcnI7R+Kvp/ZYNVmNU8NEWzTwRu5V5yvkYx1iGbbE3tsXsWkadDZCNWG1yXqkxeCU2inhkPQyRjj6gVLKN0bIS4eT7psOjjkkkYwNfMWmQi/OLBZtxuGw8F7g9UIptrlmca7v8AKfv/APpUJnM7T/x+/wDB6ak/EqvSi9z0gS7N/bI01TOmctDh0UJkMTA3lXl77X5z3b3bem3BeYwRjCMc48zIdcflzPsGfmSqEuTkdo/EX0Llqi8g/eyf0qUeDboPgoiNdgGSlPHNLbssy/8AJeTKO0sd2JyakyeUqejLHftu+3815Dkj2b/l9itayP8AEqntZ+VGvHyzLrfjP88jStB8fpY6GnZJU07HtZta6WNrhzjvBNwpRksHU01taqinJepaaTEoZf7mWKT0Htd7ip5NMZxlw8jD8OjgDmwsDA97nuAvtc7edu7cvEsCMFHg6SbbSvSRleH4d4VOJVJFw4clTdRZZ7ezxY7+m5VpZyzlxh/5HiT+y/PQp2hGK/o1bDITZpdkf0ZJOaSey4d+yvE/MxaWzw7U/sfoZWn0JSdbvkH72P8AqUZcGPX/AAWU3U55c/7B/wCOJRjyYezviv6G0Kw7RjuufyuL7Efjeq5cnH7S/evoWXUz5FJ/uHflxKUeDT2d8J/X+EfOufyOL7dv5cq8n5DtH4S+pX9S3lM/2Q/GF5Hkz9m/ukS2NSvxmq/RqdxbRwOvNKNz3fV6eIbw3u27Ef6nguszqZ9yP7Vyy/4bh8dPG2KFoYxgsAPvJPEneTxU0sG+EFBd2PB1L0kfl6Qm5vv237VSfLvnc/S+Fn5GK3+mz8IVyPpo/tR1ISCAxjXJ5dH9gz8yVVy5OL2j8VfT+yf1W4JTT0RdPBDI7lXjM9jXOsAzZci/FexSZp0NUJVZa8yN1oaHQ08baimbkGYNkYL5edfK5oPi7RYgbNo3bb+SiirW6aMI9+G3U6dU+k8r5DSzvLxlLonON3DLa7LnaRY3HRlPd7F+RPQaiUn3JfYa7v8AKfv/APpSZHtP/H7/AMETqzwN9S2csqqmnyFl+ReW5rh3jdNrfevEsleipc0/1NfQuY0HlEkT/CFVII5GPLJXOe1wY4Ot4wtu32K97vzNv/itNPvv7l0UzYYvrj8uZ9gz8yVVy5ON2j8RfQlNXml1PS0nJzcrmzvPNjc4WNrbRsRSSLtHqIQqw/8ARFaXVdTi07P0amn5OMER3YRcusXOc7xW3sBtPDrXjeWU6h2aiSUYvCNB0A0X/QICHkGWUgyEbhbY1gPG1zt6XFTisHQ0un8GOHy+TKtZH+JVPaz8qNQfLOTrfjP88jSNCdHaSWggfLTQPc5nOcY2Fx5x3utdSUVg6enprdUW4opGsrRhlDLHLTXayS9hc8x7LHmu32INx0WPVbySwYdbQqpKUOGXHVXpLJVRyRTuL3w5S158ZzHXHOPEgjfxuONyvYs2aG92Ralyjv1m4x+j0Tw02fP8m3sd45/hBF+kheyexZrLe5U8cvY5NC8ZoqWjhidUwB+XNIM4vnfznA9l7fsryLSRHT2VV1qPeRlWlkcQq5uQe18TnlzHNILbP5xAt0EkdyizkahRVr7r2Nv0JxX9KooZCbuy5X9OdnNJPba/7Ssi8o7mns8StSIbW75B+9j/AKl5Lgq1/wAFmd6usMdU1TmNmmgIic7PE7K42cwZSejbfuCgt2c3R19+bWWtvI0n/wCEy/8A2WIe1PxU+6+p0/8AxX/9y9TO9ZGFOpqiNj556gmMHNK7M4c5wyg9Gy/eoNYZzdbX3JJZb+peNTPkUn+4d+XEpx4N3Z3wn9f4R865/I4vt2/lyryfkO0fhL6lG0IpZpWVrKZ2WQwbLb3DOMzAeBcLi/X3qKMOkjKUZqPODk0L0jdQVAftMbrNmZ0tvvA+k3eO8cUTwQ017pnvx5m/087Xta9hDmuALXDaCCLgjuVp3001lHoh6fnTS3DjT1k8ZFgHuLetjzmaR3Ed4KqfJ85qYOFrRtWgGJNqKCAg3LGiN44h0YDdvaAHdjgrIvY7elsU6k/sWFemgIDGNcnl0f2DPzJVXLk4vaPxV9P7Lfqf8hP2z/wsUo8G3s/4P3PbW1KBh7gd7pIwO0Oze5pSfB7rmlSygaqIS7EWEfMZI49mXJ73hRjyc/s9Zt+xYNd3+U/f/wDSvZl/af8Aj9/4PTUn4lV6UXuekCXZv7ZGmqZ0zgosXillmhjcS+AtEgsQAXgkWJ2Hcdy8Ty8EI2RlJxXKMm1x+XM+wZ+ZKoS5OT2j8RfQuWqLyD97J/JSjwbdB8FF2UjYEBgWsj/EqntZ+VGqnyzga34z/PI1zV9/h1N6H9TlZHg7Gl+DH6FX11yjkqdvEveR2NaAfxBRmZO0n+hL5kbqVhJmqH8GxsB7XOJH4CvI8lfZq3kz10lmGIYzDTDnRQOs7iCW/KTX7coZ2tR7yJXPxtSoeS/H/RoH/wAZo/NKX2MX/qp4Rv8AAq/+V6FA1taOxRRwz08UcYDiyQRsa0HMMzXENHDK4X+sFGSwc/X0RjFSisH81MYrZ81M4+MBIztFmv8AWMn8JSL8h2bZzD7lg1u+QfvY/wCpey4NOv8Agspupzy5/wBg/wDHEox5MPZ3xX9DaFYdox3XP5XF9iPxvVcuTj9pfvX0LLqZ8ik/3Dvy4lKPBp7O+E/r/CPnXP5HF9u38uVeT8h2j8JfUr+pbymf7IfjC8jyZ+zf3SPjWvozyMv6VEPk5j8oB82Q7b9jt/aD0hJLB5r9P3X4keHye+qzS3k3CkndzHn5Fx+a4nxD1OO7r7diLxsS0Opx/wCuX2NbVh1isaa6HR17Qb8nMwWY+1wRvyPHEX9V+0GLjkzanTRuXR9SgYbgmLYbITTx52nxg0tkjfbddtw7vsCo4aMEKdTQ/wBKyWSHSbF3izcPaHdLszW+pzh717mXQ0q/UtbQJ3RulxDlTLXzRBpaQII27ASQcxd0ixG92/evVnzL6o3Z71j+yKbrB0fra2r5SGlfkYwRgl8IzZXPOYDPsBzbL7ezcovLfBi1dFttmYx+R1aHtxOgidF+gcq0vLgeWiYQSACN5uOb70XeXkT06vpj3e5n7njpJg+K4k9olgjp4mbWtMrCLnYXOLSS426v5o02Ruq1F7w1hfUtuhOiDMPY7ncpLJbO+1gANzWDgOvj6gJRWDXptMqV8yvaz8Hq6ySJtPTPcyEP5+eIBxkDDzQX3sMttoG2/afJZb4M+tqstaUVwRuhtBimHmTLRco2TLmBliaQW3sQ4OP0jw6F4u8vIr01d9Of05z8yzzY/ihByYYAeBNRE4X6wLX9a970uhqdt+Nq/c5tWuEVUMlXJWxljpzG65cw5nXkLvEJt4w9aRT8yGjqsi5OxckFrA0fra2rMkVK8MYwRtJfDzsrnnNbPsBzbONujcvGm3wUaui22eYx2LNq0oqimgdBUwPjs5z2vzRuac1ubzXEg7+FrL2OTTo4ThDuSRclM2H8JQGMaU6LV9XVSztpHtbIRYGSC4DWtaL2fa/Nv3qrD5wcbUaa6yxyUfcs2jlXidLTsgOHcpydw13LxM2Eki4ud116nJeRqplfXBRcOPmRGL6LYniU4kqWRQNAytBeC1rb3NgwuJPSTa/ULWYbKLNPffLM9i6YZgfg6ieykaZprE3OVpfIQACbmzWjZsvuB3k7ZYwtjbXV4NeIbv8AkrWrXRepgqpZ6yMsJYQ0lzHFznuBcea47eb/AMl5FPO5n0enshNzmaUpnRIfTDDDU0c8TRdzmEsGwXeznMFzuu5oHevGsopvr79biZVgGiuJUtRFO2mceTcCRykO1p2Ob4/FpI71Xh9Dl06a+ual3S9ayqOoqYGwU1O+S7mvc/NG1rct+bZzgSdvRbrUpZN+shOcO7FFZ0A0eraKrEktK8scwxuIfDduZzTmtn2gZdvH3LxZT4MukotqszKJrKsOqZXrEwGtraoPhpX5I25A4vhGaznHMBn2A32X29m5Vyy3wcvWU22zzGOyJzVhh9TSxSQVNO+O7zI1+aJzdrWMykNcSDzb7rb93H2Oehfoq51xcZL5n81n4dU1UccNNTvkDXiR0maJrfFe3KA5wJPOvutu38EsvyGtrnZFRiiG1c4FWUVS501K/JI3IXB8Jy84HMRnuRvvbb2ryOU+CnR021SfejyaLjOGsqYJIZPFkaR2HeHDrBAI7FNrJ0LIKcXF+ZiL9X+IAkfo5NiRcPisbcRd17KvD6HDeiu6GqaIVdYIclfBIJGWDXh0bs7eBdZ3jC208dh6VOLfmdeiVndxYtydqcShjOWWWJjrXs57Wmx42J3bD6lLJc5xWzZ4+HKbzin9rH8V5lHn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TJtcXl7fsGfjkUJcnI7R+IvoUZRM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data:image/jpeg;base64,/9j/4AAQSkZJRgABAQAAAQABAAD/2wCEAAkGBxQSEhUUEBQSFBUUGBcaFRcXFxQVFhoYFRgYFhgYFRYYHSggGR8lHBUYIjEhJikuLi4uFyAzOjMsNyktLisBCgoKDg0OGxAQGjUmICQvLiwsLSwsNywsNCwsLCwsLCwsLywvLCwsLCwsLCwsLCwsLCwsLCwsLCwsNCwsLCwsLP/AABEIALsBDQMBEQACEQEDEQH/xAAcAAEAAwEBAQEBAAAAAAAAAAAABQYHBAMCCAH/xABLEAABAwICBQYJCAcIAgMAAAABAAIDBBEFEgYHITFBEyJRYXGBFTI0VHKRk7HRI0JSYnOhsrMUQ4KDksHCJDM1RFN0osNj0hZV4f/EABoBAQADAQEBAAAAAAAAAAAAAAACAwQFAQb/xAAxEQACAgEDAQYFBAMAAwAAAAAAAQIDEQQhMVEFEhNBkaEzYXGB8CIywdFCseEUI1L/2gAMAwEAAhEDEQA/ANxQBAEAQBAEAQBAEAQBAEAQBAEAQBAfxzgASSABtJOwAdaAoek+siKG7KMCaT6Z/uh2EbX91h1qqVq8jnX9oQhtDd+xmrKjEa2qD4Zah848UscWNYCeqzWN2C99httuq03Jmem666e3/Dc9G4alkDRXSRyzDe5jcotYbDwcd+0Bo6uJ0LONzrxyl+okYZWvAcwhzTuIIIPYRvXpI+0AQBAEAQBAEAQBAEAQBAEAQBAEAQBAEAQBAEAQHDVYvBFKyGWWNkkoJYxzgC6xA2X6zs6dttxXjaWxFySeGzuXpIIAgCArukWmMFJdt+VlH6thGw/Xdub7+pVzsUTHqNbXTty+n99DMNINJKisNpHWYTzYmXDeq43vPb3ALNKcpPBx7dRdqH3fZExo3q7kms+qvDH9H9Y7t+h37eoK2FT/AMjdR2b52+i/l/16lzq8TosLj5ONoDt4ij2vJ6Xk7u1x9aslOMNjbZdVQu77IzDS7SyqrbsuY4nbOSjJ51+D3b39mwdSo8RyOZZqrbHhbfJFs1T6P11LczO5OneCRA8EvzH54H6rrHHiBsKvri0dLTQsjH9foaSrDUEAQBAEAQBAEAQBAEAQBAEAQBAEAQBAEAQBAEBjWsDQyqE8lUXGoY83JA50beDSz6LRsuO02VM4Pk5et09sv1R3+XmfzRfTeopgGSEzxD5rjzmj6j9/cbjosq1Y4mCjtGyp92W69zUcD0hgq23hfzh4zHbHt7W8e0XCvjNS4O5Rqa7lmD+3mfeM45BStzTvAJ8Vo2vd6Ld/fuXspqPJ7dqK6Vmb/szbSHTqeou2G8EfUflCPrPHi9g9ZWadzfBxdR2hZZtHZe5F4Bo1PVn5JuVnGR1wzu4uPYkKnLklp+zpz3nsvf8APqaJQYLR4YwSSuBk/wBR+1xPRGwbu7b0q/8ARWjqqNOmj0/2/wCyv47pxLLdlMDEz6X6w/yZ3XPWFls1Le0djFbrZT2hsvf/AIQ2DaOzVbrxjmk86V18t+O3e89neQoV0znvwiNWknPd7Iv2GYBSYe3lZC0vG+V9r9kbeHYNp6StijCtZOjCuulZ9yp6W6xZSCyhHJjdyrgC8+g07G9pueoKt35/aY7ta+IL7nlqeq60ySiQSy00l3GWRxOWUfRc43fm3EC9iAdm29leS/SSnJZlwaurTYEAQBAEAQBAEAQBAEAQBAEAQBAEAQBAEAQGV63cUqo54BFysUUYziVpIDpXXFiR9FvA787thCqsbMGusnBJx9Tp0W1lEgMrh++YPvewe9vqUVb1M9Haa4t9fz+CWxzQ2nrG8tRuYx7tt22MT/SA3HrHepyhGaya7tNTqV3vdfm5nVdQzUkoEofE9p5rgSO9jws0oShuci7RW0PvLjqvzY+YopqmWzQ+aV283Lj+047gvIwlPc8p0tuofe93+bl9wPQOKFvLV72nLtLb2ib6ZPje5aY1xhuzs06WrTrvefV/mwxvT5jBydC0G2zlCLMHoM49psOoqueo8oma/tFcVev5+fUpzOXq5f1k8ru826+DG+oLOozsZkqqtvl3ufm/z2ResD0GYwZ6wtcRt5MG0Y9M/P8AuHatMKIw3Z1adLCvd7s7cT0rjjGSlaHEbAbWjHYB43dYdaqt1kY7Q3/0ez1C4juVCq5aqkGbPLIdzRtsOobmjr2BY4+JdLqZ+5O1lhwXQGMEPrLPO8RjxB6Z+f2bu1dGrTqPO5fDSwjvLf8A0fzSnWBDSN5OlaJpGiwDdkLLdLhvt0N9YU3auEeXauMNluyT1f6SGvpBK/KJWucyUN2DMNoIB4Fpae8jgpwllF1NniRyWVSLQgCAIAgCAIAgCAIAgCAIAgCAIAgCAIDyqqhsbHPebNY0ucegNFz9wQN4Kdo1p5SYizkp2tie8WdFJZzHX4NeRZ3YbHqKrjNPkzQ1Vc33XyRmkernLeSh2jeYXH8tx9x9ajOrPBl1HZsJ/qr2fTy/4VTDcUno5DybnRuB57HA2PU9h9+/oKzZlBnNTu0s+n+mXug0rpa5nI1zGscdnO/uyelr/mHqPrK0QuUtmdXT9oQntPZ+359T+1ekdHhzDFRsbI8bDlPNB/8AJJxPUL9y9ndGOyJX6+uvaO79ih4zjk9U4GZ5dt5rGghgP1WDees3PWszcrGcqU7tTLHPyXH582WDR3QOWaz6m8Mf0f1jh7m+9XQoXMjo0dnxjvZu+nl/0tNTjFHhzeSga1zxvYzffplfwPrPUpWXRr2Rps1Ndf6Vz0X5sVPFMflqD8q6zL7GNuG34bN7j29y59lk7Xj2Mbsna8exL4LovLLZ0t4Y+sDlXDqadjO/b1BX1aLzn6GuvT4/cWYzU9E3JG0X4tbteT0vcfeSr7L66Vj2Re5xjsVPH8YlnBaTlZ9Bu4+kfne7qWCepnZ8l0Mtk5SKPitLsKnXIx2QJfU3iHJVssBPNnjzD04jcWHW1z/4Qt1b3L9DPdxNnV50ggCAIAgCAIAgCAIAgCAIAgCAIAgCAIDmxKibPFJDJfJKxzHWNjlcCDY8NhXjWTxrKwzG9I9XU1Jd8F54RxA+UaPrtG8dY9QVM635HH1Wgmv1V7/Lz/6dWjOmk9MA1x5aIfNcecB9R+8dhuOxVK1xM+n11tW0t10fJdnihxZnRKB1NmZ/7D1haFKFiOvXdTqY45+T5/PmiiaRaKT0hJI5SLhI0bvTbwVM6Gv2mG/s1rerf5HjgGjU9Wfk25I+MjgQ39kcV5Chvk8o7Ok97Nl08/8AhfKfD6HCmh8rs8xGwmzpHegz5o693Wr24Vo6Ep06aOOPl5lXx/Teeou2K8EfQ088j6z+HYPWVlndKWyOZdrbLNo7L3/Pocej2j89Ufkm5WcZHXDP2eL+71ryGncudi6jRSe8tl7mgUOD0uHtEkjg6Tg9+13ZGwbu7vK0/wDrpXQ6KUKltscVfpO+XZEDG3p+ee/5vd61z7tZKW0Nl7lTucuCMAWAieFQ1TieMgMSZsK0QZRNENoxUclidI7pmaz2t4v61vrfBVpni5H6FWs7IQBAEAQBAEAQBAEAQBAEAQBAEAQBAEBUtaVXJFh0kkL3Rva+EhzSWkfKs4j1KE3hFV8nGDaKzojrQJAZXi/DlmD75GD3t9SgrMcmCvtFJ4s9SxYzolTVreWpXsY920PZYxvP12jj1jb03UpQjNZNVlFOoXe90Z5ieGT0kgErXRuB5j2k2PWx44+orJOqUNzk3aOyn9S3XVfmxZ8B0/e0COsbyrN2cAZwPrN3PHqParIXtbSL6O0JR2s3+fmfeOafm3J0LeTaNnKEC9vqM3N7T6gk9R5RJX9oN7V+v5/JUKanmqpSIw+aRx5xuT3vcdyrjXKe5np0tlz73l1f5uX3BdBoYG8tXvY4t2lpOWJvpE+N37FqjXGCydarT1ULve7/ADY/uMadNA5OiaLDZyhFmj0Gce0+oqizVY2gU2a1cQ9SsfpD5HF8jnPcd5Juf/wdS505OTyzOpOTyyQplS2XxO5pUMlp4VBUkyLIDEjsK0QKJsrFGf7bTW84g/NauhX5FFPxUfpFbDthAEAQBAEAQBAEAQBAEAQBAEAQBAEAQFY1mUvKYZVD6LA/2T2yf0KM/wBrKrlmDRgdC5Z2fN3ItOBYvNTOzQPLekb2u9Jp2Ht3qrvOLyiNN06nmDwaJhml9PVs5GtYxhdsObbE7scfEPb61fC+L2ex29P2hCe09n7fn1IjSLQBzLyURzt38mTzh6DuPYvZ0p7ondoa7N47P2PLR7QGSWz6omJn0B45HWfmryFCW7PKNBCG8937f9Jyt0lpKBnI0bGvcNlm+ID0vf8AOPUL9yTvjHZbkrtbCG0d37FHxbGJqp2ad5NtzRsY30W/zO3rWOdkpcnMstnY8yf9HPEFS2IokaYKmTNESSgVMmaInWHKGSZz1Dl7FkWyvYrJsK2VGWyRC6LwcriVI3/zMf7I8qfwLo1rdEdKs2o/Ra1naCAIAgCAIAgCAIAgCAIAgCAIAgCAIAgPGspmyxvjftbI1zXDqcCD9xQ8aysH5hEDoZHxP8aJ7mO7WEtP3hZcHz2phhtEzSOVMkYTvYFSy2JN4FpJPSWDDnj/ANN1y39g72d2zqKnXdKBto1E6tlx0/OD7x/Sqequ0nk4z+raTtH13b3fcOpe2Xyn9CV2pnbtwuhAhqpyUJH21ii2SSOiJig2WxRIQNVMmXxO6JVNlqPTMoHuTlqpdisiiuUisYvPvXQpiYrJ5JTU3h/K10k5HNgjNj9eXmj/AItk9a6FS3Nughu5G2K86YQBAEAQBAEAQBAEAQBAEAQBAEAQBAEAQGI64sDMFW2qYPk6kAO6BKwWPZmaAe1rlTNYeTm66r/JFaoZFRJHCksMmICs0icGdIYq2y+IMSj3izAEad4kkfbY1Fskke8cag2WJHXE1VNlqOgFQJZPh8i9USDkRlfU2C01wM87Co4vV710K44RnX6mbbqywA0dEwPFpZjysgO8FwGVp7GhoI6brZCOEd+ivuQSLYplwQBAEAQBAEAQBAEAQBAEAQBAEAQBAEAQEVpNgbK2mkgk2B45ruLXja1w7Dw4i44rxrKwRnBTjhn56lppKaZ8E4yyRmzhw6QWniCLEHoKzSR87qqHBkvSTLPOJkiySiKzSRpizpYFUy+J98ko94sSPoRLzvEsHoxii2SR6hQJZPOSaymo5ISmcNTVq+FZmnYV/Eq5bK6yhtsl9WWi5ranl5R/Z4HA7dz5BYtZ1gbCe4cTbXCOTp6LT/5M3VXnVCAIAgCAIAgCAIAgCAIAgCAIAgCAIAgCAIAgKfrB0KbiEYfHZlTGPk3nc4b+Tk6r7jwJ6yDCUclF9CtXzMWzSQyOina6ORhs5rthB/mOII2EbQs8onz91EoSJWkrlnnWVxlgl4KgFZZQNMZHUyUKlxZemenKhR7rJ5P4ZwndGTwmq1ZGshKRG1NctEKzNOZDVdetMayrdnVolovNictm3ZAw/Ky22DjkZfxnkeq9zwB0Qjk36XSuby+DfsLw6OmiZDA0MjjFmgeskniSbkniSVeljZHZjFRWEdS9PQgCAIAgCAIAgCAIAgCAIAgCAIAgCAIAgCAIAgK/pbohT4gy0wLZGjmStsHt6vrN+qe6x2qMopldtUbFhmN6R6H1lASXsMsI3TRgltvrt3x9+zrKplBrk5F+hlHdcEXSYr1qmVaZj7sokjHinWqXSTUz18Jdah4RNWH8diXWiqHfOOfEutWxrIOTZHmpdI4Mja573eK1oLnE9TRtKuUcCNUpvYveimqyWUiTESYmb+RaRyjvTcNjB1C52/NKujX1OnRoUt5mu0VGyFjY4WNYxgs1rRYAdiuSwdBJLZHuh6EAQBAEAQBAEAQBAEAQBAEAQBAEAQBAEAQBAEAQBAEBWMb0Boaolz4Qx5+fEeTdc8SG81x9IFRcEyqdMJ8oqVbqdF/7PVvaOiSMPP8AE0t9yg6vmZpaCD4ZGyapKweLUUxHXyjfuDSo+Eyp9n9GesGqGpP95VQt9Fj3+8tXvhMkuz15sm8O1Q0zbGommmPEC0TD3C7v+SkqkXQ0dcedy64PgVPSty00McV95aOcfSeec7vKmklwaYxUeESK9JBAEAQBAEAQBAEAQBAEAQBAEAQBAEAQBAEAQBAEAQBAEAQBAEAQBAEAQBAEAQBAEAQBAEAQBAEAQBAEAQBAEAQBAEAQBAEAQBAEAQBAEAQBAEAQBAEAQBAEAQBAEAQBAEAQBAEAQBAEAQBAEAQBAEAQBAEAQBAEAQBAEAQBAEAQBAEAQBAEAQBAEAQBAEAQBAVvTLS6OgYLjlJX3yRg22D5zzwb954cSPG8GbUamNK35Klo/VYpimaQVApYAbXYwbTxDB4xtxJdb71BZZlplqL984X0Jyo0TrmtJhxOcvG4SNu0noJubeor3uvqaJUW4/TZv8zx1d49VzTVEFaQ50Fgea1rg7MWkEtsCNnQkW87kNJbZKUo2eRB6wdIa2iq+Thqn5HsEjQY4DlzOeMoOTaBl2E7e3evHlPko1d9tVmIy+Z2aIPxOvhMwxDkgHloHIQvJsASdwtvRd5+ZZp3fbDvd/H2JmbAsUAOTE2k8AaeJo7yAbepe4l1LnVfjafseWrfFaqZ9WyteXvgcxti1jcp+UDvEAv4o9SRb8yOkssk5Kx7oj9Z2M1dFJE6nqXtZMH8wshIaYwwc0llyDmvtJ237AllPkr1t1lTTi+Ti0LrsSxASkV3JCLKNsEL75s3ULWy/evFl+ZDTTvuTffxj5FgqsDxYNJjxFr3AbGmCJgPVmsbepe4l1NMqr8bT9j01Z4tUVMExq3l72TFm1rWkWa0kENA4kpBtjR2TnB9/nJV9YGkNbRVZjiqnlj2CRoMcHNDnOGW+TaBl2Hfbp3rxtp8mXV321TxGWx3aJHE66AzDEOTGYtA5CF98oG0mwtvRd5+ZZp/Hth3u/j7EZjek2K4dMGVEscwIzMJjbkc29t7Q1wI4i+zvBLLRTbqNRRLEnn7F+0P0lZXwF7Rke05ZGXvlNrgg8QeHYRwU08nQ096ujlGbaUaVV9JVSwNq3ubGRYmOC5DmtcL2Za/Ot3KvL4yc3Uam6uxxUvYtGj1JidVTxz+ERHygJDf0eJ9hcgXNh0dCklJ+ZrqjfOCl3+fkdNfg2LMY50WINlcBcMMETM1uANjt6L/AHJiXUlOvUJZjPP2OzVris1TSGSoeXv5VzbkNbsAbYWaAOJXsXlEtJZKdeZclrUjUZXrE0hrKKqyQVTsr2Z8pjhOTM5wyg5No5uy+3pVcm0+Tl6y+yqeIyJLVbpTNVPmjqpOUe0NfHzWNOW5a/xQOJZ617F9SzRaiVmVNmhKZ0Cm6y66opoGz007o7OaxzMsTmnNfnXc0kHYONlGWTJrJzhDvRZWdANIa2tqxHLVPDGsMjgI4LuyuaMt8mwHNtO/3qKy3yZdJfbbZiUtjWFYdUyvWJj9bRVQZDVPySNzhpjhOW7nDKDk2gW2X29u9VyynycvWXW1TxGWzJ3VhiNTVRST1NQ6QB5jazJE1uxrH5iWtBJ51t9t+/h7HPUv0Vk7IuUn8j51n4lU0kcc1NUOjDniN0eSJzfFe7MC5pIPNta9t27illDW2TripRZD6ucdrK2pc2aqfkjbnLQyEZucBlJyXA2m9tvYvI5b5KdHdbbJ96XBpGI1zIInyynKxgJcezgOkncBxJVjeDoykopyZmOj2M4piM7zBMYIA43dycTmsadoY0lt3utbj1m2xVpts5tNt9824vETU6eMtaGlznkDa52XMes5QB6gFYdNLCPz3pniRqK2eQm4Dy1nUyM5W29V+0lVN7nz2qm52tm46I0YhoqdgFrRMJ9JwzOP8TirI8Hdoj3a4r5EuvS0jqXBoo55ahgIkmDRJtNjlAAsOG5eY3yQVcVJyXLMp1yeXR/YM/MlUJcnI7R+Kvp/ZYNVmNU8NEWzTwRu5V5yvkYx1iGbbE3tsXsWkadDZCNWG1yXqkxeCU2inhkPQyRjj6gVLKN0bIS4eT7psOjjkkkYwNfMWmQi/OLBZtxuGw8F7g9UIptrlmca7v8AKfv/APpUJnM7T/x+/wDB6ak/EqvSi9z0gS7N/bI01TOmctDh0UJkMTA3lXl77X5z3b3bem3BeYwRjCMc48zIdcflzPsGfmSqEuTkdo/EX0Llqi8g/eyf0qUeDboPgoiNdgGSlPHNLbssy/8AJeTKO0sd2JyakyeUqejLHftu+3815Dkj2b/l9itayP8AEqntZ+VGvHyzLrfjP88jStB8fpY6GnZJU07HtZta6WNrhzjvBNwpRksHU01taqinJepaaTEoZf7mWKT0Htd7ip5NMZxlw8jD8OjgDmwsDA97nuAvtc7edu7cvEsCMFHg6SbbSvSRleH4d4VOJVJFw4clTdRZZ7ezxY7+m5VpZyzlxh/5HiT+y/PQp2hGK/o1bDITZpdkf0ZJOaSey4d+yvE/MxaWzw7U/sfoZWn0JSdbvkH72P8AqUZcGPX/AAWU3U55c/7B/wCOJRjyYezviv6G0Kw7RjuufyuL7Efjeq5cnH7S/evoWXUz5FJ/uHflxKUeDT2d8J/X+EfOufyOL7dv5cq8n5DtH4S+pX9S3lM/2Q/GF5Hkz9m/ukS2NSvxmq/RqdxbRwOvNKNz3fV6eIbw3u27Ef6nguszqZ9yP7Vyy/4bh8dPG2KFoYxgsAPvJPEneTxU0sG+EFBd2PB1L0kfl6Qm5vv237VSfLvnc/S+Fn5GK3+mz8IVyPpo/tR1ISCAxjXJ5dH9gz8yVVy5OL2j8VfT+yf1W4JTT0RdPBDI7lXjM9jXOsAzZci/FexSZp0NUJVZa8yN1oaHQ08baimbkGYNkYL5edfK5oPi7RYgbNo3bb+SiirW6aMI9+G3U6dU+k8r5DSzvLxlLonON3DLa7LnaRY3HRlPd7F+RPQaiUn3JfYa7v8AKfv/APpSZHtP/H7/AMETqzwN9S2csqqmnyFl+ReW5rh3jdNrfevEsleipc0/1NfQuY0HlEkT/CFVII5GPLJXOe1wY4Ot4wtu32K97vzNv/itNPvv7l0UzYYvrj8uZ9gz8yVVy5ON2j8RfQlNXml1PS0nJzcrmzvPNjc4WNrbRsRSSLtHqIQqw/8ARFaXVdTi07P0amn5OMER3YRcusXOc7xW3sBtPDrXjeWU6h2aiSUYvCNB0A0X/QICHkGWUgyEbhbY1gPG1zt6XFTisHQ0un8GOHy+TKtZH+JVPaz8qNQfLOTrfjP88jSNCdHaSWggfLTQPc5nOcY2Fx5x3utdSUVg6enprdUW4opGsrRhlDLHLTXayS9hc8x7LHmu32INx0WPVbySwYdbQqpKUOGXHVXpLJVRyRTuL3w5S158ZzHXHOPEgjfxuONyvYs2aG92Ralyjv1m4x+j0Tw02fP8m3sd45/hBF+kheyexZrLe5U8cvY5NC8ZoqWjhidUwB+XNIM4vnfznA9l7fsryLSRHT2VV1qPeRlWlkcQq5uQe18TnlzHNILbP5xAt0EkdyizkahRVr7r2Nv0JxX9KooZCbuy5X9OdnNJPba/7Ssi8o7mns8StSIbW75B+9j/AKl5Lgq1/wAFmd6usMdU1TmNmmgIic7PE7K42cwZSejbfuCgt2c3R19+bWWtvI0n/wCEy/8A2WIe1PxU+6+p0/8AxX/9y9TO9ZGFOpqiNj556gmMHNK7M4c5wyg9Gy/eoNYZzdbX3JJZb+peNTPkUn+4d+XEpx4N3Z3wn9f4R865/I4vt2/lyryfkO0fhL6lG0IpZpWVrKZ2WQwbLb3DOMzAeBcLi/X3qKMOkjKUZqPODk0L0jdQVAftMbrNmZ0tvvA+k3eO8cUTwQ017pnvx5m/087Xta9hDmuALXDaCCLgjuVp3001lHoh6fnTS3DjT1k8ZFgHuLetjzmaR3Ed4KqfJ85qYOFrRtWgGJNqKCAg3LGiN44h0YDdvaAHdjgrIvY7elsU6k/sWFemgIDGNcnl0f2DPzJVXLk4vaPxV9P7Lfqf8hP2z/wsUo8G3s/4P3PbW1KBh7gd7pIwO0Oze5pSfB7rmlSygaqIS7EWEfMZI49mXJ73hRjyc/s9Zt+xYNd3+U/f/wDSvZl/af8Aj9/4PTUn4lV6UXuekCXZv7ZGmqZ0zgosXillmhjcS+AtEgsQAXgkWJ2Hcdy8Ty8EI2RlJxXKMm1x+XM+wZ+ZKoS5OT2j8RfQuWqLyD97J/JSjwbdB8FF2UjYEBgWsj/EqntZ+VGqnyzga34z/PI1zV9/h1N6H9TlZHg7Gl+DH6FX11yjkqdvEveR2NaAfxBRmZO0n+hL5kbqVhJmqH8GxsB7XOJH4CvI8lfZq3kz10lmGIYzDTDnRQOs7iCW/KTX7coZ2tR7yJXPxtSoeS/H/RoH/wAZo/NKX2MX/qp4Rv8AAq/+V6FA1taOxRRwz08UcYDiyQRsa0HMMzXENHDK4X+sFGSwc/X0RjFSisH81MYrZ81M4+MBIztFmv8AWMn8JSL8h2bZzD7lg1u+QfvY/wCpey4NOv8Agspupzy5/wBg/wDHEox5MPZ3xX9DaFYdox3XP5XF9iPxvVcuTj9pfvX0LLqZ8ik/3Dvy4lKPBp7O+E/r/CPnXP5HF9u38uVeT8h2j8JfUr+pbymf7IfjC8jyZ+zf3SPjWvozyMv6VEPk5j8oB82Q7b9jt/aD0hJLB5r9P3X4keHye+qzS3k3CkndzHn5Fx+a4nxD1OO7r7diLxsS0Opx/wCuX2NbVh1isaa6HR17Qb8nMwWY+1wRvyPHEX9V+0GLjkzanTRuXR9SgYbgmLYbITTx52nxg0tkjfbddtw7vsCo4aMEKdTQ/wBKyWSHSbF3izcPaHdLszW+pzh717mXQ0q/UtbQJ3RulxDlTLXzRBpaQII27ASQcxd0ixG92/evVnzL6o3Z71j+yKbrB0fra2r5SGlfkYwRgl8IzZXPOYDPsBzbL7ezcovLfBi1dFttmYx+R1aHtxOgidF+gcq0vLgeWiYQSACN5uOb70XeXkT06vpj3e5n7njpJg+K4k9olgjp4mbWtMrCLnYXOLSS426v5o02Ruq1F7w1hfUtuhOiDMPY7ncpLJbO+1gANzWDgOvj6gJRWDXptMqV8yvaz8Hq6ySJtPTPcyEP5+eIBxkDDzQX3sMttoG2/afJZb4M+tqstaUVwRuhtBimHmTLRco2TLmBliaQW3sQ4OP0jw6F4u8vIr01d9Of05z8yzzY/ihByYYAeBNRE4X6wLX9a970uhqdt+Nq/c5tWuEVUMlXJWxljpzG65cw5nXkLvEJt4w9aRT8yGjqsi5OxckFrA0fra2rMkVK8MYwRtJfDzsrnnNbPsBzbONujcvGm3wUaui22eYx2LNq0oqimgdBUwPjs5z2vzRuac1ubzXEg7+FrL2OTTo4ThDuSRclM2H8JQGMaU6LV9XVSztpHtbIRYGSC4DWtaL2fa/Nv3qrD5wcbUaa6yxyUfcs2jlXidLTsgOHcpydw13LxM2Eki4ud116nJeRqplfXBRcOPmRGL6LYniU4kqWRQNAytBeC1rb3NgwuJPSTa/ULWYbKLNPffLM9i6YZgfg6ieykaZprE3OVpfIQACbmzWjZsvuB3k7ZYwtjbXV4NeIbv8AkrWrXRepgqpZ6yMsJYQ0lzHFznuBcea47eb/AMl5FPO5n0enshNzmaUpnRIfTDDDU0c8TRdzmEsGwXeznMFzuu5oHevGsopvr79biZVgGiuJUtRFO2mceTcCRykO1p2Ob4/FpI71Xh9Dl06a+ual3S9ayqOoqYGwU1O+S7mvc/NG1rct+bZzgSdvRbrUpZN+shOcO7FFZ0A0eraKrEktK8scwxuIfDduZzTmtn2gZdvH3LxZT4MukotqszKJrKsOqZXrEwGtraoPhpX5I25A4vhGaznHMBn2A32X29m5Vyy3wcvWU22zzGOyJzVhh9TSxSQVNO+O7zI1+aJzdrWMykNcSDzb7rb93H2Oehfoq51xcZL5n81n4dU1UccNNTvkDXiR0maJrfFe3KA5wJPOvutu38EsvyGtrnZFRiiG1c4FWUVS501K/JI3IXB8Jy84HMRnuRvvbb2ryOU+CnR021SfejyaLjOGsqYJIZPFkaR2HeHDrBAI7FNrJ0LIKcXF+ZiL9X+IAkfo5NiRcPisbcRd17KvD6HDeiu6GqaIVdYIclfBIJGWDXh0bs7eBdZ3jC208dh6VOLfmdeiVndxYtydqcShjOWWWJjrXs57Wmx42J3bD6lLJc5xWzZ4+HKbzin9rH8V5lHn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TJtcXl7fsGfjkUJcnI7R+IvoUZRM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data:image/jpeg;base64,/9j/4AAQSkZJRgABAQAAAQABAAD/2wCEAAkGBxQSEhUUEBQSFBUUGBcaFRcXFxQVFhoYFRgYFhgYFRYYHSggGR8lHBUYIjEhJikuLi4uFyAzOjMsNyktLisBCgoKDg0OGxAQGjUmICQvLiwsLSwsNywsNCwsLCwsLCwsLywvLCwsLCwsLCwsLCwsLCwsLCwsLCwsNCwsLCwsLP/AABEIALsBDQMBEQACEQEDEQH/xAAcAAEAAwEBAQEBAAAAAAAAAAAABQYHBAMCCAH/xABLEAABAwICBQYJCAcIAgMAAAABAAIDBBEFEgYHITFBEyJRYXGBFTI0VHKRk7HRI0JSYnOhsrMUQ4KDksHCJDM1RFN0osNj0hZV4f/EABoBAQADAQEBAAAAAAAAAAAAAAACAwQFAQb/xAAxEQACAgEDAQYFBAMAAwAAAAAAAQIDEQQhMVEFEhNBkaEzYXGB8CIywdFCseEUI1L/2gAMAwEAAhEDEQA/ANxQBAEAQBAEAQBAEAQBAEAQBAEAQBAfxzgASSABtJOwAdaAoek+siKG7KMCaT6Z/uh2EbX91h1qqVq8jnX9oQhtDd+xmrKjEa2qD4Zah848UscWNYCeqzWN2C99httuq03Jmem666e3/Dc9G4alkDRXSRyzDe5jcotYbDwcd+0Bo6uJ0LONzrxyl+okYZWvAcwhzTuIIIPYRvXpI+0AQBAEAQBAEAQBAEAQBAEAQBAEAQBAEAQBAEAQHDVYvBFKyGWWNkkoJYxzgC6xA2X6zs6dttxXjaWxFySeGzuXpIIAgCArukWmMFJdt+VlH6thGw/Xdub7+pVzsUTHqNbXTty+n99DMNINJKisNpHWYTzYmXDeq43vPb3ALNKcpPBx7dRdqH3fZExo3q7kms+qvDH9H9Y7t+h37eoK2FT/AMjdR2b52+i/l/16lzq8TosLj5ONoDt4ij2vJ6Xk7u1x9aslOMNjbZdVQu77IzDS7SyqrbsuY4nbOSjJ51+D3b39mwdSo8RyOZZqrbHhbfJFs1T6P11LczO5OneCRA8EvzH54H6rrHHiBsKvri0dLTQsjH9foaSrDUEAQBAEAQBAEAQBAEAQBAEAQBAEAQBAEAQBAEBjWsDQyqE8lUXGoY83JA50beDSz6LRsuO02VM4Pk5et09sv1R3+XmfzRfTeopgGSEzxD5rjzmj6j9/cbjosq1Y4mCjtGyp92W69zUcD0hgq23hfzh4zHbHt7W8e0XCvjNS4O5Rqa7lmD+3mfeM45BStzTvAJ8Vo2vd6Ld/fuXspqPJ7dqK6Vmb/szbSHTqeou2G8EfUflCPrPHi9g9ZWadzfBxdR2hZZtHZe5F4Bo1PVn5JuVnGR1wzu4uPYkKnLklp+zpz3nsvf8APqaJQYLR4YwSSuBk/wBR+1xPRGwbu7b0q/8ARWjqqNOmj0/2/wCyv47pxLLdlMDEz6X6w/yZ3XPWFls1Le0djFbrZT2hsvf/AIQ2DaOzVbrxjmk86V18t+O3e89neQoV0znvwiNWknPd7Iv2GYBSYe3lZC0vG+V9r9kbeHYNp6StijCtZOjCuulZ9yp6W6xZSCyhHJjdyrgC8+g07G9pueoKt35/aY7ta+IL7nlqeq60ySiQSy00l3GWRxOWUfRc43fm3EC9iAdm29leS/SSnJZlwaurTYEAQBAEAQBAEAQBAEAQBAEAQBAEAQBAEAQGV63cUqo54BFysUUYziVpIDpXXFiR9FvA787thCqsbMGusnBJx9Tp0W1lEgMrh++YPvewe9vqUVb1M9Haa4t9fz+CWxzQ2nrG8tRuYx7tt22MT/SA3HrHepyhGaya7tNTqV3vdfm5nVdQzUkoEofE9p5rgSO9jws0oShuci7RW0PvLjqvzY+YopqmWzQ+aV283Lj+047gvIwlPc8p0tuofe93+bl9wPQOKFvLV72nLtLb2ib6ZPje5aY1xhuzs06WrTrvefV/mwxvT5jBydC0G2zlCLMHoM49psOoqueo8oma/tFcVev5+fUpzOXq5f1k8ru826+DG+oLOozsZkqqtvl3ufm/z2ResD0GYwZ6wtcRt5MG0Y9M/P8AuHatMKIw3Z1adLCvd7s7cT0rjjGSlaHEbAbWjHYB43dYdaqt1kY7Q3/0ez1C4juVCq5aqkGbPLIdzRtsOobmjr2BY4+JdLqZ+5O1lhwXQGMEPrLPO8RjxB6Z+f2bu1dGrTqPO5fDSwjvLf8A0fzSnWBDSN5OlaJpGiwDdkLLdLhvt0N9YU3auEeXauMNluyT1f6SGvpBK/KJWucyUN2DMNoIB4Fpae8jgpwllF1NniRyWVSLQgCAIAgCAIAgCAIAgCAIAgCAIAgCAIDyqqhsbHPebNY0ucegNFz9wQN4Kdo1p5SYizkp2tie8WdFJZzHX4NeRZ3YbHqKrjNPkzQ1Vc33XyRmkernLeSh2jeYXH8tx9x9ajOrPBl1HZsJ/qr2fTy/4VTDcUno5DybnRuB57HA2PU9h9+/oKzZlBnNTu0s+n+mXug0rpa5nI1zGscdnO/uyelr/mHqPrK0QuUtmdXT9oQntPZ+359T+1ekdHhzDFRsbI8bDlPNB/8AJJxPUL9y9ndGOyJX6+uvaO79ih4zjk9U4GZ5dt5rGghgP1WDees3PWszcrGcqU7tTLHPyXH582WDR3QOWaz6m8Mf0f1jh7m+9XQoXMjo0dnxjvZu+nl/0tNTjFHhzeSga1zxvYzffplfwPrPUpWXRr2Rps1Ndf6Vz0X5sVPFMflqD8q6zL7GNuG34bN7j29y59lk7Xj2Mbsna8exL4LovLLZ0t4Y+sDlXDqadjO/b1BX1aLzn6GuvT4/cWYzU9E3JG0X4tbteT0vcfeSr7L66Vj2Re5xjsVPH8YlnBaTlZ9Bu4+kfne7qWCepnZ8l0Mtk5SKPitLsKnXIx2QJfU3iHJVssBPNnjzD04jcWHW1z/4Qt1b3L9DPdxNnV50ggCAIAgCAIAgCAIAgCAIAgCAIAgCAIDmxKibPFJDJfJKxzHWNjlcCDY8NhXjWTxrKwzG9I9XU1Jd8F54RxA+UaPrtG8dY9QVM635HH1Wgmv1V7/Lz/6dWjOmk9MA1x5aIfNcecB9R+8dhuOxVK1xM+n11tW0t10fJdnihxZnRKB1NmZ/7D1haFKFiOvXdTqY45+T5/PmiiaRaKT0hJI5SLhI0bvTbwVM6Gv2mG/s1rerf5HjgGjU9Wfk25I+MjgQ39kcV5Chvk8o7Ok97Nl08/8AhfKfD6HCmh8rs8xGwmzpHegz5o693Wr24Vo6Ep06aOOPl5lXx/Teeou2K8EfQ088j6z+HYPWVlndKWyOZdrbLNo7L3/Pocej2j89Ufkm5WcZHXDP2eL+71ryGncudi6jRSe8tl7mgUOD0uHtEkjg6Tg9+13ZGwbu7vK0/wDrpXQ6KUKltscVfpO+XZEDG3p+ee/5vd61z7tZKW0Nl7lTucuCMAWAieFQ1TieMgMSZsK0QZRNENoxUclidI7pmaz2t4v61vrfBVpni5H6FWs7IQBAEAQBAEAQBAEAQBAEAQBAEAQBAEBUtaVXJFh0kkL3Rva+EhzSWkfKs4j1KE3hFV8nGDaKzojrQJAZXi/DlmD75GD3t9SgrMcmCvtFJ4s9SxYzolTVreWpXsY920PZYxvP12jj1jb03UpQjNZNVlFOoXe90Z5ieGT0kgErXRuB5j2k2PWx44+orJOqUNzk3aOyn9S3XVfmxZ8B0/e0COsbyrN2cAZwPrN3PHqParIXtbSL6O0JR2s3+fmfeOafm3J0LeTaNnKEC9vqM3N7T6gk9R5RJX9oN7V+v5/JUKanmqpSIw+aRx5xuT3vcdyrjXKe5np0tlz73l1f5uX3BdBoYG8tXvY4t2lpOWJvpE+N37FqjXGCydarT1ULve7/ADY/uMadNA5OiaLDZyhFmj0Gce0+oqizVY2gU2a1cQ9SsfpD5HF8jnPcd5Juf/wdS505OTyzOpOTyyQplS2XxO5pUMlp4VBUkyLIDEjsK0QKJsrFGf7bTW84g/NauhX5FFPxUfpFbDthAEAQBAEAQBAEAQBAEAQBAEAQBAEAQFY1mUvKYZVD6LA/2T2yf0KM/wBrKrlmDRgdC5Z2fN3ItOBYvNTOzQPLekb2u9Jp2Ht3qrvOLyiNN06nmDwaJhml9PVs5GtYxhdsObbE7scfEPb61fC+L2ex29P2hCe09n7fn1IjSLQBzLyURzt38mTzh6DuPYvZ0p7ondoa7N47P2PLR7QGSWz6omJn0B45HWfmryFCW7PKNBCG8937f9Jyt0lpKBnI0bGvcNlm+ID0vf8AOPUL9yTvjHZbkrtbCG0d37FHxbGJqp2ad5NtzRsY30W/zO3rWOdkpcnMstnY8yf9HPEFS2IokaYKmTNESSgVMmaInWHKGSZz1Dl7FkWyvYrJsK2VGWyRC6LwcriVI3/zMf7I8qfwLo1rdEdKs2o/Ra1naCAIAgCAIAgCAIAgCAIAgCAIAgCAIAgPGspmyxvjftbI1zXDqcCD9xQ8aysH5hEDoZHxP8aJ7mO7WEtP3hZcHz2phhtEzSOVMkYTvYFSy2JN4FpJPSWDDnj/ANN1y39g72d2zqKnXdKBto1E6tlx0/OD7x/Sqequ0nk4z+raTtH13b3fcOpe2Xyn9CV2pnbtwuhAhqpyUJH21ii2SSOiJig2WxRIQNVMmXxO6JVNlqPTMoHuTlqpdisiiuUisYvPvXQpiYrJ5JTU3h/K10k5HNgjNj9eXmj/AItk9a6FS3Nughu5G2K86YQBAEAQBAEAQBAEAQBAEAQBAEAQBAEAQGI64sDMFW2qYPk6kAO6BKwWPZmaAe1rlTNYeTm66r/JFaoZFRJHCksMmICs0icGdIYq2y+IMSj3izAEad4kkfbY1Fskke8cag2WJHXE1VNlqOgFQJZPh8i9USDkRlfU2C01wM87Co4vV710K44RnX6mbbqywA0dEwPFpZjysgO8FwGVp7GhoI6brZCOEd+ivuQSLYplwQBAEAQBAEAQBAEAQBAEAQBAEAQBAEAQEVpNgbK2mkgk2B45ruLXja1w7Dw4i44rxrKwRnBTjhn56lppKaZ8E4yyRmzhw6QWniCLEHoKzSR87qqHBkvSTLPOJkiySiKzSRpizpYFUy+J98ko94sSPoRLzvEsHoxii2SR6hQJZPOSaymo5ISmcNTVq+FZmnYV/Eq5bK6yhtsl9WWi5ranl5R/Z4HA7dz5BYtZ1gbCe4cTbXCOTp6LT/5M3VXnVCAIAgCAIAgCAIAgCAIAgCAIAgCAIAgCAIAgKfrB0KbiEYfHZlTGPk3nc4b+Tk6r7jwJ6yDCUclF9CtXzMWzSQyOina6ORhs5rthB/mOII2EbQs8onz91EoSJWkrlnnWVxlgl4KgFZZQNMZHUyUKlxZemenKhR7rJ5P4ZwndGTwmq1ZGshKRG1NctEKzNOZDVdetMayrdnVolovNictm3ZAw/Ky22DjkZfxnkeq9zwB0Qjk36XSuby+DfsLw6OmiZDA0MjjFmgeskniSbkniSVeljZHZjFRWEdS9PQgCAIAgCAIAgCAIAgCAIAgCAIAgCAIAgCAIAgK/pbohT4gy0wLZGjmStsHt6vrN+qe6x2qMopldtUbFhmN6R6H1lASXsMsI3TRgltvrt3x9+zrKplBrk5F+hlHdcEXSYr1qmVaZj7sokjHinWqXSTUz18Jdah4RNWH8diXWiqHfOOfEutWxrIOTZHmpdI4Mja573eK1oLnE9TRtKuUcCNUpvYveimqyWUiTESYmb+RaRyjvTcNjB1C52/NKujX1OnRoUt5mu0VGyFjY4WNYxgs1rRYAdiuSwdBJLZHuh6EAQBAEAQBAEAQBAEAQBAEAQBAEAQBAEAQBAEAQBAEBWMb0Boaolz4Qx5+fEeTdc8SG81x9IFRcEyqdMJ8oqVbqdF/7PVvaOiSMPP8AE0t9yg6vmZpaCD4ZGyapKweLUUxHXyjfuDSo+Eyp9n9GesGqGpP95VQt9Fj3+8tXvhMkuz15sm8O1Q0zbGommmPEC0TD3C7v+SkqkXQ0dcedy64PgVPSty00McV95aOcfSeec7vKmklwaYxUeESK9JBAEAQBAEAQBAEAQBAEAQBAEAQBAEAQBAEAQBAEAQBAEAQBAEAQBAEAQBAEAQBAEAQBAEAQBAEAQBAEAQBAEAQBAEAQBAEAQBAEAQBAEAQBAEAQBAEAQBAEAQBAEAQBAEAQBAEAQBAEAQBAEAQBAEAQBAEAQBAEAQBAEAQBAEAQBAEAQBAEAQBAEAQBAEAQBAVvTLS6OgYLjlJX3yRg22D5zzwb954cSPG8GbUamNK35Klo/VYpimaQVApYAbXYwbTxDB4xtxJdb71BZZlplqL984X0Jyo0TrmtJhxOcvG4SNu0noJubeor3uvqaJUW4/TZv8zx1d49VzTVEFaQ50Fgea1rg7MWkEtsCNnQkW87kNJbZKUo2eRB6wdIa2iq+Thqn5HsEjQY4DlzOeMoOTaBl2E7e3evHlPko1d9tVmIy+Z2aIPxOvhMwxDkgHloHIQvJsASdwtvRd5+ZZp3fbDvd/H2JmbAsUAOTE2k8AaeJo7yAbepe4l1LnVfjafseWrfFaqZ9WyteXvgcxti1jcp+UDvEAv4o9SRb8yOkssk5Kx7oj9Z2M1dFJE6nqXtZMH8wshIaYwwc0llyDmvtJ237AllPkr1t1lTTi+Ti0LrsSxASkV3JCLKNsEL75s3ULWy/evFl+ZDTTvuTffxj5FgqsDxYNJjxFr3AbGmCJgPVmsbepe4l1NMqr8bT9j01Z4tUVMExq3l72TFm1rWkWa0kENA4kpBtjR2TnB9/nJV9YGkNbRVZjiqnlj2CRoMcHNDnOGW+TaBl2Hfbp3rxtp8mXV321TxGWx3aJHE66AzDEOTGYtA5CF98oG0mwtvRd5+ZZp/Hth3u/j7EZjek2K4dMGVEscwIzMJjbkc29t7Q1wI4i+zvBLLRTbqNRRLEnn7F+0P0lZXwF7Rke05ZGXvlNrgg8QeHYRwU08nQ096ujlGbaUaVV9JVSwNq3ubGRYmOC5DmtcL2Za/Ot3KvL4yc3Uam6uxxUvYtGj1JidVTxz+ERHygJDf0eJ9hcgXNh0dCklJ+ZrqjfOCl3+fkdNfg2LMY50WINlcBcMMETM1uANjt6L/AHJiXUlOvUJZjPP2OzVris1TSGSoeXv5VzbkNbsAbYWaAOJXsXlEtJZKdeZclrUjUZXrE0hrKKqyQVTsr2Z8pjhOTM5wyg5No5uy+3pVcm0+Tl6y+yqeIyJLVbpTNVPmjqpOUe0NfHzWNOW5a/xQOJZ617F9SzRaiVmVNmhKZ0Cm6y66opoGz007o7OaxzMsTmnNfnXc0kHYONlGWTJrJzhDvRZWdANIa2tqxHLVPDGsMjgI4LuyuaMt8mwHNtO/3qKy3yZdJfbbZiUtjWFYdUyvWJj9bRVQZDVPySNzhpjhOW7nDKDk2gW2X29u9VyynycvWXW1TxGWzJ3VhiNTVRST1NQ6QB5jazJE1uxrH5iWtBJ51t9t+/h7HPUv0Vk7IuUn8j51n4lU0kcc1NUOjDniN0eSJzfFe7MC5pIPNta9t27illDW2TripRZD6ucdrK2pc2aqfkjbnLQyEZucBlJyXA2m9tvYvI5b5KdHdbbJ96XBpGI1zIInyynKxgJcezgOkncBxJVjeDoykopyZmOj2M4piM7zBMYIA43dycTmsadoY0lt3utbj1m2xVpts5tNt9824vETU6eMtaGlznkDa52XMes5QB6gFYdNLCPz3pniRqK2eQm4Dy1nUyM5W29V+0lVN7nz2qm52tm46I0YhoqdgFrRMJ9JwzOP8TirI8Hdoj3a4r5EuvS0jqXBoo55ahgIkmDRJtNjlAAsOG5eY3yQVcVJyXLMp1yeXR/YM/MlUJcnI7R+Kvp/ZYNVmNU8NEWzTwRu5V5yvkYx1iGbbE3tsXsWkadDZCNWG1yXqkxeCU2inhkPQyRjj6gVLKN0bIS4eT7psOjjkkkYwNfMWmQi/OLBZtxuGw8F7g9UIptrlmca7v8AKfv/APpUJnM7T/x+/wDB6ak/EqvSi9z0gS7N/bI01TOmctDh0UJkMTA3lXl77X5z3b3bem3BeYwRjCMc48zIdcflzPsGfmSqEuTkdo/EX0Llqi8g/eyf0qUeDboPgoiNdgGSlPHNLbssy/8AJeTKO0sd2JyakyeUqejLHftu+3815Dkj2b/l9itayP8AEqntZ+VGvHyzLrfjP88jStB8fpY6GnZJU07HtZta6WNrhzjvBNwpRksHU01taqinJepaaTEoZf7mWKT0Htd7ip5NMZxlw8jD8OjgDmwsDA97nuAvtc7edu7cvEsCMFHg6SbbSvSRleH4d4VOJVJFw4clTdRZZ7ezxY7+m5VpZyzlxh/5HiT+y/PQp2hGK/o1bDITZpdkf0ZJOaSey4d+yvE/MxaWzw7U/sfoZWn0JSdbvkH72P8AqUZcGPX/AAWU3U55c/7B/wCOJRjyYezviv6G0Kw7RjuufyuL7Efjeq5cnH7S/evoWXUz5FJ/uHflxKUeDT2d8J/X+EfOufyOL7dv5cq8n5DtH4S+pX9S3lM/2Q/GF5Hkz9m/ukS2NSvxmq/RqdxbRwOvNKNz3fV6eIbw3u27Ef6nguszqZ9yP7Vyy/4bh8dPG2KFoYxgsAPvJPEneTxU0sG+EFBd2PB1L0kfl6Qm5vv237VSfLvnc/S+Fn5GK3+mz8IVyPpo/tR1ISCAxjXJ5dH9gz8yVVy5OL2j8VfT+yf1W4JTT0RdPBDI7lXjM9jXOsAzZci/FexSZp0NUJVZa8yN1oaHQ08baimbkGYNkYL5edfK5oPi7RYgbNo3bb+SiirW6aMI9+G3U6dU+k8r5DSzvLxlLonON3DLa7LnaRY3HRlPd7F+RPQaiUn3JfYa7v8AKfv/APpSZHtP/H7/AMETqzwN9S2csqqmnyFl+ReW5rh3jdNrfevEsleipc0/1NfQuY0HlEkT/CFVII5GPLJXOe1wY4Ot4wtu32K97vzNv/itNPvv7l0UzYYvrj8uZ9gz8yVVy5ON2j8RfQlNXml1PS0nJzcrmzvPNjc4WNrbRsRSSLtHqIQqw/8ARFaXVdTi07P0amn5OMER3YRcusXOc7xW3sBtPDrXjeWU6h2aiSUYvCNB0A0X/QICHkGWUgyEbhbY1gPG1zt6XFTisHQ0un8GOHy+TKtZH+JVPaz8qNQfLOTrfjP88jSNCdHaSWggfLTQPc5nOcY2Fx5x3utdSUVg6enprdUW4opGsrRhlDLHLTXayS9hc8x7LHmu32INx0WPVbySwYdbQqpKUOGXHVXpLJVRyRTuL3w5S158ZzHXHOPEgjfxuONyvYs2aG92Ralyjv1m4x+j0Tw02fP8m3sd45/hBF+kheyexZrLe5U8cvY5NC8ZoqWjhidUwB+XNIM4vnfznA9l7fsryLSRHT2VV1qPeRlWlkcQq5uQe18TnlzHNILbP5xAt0EkdyizkahRVr7r2Nv0JxX9KooZCbuy5X9OdnNJPba/7Ssi8o7mns8StSIbW75B+9j/AKl5Lgq1/wAFmd6usMdU1TmNmmgIic7PE7K42cwZSejbfuCgt2c3R19+bWWtvI0n/wCEy/8A2WIe1PxU+6+p0/8AxX/9y9TO9ZGFOpqiNj556gmMHNK7M4c5wyg9Gy/eoNYZzdbX3JJZb+peNTPkUn+4d+XEpx4N3Z3wn9f4R865/I4vt2/lyryfkO0fhL6lG0IpZpWVrKZ2WQwbLb3DOMzAeBcLi/X3qKMOkjKUZqPODk0L0jdQVAftMbrNmZ0tvvA+k3eO8cUTwQ017pnvx5m/087Xta9hDmuALXDaCCLgjuVp3001lHoh6fnTS3DjT1k8ZFgHuLetjzmaR3Ed4KqfJ85qYOFrRtWgGJNqKCAg3LGiN44h0YDdvaAHdjgrIvY7elsU6k/sWFemgIDGNcnl0f2DPzJVXLk4vaPxV9P7Lfqf8hP2z/wsUo8G3s/4P3PbW1KBh7gd7pIwO0Oze5pSfB7rmlSygaqIS7EWEfMZI49mXJ73hRjyc/s9Zt+xYNd3+U/f/wDSvZl/af8Aj9/4PTUn4lV6UXuekCXZv7ZGmqZ0zgosXillmhjcS+AtEgsQAXgkWJ2Hcdy8Ty8EI2RlJxXKMm1x+XM+wZ+ZKoS5OT2j8RfQuWqLyD97J/JSjwbdB8FF2UjYEBgWsj/EqntZ+VGqnyzga34z/PI1zV9/h1N6H9TlZHg7Gl+DH6FX11yjkqdvEveR2NaAfxBRmZO0n+hL5kbqVhJmqH8GxsB7XOJH4CvI8lfZq3kz10lmGIYzDTDnRQOs7iCW/KTX7coZ2tR7yJXPxtSoeS/H/RoH/wAZo/NKX2MX/qp4Rv8AAq/+V6FA1taOxRRwz08UcYDiyQRsa0HMMzXENHDK4X+sFGSwc/X0RjFSisH81MYrZ81M4+MBIztFmv8AWMn8JSL8h2bZzD7lg1u+QfvY/wCpey4NOv8Agspupzy5/wBg/wDHEox5MPZ3xX9DaFYdox3XP5XF9iPxvVcuTj9pfvX0LLqZ8ik/3Dvy4lKPBp7O+E/r/CPnXP5HF9u38uVeT8h2j8JfUr+pbymf7IfjC8jyZ+zf3SPjWvozyMv6VEPk5j8oB82Q7b9jt/aD0hJLB5r9P3X4keHye+qzS3k3CkndzHn5Fx+a4nxD1OO7r7diLxsS0Opx/wCuX2NbVh1isaa6HR17Qb8nMwWY+1wRvyPHEX9V+0GLjkzanTRuXR9SgYbgmLYbITTx52nxg0tkjfbddtw7vsCo4aMEKdTQ/wBKyWSHSbF3izcPaHdLszW+pzh717mXQ0q/UtbQJ3RulxDlTLXzRBpaQII27ASQcxd0ixG92/evVnzL6o3Z71j+yKbrB0fra2r5SGlfkYwRgl8IzZXPOYDPsBzbL7ezcovLfBi1dFttmYx+R1aHtxOgidF+gcq0vLgeWiYQSACN5uOb70XeXkT06vpj3e5n7njpJg+K4k9olgjp4mbWtMrCLnYXOLSS426v5o02Ruq1F7w1hfUtuhOiDMPY7ncpLJbO+1gANzWDgOvj6gJRWDXptMqV8yvaz8Hq6ySJtPTPcyEP5+eIBxkDDzQX3sMttoG2/afJZb4M+tqstaUVwRuhtBimHmTLRco2TLmBliaQW3sQ4OP0jw6F4u8vIr01d9Of05z8yzzY/ihByYYAeBNRE4X6wLX9a970uhqdt+Nq/c5tWuEVUMlXJWxljpzG65cw5nXkLvEJt4w9aRT8yGjqsi5OxckFrA0fra2rMkVK8MYwRtJfDzsrnnNbPsBzbONujcvGm3wUaui22eYx2LNq0oqimgdBUwPjs5z2vzRuac1ubzXEg7+FrL2OTTo4ThDuSRclM2H8JQGMaU6LV9XVSztpHtbIRYGSC4DWtaL2fa/Nv3qrD5wcbUaa6yxyUfcs2jlXidLTsgOHcpydw13LxM2Eki4ud116nJeRqplfXBRcOPmRGL6LYniU4kqWRQNAytBeC1rb3NgwuJPSTa/ULWYbKLNPffLM9i6YZgfg6ieykaZprE3OVpfIQACbmzWjZsvuB3k7ZYwtjbXV4NeIbv8AkrWrXRepgqpZ6yMsJYQ0lzHFznuBcea47eb/AMl5FPO5n0enshNzmaUpnRIfTDDDU0c8TRdzmEsGwXeznMFzuu5oHevGsopvr79biZVgGiuJUtRFO2mceTcCRykO1p2Ob4/FpI71Xh9Dl06a+ual3S9ayqOoqYGwU1O+S7mvc/NG1rct+bZzgSdvRbrUpZN+shOcO7FFZ0A0eraKrEktK8scwxuIfDduZzTmtn2gZdvH3LxZT4MukotqszKJrKsOqZXrEwGtraoPhpX5I25A4vhGaznHMBn2A32X29m5Vyy3wcvWU22zzGOyJzVhh9TSxSQVNO+O7zI1+aJzdrWMykNcSDzb7rb93H2Oehfoq51xcZL5n81n4dU1UccNNTvkDXiR0maJrfFe3KA5wJPOvutu38EsvyGtrnZFRiiG1c4FWUVS501K/JI3IXB8Jy84HMRnuRvvbb2ryOU+CnR021SfejyaLjOGsqYJIZPFkaR2HeHDrBAI7FNrJ0LIKcXF+ZiL9X+IAkfo5NiRcPisbcRd17KvD6HDeiu6GqaIVdYIclfBIJGWDXh0bs7eBdZ3jC208dh6VOLfmdeiVndxYtydqcShjOWWWJjrXs57Wmx42J3bD6lLJc5xWzZ4+HKbzin9rH8V5lHn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TJtcXl7fsGfjkUJcnI7R+IvoUZRM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data:image/jpeg;base64,/9j/4AAQSkZJRgABAQAAAQABAAD/2wCEAAkGBxQSEhUUEBQSFBUUGBcaFRcXFxQVFhoYFRgYFhgYFRYYHSggGR8lHBUYIjEhJikuLi4uFyAzOjMsNyktLisBCgoKDg0OGxAQGjUmICQvLiwsLSwsNywsNCwsLCwsLCwsLywvLCwsLCwsLCwsLCwsLCwsLCwsLCwsNCwsLCwsLP/AABEIALsBDQMBEQACEQEDEQH/xAAcAAEAAwEBAQEBAAAAAAAAAAAABQYHBAMCCAH/xABLEAABAwICBQYJCAcIAgMAAAABAAIDBBEFEgYHITFBEyJRYXGBFTI0VHKRk7HRI0JSYnOhsrMUQ4KDksHCJDM1RFN0osNj0hZV4f/EABoBAQADAQEBAAAAAAAAAAAAAAACAwQFAQb/xAAxEQACAgEDAQYFBAMAAwAAAAAAAQIDEQQhMVEFEhNBkaEzYXGB8CIywdFCseEUI1L/2gAMAwEAAhEDEQA/ANxQBAEAQBAEAQBAEAQBAEAQBAEAQBAfxzgASSABtJOwAdaAoek+siKG7KMCaT6Z/uh2EbX91h1qqVq8jnX9oQhtDd+xmrKjEa2qD4Zah848UscWNYCeqzWN2C99httuq03Jmem666e3/Dc9G4alkDRXSRyzDe5jcotYbDwcd+0Bo6uJ0LONzrxyl+okYZWvAcwhzTuIIIPYRvXpI+0AQBAEAQBAEAQBAEAQBAEAQBAEAQBAEAQBAEAQHDVYvBFKyGWWNkkoJYxzgC6xA2X6zs6dttxXjaWxFySeGzuXpIIAgCArukWmMFJdt+VlH6thGw/Xdub7+pVzsUTHqNbXTty+n99DMNINJKisNpHWYTzYmXDeq43vPb3ALNKcpPBx7dRdqH3fZExo3q7kms+qvDH9H9Y7t+h37eoK2FT/AMjdR2b52+i/l/16lzq8TosLj5ONoDt4ij2vJ6Xk7u1x9aslOMNjbZdVQu77IzDS7SyqrbsuY4nbOSjJ51+D3b39mwdSo8RyOZZqrbHhbfJFs1T6P11LczO5OneCRA8EvzH54H6rrHHiBsKvri0dLTQsjH9foaSrDUEAQBAEAQBAEAQBAEAQBAEAQBAEAQBAEAQBAEBjWsDQyqE8lUXGoY83JA50beDSz6LRsuO02VM4Pk5et09sv1R3+XmfzRfTeopgGSEzxD5rjzmj6j9/cbjosq1Y4mCjtGyp92W69zUcD0hgq23hfzh4zHbHt7W8e0XCvjNS4O5Rqa7lmD+3mfeM45BStzTvAJ8Vo2vd6Ld/fuXspqPJ7dqK6Vmb/szbSHTqeou2G8EfUflCPrPHi9g9ZWadzfBxdR2hZZtHZe5F4Bo1PVn5JuVnGR1wzu4uPYkKnLklp+zpz3nsvf8APqaJQYLR4YwSSuBk/wBR+1xPRGwbu7b0q/8ARWjqqNOmj0/2/wCyv47pxLLdlMDEz6X6w/yZ3XPWFls1Le0djFbrZT2hsvf/AIQ2DaOzVbrxjmk86V18t+O3e89neQoV0znvwiNWknPd7Iv2GYBSYe3lZC0vG+V9r9kbeHYNp6StijCtZOjCuulZ9yp6W6xZSCyhHJjdyrgC8+g07G9pueoKt35/aY7ta+IL7nlqeq60ySiQSy00l3GWRxOWUfRc43fm3EC9iAdm29leS/SSnJZlwaurTYEAQBAEAQBAEAQBAEAQBAEAQBAEAQBAEAQGV63cUqo54BFysUUYziVpIDpXXFiR9FvA787thCqsbMGusnBJx9Tp0W1lEgMrh++YPvewe9vqUVb1M9Haa4t9fz+CWxzQ2nrG8tRuYx7tt22MT/SA3HrHepyhGaya7tNTqV3vdfm5nVdQzUkoEofE9p5rgSO9jws0oShuci7RW0PvLjqvzY+YopqmWzQ+aV283Lj+047gvIwlPc8p0tuofe93+bl9wPQOKFvLV72nLtLb2ib6ZPje5aY1xhuzs06WrTrvefV/mwxvT5jBydC0G2zlCLMHoM49psOoqueo8oma/tFcVev5+fUpzOXq5f1k8ru826+DG+oLOozsZkqqtvl3ufm/z2ResD0GYwZ6wtcRt5MG0Y9M/P8AuHatMKIw3Z1adLCvd7s7cT0rjjGSlaHEbAbWjHYB43dYdaqt1kY7Q3/0ez1C4juVCq5aqkGbPLIdzRtsOobmjr2BY4+JdLqZ+5O1lhwXQGMEPrLPO8RjxB6Z+f2bu1dGrTqPO5fDSwjvLf8A0fzSnWBDSN5OlaJpGiwDdkLLdLhvt0N9YU3auEeXauMNluyT1f6SGvpBK/KJWucyUN2DMNoIB4Fpae8jgpwllF1NniRyWVSLQgCAIAgCAIAgCAIAgCAIAgCAIAgCAIDyqqhsbHPebNY0ucegNFz9wQN4Kdo1p5SYizkp2tie8WdFJZzHX4NeRZ3YbHqKrjNPkzQ1Vc33XyRmkernLeSh2jeYXH8tx9x9ajOrPBl1HZsJ/qr2fTy/4VTDcUno5DybnRuB57HA2PU9h9+/oKzZlBnNTu0s+n+mXug0rpa5nI1zGscdnO/uyelr/mHqPrK0QuUtmdXT9oQntPZ+359T+1ekdHhzDFRsbI8bDlPNB/8AJJxPUL9y9ndGOyJX6+uvaO79ih4zjk9U4GZ5dt5rGghgP1WDees3PWszcrGcqU7tTLHPyXH582WDR3QOWaz6m8Mf0f1jh7m+9XQoXMjo0dnxjvZu+nl/0tNTjFHhzeSga1zxvYzffplfwPrPUpWXRr2Rps1Ndf6Vz0X5sVPFMflqD8q6zL7GNuG34bN7j29y59lk7Xj2Mbsna8exL4LovLLZ0t4Y+sDlXDqadjO/b1BX1aLzn6GuvT4/cWYzU9E3JG0X4tbteT0vcfeSr7L66Vj2Re5xjsVPH8YlnBaTlZ9Bu4+kfne7qWCepnZ8l0Mtk5SKPitLsKnXIx2QJfU3iHJVssBPNnjzD04jcWHW1z/4Qt1b3L9DPdxNnV50ggCAIAgCAIAgCAIAgCAIAgCAIAgCAIDmxKibPFJDJfJKxzHWNjlcCDY8NhXjWTxrKwzG9I9XU1Jd8F54RxA+UaPrtG8dY9QVM635HH1Wgmv1V7/Lz/6dWjOmk9MA1x5aIfNcecB9R+8dhuOxVK1xM+n11tW0t10fJdnihxZnRKB1NmZ/7D1haFKFiOvXdTqY45+T5/PmiiaRaKT0hJI5SLhI0bvTbwVM6Gv2mG/s1rerf5HjgGjU9Wfk25I+MjgQ39kcV5Chvk8o7Ok97Nl08/8AhfKfD6HCmh8rs8xGwmzpHegz5o693Wr24Vo6Ep06aOOPl5lXx/Teeou2K8EfQ088j6z+HYPWVlndKWyOZdrbLNo7L3/Pocej2j89Ufkm5WcZHXDP2eL+71ryGncudi6jRSe8tl7mgUOD0uHtEkjg6Tg9+13ZGwbu7vK0/wDrpXQ6KUKltscVfpO+XZEDG3p+ee/5vd61z7tZKW0Nl7lTucuCMAWAieFQ1TieMgMSZsK0QZRNENoxUclidI7pmaz2t4v61vrfBVpni5H6FWs7IQBAEAQBAEAQBAEAQBAEAQBAEAQBAEBUtaVXJFh0kkL3Rva+EhzSWkfKs4j1KE3hFV8nGDaKzojrQJAZXi/DlmD75GD3t9SgrMcmCvtFJ4s9SxYzolTVreWpXsY920PZYxvP12jj1jb03UpQjNZNVlFOoXe90Z5ieGT0kgErXRuB5j2k2PWx44+orJOqUNzk3aOyn9S3XVfmxZ8B0/e0COsbyrN2cAZwPrN3PHqParIXtbSL6O0JR2s3+fmfeOafm3J0LeTaNnKEC9vqM3N7T6gk9R5RJX9oN7V+v5/JUKanmqpSIw+aRx5xuT3vcdyrjXKe5np0tlz73l1f5uX3BdBoYG8tXvY4t2lpOWJvpE+N37FqjXGCydarT1ULve7/ADY/uMadNA5OiaLDZyhFmj0Gce0+oqizVY2gU2a1cQ9SsfpD5HF8jnPcd5Juf/wdS505OTyzOpOTyyQplS2XxO5pUMlp4VBUkyLIDEjsK0QKJsrFGf7bTW84g/NauhX5FFPxUfpFbDthAEAQBAEAQBAEAQBAEAQBAEAQBAEAQFY1mUvKYZVD6LA/2T2yf0KM/wBrKrlmDRgdC5Z2fN3ItOBYvNTOzQPLekb2u9Jp2Ht3qrvOLyiNN06nmDwaJhml9PVs5GtYxhdsObbE7scfEPb61fC+L2ex29P2hCe09n7fn1IjSLQBzLyURzt38mTzh6DuPYvZ0p7ondoa7N47P2PLR7QGSWz6omJn0B45HWfmryFCW7PKNBCG8937f9Jyt0lpKBnI0bGvcNlm+ID0vf8AOPUL9yTvjHZbkrtbCG0d37FHxbGJqp2ad5NtzRsY30W/zO3rWOdkpcnMstnY8yf9HPEFS2IokaYKmTNESSgVMmaInWHKGSZz1Dl7FkWyvYrJsK2VGWyRC6LwcriVI3/zMf7I8qfwLo1rdEdKs2o/Ra1naCAIAgCAIAgCAIAgCAIAgCAIAgCAIAgPGspmyxvjftbI1zXDqcCD9xQ8aysH5hEDoZHxP8aJ7mO7WEtP3hZcHz2phhtEzSOVMkYTvYFSy2JN4FpJPSWDDnj/ANN1y39g72d2zqKnXdKBto1E6tlx0/OD7x/Sqequ0nk4z+raTtH13b3fcOpe2Xyn9CV2pnbtwuhAhqpyUJH21ii2SSOiJig2WxRIQNVMmXxO6JVNlqPTMoHuTlqpdisiiuUisYvPvXQpiYrJ5JTU3h/K10k5HNgjNj9eXmj/AItk9a6FS3Nughu5G2K86YQBAEAQBAEAQBAEAQBAEAQBAEAQBAEAQGI64sDMFW2qYPk6kAO6BKwWPZmaAe1rlTNYeTm66r/JFaoZFRJHCksMmICs0icGdIYq2y+IMSj3izAEad4kkfbY1Fskke8cag2WJHXE1VNlqOgFQJZPh8i9USDkRlfU2C01wM87Co4vV710K44RnX6mbbqywA0dEwPFpZjysgO8FwGVp7GhoI6brZCOEd+ivuQSLYplwQBAEAQBAEAQBAEAQBAEAQBAEAQBAEAQEVpNgbK2mkgk2B45ruLXja1w7Dw4i44rxrKwRnBTjhn56lppKaZ8E4yyRmzhw6QWniCLEHoKzSR87qqHBkvSTLPOJkiySiKzSRpizpYFUy+J98ko94sSPoRLzvEsHoxii2SR6hQJZPOSaymo5ISmcNTVq+FZmnYV/Eq5bK6yhtsl9WWi5ranl5R/Z4HA7dz5BYtZ1gbCe4cTbXCOTp6LT/5M3VXnVCAIAgCAIAgCAIAgCAIAgCAIAgCAIAgCAIAgKfrB0KbiEYfHZlTGPk3nc4b+Tk6r7jwJ6yDCUclF9CtXzMWzSQyOina6ORhs5rthB/mOII2EbQs8onz91EoSJWkrlnnWVxlgl4KgFZZQNMZHUyUKlxZemenKhR7rJ5P4ZwndGTwmq1ZGshKRG1NctEKzNOZDVdetMayrdnVolovNictm3ZAw/Ky22DjkZfxnkeq9zwB0Qjk36XSuby+DfsLw6OmiZDA0MjjFmgeskniSbkniSVeljZHZjFRWEdS9PQgCAIAgCAIAgCAIAgCAIAgCAIAgCAIAgCAIAgK/pbohT4gy0wLZGjmStsHt6vrN+qe6x2qMopldtUbFhmN6R6H1lASXsMsI3TRgltvrt3x9+zrKplBrk5F+hlHdcEXSYr1qmVaZj7sokjHinWqXSTUz18Jdah4RNWH8diXWiqHfOOfEutWxrIOTZHmpdI4Mja573eK1oLnE9TRtKuUcCNUpvYveimqyWUiTESYmb+RaRyjvTcNjB1C52/NKujX1OnRoUt5mu0VGyFjY4WNYxgs1rRYAdiuSwdBJLZHuh6EAQBAEAQBAEAQBAEAQBAEAQBAEAQBAEAQBAEAQBAEBWMb0Boaolz4Qx5+fEeTdc8SG81x9IFRcEyqdMJ8oqVbqdF/7PVvaOiSMPP8AE0t9yg6vmZpaCD4ZGyapKweLUUxHXyjfuDSo+Eyp9n9GesGqGpP95VQt9Fj3+8tXvhMkuz15sm8O1Q0zbGommmPEC0TD3C7v+SkqkXQ0dcedy64PgVPSty00McV95aOcfSeec7vKmklwaYxUeESK9JBAEAQBAEAQBAEAQBAEAQBAEAQBAEAQBAEAQBAEAQBAEAQBAEAQBAEAQBAEAQBAEAQBAEAQBAEAQBAEAQBAEAQBAEAQBAEAQBAEAQBAEAQBAEAQBAEAQBAEAQBAEAQBAEAQBAEAQBAEAQBAEAQBAEAQBAEAQBAEAQBAEAQBAEAQBAEAQBAEAQBAEAQBAEAQBAVvTLS6OgYLjlJX3yRg22D5zzwb954cSPG8GbUamNK35Klo/VYpimaQVApYAbXYwbTxDB4xtxJdb71BZZlplqL984X0Jyo0TrmtJhxOcvG4SNu0noJubeor3uvqaJUW4/TZv8zx1d49VzTVEFaQ50Fgea1rg7MWkEtsCNnQkW87kNJbZKUo2eRB6wdIa2iq+Thqn5HsEjQY4DlzOeMoOTaBl2E7e3evHlPko1d9tVmIy+Z2aIPxOvhMwxDkgHloHIQvJsASdwtvRd5+ZZp3fbDvd/H2JmbAsUAOTE2k8AaeJo7yAbepe4l1LnVfjafseWrfFaqZ9WyteXvgcxti1jcp+UDvEAv4o9SRb8yOkssk5Kx7oj9Z2M1dFJE6nqXtZMH8wshIaYwwc0llyDmvtJ237AllPkr1t1lTTi+Ti0LrsSxASkV3JCLKNsEL75s3ULWy/evFl+ZDTTvuTffxj5FgqsDxYNJjxFr3AbGmCJgPVmsbepe4l1NMqr8bT9j01Z4tUVMExq3l72TFm1rWkWa0kENA4kpBtjR2TnB9/nJV9YGkNbRVZjiqnlj2CRoMcHNDnOGW+TaBl2Hfbp3rxtp8mXV321TxGWx3aJHE66AzDEOTGYtA5CF98oG0mwtvRd5+ZZp/Hth3u/j7EZjek2K4dMGVEscwIzMJjbkc29t7Q1wI4i+zvBLLRTbqNRRLEnn7F+0P0lZXwF7Rke05ZGXvlNrgg8QeHYRwU08nQ096ujlGbaUaVV9JVSwNq3ubGRYmOC5DmtcL2Za/Ot3KvL4yc3Uam6uxxUvYtGj1JidVTxz+ERHygJDf0eJ9hcgXNh0dCklJ+ZrqjfOCl3+fkdNfg2LMY50WINlcBcMMETM1uANjt6L/AHJiXUlOvUJZjPP2OzVris1TSGSoeXv5VzbkNbsAbYWaAOJXsXlEtJZKdeZclrUjUZXrE0hrKKqyQVTsr2Z8pjhOTM5wyg5No5uy+3pVcm0+Tl6y+yqeIyJLVbpTNVPmjqpOUe0NfHzWNOW5a/xQOJZ617F9SzRaiVmVNmhKZ0Cm6y66opoGz007o7OaxzMsTmnNfnXc0kHYONlGWTJrJzhDvRZWdANIa2tqxHLVPDGsMjgI4LuyuaMt8mwHNtO/3qKy3yZdJfbbZiUtjWFYdUyvWJj9bRVQZDVPySNzhpjhOW7nDKDk2gW2X29u9VyynycvWXW1TxGWzJ3VhiNTVRST1NQ6QB5jazJE1uxrH5iWtBJ51t9t+/h7HPUv0Vk7IuUn8j51n4lU0kcc1NUOjDniN0eSJzfFe7MC5pIPNta9t27illDW2TripRZD6ucdrK2pc2aqfkjbnLQyEZucBlJyXA2m9tvYvI5b5KdHdbbJ96XBpGI1zIInyynKxgJcezgOkncBxJVjeDoykopyZmOj2M4piM7zBMYIA43dycTmsadoY0lt3utbj1m2xVpts5tNt9824vETU6eMtaGlznkDa52XMes5QB6gFYdNLCPz3pniRqK2eQm4Dy1nUyM5W29V+0lVN7nz2qm52tm46I0YhoqdgFrRMJ9JwzOP8TirI8Hdoj3a4r5EuvS0jqXBoo55ahgIkmDRJtNjlAAsOG5eY3yQVcVJyXLMp1yeXR/YM/MlUJcnI7R+Kvp/ZYNVmNU8NEWzTwRu5V5yvkYx1iGbbE3tsXsWkadDZCNWG1yXqkxeCU2inhkPQyRjj6gVLKN0bIS4eT7psOjjkkkYwNfMWmQi/OLBZtxuGw8F7g9UIptrlmca7v8AKfv/APpUJnM7T/x+/wDB6ak/EqvSi9z0gS7N/bI01TOmctDh0UJkMTA3lXl77X5z3b3bem3BeYwRjCMc48zIdcflzPsGfmSqEuTkdo/EX0Llqi8g/eyf0qUeDboPgoiNdgGSlPHNLbssy/8AJeTKO0sd2JyakyeUqejLHftu+3815Dkj2b/l9itayP8AEqntZ+VGvHyzLrfjP88jStB8fpY6GnZJU07HtZta6WNrhzjvBNwpRksHU01taqinJepaaTEoZf7mWKT0Htd7ip5NMZxlw8jD8OjgDmwsDA97nuAvtc7edu7cvEsCMFHg6SbbSvSRleH4d4VOJVJFw4clTdRZZ7ezxY7+m5VpZyzlxh/5HiT+y/PQp2hGK/o1bDITZpdkf0ZJOaSey4d+yvE/MxaWzw7U/sfoZWn0JSdbvkH72P8AqUZcGPX/AAWU3U55c/7B/wCOJRjyYezviv6G0Kw7RjuufyuL7Efjeq5cnH7S/evoWXUz5FJ/uHflxKUeDT2d8J/X+EfOufyOL7dv5cq8n5DtH4S+pX9S3lM/2Q/GF5Hkz9m/ukS2NSvxmq/RqdxbRwOvNKNz3fV6eIbw3u27Ef6nguszqZ9yP7Vyy/4bh8dPG2KFoYxgsAPvJPEneTxU0sG+EFBd2PB1L0kfl6Qm5vv237VSfLvnc/S+Fn5GK3+mz8IVyPpo/tR1ISCAxjXJ5dH9gz8yVVy5OL2j8VfT+yf1W4JTT0RdPBDI7lXjM9jXOsAzZci/FexSZp0NUJVZa8yN1oaHQ08baimbkGYNkYL5edfK5oPi7RYgbNo3bb+SiirW6aMI9+G3U6dU+k8r5DSzvLxlLonON3DLa7LnaRY3HRlPd7F+RPQaiUn3JfYa7v8AKfv/APpSZHtP/H7/AMETqzwN9S2csqqmnyFl+ReW5rh3jdNrfevEsleipc0/1NfQuY0HlEkT/CFVII5GPLJXOe1wY4Ot4wtu32K97vzNv/itNPvv7l0UzYYvrj8uZ9gz8yVVy5ON2j8RfQlNXml1PS0nJzcrmzvPNjc4WNrbRsRSSLtHqIQqw/8ARFaXVdTi07P0amn5OMER3YRcusXOc7xW3sBtPDrXjeWU6h2aiSUYvCNB0A0X/QICHkGWUgyEbhbY1gPG1zt6XFTisHQ0un8GOHy+TKtZH+JVPaz8qNQfLOTrfjP88jSNCdHaSWggfLTQPc5nOcY2Fx5x3utdSUVg6enprdUW4opGsrRhlDLHLTXayS9hc8x7LHmu32INx0WPVbySwYdbQqpKUOGXHVXpLJVRyRTuL3w5S158ZzHXHOPEgjfxuONyvYs2aG92Ralyjv1m4x+j0Tw02fP8m3sd45/hBF+kheyexZrLe5U8cvY5NC8ZoqWjhidUwB+XNIM4vnfznA9l7fsryLSRHT2VV1qPeRlWlkcQq5uQe18TnlzHNILbP5xAt0EkdyizkahRVr7r2Nv0JxX9KooZCbuy5X9OdnNJPba/7Ssi8o7mns8StSIbW75B+9j/AKl5Lgq1/wAFmd6usMdU1TmNmmgIic7PE7K42cwZSejbfuCgt2c3R19+bWWtvI0n/wCEy/8A2WIe1PxU+6+p0/8AxX/9y9TO9ZGFOpqiNj556gmMHNK7M4c5wyg9Gy/eoNYZzdbX3JJZb+peNTPkUn+4d+XEpx4N3Z3wn9f4R865/I4vt2/lyryfkO0fhL6lG0IpZpWVrKZ2WQwbLb3DOMzAeBcLi/X3qKMOkjKUZqPODk0L0jdQVAftMbrNmZ0tvvA+k3eO8cUTwQ017pnvx5m/087Xta9hDmuALXDaCCLgjuVp3001lHoh6fnTS3DjT1k8ZFgHuLetjzmaR3Ed4KqfJ85qYOFrRtWgGJNqKCAg3LGiN44h0YDdvaAHdjgrIvY7elsU6k/sWFemgIDGNcnl0f2DPzJVXLk4vaPxV9P7Lfqf8hP2z/wsUo8G3s/4P3PbW1KBh7gd7pIwO0Oze5pSfB7rmlSygaqIS7EWEfMZI49mXJ73hRjyc/s9Zt+xYNd3+U/f/wDSvZl/af8Aj9/4PTUn4lV6UXuekCXZv7ZGmqZ0zgosXillmhjcS+AtEgsQAXgkWJ2Hcdy8Ty8EI2RlJxXKMm1x+XM+wZ+ZKoS5OT2j8RfQuWqLyD97J/JSjwbdB8FF2UjYEBgWsj/EqntZ+VGqnyzga34z/PI1zV9/h1N6H9TlZHg7Gl+DH6FX11yjkqdvEveR2NaAfxBRmZO0n+hL5kbqVhJmqH8GxsB7XOJH4CvI8lfZq3kz10lmGIYzDTDnRQOs7iCW/KTX7coZ2tR7yJXPxtSoeS/H/RoH/wAZo/NKX2MX/qp4Rv8AAq/+V6FA1taOxRRwz08UcYDiyQRsa0HMMzXENHDK4X+sFGSwc/X0RjFSisH81MYrZ81M4+MBIztFmv8AWMn8JSL8h2bZzD7lg1u+QfvY/wCpey4NOv8Agspupzy5/wBg/wDHEox5MPZ3xX9DaFYdox3XP5XF9iPxvVcuTj9pfvX0LLqZ8ik/3Dvy4lKPBp7O+E/r/CPnXP5HF9u38uVeT8h2j8JfUr+pbymf7IfjC8jyZ+zf3SPjWvozyMv6VEPk5j8oB82Q7b9jt/aD0hJLB5r9P3X4keHye+qzS3k3CkndzHn5Fx+a4nxD1OO7r7diLxsS0Opx/wCuX2NbVh1isaa6HR17Qb8nMwWY+1wRvyPHEX9V+0GLjkzanTRuXR9SgYbgmLYbITTx52nxg0tkjfbddtw7vsCo4aMEKdTQ/wBKyWSHSbF3izcPaHdLszW+pzh717mXQ0q/UtbQJ3RulxDlTLXzRBpaQII27ASQcxd0ixG92/evVnzL6o3Z71j+yKbrB0fra2r5SGlfkYwRgl8IzZXPOYDPsBzbL7ezcovLfBi1dFttmYx+R1aHtxOgidF+gcq0vLgeWiYQSACN5uOb70XeXkT06vpj3e5n7njpJg+K4k9olgjp4mbWtMrCLnYXOLSS426v5o02Ruq1F7w1hfUtuhOiDMPY7ncpLJbO+1gANzWDgOvj6gJRWDXptMqV8yvaz8Hq6ySJtPTPcyEP5+eIBxkDDzQX3sMttoG2/afJZb4M+tqstaUVwRuhtBimHmTLRco2TLmBliaQW3sQ4OP0jw6F4u8vIr01d9Of05z8yzzY/ihByYYAeBNRE4X6wLX9a970uhqdt+Nq/c5tWuEVUMlXJWxljpzG65cw5nXkLvEJt4w9aRT8yGjqsi5OxckFrA0fra2rMkVK8MYwRtJfDzsrnnNbPsBzbONujcvGm3wUaui22eYx2LNq0oqimgdBUwPjs5z2vzRuac1ubzXEg7+FrL2OTTo4ThDuSRclM2H8JQGMaU6LV9XVSztpHtbIRYGSC4DWtaL2fa/Nv3qrD5wcbUaa6yxyUfcs2jlXidLTsgOHcpydw13LxM2Eki4ud116nJeRqplfXBRcOPmRGL6LYniU4kqWRQNAytBeC1rb3NgwuJPSTa/ULWYbKLNPffLM9i6YZgfg6ieykaZprE3OVpfIQACbmzWjZsvuB3k7ZYwtjbXV4NeIbv8AkrWrXRepgqpZ6yMsJYQ0lzHFznuBcea47eb/AMl5FPO5n0enshNzmaUpnRIfTDDDU0c8TRdzmEsGwXeznMFzuu5oHevGsopvr79biZVgGiuJUtRFO2mceTcCRykO1p2Ob4/FpI71Xh9Dl06a+ual3S9ayqOoqYGwU1O+S7mvc/NG1rct+bZzgSdvRbrUpZN+shOcO7FFZ0A0eraKrEktK8scwxuIfDduZzTmtn2gZdvH3LxZT4MukotqszKJrKsOqZXrEwGtraoPhpX5I25A4vhGaznHMBn2A32X29m5Vyy3wcvWU22zzGOyJzVhh9TSxSQVNO+O7zI1+aJzdrWMykNcSDzb7rb93H2Oehfoq51xcZL5n81n4dU1UccNNTvkDXiR0maJrfFe3KA5wJPOvutu38EsvyGtrnZFRiiG1c4FWUVS501K/JI3IXB8Jy84HMRnuRvvbb2ryOU+CnR021SfejyaLjOGsqYJIZPFkaR2HeHDrBAI7FNrJ0LIKcXF+ZiL9X+IAkfo5NiRcPisbcRd17KvD6HDeiu6GqaIVdYIclfBIJGWDXh0bs7eBdZ3jC208dh6VOLfmdeiVndxYtydqcShjOWWWJjrXs57Wmx42J3bD6lLJc5xWzZ4+HKbzin9rH8V5lHn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R4cpvOKf2sfxTKHiw6r1Hhym84p/ax/FMoeLDqvUeHKbzin9rH8Uyh4sOq9TJtcXl7fsGfjkUJcnI7R+IvoUZRM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2" name="Picture 12" descr="http://myrzik.com/wp-content/uploads/2012/09/sberban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2982" y="3250293"/>
            <a:ext cx="1022893" cy="712107"/>
          </a:xfrm>
          <a:prstGeom prst="rect">
            <a:avLst/>
          </a:prstGeom>
          <a:noFill/>
        </p:spPr>
      </p:pic>
      <p:pic>
        <p:nvPicPr>
          <p:cNvPr id="35854" name="Picture 14" descr="http://intellectmoney.ru/common/img/uploaded/megacar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5359" y="4054929"/>
            <a:ext cx="1092021" cy="1118507"/>
          </a:xfrm>
          <a:prstGeom prst="rect">
            <a:avLst/>
          </a:prstGeom>
          <a:noFill/>
        </p:spPr>
      </p:pic>
      <p:pic>
        <p:nvPicPr>
          <p:cNvPr id="35856" name="Picture 16" descr="http://upload.wikimedia.org/wikipedia/ru/d/da/MERA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9697" y="1797023"/>
            <a:ext cx="1264104" cy="465420"/>
          </a:xfrm>
          <a:prstGeom prst="rect">
            <a:avLst/>
          </a:prstGeom>
          <a:noFill/>
        </p:spPr>
      </p:pic>
      <p:pic>
        <p:nvPicPr>
          <p:cNvPr id="35858" name="Picture 18" descr="http://edu.jobsmarket.ru/images/company/img684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7945" y="5173436"/>
            <a:ext cx="828675" cy="800100"/>
          </a:xfrm>
          <a:prstGeom prst="rect">
            <a:avLst/>
          </a:prstGeom>
          <a:noFill/>
        </p:spPr>
      </p:pic>
      <p:pic>
        <p:nvPicPr>
          <p:cNvPr id="35860" name="Picture 20" descr="http://www.f1cd.ru/companys/intel_intel_ooo_intel/logo_intel_intel_ooo_inte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8844" y="1440382"/>
            <a:ext cx="1056712" cy="713281"/>
          </a:xfrm>
          <a:prstGeom prst="rect">
            <a:avLst/>
          </a:prstGeom>
          <a:noFill/>
        </p:spPr>
      </p:pic>
      <p:pic>
        <p:nvPicPr>
          <p:cNvPr id="35862" name="Picture 22" descr="http://servernews.ru/assets/external/illustrations/2011/01/19/748929/sap_logo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2734" y="2959561"/>
            <a:ext cx="1119015" cy="581464"/>
          </a:xfrm>
          <a:prstGeom prst="rect">
            <a:avLst/>
          </a:prstGeom>
          <a:noFill/>
        </p:spPr>
      </p:pic>
      <p:pic>
        <p:nvPicPr>
          <p:cNvPr id="35864" name="Picture 24" descr="https://encrypted-tbn0.gstatic.com/images?q=tbn:ANd9GcSZfR7ELW6eeHJ_ddsY1_QWZIMkp6ADdf-LneBWyqlgsSerM2N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7945" y="2262443"/>
            <a:ext cx="2047930" cy="501811"/>
          </a:xfrm>
          <a:prstGeom prst="rect">
            <a:avLst/>
          </a:prstGeom>
          <a:noFill/>
        </p:spPr>
      </p:pic>
      <p:pic>
        <p:nvPicPr>
          <p:cNvPr id="35866" name="Picture 26" descr="http://s.4pda.to/wp-content/uploads/2013/07/yandex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07380" y="2959561"/>
            <a:ext cx="1341464" cy="712107"/>
          </a:xfrm>
          <a:prstGeom prst="rect">
            <a:avLst/>
          </a:prstGeom>
          <a:noFill/>
        </p:spPr>
      </p:pic>
      <p:pic>
        <p:nvPicPr>
          <p:cNvPr id="35868" name="Picture 28" descr="http://servernews.ru/assets/external/illustrations/2011/01/23/748741/OracleLog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32538" y="5552924"/>
            <a:ext cx="1724073" cy="356003"/>
          </a:xfrm>
          <a:prstGeom prst="rect">
            <a:avLst/>
          </a:prstGeom>
          <a:noFill/>
        </p:spPr>
      </p:pic>
      <p:pic>
        <p:nvPicPr>
          <p:cNvPr id="35870" name="Picture 30" descr="http://www.allen-york.com/files/img5/kpmg_log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56611" y="4054929"/>
            <a:ext cx="1354317" cy="663239"/>
          </a:xfrm>
          <a:prstGeom prst="rect">
            <a:avLst/>
          </a:prstGeom>
          <a:noFill/>
        </p:spPr>
      </p:pic>
      <p:pic>
        <p:nvPicPr>
          <p:cNvPr id="35872" name="Picture 32" descr="http://www.ercis.org/sites/www.ercis.org/files/pages/the-network/advisory-board/university-of-muenster/WWU_Logo1_1c_100%25schwarz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84510" y="6121226"/>
            <a:ext cx="2728667" cy="587723"/>
          </a:xfrm>
          <a:prstGeom prst="rect">
            <a:avLst/>
          </a:prstGeom>
          <a:noFill/>
        </p:spPr>
      </p:pic>
      <p:pic>
        <p:nvPicPr>
          <p:cNvPr id="35874" name="Picture 34" descr="http://upload.wikimedia.org/wikipedia/ru/d/d6/%D0%9B%D0%BE%D0%B3%D0%BE%D1%82%D0%B8%D0%BF_%D0%9D%D0%98%D0%A3_%D0%92%D0%A8%D0%A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92415" y="4669359"/>
            <a:ext cx="913460" cy="883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hse.ru/data/2010/10/01/1224489500/2007053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8597" y="3939329"/>
            <a:ext cx="2115404" cy="2721821"/>
          </a:xfrm>
          <a:prstGeom prst="rect">
            <a:avLst/>
          </a:prstGeom>
          <a:noFill/>
        </p:spPr>
      </p:pic>
      <p:pic>
        <p:nvPicPr>
          <p:cNvPr id="9218" name="Picture 2" descr="http://www.hse.ru/data/490/960/1235/bakal.jpg.(150x141x1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7505" y="2115403"/>
            <a:ext cx="1916495" cy="1801506"/>
          </a:xfrm>
          <a:prstGeom prst="rect">
            <a:avLst/>
          </a:prstGeom>
          <a:noFill/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Наши преимущества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1" y="1288478"/>
            <a:ext cx="86836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F82"/>
                </a:solidFill>
              </a:rPr>
              <a:t>Собственный оригинальный образовательный стандарт, приближенный к признанным международным стандартам</a:t>
            </a:r>
          </a:p>
          <a:p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Мы были первыми в Нижегородском регионе</a:t>
            </a:r>
          </a:p>
          <a:p>
            <a:endParaRPr lang="ru-RU" sz="1600" dirty="0">
              <a:solidFill>
                <a:srgbClr val="003F82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rgbClr val="003F82"/>
                </a:solidFill>
              </a:rPr>
              <a:t>Индивидуальные траектории студентов</a:t>
            </a:r>
            <a:r>
              <a:rPr lang="ru-RU" sz="2800" dirty="0">
                <a:solidFill>
                  <a:srgbClr val="003F82"/>
                </a:solidFill>
              </a:rPr>
              <a:t/>
            </a:r>
            <a:br>
              <a:rPr lang="ru-RU" sz="2800" dirty="0">
                <a:solidFill>
                  <a:srgbClr val="003F82"/>
                </a:solidFill>
              </a:rPr>
            </a:b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Значительное число курсов по выбору и факультативов</a:t>
            </a:r>
          </a:p>
          <a:p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rgbClr val="003F82"/>
                </a:solidFill>
              </a:rPr>
              <a:t>Большой объем проектной работы</a:t>
            </a:r>
          </a:p>
          <a:p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2 международные лаборатории,  практика у партнеров (Интел, Теком, Мера, Майкрософт, и др.)</a:t>
            </a:r>
          </a:p>
          <a:p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rgbClr val="003F82"/>
                </a:solidFill>
              </a:rPr>
              <a:t>Стажировки в ведущих мировых университетах и </a:t>
            </a:r>
            <a:br>
              <a:rPr lang="ru-RU" sz="2000" b="1" dirty="0" smtClean="0">
                <a:solidFill>
                  <a:srgbClr val="003F82"/>
                </a:solidFill>
              </a:rPr>
            </a:br>
            <a:r>
              <a:rPr lang="ru-RU" sz="2000" b="1" dirty="0" smtClean="0">
                <a:solidFill>
                  <a:srgbClr val="003F82"/>
                </a:solidFill>
              </a:rPr>
              <a:t>научных центрах</a:t>
            </a:r>
            <a:r>
              <a:rPr lang="ru-RU" sz="2800" dirty="0" smtClean="0">
                <a:solidFill>
                  <a:srgbClr val="003F82"/>
                </a:solidFill>
              </a:rPr>
              <a:t/>
            </a:r>
            <a:br>
              <a:rPr lang="ru-RU" sz="2800" dirty="0" smtClean="0">
                <a:solidFill>
                  <a:srgbClr val="003F82"/>
                </a:solidFill>
              </a:rPr>
            </a:b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Ун-т </a:t>
            </a:r>
            <a:r>
              <a:rPr lang="ru-RU" sz="1600" dirty="0" err="1" smtClean="0">
                <a:solidFill>
                  <a:srgbClr val="003F82"/>
                </a:solidFill>
                <a:latin typeface="Myriad Pro"/>
              </a:rPr>
              <a:t>Мюнстера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, </a:t>
            </a:r>
            <a:r>
              <a:rPr lang="ru-RU" sz="1600" dirty="0" err="1" smtClean="0">
                <a:solidFill>
                  <a:srgbClr val="003F82"/>
                </a:solidFill>
                <a:latin typeface="Myriad Pro"/>
              </a:rPr>
              <a:t>ун-т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 Флориды, итальянский научный центр </a:t>
            </a:r>
            <a:r>
              <a:rPr lang="en-US" sz="1600" dirty="0" smtClean="0">
                <a:solidFill>
                  <a:srgbClr val="003F82"/>
                </a:solidFill>
                <a:latin typeface="Myriad Pro"/>
              </a:rPr>
              <a:t>ELIS</a:t>
            </a:r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Программа двойных дипломов с университетами г. </a:t>
            </a:r>
            <a:r>
              <a:rPr lang="ru-RU" sz="1600" dirty="0" err="1" smtClean="0">
                <a:solidFill>
                  <a:srgbClr val="003F82"/>
                </a:solidFill>
                <a:latin typeface="Myriad Pro"/>
              </a:rPr>
              <a:t>Мюнстера</a:t>
            </a: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 и г. </a:t>
            </a:r>
            <a:r>
              <a:rPr lang="ru-RU" sz="1600" dirty="0" err="1" smtClean="0">
                <a:solidFill>
                  <a:srgbClr val="003F82"/>
                </a:solidFill>
                <a:latin typeface="Myriad Pro"/>
              </a:rPr>
              <a:t>Ростока</a:t>
            </a:r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r>
              <a:rPr lang="ru-RU" sz="2000" b="1" dirty="0" smtClean="0">
                <a:solidFill>
                  <a:srgbClr val="003F82"/>
                </a:solidFill>
              </a:rPr>
              <a:t>Членство в </a:t>
            </a:r>
            <a:r>
              <a:rPr lang="en-US" sz="2000" b="1" dirty="0" smtClean="0">
                <a:solidFill>
                  <a:srgbClr val="003F82"/>
                </a:solidFill>
              </a:rPr>
              <a:t>ERSYS (European Research </a:t>
            </a:r>
            <a:r>
              <a:rPr lang="ru-RU" sz="2000" b="1" dirty="0" smtClean="0">
                <a:solidFill>
                  <a:srgbClr val="003F82"/>
                </a:solidFill>
              </a:rPr>
              <a:t/>
            </a:r>
            <a:br>
              <a:rPr lang="ru-RU" sz="2000" b="1" dirty="0" smtClean="0">
                <a:solidFill>
                  <a:srgbClr val="003F82"/>
                </a:solidFill>
              </a:rPr>
            </a:br>
            <a:r>
              <a:rPr lang="en-US" sz="2000" b="1" dirty="0" smtClean="0">
                <a:solidFill>
                  <a:srgbClr val="003F82"/>
                </a:solidFill>
              </a:rPr>
              <a:t>Center for Information Systems</a:t>
            </a:r>
            <a:r>
              <a:rPr lang="ru-RU" sz="2000" b="1" dirty="0" smtClean="0">
                <a:solidFill>
                  <a:srgbClr val="003F82"/>
                </a:solidFill>
              </a:rPr>
              <a:t>)</a:t>
            </a:r>
            <a:r>
              <a:rPr lang="ru-RU" sz="2800" dirty="0" smtClean="0">
                <a:solidFill>
                  <a:srgbClr val="003F82"/>
                </a:solidFill>
              </a:rPr>
              <a:t/>
            </a:r>
            <a:br>
              <a:rPr lang="ru-RU" sz="2800" dirty="0" smtClean="0">
                <a:solidFill>
                  <a:srgbClr val="003F82"/>
                </a:solidFill>
              </a:rPr>
            </a:b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Международные партнеры, интересные «живые» проекты</a:t>
            </a:r>
          </a:p>
          <a:p>
            <a:endParaRPr lang="ru-RU" sz="1600" dirty="0" smtClean="0">
              <a:solidFill>
                <a:srgbClr val="003F82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Лаборатории: возможности для студентов и </a:t>
            </a:r>
            <a:br>
              <a:rPr lang="ru-RU" sz="2800" dirty="0" smtClean="0">
                <a:solidFill>
                  <a:prstClr val="white"/>
                </a:solidFill>
                <a:latin typeface="Myriad Pro"/>
              </a:rPr>
            </a:br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аспирантов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1" y="1479550"/>
            <a:ext cx="556211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F82"/>
                </a:solidFill>
              </a:rPr>
              <a:t>Участие в конференциях, семинарах, летних и зимних школах</a:t>
            </a:r>
          </a:p>
          <a:p>
            <a:endParaRPr lang="ru-RU" sz="2000" b="1" dirty="0" smtClean="0">
              <a:solidFill>
                <a:srgbClr val="003F82"/>
              </a:solidFill>
            </a:endParaRPr>
          </a:p>
          <a:p>
            <a:r>
              <a:rPr lang="ru-RU" sz="2000" b="1" dirty="0" smtClean="0">
                <a:solidFill>
                  <a:srgbClr val="003F82"/>
                </a:solidFill>
              </a:rPr>
              <a:t>Лекции ведущих мировых и российский ученых</a:t>
            </a:r>
          </a:p>
          <a:p>
            <a:endParaRPr lang="ru-RU" sz="2000" b="1" dirty="0" smtClean="0">
              <a:solidFill>
                <a:srgbClr val="003F82"/>
              </a:solidFill>
            </a:endParaRPr>
          </a:p>
          <a:p>
            <a:r>
              <a:rPr lang="ru-RU" sz="2000" b="1" dirty="0" smtClean="0">
                <a:solidFill>
                  <a:srgbClr val="003F82"/>
                </a:solidFill>
              </a:rPr>
              <a:t>Непосредственное общение с ведущими учеными в области </a:t>
            </a:r>
            <a:r>
              <a:rPr lang="ru-RU" sz="2000" b="1" dirty="0" err="1" smtClean="0">
                <a:solidFill>
                  <a:srgbClr val="003F82"/>
                </a:solidFill>
              </a:rPr>
              <a:t>бизнес-информатики</a:t>
            </a:r>
            <a:r>
              <a:rPr lang="ru-RU" sz="2000" b="1" dirty="0" smtClean="0">
                <a:solidFill>
                  <a:srgbClr val="003F82"/>
                </a:solidFill>
              </a:rPr>
              <a:t>, исследования операций, оптимизации</a:t>
            </a:r>
          </a:p>
          <a:p>
            <a:endParaRPr lang="ru-RU" sz="2000" b="1" dirty="0" smtClean="0">
              <a:solidFill>
                <a:srgbClr val="003F82"/>
              </a:solidFill>
            </a:endParaRPr>
          </a:p>
          <a:p>
            <a:r>
              <a:rPr lang="ru-RU" sz="2000" b="1" dirty="0" smtClean="0">
                <a:solidFill>
                  <a:srgbClr val="003F82"/>
                </a:solidFill>
              </a:rPr>
              <a:t>Возможности для академического роста (аспирантура, научные исследования)</a:t>
            </a:r>
            <a:r>
              <a:rPr lang="ru-RU" sz="2800" dirty="0">
                <a:solidFill>
                  <a:srgbClr val="003F82"/>
                </a:solidFill>
              </a:rPr>
              <a:t/>
            </a:r>
            <a:br>
              <a:rPr lang="ru-RU" sz="2800" dirty="0">
                <a:solidFill>
                  <a:srgbClr val="003F82"/>
                </a:solidFill>
              </a:rPr>
            </a:br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endParaRPr lang="ru-RU" sz="1600" dirty="0">
              <a:solidFill>
                <a:srgbClr val="003F82"/>
              </a:solidFill>
              <a:latin typeface="Myriad Pro"/>
            </a:endParaRPr>
          </a:p>
          <a:p>
            <a:endParaRPr lang="ru-RU" sz="1600" dirty="0">
              <a:solidFill>
                <a:srgbClr val="003F82"/>
              </a:solidFill>
              <a:latin typeface="Myriad Pro"/>
            </a:endParaRPr>
          </a:p>
          <a:p>
            <a:endParaRPr lang="ru-RU" sz="16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5377218"/>
            <a:ext cx="3950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4"/>
              </a:rPr>
              <a:t>http://nnov.hse.ru/bipm/tapradess/</a:t>
            </a:r>
            <a:endParaRPr lang="ru-RU" b="1" dirty="0" smtClean="0">
              <a:hlinkClick r:id="rId4"/>
            </a:endParaRPr>
          </a:p>
        </p:txBody>
      </p:sp>
      <p:pic>
        <p:nvPicPr>
          <p:cNvPr id="2050" name="Picture 2" descr="http://www.hse.ru/data/2013/05/23/1299125659/P10304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4365" y="1479550"/>
            <a:ext cx="3121510" cy="2341132"/>
          </a:xfrm>
          <a:prstGeom prst="rect">
            <a:avLst/>
          </a:prstGeom>
          <a:noFill/>
        </p:spPr>
      </p:pic>
      <p:pic>
        <p:nvPicPr>
          <p:cNvPr id="2054" name="Picture 6" descr="Фото на памят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4366" y="3820682"/>
            <a:ext cx="3121510" cy="2341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88" y="5792482"/>
            <a:ext cx="2719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4"/>
              </a:rPr>
              <a:t>http://nnov.hse.ru/latna</a:t>
            </a:r>
            <a:endParaRPr lang="ru-RU" b="1" dirty="0" smtClean="0">
              <a:hlinkClick r:id="rId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8626" y="3244334"/>
            <a:ext cx="216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Myriad Pro"/>
              </a:rPr>
              <a:t>Факультет сегодня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История факультета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479550"/>
            <a:ext cx="868362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/>
            <a:r>
              <a:rPr lang="ru-RU" sz="2400" b="1" dirty="0" smtClean="0">
                <a:solidFill>
                  <a:srgbClr val="003F82"/>
                </a:solidFill>
              </a:rPr>
              <a:t>2003 – центр </a:t>
            </a:r>
            <a:r>
              <a:rPr lang="ru-RU" sz="2400" b="1" dirty="0" err="1" smtClean="0">
                <a:solidFill>
                  <a:srgbClr val="003F82"/>
                </a:solidFill>
              </a:rPr>
              <a:t>бизнес-информатики</a:t>
            </a:r>
            <a:r>
              <a:rPr lang="ru-RU" sz="2400" b="1" dirty="0" smtClean="0">
                <a:solidFill>
                  <a:srgbClr val="003F82"/>
                </a:solidFill>
              </a:rPr>
              <a:t> и математики в </a:t>
            </a:r>
            <a:br>
              <a:rPr lang="ru-RU" sz="2400" b="1" dirty="0" smtClean="0">
                <a:solidFill>
                  <a:srgbClr val="003F82"/>
                </a:solidFill>
              </a:rPr>
            </a:br>
            <a:r>
              <a:rPr lang="ru-RU" sz="2400" b="1" dirty="0" smtClean="0">
                <a:solidFill>
                  <a:srgbClr val="003F82"/>
                </a:solidFill>
              </a:rPr>
              <a:t>ГУ ВШЭ, Нижегородский филиал</a:t>
            </a:r>
          </a:p>
          <a:p>
            <a:pPr indent="-457200"/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pPr indent="-457200"/>
            <a:endParaRPr lang="ru-RU" dirty="0">
              <a:solidFill>
                <a:srgbClr val="003F82"/>
              </a:solidFill>
              <a:latin typeface="Myriad Pro"/>
            </a:endParaRPr>
          </a:p>
          <a:p>
            <a:pPr indent="-457200"/>
            <a:r>
              <a:rPr lang="ru-RU" sz="2400" b="1" dirty="0" smtClean="0">
                <a:solidFill>
                  <a:srgbClr val="003F82"/>
                </a:solidFill>
              </a:rPr>
              <a:t>2007 – создание факультета </a:t>
            </a:r>
            <a:r>
              <a:rPr lang="ru-RU" sz="2400" b="1" dirty="0" err="1" smtClean="0">
                <a:solidFill>
                  <a:srgbClr val="003F82"/>
                </a:solidFill>
              </a:rPr>
              <a:t>Бизнес-информатики</a:t>
            </a:r>
            <a:r>
              <a:rPr lang="ru-RU" sz="2400" b="1" dirty="0" smtClean="0">
                <a:solidFill>
                  <a:srgbClr val="003F82"/>
                </a:solidFill>
              </a:rPr>
              <a:t> и прикладной математики</a:t>
            </a:r>
          </a:p>
          <a:p>
            <a:pPr indent="-457200" algn="ctr"/>
            <a:endParaRPr lang="ru-RU" sz="2400" b="1" dirty="0" smtClean="0">
              <a:solidFill>
                <a:srgbClr val="003F82"/>
              </a:solidFill>
            </a:endParaRPr>
          </a:p>
          <a:p>
            <a:pPr indent="-457200" algn="ctr"/>
            <a:r>
              <a:rPr lang="ru-RU" sz="2400" b="1" dirty="0" smtClean="0">
                <a:solidFill>
                  <a:srgbClr val="003F82"/>
                </a:solidFill>
              </a:rPr>
              <a:t>Мы были первыми в Нижегородском регионе</a:t>
            </a: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48130" name="Picture 2" descr="http://nnov.hse.ru/data/2012/03/26/1265564217/2491.jpg.(253x176x1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348" y="4361776"/>
            <a:ext cx="2951636" cy="2053312"/>
          </a:xfrm>
          <a:prstGeom prst="rect">
            <a:avLst/>
          </a:prstGeom>
          <a:noFill/>
        </p:spPr>
      </p:pic>
      <p:pic>
        <p:nvPicPr>
          <p:cNvPr id="48132" name="Picture 4" descr="http://nnov.hse.ru/data/2012/03/26/1265564220/2492.jpg.(259x181x12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4520" y="4361777"/>
            <a:ext cx="2938165" cy="2053312"/>
          </a:xfrm>
          <a:prstGeom prst="rect">
            <a:avLst/>
          </a:prstGeom>
          <a:noFill/>
        </p:spPr>
      </p:pic>
      <p:pic>
        <p:nvPicPr>
          <p:cNvPr id="48134" name="Picture 6" descr="http://nnov.hse.ru/data/2012/03/26/1265564205/3728.jpg.(234x178x12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4144" y="4361777"/>
            <a:ext cx="2661731" cy="202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Наиболее важные мероприятия в истории факультета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8626" y="3244334"/>
            <a:ext cx="216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Myriad Pro"/>
              </a:rPr>
              <a:t>Факультет сегодня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10" name="Picture 22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39964" y="1429957"/>
            <a:ext cx="6298324" cy="41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9950" y="5670323"/>
            <a:ext cx="5694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3F82"/>
                </a:solidFill>
              </a:rPr>
              <a:t>Наши студенты на традиционной летней школе по </a:t>
            </a:r>
            <a:br>
              <a:rPr lang="ru-RU" dirty="0" smtClean="0">
                <a:solidFill>
                  <a:srgbClr val="003F82"/>
                </a:solidFill>
              </a:rPr>
            </a:br>
            <a:r>
              <a:rPr lang="ru-RU" dirty="0" smtClean="0">
                <a:solidFill>
                  <a:srgbClr val="003F82"/>
                </a:solidFill>
              </a:rPr>
              <a:t>бизнес-информатике в г. Росток (Германия)</a:t>
            </a:r>
            <a:endParaRPr lang="ru-RU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42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Наиболее важные мероприятия в истории факультета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8626" y="3244334"/>
            <a:ext cx="216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Myriad Pro"/>
              </a:rPr>
              <a:t>Факультет сегодня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5" name="Picture 28" descr="5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94" y="2117725"/>
            <a:ext cx="3797041" cy="29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48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75" y="2117725"/>
            <a:ext cx="3876345" cy="29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1628" y="1473937"/>
            <a:ext cx="552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F82"/>
                </a:solidFill>
              </a:rPr>
              <a:t>Наши студенты на программе двойных дипломов</a:t>
            </a:r>
            <a:endParaRPr lang="ru-RU" dirty="0">
              <a:solidFill>
                <a:srgbClr val="003F8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364" y="5500048"/>
            <a:ext cx="372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F82"/>
                </a:solidFill>
              </a:rPr>
              <a:t>Университет г. Росток (Германия</a:t>
            </a:r>
            <a:r>
              <a:rPr lang="ru-RU" dirty="0">
                <a:solidFill>
                  <a:srgbClr val="003F82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4594" y="5491790"/>
            <a:ext cx="399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F82"/>
                </a:solidFill>
              </a:rPr>
              <a:t>Университет г. </a:t>
            </a:r>
            <a:r>
              <a:rPr lang="ru-RU" dirty="0" err="1" smtClean="0">
                <a:solidFill>
                  <a:srgbClr val="003F82"/>
                </a:solidFill>
              </a:rPr>
              <a:t>Мюнстер</a:t>
            </a:r>
            <a:r>
              <a:rPr lang="ru-RU" dirty="0" smtClean="0">
                <a:solidFill>
                  <a:srgbClr val="003F82"/>
                </a:solidFill>
              </a:rPr>
              <a:t> (Германия</a:t>
            </a:r>
            <a:r>
              <a:rPr lang="ru-RU" dirty="0">
                <a:solidFill>
                  <a:srgbClr val="003F8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764109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Наиболее важные мероприятия в истории факультета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8626" y="3244334"/>
            <a:ext cx="216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Myriad Pro"/>
              </a:rPr>
              <a:t>Факультет сегодня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295" y="1678530"/>
            <a:ext cx="5805408" cy="3870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176" y="5693270"/>
            <a:ext cx="774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3F82"/>
                </a:solidFill>
              </a:rPr>
              <a:t>Семинар </a:t>
            </a:r>
            <a:r>
              <a:rPr lang="ru-RU" dirty="0" err="1">
                <a:solidFill>
                  <a:srgbClr val="003F82"/>
                </a:solidFill>
              </a:rPr>
              <a:t>Девида</a:t>
            </a:r>
            <a:r>
              <a:rPr lang="ru-RU" dirty="0">
                <a:solidFill>
                  <a:srgbClr val="003F82"/>
                </a:solidFill>
              </a:rPr>
              <a:t> </a:t>
            </a:r>
            <a:r>
              <a:rPr lang="ru-RU" dirty="0" err="1">
                <a:solidFill>
                  <a:srgbClr val="003F82"/>
                </a:solidFill>
              </a:rPr>
              <a:t>Шарона</a:t>
            </a:r>
            <a:r>
              <a:rPr lang="ru-RU" dirty="0">
                <a:solidFill>
                  <a:srgbClr val="003F82"/>
                </a:solidFill>
              </a:rPr>
              <a:t> и Джона </a:t>
            </a:r>
            <a:r>
              <a:rPr lang="ru-RU" dirty="0" err="1" smtClean="0">
                <a:solidFill>
                  <a:srgbClr val="003F82"/>
                </a:solidFill>
              </a:rPr>
              <a:t>Фримана</a:t>
            </a:r>
            <a:r>
              <a:rPr lang="ru-RU" dirty="0" smtClean="0">
                <a:solidFill>
                  <a:srgbClr val="003F82"/>
                </a:solidFill>
              </a:rPr>
              <a:t>, профессоров </a:t>
            </a:r>
            <a:br>
              <a:rPr lang="ru-RU" dirty="0" smtClean="0">
                <a:solidFill>
                  <a:srgbClr val="003F82"/>
                </a:solidFill>
              </a:rPr>
            </a:br>
            <a:r>
              <a:rPr lang="ru-RU" dirty="0" smtClean="0">
                <a:solidFill>
                  <a:srgbClr val="003F82"/>
                </a:solidFill>
              </a:rPr>
              <a:t>школы </a:t>
            </a:r>
            <a:r>
              <a:rPr lang="ru-RU" dirty="0">
                <a:solidFill>
                  <a:srgbClr val="003F82"/>
                </a:solidFill>
              </a:rPr>
              <a:t>бизнеса </a:t>
            </a:r>
            <a:r>
              <a:rPr lang="ru-RU" dirty="0" err="1">
                <a:solidFill>
                  <a:srgbClr val="003F82"/>
                </a:solidFill>
              </a:rPr>
              <a:t>Хаас</a:t>
            </a:r>
            <a:r>
              <a:rPr lang="ru-RU" dirty="0">
                <a:solidFill>
                  <a:srgbClr val="003F82"/>
                </a:solidFill>
              </a:rPr>
              <a:t> Калифорнийского университета, г. Беркли (США</a:t>
            </a:r>
            <a:r>
              <a:rPr lang="ru-RU" dirty="0" smtClean="0">
                <a:solidFill>
                  <a:srgbClr val="003F82"/>
                </a:solidFill>
              </a:rPr>
              <a:t>)</a:t>
            </a:r>
            <a:endParaRPr lang="ru-RU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39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Наиболее важные мероприятия в истории факультета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8626" y="3244334"/>
            <a:ext cx="216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Myriad Pro"/>
              </a:rPr>
              <a:t>Факультет сегодня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52" y="1826496"/>
            <a:ext cx="40147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752" y="1826496"/>
            <a:ext cx="39909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274" y="5227091"/>
            <a:ext cx="777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3F82"/>
                </a:solidFill>
              </a:rPr>
              <a:t>Старт трехсторонней </a:t>
            </a:r>
            <a:r>
              <a:rPr lang="en-US" dirty="0" smtClean="0">
                <a:solidFill>
                  <a:srgbClr val="003F82"/>
                </a:solidFill>
              </a:rPr>
              <a:t>SAP-Intel-HSE </a:t>
            </a:r>
            <a:r>
              <a:rPr lang="ru-RU" dirty="0" smtClean="0">
                <a:solidFill>
                  <a:srgbClr val="003F82"/>
                </a:solidFill>
              </a:rPr>
              <a:t>образовательной программы </a:t>
            </a:r>
            <a:br>
              <a:rPr lang="ru-RU" dirty="0" smtClean="0">
                <a:solidFill>
                  <a:srgbClr val="003F82"/>
                </a:solidFill>
              </a:rPr>
            </a:br>
            <a:r>
              <a:rPr lang="ru-RU" dirty="0" smtClean="0">
                <a:solidFill>
                  <a:srgbClr val="003F82"/>
                </a:solidFill>
              </a:rPr>
              <a:t>«</a:t>
            </a:r>
            <a:r>
              <a:rPr lang="en-US" dirty="0" smtClean="0">
                <a:solidFill>
                  <a:srgbClr val="003F82"/>
                </a:solidFill>
              </a:rPr>
              <a:t>SAP CRM – </a:t>
            </a:r>
            <a:r>
              <a:rPr lang="ru-RU" dirty="0" smtClean="0">
                <a:solidFill>
                  <a:srgbClr val="003F82"/>
                </a:solidFill>
              </a:rPr>
              <a:t>фундамент эффективного взаимодействия с клиентами»</a:t>
            </a:r>
            <a:endParaRPr lang="ru-RU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69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Наиболее важные мероприятия в истории факультета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8626" y="3244334"/>
            <a:ext cx="216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Myriad Pro"/>
              </a:rPr>
              <a:t>Факультет сегодня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76" y="1392064"/>
            <a:ext cx="82296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6232" y="5800292"/>
            <a:ext cx="667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3F82"/>
                </a:solidFill>
              </a:rPr>
              <a:t>Участие студентов в международных проектных семинарах </a:t>
            </a:r>
            <a:br>
              <a:rPr lang="ru-RU" dirty="0" smtClean="0">
                <a:solidFill>
                  <a:srgbClr val="003F82"/>
                </a:solidFill>
              </a:rPr>
            </a:br>
            <a:r>
              <a:rPr lang="ru-RU" dirty="0" smtClean="0">
                <a:solidFill>
                  <a:srgbClr val="003F82"/>
                </a:solidFill>
              </a:rPr>
              <a:t>при участии компаний партнеров</a:t>
            </a:r>
            <a:endParaRPr lang="ru-RU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69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Наиболее важные мероприятия в истории факультета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8626" y="3244334"/>
            <a:ext cx="216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Myriad Pro"/>
              </a:rPr>
              <a:t>Факультет сегодня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1026" name="Picture 2" descr="http://nnov.hse.ru/data/2012/05/23/1253727254/DSC_0127%20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27" y="1863351"/>
            <a:ext cx="3962235" cy="26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853" y="1863351"/>
            <a:ext cx="378618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5041" y="5145202"/>
            <a:ext cx="5875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3F82"/>
                </a:solidFill>
              </a:rPr>
              <a:t>Традиционные международные молодежные школы </a:t>
            </a:r>
            <a:br>
              <a:rPr lang="ru-RU" dirty="0" smtClean="0">
                <a:solidFill>
                  <a:srgbClr val="003F82"/>
                </a:solidFill>
              </a:rPr>
            </a:br>
            <a:r>
              <a:rPr lang="ru-RU" dirty="0" smtClean="0">
                <a:solidFill>
                  <a:srgbClr val="003F82"/>
                </a:solidFill>
              </a:rPr>
              <a:t>по исследованиям операций</a:t>
            </a:r>
            <a:endParaRPr lang="ru-RU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928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Наиболее важные мероприятия в истории факультета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8626" y="3244334"/>
            <a:ext cx="216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Myriad Pro"/>
              </a:rPr>
              <a:t>Факультет сегодня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4098" name="Picture 2" descr="http://nnov.hse.ru/data/2013/05/23/1299125659/P10304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333" y="1648181"/>
            <a:ext cx="4748851" cy="35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7232" y="5636522"/>
            <a:ext cx="660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F82"/>
                </a:solidFill>
              </a:rPr>
              <a:t>Международная конференция по анализу сетевых структур</a:t>
            </a:r>
            <a:endParaRPr lang="ru-RU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69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Наиболее важные мероприятия в истории факультета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8626" y="3244334"/>
            <a:ext cx="216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Myriad Pro"/>
              </a:rPr>
              <a:t>Факультет </a:t>
            </a:r>
            <a:r>
              <a:rPr lang="ru-RU" dirty="0">
                <a:solidFill>
                  <a:prstClr val="white"/>
                </a:solidFill>
                <a:latin typeface="Myriad Pro"/>
              </a:rPr>
              <a:t>сегодня</a:t>
            </a:r>
            <a:endParaRPr lang="en-US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3074" name="Picture 2" descr="http://nnov.hse.ru/data/2012/09/27/1245304481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726" y="2880813"/>
            <a:ext cx="3486777" cy="23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nov.hse.ru/data/2012/09/27/1245304487/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9407" y="2908109"/>
            <a:ext cx="3451016" cy="23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7423" y="5759355"/>
            <a:ext cx="4470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F82"/>
                </a:solidFill>
              </a:rPr>
              <a:t>Международная конференция </a:t>
            </a:r>
            <a:r>
              <a:rPr lang="en-US" dirty="0" smtClean="0">
                <a:solidFill>
                  <a:srgbClr val="003F82"/>
                </a:solidFill>
              </a:rPr>
              <a:t>BIR 2012</a:t>
            </a:r>
            <a:endParaRPr lang="ru-RU" dirty="0">
              <a:solidFill>
                <a:srgbClr val="003F82"/>
              </a:solidFill>
            </a:endParaRPr>
          </a:p>
        </p:txBody>
      </p:sp>
      <p:pic>
        <p:nvPicPr>
          <p:cNvPr id="3079" name="Picture 7" descr="E:\Users\Natalia Aseeva\Pictures\logos\bi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2" y="1435550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4928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Наши студенты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170" name="AutoShape 2" descr="data:image/jpeg;base64,/9j/4AAQSkZJRgABAQAAAQABAAD/2wCEAAkGBhIRERQUEBQUFRQVFBIWFBYVFBQUFRcXFBUVFxUVFxQaHCYfGBojGhQUHy8gJCcpLC0sFR4xNTAqNSYrLCkBCQoKDgwOGg8PGiocHB8pKSkpKSksKSkpKSkpKSkpKSwpKSkpKSkpKSksLCkpLCwsLCksKSksKSwpKSksKSwsKf/AABEIAKAAfgMBIgACEQEDEQH/xAAcAAABBAMBAAAAAAAAAAAAAAAAAQQFBgIDBwj/xAA9EAABAwIDBQYDBQUJAAAAAAABAAIRAwQSITEFBkFhcQcTIlGBkVKhsTJywdHwI0KCkuIUFSQzorLC4fH/xAAZAQADAQEBAAAAAAAAAAAAAAAAAQIDBAX/xAAeEQEBAQEAAgMBAQAAAAAAAAAAAQIRAyExQVEScf/aAAwDAQACEQMRAD8A7ihCEgEIQmAhCwrVmsaXPIDWgkk6ADMkoDJ7gASTAGZJ0AVb2l2ibPozNdrnD91nid7Bcr7QO0995io2/goAxMnFUjifJvJVXZew3VWF5nxGGj8eiy1tpnHXcLLtZ2fUIaXupk/G3L3EgK22t2yq0Opua9p0LSCPcLz/AEtyxHGZVp3Fo1bG6ABcaNSA9s6E6O9FM8v6u+G8666hCFswCEITAQhCAEIQkAhCEwFS+1y/NLZrwDBqOYzqCZI9groqb2r7PNWwJH7lRjvSYJ+anXweflwKyoB1RmLQkSuo2DWhrcAAGULm9pRlwA8wui2VpgpgCSY14yubyOvxH5v6YOEvaHeRIB9lvAGqrVxSLR+yotJxDE5/2jOrphSlJpwlvEjLylRY2joO6+3W3DC1uKacAkiAeh4qbVE7O6T6b6oqOJx/YB4Bv6+Sva6vHe5cPknNBCELRmEIQgBCEJAIQhMBNtp23eUajPiY4DqRkfdOUJX2J6cIu9nND3ENwlonmYzcFM2t5IHROd7KL2X1VgpfsiGubUmPE8EloEZ6HQqKtj4QDqFxWcvHoTUvuJ2nUaQZKg77aWF2QBGUS4NEcZ5rC+u8FJ58mk+wVZFAGH1XN8WeYJ9NU/lXfx0vc/aoqV2ARM8DPmujrj3ZjRab1ha4OAp1Tk0Ngggf8l2Fb+KenH5r3REqELZiEJClSAQhCAEIQmAhYvcAM0yuL0nJuXPikFa392e6rgq05LrdxOEcWmMeXEwPkqBtem8AvpZ8R6rrZaqrtTY7XFzqOmZLI9y38lz7ze9jp8epzlcf2rt6s8YHsjzyIW+zuG1KeEjThrn+oVwutktdk4A9Umzt36QqNwsGsu6DjHWFM1PxVzf1OdkG77mF9dwgQ5rOcxJ6ZarqCqtjW7oNwjLllCnqF/I8Qhb5rn1DxCxa8HRZLRBClSFKkAhCEALVXuA3qi4rYRz4KOxTmeJRacgqPLjmkLVnCVIzcYnZRA+qzfatI09VtQUcBi7ZrD9tjXjzwiQlZZ025ta0cMgM09SNZxRw+tLKC3NEJUJEya6NE9o1cQ5pgs6dTCZTB+UqQGUqaQhCR7oE+SAjLurL+kgLFkEQtNZ3FZ6gR6JKbAeCyH4LVjkTxGqza7JMFBySgLBjlnKAUoZokKVpQCBBCBqgpBjxSY/qlJzWprsygJagZaFsTezdLU4TiQm98+GdYCcKP2nUzaOpRThpyWVDSPJGRSMyPVBsXmJWtlWQANIBKzuCtWKAgztuizC1MqAiQsXXEc0E3E5paZ19FqaZWylxQAXZlAKR+qyAQGD3LRRfqkuHxK1NpkjI+hUmkdl3Ekt9QpNQdgHCo2R+oU4nE0KF2w+Kgjg0fVbHXlUf+JhXrl7iXaxw5KJv+rxf88Z4nathY4qnJFvUBCcAOOg9T+S0I3rvdlIjPP8ANa6tXgt1dzGf5tQDlIHy1US/aNJr3HvGkE+EcAD5lLpyH9N+AQTr8lspOkppSLDmXtJ6iE6p1W5QR7hA4etWymtBqeSQ3TRq5o9QguN9XUJHVVqNYESCD0IKb17wMa5x0aCfbNA4j9s7dZRqNDpJJJgawFlQ3sou+01zeZAI+Sg6temXY6jQXPyB1J5Doo2/f3RzGTj4TGv/AGua+Sz4dM8U+3Rtk3TKrsVPxNE5jQFTQVX3WoVadv4wWlxxQRmAdJVkt3EtErbGuubc48i7Q30v6wPfXVd48sZA9hou37o7Wt7SytmXFZvedy0uklzpcJz9157pU54gdTCl9ibwGiS1+JzMsOc4Y4Dl0Rbz4PMn2707fq2afAXP+60j5mAmV3vu9+TB3YPOXe/D0XNbLeSnVc1lOS5xAa2DJPkApC4rvp5PY5v3gQsdb26c4x/qym6BkkyTxJz90Gq0qrjaazbtA8Fk1WVtVq2tqs1VXbeOTukXuHhBPQJ8o7FmpX8jU+6zp3KrlOq5h8QI9E+oXUZtgyn7+ynPpLGo79xwnnkfcJtf7Vrd05r2nAdSXA5A5prUvWT4w5hPGYHzyTau6k4AS95nITkTzhPtg9fbRbW8madV9F8GMUugH4YI1Vs3VNEVKbHkOwYnlztMQ0PWSqnY2leocLKbokiHtyH8RyK2Cs6hdf2Wm4PqlgeXBuJoHilhzEOGGeYIVI3ZXZW7WpfG33Wf95Uvjb7rmdu275fyf1KRo7NvnCQB/L/UtprrmuHmwOShZNtjyHrP0W1lqevT8lSF+7GdisdXq3daBToAMYXRHeVNYPmG/wC9dR2hSZVzJGHpOiqtnujXbsSlSZT7q473vXAnOcRzdGpLYEaD0ULXq7SpwKopDgSA6SOOUxKxup321zLz0ttvsi2qOMNac+MNJjyAUlR3atBpTBPUlciuts17e5fUt4a3wgtjwOIaJJbOs8eSn7PtprMgVLWmRxLHlp6gFsfNaZ4VtdRt9jUWfZpMb/CJTw2LOIH4KgWPbHbuPiY5n3xJ/wBMj5qWte0G3qGTUaBORMx76K+xPtNbR2cx7SA0R0VRut2y0+AxyJ/FWZ+89CM69OPvsA+pKhbze+wa4TWpucZyDsXrPkp1mU86sRbdl1pjEWtOoJxDPyU7a2tOi0SC4/FCqm3+0GgGf4Zoe+fOB7wqle793b48QpsBBLKcyerznHSFEzIq7tdrsKrHPDA9oLs2gkBx6AqUsdg0qRJYwBxkkxmSdc1wKyrvFw2oySQ9rw4kk8CCXFd83c3hp3dOWZPblUYYlp8+YPAqey0e5Enb2oUnTbACbUAna3z8Mt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87" y="1569493"/>
            <a:ext cx="61588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F82"/>
                </a:solidFill>
                <a:latin typeface="Myriad Pro"/>
              </a:rPr>
              <a:t>Пархоменко Илья, студент 4 курса специальности «Бизнес-информатика»</a:t>
            </a:r>
            <a:endParaRPr lang="en-US" sz="2000" b="1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/>
          </a:p>
          <a:p>
            <a:r>
              <a:rPr lang="ru-RU" dirty="0" smtClean="0"/>
              <a:t>Я недавно устроился на работу в НИИТ, где моим главным проектом стала организация соревнований для школьников и студентов по программированию </a:t>
            </a:r>
            <a:r>
              <a:rPr lang="ru-RU" dirty="0" err="1" smtClean="0"/>
              <a:t>Лего-роботов</a:t>
            </a:r>
            <a:r>
              <a:rPr lang="ru-RU" dirty="0" smtClean="0"/>
              <a:t> </a:t>
            </a:r>
            <a:r>
              <a:rPr lang="ru-RU" b="1" dirty="0" smtClean="0"/>
              <a:t>«</a:t>
            </a:r>
            <a:r>
              <a:rPr lang="ru-RU" b="1" dirty="0" err="1" smtClean="0"/>
              <a:t>МиР</a:t>
            </a:r>
            <a:r>
              <a:rPr lang="ru-RU" b="1" dirty="0" smtClean="0"/>
              <a:t>: Мы и Роботы – 2012»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нас в </a:t>
            </a:r>
            <a:r>
              <a:rPr lang="ru-RU" dirty="0" err="1" smtClean="0"/>
              <a:t>НИИТе</a:t>
            </a:r>
            <a:r>
              <a:rPr lang="ru-RU" dirty="0" smtClean="0"/>
              <a:t> учатся дети от 8 до 16 лет, на примере </a:t>
            </a:r>
            <a:r>
              <a:rPr lang="ru-RU" dirty="0" err="1" smtClean="0"/>
              <a:t>Лего-роботов</a:t>
            </a:r>
            <a:r>
              <a:rPr lang="ru-RU" dirty="0" smtClean="0"/>
              <a:t> они постигают азы робототехники и программирования. Каждый может приобрести стандартный набор деталей и научиться создавать из него настоящих роботов.</a:t>
            </a:r>
            <a:endParaRPr lang="ru-RU" dirty="0"/>
          </a:p>
        </p:txBody>
      </p:sp>
      <p:pic>
        <p:nvPicPr>
          <p:cNvPr id="71682" name="Picture 2" descr="http://nnov.hse.ru/data/2012/12/24/1303407731/%D0%98%D0%BB%D1%8C%D1%8F.JPG.(94x100x1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8346" y="4098568"/>
            <a:ext cx="2177529" cy="231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Наши студенты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170" name="AutoShape 2" descr="data:image/jpeg;base64,/9j/4AAQSkZJRgABAQAAAQABAAD/2wCEAAkGBhIRERQUEBQUFRQVFBIWFBYVFBQUFRcXFBUVFxUVFxQaHCYfGBojGhQUHy8gJCcpLC0sFR4xNTAqNSYrLCkBCQoKDgwOGg8PGiocHB8pKSkpKSksKSkpKSkpKSkpKSwpKSkpKSkpKSksLCkpLCwsLCksKSksKSwpKSksKSwsKf/AABEIAKAAfgMBIgACEQEDEQH/xAAcAAABBAMBAAAAAAAAAAAAAAAAAQQFBgIDBwj/xAA9EAABAwIDBQYDBQUJAAAAAAABAAIRAwQSITEFBkFhcQcTIlGBkVKhsTJywdHwI0KCkuIUFSQzorLC4fH/xAAZAQADAQEBAAAAAAAAAAAAAAAAAQIDBAX/xAAeEQEBAQEAAgMBAQAAAAAAAAAAAQIRAyExQVEScf/aAAwDAQACEQMRAD8A7ihCEgEIQmAhCwrVmsaXPIDWgkk6ADMkoDJ7gASTAGZJ0AVb2l2ibPozNdrnD91nid7Bcr7QO0995io2/goAxMnFUjifJvJVXZew3VWF5nxGGj8eiy1tpnHXcLLtZ2fUIaXupk/G3L3EgK22t2yq0Opua9p0LSCPcLz/AEtyxHGZVp3Fo1bG6ABcaNSA9s6E6O9FM8v6u+G8666hCFswCEITAQhCAEIQkAhCEwFS+1y/NLZrwDBqOYzqCZI9groqb2r7PNWwJH7lRjvSYJ+anXweflwKyoB1RmLQkSuo2DWhrcAAGULm9pRlwA8wui2VpgpgCSY14yubyOvxH5v6YOEvaHeRIB9lvAGqrVxSLR+yotJxDE5/2jOrphSlJpwlvEjLylRY2joO6+3W3DC1uKacAkiAeh4qbVE7O6T6b6oqOJx/YB4Bv6+Sva6vHe5cPknNBCELRmEIQgBCEJAIQhMBNtp23eUajPiY4DqRkfdOUJX2J6cIu9nND3ENwlonmYzcFM2t5IHROd7KL2X1VgpfsiGubUmPE8EloEZ6HQqKtj4QDqFxWcvHoTUvuJ2nUaQZKg77aWF2QBGUS4NEcZ5rC+u8FJ58mk+wVZFAGH1XN8WeYJ9NU/lXfx0vc/aoqV2ARM8DPmujrj3ZjRab1ha4OAp1Tk0Ngggf8l2Fb+KenH5r3REqELZiEJClSAQhCAEIQmAhYvcAM0yuL0nJuXPikFa392e6rgq05LrdxOEcWmMeXEwPkqBtem8AvpZ8R6rrZaqrtTY7XFzqOmZLI9y38lz7ze9jp8epzlcf2rt6s8YHsjzyIW+zuG1KeEjThrn+oVwutktdk4A9Umzt36QqNwsGsu6DjHWFM1PxVzf1OdkG77mF9dwgQ5rOcxJ6ZarqCqtjW7oNwjLllCnqF/I8Qhb5rn1DxCxa8HRZLRBClSFKkAhCEALVXuA3qi4rYRz4KOxTmeJRacgqPLjmkLVnCVIzcYnZRA+qzfatI09VtQUcBi7ZrD9tjXjzwiQlZZ025ta0cMgM09SNZxRw+tLKC3NEJUJEya6NE9o1cQ5pgs6dTCZTB+UqQGUqaQhCR7oE+SAjLurL+kgLFkEQtNZ3FZ6gR6JKbAeCyH4LVjkTxGqza7JMFBySgLBjlnKAUoZokKVpQCBBCBqgpBjxSY/qlJzWprsygJagZaFsTezdLU4TiQm98+GdYCcKP2nUzaOpRThpyWVDSPJGRSMyPVBsXmJWtlWQANIBKzuCtWKAgztuizC1MqAiQsXXEc0E3E5paZ19FqaZWylxQAXZlAKR+qyAQGD3LRRfqkuHxK1NpkjI+hUmkdl3Ekt9QpNQdgHCo2R+oU4nE0KF2w+Kgjg0fVbHXlUf+JhXrl7iXaxw5KJv+rxf88Z4nathY4qnJFvUBCcAOOg9T+S0I3rvdlIjPP8ANa6tXgt1dzGf5tQDlIHy1US/aNJr3HvGkE+EcAD5lLpyH9N+AQTr8lspOkppSLDmXtJ6iE6p1W5QR7hA4etWymtBqeSQ3TRq5o9QguN9XUJHVVqNYESCD0IKb17wMa5x0aCfbNA4j9s7dZRqNDpJJJgawFlQ3sou+01zeZAI+Sg6temXY6jQXPyB1J5Doo2/f3RzGTj4TGv/AGua+Sz4dM8U+3Rtk3TKrsVPxNE5jQFTQVX3WoVadv4wWlxxQRmAdJVkt3EtErbGuubc48i7Q30v6wPfXVd48sZA9hou37o7Wt7SytmXFZvedy0uklzpcJz9157pU54gdTCl9ibwGiS1+JzMsOc4Y4Dl0Rbz4PMn2707fq2afAXP+60j5mAmV3vu9+TB3YPOXe/D0XNbLeSnVc1lOS5xAa2DJPkApC4rvp5PY5v3gQsdb26c4x/qym6BkkyTxJz90Gq0qrjaazbtA8Fk1WVtVq2tqs1VXbeOTukXuHhBPQJ8o7FmpX8jU+6zp3KrlOq5h8QI9E+oXUZtgyn7+ynPpLGo79xwnnkfcJtf7Vrd05r2nAdSXA5A5prUvWT4w5hPGYHzyTau6k4AS95nITkTzhPtg9fbRbW8madV9F8GMUugH4YI1Vs3VNEVKbHkOwYnlztMQ0PWSqnY2leocLKbokiHtyH8RyK2Cs6hdf2Wm4PqlgeXBuJoHilhzEOGGeYIVI3ZXZW7WpfG33Wf95Uvjb7rmdu275fyf1KRo7NvnCQB/L/UtprrmuHmwOShZNtjyHrP0W1lqevT8lSF+7GdisdXq3daBToAMYXRHeVNYPmG/wC9dR2hSZVzJGHpOiqtnujXbsSlSZT7q473vXAnOcRzdGpLYEaD0ULXq7SpwKopDgSA6SOOUxKxup321zLz0ttvsi2qOMNac+MNJjyAUlR3atBpTBPUlciuts17e5fUt4a3wgtjwOIaJJbOs8eSn7PtprMgVLWmRxLHlp6gFsfNaZ4VtdRt9jUWfZpMb/CJTw2LOIH4KgWPbHbuPiY5n3xJ/wBMj5qWte0G3qGTUaBORMx76K+xPtNbR2cx7SA0R0VRut2y0+AxyJ/FWZ+89CM69OPvsA+pKhbze+wa4TWpucZyDsXrPkp1mU86sRbdl1pjEWtOoJxDPyU7a2tOi0SC4/FCqm3+0GgGf4Zoe+fOB7wqle793b48QpsBBLKcyerznHSFEzIq7tdrsKrHPDA9oLs2gkBx6AqUsdg0qRJYwBxkkxmSdc1wKyrvFw2oySQ9rw4kk8CCXFd83c3hp3dOWZPblUYYlp8+YPAqey0e5Enb2oUnTbACbUAna3z8Mt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89" y="1672778"/>
            <a:ext cx="59404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3F82"/>
                </a:solidFill>
                <a:latin typeface="Myriad Pro"/>
              </a:rPr>
              <a:t>Саляева</a:t>
            </a:r>
            <a:r>
              <a:rPr lang="ru-RU" sz="2000" b="1" dirty="0" smtClean="0">
                <a:solidFill>
                  <a:srgbClr val="003F82"/>
                </a:solidFill>
                <a:latin typeface="Myriad Pro"/>
              </a:rPr>
              <a:t> Маргарита, студентка 4 курса специальности «Бизнес-информатика»</a:t>
            </a:r>
            <a:endParaRPr lang="en-US" sz="2000" b="1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/>
          </a:p>
          <a:p>
            <a:r>
              <a:rPr lang="ru-RU" dirty="0" smtClean="0"/>
              <a:t>Я училась в лицее 82. Сейчас учусь на 4 курсе </a:t>
            </a:r>
            <a:r>
              <a:rPr lang="ru-RU" dirty="0" err="1" smtClean="0"/>
              <a:t>Бизнес-Информатики</a:t>
            </a:r>
            <a:r>
              <a:rPr lang="ru-RU" dirty="0" smtClean="0"/>
              <a:t>. В данный момент прохожу полугодовую стажировку в Австрии по направлению «Информатика». Не жалею, что пошла учиться на БИ, так как здесь я получила базовые знания для работы в сфере IT, встретила много интересных и умных людей. </a:t>
            </a:r>
            <a:endParaRPr lang="ru-RU" dirty="0"/>
          </a:p>
        </p:txBody>
      </p:sp>
      <p:pic>
        <p:nvPicPr>
          <p:cNvPr id="82946" name="Picture 2" descr="C:\Users\Olga\Desktop\DSC_1080 small.jpg"/>
          <p:cNvPicPr>
            <a:picLocks noChangeAspect="1" noChangeArrowheads="1"/>
          </p:cNvPicPr>
          <p:nvPr/>
        </p:nvPicPr>
        <p:blipFill>
          <a:blip r:embed="rId3"/>
          <a:srcRect l="12723" t="13150" r="6510" b="20482"/>
          <a:stretch>
            <a:fillRect/>
          </a:stretch>
        </p:blipFill>
        <p:spPr bwMode="auto">
          <a:xfrm>
            <a:off x="6196085" y="2994609"/>
            <a:ext cx="2483892" cy="3080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Факультет сегодня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198603" y="5166721"/>
            <a:ext cx="87072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r"/>
            <a:r>
              <a:rPr lang="ru-RU" sz="2200" i="1" dirty="0" smtClean="0">
                <a:solidFill>
                  <a:srgbClr val="003F82"/>
                </a:solidFill>
                <a:latin typeface="Myriad Pro"/>
              </a:rPr>
              <a:t>Валерий Александрович Калягин</a:t>
            </a:r>
          </a:p>
          <a:p>
            <a:pPr indent="-457200" algn="r"/>
            <a:r>
              <a:rPr lang="ru-RU" sz="2200" i="1" dirty="0" err="1" smtClean="0">
                <a:solidFill>
                  <a:srgbClr val="003F82"/>
                </a:solidFill>
                <a:latin typeface="Myriad Pro"/>
              </a:rPr>
              <a:t>д.ф.-м.н</a:t>
            </a:r>
            <a:r>
              <a:rPr lang="ru-RU" sz="2200" i="1" dirty="0" smtClean="0">
                <a:solidFill>
                  <a:srgbClr val="003F82"/>
                </a:solidFill>
                <a:latin typeface="Myriad Pro"/>
              </a:rPr>
              <a:t>., ординарный профессор НИУ ВШЭ</a:t>
            </a:r>
          </a:p>
          <a:p>
            <a:pPr indent="-457200" algn="r"/>
            <a:r>
              <a:rPr lang="ru-RU" sz="2200" i="1" dirty="0" smtClean="0">
                <a:solidFill>
                  <a:srgbClr val="003F82"/>
                </a:solidFill>
                <a:latin typeface="Myriad Pro"/>
              </a:rPr>
              <a:t>зав. кафедрой Прикладная математика и информатика</a:t>
            </a:r>
          </a:p>
          <a:p>
            <a:pPr indent="-457200" algn="r"/>
            <a:r>
              <a:rPr lang="ru-RU" sz="2200" i="1" dirty="0" smtClean="0">
                <a:solidFill>
                  <a:srgbClr val="003F82"/>
                </a:solidFill>
                <a:latin typeface="Myriad Pro"/>
              </a:rPr>
              <a:t>зав. лабораторией ЛАТАС</a:t>
            </a:r>
          </a:p>
        </p:txBody>
      </p:sp>
      <p:pic>
        <p:nvPicPr>
          <p:cNvPr id="52226" name="Picture 2" descr="http://nnov.hse.ru/data/2012/03/26/1265564230/%D0%BA%D0%B0%D0%BB%D1%8F%D0%B3%D0%B8%D0%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2691" y="1479550"/>
            <a:ext cx="2224867" cy="33108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88" y="1479550"/>
            <a:ext cx="59950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/>
              <a:t>Развитие информационных технологий является самым впечатляющим достижением XXI века. Мы учим информационным технологиям на базе фундаментального принципа: от хорошей теории к современной практике, от простых </a:t>
            </a:r>
            <a:r>
              <a:rPr lang="ru-RU" sz="2200" i="1" dirty="0" err="1" smtClean="0"/>
              <a:t>интернет-проектов</a:t>
            </a:r>
            <a:r>
              <a:rPr lang="ru-RU" sz="2200" i="1" dirty="0" smtClean="0"/>
              <a:t> до разработки и внедрения информационных систем управления крупными компаниями.</a:t>
            </a: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Мария </a:t>
            </a:r>
            <a:r>
              <a:rPr lang="ru-RU" sz="2400" dirty="0" err="1" smtClean="0">
                <a:solidFill>
                  <a:schemeClr val="bg1"/>
                </a:solidFill>
                <a:latin typeface="Myriad Pro"/>
              </a:rPr>
              <a:t>Берзинь</a:t>
            </a:r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, выпускница </a:t>
            </a:r>
            <a:r>
              <a:rPr lang="ru-RU" sz="2400" dirty="0" err="1" smtClean="0">
                <a:solidFill>
                  <a:schemeClr val="bg1"/>
                </a:solidFill>
                <a:latin typeface="Myriad Pro"/>
              </a:rPr>
              <a:t>бакалавриата</a:t>
            </a:r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yriad Pro"/>
              </a:rPr>
              <a:t>бизнес-информатики</a:t>
            </a:r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 2012 г.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170" name="AutoShape 2" descr="data:image/jpeg;base64,/9j/4AAQSkZJRgABAQAAAQABAAD/2wCEAAkGBhIRERQUEBQUFRQVFBIWFBYVFBQUFRcXFBUVFxUVFxQaHCYfGBojGhQUHy8gJCcpLC0sFR4xNTAqNSYrLCkBCQoKDgwOGg8PGiocHB8pKSkpKSksKSkpKSkpKSkpKSwpKSkpKSkpKSksLCkpLCwsLCksKSksKSwpKSksKSwsKf/AABEIAKAAfgMBIgACEQEDEQH/xAAcAAABBAMBAAAAAAAAAAAAAAAAAQQFBgIDBwj/xAA9EAABAwIDBQYDBQUJAAAAAAABAAIRAwQSITEFBkFhcQcTIlGBkVKhsTJywdHwI0KCkuIUFSQzorLC4fH/xAAZAQADAQEBAAAAAAAAAAAAAAAAAQIDBAX/xAAeEQEBAQEAAgMBAQAAAAAAAAAAAQIRAyExQVEScf/aAAwDAQACEQMRAD8A7ihCEgEIQmAhCwrVmsaXPIDWgkk6ADMkoDJ7gASTAGZJ0AVb2l2ibPozNdrnD91nid7Bcr7QO0995io2/goAxMnFUjifJvJVXZew3VWF5nxGGj8eiy1tpnHXcLLtZ2fUIaXupk/G3L3EgK22t2yq0Opua9p0LSCPcLz/AEtyxHGZVp3Fo1bG6ABcaNSA9s6E6O9FM8v6u+G8666hCFswCEITAQhCAEIQkAhCEwFS+1y/NLZrwDBqOYzqCZI9groqb2r7PNWwJH7lRjvSYJ+anXweflwKyoB1RmLQkSuo2DWhrcAAGULm9pRlwA8wui2VpgpgCSY14yubyOvxH5v6YOEvaHeRIB9lvAGqrVxSLR+yotJxDE5/2jOrphSlJpwlvEjLylRY2joO6+3W3DC1uKacAkiAeh4qbVE7O6T6b6oqOJx/YB4Bv6+Sva6vHe5cPknNBCELRmEIQgBCEJAIQhMBNtp23eUajPiY4DqRkfdOUJX2J6cIu9nND3ENwlonmYzcFM2t5IHROd7KL2X1VgpfsiGubUmPE8EloEZ6HQqKtj4QDqFxWcvHoTUvuJ2nUaQZKg77aWF2QBGUS4NEcZ5rC+u8FJ58mk+wVZFAGH1XN8WeYJ9NU/lXfx0vc/aoqV2ARM8DPmujrj3ZjRab1ha4OAp1Tk0Ngggf8l2Fb+KenH5r3REqELZiEJClSAQhCAEIQmAhYvcAM0yuL0nJuXPikFa392e6rgq05LrdxOEcWmMeXEwPkqBtem8AvpZ8R6rrZaqrtTY7XFzqOmZLI9y38lz7ze9jp8epzlcf2rt6s8YHsjzyIW+zuG1KeEjThrn+oVwutktdk4A9Umzt36QqNwsGsu6DjHWFM1PxVzf1OdkG77mF9dwgQ5rOcxJ6ZarqCqtjW7oNwjLllCnqF/I8Qhb5rn1DxCxa8HRZLRBClSFKkAhCEALVXuA3qi4rYRz4KOxTmeJRacgqPLjmkLVnCVIzcYnZRA+qzfatI09VtQUcBi7ZrD9tjXjzwiQlZZ025ta0cMgM09SNZxRw+tLKC3NEJUJEya6NE9o1cQ5pgs6dTCZTB+UqQGUqaQhCR7oE+SAjLurL+kgLFkEQtNZ3FZ6gR6JKbAeCyH4LVjkTxGqza7JMFBySgLBjlnKAUoZokKVpQCBBCBqgpBjxSY/qlJzWprsygJagZaFsTezdLU4TiQm98+GdYCcKP2nUzaOpRThpyWVDSPJGRSMyPVBsXmJWtlWQANIBKzuCtWKAgztuizC1MqAiQsXXEc0E3E5paZ19FqaZWylxQAXZlAKR+qyAQGD3LRRfqkuHxK1NpkjI+hUmkdl3Ekt9QpNQdgHCo2R+oU4nE0KF2w+Kgjg0fVbHXlUf+JhXrl7iXaxw5KJv+rxf88Z4nathY4qnJFvUBCcAOOg9T+S0I3rvdlIjPP8ANa6tXgt1dzGf5tQDlIHy1US/aNJr3HvGkE+EcAD5lLpyH9N+AQTr8lspOkppSLDmXtJ6iE6p1W5QR7hA4etWymtBqeSQ3TRq5o9QguN9XUJHVVqNYESCD0IKb17wMa5x0aCfbNA4j9s7dZRqNDpJJJgawFlQ3sou+01zeZAI+Sg6temXY6jQXPyB1J5Doo2/f3RzGTj4TGv/AGua+Sz4dM8U+3Rtk3TKrsVPxNE5jQFTQVX3WoVadv4wWlxxQRmAdJVkt3EtErbGuubc48i7Q30v6wPfXVd48sZA9hou37o7Wt7SytmXFZvedy0uklzpcJz9157pU54gdTCl9ibwGiS1+JzMsOc4Y4Dl0Rbz4PMn2707fq2afAXP+60j5mAmV3vu9+TB3YPOXe/D0XNbLeSnVc1lOS5xAa2DJPkApC4rvp5PY5v3gQsdb26c4x/qym6BkkyTxJz90Gq0qrjaazbtA8Fk1WVtVq2tqs1VXbeOTukXuHhBPQJ8o7FmpX8jU+6zp3KrlOq5h8QI9E+oXUZtgyn7+ynPpLGo79xwnnkfcJtf7Vrd05r2nAdSXA5A5prUvWT4w5hPGYHzyTau6k4AS95nITkTzhPtg9fbRbW8madV9F8GMUugH4YI1Vs3VNEVKbHkOwYnlztMQ0PWSqnY2leocLKbokiHtyH8RyK2Cs6hdf2Wm4PqlgeXBuJoHilhzEOGGeYIVI3ZXZW7WpfG33Wf95Uvjb7rmdu275fyf1KRo7NvnCQB/L/UtprrmuHmwOShZNtjyHrP0W1lqevT8lSF+7GdisdXq3daBToAMYXRHeVNYPmG/wC9dR2hSZVzJGHpOiqtnujXbsSlSZT7q473vXAnOcRzdGpLYEaD0ULXq7SpwKopDgSA6SOOUxKxup321zLz0ttvsi2qOMNac+MNJjyAUlR3atBpTBPUlciuts17e5fUt4a3wgtjwOIaJJbOs8eSn7PtprMgVLWmRxLHlp6gFsfNaZ4VtdRt9jUWfZpMb/CJTw2LOIH4KgWPbHbuPiY5n3xJ/wBMj5qWte0G3qGTUaBORMx76K+xPtNbR2cx7SA0R0VRut2y0+AxyJ/FWZ+89CM69OPvsA+pKhbze+wa4TWpucZyDsXrPkp1mU86sRbdl1pjEWtOoJxDPyU7a2tOi0SC4/FCqm3+0GgGf4Zoe+fOB7wqle793b48QpsBBLKcyerznHSFEzIq7tdrsKrHPDA9oLs2gkBx6AqUsdg0qRJYwBxkkxmSdc1wKyrvFw2oySQ9rw4kk8CCXFd83c3hp3dOWZPblUYYlp8+YPAqey0e5Enb2oUnTbACbUAna3z8Mt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89" y="1461744"/>
            <a:ext cx="64181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ru-RU" sz="1700" dirty="0" smtClean="0"/>
              <a:t>Сейчас я учусь в магистратуре Университета Лихтенштейна по специальности IT </a:t>
            </a:r>
            <a:r>
              <a:rPr lang="ru-RU" sz="1700" dirty="0" err="1" smtClean="0"/>
              <a:t>and</a:t>
            </a:r>
            <a:r>
              <a:rPr lang="ru-RU" sz="1700" dirty="0" smtClean="0"/>
              <a:t> </a:t>
            </a:r>
            <a:r>
              <a:rPr lang="ru-RU" sz="1700" dirty="0" err="1" smtClean="0"/>
              <a:t>Business</a:t>
            </a:r>
            <a:r>
              <a:rPr lang="ru-RU" sz="1700" dirty="0" smtClean="0"/>
              <a:t> </a:t>
            </a:r>
            <a:r>
              <a:rPr lang="ru-RU" sz="1700" dirty="0" err="1" smtClean="0"/>
              <a:t>Process</a:t>
            </a:r>
            <a:r>
              <a:rPr lang="ru-RU" sz="1700" dirty="0" smtClean="0"/>
              <a:t> </a:t>
            </a:r>
            <a:r>
              <a:rPr lang="ru-RU" sz="1700" dirty="0" err="1" smtClean="0"/>
              <a:t>Management</a:t>
            </a:r>
            <a:r>
              <a:rPr lang="ru-RU" sz="1700" dirty="0" smtClean="0"/>
              <a:t>.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ru-RU" sz="1700" dirty="0" smtClean="0"/>
              <a:t>С абсолютной уверенностью могу сказать, что без Вышки и своего факультета я бы не находилась, там где я нахожусь сейчас. И дело не только в английском языке (который в ВШЭ преподают просто замечательно). Сочетание теоретической базы с практическими заданиями заложили нужный фундамент на всю жизнь и во многих направлениях: IT, менеджмент, финансы, математика. языки.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ru-RU" sz="1700" dirty="0" smtClean="0"/>
              <a:t>При поступлении в магистратуру я выиграла стажировку в компании </a:t>
            </a:r>
            <a:r>
              <a:rPr lang="ru-RU" sz="1700" dirty="0" err="1" smtClean="0"/>
              <a:t>Hilti</a:t>
            </a:r>
            <a:r>
              <a:rPr lang="ru-RU" sz="1700" dirty="0" smtClean="0"/>
              <a:t> и была одной из трех студентов, получивших возможность поработать в международной компании, реализуя порученный проект.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ru-RU" sz="1700" dirty="0" smtClean="0"/>
              <a:t>Я с особой теплотой вспоминаю свою учебу в Вышке и свой факультет, и всегда стараюсь найти время и навестить место, которое стало по-настоящему родным.</a:t>
            </a:r>
            <a:endParaRPr lang="ru-RU" sz="1700" dirty="0"/>
          </a:p>
        </p:txBody>
      </p:sp>
      <p:pic>
        <p:nvPicPr>
          <p:cNvPr id="57345" name="Picture 1" descr="C:\Users\Olga\Desktop\DSC_1641.JPG"/>
          <p:cNvPicPr>
            <a:picLocks noChangeAspect="1" noChangeArrowheads="1"/>
          </p:cNvPicPr>
          <p:nvPr/>
        </p:nvPicPr>
        <p:blipFill>
          <a:blip r:embed="rId3"/>
          <a:srcRect l="19810" t="26503" r="-964" b="16368"/>
          <a:stretch>
            <a:fillRect/>
          </a:stretch>
        </p:blipFill>
        <p:spPr bwMode="auto">
          <a:xfrm rot="5400000">
            <a:off x="5692941" y="2687013"/>
            <a:ext cx="4339764" cy="205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Марина Денисова, выпускница магистратуры прикладной математики и информатики 2012 г.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170" name="AutoShape 2" descr="data:image/jpeg;base64,/9j/4AAQSkZJRgABAQAAAQABAAD/2wCEAAkGBhIRERQUEBQUFRQVFBIWFBYVFBQUFRcXFBUVFxUVFxQaHCYfGBojGhQUHy8gJCcpLC0sFR4xNTAqNSYrLCkBCQoKDgwOGg8PGiocHB8pKSkpKSksKSkpKSkpKSkpKSwpKSkpKSkpKSksLCkpLCwsLCksKSksKSwpKSksKSwsKf/AABEIAKAAfgMBIgACEQEDEQH/xAAcAAABBAMBAAAAAAAAAAAAAAAAAQQFBgIDBwj/xAA9EAABAwIDBQYDBQUJAAAAAAABAAIRAwQSITEFBkFhcQcTIlGBkVKhsTJywdHwI0KCkuIUFSQzorLC4fH/xAAZAQADAQEBAAAAAAAAAAAAAAAAAQIDBAX/xAAeEQEBAQEAAgMBAQAAAAAAAAAAAQIRAyExQVEScf/aAAwDAQACEQMRAD8A7ihCEgEIQmAhCwrVmsaXPIDWgkk6ADMkoDJ7gASTAGZJ0AVb2l2ibPozNdrnD91nid7Bcr7QO0995io2/goAxMnFUjifJvJVXZew3VWF5nxGGj8eiy1tpnHXcLLtZ2fUIaXupk/G3L3EgK22t2yq0Opua9p0LSCPcLz/AEtyxHGZVp3Fo1bG6ABcaNSA9s6E6O9FM8v6u+G8666hCFswCEITAQhCAEIQkAhCEwFS+1y/NLZrwDBqOYzqCZI9groqb2r7PNWwJH7lRjvSYJ+anXweflwKyoB1RmLQkSuo2DWhrcAAGULm9pRlwA8wui2VpgpgCSY14yubyOvxH5v6YOEvaHeRIB9lvAGqrVxSLR+yotJxDE5/2jOrphSlJpwlvEjLylRY2joO6+3W3DC1uKacAkiAeh4qbVE7O6T6b6oqOJx/YB4Bv6+Sva6vHe5cPknNBCELRmEIQgBCEJAIQhMBNtp23eUajPiY4DqRkfdOUJX2J6cIu9nND3ENwlonmYzcFM2t5IHROd7KL2X1VgpfsiGubUmPE8EloEZ6HQqKtj4QDqFxWcvHoTUvuJ2nUaQZKg77aWF2QBGUS4NEcZ5rC+u8FJ58mk+wVZFAGH1XN8WeYJ9NU/lXfx0vc/aoqV2ARM8DPmujrj3ZjRab1ha4OAp1Tk0Ngggf8l2Fb+KenH5r3REqELZiEJClSAQhCAEIQmAhYvcAM0yuL0nJuXPikFa392e6rgq05LrdxOEcWmMeXEwPkqBtem8AvpZ8R6rrZaqrtTY7XFzqOmZLI9y38lz7ze9jp8epzlcf2rt6s8YHsjzyIW+zuG1KeEjThrn+oVwutktdk4A9Umzt36QqNwsGsu6DjHWFM1PxVzf1OdkG77mF9dwgQ5rOcxJ6ZarqCqtjW7oNwjLllCnqF/I8Qhb5rn1DxCxa8HRZLRBClSFKkAhCEALVXuA3qi4rYRz4KOxTmeJRacgqPLjmkLVnCVIzcYnZRA+qzfatI09VtQUcBi7ZrD9tjXjzwiQlZZ025ta0cMgM09SNZxRw+tLKC3NEJUJEya6NE9o1cQ5pgs6dTCZTB+UqQGUqaQhCR7oE+SAjLurL+kgLFkEQtNZ3FZ6gR6JKbAeCyH4LVjkTxGqza7JMFBySgLBjlnKAUoZokKVpQCBBCBqgpBjxSY/qlJzWprsygJagZaFsTezdLU4TiQm98+GdYCcKP2nUzaOpRThpyWVDSPJGRSMyPVBsXmJWtlWQANIBKzuCtWKAgztuizC1MqAiQsXXEc0E3E5paZ19FqaZWylxQAXZlAKR+qyAQGD3LRRfqkuHxK1NpkjI+hUmkdl3Ekt9QpNQdgHCo2R+oU4nE0KF2w+Kgjg0fVbHXlUf+JhXrl7iXaxw5KJv+rxf88Z4nathY4qnJFvUBCcAOOg9T+S0I3rvdlIjPP8ANa6tXgt1dzGf5tQDlIHy1US/aNJr3HvGkE+EcAD5lLpyH9N+AQTr8lspOkppSLDmXtJ6iE6p1W5QR7hA4etWymtBqeSQ3TRq5o9QguN9XUJHVVqNYESCD0IKb17wMa5x0aCfbNA4j9s7dZRqNDpJJJgawFlQ3sou+01zeZAI+Sg6temXY6jQXPyB1J5Doo2/f3RzGTj4TGv/AGua+Sz4dM8U+3Rtk3TKrsVPxNE5jQFTQVX3WoVadv4wWlxxQRmAdJVkt3EtErbGuubc48i7Q30v6wPfXVd48sZA9hou37o7Wt7SytmXFZvedy0uklzpcJz9157pU54gdTCl9ibwGiS1+JzMsOc4Y4Dl0Rbz4PMn2707fq2afAXP+60j5mAmV3vu9+TB3YPOXe/D0XNbLeSnVc1lOS5xAa2DJPkApC4rvp5PY5v3gQsdb26c4x/qym6BkkyTxJz90Gq0qrjaazbtA8Fk1WVtVq2tqs1VXbeOTukXuHhBPQJ8o7FmpX8jU+6zp3KrlOq5h8QI9E+oXUZtgyn7+ynPpLGo79xwnnkfcJtf7Vrd05r2nAdSXA5A5prUvWT4w5hPGYHzyTau6k4AS95nITkTzhPtg9fbRbW8madV9F8GMUugH4YI1Vs3VNEVKbHkOwYnlztMQ0PWSqnY2leocLKbokiHtyH8RyK2Cs6hdf2Wm4PqlgeXBuJoHilhzEOGGeYIVI3ZXZW7WpfG33Wf95Uvjb7rmdu275fyf1KRo7NvnCQB/L/UtprrmuHmwOShZNtjyHrP0W1lqevT8lSF+7GdisdXq3daBToAMYXRHeVNYPmG/wC9dR2hSZVzJGHpOiqtnujXbsSlSZT7q473vXAnOcRzdGpLYEaD0ULXq7SpwKopDgSA6SOOUxKxup321zLz0ttvsi2qOMNac+MNJjyAUlR3atBpTBPUlciuts17e5fUt4a3wgtjwOIaJJbOs8eSn7PtprMgVLWmRxLHlp6gFsfNaZ4VtdRt9jUWfZpMb/CJTw2LOIH4KgWPbHbuPiY5n3xJ/wBMj5qWte0G3qGTUaBORMx76K+xPtNbR2cx7SA0R0VRut2y0+AxyJ/FWZ+89CM69OPvsA+pKhbze+wa4TWpucZyDsXrPkp1mU86sRbdl1pjEWtOoJxDPyU7a2tOi0SC4/FCqm3+0GgGf4Zoe+fOB7wqle793b48QpsBBLKcyerznHSFEzIq7tdrsKrHPDA9oLs2gkBx6AqUsdg0qRJYwBxkkxmSdc1wKyrvFw2oySQ9rw4kk8CCXFd83c3hp3dOWZPblUYYlp8+YPAqey0e5Enb2oUnTbACbUAna3z8Mt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588" y="1569493"/>
            <a:ext cx="60223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За время обучения в магистратуре Вышки я получила ценный практический опыт. Мне нравится, что здесь есть свобода выбора в научно-исследовательской деятельности. </a:t>
            </a:r>
          </a:p>
          <a:p>
            <a:r>
              <a:rPr lang="ru-RU" sz="2000" dirty="0" smtClean="0"/>
              <a:t>И это так здорово - всего за два года получить другое образование, да еще и такого высокого уровня! Надеюсь, что обретенные навыки откроют мне широкие возможности для карьерного роста.</a:t>
            </a:r>
          </a:p>
          <a:p>
            <a:endParaRPr lang="ru-RU" sz="2000" dirty="0"/>
          </a:p>
        </p:txBody>
      </p:sp>
      <p:pic>
        <p:nvPicPr>
          <p:cNvPr id="58369" name="Picture 1" descr="F:\Lab Pardalos\Сотрудники\Документы разные\Денисова\Denisova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9138" y="1569493"/>
            <a:ext cx="2098405" cy="2689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Алексей Сергеев, выпускник магистратуры по </a:t>
            </a:r>
            <a:r>
              <a:rPr lang="ru-RU" sz="2400" dirty="0" err="1" smtClean="0">
                <a:solidFill>
                  <a:schemeClr val="bg1"/>
                </a:solidFill>
                <a:latin typeface="Myriad Pro"/>
              </a:rPr>
              <a:t>бизнес-информатике</a:t>
            </a:r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 2011 г., преподаватель кафедры ИСИТ, аспирант НИУ ВШЭ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170" name="AutoShape 2" descr="data:image/jpeg;base64,/9j/4AAQSkZJRgABAQAAAQABAAD/2wCEAAkGBhIRERQUEBQUFRQVFBIWFBYVFBQUFRcXFBUVFxUVFxQaHCYfGBojGhQUHy8gJCcpLC0sFR4xNTAqNSYrLCkBCQoKDgwOGg8PGiocHB8pKSkpKSksKSkpKSkpKSkpKSwpKSkpKSkpKSksLCkpLCwsLCksKSksKSwpKSksKSwsKf/AABEIAKAAfgMBIgACEQEDEQH/xAAcAAABBAMBAAAAAAAAAAAAAAAAAQQFBgIDBwj/xAA9EAABAwIDBQYDBQUJAAAAAAABAAIRAwQSITEFBkFhcQcTIlGBkVKhsTJywdHwI0KCkuIUFSQzorLC4fH/xAAZAQADAQEBAAAAAAAAAAAAAAAAAQIDBAX/xAAeEQEBAQEAAgMBAQAAAAAAAAAAAQIRAyExQVEScf/aAAwDAQACEQMRAD8A7ihCEgEIQmAhCwrVmsaXPIDWgkk6ADMkoDJ7gASTAGZJ0AVb2l2ibPozNdrnD91nid7Bcr7QO0995io2/goAxMnFUjifJvJVXZew3VWF5nxGGj8eiy1tpnHXcLLtZ2fUIaXupk/G3L3EgK22t2yq0Opua9p0LSCPcLz/AEtyxHGZVp3Fo1bG6ABcaNSA9s6E6O9FM8v6u+G8666hCFswCEITAQhCAEIQkAhCEwFS+1y/NLZrwDBqOYzqCZI9groqb2r7PNWwJH7lRjvSYJ+anXweflwKyoB1RmLQkSuo2DWhrcAAGULm9pRlwA8wui2VpgpgCSY14yubyOvxH5v6YOEvaHeRIB9lvAGqrVxSLR+yotJxDE5/2jOrphSlJpwlvEjLylRY2joO6+3W3DC1uKacAkiAeh4qbVE7O6T6b6oqOJx/YB4Bv6+Sva6vHe5cPknNBCELRmEIQgBCEJAIQhMBNtp23eUajPiY4DqRkfdOUJX2J6cIu9nND3ENwlonmYzcFM2t5IHROd7KL2X1VgpfsiGubUmPE8EloEZ6HQqKtj4QDqFxWcvHoTUvuJ2nUaQZKg77aWF2QBGUS4NEcZ5rC+u8FJ58mk+wVZFAGH1XN8WeYJ9NU/lXfx0vc/aoqV2ARM8DPmujrj3ZjRab1ha4OAp1Tk0Ngggf8l2Fb+KenH5r3REqELZiEJClSAQhCAEIQmAhYvcAM0yuL0nJuXPikFa392e6rgq05LrdxOEcWmMeXEwPkqBtem8AvpZ8R6rrZaqrtTY7XFzqOmZLI9y38lz7ze9jp8epzlcf2rt6s8YHsjzyIW+zuG1KeEjThrn+oVwutktdk4A9Umzt36QqNwsGsu6DjHWFM1PxVzf1OdkG77mF9dwgQ5rOcxJ6ZarqCqtjW7oNwjLllCnqF/I8Qhb5rn1DxCxa8HRZLRBClSFKkAhCEALVXuA3qi4rYRz4KOxTmeJRacgqPLjmkLVnCVIzcYnZRA+qzfatI09VtQUcBi7ZrD9tjXjzwiQlZZ025ta0cMgM09SNZxRw+tLKC3NEJUJEya6NE9o1cQ5pgs6dTCZTB+UqQGUqaQhCR7oE+SAjLurL+kgLFkEQtNZ3FZ6gR6JKbAeCyH4LVjkTxGqza7JMFBySgLBjlnKAUoZokKVpQCBBCBqgpBjxSY/qlJzWprsygJagZaFsTezdLU4TiQm98+GdYCcKP2nUzaOpRThpyWVDSPJGRSMyPVBsXmJWtlWQANIBKzuCtWKAgztuizC1MqAiQsXXEc0E3E5paZ19FqaZWylxQAXZlAKR+qyAQGD3LRRfqkuHxK1NpkjI+hUmkdl3Ekt9QpNQdgHCo2R+oU4nE0KF2w+Kgjg0fVbHXlUf+JhXrl7iXaxw5KJv+rxf88Z4nathY4qnJFvUBCcAOOg9T+S0I3rvdlIjPP8ANa6tXgt1dzGf5tQDlIHy1US/aNJr3HvGkE+EcAD5lLpyH9N+AQTr8lspOkppSLDmXtJ6iE6p1W5QR7hA4etWymtBqeSQ3TRq5o9QguN9XUJHVVqNYESCD0IKb17wMa5x0aCfbNA4j9s7dZRqNDpJJJgawFlQ3sou+01zeZAI+Sg6temXY6jQXPyB1J5Doo2/f3RzGTj4TGv/AGua+Sz4dM8U+3Rtk3TKrsVPxNE5jQFTQVX3WoVadv4wWlxxQRmAdJVkt3EtErbGuubc48i7Q30v6wPfXVd48sZA9hou37o7Wt7SytmXFZvedy0uklzpcJz9157pU54gdTCl9ibwGiS1+JzMsOc4Y4Dl0Rbz4PMn2707fq2afAXP+60j5mAmV3vu9+TB3YPOXe/D0XNbLeSnVc1lOS5xAa2DJPkApC4rvp5PY5v3gQsdb26c4x/qym6BkkyTxJz90Gq0qrjaazbtA8Fk1WVtVq2tqs1VXbeOTukXuHhBPQJ8o7FmpX8jU+6zp3KrlOq5h8QI9E+oXUZtgyn7+ynPpLGo79xwnnkfcJtf7Vrd05r2nAdSXA5A5prUvWT4w5hPGYHzyTau6k4AS95nITkTzhPtg9fbRbW8madV9F8GMUugH4YI1Vs3VNEVKbHkOwYnlztMQ0PWSqnY2leocLKbokiHtyH8RyK2Cs6hdf2Wm4PqlgeXBuJoHilhzEOGGeYIVI3ZXZW7WpfG33Wf95Uvjb7rmdu275fyf1KRo7NvnCQB/L/UtprrmuHmwOShZNtjyHrP0W1lqevT8lSF+7GdisdXq3daBToAMYXRHeVNYPmG/wC9dR2hSZVzJGHpOiqtnujXbsSlSZT7q473vXAnOcRzdGpLYEaD0ULXq7SpwKopDgSA6SOOUxKxup321zLz0ttvsi2qOMNac+MNJjyAUlR3atBpTBPUlciuts17e5fUt4a3wgtjwOIaJJbOs8eSn7PtprMgVLWmRxLHlp6gFsfNaZ4VtdRt9jUWfZpMb/CJTw2LOIH4KgWPbHbuPiY5n3xJ/wBMj5qWte0G3qGTUaBORMx76K+xPtNbR2cx7SA0R0VRut2y0+AxyJ/FWZ+89CM69OPvsA+pKhbze+wa4TWpucZyDsXrPkp1mU86sRbdl1pjEWtOoJxDPyU7a2tOi0SC4/FCqm3+0GgGf4Zoe+fOB7wqle793b48QpsBBLKcyerznHSFEzIq7tdrsKrHPDA9oLs2gkBx6AqUsdg0qRJYwBxkkxmSdc1wKyrvFw2oySQ9rw4kk8CCXFd83c3hp3dOWZPblUYYlp8+YPAqey0e5Enb2oUnTbACbUAna3z8Mt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1433015"/>
            <a:ext cx="65454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Недавно я вернулся из месячной стажировки в голландской IT-компании </a:t>
            </a:r>
            <a:r>
              <a:rPr lang="ru-RU" dirty="0" err="1" smtClean="0"/>
              <a:t>Formetis</a:t>
            </a:r>
            <a:r>
              <a:rPr lang="ru-RU" dirty="0" smtClean="0"/>
              <a:t>, где участвовал в реальном проекте по проектированию системы управления предприятием.</a:t>
            </a:r>
          </a:p>
          <a:p>
            <a:r>
              <a:rPr lang="ru-RU" dirty="0" smtClean="0"/>
              <a:t>Моя работа была посвящена планированию структуры "гибких" предприятий с помощью методологии DEMO. </a:t>
            </a:r>
            <a:br>
              <a:rPr lang="ru-RU" dirty="0" smtClean="0"/>
            </a:br>
            <a:r>
              <a:rPr lang="ru-RU" dirty="0" smtClean="0"/>
              <a:t>Это означает прямую связь с инженерией организации – </a:t>
            </a:r>
            <a:br>
              <a:rPr lang="ru-RU" dirty="0" smtClean="0"/>
            </a:br>
            <a:r>
              <a:rPr lang="ru-RU" dirty="0" smtClean="0"/>
              <a:t>я исследую структуру предприятия, оцениваю, какие изменения в структуре были бы полезны - это и есть </a:t>
            </a:r>
            <a:r>
              <a:rPr lang="ru-RU" dirty="0" err="1" smtClean="0"/>
              <a:t>реинжиниринг</a:t>
            </a:r>
            <a:r>
              <a:rPr lang="ru-RU" dirty="0" smtClean="0"/>
              <a:t> организации.</a:t>
            </a:r>
            <a:endParaRPr lang="en-US" dirty="0" smtClean="0"/>
          </a:p>
          <a:p>
            <a:r>
              <a:rPr lang="ru-RU" dirty="0" smtClean="0"/>
              <a:t>Попасть в данный проект было нетрудно, так как перед этим я прошел хорошую подготовку: отличная учеба в университете, успешное прохождение нескольких курсов по </a:t>
            </a:r>
            <a:r>
              <a:rPr lang="ru-RU" dirty="0" err="1" smtClean="0"/>
              <a:t>бизнес-моделированию</a:t>
            </a:r>
            <a:r>
              <a:rPr lang="ru-RU" dirty="0" smtClean="0"/>
              <a:t> и архитектуре предприятий в магистратуре НИУ ВШЭ – Нижний Новгород, получение сертификата DEMO </a:t>
            </a:r>
            <a:r>
              <a:rPr lang="ru-RU" dirty="0" err="1" smtClean="0"/>
              <a:t>Professional</a:t>
            </a:r>
            <a:r>
              <a:rPr lang="ru-RU" dirty="0" smtClean="0"/>
              <a:t> – все это упростило задачу. Мне оставалось только отослать свое резюме и быть приглашенным на стажировку.</a:t>
            </a:r>
            <a:endParaRPr lang="ru-RU" dirty="0"/>
          </a:p>
        </p:txBody>
      </p:sp>
      <p:pic>
        <p:nvPicPr>
          <p:cNvPr id="74754" name="Picture 2" descr="http://nnov.hse.ru/data/2013/06/04/1285410899/photo.jpg.(248x250x1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433014"/>
            <a:ext cx="2734623" cy="275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11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Илья Бычков, выпускник </a:t>
            </a:r>
            <a:r>
              <a:rPr lang="ru-RU" sz="2800" dirty="0" err="1" smtClean="0">
                <a:solidFill>
                  <a:schemeClr val="bg1"/>
                </a:solidFill>
                <a:latin typeface="Myriad Pro"/>
              </a:rPr>
              <a:t>бакалавриата</a:t>
            </a:r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 специальности программная инженерия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170" name="AutoShape 2" descr="data:image/jpeg;base64,/9j/4AAQSkZJRgABAQAAAQABAAD/2wCEAAkGBhIRERQUEBQUFRQVFBIWFBYVFBQUFRcXFBUVFxUVFxQaHCYfGBojGhQUHy8gJCcpLC0sFR4xNTAqNSYrLCkBCQoKDgwOGg8PGiocHB8pKSkpKSksKSkpKSkpKSkpKSwpKSkpKSkpKSksLCkpLCwsLCksKSksKSwpKSksKSwsKf/AABEIAKAAfgMBIgACEQEDEQH/xAAcAAABBAMBAAAAAAAAAAAAAAAAAQQFBgIDBwj/xAA9EAABAwIDBQYDBQUJAAAAAAABAAIRAwQSITEFBkFhcQcTIlGBkVKhsTJywdHwI0KCkuIUFSQzorLC4fH/xAAZAQADAQEBAAAAAAAAAAAAAAAAAQIDBAX/xAAeEQEBAQEAAgMBAQAAAAAAAAAAAQIRAyExQVEScf/aAAwDAQACEQMRAD8A7ihCEgEIQmAhCwrVmsaXPIDWgkk6ADMkoDJ7gASTAGZJ0AVb2l2ibPozNdrnD91nid7Bcr7QO0995io2/goAxMnFUjifJvJVXZew3VWF5nxGGj8eiy1tpnHXcLLtZ2fUIaXupk/G3L3EgK22t2yq0Opua9p0LSCPcLz/AEtyxHGZVp3Fo1bG6ABcaNSA9s6E6O9FM8v6u+G8666hCFswCEITAQhCAEIQkAhCEwFS+1y/NLZrwDBqOYzqCZI9groqb2r7PNWwJH7lRjvSYJ+anXweflwKyoB1RmLQkSuo2DWhrcAAGULm9pRlwA8wui2VpgpgCSY14yubyOvxH5v6YOEvaHeRIB9lvAGqrVxSLR+yotJxDE5/2jOrphSlJpwlvEjLylRY2joO6+3W3DC1uKacAkiAeh4qbVE7O6T6b6oqOJx/YB4Bv6+Sva6vHe5cPknNBCELRmEIQgBCEJAIQhMBNtp23eUajPiY4DqRkfdOUJX2J6cIu9nND3ENwlonmYzcFM2t5IHROd7KL2X1VgpfsiGubUmPE8EloEZ6HQqKtj4QDqFxWcvHoTUvuJ2nUaQZKg77aWF2QBGUS4NEcZ5rC+u8FJ58mk+wVZFAGH1XN8WeYJ9NU/lXfx0vc/aoqV2ARM8DPmujrj3ZjRab1ha4OAp1Tk0Ngggf8l2Fb+KenH5r3REqELZiEJClSAQhCAEIQmAhYvcAM0yuL0nJuXPikFa392e6rgq05LrdxOEcWmMeXEwPkqBtem8AvpZ8R6rrZaqrtTY7XFzqOmZLI9y38lz7ze9jp8epzlcf2rt6s8YHsjzyIW+zuG1KeEjThrn+oVwutktdk4A9Umzt36QqNwsGsu6DjHWFM1PxVzf1OdkG77mF9dwgQ5rOcxJ6ZarqCqtjW7oNwjLllCnqF/I8Qhb5rn1DxCxa8HRZLRBClSFKkAhCEALVXuA3qi4rYRz4KOxTmeJRacgqPLjmkLVnCVIzcYnZRA+qzfatI09VtQUcBi7ZrD9tjXjzwiQlZZ025ta0cMgM09SNZxRw+tLKC3NEJUJEya6NE9o1cQ5pgs6dTCZTB+UqQGUqaQhCR7oE+SAjLurL+kgLFkEQtNZ3FZ6gR6JKbAeCyH4LVjkTxGqza7JMFBySgLBjlnKAUoZokKVpQCBBCBqgpBjxSY/qlJzWprsygJagZaFsTezdLU4TiQm98+GdYCcKP2nUzaOpRThpyWVDSPJGRSMyPVBsXmJWtlWQANIBKzuCtWKAgztuizC1MqAiQsXXEc0E3E5paZ19FqaZWylxQAXZlAKR+qyAQGD3LRRfqkuHxK1NpkjI+hUmkdl3Ekt9QpNQdgHCo2R+oU4nE0KF2w+Kgjg0fVbHXlUf+JhXrl7iXaxw5KJv+rxf88Z4nathY4qnJFvUBCcAOOg9T+S0I3rvdlIjPP8ANa6tXgt1dzGf5tQDlIHy1US/aNJr3HvGkE+EcAD5lLpyH9N+AQTr8lspOkppSLDmXtJ6iE6p1W5QR7hA4etWymtBqeSQ3TRq5o9QguN9XUJHVVqNYESCD0IKb17wMa5x0aCfbNA4j9s7dZRqNDpJJJgawFlQ3sou+01zeZAI+Sg6temXY6jQXPyB1J5Doo2/f3RzGTj4TGv/AGua+Sz4dM8U+3Rtk3TKrsVPxNE5jQFTQVX3WoVadv4wWlxxQRmAdJVkt3EtErbGuubc48i7Q30v6wPfXVd48sZA9hou37o7Wt7SytmXFZvedy0uklzpcJz9157pU54gdTCl9ibwGiS1+JzMsOc4Y4Dl0Rbz4PMn2707fq2afAXP+60j5mAmV3vu9+TB3YPOXe/D0XNbLeSnVc1lOS5xAa2DJPkApC4rvp5PY5v3gQsdb26c4x/qym6BkkyTxJz90Gq0qrjaazbtA8Fk1WVtVq2tqs1VXbeOTukXuHhBPQJ8o7FmpX8jU+6zp3KrlOq5h8QI9E+oXUZtgyn7+ynPpLGo79xwnnkfcJtf7Vrd05r2nAdSXA5A5prUvWT4w5hPGYHzyTau6k4AS95nITkTzhPtg9fbRbW8madV9F8GMUugH4YI1Vs3VNEVKbHkOwYnlztMQ0PWSqnY2leocLKbokiHtyH8RyK2Cs6hdf2Wm4PqlgeXBuJoHilhzEOGGeYIVI3ZXZW7WpfG33Wf95Uvjb7rmdu275fyf1KRo7NvnCQB/L/UtprrmuHmwOShZNtjyHrP0W1lqevT8lSF+7GdisdXq3daBToAMYXRHeVNYPmG/wC9dR2hSZVzJGHpOiqtnujXbsSlSZT7q473vXAnOcRzdGpLYEaD0ULXq7SpwKopDgSA6SOOUxKxup321zLz0ttvsi2qOMNac+MNJjyAUlR3atBpTBPUlciuts17e5fUt4a3wgtjwOIaJJbOs8eSn7PtprMgVLWmRxLHlp6gFsfNaZ4VtdRt9jUWfZpMb/CJTw2LOIH4KgWPbHbuPiY5n3xJ/wBMj5qWte0G3qGTUaBORMx76K+xPtNbR2cx7SA0R0VRut2y0+AxyJ/FWZ+89CM69OPvsA+pKhbze+wa4TWpucZyDsXrPkp1mU86sRbdl1pjEWtOoJxDPyU7a2tOi0SC4/FCqm3+0GgGf4Zoe+fOB7wqle793b48QpsBBLKcyerznHSFEzIq7tdrsKrHPDA9oLs2gkBx6AqUsdg0qRJYwBxkkxmSdc1wKyrvFw2oySQ9rw4kk8CCXFd83c3hp3dOWZPblUYYlp8+YPAqey0e5Enb2oUnTbACbUAna3z8Mt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88" y="1514901"/>
            <a:ext cx="685482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Учеба на программной инженерии запомнилась прежде всего увлекательными занятиями по блоку информационных технологий. Я узнал много нового, много фундаментальных вещей, которые помогли мне в дальнейшем в изучении программирования и саморазвитии в целом.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Хватало и личного общения с людьми, непосредственно вовлеченными в ИТ индустрию, что давало бесценный опыт и достаточно отчетливое видение своей будущей деятельности.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Помимо этого было очень приятно замечать заинтересованность в нас менеджеров реальных проектов (которые были в числе преподавателей).Как следствие многие из наших ребят начали свою карьеру уже в конце  2го курса.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Я работал в компании МЕРА, больше года – в международной лаборатории ЛАТАС, сейчас учусь в магистратуре НИУ ВШЭ на программе «Прикладная математика и информатика»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" name="Picture 2" descr="F:\Lab Pardalos\Сотрудники\Фотографии сотрудников\Бычк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0412" y="1514901"/>
            <a:ext cx="1959171" cy="24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Нижний Новгород, 201</a:t>
            </a:r>
            <a:r>
              <a:rPr lang="en-US" sz="800" dirty="0" smtClean="0">
                <a:solidFill>
                  <a:schemeClr val="bg1"/>
                </a:solidFill>
              </a:rPr>
              <a:t>3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776411" y="681037"/>
            <a:ext cx="5591175" cy="5734051"/>
            <a:chOff x="412750" y="430212"/>
            <a:chExt cx="5591175" cy="5734051"/>
          </a:xfrm>
        </p:grpSpPr>
        <p:pic>
          <p:nvPicPr>
            <p:cNvPr id="1026" name="Picture 2" descr="http://contents.img.rugion.ru/_i/firms/c/74ru/cheldiplom/sinister/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750" y="430212"/>
              <a:ext cx="5591175" cy="5734051"/>
            </a:xfrm>
            <a:prstGeom prst="rect">
              <a:avLst/>
            </a:prstGeom>
            <a:noFill/>
          </p:spPr>
        </p:pic>
        <p:sp>
          <p:nvSpPr>
            <p:cNvPr id="18" name="Полилиния 17"/>
            <p:cNvSpPr/>
            <p:nvPr/>
          </p:nvSpPr>
          <p:spPr>
            <a:xfrm>
              <a:off x="4419600" y="2857500"/>
              <a:ext cx="990600" cy="2392680"/>
            </a:xfrm>
            <a:custGeom>
              <a:avLst/>
              <a:gdLst>
                <a:gd name="connsiteX0" fmla="*/ 114300 w 990600"/>
                <a:gd name="connsiteY0" fmla="*/ 518160 h 2392680"/>
                <a:gd name="connsiteX1" fmla="*/ 990600 w 990600"/>
                <a:gd name="connsiteY1" fmla="*/ 0 h 2392680"/>
                <a:gd name="connsiteX2" fmla="*/ 952500 w 990600"/>
                <a:gd name="connsiteY2" fmla="*/ 2011680 h 2392680"/>
                <a:gd name="connsiteX3" fmla="*/ 0 w 990600"/>
                <a:gd name="connsiteY3" fmla="*/ 2392680 h 2392680"/>
                <a:gd name="connsiteX4" fmla="*/ 114300 w 990600"/>
                <a:gd name="connsiteY4" fmla="*/ 518160 h 23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2392680">
                  <a:moveTo>
                    <a:pt x="114300" y="518160"/>
                  </a:moveTo>
                  <a:lnTo>
                    <a:pt x="990600" y="0"/>
                  </a:lnTo>
                  <a:lnTo>
                    <a:pt x="952500" y="2011680"/>
                  </a:lnTo>
                  <a:lnTo>
                    <a:pt x="0" y="2392680"/>
                  </a:lnTo>
                  <a:lnTo>
                    <a:pt x="114300" y="51816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34" descr="http://upload.wikimedia.org/wikipedia/ru/d/d6/%D0%9B%D0%BE%D0%B3%D0%BE%D1%82%D0%B8%D0%BF_%D0%9D%D0%98%D0%A3_%D0%92%D0%A8%D0%AD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 rot="5400000">
              <a:off x="4614968" y="3693070"/>
              <a:ext cx="701823" cy="7877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Статистика поступлений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315774"/>
            <a:ext cx="77753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/>
            <a:r>
              <a:rPr lang="ru-RU" sz="2200" b="1" dirty="0" smtClean="0">
                <a:solidFill>
                  <a:srgbClr val="003F82"/>
                </a:solidFill>
              </a:rPr>
              <a:t>Проходные баллы в 2009-2013 гг.</a:t>
            </a:r>
          </a:p>
          <a:p>
            <a:pPr lvl="1">
              <a:buFont typeface="Wingdings" pitchFamily="2" charset="2"/>
              <a:buChar char="Ø"/>
            </a:pPr>
            <a:endParaRPr lang="ru-RU" dirty="0" smtClean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2249" y="4666628"/>
            <a:ext cx="868362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/>
            <a:r>
              <a:rPr lang="ru-RU" sz="2200" b="1" dirty="0" smtClean="0">
                <a:solidFill>
                  <a:srgbClr val="003F82"/>
                </a:solidFill>
              </a:rPr>
              <a:t>Конкурс в 2013 гг.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Бизнес-информатика			367 заявлений на 50 бюджетных мест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Прикладная математика и информатика</a:t>
            </a:r>
          </a:p>
          <a:p>
            <a:pPr lvl="1"/>
            <a:r>
              <a:rPr lang="ru-RU" dirty="0" smtClean="0">
                <a:solidFill>
                  <a:srgbClr val="003F82"/>
                </a:solidFill>
                <a:latin typeface="Myriad Pro"/>
              </a:rPr>
              <a:t>								192 заявления на 35 бюджетных мест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Программная инженерия		186 заявлений на 20 бюджетных мест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22248" y="1719618"/>
          <a:ext cx="8683627" cy="283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Как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поступить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в НИУ ВШЭ – НН </a:t>
            </a:r>
            <a:br>
              <a:rPr lang="ru-RU" sz="3200" dirty="0" smtClean="0">
                <a:solidFill>
                  <a:schemeClr val="bg1"/>
                </a:solidFill>
                <a:latin typeface="Myriad Pro"/>
              </a:rPr>
            </a:b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на факультет </a:t>
            </a:r>
            <a:r>
              <a:rPr lang="ru-RU" sz="3200" dirty="0" err="1" smtClean="0">
                <a:solidFill>
                  <a:schemeClr val="bg1"/>
                </a:solidFill>
                <a:latin typeface="Myriad Pro"/>
              </a:rPr>
              <a:t>БИиПМ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479550"/>
            <a:ext cx="8130181" cy="516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/>
            <a:r>
              <a:rPr lang="ru-RU" sz="2400" b="1" dirty="0" smtClean="0">
                <a:solidFill>
                  <a:srgbClr val="003F82"/>
                </a:solidFill>
              </a:rPr>
              <a:t>Состав вступительных испытаний:</a:t>
            </a:r>
          </a:p>
          <a:p>
            <a:pPr indent="-457200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003F82"/>
                </a:solidFill>
              </a:rPr>
              <a:t>«Бизнес-информатика»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Математика, русский язык, иностранный язык</a:t>
            </a:r>
          </a:p>
          <a:p>
            <a:pPr lvl="1">
              <a:buFont typeface="Wingdings" pitchFamily="2" charset="2"/>
              <a:buChar char="Ø"/>
            </a:pPr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pPr indent="-457200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003F82"/>
                </a:solidFill>
              </a:rPr>
              <a:t>«Прикладная математика информатика» </a:t>
            </a:r>
          </a:p>
          <a:p>
            <a:pPr indent="-457200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003F82"/>
                </a:solidFill>
              </a:rPr>
              <a:t>«Программная инженерия»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Математика, русский язык, информатика и ИКТ</a:t>
            </a:r>
          </a:p>
          <a:p>
            <a:pPr lvl="1">
              <a:buFont typeface="Wingdings" pitchFamily="2" charset="2"/>
              <a:buChar char="Ø"/>
            </a:pPr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r>
              <a:rPr lang="ru-RU" sz="2400" b="1" dirty="0" smtClean="0">
                <a:solidFill>
                  <a:srgbClr val="003F82"/>
                </a:solidFill>
              </a:rPr>
              <a:t>Необходимые документы: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Заявление 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Паспорт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Документ о среднем полном</a:t>
            </a:r>
            <a:r>
              <a:rPr lang="en-US" dirty="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или общем специальном образовании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Сведения о сдаче ЕГЭ и его результатах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Документы о правах на льготы при поступлении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Военный билет или приписное свидетельство (при зачислении)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Фото 3х4 (при зачислении)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Медицинская справка (при зачислении)</a:t>
            </a:r>
            <a:endParaRPr lang="ru-RU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9121" y="6285014"/>
            <a:ext cx="365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4"/>
              </a:rPr>
              <a:t>http://nnov.hse.ru/bacnn/sostav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29193" y="3622675"/>
            <a:ext cx="1923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Прием документов с 20 июня по </a:t>
            </a:r>
            <a:br>
              <a:rPr lang="ru-RU" b="1" dirty="0" smtClean="0"/>
            </a:br>
            <a:r>
              <a:rPr lang="ru-RU" b="1" dirty="0" smtClean="0"/>
              <a:t>25 июля 2014 г.</a:t>
            </a:r>
            <a:endParaRPr lang="ru-RU" dirty="0"/>
          </a:p>
        </p:txBody>
      </p:sp>
      <p:pic>
        <p:nvPicPr>
          <p:cNvPr id="64514" name="Picture 2" descr="http://t2.gstatic.com/images?q=tbn:ANd9GcTal-0T-JI-RFHqWqPlDvr5qLr_uFPC8rSLdv77k6AWf9cSvrN8&amp;t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9556" y="147955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Льготы при зачислении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315774"/>
            <a:ext cx="7775339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/>
            <a:r>
              <a:rPr lang="ru-RU" sz="2200" b="1" dirty="0" smtClean="0">
                <a:solidFill>
                  <a:srgbClr val="003F82"/>
                </a:solidFill>
              </a:rPr>
              <a:t>Без вступительных испытаний: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победители и призеры заключительного этапа Всероссийской олимпиады школьников, члены сборных команд РФ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чемпионы Олимпийских игр,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Параолимпийских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 игр и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Сурдоолимпийских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 игр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победители и призеры олимпиад школьников.</a:t>
            </a:r>
          </a:p>
          <a:p>
            <a:r>
              <a:rPr lang="ru-RU" sz="2200" b="1" dirty="0" smtClean="0">
                <a:solidFill>
                  <a:srgbClr val="003F82"/>
                </a:solidFill>
              </a:rPr>
              <a:t>Вне конкурса при условии успешного прохождения испытаний: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дети-сироты и дети, оставшиеся без попечения родителей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  дети-инвалиды, инвалиды I и II групп, которым не противопоказано обучение в соответствующих вузах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граждане в возрасте до 20 лет, имеющие только одного родителя - инвалида I группы, если среднедушевой доход семьи ниже величины прожиточного минимума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военнослужащие, проходившие в течение не менее трех лет военную службу по контракту</a:t>
            </a:r>
          </a:p>
          <a:p>
            <a:pPr lvl="1">
              <a:buFont typeface="Wingdings" pitchFamily="2" charset="2"/>
              <a:buChar char="Ø"/>
            </a:pPr>
            <a:endParaRPr lang="ru-RU" dirty="0" smtClean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9121" y="6285014"/>
            <a:ext cx="341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4"/>
              </a:rPr>
              <a:t>http://nnov.hse.ru/bacnn/lgoti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Обучение на коммерческой основе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315774"/>
            <a:ext cx="690188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>
              <a:spcAft>
                <a:spcPts val="0"/>
              </a:spcAft>
            </a:pPr>
            <a:r>
              <a:rPr lang="ru-RU" sz="2200" b="1" dirty="0" smtClean="0">
                <a:solidFill>
                  <a:srgbClr val="003F82"/>
                </a:solidFill>
              </a:rPr>
              <a:t>Стоимость обучения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В 2013 учебном году: </a:t>
            </a:r>
            <a:r>
              <a:rPr lang="ru-RU" b="1" dirty="0" smtClean="0">
                <a:solidFill>
                  <a:srgbClr val="003F82"/>
                </a:solidFill>
                <a:latin typeface="Myriad Pro"/>
              </a:rPr>
              <a:t>130 тысяч рублей в год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Возможен образовательный кредит с государственным субсидированием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Подробнее тут: </a:t>
            </a:r>
            <a:r>
              <a:rPr lang="en-US" b="1" dirty="0" smtClean="0">
                <a:hlinkClick r:id="rId4"/>
              </a:rPr>
              <a:t>http://nnov.hse.ru/bacnn/kredit</a:t>
            </a:r>
            <a:endParaRPr lang="ru-RU" b="1" dirty="0" smtClean="0">
              <a:solidFill>
                <a:srgbClr val="003F82"/>
              </a:solidFill>
              <a:latin typeface="Myriad Pro"/>
            </a:endParaRPr>
          </a:p>
          <a:p>
            <a:pPr>
              <a:spcAft>
                <a:spcPts val="0"/>
              </a:spcAft>
            </a:pPr>
            <a:endParaRPr lang="ru-RU" sz="2200" b="1" dirty="0" smtClean="0">
              <a:solidFill>
                <a:srgbClr val="003F82"/>
              </a:solidFill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3F82"/>
                </a:solidFill>
              </a:rPr>
              <a:t>Система скидок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30%, 50%, 70%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 Положение о предоставлении скидок по оплате обучения студентам, обучающимся в НИУ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ВШЭ-Нижний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 Новгород на местах с оплатой стоимости обучения на договорной основе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Ø"/>
            </a:pPr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3F82"/>
                </a:solidFill>
              </a:rPr>
              <a:t>Возможен перевод на бюджетное место или 100% скидка</a:t>
            </a:r>
          </a:p>
          <a:p>
            <a:pPr lvl="1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Если студент дважды попадает в 10% рейтинга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endParaRPr lang="ru-RU" dirty="0" smtClean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2935" y="6291818"/>
            <a:ext cx="382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5"/>
              </a:rPr>
              <a:t>http://nnov.hse.ru/bacnn/kommer</a:t>
            </a:r>
            <a:endParaRPr lang="ru-RU" b="1" dirty="0"/>
          </a:p>
        </p:txBody>
      </p:sp>
      <p:pic>
        <p:nvPicPr>
          <p:cNvPr id="66564" name="Picture 4" descr="https://encrypted-tbn2.gstatic.com/images?q=tbn:ANd9GcQSiuz9T5IOK9gEdZK8rkKWdMuibhH6RyKb3_WIu5rIcLF631CCMKNYLo_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8612" y="4400064"/>
            <a:ext cx="1757263" cy="1321155"/>
          </a:xfrm>
          <a:prstGeom prst="rect">
            <a:avLst/>
          </a:prstGeom>
          <a:noFill/>
        </p:spPr>
      </p:pic>
      <p:pic>
        <p:nvPicPr>
          <p:cNvPr id="66566" name="Picture 6" descr="https://encrypted-tbn0.gstatic.com/images?q=tbn:ANd9GcQAKnsmS6TOjiUuI2RURtuyXBJVu1yo1tX0rjlAcoQJ1Yzl74USjRGNXRsUf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4390" y="1533046"/>
            <a:ext cx="1151556" cy="1067109"/>
          </a:xfrm>
          <a:prstGeom prst="rect">
            <a:avLst/>
          </a:prstGeom>
          <a:noFill/>
        </p:spPr>
      </p:pic>
      <p:pic>
        <p:nvPicPr>
          <p:cNvPr id="66568" name="Picture 8" descr="http://nnov.hse.ru/data/2011/06/15/1212707300/Sberbank_logoti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6209" y="2969079"/>
            <a:ext cx="991331" cy="691557"/>
          </a:xfrm>
          <a:prstGeom prst="rect">
            <a:avLst/>
          </a:prstGeom>
          <a:noFill/>
        </p:spPr>
      </p:pic>
      <p:pic>
        <p:nvPicPr>
          <p:cNvPr id="66570" name="Picture 10" descr="http://nnov.hse.ru/data/2011/06/15/1212707297/BSG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2341" y="3312484"/>
            <a:ext cx="1453534" cy="34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/>
          <a:p>
            <a:r>
              <a:rPr lang="ru-RU" sz="20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Ждем Вас у нас на факультете</a:t>
            </a:r>
            <a:r>
              <a:rPr lang="en-US" sz="20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ru-RU" sz="2000" dirty="0" err="1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БИиПМ</a:t>
            </a:r>
            <a:r>
              <a:rPr lang="ru-RU" sz="20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!</a:t>
            </a:r>
          </a:p>
          <a:p>
            <a:r>
              <a:rPr lang="ru-RU" sz="20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(831) 416-9800</a:t>
            </a:r>
          </a:p>
          <a:p>
            <a:r>
              <a:rPr lang="en-US" sz="20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Email: </a:t>
            </a:r>
            <a:r>
              <a:rPr lang="en-US" sz="2000" dirty="0" smtClean="0">
                <a:solidFill>
                  <a:srgbClr val="7030A0"/>
                </a:solidFill>
                <a:latin typeface="Myriad Pro"/>
                <a:ea typeface="ＭＳ Ｐゴシック"/>
                <a:cs typeface="ＭＳ Ｐゴシック"/>
              </a:rPr>
              <a:t>nvaseeva@hse.ru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Myriad Pro"/>
                <a:ea typeface="ＭＳ Ｐゴシック"/>
                <a:cs typeface="ＭＳ Ｐゴシック"/>
              </a:rPr>
              <a:t>http://nnov.hse.ru/bipm</a:t>
            </a:r>
            <a:endParaRPr lang="ru-RU" sz="2000" dirty="0" smtClean="0">
              <a:solidFill>
                <a:srgbClr val="7030A0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Факультет сегодня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479550"/>
            <a:ext cx="7475094" cy="53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/>
            <a:r>
              <a:rPr lang="ru-RU" b="1" dirty="0" smtClean="0">
                <a:solidFill>
                  <a:srgbClr val="003F82"/>
                </a:solidFill>
              </a:rPr>
              <a:t>Больше 450 студентов, более 50 преподавателей</a:t>
            </a:r>
          </a:p>
          <a:p>
            <a:pPr indent="-457200"/>
            <a:r>
              <a:rPr lang="ru-RU" b="1" dirty="0" smtClean="0">
                <a:solidFill>
                  <a:srgbClr val="003F82"/>
                </a:solidFill>
              </a:rPr>
              <a:t>3 направления подготовки бакалавров</a:t>
            </a:r>
          </a:p>
          <a:p>
            <a:pPr indent="-457200"/>
            <a:r>
              <a:rPr lang="ru-RU" b="1" dirty="0" smtClean="0">
                <a:solidFill>
                  <a:srgbClr val="003F82"/>
                </a:solidFill>
              </a:rPr>
              <a:t>3 магистерских программы</a:t>
            </a:r>
          </a:p>
          <a:p>
            <a:pPr indent="-457200">
              <a:buFont typeface="Wingdings"/>
              <a:buChar char="Ø"/>
            </a:pPr>
            <a:endParaRPr lang="ru-RU" b="1" dirty="0" smtClean="0">
              <a:solidFill>
                <a:srgbClr val="003F82"/>
              </a:solidFill>
            </a:endParaRPr>
          </a:p>
          <a:p>
            <a:pPr indent="-457200"/>
            <a:r>
              <a:rPr lang="ru-RU" sz="2400" b="1" dirty="0" smtClean="0">
                <a:solidFill>
                  <a:srgbClr val="003F82"/>
                </a:solidFill>
              </a:rPr>
              <a:t>Кафедры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Кафедра информационных систем и технологий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Кафедра прикладной математики и информатики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Кафедра математики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Базовая кафедра группы компаний «Мера»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Базовая кафедра компании «Теком»</a:t>
            </a:r>
          </a:p>
          <a:p>
            <a:pPr indent="-457200"/>
            <a:r>
              <a:rPr lang="ru-RU" sz="2400" b="1" dirty="0" smtClean="0">
                <a:solidFill>
                  <a:srgbClr val="003F82"/>
                </a:solidFill>
              </a:rPr>
              <a:t>Научные лаборатории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Теории и практики систем поддержки принятия решений (ТАПРАДЕСС)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Алгоритмов и технологий анализа сложных структур (ЛАТАС)</a:t>
            </a: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50178" name="Picture 2" descr="http://www.hse.ru/images/org/cathedra/_ill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4638" y="1413082"/>
            <a:ext cx="1009933" cy="1352284"/>
          </a:xfrm>
          <a:prstGeom prst="rect">
            <a:avLst/>
          </a:prstGeom>
          <a:noFill/>
        </p:spPr>
      </p:pic>
      <p:pic>
        <p:nvPicPr>
          <p:cNvPr id="50180" name="Picture 4" descr="http://nnov.hse.ru/data/2013/02/25/1305866013/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5582" y="3605752"/>
            <a:ext cx="1009933" cy="918122"/>
          </a:xfrm>
          <a:prstGeom prst="rect">
            <a:avLst/>
          </a:prstGeom>
          <a:noFill/>
        </p:spPr>
      </p:pic>
      <p:pic>
        <p:nvPicPr>
          <p:cNvPr id="10" name="Picture 16" descr="http://upload.wikimedia.org/wikipedia/ru/d/da/MERA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5330" y="2936250"/>
            <a:ext cx="1514947" cy="557776"/>
          </a:xfrm>
          <a:prstGeom prst="rect">
            <a:avLst/>
          </a:prstGeom>
          <a:noFill/>
        </p:spPr>
      </p:pic>
      <p:pic>
        <p:nvPicPr>
          <p:cNvPr id="11" name="Picture 2" descr="url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4638" y="4591153"/>
            <a:ext cx="1050877" cy="1076405"/>
          </a:xfrm>
          <a:prstGeom prst="rect">
            <a:avLst/>
          </a:prstGeom>
          <a:noFill/>
        </p:spPr>
      </p:pic>
      <p:pic>
        <p:nvPicPr>
          <p:cNvPr id="12" name="Picture 2" descr="http://nnov.hse.ru/data/2011/12/01/1269461112/6im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7343" y="5763930"/>
            <a:ext cx="1119116" cy="70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hse.ru/data/2010/10/01/1224489472/20070530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372" y="1651380"/>
            <a:ext cx="2864979" cy="4855590"/>
          </a:xfrm>
          <a:prstGeom prst="rect">
            <a:avLst/>
          </a:prstGeom>
          <a:noFill/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>
                <a:solidFill>
                  <a:prstClr val="white"/>
                </a:solidFill>
                <a:latin typeface="Myriad Pro"/>
              </a:rPr>
              <a:t>Факультет </a:t>
            </a:r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сегодня: н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аправления подготовки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479550"/>
            <a:ext cx="6465154" cy="5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/>
            <a:r>
              <a:rPr lang="ru-RU" sz="2400" b="1" dirty="0" smtClean="0">
                <a:solidFill>
                  <a:srgbClr val="003F82"/>
                </a:solidFill>
              </a:rPr>
              <a:t>Бизнес-информатика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Специализация «Разработка и внедрение </a:t>
            </a:r>
            <a:r>
              <a:rPr lang="en-US" dirty="0" smtClean="0">
                <a:solidFill>
                  <a:srgbClr val="003F82"/>
                </a:solidFill>
                <a:latin typeface="Myriad Pro"/>
              </a:rPr>
              <a:t>ERP-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систем»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Специализация «Информационные системы поддержки принятия решений»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pPr indent="-457200"/>
            <a:r>
              <a:rPr lang="ru-RU" sz="2400" b="1" dirty="0" smtClean="0">
                <a:solidFill>
                  <a:srgbClr val="003F82"/>
                </a:solidFill>
              </a:rPr>
              <a:t>Прикладная математика и информатика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Специализация «Математическое и компьютерное моделирование»</a:t>
            </a: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pPr indent="-457200"/>
            <a:r>
              <a:rPr lang="ru-RU" sz="2400" b="1" dirty="0" smtClean="0">
                <a:solidFill>
                  <a:srgbClr val="003F82"/>
                </a:solidFill>
              </a:rPr>
              <a:t>Программная инженерия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Специализация «Разработка программных систем (совместно с компанией МЕРА и НИИТ)»</a:t>
            </a: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>
              <a:solidFill>
                <a:srgbClr val="003F82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8" name="Picture 16" descr="https://encrypted-tbn0.gstatic.com/images?q=tbn:ANd9GcTCOYU0o_V-rysvool5keIndWWr059Utf62DMQEuyGpqlDnfJnIZAM6Ac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5943" y="1650643"/>
            <a:ext cx="2071128" cy="1374802"/>
          </a:xfrm>
          <a:prstGeom prst="rect">
            <a:avLst/>
          </a:prstGeom>
          <a:noFill/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Факультет сегодня: наши партнеры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8" y="1269242"/>
            <a:ext cx="8512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  <a:latin typeface="Myriad Pro"/>
              </a:rPr>
              <a:t>Университеты и научные центра</a:t>
            </a:r>
          </a:p>
        </p:txBody>
      </p:sp>
      <p:pic>
        <p:nvPicPr>
          <p:cNvPr id="13" name="Picture 4" descr="http://nnov.hse.ru/data/2013/02/25/1305866013/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5183" y="4637300"/>
            <a:ext cx="733430" cy="666756"/>
          </a:xfrm>
          <a:prstGeom prst="rect">
            <a:avLst/>
          </a:prstGeom>
          <a:noFill/>
        </p:spPr>
      </p:pic>
      <p:pic>
        <p:nvPicPr>
          <p:cNvPr id="14" name="Picture 16" descr="http://upload.wikimedia.org/wikipedia/ru/d/da/MERA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511" y="4532648"/>
            <a:ext cx="1449190" cy="533565"/>
          </a:xfrm>
          <a:prstGeom prst="rect">
            <a:avLst/>
          </a:prstGeom>
          <a:noFill/>
        </p:spPr>
      </p:pic>
      <p:pic>
        <p:nvPicPr>
          <p:cNvPr id="15" name="Picture 18" descr="http://edu.jobsmarket.ru/images/company/img684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8963" y="3015186"/>
            <a:ext cx="748681" cy="722864"/>
          </a:xfrm>
          <a:prstGeom prst="rect">
            <a:avLst/>
          </a:prstGeom>
          <a:noFill/>
        </p:spPr>
      </p:pic>
      <p:pic>
        <p:nvPicPr>
          <p:cNvPr id="16" name="Picture 20" descr="http://www.f1cd.ru/companys/intel_intel_ooo_intel/logo_intel_intel_ooo_inte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70225" y="5438490"/>
            <a:ext cx="1103362" cy="744770"/>
          </a:xfrm>
          <a:prstGeom prst="rect">
            <a:avLst/>
          </a:prstGeom>
          <a:noFill/>
        </p:spPr>
      </p:pic>
      <p:pic>
        <p:nvPicPr>
          <p:cNvPr id="17" name="Picture 22" descr="http://servernews.ru/assets/external/illustrations/2011/01/19/748929/sap_logo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0752" y="5453488"/>
            <a:ext cx="1404431" cy="729771"/>
          </a:xfrm>
          <a:prstGeom prst="rect">
            <a:avLst/>
          </a:prstGeom>
          <a:noFill/>
        </p:spPr>
      </p:pic>
      <p:pic>
        <p:nvPicPr>
          <p:cNvPr id="18" name="Picture 24" descr="https://encrypted-tbn0.gstatic.com/images?q=tbn:ANd9GcSZfR7ELW6eeHJ_ddsY1_QWZIMkp6ADdf-LneBWyqlgsSerM2N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2638" y="5051028"/>
            <a:ext cx="1581264" cy="387462"/>
          </a:xfrm>
          <a:prstGeom prst="rect">
            <a:avLst/>
          </a:prstGeom>
          <a:noFill/>
        </p:spPr>
      </p:pic>
      <p:pic>
        <p:nvPicPr>
          <p:cNvPr id="19" name="Picture 32" descr="http://www.ercis.org/sites/www.ercis.org/files/pages/the-network/advisory-board/university-of-muenster/WWU_Logo1_1c_100%25schwarz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1711" y="3015186"/>
            <a:ext cx="2780927" cy="598979"/>
          </a:xfrm>
          <a:prstGeom prst="rect">
            <a:avLst/>
          </a:prstGeom>
          <a:noFill/>
        </p:spPr>
      </p:pic>
      <p:pic>
        <p:nvPicPr>
          <p:cNvPr id="20" name="Picture 34" descr="http://upload.wikimedia.org/wikipedia/ru/d/d6/%D0%9B%D0%BE%D0%B3%D0%BE%D1%82%D0%B8%D0%BF_%D0%9D%D0%98%D0%A3_%D0%92%D0%A8%D0%AD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9683" y="1879561"/>
            <a:ext cx="990621" cy="958201"/>
          </a:xfrm>
          <a:prstGeom prst="rect">
            <a:avLst/>
          </a:prstGeom>
          <a:noFill/>
        </p:spPr>
      </p:pic>
      <p:sp>
        <p:nvSpPr>
          <p:cNvPr id="54274" name="AutoShape 2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ABwMGBAUIAQL/xABMEAABAwMBBAINBwkIAQUAAAABAgMEAAURBgcSITETURQWIjZBVWFzdIGUstEVNXFykaGxIzI0QlKTs8HCFzNTVGKSouEmJCU3RIP/xAAaAQACAwEBAAAAAAAAAAAAAAAABQECBAMG/8QAMhEAAgECBAUDBAEDBQEAAAAAAAECAxEEEhMhMTIzUXEFQVIUImGBsZHB8CMkNNHhFf/aAAwDAQACEQMRAD8AdkmQzFYW/JdQ0ygZUtasJSPKalJt2RDaSuzX9sth8c2/2lHxq+jU+LK6kO4dsth8c2/2lHxqdGp8WGpDuHbLYfHNv9pR8aNGp8WGpDuSxb3aZj4YiXKG+8rk20+lSj6garKnOO7RKnF8GbCqFjHmzokBoOzZLMdsnAW6sJGerJqVFy4IhtLiYXbLYfHNv9pR8a6aNT4srqQ7h2y2Hxzb/aUfGjRqfFhqQ7h2y2Lxzb/aUfGjRqfFhqQ7n23f7O42463dIam2gC4pL6SEAnAyc8ONRpVLpZWGpDufHbLYvHNv9pR8aNGp8WGpDuHbLYfHNv8AaUfGp0anxYakO4dsth8c2/2lHxo0anxYakO4dsth8c2/2lHxo0anxYakO4dsth8c2/2lHxo0anxYakO4dsth8c2/2lHxo0anxYakO4dsth8c2/2lHxo0anxYakO4dsth8c2/2lHxo0anxYakO5sI0hmUwh+M6h1lYylxCspUPIRXNpp2ZZNPgaPaD3l3bzH8xXbDdaPk51+lLwc8eqvQnnwoAKALhso460i+ac901jx3RZrwXVHxSMdFE2yd6rfpSPwVW3AdX9GTG9ISVOxKFABQBYLCM6Z1P6PH/jJrPV6tP9/waaXSn+iv+qtBmYUAFABQAUAFABQAUAdC7O+8u0+Y/ma8/iutIf0OmiTXyFuaOuqG0qWos4CUjJPEVXDtKrG5NbenLwc+PRZLABfjvNA8AVtlOftr0ClFvZiFwkuKIasUAAk4AyaCS77LocpjWMVb8V9tHRuDeW2UjO6fCRWHGzi6Lszbg4SVTdDxpKOCj7XmXX9MNoYaW6vslB3UJKjyPVWzAtKruZcYm6Wwk3mHmFBL7TjSiMgLSUkj107Uk+DEri1xRHUlT6bbW6sIaQpazySkZJ9VQ2krslJt2RZ7FBlo03qVKokhKlsRwkFpQKvyyeXDjWWrOOrDfv8Awa6UJKlNW7FbfjSGAC/HdaB5FxBTn7a0qUXwZmlGS4oiqxQ9SlS1BKElSicAAZJoJSuZPybP/wAjK/cq+FU1Id0X0p9g+TLh/kJX7lXwo1Id0TpT7B8mXD/ISv3KvhRqQ7oNKfYxlJKVFKgQocCCMEVdO5zaaPBQB0Js77yrT5n+Zrz+K60h/Q6SLGRkVnOwuNtgxZLd4f8A1Z9xVMPTueXgw4/poT9OBQTQ/wBMj+dT+Iqs+V+C9PmR1Bjy15g9EfVSB4Rk86gBNbah/wCQwfQ/61U49O5H5FXqHMhe0xFxZdm3fxavrr/hrrLjOhI1YTrROgd3rpBYeC222jFstnpCvdpl6dzS8GDHr7UKKnDFBn6fGb/bPTGffFcqvTl4OtHqLydMYPXXmz0AYPXQFgx5aAsc1alP/kNz4j9Lc9416Oj04+BDX6kjW5HWK6nE6E2d95Vp8z/M15/FdaQ/odKJZKznYXG275ltvpZ9xVMPTueXgw4/poT1OBQTQ/0yP51H4iqz5X4L0udHUQrzJ6IKACgBNbau+GD6H/Wqm/p3I/Ir9Q5kLymItLNs27+LV9df8NdZsZ0JGrCdaJ0FSAeC123fNds8+r3aYen80vBhx3LHyKE86cMTmw098/2z0xn3xXOr05eDrR6kfJ0xXmz0IUAFAGCuzWpxalrtsNSlHJUY6CSevlVtSa9yuSPY+fkO0eKoPsyPhU6k+7DTh2MxllqO0lphtDbaBhKEJAA+gCqtt8SyVuBJUALjbd8y230s+4qmHp3PLwYcf00J6nAoJof6ZH86j8RVZ8r8F6XOjqIV5k9EFABQAmttXfDB9D/rVTf07kfkV+ocyF5TEWlm2bd/Fq+uv+Gus2M6EjVhOtE6CpAPBa7bvmu2efV7tMPT+aXgw47lj5FCedOGJzOsS0t3y3LcUEoTLaKlKOABvjia51enLwdaPUXk6K+XbP41g+0o+Nee059mPtSHcPl2z+NYPtKPjRpz7MNSHc+mrxa33UtM3GG44o4ShD6SSfIAahwkldolTi/czqqWCgAoAKAFxtu+Zbb6WfcVTD07nl4MOP6aE9TgUE0P9Mj+dR+Iqs+V+C9LnR1EK8yeiCgAoATW2rvhg+h/1qpv6dyPyK/UOZC8piLSzbNu/i1fXX/DXWbGdCRqwnWidBUgHgtdt3zXbPPq92mHp/NLwYcdyx8ihPOnDE4UEhw6hQAYHVQBvtBY7crRw/8AsD8DWfFdGRownWR0VXnx6FABQAUALjbd8y230s+4qmHp3PLwYcf00J6nAoJof6ZH86n8RVZ8rL0+dHUQrzJ6IKACgBNbau+GD6H/AFqpv6dyPyKvUOZC8piLizbNu/i1fXX/AA11mxnQkasJ1onQVIB4LXbd812zz6vdph6fzS8GHHcsfIoTzpwxOA4nA50EknQPf4Ln+w1F0Tkl2DoHv8Fz/YaLoMkuxvdCNOp1jaVKbWAJA4lJ6jWfFNaMjThYtVU2joekA7CgAoAKAFxtu+Zbb6WfcVTD07nl4MOP6aE9TgUH004GnEOnkhQUfUahq6sWg7SR1MK8wejCgAoAS22ledTxEfswUn7XF/CnHp3TfkU+oc68FApgLyzbNu/i1fXX/DXWbGdCRqwnWidBUgHgtdt3zXbPPq92mHp/NLwYcdyx8ihPOnDE5n6f4362DwdmM++K51enLwdaPUXk6W6JH7KfsrzZ6CyDokfsp+ygmwBpIOQlOfooIsfdBIUAFABQAudtqf8A2K3K6pmP+CvhTD07nfgw4/poTtOBQeKTvJKesYoBOzudO2aYm4WmHMQQQ+ylzI8orzM45ZNHo4SzRTMyqlgoAQ+1eWmVrKQlKgRHaQyfpwVH71U8wMXGivyJsdK9WxT62GItuyxnpdawj/hIcX/xI/nWTGu1FmzBRvVTH3SIdC123fNds8+r3aYen80vBhx3LHyKE86cMTmw098/2z0xn3xXOr05eDrR6kfJ0xXmz0IUAFABQAUAFABQBTNrUQydHvOITlUd1Dvqzg/jWvAytWS7mXGRvSYijT0RgKCRk7N9cxbZETZ7ystMJJMeQeKUgnJSrq45wfV1UtxmEcnnh+xlhMSkskxoNXu1PNhxq5Q1o/aS+nH40sdOa9mMNSHcr+ptfWa0Rl9jSmZsvGEMsqChn/URwArvRwlSo91ZHGriacFxuxFypDsuU9JkLK3nllxautROTT2KUUkhLKTk22RVJQYexaGXb5NmFPcx44Tn/UtXwSaXeoytCMe4x9PjeTkOQnHOlA1FrttObXbMf46vdph6dvKXgwY/lj5FEacCg2Gnvn+2emM++K51enLwzrR6kfJ0vkV5s9Ce0AFABQAUAFABQBjXGIzcIMiHJTvMyG1NrHWFDBqYyytSXsQ1mVjm6+Wp+y3SRb5SSHGVYCv20+BQ8hFejpVVUgpI8/VpunJpmDXQ5BQSeYBOSATQFz3P2UAFAAMeHhQCHzsysa7NppsyEFEmWrpnUkcUg/mj7MfbSHGVVUqu3BDzC0tOmr8TM2hy5MDR8+VCfWw+30e44g4Iy4kH7iRVcLFSrJSWxbEycaTaEVcr1dLohCLlPfkpbOUB1Wd09Yp5CjCD+1WE1StOfMzX10OJ9NOLZdQ60oocbUFIUk4KSOIIqGk1Zlk2ndDH2XX+73PVJj3C5SZDIiuL3HF5GcpwfvNLcbQpwpXirbjLB1qk52kxv0qGQUAFABQAUAFABQBWNaaRjaniDJDE1oHoZGM8P2VDwj8OdaMPiJUZbcDPXoRqx34iQvliuVikli5xVtccJc5oX5Qrw/j5Kd0q0KqvFierRnTdpI1uK6nIKACgD1CVLUEoSVKUcBKRkmobsCV3YZegdnj65DVzv7BaaQd5mIsd0s+Ar6h5PD4eorMVjFbJT/qM8NhHfNMbYHClYyKttQ7xbn/+X8VFasF14/57GbF9GQgqfCNnmD1UAGD1UAXjY734q9Dc95NYfUOj+zdgOo/A8KSjcKACgAoAKACgAoADQBDJjMSmVMyWW3mlDCm3EBST9INSm1uiGk1ZlYnbONMzFFQhKjqP+XcKB9nKtMcZWj73M8sJSl7GqVskshVkT7kB1BbePcrt/wDRq9kcvoKfcyIuyrTzJ/LLmSOPJx0D3QKpLH1nw2LRwNJcdyx2nTVms53rdbo7LmMdLuZXj6x41nnWqT5maIUoQ5UbYVyOh7QBiXW3RbtAdgzm+kju430ZIzggjl5QKtCcoSzR4lZRUlZ8DQ/2e6X8NsT+9X8a7/V1/kcvpqXxD+z3S/iwfvV/Gj6uv8g+mpfEP7PdL+LB+9X8aPq6/wAg+mpfEzLRpKy2aZ2ZbYYZf3Cje31HuTjI4nyCqVMRUqLLJ3ReFGEHeKsb2uJ0CgDwGgD2gAoAgnqcRCfUwsIcSglKinIBA6qtG2ZXIlwK3arzc5ughelvMiauMt8brXcDGcDGfJ113nThGvk9rnKMpOlmvuZOqZ14t8KI5aA1IklzdWy4j++ASVKxg8DhJx9NVoRhKTU9kFWU4pZeJ5Cv3ywm0y7W+kRpTikPtqRlSSlClbvkIIANEqWm5Rmt0CqZ7OPA9kXOejWkW1Ida7DdiLkKHR90CkhOM55cc8qFCLoOfvclylqKPsRybrcIesYdvlOtfJ85pao5DXddInmgnPVx5UKEZUXJcUQ5yVVRfBmfapE2Y1NeW+joVPLREIa4hKeG8ePdZUDjlwxVJqKaX9S8G2mzR6R1BNvLMJyRc4JkOLc6WGhnCtxORnO8cfqn113r0lTbSjt3OVKo5JXZJeL5Piaoet3Z8SLDTbVSw681kpUFhOCcjhx+mop0oypZrXd7BKbU8t9rGZFvF0RopV3nwQm4txXHlRkggKKc7vDiRkAHHMZqsqdPXyRe1y0Zy08zW5Fpi+i7usrYvcKclTG+8w21uLbVwxujOQOYIOTy40VqTpp3i0RTqZ+DJYd0nu6yn2tx5vsSNHQ8kBruiV5GCc+DHVUShFUVNcWy0ZSdRxMW53G+wrzaoJmRMXBx1JPYpPRhIyn9fj5atCFOUJStwt7/APhWUpxko34mZfH7/BsQlQVxZEyNlx9osnD6AckJ49yd36apSVOVS0uDLTc1G8eKJbLelX1xqVb1JNt6EFSinuluqwd0ceG6M58px4DUVKeltLj/AJ/JMJ591wNpOlsQYq5Mp1LTSMZUrynAHlJPDFc4xcnZF3JRV2YDOoITrkxn8ul6EgOPNLZUFBJGQQMcQcHlV3Sls/ZlNRb/AINdo+dJvbaLzIdkth5KgmIUbrKUFXcKBI7pW6Mk5I7rwV0rxVN5F/UrSbl9zLRWc7BQBG+gOMrQc4UkpOPLQQ9yqWnT94hWVNhXJhOW9ALYfCVdMWiclJTyzgkZz6q01K1OU9Szv+uJxhTmo5W1Y3twiynpUB2OWUojPFxYXnKgUKTgY+tn1Vxi0k0/c6NNtM1bemBG1Ui8QHg1Hc3lSo2OC3CkgLT1Hjxro696WSS8MoqVqmZPyTv2iW5q1i8JdYDDUZUYtEK3iFEEnPLmOVQqkVScO7LZHnzH3quxKvcBptl/seVHfQ8w94UKB4/cTRQq6cm2rphVhnX5NmzHEaGiPGSEpabCGwfBgYFcm7u7LJbWRoNO2S62e3woK3oS0MOFSnglW9gkkgA/TjOa7VasKknLfc5whKKSC46acuOonZ0pTC4L0BUJbBzvbpVvFWevIFTGvkp5VxvciVLNO74WsZNpt13hWBdvcnsuyWkFEaSUHO7+rvjwkDA4VWpOEqma2xaEZKGW5ExYXXtQRbzNZhsOxmnEJTFyelK8AlZIHIA4GPCeNDqpU3CPv3DTvPMySJaJjOqpl3W4wWZLCGejGd5ITnB6uOaHUi6Sh7oFBqbke3ezyp18tM9lxlLcBS1FC85XvDHg5UU6kYU5R7hODc4v2Rungstq6Ld3907u9wGfLXH3OjNPpK0SbJaewZLrTpS6taVNgj85RPHP012r1FUnmRzpQcI2Z8aut0u4R4Bhtpe7FnNyHGSsJ6RKc8ieGckHj1UUJxi3f3VgqRbtbuam8wpcaHqK7uYTMuLCIkZgKyWwe4QCR+sVLJ4cPprrCSbhT9luc5xaUpdy1WuKiBb4sNvG4w0lsY5cBis05ZpNs7xjlikZlVLBQBBOjJlxHI61utpWMFTSyhQ+gjlUp2dyGroT0R66P7QVafN7uaYnZLjeRIO8EpSSOPqpvJQWH1MqvYWxlN19PNsW+86UnxY7ci1Xm8vSEPNZaXJyFJK0hR8HJOT6qx08RFu0oo1SpS4qTNFtRXOsL8R+2XW4NiUpwuIMglIOQe5HgHHlXfAqNW6lFbWOGMlKnZxfEvOkIZYskZ92XKkuyWUOOKkOleCU+DqFYa8rzaStY2UlaN7kuqL9H09Z3p8gb5T3LTYOC4s8h/31UUaTqzyoKtRU4OTKhpmDeNYx1Xa+XaVHhOqIYiQl9EMDhkkccZ9fCtVadPDvJCO/dmaip1lnm9jI1FpSfa4Ds/TN3uTchhJWplyQXQ4Bzxnw/jVaWIhOWWrFWf4LVKMoxzU27horUnbpbXrfcXXWJ7IStTkVwtlxOfzhjl4MjyipxFD6eeaPD8hh62vFqXErGj3rnedWSLTMvVz7GaDvFEghR3VYHGtNdQp0VOMVd2M9GU51XBydkTa6F50bPhv26+TnY7+8UpkOb+6U4yDngRxH31XDKniItSironEupRayy2Yy4o+XdPxXH1PRzKYbdUWXChSSQFcCKXP/AE5u3sb198EK7T79yuOunbLJvFy7EbefRhMlQUQknHH1CmdWMIUFUUVfYX0pTlXcHJ2NxtSTLsLEOZbbncGi+50bieyFFPBHDA8HKuWCy1W4zSOuLcqcVKLZtdNaeVdtOwJ0y9XnppDIcXuSyBk9QxXGtVUKjjGK2/B0pU80FJt3NHq1jUujOiuNuvkmXAKwlaJXd7hPIKHhB6xg13oOjiPtlGz/AAca+rQ+6Mrot+lrhC1VBi3sslMpkKZUjpFENq4Z4ZwfAQcZANZK8JUZOn7GmlNVoqZRda6vmxNbMrhOvJhW9xLakpJ3HiMFwdRwDjyYrdhsNGVBp8X/AIjJXxEo1lbghtRH2pUdqQwoLZdQlaFDkUkZBpU1ldmMU7q6Jqgk8PKgBIhUxva3IVbmmnZQmO9Gh5ZSg9wc5I8mac/b9Gs3C39xTv8AVfbxL0mfqE6ussa7MR4sZ1MjuYshSw6Qj9YEDlzH/VYclHRk4u724o256mpFS24mi23f3Np+s5+ArR6bzSM+P5UMDTfe9bPRWvdFL6vOzdDlRQNt7ixGtDQ/u1OOqP1gE4/E1v8ATUry/Ri9Q5YouehAjtNs/R4x2KjP044/fmsmJ60vJroW04m9IGOI4VwOokdlaOh12ttgnokNPJz/AKARj+VOsa70Lv8AApwa/wBdkug1vNa5u64jKXpCW5JbaUvcC1b/AC3sHH2Gq4qzw8U3tsWw7/3E7fkyoMxnX+r24+oR2EmIlQYt4Od9QPdpUs449yOAHEDycayi8LRvT3v7/wAFlJYirae1vYbrSUoQEIACUgAAcgKUjLhwE9o//wCWpfnpP86b4j/iL9Cuh/ypfs3u275ltvpZ9xVcfTuo/B2x/TRatCd5tm9ER+FZcT1peWaaPTiY20cNK0VdOlAI6MFP1t4Y+/FThL68bFcTbSlcpeze5Cy6Lvlzd/Mad/JA/rL3QAPtIrZjIaleEDJhJZKEpMk1DYI42csb0lhy5RMzHlBwby1q4uD7D/xFRSrS+oe2z2/6L1aSdDjvxNzshvXZ1hctzyvy0BW6nJ5tnin7DkeoVyx9LLUzd/5L4KrmhZ+xfawmwikvtRmFvSHENtIGVLWrAA8pqUm3ZEN2QkrfdIKdq5nqlsiIZrpDxWN3BQoA5+nFOZQl9Jltvb+4pjJfVZvYdTDrElDchhbbqCMocSQoY8hpM047MbKz3FbttlsKftcVLqC8gOKUgHikHGM/fTP02L+5i7HvZJFosWtdNRrFAafvEZDjcdCVoJOQQkAjlWaphqzm2omqFamorc015bc2g2i7LtbiHm4MtPyeQncLmGxvgk45knGcchXWm/pZxze63/qcqi+phLL7cDzZvquLboR0/fXOwZUZZDXZHcgpJzgk8iCTz58KnF4dyerT3TK4Wuox057NFh1Tra2Wm3uCJKak3BxO7HYZVvkqPAE4zgVno4ac5bqyNFWvGK2e5oNm2n06WgvXq/qbhuPJDSA+sJ6NvPhPgKiBw8grvjK2tJU6e5ww1LSi5z2uVfZ9dIMbXcmXJlstMPB/ccWsJScqBHE1pxVOTw6SW+xnw8kq7bNvtSsrtsuEfVFqV0QUtJdWjhuOfqr9fI/91ywVVTi6Mzpi6bjJVYF00vrK2XmyiY7JYYeZAEpC1hPRq5Z4/qk8jWOthp055UvBrpV4zjmuLTSd1gsbS35r8tluM4/I3XVLASQd7HHy8KZV4SeGUUt9jBRkliG3w3LHtqmx3LXa2UPNlxT5dCQoE7m6Rn6ONZ/TovPJ2O+PayJG30dq3T0TSlsYlXiEy8zGShxtbwCkkDljnXHEYerKrJqLs2d6NSKpq7NPqy7SNcoasulWHH4anAuRMUgob4HgMkcgePlwMZrtQpxw331nv7L3ONaUq/2U+BDKFijSrFpFufGXBjuqk3BxTgCXFjOEK8HE+DyDyVMXVanXtvwRDUE40b7FzXo3SqGi6qy29LYG8VdGAAOvNZPqa97ZmanSp24Co09dI+ldeOdFKbctxeUytxC95JaUcpOfJw+w00rU3Xw+634iynLRru3AesWQzKYQ9GdQ60sZStCshQ8hpI007Mbppq6Pp1tDyCh1CVoPNKhkGoTsSQm3wjziR/3SfhVs0u5FkTNtNtIDbSEoQOSUjAHqqpJGuHGWsrXHaUs81KQCT66lSa2uRZHyq3wlfnQ45+lpPwqc8u4ZV2JGY7LCdxlpDaf2UJAH3VDbfEEkuBBNtVuuGOzoMaTjgC80lRH2irRqTjyuxDjGXFHxBstrt6t6DbokdeMbzTKUn7QKJVJz5nciNOMeCMtxlp1G462laee6oZFVTa4F7XIjb4R5xI/7pPwqc0u5GVEq2WnG+jcbQtv9lQyPJwqvvcmxEIEMAgRGMK5joxx456uupzS7kZV2DsCGRgxWMcv7sVOaXcMq7Hq4MRagpcVhSgAkFTYJwOQqFJr3CyPPk6FvBXYcfI5Hok/CpzS7kZY9idKEpGEpAHUOVVLEBt8I5zEjne55aTx+6rZpdyMqJ1NoU2W1ISWyN0pI4Y6sVUkgFvhAYEOOB5pPwqc0u5GVdiZttDSAhpCUIHJKRgCobu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ABwMGBAUIAQL/xABMEAABAwMBBAINBwkIAQUAAAABAgMEAAURBgcSITETURQWIjZBVWFzdIGUstEVNXFykaGxIzI0QlKTs8HCFzNTVGKSouEmJCU3RIP/xAAaAQACAwEBAAAAAAAAAAAAAAAABQECBAMG/8QAMhEAAgECBAUDBAEDBQEAAAAAAAECAxEEEhMhMTIzUXEFQVIUImGBsZHB8CMkNNHhFf/aAAwDAQACEQMRAD8AdkmQzFYW/JdQ0ygZUtasJSPKalJt2RDaSuzX9sth8c2/2lHxq+jU+LK6kO4dsth8c2/2lHxqdGp8WGpDuHbLYfHNv9pR8aNGp8WGpDuSxb3aZj4YiXKG+8rk20+lSj6garKnOO7RKnF8GbCqFjHmzokBoOzZLMdsnAW6sJGerJqVFy4IhtLiYXbLYfHNv9pR8a6aNT4srqQ7h2y2Hxzb/aUfGjRqfFhqQ7h2y2Lxzb/aUfGjRqfFhqQ7n23f7O42463dIam2gC4pL6SEAnAyc8ONRpVLpZWGpDufHbLYvHNv9pR8aNGp8WGpDuHbLYfHNv8AaUfGp0anxYakO4dsth8c2/2lHxo0anxYakO4dsth8c2/2lHxo0anxYakO4dsth8c2/2lHxo0anxYakO4dsth8c2/2lHxo0anxYakO4dsth8c2/2lHxo0anxYakO4dsth8c2/2lHxo0anxYakO5sI0hmUwh+M6h1lYylxCspUPIRXNpp2ZZNPgaPaD3l3bzH8xXbDdaPk51+lLwc8eqvQnnwoAKALhso460i+ac901jx3RZrwXVHxSMdFE2yd6rfpSPwVW3AdX9GTG9ISVOxKFABQBYLCM6Z1P6PH/jJrPV6tP9/waaXSn+iv+qtBmYUAFABQAUAFABQAUAdC7O+8u0+Y/ma8/iutIf0OmiTXyFuaOuqG0qWos4CUjJPEVXDtKrG5NbenLwc+PRZLABfjvNA8AVtlOftr0ClFvZiFwkuKIasUAAk4AyaCS77LocpjWMVb8V9tHRuDeW2UjO6fCRWHGzi6Lszbg4SVTdDxpKOCj7XmXX9MNoYaW6vslB3UJKjyPVWzAtKruZcYm6Wwk3mHmFBL7TjSiMgLSUkj107Uk+DEri1xRHUlT6bbW6sIaQpazySkZJ9VQ2krslJt2RZ7FBlo03qVKokhKlsRwkFpQKvyyeXDjWWrOOrDfv8Awa6UJKlNW7FbfjSGAC/HdaB5FxBTn7a0qUXwZmlGS4oiqxQ9SlS1BKElSicAAZJoJSuZPybP/wAjK/cq+FU1Id0X0p9g+TLh/kJX7lXwo1Id0TpT7B8mXD/ISv3KvhRqQ7oNKfYxlJKVFKgQocCCMEVdO5zaaPBQB0Js77yrT5n+Zrz+K60h/Q6SLGRkVnOwuNtgxZLd4f8A1Z9xVMPTueXgw4/poT9OBQTQ/wBMj+dT+Iqs+V+C9PmR1Bjy15g9EfVSB4Rk86gBNbah/wCQwfQ/61U49O5H5FXqHMhe0xFxZdm3fxavrr/hrrLjOhI1YTrROgd3rpBYeC222jFstnpCvdpl6dzS8GDHr7UKKnDFBn6fGb/bPTGffFcqvTl4OtHqLydMYPXXmz0AYPXQFgx5aAsc1alP/kNz4j9Lc9416Oj04+BDX6kjW5HWK6nE6E2d95Vp8z/M15/FdaQ/odKJZKznYXG275ltvpZ9xVMPTueXgw4/poT1OBQTQ/0yP51H4iqz5X4L0udHUQrzJ6IKACgBNbau+GD6H/Wqm/p3I/Ir9Q5kLymItLNs27+LV9df8NdZsZ0JGrCdaJ0FSAeC123fNds8+r3aYen80vBhx3LHyKE86cMTmw098/2z0xn3xXOr05eDrR6kfJ0xXmz0IUAFAGCuzWpxalrtsNSlHJUY6CSevlVtSa9yuSPY+fkO0eKoPsyPhU6k+7DTh2MxllqO0lphtDbaBhKEJAA+gCqtt8SyVuBJUALjbd8y230s+4qmHp3PLwYcf00J6nAoJof6ZH86j8RVZ8r8F6XOjqIV5k9EFABQAmttXfDB9D/rVTf07kfkV+ocyF5TEWlm2bd/Fq+uv+Gus2M6EjVhOtE6CpAPBa7bvmu2efV7tMPT+aXgw47lj5FCedOGJzOsS0t3y3LcUEoTLaKlKOABvjia51enLwdaPUXk6K+XbP41g+0o+Nee059mPtSHcPl2z+NYPtKPjRpz7MNSHc+mrxa33UtM3GG44o4ShD6SSfIAahwkldolTi/czqqWCgAoAKAFxtu+Zbb6WfcVTD07nl4MOP6aE9TgUE0P9Mj+dR+Iqs+V+C9LnR1EK8yeiCgAoATW2rvhg+h/1qpv6dyPyK/UOZC8piLSzbNu/i1fXX/DXWbGdCRqwnWidBUgHgtdt3zXbPPq92mHp/NLwYcdyx8ihPOnDE4UEhw6hQAYHVQBvtBY7crRw/8AsD8DWfFdGRownWR0VXnx6FABQAUALjbd8y230s+4qmHp3PLwYcf00J6nAoJof6ZH86n8RVZ8rL0+dHUQrzJ6IKACgBNbau+GD6H/AFqpv6dyPyKvUOZC8piLizbNu/i1fXX/AA11mxnQkasJ1onQVIB4LXbd812zz6vdph6fzS8GHHcsfIoTzpwxOA4nA50EknQPf4Ln+w1F0Tkl2DoHv8Fz/YaLoMkuxvdCNOp1jaVKbWAJA4lJ6jWfFNaMjThYtVU2joekA7CgAoAKAFxtu+Zbb6WfcVTD07nl4MOP6aE9TgUH004GnEOnkhQUfUahq6sWg7SR1MK8wejCgAoAS22ledTxEfswUn7XF/CnHp3TfkU+oc68FApgLyzbNu/i1fXX/DXWbGdCRqwnWidBUgHgtdt3zXbPPq92mHp/NLwYcdyx8ihPOnDE5n6f4362DwdmM++K51enLwdaPUXk6W6JH7KfsrzZ6CyDokfsp+ygmwBpIOQlOfooIsfdBIUAFABQAudtqf8A2K3K6pmP+CvhTD07nfgw4/poTtOBQeKTvJKesYoBOzudO2aYm4WmHMQQQ+ylzI8orzM45ZNHo4SzRTMyqlgoAQ+1eWmVrKQlKgRHaQyfpwVH71U8wMXGivyJsdK9WxT62GItuyxnpdawj/hIcX/xI/nWTGu1FmzBRvVTH3SIdC123fNds8+r3aYen80vBhx3LHyKE86cMTmw098/2z0xn3xXOr05eDrR6kfJ0xXmz0IUAFABQAUAFABQBTNrUQydHvOITlUd1Dvqzg/jWvAytWS7mXGRvSYijT0RgKCRk7N9cxbZETZ7ystMJJMeQeKUgnJSrq45wfV1UtxmEcnnh+xlhMSkskxoNXu1PNhxq5Q1o/aS+nH40sdOa9mMNSHcr+ptfWa0Rl9jSmZsvGEMsqChn/URwArvRwlSo91ZHGriacFxuxFypDsuU9JkLK3nllxautROTT2KUUkhLKTk22RVJQYexaGXb5NmFPcx44Tn/UtXwSaXeoytCMe4x9PjeTkOQnHOlA1FrttObXbMf46vdph6dvKXgwY/lj5FEacCg2Gnvn+2emM++K51enLwzrR6kfJ0vkV5s9Ce0AFABQAUAFABQBjXGIzcIMiHJTvMyG1NrHWFDBqYyytSXsQ1mVjm6+Wp+y3SRb5SSHGVYCv20+BQ8hFejpVVUgpI8/VpunJpmDXQ5BQSeYBOSATQFz3P2UAFAAMeHhQCHzsysa7NppsyEFEmWrpnUkcUg/mj7MfbSHGVVUqu3BDzC0tOmr8TM2hy5MDR8+VCfWw+30e44g4Iy4kH7iRVcLFSrJSWxbEycaTaEVcr1dLohCLlPfkpbOUB1Wd09Yp5CjCD+1WE1StOfMzX10OJ9NOLZdQ60oocbUFIUk4KSOIIqGk1Zlk2ndDH2XX+73PVJj3C5SZDIiuL3HF5GcpwfvNLcbQpwpXirbjLB1qk52kxv0qGQUAFABQAUAFABQBWNaaRjaniDJDE1oHoZGM8P2VDwj8OdaMPiJUZbcDPXoRqx34iQvliuVikli5xVtccJc5oX5Qrw/j5Kd0q0KqvFierRnTdpI1uK6nIKACgD1CVLUEoSVKUcBKRkmobsCV3YZegdnj65DVzv7BaaQd5mIsd0s+Ar6h5PD4eorMVjFbJT/qM8NhHfNMbYHClYyKttQ7xbn/+X8VFasF14/57GbF9GQgqfCNnmD1UAGD1UAXjY734q9Dc95NYfUOj+zdgOo/A8KSjcKACgAoAKACgAoADQBDJjMSmVMyWW3mlDCm3EBST9INSm1uiGk1ZlYnbONMzFFQhKjqP+XcKB9nKtMcZWj73M8sJSl7GqVskshVkT7kB1BbePcrt/wDRq9kcvoKfcyIuyrTzJ/LLmSOPJx0D3QKpLH1nw2LRwNJcdyx2nTVms53rdbo7LmMdLuZXj6x41nnWqT5maIUoQ5UbYVyOh7QBiXW3RbtAdgzm+kju430ZIzggjl5QKtCcoSzR4lZRUlZ8DQ/2e6X8NsT+9X8a7/V1/kcvpqXxD+z3S/iwfvV/Gj6uv8g+mpfEP7PdL+LB+9X8aPq6/wAg+mpfEzLRpKy2aZ2ZbYYZf3Cje31HuTjI4nyCqVMRUqLLJ3ReFGEHeKsb2uJ0CgDwGgD2gAoAgnqcRCfUwsIcSglKinIBA6qtG2ZXIlwK3arzc5ughelvMiauMt8brXcDGcDGfJ113nThGvk9rnKMpOlmvuZOqZ14t8KI5aA1IklzdWy4j++ASVKxg8DhJx9NVoRhKTU9kFWU4pZeJ5Cv3ywm0y7W+kRpTikPtqRlSSlClbvkIIANEqWm5Rmt0CqZ7OPA9kXOejWkW1Ida7DdiLkKHR90CkhOM55cc8qFCLoOfvclylqKPsRybrcIesYdvlOtfJ85pao5DXddInmgnPVx5UKEZUXJcUQ5yVVRfBmfapE2Y1NeW+joVPLREIa4hKeG8ePdZUDjlwxVJqKaX9S8G2mzR6R1BNvLMJyRc4JkOLc6WGhnCtxORnO8cfqn113r0lTbSjt3OVKo5JXZJeL5Piaoet3Z8SLDTbVSw681kpUFhOCcjhx+mop0oypZrXd7BKbU8t9rGZFvF0RopV3nwQm4txXHlRkggKKc7vDiRkAHHMZqsqdPXyRe1y0Zy08zW5Fpi+i7usrYvcKclTG+8w21uLbVwxujOQOYIOTy40VqTpp3i0RTqZ+DJYd0nu6yn2tx5vsSNHQ8kBruiV5GCc+DHVUShFUVNcWy0ZSdRxMW53G+wrzaoJmRMXBx1JPYpPRhIyn9fj5atCFOUJStwt7/APhWUpxko34mZfH7/BsQlQVxZEyNlx9osnD6AckJ49yd36apSVOVS0uDLTc1G8eKJbLelX1xqVb1JNt6EFSinuluqwd0ceG6M58px4DUVKeltLj/AJ/JMJ591wNpOlsQYq5Mp1LTSMZUrynAHlJPDFc4xcnZF3JRV2YDOoITrkxn8ul6EgOPNLZUFBJGQQMcQcHlV3Sls/ZlNRb/AINdo+dJvbaLzIdkth5KgmIUbrKUFXcKBI7pW6Mk5I7rwV0rxVN5F/UrSbl9zLRWc7BQBG+gOMrQc4UkpOPLQQ9yqWnT94hWVNhXJhOW9ALYfCVdMWiclJTyzgkZz6q01K1OU9Szv+uJxhTmo5W1Y3twiynpUB2OWUojPFxYXnKgUKTgY+tn1Vxi0k0/c6NNtM1bemBG1Ui8QHg1Hc3lSo2OC3CkgLT1Hjxro696WSS8MoqVqmZPyTv2iW5q1i8JdYDDUZUYtEK3iFEEnPLmOVQqkVScO7LZHnzH3quxKvcBptl/seVHfQ8w94UKB4/cTRQq6cm2rphVhnX5NmzHEaGiPGSEpabCGwfBgYFcm7u7LJbWRoNO2S62e3woK3oS0MOFSnglW9gkkgA/TjOa7VasKknLfc5whKKSC46acuOonZ0pTC4L0BUJbBzvbpVvFWevIFTGvkp5VxvciVLNO74WsZNpt13hWBdvcnsuyWkFEaSUHO7+rvjwkDA4VWpOEqma2xaEZKGW5ExYXXtQRbzNZhsOxmnEJTFyelK8AlZIHIA4GPCeNDqpU3CPv3DTvPMySJaJjOqpl3W4wWZLCGejGd5ITnB6uOaHUi6Sh7oFBqbke3ezyp18tM9lxlLcBS1FC85XvDHg5UU6kYU5R7hODc4v2Rungstq6Ld3907u9wGfLXH3OjNPpK0SbJaewZLrTpS6taVNgj85RPHP012r1FUnmRzpQcI2Z8aut0u4R4Bhtpe7FnNyHGSsJ6RKc8ieGckHj1UUJxi3f3VgqRbtbuam8wpcaHqK7uYTMuLCIkZgKyWwe4QCR+sVLJ4cPprrCSbhT9luc5xaUpdy1WuKiBb4sNvG4w0lsY5cBis05ZpNs7xjlikZlVLBQBBOjJlxHI61utpWMFTSyhQ+gjlUp2dyGroT0R66P7QVafN7uaYnZLjeRIO8EpSSOPqpvJQWH1MqvYWxlN19PNsW+86UnxY7ci1Xm8vSEPNZaXJyFJK0hR8HJOT6qx08RFu0oo1SpS4qTNFtRXOsL8R+2XW4NiUpwuIMglIOQe5HgHHlXfAqNW6lFbWOGMlKnZxfEvOkIZYskZ92XKkuyWUOOKkOleCU+DqFYa8rzaStY2UlaN7kuqL9H09Z3p8gb5T3LTYOC4s8h/31UUaTqzyoKtRU4OTKhpmDeNYx1Xa+XaVHhOqIYiQl9EMDhkkccZ9fCtVadPDvJCO/dmaip1lnm9jI1FpSfa4Ds/TN3uTchhJWplyQXQ4Bzxnw/jVaWIhOWWrFWf4LVKMoxzU27horUnbpbXrfcXXWJ7IStTkVwtlxOfzhjl4MjyipxFD6eeaPD8hh62vFqXErGj3rnedWSLTMvVz7GaDvFEghR3VYHGtNdQp0VOMVd2M9GU51XBydkTa6F50bPhv26+TnY7+8UpkOb+6U4yDngRxH31XDKniItSironEupRayy2Yy4o+XdPxXH1PRzKYbdUWXChSSQFcCKXP/AE5u3sb198EK7T79yuOunbLJvFy7EbefRhMlQUQknHH1CmdWMIUFUUVfYX0pTlXcHJ2NxtSTLsLEOZbbncGi+50bieyFFPBHDA8HKuWCy1W4zSOuLcqcVKLZtdNaeVdtOwJ0y9XnppDIcXuSyBk9QxXGtVUKjjGK2/B0pU80FJt3NHq1jUujOiuNuvkmXAKwlaJXd7hPIKHhB6xg13oOjiPtlGz/AAca+rQ+6Mrot+lrhC1VBi3sslMpkKZUjpFENq4Z4ZwfAQcZANZK8JUZOn7GmlNVoqZRda6vmxNbMrhOvJhW9xLakpJ3HiMFwdRwDjyYrdhsNGVBp8X/AIjJXxEo1lbghtRH2pUdqQwoLZdQlaFDkUkZBpU1ldmMU7q6Jqgk8PKgBIhUxva3IVbmmnZQmO9Gh5ZSg9wc5I8mac/b9Gs3C39xTv8AVfbxL0mfqE6ussa7MR4sZ1MjuYshSw6Qj9YEDlzH/VYclHRk4u724o256mpFS24mi23f3Np+s5+ArR6bzSM+P5UMDTfe9bPRWvdFL6vOzdDlRQNt7ixGtDQ/u1OOqP1gE4/E1v8ATUry/Ri9Q5YouehAjtNs/R4x2KjP044/fmsmJ60vJroW04m9IGOI4VwOokdlaOh12ttgnokNPJz/AKARj+VOsa70Lv8AApwa/wBdkug1vNa5u64jKXpCW5JbaUvcC1b/AC3sHH2Gq4qzw8U3tsWw7/3E7fkyoMxnX+r24+oR2EmIlQYt4Od9QPdpUs449yOAHEDycayi8LRvT3v7/wAFlJYirae1vYbrSUoQEIACUgAAcgKUjLhwE9o//wCWpfnpP86b4j/iL9Cuh/ypfs3u275ltvpZ9xVcfTuo/B2x/TRatCd5tm9ER+FZcT1peWaaPTiY20cNK0VdOlAI6MFP1t4Y+/FThL68bFcTbSlcpeze5Cy6Lvlzd/Mad/JA/rL3QAPtIrZjIaleEDJhJZKEpMk1DYI42csb0lhy5RMzHlBwby1q4uD7D/xFRSrS+oe2z2/6L1aSdDjvxNzshvXZ1hctzyvy0BW6nJ5tnin7DkeoVyx9LLUzd/5L4KrmhZ+xfawmwikvtRmFvSHENtIGVLWrAA8pqUm3ZEN2QkrfdIKdq5nqlsiIZrpDxWN3BQoA5+nFOZQl9Jltvb+4pjJfVZvYdTDrElDchhbbqCMocSQoY8hpM047MbKz3FbttlsKftcVLqC8gOKUgHikHGM/fTP02L+5i7HvZJFosWtdNRrFAafvEZDjcdCVoJOQQkAjlWaphqzm2omqFamorc015bc2g2i7LtbiHm4MtPyeQncLmGxvgk45knGcchXWm/pZxze63/qcqi+phLL7cDzZvquLboR0/fXOwZUZZDXZHcgpJzgk8iCTz58KnF4dyerT3TK4Wuox057NFh1Tra2Wm3uCJKak3BxO7HYZVvkqPAE4zgVno4ac5bqyNFWvGK2e5oNm2n06WgvXq/qbhuPJDSA+sJ6NvPhPgKiBw8grvjK2tJU6e5ww1LSi5z2uVfZ9dIMbXcmXJlstMPB/ccWsJScqBHE1pxVOTw6SW+xnw8kq7bNvtSsrtsuEfVFqV0QUtJdWjhuOfqr9fI/91ywVVTi6Mzpi6bjJVYF00vrK2XmyiY7JYYeZAEpC1hPRq5Z4/qk8jWOthp055UvBrpV4zjmuLTSd1gsbS35r8tluM4/I3XVLASQd7HHy8KZV4SeGUUt9jBRkliG3w3LHtqmx3LXa2UPNlxT5dCQoE7m6Rn6ONZ/TovPJ2O+PayJG30dq3T0TSlsYlXiEy8zGShxtbwCkkDljnXHEYerKrJqLs2d6NSKpq7NPqy7SNcoasulWHH4anAuRMUgob4HgMkcgePlwMZrtQpxw331nv7L3ONaUq/2U+BDKFijSrFpFufGXBjuqk3BxTgCXFjOEK8HE+DyDyVMXVanXtvwRDUE40b7FzXo3SqGi6qy29LYG8VdGAAOvNZPqa97ZmanSp24Co09dI+ldeOdFKbctxeUytxC95JaUcpOfJw+w00rU3Xw+634iynLRru3AesWQzKYQ9GdQ60sZStCshQ8hpI007Mbppq6Pp1tDyCh1CVoPNKhkGoTsSQm3wjziR/3SfhVs0u5FkTNtNtIDbSEoQOSUjAHqqpJGuHGWsrXHaUs81KQCT66lSa2uRZHyq3wlfnQ45+lpPwqc8u4ZV2JGY7LCdxlpDaf2UJAH3VDbfEEkuBBNtVuuGOzoMaTjgC80lRH2irRqTjyuxDjGXFHxBstrt6t6DbokdeMbzTKUn7QKJVJz5nciNOMeCMtxlp1G462laee6oZFVTa4F7XIjb4R5xI/7pPwqc0u5GVEq2WnG+jcbQtv9lQyPJwqvvcmxEIEMAgRGMK5joxx456uupzS7kZV2DsCGRgxWMcv7sVOaXcMq7Hq4MRagpcVhSgAkFTYJwOQqFJr3CyPPk6FvBXYcfI5Hok/CpzS7kZY9idKEpGEpAHUOVVLEBt8I5zEjne55aTx+6rZpdyMqJ1NoU2W1ISWyN0pI4Y6sVUkgFvhAYEOOB5pPwqc0u5GVdiZttDSAhpCUIHJKRgCobu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8" name="Picture 6" descr="UF Hom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87487" y="2120657"/>
            <a:ext cx="1599322" cy="517074"/>
          </a:xfrm>
          <a:prstGeom prst="rect">
            <a:avLst/>
          </a:prstGeom>
          <a:noFill/>
        </p:spPr>
      </p:pic>
      <p:pic>
        <p:nvPicPr>
          <p:cNvPr id="54280" name="Picture 8" descr="https://encrypted-tbn0.gstatic.com/images?q=tbn:ANd9GcTNQqswC7po-XzqoW1vKmzPabqwUw9xZ10Y3-MOd9A6hHg7_C5fSFr5_P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86397" y="3231699"/>
            <a:ext cx="1577471" cy="450706"/>
          </a:xfrm>
          <a:prstGeom prst="rect">
            <a:avLst/>
          </a:prstGeom>
          <a:noFill/>
        </p:spPr>
      </p:pic>
      <p:pic>
        <p:nvPicPr>
          <p:cNvPr id="54282" name="Picture 10" descr="https://encrypted-tbn3.gstatic.com/images?q=tbn:ANd9GcR8P7A55w_y1J4qK0yF_ca3taWAUBI3zD8Tz6CweaSiv4hGlVZmNe0eXQ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93834" y="2141768"/>
            <a:ext cx="949825" cy="695994"/>
          </a:xfrm>
          <a:prstGeom prst="rect">
            <a:avLst/>
          </a:prstGeom>
          <a:noFill/>
        </p:spPr>
      </p:pic>
      <p:pic>
        <p:nvPicPr>
          <p:cNvPr id="54284" name="Picture 12" descr="https://encrypted-tbn1.gstatic.com/images?q=tbn:ANd9GcRwU6oh9vkp8qhzJApIb_wMp1YRJMqDzxoV9b3ziiuTLl656H86t5qBF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00152" y="2678675"/>
            <a:ext cx="1119371" cy="1011740"/>
          </a:xfrm>
          <a:prstGeom prst="rect">
            <a:avLst/>
          </a:prstGeom>
          <a:noFill/>
        </p:spPr>
      </p:pic>
      <p:pic>
        <p:nvPicPr>
          <p:cNvPr id="54286" name="Picture 14" descr="https://encrypted-tbn1.gstatic.com/images?q=tbn:ANd9GcQffVoV5WL4w8oSYdkr_tvVbd0cf0hZtF4gr0MaYLQysWmUc0H37rVb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63868" y="5719763"/>
            <a:ext cx="781050" cy="69532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55588" y="3832473"/>
            <a:ext cx="8478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  <a:latin typeface="Myriad Pro"/>
              </a:rPr>
              <a:t>Компании-партнеры</a:t>
            </a:r>
          </a:p>
        </p:txBody>
      </p:sp>
      <p:pic>
        <p:nvPicPr>
          <p:cNvPr id="35842" name="Picture 2" descr="https://encrypted-tbn0.gstatic.com/images?q=tbn:ANd9GcTsDgv8unxBYCjwACNdGQ_vP7E-wsviI_o2ciLgGVg-DmnbYpdVeb2sxKU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773587" y="4294138"/>
            <a:ext cx="1180562" cy="834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орона — символ Высшей школы эконом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9411" y="3472627"/>
            <a:ext cx="1811057" cy="2095660"/>
          </a:xfrm>
          <a:prstGeom prst="rect">
            <a:avLst/>
          </a:prstGeom>
          <a:noFill/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Факультет сегодня: возможности для студентов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479550"/>
            <a:ext cx="868362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/>
            <a:r>
              <a:rPr lang="ru-RU" sz="2400" b="1" dirty="0" smtClean="0">
                <a:solidFill>
                  <a:srgbClr val="003F82"/>
                </a:solidFill>
              </a:rPr>
              <a:t>Студенческая практика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Компании-партнеры (</a:t>
            </a:r>
            <a:r>
              <a:rPr lang="en-US" dirty="0" err="1" smtClean="0">
                <a:solidFill>
                  <a:srgbClr val="003F82"/>
                </a:solidFill>
                <a:latin typeface="Myriad Pro"/>
              </a:rPr>
              <a:t>Mera</a:t>
            </a:r>
            <a:r>
              <a:rPr lang="en-US" dirty="0" smtClean="0">
                <a:solidFill>
                  <a:srgbClr val="003F82"/>
                </a:solidFill>
                <a:latin typeface="Myriad Pro"/>
              </a:rPr>
              <a:t>-Networks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,</a:t>
            </a:r>
            <a:r>
              <a:rPr lang="en-US" dirty="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en-US" dirty="0" err="1" smtClean="0">
                <a:solidFill>
                  <a:srgbClr val="003F82"/>
                </a:solidFill>
                <a:latin typeface="Myriad Pro"/>
              </a:rPr>
              <a:t>Tecom</a:t>
            </a:r>
            <a:r>
              <a:rPr lang="en-US" dirty="0" smtClean="0">
                <a:solidFill>
                  <a:srgbClr val="003F82"/>
                </a:solidFill>
                <a:latin typeface="Myriad Pro"/>
              </a:rPr>
              <a:t>, Microsoft 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и др.</a:t>
            </a:r>
            <a:r>
              <a:rPr lang="en-US" dirty="0" smtClean="0">
                <a:solidFill>
                  <a:srgbClr val="003F82"/>
                </a:solidFill>
                <a:latin typeface="Myriad Pro"/>
              </a:rPr>
              <a:t>)</a:t>
            </a:r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Стажировки в научных центрах в России, Италии, Германии, Франции</a:t>
            </a:r>
          </a:p>
          <a:p>
            <a:pPr lvl="1">
              <a:buFont typeface="Wingdings" pitchFamily="2" charset="2"/>
              <a:buChar char="Ø"/>
            </a:pPr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pPr indent="-457200"/>
            <a:r>
              <a:rPr lang="ru-RU" sz="2400" b="1" dirty="0" smtClean="0">
                <a:solidFill>
                  <a:srgbClr val="003F82"/>
                </a:solidFill>
              </a:rPr>
              <a:t>Научная жизнь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Гранты и конкурсы (российские и европейские)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Олимпиады (по математике, информатике,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бизнес-информатике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, и др.)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Участие в </a:t>
            </a:r>
            <a:r>
              <a:rPr lang="en-US" dirty="0" smtClean="0">
                <a:solidFill>
                  <a:srgbClr val="003F82"/>
                </a:solidFill>
                <a:latin typeface="Myriad Pro"/>
              </a:rPr>
              <a:t>R&amp;D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 проектах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Лекции и семинары ведущих ученых мира</a:t>
            </a:r>
          </a:p>
          <a:p>
            <a:pPr lvl="1">
              <a:buFont typeface="Wingdings" pitchFamily="2" charset="2"/>
              <a:buChar char="Ø"/>
            </a:pPr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pPr indent="-457200"/>
            <a:r>
              <a:rPr lang="ru-RU" sz="2400" b="1" dirty="0" smtClean="0">
                <a:solidFill>
                  <a:srgbClr val="003F82"/>
                </a:solidFill>
              </a:rPr>
              <a:t>Техническая база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Современные компьютерные классы во всех корпусах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Уникальный программно-аппаратного комплекс:</a:t>
            </a:r>
          </a:p>
          <a:p>
            <a:pPr lvl="3" indent="-457200">
              <a:buFont typeface="Wingdings" pitchFamily="2" charset="2"/>
              <a:buChar char="ü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Комплекс из 10 серверов (6-ти ядерных </a:t>
            </a:r>
            <a:r>
              <a:rPr lang="en-US" dirty="0" smtClean="0">
                <a:solidFill>
                  <a:srgbClr val="003F82"/>
                </a:solidFill>
                <a:latin typeface="Myriad Pro"/>
              </a:rPr>
              <a:t>Intel Xeon, 3067 MHz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)</a:t>
            </a:r>
          </a:p>
          <a:p>
            <a:pPr lvl="3" indent="-457200">
              <a:buFont typeface="Wingdings" pitchFamily="2" charset="2"/>
              <a:buChar char="ü"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9 вычислителей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nVidia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®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Tesla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® C2070 с суммарной производительностью боле 4500 </a:t>
            </a:r>
            <a:r>
              <a:rPr lang="ru-RU" dirty="0" err="1" smtClean="0">
                <a:solidFill>
                  <a:srgbClr val="003F82"/>
                </a:solidFill>
                <a:latin typeface="Myriad Pro"/>
              </a:rPr>
              <a:t>Gflops</a:t>
            </a:r>
            <a:r>
              <a:rPr lang="ru-RU" dirty="0" smtClean="0">
                <a:solidFill>
                  <a:srgbClr val="003F82"/>
                </a:solidFill>
                <a:latin typeface="Myriad Pro"/>
              </a:rPr>
              <a:t> на операциях с двойной точностью</a:t>
            </a:r>
            <a:endParaRPr lang="ru-RU" dirty="0">
              <a:solidFill>
                <a:srgbClr val="003F82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орона — символ Высшей школы эконом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9411" y="3472627"/>
            <a:ext cx="1811057" cy="2095660"/>
          </a:xfrm>
          <a:prstGeom prst="rect">
            <a:avLst/>
          </a:prstGeom>
          <a:noFill/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Факультет сегодня: возможности для студентов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479550"/>
            <a:ext cx="86836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/>
            <a:r>
              <a:rPr lang="ru-RU" sz="2400" b="1" dirty="0" smtClean="0">
                <a:solidFill>
                  <a:srgbClr val="003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Военная кафедра</a:t>
            </a:r>
          </a:p>
          <a:p>
            <a:pPr indent="-457200"/>
            <a:endParaRPr lang="ru-RU" sz="2400" b="1" dirty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>
              <a:buFont typeface="Wingdings" pitchFamily="2" charset="2"/>
              <a:buChar char="Ø"/>
            </a:pPr>
            <a:r>
              <a:rPr lang="ru-RU" dirty="0">
                <a:solidFill>
                  <a:srgbClr val="003F82"/>
                </a:solidFill>
                <a:latin typeface="Myriad Pro"/>
              </a:rPr>
              <a:t>Единственный ВУЗ в Нижнем Новгороде, где есть военная кафедра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ru-RU" dirty="0">
                <a:solidFill>
                  <a:srgbClr val="003F82"/>
                </a:solidFill>
                <a:latin typeface="Myriad Pro"/>
              </a:rPr>
              <a:t>Выпускник военной кафедры – лейтенант запаса</a:t>
            </a:r>
          </a:p>
          <a:p>
            <a:pPr lvl="1" indent="-457200">
              <a:buFont typeface="Wingdings" pitchFamily="2" charset="2"/>
              <a:buChar char="Ø"/>
            </a:pPr>
            <a:endParaRPr lang="ru-RU" dirty="0">
              <a:solidFill>
                <a:srgbClr val="003F82"/>
              </a:solidFill>
              <a:latin typeface="Myriad Pro"/>
            </a:endParaRPr>
          </a:p>
          <a:p>
            <a:pPr indent="-457200"/>
            <a:endParaRPr lang="ru-RU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0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Направление «Бизнес-информатика»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86836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Бизнес-информатика – </a:t>
            </a:r>
          </a:p>
          <a:p>
            <a:r>
              <a:rPr lang="ru-RU" dirty="0" smtClean="0">
                <a:solidFill>
                  <a:srgbClr val="003F82"/>
                </a:solidFill>
                <a:latin typeface="Myriad Pro"/>
              </a:rPr>
              <a:t>это наука о разработке, анализе и применении информационных технологий и систем в бизнесе</a:t>
            </a:r>
          </a:p>
          <a:p>
            <a:endParaRPr lang="ru-RU" dirty="0">
              <a:solidFill>
                <a:srgbClr val="003F82"/>
              </a:solidFill>
              <a:latin typeface="Myriad Pro"/>
            </a:endParaRPr>
          </a:p>
          <a:p>
            <a:r>
              <a:rPr lang="ru-RU" sz="2400" b="1" dirty="0" smtClean="0">
                <a:solidFill>
                  <a:srgbClr val="003F82"/>
                </a:solidFill>
              </a:rPr>
              <a:t>Дисциплины:</a:t>
            </a:r>
            <a:r>
              <a:rPr lang="ru-RU" sz="2400" dirty="0">
                <a:solidFill>
                  <a:srgbClr val="003F82"/>
                </a:solidFill>
              </a:rPr>
              <a:t/>
            </a:r>
            <a:br>
              <a:rPr lang="ru-RU" sz="2400" dirty="0">
                <a:solidFill>
                  <a:srgbClr val="003F82"/>
                </a:solidFill>
              </a:rPr>
            </a:br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 smtClean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55588" y="3234519"/>
          <a:ext cx="8650287" cy="240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2980</Words>
  <Application>Microsoft Office PowerPoint</Application>
  <PresentationFormat>Экран (4:3)</PresentationFormat>
  <Paragraphs>441</Paragraphs>
  <Slides>39</Slides>
  <Notes>29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Office Theme</vt:lpstr>
      <vt:lpstr>1_Office Theme</vt:lpstr>
      <vt:lpstr>Факультет Бизнес-информатики и прикладной математики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Olga</cp:lastModifiedBy>
  <cp:revision>107</cp:revision>
  <dcterms:created xsi:type="dcterms:W3CDTF">2010-09-30T06:45:29Z</dcterms:created>
  <dcterms:modified xsi:type="dcterms:W3CDTF">2013-09-24T05:28:25Z</dcterms:modified>
</cp:coreProperties>
</file>