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16BF5-0376-41C9-973D-84D5DAF63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1FB19-5825-4FE2-87C8-470F83B11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A3B1D-0B40-4541-9E89-0CC8653F0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D2A5D-CEF2-4B64-94BE-A098FD072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5AA15-A6C1-4F9B-9282-66A26A5D1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B3A17-AA3E-418D-B35A-8EF614276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B0C99-CE6A-4136-9AE1-3C1265530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B44F1-4615-4E17-ABB8-C8CF58542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051AE-BC66-4A4F-A844-311A6499C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0DB5D-6D1F-439B-8B0E-8E64D371E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5E48E-55BC-4277-95FE-1794324D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A0DA50-1089-47BC-8FCB-0246089F7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Key question in growth: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What are the underlying, </a:t>
            </a:r>
            <a:r>
              <a:rPr lang="en-US" sz="2000" b="1" dirty="0" smtClean="0">
                <a:latin typeface="Book Antiqua" pitchFamily="18" charset="0"/>
              </a:rPr>
              <a:t>fundamental </a:t>
            </a:r>
            <a:r>
              <a:rPr lang="en-US" sz="2000" dirty="0" smtClean="0">
                <a:latin typeface="Book Antiqua" pitchFamily="18" charset="0"/>
              </a:rPr>
              <a:t>causes of s, q, A? 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 have some countries managed to attain high levels of efficiency and investment?</a:t>
            </a:r>
            <a:endParaRPr lang="en-US" sz="1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This question not likely to be settled purely theoretically – need to look at the data for answers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Some theories: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geography (Sachs, earlier)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genetics (</a:t>
            </a:r>
            <a:r>
              <a:rPr lang="en-US" sz="2000" dirty="0" err="1" smtClean="0">
                <a:latin typeface="Book Antiqua" pitchFamily="18" charset="0"/>
              </a:rPr>
              <a:t>Galor</a:t>
            </a:r>
            <a:r>
              <a:rPr lang="en-US" sz="2000" dirty="0" smtClean="0">
                <a:latin typeface="Book Antiqua" pitchFamily="18" charset="0"/>
              </a:rPr>
              <a:t>, others)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institutions (</a:t>
            </a:r>
            <a:r>
              <a:rPr lang="en-US" sz="2000" dirty="0" err="1" smtClean="0">
                <a:latin typeface="Book Antiqua" pitchFamily="18" charset="0"/>
              </a:rPr>
              <a:t>Acemoglu</a:t>
            </a:r>
            <a:r>
              <a:rPr lang="en-US" sz="2000" dirty="0" smtClean="0">
                <a:latin typeface="Book Antiqua" pitchFamily="18" charset="0"/>
              </a:rPr>
              <a:t>, others)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0292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AJR paper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Is this a valid instrument?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1)	Does settler mortality have a significant effect on modern-day institutions?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They verify strong correlations, step by step: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	settler mortality predicts historical institutions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	historical institutions predict modern institutions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	modern institutions predict current income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0292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AJR paper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Is this a valid instrument?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2)  Does settler mortality affect today’s income only through its effect on institutions?			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 else could it matter?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(As a proxy for) modern-day health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(As a proxy for) modern-day geography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(As a proxy for) mix of modern-day European citizens</a:t>
            </a:r>
          </a:p>
          <a:p>
            <a:pPr marL="609600" indent="-609600" eaLnBrk="1" hangingPunct="1">
              <a:buNone/>
            </a:pPr>
            <a:r>
              <a:rPr lang="en-US" sz="1800" dirty="0" smtClean="0">
                <a:latin typeface="Book Antiqua" pitchFamily="18" charset="0"/>
              </a:rPr>
              <a:t>	…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AJR address these concerns by including these other variables and showing they do not affect the relationship btw settler mortality, institutions, and income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0292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AJR paper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</p:txBody>
      </p:sp>
      <p:pic>
        <p:nvPicPr>
          <p:cNvPr id="6" name="Picture 5" descr="AJRTabl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7924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0292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AJR paper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</p:txBody>
      </p:sp>
      <p:pic>
        <p:nvPicPr>
          <p:cNvPr id="5" name="Picture 4" descr="AJRTabl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7924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0292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AJR paper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</p:txBody>
      </p:sp>
      <p:pic>
        <p:nvPicPr>
          <p:cNvPr id="5" name="Picture 4" descr="AJRTabl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7924800" cy="483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0292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AJR paper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Why is IV estimate greater than OLS estimate?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They argue it is due to measurement error in institutions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1816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AJR paper – Critiques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err="1" smtClean="0">
                <a:latin typeface="Book Antiqua" pitchFamily="18" charset="0"/>
              </a:rPr>
              <a:t>Albouy</a:t>
            </a:r>
            <a:r>
              <a:rPr lang="en-US" sz="2000" dirty="0" smtClean="0">
                <a:latin typeface="Book Antiqua" pitchFamily="18" charset="0"/>
              </a:rPr>
              <a:t> (2012, AER) critiques the settler mortality data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More than half the countries have data extrapolated from elsewhere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Mortality rates often not comparable – priests vs. soldiers in barracks vs. soldiers on campaign</a:t>
            </a:r>
          </a:p>
          <a:p>
            <a:pPr marL="1009650" lvl="1" indent="-609600" eaLnBrk="1" hangingPunct="1">
              <a:buNone/>
            </a:pPr>
            <a:endParaRPr lang="en-US" sz="18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err="1" smtClean="0">
                <a:latin typeface="Book Antiqua" pitchFamily="18" charset="0"/>
              </a:rPr>
              <a:t>Glaeser</a:t>
            </a:r>
            <a:r>
              <a:rPr lang="en-US" sz="2000" dirty="0" smtClean="0">
                <a:latin typeface="Book Antiqua" pitchFamily="18" charset="0"/>
              </a:rPr>
              <a:t>, </a:t>
            </a:r>
            <a:r>
              <a:rPr lang="en-US" sz="2000" dirty="0" err="1" smtClean="0">
                <a:latin typeface="Book Antiqua" pitchFamily="18" charset="0"/>
              </a:rPr>
              <a:t>Shleifer</a:t>
            </a:r>
            <a:r>
              <a:rPr lang="en-US" sz="2000" dirty="0" smtClean="0">
                <a:latin typeface="Book Antiqua" pitchFamily="18" charset="0"/>
              </a:rPr>
              <a:t> et al. (2004) critique two aspects</a:t>
            </a:r>
          </a:p>
          <a:p>
            <a:pPr marL="1009650" lvl="1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Measurement of institutions – better to use measures of constraints rather than outcome measures</a:t>
            </a:r>
          </a:p>
          <a:p>
            <a:pPr marL="1009650" lvl="1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Exclusion restriction – did settlers bring only institutions, or other factors that mattered for economic growth, income?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“guns, germs, and steel”, or </a:t>
            </a:r>
            <a:r>
              <a:rPr lang="en-US" sz="2000" b="1" i="1" dirty="0" smtClean="0">
                <a:latin typeface="Book Antiqua" pitchFamily="18" charset="0"/>
              </a:rPr>
              <a:t>human capital</a:t>
            </a:r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endParaRPr lang="en-US" sz="18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4102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AJR paper – Critiques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err="1" smtClean="0">
                <a:latin typeface="Book Antiqua" pitchFamily="18" charset="0"/>
              </a:rPr>
              <a:t>Glaeser</a:t>
            </a:r>
            <a:r>
              <a:rPr lang="en-US" sz="2000" dirty="0" smtClean="0">
                <a:latin typeface="Book Antiqua" pitchFamily="18" charset="0"/>
              </a:rPr>
              <a:t>, </a:t>
            </a:r>
            <a:r>
              <a:rPr lang="en-US" sz="2000" dirty="0" err="1" smtClean="0">
                <a:latin typeface="Book Antiqua" pitchFamily="18" charset="0"/>
              </a:rPr>
              <a:t>Shleifer</a:t>
            </a:r>
            <a:r>
              <a:rPr lang="en-US" sz="2000" dirty="0" smtClean="0">
                <a:latin typeface="Book Antiqua" pitchFamily="18" charset="0"/>
              </a:rPr>
              <a:t> et al. use human capital instead of institutions</a:t>
            </a:r>
          </a:p>
          <a:p>
            <a:pPr marL="1009650" lvl="1" indent="-609600" eaLnBrk="1" hangingPunct="1">
              <a:buNone/>
            </a:pPr>
            <a:endParaRPr lang="en-US" sz="18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endParaRPr lang="en-US" sz="1800" dirty="0" smtClean="0">
              <a:latin typeface="Book Antiqua" pitchFamily="18" charset="0"/>
            </a:endParaRPr>
          </a:p>
        </p:txBody>
      </p:sp>
      <p:pic>
        <p:nvPicPr>
          <p:cNvPr id="4" name="Picture 3" descr="GlaeserLLShleiferTabl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09800"/>
            <a:ext cx="78486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1816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AJR paper – Critiques</a:t>
            </a:r>
          </a:p>
          <a:p>
            <a:pPr marL="609600" indent="-609600" eaLnBrk="1" hangingPunct="1"/>
            <a:endParaRPr lang="en-US" sz="18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err="1" smtClean="0">
                <a:latin typeface="Book Antiqua" pitchFamily="18" charset="0"/>
              </a:rPr>
              <a:t>Glaeser</a:t>
            </a:r>
            <a:r>
              <a:rPr lang="en-US" sz="2000" dirty="0" smtClean="0">
                <a:latin typeface="Book Antiqua" pitchFamily="18" charset="0"/>
              </a:rPr>
              <a:t>, </a:t>
            </a:r>
            <a:r>
              <a:rPr lang="en-US" sz="2000" dirty="0" err="1" smtClean="0">
                <a:latin typeface="Book Antiqua" pitchFamily="18" charset="0"/>
              </a:rPr>
              <a:t>Shleifer</a:t>
            </a:r>
            <a:r>
              <a:rPr lang="en-US" sz="2000" dirty="0" smtClean="0">
                <a:latin typeface="Book Antiqua" pitchFamily="18" charset="0"/>
              </a:rPr>
              <a:t> et al. (2004) show that settlers may not have just brought different institutions, but different amounts of human capital</a:t>
            </a:r>
          </a:p>
          <a:p>
            <a:pPr marL="1009650" lvl="1" indent="-609600" eaLnBrk="1" hangingPunct="1"/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Do AJR have an answer for this?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They show the relationship between settler mortality and current income is not driven by the current European-descent population 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dirty="0" smtClean="0">
                <a:latin typeface="Book Antiqua" pitchFamily="18" charset="0"/>
                <a:sym typeface="Symbol"/>
              </a:rPr>
              <a:t> </a:t>
            </a:r>
            <a:r>
              <a:rPr lang="en-US" sz="2000" dirty="0" smtClean="0">
                <a:latin typeface="Book Antiqua" pitchFamily="18" charset="0"/>
              </a:rPr>
              <a:t>it is not the human capital settlers passed down to descendants</a:t>
            </a:r>
          </a:p>
          <a:p>
            <a:pPr marL="1009650" lvl="1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But, it could be the human capital that spilled over to the local population that is driving the relationship between settler mortality and current income … violating AJR’s exclusion restriction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029200"/>
          </a:xfrm>
        </p:spPr>
        <p:txBody>
          <a:bodyPr/>
          <a:lstStyle/>
          <a:p>
            <a:pPr marL="609600" indent="-609600" eaLnBrk="1" hangingPunct="1"/>
            <a:r>
              <a:rPr lang="en-US" sz="2000" b="1" dirty="0" smtClean="0">
                <a:latin typeface="Book Antiqua" pitchFamily="18" charset="0"/>
              </a:rPr>
              <a:t>In general</a:t>
            </a:r>
            <a:r>
              <a:rPr lang="en-US" sz="2000" dirty="0" smtClean="0">
                <a:latin typeface="Book Antiqua" pitchFamily="18" charset="0"/>
              </a:rPr>
              <a:t>: problems with cross-country growth research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OLS has problems due to omitted variables and/or reverse causality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Ex.</a:t>
            </a:r>
            <a:r>
              <a:rPr lang="en-US" sz="2000" dirty="0" smtClean="0">
                <a:latin typeface="Book Antiqua" pitchFamily="18" charset="0"/>
              </a:rPr>
              <a:t>	Does high human capital cause high income, or the reverse?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One way to deal with this has been to run regressions in differences rather than levels: growth of income, rather than level of income (or fixed effect panel regressions)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But similar problems: do high rates of investment cause high growth, or does high growth induce high rates of investment?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Geography theory (Sachs)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Can show geographic variables highly correlated with current income – e.g. latitude, land-locked, etc.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Can argue this matters through health and productivity (disease burden), through access to trade/markets, etc.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Beauty of this argument is that  geography is clearly “exogenous” – there can be no reverse causality argument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Ex.</a:t>
            </a:r>
            <a:r>
              <a:rPr lang="en-US" sz="2000" dirty="0" smtClean="0">
                <a:latin typeface="Book Antiqua" pitchFamily="18" charset="0"/>
              </a:rPr>
              <a:t>	Being rich does not affect your latitude, so latitude must affect being rich.  (Not necessarily so with institutions)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(But even this can be argued: migration </a:t>
            </a:r>
            <a:r>
              <a:rPr lang="en-US" sz="2000" dirty="0" smtClean="0">
                <a:latin typeface="Book Antiqua" pitchFamily="18" charset="0"/>
                <a:sym typeface="Symbol"/>
              </a:rPr>
              <a:t> endogenous geography)</a:t>
            </a:r>
            <a:endParaRPr lang="en-US" sz="20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029200"/>
          </a:xfrm>
        </p:spPr>
        <p:txBody>
          <a:bodyPr/>
          <a:lstStyle/>
          <a:p>
            <a:pPr marL="609600" indent="-609600" eaLnBrk="1" hangingPunct="1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In general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: problems with cross-country growth research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(Partly drawing on </a:t>
            </a:r>
            <a:r>
              <a:rPr lang="en-US" sz="2000" dirty="0" err="1" smtClean="0">
                <a:latin typeface="Book Antiqua" pitchFamily="18" charset="0"/>
              </a:rPr>
              <a:t>Bazzi</a:t>
            </a:r>
            <a:r>
              <a:rPr lang="en-US" sz="2000" dirty="0" smtClean="0">
                <a:latin typeface="Book Antiqua" pitchFamily="18" charset="0"/>
              </a:rPr>
              <a:t> &amp; Clemens 2013)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IV also has problems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1)  Strength of instruments (Z should strongly predict X)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Recently, dynamic panel data models developed by Arellano, Bond, </a:t>
            </a:r>
            <a:r>
              <a:rPr lang="en-US" sz="2000" dirty="0" err="1" smtClean="0">
                <a:latin typeface="Book Antiqua" pitchFamily="18" charset="0"/>
              </a:rPr>
              <a:t>Bover</a:t>
            </a:r>
            <a:r>
              <a:rPr lang="en-US" sz="2000" dirty="0" smtClean="0">
                <a:latin typeface="Book Antiqua" pitchFamily="18" charset="0"/>
              </a:rPr>
              <a:t>, others have become popular in cross-country growth research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These use lagged levels of and differences of independent variables as instruments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Satisfy the exclusion restriction under plausible assumptions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But, often very weak in predicting the independent variable – weak instruments problem, biasing estimated coefficient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029200"/>
          </a:xfrm>
        </p:spPr>
        <p:txBody>
          <a:bodyPr/>
          <a:lstStyle/>
          <a:p>
            <a:pPr marL="609600" indent="-609600" eaLnBrk="1" hangingPunct="1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In general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: problems with cross-country growth research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	(Partly drawing on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Bazzi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&amp; Clemens 2013)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IV also has problems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2)  Exclusion restriction often likely to be violated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Very hard at the country level to say Z affects Y only through X – countries are complex, and rarely do we know there is only one kind of effect from a given variable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Ex.</a:t>
            </a:r>
            <a:r>
              <a:rPr lang="en-US" sz="2000" dirty="0" smtClean="0">
                <a:latin typeface="Book Antiqua" pitchFamily="18" charset="0"/>
              </a:rPr>
              <a:t>	One of the most cited papers on corruption: Mauro (1995) shows that higher corruption associated with slower growth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Uses IV = </a:t>
            </a:r>
            <a:r>
              <a:rPr lang="en-US" sz="2000" dirty="0" err="1" smtClean="0">
                <a:latin typeface="Book Antiqua" pitchFamily="18" charset="0"/>
              </a:rPr>
              <a:t>ethnolinguistic</a:t>
            </a:r>
            <a:r>
              <a:rPr lang="en-US" sz="2000" dirty="0" smtClean="0">
                <a:latin typeface="Book Antiqua" pitchFamily="18" charset="0"/>
              </a:rPr>
              <a:t> fractionalization (probability two randomly chosen citizens belong to </a:t>
            </a:r>
            <a:r>
              <a:rPr lang="en-US" sz="2000" b="1" i="1" dirty="0" smtClean="0">
                <a:latin typeface="Book Antiqua" pitchFamily="18" charset="0"/>
              </a:rPr>
              <a:t>different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ethnolinguistic</a:t>
            </a:r>
            <a:r>
              <a:rPr lang="en-US" sz="2000" dirty="0" smtClean="0">
                <a:latin typeface="Book Antiqua" pitchFamily="18" charset="0"/>
              </a:rPr>
              <a:t> groups)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029200"/>
          </a:xfrm>
        </p:spPr>
        <p:txBody>
          <a:bodyPr/>
          <a:lstStyle/>
          <a:p>
            <a:pPr marL="609600" indent="-609600" eaLnBrk="1" hangingPunct="1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In general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: problems with cross-country growth research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	(Partly drawing on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Bazzi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&amp; Clemens 2013)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1009650" lvl="1" indent="-609600" eaLnBrk="1" hangingPunct="1">
              <a:buNone/>
            </a:pPr>
            <a:r>
              <a:rPr lang="en-US" sz="2000" u="sng" dirty="0" smtClean="0">
                <a:latin typeface="Book Antiqua" pitchFamily="18" charset="0"/>
              </a:rPr>
              <a:t>Ex.</a:t>
            </a:r>
            <a:r>
              <a:rPr lang="en-US" sz="2000" dirty="0" smtClean="0">
                <a:latin typeface="Book Antiqua" pitchFamily="18" charset="0"/>
              </a:rPr>
              <a:t>	One of the most cited papers on corruption: Mauro (1995) shows that higher corruption associated with slower growth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Uses IV = </a:t>
            </a:r>
            <a:r>
              <a:rPr lang="en-US" sz="2000" dirty="0" err="1" smtClean="0">
                <a:latin typeface="Book Antiqua" pitchFamily="18" charset="0"/>
              </a:rPr>
              <a:t>ethnolinguistic</a:t>
            </a:r>
            <a:r>
              <a:rPr lang="en-US" sz="2000" dirty="0" smtClean="0">
                <a:latin typeface="Book Antiqua" pitchFamily="18" charset="0"/>
              </a:rPr>
              <a:t> fractionalization (“ELF”)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Idea: ELF affects corruption significantly, but affects growth only through its impact on corruption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But: ELF could affect other aspects, e.g. provision of public goods, human capital, transaction/trade costs, etc.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Indeed, later work found ELF significantly affects public good provision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029200"/>
          </a:xfrm>
        </p:spPr>
        <p:txBody>
          <a:bodyPr/>
          <a:lstStyle/>
          <a:p>
            <a:pPr marL="609600" indent="-609600" eaLnBrk="1" hangingPunct="1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In general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: problems with cross-country growth research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	(Partly drawing on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Bazzi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&amp; Clemens 2013)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Sometimes an IV can be a victim of its own success!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This happens when later studies use an IV discovered/developed by an earlier paper.</a:t>
            </a:r>
          </a:p>
          <a:p>
            <a:pPr marL="1009650" lvl="1" indent="-609600" eaLnBrk="1" hangingPunct="1">
              <a:buNone/>
            </a:pPr>
            <a:r>
              <a:rPr lang="en-US" sz="2000" u="sng" dirty="0" smtClean="0">
                <a:latin typeface="Book Antiqua" pitchFamily="18" charset="0"/>
              </a:rPr>
              <a:t>Ex.</a:t>
            </a:r>
            <a:r>
              <a:rPr lang="en-US" sz="2000" dirty="0" smtClean="0">
                <a:latin typeface="Book Antiqua" pitchFamily="18" charset="0"/>
              </a:rPr>
              <a:t>	Settler mortality, </a:t>
            </a:r>
            <a:r>
              <a:rPr lang="en-US" sz="2000" dirty="0" err="1" smtClean="0">
                <a:latin typeface="Book Antiqua" pitchFamily="18" charset="0"/>
              </a:rPr>
              <a:t>ethnolinguistic</a:t>
            </a:r>
            <a:r>
              <a:rPr lang="en-US" sz="2000" dirty="0" smtClean="0">
                <a:latin typeface="Book Antiqua" pitchFamily="18" charset="0"/>
              </a:rPr>
              <a:t> fractionalization, land gradient (</a:t>
            </a:r>
            <a:r>
              <a:rPr lang="en-US" sz="2000" dirty="0" err="1" smtClean="0">
                <a:latin typeface="Book Antiqua" pitchFamily="18" charset="0"/>
              </a:rPr>
              <a:t>instrumenting</a:t>
            </a:r>
            <a:r>
              <a:rPr lang="en-US" sz="2000" dirty="0" smtClean="0">
                <a:latin typeface="Book Antiqua" pitchFamily="18" charset="0"/>
              </a:rPr>
              <a:t> for dams, electricity placement, etc.)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The problem here is, if the IV works for one independent variable, it typically must work only for that one – if it works for others, then the exclusion restriction is violated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Conclusion: Much empirical work on growth and development is now at the microeconomic level, not the country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Institutions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dirty="0" err="1" smtClean="0">
                <a:latin typeface="Book Antiqua" pitchFamily="18" charset="0"/>
              </a:rPr>
              <a:t>Acemoglu</a:t>
            </a:r>
            <a:r>
              <a:rPr lang="en-US" sz="2000" dirty="0" smtClean="0">
                <a:latin typeface="Book Antiqua" pitchFamily="18" charset="0"/>
              </a:rPr>
              <a:t> and others argued against geographic fundamentalism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2001 </a:t>
            </a:r>
            <a:r>
              <a:rPr lang="en-US" sz="2000" dirty="0" err="1" smtClean="0">
                <a:latin typeface="Book Antiqua" pitchFamily="18" charset="0"/>
              </a:rPr>
              <a:t>Acemoglu</a:t>
            </a:r>
            <a:r>
              <a:rPr lang="en-US" sz="2000" dirty="0" smtClean="0">
                <a:latin typeface="Book Antiqua" pitchFamily="18" charset="0"/>
              </a:rPr>
              <a:t>, Johnson, Robinson AER paper, arguably most famous paper of the decade – “AJR” 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Basic argument: geography influenced institutions, which determined income.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So yes, geography mattered, but only in affecting institutions; institutions are the most important fundamental determinant of income.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AJR paper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 do they argue institutions matter?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Basic idea:	Regress current income on current (or lagged) measures of institutions	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Income = log PPP GDP/capita 1995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Institutional measure = Freedom from Risk of Expropriation 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1985-95, from Political Risk Services company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AJR paper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</p:txBody>
      </p:sp>
      <p:pic>
        <p:nvPicPr>
          <p:cNvPr id="4" name="Picture 3" descr="te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057400"/>
            <a:ext cx="6172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AJR paper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By itself this regression is problematic.  Why?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1)	Omitted Variables – are there third, unmeasured factors affecting both institutions and income?  What might they be?  Can they be fully controlled for?  Can bias upward coefficient estimate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2)  Reverse Causality – maybe richer countries can “afford” nicer institutions? Can bias upward coefficient estimate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3)	Measurement error – hard to measure institutions, poor measurement can bias downward estimated coefficient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0292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AJR paper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Their strategy is to </a:t>
            </a:r>
            <a:r>
              <a:rPr lang="en-US" sz="2000" b="1" i="1" dirty="0" smtClean="0">
                <a:latin typeface="Book Antiqua" pitchFamily="18" charset="0"/>
              </a:rPr>
              <a:t>instrument for </a:t>
            </a:r>
            <a:r>
              <a:rPr lang="en-US" sz="2000" dirty="0" smtClean="0">
                <a:latin typeface="Book Antiqua" pitchFamily="18" charset="0"/>
              </a:rPr>
              <a:t>institutions, i.e. to find an </a:t>
            </a:r>
            <a:r>
              <a:rPr lang="en-US" sz="2000" b="1" i="1" dirty="0" smtClean="0">
                <a:latin typeface="Book Antiqua" pitchFamily="18" charset="0"/>
              </a:rPr>
              <a:t>instrumental variable</a:t>
            </a:r>
            <a:r>
              <a:rPr lang="en-US" sz="2000" dirty="0" smtClean="0">
                <a:latin typeface="Book Antiqua" pitchFamily="18" charset="0"/>
              </a:rPr>
              <a:t> (IV)</a:t>
            </a:r>
          </a:p>
          <a:p>
            <a:pPr marL="609600" indent="-609600" eaLnBrk="1" hangingPunct="1">
              <a:buNone/>
            </a:pPr>
            <a:endParaRPr lang="en-US" sz="16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What must an IV do?  Two things.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Interested in the causal effect of X on Y.  Z is a good instrumental variable for X if: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1)	Z has a significant effect on X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	Can check this through looking at goodness of fit 		measures from a regression of X on Z (plus …)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2)  Z must affect Y </a:t>
            </a:r>
            <a:r>
              <a:rPr lang="en-US" sz="2000" b="1" i="1" dirty="0" smtClean="0">
                <a:latin typeface="Book Antiqua" pitchFamily="18" charset="0"/>
              </a:rPr>
              <a:t>only through </a:t>
            </a:r>
            <a:r>
              <a:rPr lang="en-US" sz="2000" dirty="0" smtClean="0">
                <a:latin typeface="Book Antiqua" pitchFamily="18" charset="0"/>
              </a:rPr>
              <a:t>its effect on X, cannot have an independent effect on Y – “Exclusion restriction”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	Can’t perfectly check this, can argue for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0292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AJR paper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Their IV strategy uses the history of colonialism.  They conjecture that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-- where colonizers could safely settle, they settled in large 	numbers and set up </a:t>
            </a:r>
            <a:r>
              <a:rPr lang="en-US" sz="2000" b="1" i="1" dirty="0" smtClean="0">
                <a:latin typeface="Book Antiqua" pitchFamily="18" charset="0"/>
              </a:rPr>
              <a:t>productive institutions </a:t>
            </a:r>
            <a:r>
              <a:rPr lang="en-US" sz="2000" dirty="0" smtClean="0">
                <a:latin typeface="Book Antiqua" pitchFamily="18" charset="0"/>
              </a:rPr>
              <a:t>that protected 	property rights and were conducive to decentralized market 	production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-- where colonizers could not safely settle, they did not settle 	much and set up </a:t>
            </a:r>
            <a:r>
              <a:rPr lang="en-US" sz="2000" b="1" i="1" dirty="0" smtClean="0">
                <a:latin typeface="Book Antiqua" pitchFamily="18" charset="0"/>
              </a:rPr>
              <a:t>extractive institutions</a:t>
            </a:r>
            <a:r>
              <a:rPr lang="en-US" sz="2000" dirty="0" smtClean="0">
                <a:latin typeface="Book Antiqua" pitchFamily="18" charset="0"/>
              </a:rPr>
              <a:t> meant to extract 	natural resources and stifle local enterprise and human capital</a:t>
            </a:r>
            <a:endParaRPr lang="en-US" sz="16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endParaRPr lang="en-US" sz="16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IV = colonial-era </a:t>
            </a:r>
            <a:r>
              <a:rPr lang="en-US" sz="2000" b="1" i="1" dirty="0" smtClean="0">
                <a:latin typeface="Book Antiqua" pitchFamily="18" charset="0"/>
              </a:rPr>
              <a:t>settler mortality </a:t>
            </a:r>
            <a:r>
              <a:rPr lang="en-US" sz="2000" dirty="0" smtClean="0">
                <a:latin typeface="Book Antiqua" pitchFamily="18" charset="0"/>
              </a:rPr>
              <a:t>rate – death rate of colonizing settlers in a given colony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Growth Empirics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0292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AJR paper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IV = colonial-era </a:t>
            </a:r>
            <a:r>
              <a:rPr lang="en-US" sz="2000" b="1" i="1" dirty="0" smtClean="0">
                <a:latin typeface="Book Antiqua" pitchFamily="18" charset="0"/>
              </a:rPr>
              <a:t>settler mortality </a:t>
            </a:r>
            <a:r>
              <a:rPr lang="en-US" sz="2000" dirty="0" smtClean="0">
                <a:latin typeface="Book Antiqua" pitchFamily="18" charset="0"/>
              </a:rPr>
              <a:t>rate – death rate of colonizing settlers in a given colony</a:t>
            </a:r>
          </a:p>
          <a:p>
            <a:pPr marL="609600" indent="-609600" eaLnBrk="1" hangingPunct="1">
              <a:buNone/>
            </a:pPr>
            <a:endParaRPr lang="en-US" sz="14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High death rate </a:t>
            </a:r>
            <a:r>
              <a:rPr lang="en-US" sz="2000" dirty="0" smtClean="0">
                <a:latin typeface="Book Antiqua" pitchFamily="18" charset="0"/>
                <a:sym typeface="Symbol"/>
              </a:rPr>
              <a:t> low settlement rate  extractive institutions 	established  institutions persisted over time  low growth, 	low income today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  <a:sym typeface="Symbol"/>
              </a:rPr>
              <a:t>	And the reverse</a:t>
            </a:r>
          </a:p>
          <a:p>
            <a:pPr marL="609600" indent="-609600" eaLnBrk="1" hangingPunct="1">
              <a:buNone/>
            </a:pPr>
            <a:endParaRPr lang="en-US" sz="1400" dirty="0" smtClean="0">
              <a:latin typeface="Book Antiqua" pitchFamily="18" charset="0"/>
              <a:sym typeface="Symbol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  <a:sym typeface="Symbol"/>
              </a:rPr>
              <a:t>	To measure settler mortality, they comb historic records/books for occasionally reported mortality rates for soldiers, priests, settlers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  <a:sym typeface="Symbol"/>
              </a:rPr>
              <a:t>	They extrapolate from nearby countries when mortality rates are not found</a:t>
            </a:r>
            <a:endParaRPr lang="en-US" sz="20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4679</TotalTime>
  <Words>182</Words>
  <Application>Microsoft Office PowerPoint</Application>
  <PresentationFormat>On-screen Show (4:3)</PresentationFormat>
  <Paragraphs>201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Growth Empirics</vt:lpstr>
      <vt:lpstr>Growth Empirics</vt:lpstr>
      <vt:lpstr>Growth Empirics</vt:lpstr>
      <vt:lpstr>Growth Empirics</vt:lpstr>
      <vt:lpstr>Growth Empirics</vt:lpstr>
      <vt:lpstr>Growth Empirics</vt:lpstr>
      <vt:lpstr>Growth Empirics</vt:lpstr>
      <vt:lpstr>Growth Empirics</vt:lpstr>
      <vt:lpstr>Growth Empirics</vt:lpstr>
      <vt:lpstr>Growth Empirics</vt:lpstr>
      <vt:lpstr>Growth Empirics</vt:lpstr>
      <vt:lpstr>Growth Empirics</vt:lpstr>
      <vt:lpstr>Growth Empirics</vt:lpstr>
      <vt:lpstr>Growth Empirics</vt:lpstr>
      <vt:lpstr>Growth Empirics</vt:lpstr>
      <vt:lpstr>Growth Empirics</vt:lpstr>
      <vt:lpstr>Growth Empirics</vt:lpstr>
      <vt:lpstr>Growth Empirics</vt:lpstr>
      <vt:lpstr>Growth Empirics</vt:lpstr>
      <vt:lpstr>Growth Empirics</vt:lpstr>
      <vt:lpstr>Growth Empirics</vt:lpstr>
      <vt:lpstr>Growth Empirics</vt:lpstr>
      <vt:lpstr>Growth Empirics</vt:lpstr>
    </vt:vector>
  </TitlesOfParts>
  <Company>Michigan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Growth</dc:title>
  <dc:creator>ahlinc</dc:creator>
  <cp:lastModifiedBy>ahlinc</cp:lastModifiedBy>
  <cp:revision>371</cp:revision>
  <dcterms:created xsi:type="dcterms:W3CDTF">2009-02-10T21:58:50Z</dcterms:created>
  <dcterms:modified xsi:type="dcterms:W3CDTF">2013-10-08T11:07:52Z</dcterms:modified>
</cp:coreProperties>
</file>