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3" r:id="rId5"/>
    <p:sldId id="264" r:id="rId6"/>
    <p:sldId id="265" r:id="rId7"/>
    <p:sldId id="266" r:id="rId8"/>
    <p:sldId id="267" r:id="rId9"/>
    <p:sldId id="268" r:id="rId10"/>
    <p:sldId id="269" r:id="rId11"/>
    <p:sldId id="271" r:id="rId12"/>
    <p:sldId id="270"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930"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EADAD1-3293-40CC-8AE9-45B78B0AB9D6}" type="datetimeFigureOut">
              <a:rPr lang="en-US" smtClean="0"/>
              <a:pPr/>
              <a:t>10/11/2013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97D8F-DDCA-4376-8862-C5E7F70DAE3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EADAD1-3293-40CC-8AE9-45B78B0AB9D6}" type="datetimeFigureOut">
              <a:rPr lang="en-US" smtClean="0"/>
              <a:pPr/>
              <a:t>10/11/2013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97D8F-DDCA-4376-8862-C5E7F70DAE3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EADAD1-3293-40CC-8AE9-45B78B0AB9D6}" type="datetimeFigureOut">
              <a:rPr lang="en-US" smtClean="0"/>
              <a:pPr/>
              <a:t>10/11/2013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97D8F-DDCA-4376-8862-C5E7F70DAE3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EADAD1-3293-40CC-8AE9-45B78B0AB9D6}" type="datetimeFigureOut">
              <a:rPr lang="en-US" smtClean="0"/>
              <a:pPr/>
              <a:t>10/11/2013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97D8F-DDCA-4376-8862-C5E7F70DAE3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EADAD1-3293-40CC-8AE9-45B78B0AB9D6}" type="datetimeFigureOut">
              <a:rPr lang="en-US" smtClean="0"/>
              <a:pPr/>
              <a:t>10/11/2013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97D8F-DDCA-4376-8862-C5E7F70DAE3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EADAD1-3293-40CC-8AE9-45B78B0AB9D6}" type="datetimeFigureOut">
              <a:rPr lang="en-US" smtClean="0"/>
              <a:pPr/>
              <a:t>10/11/2013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97D8F-DDCA-4376-8862-C5E7F70DAE3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EADAD1-3293-40CC-8AE9-45B78B0AB9D6}" type="datetimeFigureOut">
              <a:rPr lang="en-US" smtClean="0"/>
              <a:pPr/>
              <a:t>10/11/2013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697D8F-DDCA-4376-8862-C5E7F70DAE3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EADAD1-3293-40CC-8AE9-45B78B0AB9D6}" type="datetimeFigureOut">
              <a:rPr lang="en-US" smtClean="0"/>
              <a:pPr/>
              <a:t>10/11/2013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697D8F-DDCA-4376-8862-C5E7F70DAE3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EADAD1-3293-40CC-8AE9-45B78B0AB9D6}" type="datetimeFigureOut">
              <a:rPr lang="en-US" smtClean="0"/>
              <a:pPr/>
              <a:t>10/11/2013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697D8F-DDCA-4376-8862-C5E7F70DAE3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EADAD1-3293-40CC-8AE9-45B78B0AB9D6}" type="datetimeFigureOut">
              <a:rPr lang="en-US" smtClean="0"/>
              <a:pPr/>
              <a:t>10/11/2013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97D8F-DDCA-4376-8862-C5E7F70DAE3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EADAD1-3293-40CC-8AE9-45B78B0AB9D6}" type="datetimeFigureOut">
              <a:rPr lang="en-US" smtClean="0"/>
              <a:pPr/>
              <a:t>10/11/2013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97D8F-DDCA-4376-8862-C5E7F70DAE3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EADAD1-3293-40CC-8AE9-45B78B0AB9D6}" type="datetimeFigureOut">
              <a:rPr lang="en-US" smtClean="0"/>
              <a:pPr/>
              <a:t>10/11/2013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697D8F-DDCA-4376-8862-C5E7F70DAE3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kiva.org/" TargetMode="External"/><Relationship Id="rId2" Type="http://schemas.openxmlformats.org/officeDocument/2006/relationships/hyperlink" Target="http://nobelprize.org/nobel_prizes/peace/laureates/2006/press.html" TargetMode="External"/><Relationship Id="rId1" Type="http://schemas.openxmlformats.org/officeDocument/2006/relationships/slideLayout" Target="../slideLayouts/slideLayout2.xml"/><Relationship Id="rId4" Type="http://schemas.openxmlformats.org/officeDocument/2006/relationships/hyperlink" Target="http://www.mixmarket.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74638"/>
            <a:ext cx="8229600" cy="639762"/>
          </a:xfrm>
        </p:spPr>
        <p:txBody>
          <a:bodyPr>
            <a:normAutofit fontScale="90000"/>
          </a:bodyPr>
          <a:lstStyle/>
          <a:p>
            <a:pPr eaLnBrk="1" hangingPunct="1"/>
            <a:r>
              <a:rPr lang="en-US" dirty="0" smtClean="0">
                <a:solidFill>
                  <a:srgbClr val="009900"/>
                </a:solidFill>
              </a:rPr>
              <a:t>The Microcredit Revolution</a:t>
            </a:r>
          </a:p>
        </p:txBody>
      </p:sp>
      <p:sp>
        <p:nvSpPr>
          <p:cNvPr id="80899" name="Rectangle 3"/>
          <p:cNvSpPr>
            <a:spLocks noGrp="1" noChangeArrowheads="1"/>
          </p:cNvSpPr>
          <p:nvPr>
            <p:ph type="body" idx="1"/>
          </p:nvPr>
        </p:nvSpPr>
        <p:spPr>
          <a:xfrm>
            <a:off x="457200" y="1295400"/>
            <a:ext cx="8305800" cy="5029200"/>
          </a:xfrm>
        </p:spPr>
        <p:txBody>
          <a:bodyPr>
            <a:normAutofit/>
          </a:bodyPr>
          <a:lstStyle/>
          <a:p>
            <a:pPr marL="609600" indent="-609600" eaLnBrk="1" hangingPunct="1"/>
            <a:r>
              <a:rPr lang="en-US" sz="2000" dirty="0" smtClean="0">
                <a:latin typeface="Book Antiqua" pitchFamily="18" charset="0"/>
                <a:sym typeface="Symbol" pitchFamily="18" charset="2"/>
              </a:rPr>
              <a:t>Recently, institutional finance on a small scale, i.e. “</a:t>
            </a:r>
            <a:r>
              <a:rPr lang="en-US" sz="2000" b="1" dirty="0" smtClean="0">
                <a:latin typeface="Book Antiqua" pitchFamily="18" charset="0"/>
                <a:sym typeface="Symbol" pitchFamily="18" charset="2"/>
              </a:rPr>
              <a:t>microcredit</a:t>
            </a:r>
            <a:r>
              <a:rPr lang="en-US" sz="2000" dirty="0" smtClean="0">
                <a:latin typeface="Book Antiqua" pitchFamily="18" charset="0"/>
                <a:sym typeface="Symbol" pitchFamily="18" charset="2"/>
              </a:rPr>
              <a:t>”,</a:t>
            </a:r>
            <a:r>
              <a:rPr lang="en-US" sz="2000" b="1" dirty="0" smtClean="0">
                <a:latin typeface="Book Antiqua" pitchFamily="18" charset="0"/>
                <a:sym typeface="Symbol" pitchFamily="18" charset="2"/>
              </a:rPr>
              <a:t> </a:t>
            </a:r>
            <a:r>
              <a:rPr lang="en-US" sz="2000" dirty="0" smtClean="0">
                <a:latin typeface="Book Antiqua" pitchFamily="18" charset="0"/>
                <a:sym typeface="Symbol" pitchFamily="18" charset="2"/>
              </a:rPr>
              <a:t>has revolutionized finance in developing countries</a:t>
            </a:r>
          </a:p>
          <a:p>
            <a:pPr marL="609600" indent="-609600" eaLnBrk="1" hangingPunct="1">
              <a:buFontTx/>
              <a:buNone/>
            </a:pPr>
            <a:endParaRPr lang="en-US" sz="2000" dirty="0">
              <a:latin typeface="Book Antiqua" pitchFamily="18" charset="0"/>
              <a:sym typeface="Symbol" pitchFamily="18" charset="2"/>
            </a:endParaRPr>
          </a:p>
          <a:p>
            <a:pPr marL="609600" indent="-609600"/>
            <a:r>
              <a:rPr lang="en-US" sz="2000" dirty="0" smtClean="0">
                <a:latin typeface="Book Antiqua" pitchFamily="18" charset="0"/>
                <a:sym typeface="Symbol" pitchFamily="18" charset="2"/>
              </a:rPr>
              <a:t>More than 200 million households (estimated) taking loans from </a:t>
            </a:r>
            <a:r>
              <a:rPr lang="en-US" sz="2000" dirty="0" err="1" smtClean="0">
                <a:latin typeface="Book Antiqua" pitchFamily="18" charset="0"/>
                <a:sym typeface="Symbol" pitchFamily="18" charset="2"/>
              </a:rPr>
              <a:t>microlenders</a:t>
            </a:r>
            <a:r>
              <a:rPr lang="en-US" sz="2000" dirty="0" smtClean="0">
                <a:latin typeface="Book Antiqua" pitchFamily="18" charset="0"/>
                <a:sym typeface="Symbol" pitchFamily="18" charset="2"/>
              </a:rPr>
              <a:t>, scattered throughout the entire developing world</a:t>
            </a:r>
          </a:p>
          <a:p>
            <a:pPr marL="1009650" lvl="1" indent="-609600"/>
            <a:endParaRPr lang="en-US" sz="2000" dirty="0">
              <a:latin typeface="Book Antiqua" pitchFamily="18" charset="0"/>
              <a:sym typeface="Symbol" pitchFamily="18" charset="2"/>
            </a:endParaRPr>
          </a:p>
          <a:p>
            <a:pPr marL="1009650" lvl="1" indent="-609600"/>
            <a:r>
              <a:rPr lang="en-US" sz="2000" dirty="0" smtClean="0">
                <a:latin typeface="Book Antiqua" pitchFamily="18" charset="0"/>
                <a:sym typeface="Symbol" pitchFamily="18" charset="2"/>
              </a:rPr>
              <a:t>Compare to probably less than 10 million four decades ago</a:t>
            </a:r>
          </a:p>
          <a:p>
            <a:pPr marL="1009650" lvl="1" indent="-609600">
              <a:buFont typeface="Symbol" pitchFamily="18" charset="2"/>
              <a:buChar char="Þ"/>
            </a:pPr>
            <a:r>
              <a:rPr lang="en-US" sz="2000" dirty="0" smtClean="0">
                <a:latin typeface="Book Antiqua" pitchFamily="18" charset="0"/>
                <a:sym typeface="Symbol" pitchFamily="18" charset="2"/>
              </a:rPr>
              <a:t>Rapid, and unexpected, growth in lending to poor households,</a:t>
            </a:r>
          </a:p>
          <a:p>
            <a:pPr marL="1009650" lvl="1" indent="-609600">
              <a:buNone/>
            </a:pPr>
            <a:r>
              <a:rPr lang="en-US" sz="2000" dirty="0">
                <a:latin typeface="Book Antiqua" pitchFamily="18" charset="0"/>
                <a:sym typeface="Symbol" pitchFamily="18" charset="2"/>
              </a:rPr>
              <a:t>	</a:t>
            </a:r>
            <a:r>
              <a:rPr lang="en-US" sz="2000" dirty="0" smtClean="0">
                <a:latin typeface="Book Antiqua" pitchFamily="18" charset="0"/>
                <a:sym typeface="Symbol" pitchFamily="18" charset="2"/>
              </a:rPr>
              <a:t>a “revolution”</a:t>
            </a:r>
          </a:p>
          <a:p>
            <a:pPr marL="609600" indent="-609600" eaLnBrk="1" hangingPunct="1">
              <a:buFontTx/>
              <a:buNone/>
            </a:pPr>
            <a:endParaRPr lang="en-US" sz="2000" dirty="0" smtClean="0">
              <a:latin typeface="Book Antiqua" pitchFamily="18" charset="0"/>
              <a:sym typeface="Symbol" pitchFamily="18" charset="2"/>
            </a:endParaRPr>
          </a:p>
          <a:p>
            <a:pPr marL="609600" indent="-609600">
              <a:buNone/>
            </a:pPr>
            <a:r>
              <a:rPr lang="en-US" sz="2000" u="sng" dirty="0" smtClean="0">
                <a:latin typeface="Book Antiqua" pitchFamily="18" charset="0"/>
                <a:sym typeface="Symbol" pitchFamily="18" charset="2"/>
              </a:rPr>
              <a:t>Ex.</a:t>
            </a:r>
            <a:r>
              <a:rPr lang="en-US" sz="2000" dirty="0" smtClean="0">
                <a:latin typeface="Book Antiqua" pitchFamily="18" charset="0"/>
                <a:sym typeface="Symbol" pitchFamily="18" charset="2"/>
              </a:rPr>
              <a:t> 	</a:t>
            </a:r>
            <a:r>
              <a:rPr lang="en-US" sz="2000" dirty="0" smtClean="0">
                <a:latin typeface="Book Antiqua" pitchFamily="18" charset="0"/>
                <a:sym typeface="Symbol" pitchFamily="18" charset="2"/>
                <a:hlinkClick r:id="rId2"/>
              </a:rPr>
              <a:t>Nobel Peace Prize</a:t>
            </a:r>
            <a:r>
              <a:rPr lang="en-US" sz="2000" dirty="0" smtClean="0">
                <a:latin typeface="Book Antiqua" pitchFamily="18" charset="0"/>
                <a:sym typeface="Symbol" pitchFamily="18" charset="2"/>
              </a:rPr>
              <a:t>, </a:t>
            </a:r>
            <a:r>
              <a:rPr lang="en-US" sz="2000" dirty="0" smtClean="0">
                <a:latin typeface="Book Antiqua" pitchFamily="18" charset="0"/>
                <a:sym typeface="Symbol" pitchFamily="18" charset="2"/>
                <a:hlinkClick r:id="rId3"/>
              </a:rPr>
              <a:t>Kiva</a:t>
            </a:r>
            <a:r>
              <a:rPr lang="en-US" sz="2000" dirty="0" smtClean="0">
                <a:latin typeface="Book Antiqua" pitchFamily="18" charset="0"/>
                <a:sym typeface="Symbol" pitchFamily="18" charset="2"/>
              </a:rPr>
              <a:t>, </a:t>
            </a:r>
            <a:r>
              <a:rPr lang="en-US" sz="2000" dirty="0" smtClean="0">
                <a:latin typeface="Book Antiqua" pitchFamily="18" charset="0"/>
                <a:sym typeface="Symbol" pitchFamily="18" charset="2"/>
                <a:hlinkClick r:id="rId4"/>
              </a:rPr>
              <a:t>Mixmarket</a:t>
            </a:r>
            <a:endParaRPr lang="en-US" sz="2000" dirty="0" smtClean="0">
              <a:latin typeface="Book Antiqua" pitchFamily="18" charset="0"/>
              <a:sym typeface="Symbol" pitchFamily="18" charset="2"/>
            </a:endParaRPr>
          </a:p>
          <a:p>
            <a:pPr marL="609600" indent="-609600" eaLnBrk="1" hangingPunct="1">
              <a:buFontTx/>
              <a:buNone/>
            </a:pPr>
            <a:endParaRPr lang="en-US" sz="2000" dirty="0" smtClean="0">
              <a:latin typeface="Book Antiqua" pitchFamily="18" charset="0"/>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8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89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089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089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089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274638"/>
            <a:ext cx="8229600" cy="639762"/>
          </a:xfrm>
        </p:spPr>
        <p:txBody>
          <a:bodyPr>
            <a:normAutofit fontScale="90000"/>
          </a:bodyPr>
          <a:lstStyle/>
          <a:p>
            <a:r>
              <a:rPr lang="en-US" dirty="0" smtClean="0">
                <a:solidFill>
                  <a:srgbClr val="009900"/>
                </a:solidFill>
              </a:rPr>
              <a:t>Microcredit – </a:t>
            </a:r>
            <a:r>
              <a:rPr lang="en-US" b="1" dirty="0" smtClean="0">
                <a:solidFill>
                  <a:srgbClr val="009900"/>
                </a:solidFill>
              </a:rPr>
              <a:t>HOW </a:t>
            </a:r>
            <a:r>
              <a:rPr lang="en-US" dirty="0">
                <a:solidFill>
                  <a:srgbClr val="009900"/>
                </a:solidFill>
              </a:rPr>
              <a:t>d</a:t>
            </a:r>
            <a:r>
              <a:rPr lang="en-US" dirty="0" smtClean="0">
                <a:solidFill>
                  <a:srgbClr val="009900"/>
                </a:solidFill>
              </a:rPr>
              <a:t>oes it Work?</a:t>
            </a:r>
          </a:p>
        </p:txBody>
      </p:sp>
      <p:sp>
        <p:nvSpPr>
          <p:cNvPr id="82947" name="Rectangle 3"/>
          <p:cNvSpPr>
            <a:spLocks noGrp="1" noChangeArrowheads="1"/>
          </p:cNvSpPr>
          <p:nvPr>
            <p:ph type="body" idx="1"/>
          </p:nvPr>
        </p:nvSpPr>
        <p:spPr>
          <a:xfrm>
            <a:off x="457200" y="1295400"/>
            <a:ext cx="8305800" cy="5181600"/>
          </a:xfrm>
        </p:spPr>
        <p:txBody>
          <a:bodyPr>
            <a:normAutofit/>
          </a:bodyPr>
          <a:lstStyle/>
          <a:p>
            <a:pPr marL="609600" indent="-609600"/>
            <a:r>
              <a:rPr lang="en-US" sz="2000" dirty="0" smtClean="0">
                <a:latin typeface="Book Antiqua" pitchFamily="18" charset="0"/>
              </a:rPr>
              <a:t>How can </a:t>
            </a:r>
            <a:r>
              <a:rPr lang="en-US" sz="2000" b="1" dirty="0" smtClean="0">
                <a:latin typeface="Book Antiqua" pitchFamily="18" charset="0"/>
              </a:rPr>
              <a:t>Dynamic (repeated) lending</a:t>
            </a:r>
            <a:r>
              <a:rPr lang="en-US" sz="2000" dirty="0" smtClean="0">
                <a:latin typeface="Book Antiqua" pitchFamily="18" charset="0"/>
              </a:rPr>
              <a:t> overcome:</a:t>
            </a:r>
          </a:p>
          <a:p>
            <a:pPr marL="609600" indent="-609600">
              <a:buNone/>
            </a:pPr>
            <a:endParaRPr lang="en-US" sz="2000" dirty="0">
              <a:latin typeface="Book Antiqua" pitchFamily="18" charset="0"/>
            </a:endParaRPr>
          </a:p>
          <a:p>
            <a:pPr marL="609600" indent="-609600">
              <a:buNone/>
            </a:pPr>
            <a:r>
              <a:rPr lang="en-US" sz="2000" dirty="0" smtClean="0">
                <a:latin typeface="Book Antiqua" pitchFamily="18" charset="0"/>
              </a:rPr>
              <a:t>	2.  </a:t>
            </a:r>
            <a:r>
              <a:rPr lang="en-US" sz="2000" b="1" dirty="0" smtClean="0">
                <a:latin typeface="Book Antiqua" pitchFamily="18" charset="0"/>
              </a:rPr>
              <a:t>Moral Hazard</a:t>
            </a:r>
            <a:r>
              <a:rPr lang="en-US" sz="2000" dirty="0" smtClean="0">
                <a:latin typeface="Book Antiqua" pitchFamily="18" charset="0"/>
              </a:rPr>
              <a:t>?</a:t>
            </a:r>
          </a:p>
          <a:p>
            <a:pPr marL="609600" indent="-609600">
              <a:buNone/>
            </a:pPr>
            <a:r>
              <a:rPr lang="en-US" sz="2000" dirty="0">
                <a:latin typeface="Book Antiqua" pitchFamily="18" charset="0"/>
              </a:rPr>
              <a:t>	</a:t>
            </a:r>
            <a:r>
              <a:rPr lang="en-US" sz="2000" dirty="0" smtClean="0">
                <a:latin typeface="Book Antiqua" pitchFamily="18" charset="0"/>
              </a:rPr>
              <a:t>(Potential Problem: excessive risk-taking, inefficient project choice)</a:t>
            </a:r>
          </a:p>
          <a:p>
            <a:pPr marL="609600" indent="-609600">
              <a:buNone/>
            </a:pPr>
            <a:r>
              <a:rPr lang="en-US" sz="2000" dirty="0">
                <a:latin typeface="Book Antiqua" pitchFamily="18" charset="0"/>
              </a:rPr>
              <a:t>	</a:t>
            </a:r>
            <a:r>
              <a:rPr lang="en-US" sz="2000" dirty="0" smtClean="0">
                <a:latin typeface="Book Antiqua" pitchFamily="18" charset="0"/>
              </a:rPr>
              <a:t>Borrowers want to be able to continue borrowing, so they use precaution, choose prudent projects, do not take excessive risk, so they will be able to repay their loan and borrow in future</a:t>
            </a:r>
          </a:p>
          <a:p>
            <a:pPr marL="609600" indent="-609600">
              <a:buNone/>
            </a:pPr>
            <a:endParaRPr lang="en-US" sz="2000" dirty="0">
              <a:latin typeface="Book Antiqua" pitchFamily="18" charset="0"/>
            </a:endParaRPr>
          </a:p>
          <a:p>
            <a:pPr marL="609600" indent="-609600">
              <a:buNone/>
            </a:pPr>
            <a:r>
              <a:rPr lang="en-US" sz="2000" dirty="0" smtClean="0">
                <a:latin typeface="Book Antiqua" pitchFamily="18" charset="0"/>
              </a:rPr>
              <a:t>	3.  </a:t>
            </a:r>
            <a:r>
              <a:rPr lang="en-US" sz="2000" b="1" dirty="0" smtClean="0">
                <a:latin typeface="Book Antiqua" pitchFamily="18" charset="0"/>
              </a:rPr>
              <a:t>Strategic Default</a:t>
            </a:r>
            <a:r>
              <a:rPr lang="en-US" sz="2000" dirty="0" smtClean="0">
                <a:latin typeface="Book Antiqua" pitchFamily="18" charset="0"/>
              </a:rPr>
              <a:t>?</a:t>
            </a:r>
          </a:p>
          <a:p>
            <a:pPr marL="609600" indent="-609600">
              <a:buNone/>
            </a:pPr>
            <a:r>
              <a:rPr lang="en-US" sz="2000" dirty="0">
                <a:latin typeface="Book Antiqua" pitchFamily="18" charset="0"/>
              </a:rPr>
              <a:t>	</a:t>
            </a:r>
            <a:r>
              <a:rPr lang="en-US" sz="2000" dirty="0" smtClean="0">
                <a:latin typeface="Book Antiqua" pitchFamily="18" charset="0"/>
              </a:rPr>
              <a:t>(Potential Problem: choosing to default, even when can repay)</a:t>
            </a:r>
          </a:p>
          <a:p>
            <a:pPr marL="609600" indent="-609600">
              <a:buNone/>
            </a:pPr>
            <a:r>
              <a:rPr lang="en-US" sz="2000" dirty="0" smtClean="0">
                <a:latin typeface="Book Antiqua" pitchFamily="18" charset="0"/>
              </a:rPr>
              <a:t>	Borrowers want to be able to continue borrowing, so they pay back their current loan in order to maintain a good reputation and be able to borrow in future</a:t>
            </a:r>
          </a:p>
          <a:p>
            <a:pPr marL="609600" indent="-609600">
              <a:buNone/>
            </a:pPr>
            <a:endParaRPr lang="en-US" sz="2000" dirty="0" smtClean="0">
              <a:latin typeface="Book Antiqu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294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294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294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294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2947">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29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274638"/>
            <a:ext cx="8229600" cy="639762"/>
          </a:xfrm>
        </p:spPr>
        <p:txBody>
          <a:bodyPr>
            <a:normAutofit fontScale="90000"/>
          </a:bodyPr>
          <a:lstStyle/>
          <a:p>
            <a:r>
              <a:rPr lang="en-US" dirty="0" smtClean="0">
                <a:solidFill>
                  <a:srgbClr val="009900"/>
                </a:solidFill>
              </a:rPr>
              <a:t>Microcredit – </a:t>
            </a:r>
            <a:r>
              <a:rPr lang="en-US" b="1" dirty="0" smtClean="0">
                <a:solidFill>
                  <a:srgbClr val="009900"/>
                </a:solidFill>
              </a:rPr>
              <a:t>HOW </a:t>
            </a:r>
            <a:r>
              <a:rPr lang="en-US" dirty="0">
                <a:solidFill>
                  <a:srgbClr val="009900"/>
                </a:solidFill>
              </a:rPr>
              <a:t>d</a:t>
            </a:r>
            <a:r>
              <a:rPr lang="en-US" dirty="0" smtClean="0">
                <a:solidFill>
                  <a:srgbClr val="009900"/>
                </a:solidFill>
              </a:rPr>
              <a:t>oes it Work?</a:t>
            </a:r>
          </a:p>
        </p:txBody>
      </p:sp>
      <p:sp>
        <p:nvSpPr>
          <p:cNvPr id="82947" name="Rectangle 3"/>
          <p:cNvSpPr>
            <a:spLocks noGrp="1" noChangeArrowheads="1"/>
          </p:cNvSpPr>
          <p:nvPr>
            <p:ph type="body" idx="1"/>
          </p:nvPr>
        </p:nvSpPr>
        <p:spPr>
          <a:xfrm>
            <a:off x="457200" y="1295400"/>
            <a:ext cx="8305800" cy="5181600"/>
          </a:xfrm>
        </p:spPr>
        <p:txBody>
          <a:bodyPr>
            <a:normAutofit/>
          </a:bodyPr>
          <a:lstStyle/>
          <a:p>
            <a:pPr marL="609600" indent="-609600"/>
            <a:r>
              <a:rPr lang="en-US" sz="2000" dirty="0" smtClean="0">
                <a:latin typeface="Book Antiqua" pitchFamily="18" charset="0"/>
              </a:rPr>
              <a:t>How can </a:t>
            </a:r>
            <a:r>
              <a:rPr lang="en-US" sz="2000" b="1" dirty="0" smtClean="0">
                <a:latin typeface="Book Antiqua" pitchFamily="18" charset="0"/>
              </a:rPr>
              <a:t>Group </a:t>
            </a:r>
            <a:r>
              <a:rPr lang="en-US" sz="2000" b="1" dirty="0" smtClean="0">
                <a:latin typeface="Book Antiqua" pitchFamily="18" charset="0"/>
              </a:rPr>
              <a:t>lending &amp; Dy</a:t>
            </a:r>
            <a:r>
              <a:rPr lang="en-US" sz="2000" b="1" dirty="0" smtClean="0">
                <a:latin typeface="Book Antiqua" pitchFamily="18" charset="0"/>
              </a:rPr>
              <a:t>namic lending</a:t>
            </a:r>
            <a:r>
              <a:rPr lang="en-US" sz="2000" dirty="0" smtClean="0">
                <a:latin typeface="Book Antiqua" pitchFamily="18" charset="0"/>
              </a:rPr>
              <a:t> </a:t>
            </a:r>
            <a:r>
              <a:rPr lang="en-US" sz="2000" dirty="0" smtClean="0">
                <a:latin typeface="Book Antiqua" pitchFamily="18" charset="0"/>
              </a:rPr>
              <a:t>overcome:</a:t>
            </a:r>
          </a:p>
          <a:p>
            <a:pPr marL="609600" indent="-609600">
              <a:buNone/>
            </a:pPr>
            <a:endParaRPr lang="en-US" sz="2000" dirty="0">
              <a:latin typeface="Book Antiqua" pitchFamily="18" charset="0"/>
            </a:endParaRPr>
          </a:p>
          <a:p>
            <a:pPr marL="609600" indent="-609600">
              <a:buNone/>
            </a:pPr>
            <a:r>
              <a:rPr lang="en-US" sz="2000" dirty="0" smtClean="0">
                <a:latin typeface="Book Antiqua" pitchFamily="18" charset="0"/>
              </a:rPr>
              <a:t>	</a:t>
            </a:r>
            <a:r>
              <a:rPr lang="en-US" sz="2000" dirty="0" smtClean="0">
                <a:latin typeface="Book Antiqua" pitchFamily="18" charset="0"/>
              </a:rPr>
              <a:t>1.  </a:t>
            </a:r>
            <a:r>
              <a:rPr lang="en-US" sz="2000" b="1" dirty="0" smtClean="0">
                <a:latin typeface="Book Antiqua" pitchFamily="18" charset="0"/>
              </a:rPr>
              <a:t>Adverse Selection</a:t>
            </a:r>
            <a:r>
              <a:rPr lang="en-US" sz="2000" dirty="0" smtClean="0">
                <a:latin typeface="Book Antiqua" pitchFamily="18" charset="0"/>
              </a:rPr>
              <a:t>?</a:t>
            </a:r>
            <a:endParaRPr lang="en-US" sz="2000" dirty="0" smtClean="0">
              <a:latin typeface="Book Antiqua" pitchFamily="18" charset="0"/>
            </a:endParaRPr>
          </a:p>
          <a:p>
            <a:pPr marL="609600" indent="-609600">
              <a:buNone/>
            </a:pPr>
            <a:r>
              <a:rPr lang="en-US" sz="2000" dirty="0">
                <a:latin typeface="Book Antiqua" pitchFamily="18" charset="0"/>
              </a:rPr>
              <a:t>	</a:t>
            </a:r>
            <a:r>
              <a:rPr lang="en-US" sz="2000" dirty="0" smtClean="0">
                <a:latin typeface="Book Antiqua" pitchFamily="18" charset="0"/>
              </a:rPr>
              <a:t>See notes.</a:t>
            </a:r>
            <a:endParaRPr lang="en-US" sz="2000" dirty="0" smtClean="0">
              <a:latin typeface="Book Antiqu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294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29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274638"/>
            <a:ext cx="8229600" cy="639762"/>
          </a:xfrm>
        </p:spPr>
        <p:txBody>
          <a:bodyPr>
            <a:normAutofit fontScale="90000"/>
          </a:bodyPr>
          <a:lstStyle/>
          <a:p>
            <a:r>
              <a:rPr lang="en-US" dirty="0" smtClean="0">
                <a:solidFill>
                  <a:srgbClr val="009900"/>
                </a:solidFill>
              </a:rPr>
              <a:t>Microcredit and the </a:t>
            </a:r>
            <a:r>
              <a:rPr lang="en-US" dirty="0" err="1" smtClean="0">
                <a:solidFill>
                  <a:srgbClr val="009900"/>
                </a:solidFill>
              </a:rPr>
              <a:t>Macroeconomy</a:t>
            </a:r>
            <a:endParaRPr lang="en-US" dirty="0" smtClean="0">
              <a:solidFill>
                <a:srgbClr val="009900"/>
              </a:solidFill>
            </a:endParaRPr>
          </a:p>
        </p:txBody>
      </p:sp>
      <p:sp>
        <p:nvSpPr>
          <p:cNvPr id="82947" name="Rectangle 3"/>
          <p:cNvSpPr>
            <a:spLocks noGrp="1" noChangeArrowheads="1"/>
          </p:cNvSpPr>
          <p:nvPr>
            <p:ph type="body" idx="1"/>
          </p:nvPr>
        </p:nvSpPr>
        <p:spPr>
          <a:xfrm>
            <a:off x="457200" y="1295400"/>
            <a:ext cx="8305800" cy="5181600"/>
          </a:xfrm>
        </p:spPr>
        <p:txBody>
          <a:bodyPr>
            <a:normAutofit/>
          </a:bodyPr>
          <a:lstStyle/>
          <a:p>
            <a:pPr marL="609600" indent="-609600"/>
            <a:r>
              <a:rPr lang="en-US" sz="2000" dirty="0" smtClean="0">
                <a:latin typeface="Book Antiqua" pitchFamily="18" charset="0"/>
              </a:rPr>
              <a:t>Two-way impacts, potentially, between microcredit and the </a:t>
            </a:r>
            <a:r>
              <a:rPr lang="en-US" sz="2000" dirty="0" err="1" smtClean="0">
                <a:latin typeface="Book Antiqua" pitchFamily="18" charset="0"/>
              </a:rPr>
              <a:t>macroeconomy</a:t>
            </a:r>
            <a:r>
              <a:rPr lang="en-US" sz="2000" dirty="0" smtClean="0">
                <a:latin typeface="Book Antiqua" pitchFamily="18" charset="0"/>
              </a:rPr>
              <a:t>:</a:t>
            </a:r>
          </a:p>
          <a:p>
            <a:pPr marL="609600" indent="-609600">
              <a:buNone/>
            </a:pPr>
            <a:endParaRPr lang="en-US" sz="2000" dirty="0" smtClean="0">
              <a:latin typeface="Book Antiqua" pitchFamily="18" charset="0"/>
            </a:endParaRPr>
          </a:p>
          <a:p>
            <a:pPr marL="609600" indent="-609600">
              <a:buNone/>
            </a:pPr>
            <a:r>
              <a:rPr lang="en-US" sz="2000" dirty="0" smtClean="0">
                <a:latin typeface="Book Antiqua" pitchFamily="18" charset="0"/>
              </a:rPr>
              <a:t>1.	</a:t>
            </a:r>
            <a:r>
              <a:rPr lang="en-US" sz="2000" b="1" dirty="0" smtClean="0">
                <a:latin typeface="Book Antiqua" pitchFamily="18" charset="0"/>
              </a:rPr>
              <a:t>How do macroeconomic outcomes affect the success of microfinance institutions?  (MFI’s)</a:t>
            </a:r>
          </a:p>
          <a:p>
            <a:pPr marL="609600" indent="-609600">
              <a:buNone/>
            </a:pPr>
            <a:endParaRPr lang="en-US" sz="2000" b="1" dirty="0" smtClean="0">
              <a:latin typeface="Book Antiqua" pitchFamily="18" charset="0"/>
            </a:endParaRPr>
          </a:p>
          <a:p>
            <a:pPr marL="609600" indent="-609600">
              <a:buNone/>
            </a:pPr>
            <a:r>
              <a:rPr lang="en-US" sz="2000" b="1" dirty="0" smtClean="0">
                <a:latin typeface="Book Antiqua" pitchFamily="18" charset="0"/>
              </a:rPr>
              <a:t>	</a:t>
            </a:r>
            <a:endParaRPr lang="en-US" sz="2000" dirty="0" smtClean="0">
              <a:latin typeface="Book Antiqua" pitchFamily="18" charset="0"/>
            </a:endParaRPr>
          </a:p>
          <a:p>
            <a:pPr marL="609600" indent="-609600">
              <a:buNone/>
            </a:pPr>
            <a:endParaRPr lang="en-US" sz="2000" dirty="0">
              <a:latin typeface="Book Antiqua" pitchFamily="18" charset="0"/>
            </a:endParaRPr>
          </a:p>
          <a:p>
            <a:pPr marL="609600" indent="-609600">
              <a:buNone/>
            </a:pPr>
            <a:r>
              <a:rPr lang="en-US" sz="2000" dirty="0" smtClean="0">
                <a:latin typeface="Book Antiqua" pitchFamily="18" charset="0"/>
              </a:rPr>
              <a:t>	</a:t>
            </a:r>
            <a:endParaRPr lang="en-US" sz="2000" dirty="0" smtClean="0">
              <a:latin typeface="Book Antiqua" pitchFamily="18" charset="0"/>
            </a:endParaRPr>
          </a:p>
          <a:p>
            <a:pPr marL="609600" indent="-609600">
              <a:buAutoNum type="arabicPeriod" startAt="2"/>
            </a:pPr>
            <a:r>
              <a:rPr lang="en-US" sz="2000" b="1" dirty="0" smtClean="0">
                <a:latin typeface="Book Antiqua" pitchFamily="18" charset="0"/>
              </a:rPr>
              <a:t>How can microfinance impact a country’s overall development</a:t>
            </a:r>
            <a:r>
              <a:rPr lang="en-US" sz="2000" dirty="0" smtClean="0">
                <a:latin typeface="Book Antiqua" pitchFamily="18" charset="0"/>
              </a:rPr>
              <a:t>?</a:t>
            </a:r>
          </a:p>
          <a:p>
            <a:pPr marL="609600" indent="-609600">
              <a:buNone/>
            </a:pPr>
            <a:endParaRPr lang="en-US" sz="2000" dirty="0" smtClean="0">
              <a:latin typeface="Book Antiqua" pitchFamily="18" charset="0"/>
            </a:endParaRPr>
          </a:p>
        </p:txBody>
      </p:sp>
      <p:graphicFrame>
        <p:nvGraphicFramePr>
          <p:cNvPr id="4" name="Object 3"/>
          <p:cNvGraphicFramePr>
            <a:graphicFrameLocks noChangeAspect="1"/>
          </p:cNvGraphicFramePr>
          <p:nvPr/>
        </p:nvGraphicFramePr>
        <p:xfrm>
          <a:off x="3886200" y="3048000"/>
          <a:ext cx="1524000" cy="1457853"/>
        </p:xfrm>
        <a:graphic>
          <a:graphicData uri="http://schemas.openxmlformats.org/presentationml/2006/ole">
            <p:oleObj spid="_x0000_s1026" name="Acrobat Document" r:id="rId3" imgW="2581175" imgH="3390636" progId="AcroExch.Document.7">
              <p:embed/>
            </p:oleObj>
          </a:graphicData>
        </a:graphic>
      </p:graphicFrame>
      <p:graphicFrame>
        <p:nvGraphicFramePr>
          <p:cNvPr id="5" name="Object 4"/>
          <p:cNvGraphicFramePr>
            <a:graphicFrameLocks noChangeAspect="1"/>
          </p:cNvGraphicFramePr>
          <p:nvPr/>
        </p:nvGraphicFramePr>
        <p:xfrm>
          <a:off x="3886200" y="4876800"/>
          <a:ext cx="1524000" cy="1680900"/>
        </p:xfrm>
        <a:graphic>
          <a:graphicData uri="http://schemas.openxmlformats.org/presentationml/2006/ole">
            <p:oleObj spid="_x0000_s1027" name="Acrobat Document" r:id="rId4" imgW="2409762" imgH="3305067" progId="AcroExch.Document.7">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294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294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2947">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29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274638"/>
            <a:ext cx="8229600" cy="639762"/>
          </a:xfrm>
        </p:spPr>
        <p:txBody>
          <a:bodyPr>
            <a:normAutofit fontScale="90000"/>
          </a:bodyPr>
          <a:lstStyle/>
          <a:p>
            <a:r>
              <a:rPr lang="en-US" dirty="0" smtClean="0">
                <a:solidFill>
                  <a:srgbClr val="009900"/>
                </a:solidFill>
              </a:rPr>
              <a:t>The Microcredit Revolution</a:t>
            </a:r>
          </a:p>
        </p:txBody>
      </p:sp>
      <p:sp>
        <p:nvSpPr>
          <p:cNvPr id="81923" name="Rectangle 3"/>
          <p:cNvSpPr>
            <a:spLocks noGrp="1" noChangeArrowheads="1"/>
          </p:cNvSpPr>
          <p:nvPr>
            <p:ph type="body" idx="1"/>
          </p:nvPr>
        </p:nvSpPr>
        <p:spPr>
          <a:xfrm>
            <a:off x="457200" y="1295400"/>
            <a:ext cx="8305800" cy="5029200"/>
          </a:xfrm>
        </p:spPr>
        <p:txBody>
          <a:bodyPr/>
          <a:lstStyle/>
          <a:p>
            <a:pPr marL="609600" indent="-609600" eaLnBrk="1" hangingPunct="1"/>
            <a:r>
              <a:rPr lang="en-US" sz="2000" dirty="0" smtClean="0">
                <a:latin typeface="Book Antiqua" pitchFamily="18" charset="0"/>
                <a:sym typeface="Symbol" pitchFamily="18" charset="2"/>
              </a:rPr>
              <a:t>What is “microcredit”?</a:t>
            </a:r>
          </a:p>
          <a:p>
            <a:pPr marL="609600" indent="-609600" eaLnBrk="1" hangingPunct="1"/>
            <a:endParaRPr lang="en-US" sz="1600" dirty="0" smtClean="0">
              <a:latin typeface="Book Antiqua" pitchFamily="18" charset="0"/>
              <a:sym typeface="Symbol" pitchFamily="18" charset="2"/>
            </a:endParaRPr>
          </a:p>
          <a:p>
            <a:pPr marL="990600" lvl="1" indent="-533400" eaLnBrk="1" hangingPunct="1"/>
            <a:r>
              <a:rPr lang="en-US" sz="2000" dirty="0" smtClean="0">
                <a:latin typeface="Book Antiqua" pitchFamily="18" charset="0"/>
                <a:sym typeface="Symbol" pitchFamily="18" charset="2"/>
              </a:rPr>
              <a:t>“Provision of small loans for income-generating self-employment activities” – World Bank </a:t>
            </a:r>
          </a:p>
          <a:p>
            <a:pPr marL="990600" lvl="1" indent="-533400" eaLnBrk="1" hangingPunct="1"/>
            <a:endParaRPr lang="en-US" sz="1000" dirty="0" smtClean="0">
              <a:latin typeface="Book Antiqua" pitchFamily="18" charset="0"/>
              <a:sym typeface="Symbol" pitchFamily="18" charset="2"/>
            </a:endParaRPr>
          </a:p>
          <a:p>
            <a:pPr marL="1371600" lvl="2" indent="-457200" eaLnBrk="1" hangingPunct="1"/>
            <a:r>
              <a:rPr lang="en-US" sz="2000" dirty="0" smtClean="0">
                <a:latin typeface="Book Antiqua" pitchFamily="18" charset="0"/>
                <a:sym typeface="Symbol" pitchFamily="18" charset="2"/>
              </a:rPr>
              <a:t>Loans can be as little as $200, often less than $2000</a:t>
            </a:r>
          </a:p>
          <a:p>
            <a:pPr marL="1371600" lvl="2" indent="-457200" eaLnBrk="1" hangingPunct="1"/>
            <a:endParaRPr lang="en-US" sz="800" dirty="0" smtClean="0">
              <a:latin typeface="Book Antiqua" pitchFamily="18" charset="0"/>
              <a:sym typeface="Symbol" pitchFamily="18" charset="2"/>
            </a:endParaRPr>
          </a:p>
          <a:p>
            <a:pPr marL="1371600" lvl="2" indent="-457200" eaLnBrk="1" hangingPunct="1"/>
            <a:r>
              <a:rPr lang="en-US" sz="2000" dirty="0" smtClean="0">
                <a:latin typeface="Book Antiqua" pitchFamily="18" charset="0"/>
                <a:sym typeface="Symbol" pitchFamily="18" charset="2"/>
              </a:rPr>
              <a:t>Self-employment in e.g. agriculture, crafts, sewing, small retail, etc.</a:t>
            </a:r>
          </a:p>
          <a:p>
            <a:pPr marL="990600" lvl="1" indent="-533400" eaLnBrk="1" hangingPunct="1"/>
            <a:endParaRPr lang="en-US" sz="1400" dirty="0" smtClean="0">
              <a:latin typeface="Book Antiqua" pitchFamily="18" charset="0"/>
              <a:sym typeface="Symbol" pitchFamily="18" charset="2"/>
            </a:endParaRPr>
          </a:p>
          <a:p>
            <a:pPr marL="990600" lvl="1" indent="-533400" eaLnBrk="1" hangingPunct="1"/>
            <a:r>
              <a:rPr lang="en-US" sz="2000" dirty="0" smtClean="0">
                <a:latin typeface="Book Antiqua" pitchFamily="18" charset="0"/>
                <a:sym typeface="Symbol" pitchFamily="18" charset="2"/>
              </a:rPr>
              <a:t>Method for </a:t>
            </a:r>
            <a:r>
              <a:rPr lang="en-US" sz="2000" b="1" dirty="0" smtClean="0">
                <a:latin typeface="Book Antiqua" pitchFamily="18" charset="0"/>
                <a:sym typeface="Symbol" pitchFamily="18" charset="2"/>
              </a:rPr>
              <a:t>targeting</a:t>
            </a:r>
            <a:r>
              <a:rPr lang="en-US" sz="2000" dirty="0" smtClean="0">
                <a:latin typeface="Book Antiqua" pitchFamily="18" charset="0"/>
                <a:sym typeface="Symbol" pitchFamily="18" charset="2"/>
              </a:rPr>
              <a:t> capital toward entrepreneurial uses by those at the bottom of the world income distribution</a:t>
            </a:r>
          </a:p>
          <a:p>
            <a:pPr marL="990600" lvl="1" indent="-533400" eaLnBrk="1" hangingPunct="1"/>
            <a:endParaRPr lang="en-US" sz="1000" dirty="0" smtClean="0">
              <a:latin typeface="Book Antiqua" pitchFamily="18" charset="0"/>
              <a:sym typeface="Symbol" pitchFamily="18" charset="2"/>
            </a:endParaRPr>
          </a:p>
          <a:p>
            <a:pPr marL="1371600" lvl="2" indent="-457200" eaLnBrk="1" hangingPunct="1"/>
            <a:r>
              <a:rPr lang="en-US" sz="2000" dirty="0" smtClean="0">
                <a:latin typeface="Book Antiqua" pitchFamily="18" charset="0"/>
                <a:sym typeface="Symbol" pitchFamily="18" charset="2"/>
              </a:rPr>
              <a:t>Compare to large grants or loans for infrastructure – the fear is that high-level aid often does not reach poorest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2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92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92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2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192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274638"/>
            <a:ext cx="8229600" cy="639762"/>
          </a:xfrm>
        </p:spPr>
        <p:txBody>
          <a:bodyPr>
            <a:normAutofit fontScale="90000"/>
          </a:bodyPr>
          <a:lstStyle/>
          <a:p>
            <a:r>
              <a:rPr lang="en-US" dirty="0" smtClean="0">
                <a:solidFill>
                  <a:srgbClr val="009900"/>
                </a:solidFill>
              </a:rPr>
              <a:t>The Microcredit Revolution</a:t>
            </a:r>
          </a:p>
        </p:txBody>
      </p:sp>
      <p:sp>
        <p:nvSpPr>
          <p:cNvPr id="82947" name="Rectangle 3"/>
          <p:cNvSpPr>
            <a:spLocks noGrp="1" noChangeArrowheads="1"/>
          </p:cNvSpPr>
          <p:nvPr>
            <p:ph type="body" idx="1"/>
          </p:nvPr>
        </p:nvSpPr>
        <p:spPr>
          <a:xfrm>
            <a:off x="457200" y="1295400"/>
            <a:ext cx="8305800" cy="5181600"/>
          </a:xfrm>
        </p:spPr>
        <p:txBody>
          <a:bodyPr>
            <a:normAutofit fontScale="92500"/>
          </a:bodyPr>
          <a:lstStyle/>
          <a:p>
            <a:pPr marL="609600" indent="-609600" eaLnBrk="1" hangingPunct="1"/>
            <a:r>
              <a:rPr lang="en-US" sz="2200" dirty="0" smtClean="0">
                <a:solidFill>
                  <a:schemeClr val="bg1">
                    <a:lumMod val="50000"/>
                  </a:schemeClr>
                </a:solidFill>
                <a:latin typeface="Book Antiqua" pitchFamily="18" charset="0"/>
                <a:sym typeface="Symbol" pitchFamily="18" charset="2"/>
              </a:rPr>
              <a:t>What is “microcredit”?</a:t>
            </a:r>
          </a:p>
          <a:p>
            <a:pPr marL="609600" indent="-609600" eaLnBrk="1" hangingPunct="1">
              <a:buFontTx/>
              <a:buNone/>
            </a:pPr>
            <a:endParaRPr lang="en-US" sz="1700" dirty="0" smtClean="0">
              <a:solidFill>
                <a:schemeClr val="bg2"/>
              </a:solidFill>
              <a:latin typeface="Book Antiqua" pitchFamily="18" charset="0"/>
              <a:sym typeface="Symbol" pitchFamily="18" charset="2"/>
            </a:endParaRPr>
          </a:p>
          <a:p>
            <a:pPr marL="990600" lvl="1" indent="-533400" eaLnBrk="1" hangingPunct="1"/>
            <a:r>
              <a:rPr lang="en-US" sz="2200" dirty="0" smtClean="0">
                <a:latin typeface="Book Antiqua" pitchFamily="18" charset="0"/>
                <a:sym typeface="Symbol" pitchFamily="18" charset="2"/>
              </a:rPr>
              <a:t>Sustainable (i.e. cost-covering) lending in the absence of collateral</a:t>
            </a:r>
          </a:p>
          <a:p>
            <a:pPr marL="990600" lvl="1" indent="-533400" eaLnBrk="1" hangingPunct="1">
              <a:buFontTx/>
              <a:buNone/>
            </a:pPr>
            <a:endParaRPr lang="en-US" sz="2200" dirty="0" smtClean="0">
              <a:latin typeface="Book Antiqua" pitchFamily="18" charset="0"/>
              <a:sym typeface="Symbol" pitchFamily="18" charset="2"/>
            </a:endParaRPr>
          </a:p>
          <a:p>
            <a:pPr marL="1371600" lvl="2" indent="-457200" eaLnBrk="1" hangingPunct="1"/>
            <a:r>
              <a:rPr lang="en-US" sz="2200" dirty="0" smtClean="0">
                <a:latin typeface="Book Antiqua" pitchFamily="18" charset="0"/>
                <a:sym typeface="Symbol" pitchFamily="18" charset="2"/>
              </a:rPr>
              <a:t>Micro-lenders typically charge high enough rates to cover costs   (higher than commercial bank loans, less than </a:t>
            </a:r>
            <a:r>
              <a:rPr lang="en-US" sz="2200" dirty="0" smtClean="0">
                <a:latin typeface="Book Antiqua" pitchFamily="18" charset="0"/>
                <a:sym typeface="Symbol" pitchFamily="18" charset="2"/>
              </a:rPr>
              <a:t>“moneylenders”)</a:t>
            </a:r>
            <a:endParaRPr lang="en-US" sz="2200" dirty="0" smtClean="0">
              <a:latin typeface="Book Antiqua" pitchFamily="18" charset="0"/>
              <a:sym typeface="Symbol" pitchFamily="18" charset="2"/>
            </a:endParaRPr>
          </a:p>
          <a:p>
            <a:pPr marL="1371600" lvl="2" indent="-457200" eaLnBrk="1" hangingPunct="1">
              <a:buNone/>
            </a:pPr>
            <a:endParaRPr lang="en-US" sz="1300" dirty="0" smtClean="0">
              <a:latin typeface="Book Antiqua" pitchFamily="18" charset="0"/>
              <a:sym typeface="Symbol" pitchFamily="18" charset="2"/>
            </a:endParaRPr>
          </a:p>
          <a:p>
            <a:pPr marL="1371600" lvl="2" indent="-457200" eaLnBrk="1" hangingPunct="1"/>
            <a:r>
              <a:rPr lang="en-US" sz="2200" dirty="0" smtClean="0">
                <a:latin typeface="Book Antiqua" pitchFamily="18" charset="0"/>
                <a:sym typeface="Symbol" pitchFamily="18" charset="2"/>
              </a:rPr>
              <a:t>Sustainable lending requires efficiency and ensuring high repayment rates… how?  </a:t>
            </a:r>
          </a:p>
          <a:p>
            <a:pPr marL="1371600" lvl="2" indent="-457200" eaLnBrk="1" hangingPunct="1"/>
            <a:endParaRPr lang="en-US" sz="2200" dirty="0" smtClean="0">
              <a:latin typeface="Book Antiqua" pitchFamily="18" charset="0"/>
              <a:sym typeface="Symbol" pitchFamily="18" charset="2"/>
            </a:endParaRPr>
          </a:p>
          <a:p>
            <a:pPr marL="990600" lvl="1" indent="-533400" eaLnBrk="1" hangingPunct="1"/>
            <a:r>
              <a:rPr lang="en-US" sz="2200" dirty="0" smtClean="0">
                <a:latin typeface="Book Antiqua" pitchFamily="18" charset="0"/>
                <a:sym typeface="Symbol" pitchFamily="18" charset="2"/>
              </a:rPr>
              <a:t>Non-patronizing </a:t>
            </a:r>
            <a:r>
              <a:rPr lang="en-US" sz="2200" dirty="0" smtClean="0">
                <a:latin typeface="Book Antiqua" pitchFamily="18" charset="0"/>
                <a:sym typeface="Symbol" pitchFamily="18" charset="2"/>
              </a:rPr>
              <a:t>approach to poverty alleviation</a:t>
            </a:r>
          </a:p>
          <a:p>
            <a:pPr marL="990600" lvl="1" indent="-533400" eaLnBrk="1" hangingPunct="1"/>
            <a:endParaRPr lang="en-US" sz="2200" dirty="0" smtClean="0">
              <a:latin typeface="Book Antiqua" pitchFamily="18" charset="0"/>
              <a:sym typeface="Symbol" pitchFamily="18" charset="2"/>
            </a:endParaRPr>
          </a:p>
          <a:p>
            <a:pPr marL="1371600" lvl="2" indent="-457200" eaLnBrk="1" hangingPunct="1"/>
            <a:r>
              <a:rPr lang="en-US" sz="2200" dirty="0" smtClean="0">
                <a:latin typeface="Book Antiqua" pitchFamily="18" charset="0"/>
                <a:sym typeface="Symbol" pitchFamily="18" charset="2"/>
              </a:rPr>
              <a:t>Not hand-outs; market-based support for self-advancement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294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294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2947">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2947">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294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274638"/>
            <a:ext cx="8229600" cy="639762"/>
          </a:xfrm>
        </p:spPr>
        <p:txBody>
          <a:bodyPr>
            <a:normAutofit fontScale="90000"/>
          </a:bodyPr>
          <a:lstStyle/>
          <a:p>
            <a:r>
              <a:rPr lang="en-US" dirty="0" smtClean="0">
                <a:solidFill>
                  <a:srgbClr val="009900"/>
                </a:solidFill>
              </a:rPr>
              <a:t>Microcredit – Does it Work?</a:t>
            </a:r>
          </a:p>
        </p:txBody>
      </p:sp>
      <p:sp>
        <p:nvSpPr>
          <p:cNvPr id="82947" name="Rectangle 3"/>
          <p:cNvSpPr>
            <a:spLocks noGrp="1" noChangeArrowheads="1"/>
          </p:cNvSpPr>
          <p:nvPr>
            <p:ph type="body" idx="1"/>
          </p:nvPr>
        </p:nvSpPr>
        <p:spPr>
          <a:xfrm>
            <a:off x="457200" y="1295400"/>
            <a:ext cx="8305800" cy="5181600"/>
          </a:xfrm>
        </p:spPr>
        <p:txBody>
          <a:bodyPr>
            <a:normAutofit/>
          </a:bodyPr>
          <a:lstStyle/>
          <a:p>
            <a:pPr marL="609600" indent="-609600"/>
            <a:r>
              <a:rPr lang="en-US" sz="2000" dirty="0" smtClean="0">
                <a:latin typeface="Book Antiqua" pitchFamily="18" charset="0"/>
              </a:rPr>
              <a:t>By now, 1000s of microfinance institutions (“MFIs”) have extended loans to several hundred million households worldwide</a:t>
            </a:r>
            <a:endParaRPr lang="en-US" sz="1600" dirty="0" smtClean="0">
              <a:latin typeface="Book Antiqua" pitchFamily="18" charset="0"/>
            </a:endParaRPr>
          </a:p>
          <a:p>
            <a:pPr marL="609600" indent="-609600">
              <a:buNone/>
            </a:pPr>
            <a:r>
              <a:rPr lang="en-US" sz="2000" dirty="0" smtClean="0">
                <a:latin typeface="Book Antiqua" pitchFamily="18" charset="0"/>
              </a:rPr>
              <a:t>	</a:t>
            </a:r>
          </a:p>
          <a:p>
            <a:pPr marL="609600" indent="-609600"/>
            <a:r>
              <a:rPr lang="en-US" sz="2000" b="1" dirty="0" smtClean="0">
                <a:latin typeface="Book Antiqua" pitchFamily="18" charset="0"/>
              </a:rPr>
              <a:t>But does it work?  Does it help households out of poverty?</a:t>
            </a:r>
          </a:p>
          <a:p>
            <a:pPr marL="609600" indent="-609600">
              <a:buNone/>
            </a:pPr>
            <a:endParaRPr lang="en-US" sz="2000" dirty="0" smtClean="0">
              <a:latin typeface="Book Antiqua" pitchFamily="18" charset="0"/>
            </a:endParaRPr>
          </a:p>
          <a:p>
            <a:pPr marL="609600" indent="-609600"/>
            <a:r>
              <a:rPr lang="en-US" sz="2000" dirty="0" smtClean="0">
                <a:latin typeface="Book Antiqua" pitchFamily="18" charset="0"/>
              </a:rPr>
              <a:t>Many studies have attempted to test empirically for the effect of microcredit on poverty, income, consumption	</a:t>
            </a:r>
          </a:p>
          <a:p>
            <a:pPr marL="609600" indent="-609600">
              <a:buNone/>
            </a:pPr>
            <a:endParaRPr lang="en-US" sz="2000" dirty="0" smtClean="0">
              <a:latin typeface="Book Antiqua" pitchFamily="18" charset="0"/>
            </a:endParaRPr>
          </a:p>
          <a:p>
            <a:pPr marL="609600" indent="-609600">
              <a:buNone/>
            </a:pPr>
            <a:r>
              <a:rPr lang="en-US" sz="2000" dirty="0">
                <a:latin typeface="Book Antiqua" pitchFamily="18" charset="0"/>
              </a:rPr>
              <a:t>	</a:t>
            </a:r>
            <a:r>
              <a:rPr lang="en-US" sz="2000" dirty="0" smtClean="0">
                <a:latin typeface="Book Antiqua" pitchFamily="18" charset="0"/>
              </a:rPr>
              <a:t>But this is much harder than one might think: </a:t>
            </a:r>
          </a:p>
          <a:p>
            <a:pPr marL="609600" indent="-609600">
              <a:buNone/>
            </a:pPr>
            <a:r>
              <a:rPr lang="en-US" sz="2000" dirty="0" smtClean="0">
                <a:latin typeface="Book Antiqua" pitchFamily="18" charset="0"/>
              </a:rPr>
              <a:t>		Can compare borrowers with non-borrowers, but might there 	be unobserved differences causing both borrowing and success?</a:t>
            </a:r>
          </a:p>
          <a:p>
            <a:pPr marL="609600" indent="-609600">
              <a:buNone/>
            </a:pPr>
            <a:r>
              <a:rPr lang="en-US" sz="2000" dirty="0" smtClean="0">
                <a:latin typeface="Book Antiqua" pitchFamily="18" charset="0"/>
              </a:rPr>
              <a:t>		Can compare areas with microcredit access with those without 	access, but might MFIs have purposely entered in either high-	prospect or low-prospect areas?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294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294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294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294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2947">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29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274638"/>
            <a:ext cx="8229600" cy="639762"/>
          </a:xfrm>
        </p:spPr>
        <p:txBody>
          <a:bodyPr>
            <a:normAutofit fontScale="90000"/>
          </a:bodyPr>
          <a:lstStyle/>
          <a:p>
            <a:r>
              <a:rPr lang="en-US" dirty="0" smtClean="0">
                <a:solidFill>
                  <a:srgbClr val="009900"/>
                </a:solidFill>
              </a:rPr>
              <a:t>Microcredit – Does it Work?</a:t>
            </a:r>
          </a:p>
        </p:txBody>
      </p:sp>
      <p:sp>
        <p:nvSpPr>
          <p:cNvPr id="82947" name="Rectangle 3"/>
          <p:cNvSpPr>
            <a:spLocks noGrp="1" noChangeArrowheads="1"/>
          </p:cNvSpPr>
          <p:nvPr>
            <p:ph type="body" idx="1"/>
          </p:nvPr>
        </p:nvSpPr>
        <p:spPr>
          <a:xfrm>
            <a:off x="457200" y="1295400"/>
            <a:ext cx="8305800" cy="5181600"/>
          </a:xfrm>
        </p:spPr>
        <p:txBody>
          <a:bodyPr>
            <a:normAutofit fontScale="92500" lnSpcReduction="10000"/>
          </a:bodyPr>
          <a:lstStyle/>
          <a:p>
            <a:pPr marL="609600" indent="-609600"/>
            <a:r>
              <a:rPr lang="en-US" sz="2000" b="1" dirty="0" smtClean="0">
                <a:solidFill>
                  <a:schemeClr val="bg1">
                    <a:lumMod val="50000"/>
                  </a:schemeClr>
                </a:solidFill>
                <a:latin typeface="Book Antiqua" pitchFamily="18" charset="0"/>
              </a:rPr>
              <a:t>But does it work?  Does it help households out of poverty?</a:t>
            </a:r>
          </a:p>
          <a:p>
            <a:pPr marL="609600" indent="-609600">
              <a:buNone/>
            </a:pPr>
            <a:endParaRPr lang="en-US" sz="2000" dirty="0" smtClean="0">
              <a:latin typeface="Book Antiqua" pitchFamily="18" charset="0"/>
            </a:endParaRPr>
          </a:p>
          <a:p>
            <a:pPr marL="609600" indent="-609600"/>
            <a:r>
              <a:rPr lang="en-US" sz="2000" dirty="0" smtClean="0">
                <a:latin typeface="Book Antiqua" pitchFamily="18" charset="0"/>
              </a:rPr>
              <a:t>Two recent cutting-edge studies have given convincing answers</a:t>
            </a:r>
          </a:p>
          <a:p>
            <a:pPr marL="609600" indent="-609600"/>
            <a:endParaRPr lang="en-US" sz="2000" dirty="0" smtClean="0">
              <a:latin typeface="Book Antiqua" pitchFamily="18" charset="0"/>
            </a:endParaRPr>
          </a:p>
          <a:p>
            <a:pPr marL="609600" indent="-609600">
              <a:buNone/>
            </a:pPr>
            <a:r>
              <a:rPr lang="en-US" sz="2000" dirty="0" smtClean="0">
                <a:latin typeface="Book Antiqua" pitchFamily="18" charset="0"/>
              </a:rPr>
              <a:t>1.	</a:t>
            </a:r>
            <a:r>
              <a:rPr lang="en-US" sz="2000" dirty="0" err="1" smtClean="0">
                <a:latin typeface="Book Antiqua" pitchFamily="18" charset="0"/>
              </a:rPr>
              <a:t>Banerjee</a:t>
            </a:r>
            <a:r>
              <a:rPr lang="en-US" sz="2000" dirty="0" smtClean="0">
                <a:latin typeface="Book Antiqua" pitchFamily="18" charset="0"/>
              </a:rPr>
              <a:t>, </a:t>
            </a:r>
            <a:r>
              <a:rPr lang="en-US" sz="2000" dirty="0" err="1" smtClean="0">
                <a:latin typeface="Book Antiqua" pitchFamily="18" charset="0"/>
              </a:rPr>
              <a:t>Duflo</a:t>
            </a:r>
            <a:r>
              <a:rPr lang="en-US" sz="2000" dirty="0" smtClean="0">
                <a:latin typeface="Book Antiqua" pitchFamily="18" charset="0"/>
              </a:rPr>
              <a:t>, </a:t>
            </a:r>
            <a:r>
              <a:rPr lang="en-US" sz="2000" dirty="0" err="1" smtClean="0">
                <a:latin typeface="Book Antiqua" pitchFamily="18" charset="0"/>
              </a:rPr>
              <a:t>Glennerster</a:t>
            </a:r>
            <a:r>
              <a:rPr lang="en-US" sz="2000" dirty="0" smtClean="0">
                <a:latin typeface="Book Antiqua" pitchFamily="18" charset="0"/>
              </a:rPr>
              <a:t>, </a:t>
            </a:r>
            <a:r>
              <a:rPr lang="en-US" sz="2000" dirty="0" err="1" smtClean="0">
                <a:latin typeface="Book Antiqua" pitchFamily="18" charset="0"/>
              </a:rPr>
              <a:t>Kinnan</a:t>
            </a:r>
            <a:r>
              <a:rPr lang="en-US" sz="2000" dirty="0" smtClean="0">
                <a:latin typeface="Book Antiqua" pitchFamily="18" charset="0"/>
              </a:rPr>
              <a:t> partner with an MFI in India to run a </a:t>
            </a:r>
            <a:r>
              <a:rPr lang="en-US" sz="2000" b="1" i="1" dirty="0" smtClean="0">
                <a:latin typeface="Book Antiqua" pitchFamily="18" charset="0"/>
              </a:rPr>
              <a:t>field experiment</a:t>
            </a:r>
            <a:endParaRPr lang="en-US" sz="2000" dirty="0" smtClean="0">
              <a:latin typeface="Book Antiqua" pitchFamily="18" charset="0"/>
            </a:endParaRPr>
          </a:p>
          <a:p>
            <a:pPr marL="609600" indent="-609600">
              <a:buNone/>
            </a:pPr>
            <a:r>
              <a:rPr lang="en-US" sz="2000" dirty="0" smtClean="0">
                <a:latin typeface="Book Antiqua" pitchFamily="18" charset="0"/>
              </a:rPr>
              <a:t>	(Remember, MFI = microfinance institution)</a:t>
            </a:r>
          </a:p>
          <a:p>
            <a:pPr marL="609600" indent="-609600">
              <a:buNone/>
            </a:pPr>
            <a:r>
              <a:rPr lang="en-US" sz="2000" dirty="0" smtClean="0">
                <a:latin typeface="Book Antiqua" pitchFamily="18" charset="0"/>
              </a:rPr>
              <a:t>	The MFI lists 100 neighborhoods where it would like to enter, then enters in a </a:t>
            </a:r>
            <a:r>
              <a:rPr lang="en-US" sz="2000" b="1" dirty="0" smtClean="0">
                <a:latin typeface="Book Antiqua" pitchFamily="18" charset="0"/>
              </a:rPr>
              <a:t>randomly selected </a:t>
            </a:r>
            <a:r>
              <a:rPr lang="en-US" sz="2000" dirty="0" smtClean="0">
                <a:latin typeface="Book Antiqua" pitchFamily="18" charset="0"/>
              </a:rPr>
              <a:t>half of these neighborhoods</a:t>
            </a:r>
          </a:p>
          <a:p>
            <a:pPr marL="609600" indent="-609600">
              <a:buNone/>
            </a:pPr>
            <a:endParaRPr lang="en-US" sz="1300" dirty="0" smtClean="0">
              <a:latin typeface="Book Antiqua" pitchFamily="18" charset="0"/>
            </a:endParaRPr>
          </a:p>
          <a:p>
            <a:pPr marL="609600" indent="-609600">
              <a:buNone/>
            </a:pPr>
            <a:r>
              <a:rPr lang="en-US" sz="2000" dirty="0" smtClean="0">
                <a:latin typeface="Book Antiqua" pitchFamily="18" charset="0"/>
              </a:rPr>
              <a:t>	</a:t>
            </a:r>
            <a:r>
              <a:rPr lang="en-US" sz="2000" dirty="0" smtClean="0">
                <a:latin typeface="Book Antiqua" pitchFamily="18" charset="0"/>
                <a:sym typeface="Symbol"/>
              </a:rPr>
              <a:t> This leads to “clean” test for effect of access to microcredit on household outcomes</a:t>
            </a:r>
          </a:p>
          <a:p>
            <a:pPr marL="609600" indent="-609600">
              <a:buNone/>
            </a:pPr>
            <a:endParaRPr lang="en-US" sz="1300" dirty="0" smtClean="0">
              <a:latin typeface="Book Antiqua" pitchFamily="18" charset="0"/>
              <a:sym typeface="Symbol"/>
            </a:endParaRPr>
          </a:p>
          <a:p>
            <a:pPr marL="609600" indent="-609600">
              <a:buNone/>
            </a:pPr>
            <a:r>
              <a:rPr lang="en-US" sz="2000" dirty="0" smtClean="0">
                <a:latin typeface="Book Antiqua" pitchFamily="18" charset="0"/>
                <a:sym typeface="Symbol"/>
              </a:rPr>
              <a:t>	They find significant increase in business startups, but no effect on consumption, at least in short run</a:t>
            </a:r>
          </a:p>
          <a:p>
            <a:pPr marL="609600" indent="-609600">
              <a:buNone/>
            </a:pPr>
            <a:r>
              <a:rPr lang="en-US" sz="2000" dirty="0">
                <a:latin typeface="Book Antiqua" pitchFamily="18" charset="0"/>
                <a:sym typeface="Symbol"/>
              </a:rPr>
              <a:t>	</a:t>
            </a:r>
            <a:r>
              <a:rPr lang="en-US" sz="2000" dirty="0" smtClean="0">
                <a:latin typeface="Book Antiqua" pitchFamily="18" charset="0"/>
                <a:sym typeface="Symbol"/>
              </a:rPr>
              <a:t>They explain this by households combining the small loans with own savings to start firms</a:t>
            </a:r>
            <a:endParaRPr lang="en-US" sz="2000" dirty="0" smtClean="0">
              <a:latin typeface="Book Antiqu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294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294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294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2947">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2947">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2947">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294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274638"/>
            <a:ext cx="8229600" cy="639762"/>
          </a:xfrm>
        </p:spPr>
        <p:txBody>
          <a:bodyPr>
            <a:normAutofit fontScale="90000"/>
          </a:bodyPr>
          <a:lstStyle/>
          <a:p>
            <a:r>
              <a:rPr lang="en-US" dirty="0" smtClean="0">
                <a:solidFill>
                  <a:srgbClr val="009900"/>
                </a:solidFill>
              </a:rPr>
              <a:t>Microcredit – Does it Work?</a:t>
            </a:r>
          </a:p>
        </p:txBody>
      </p:sp>
      <p:sp>
        <p:nvSpPr>
          <p:cNvPr id="82947" name="Rectangle 3"/>
          <p:cNvSpPr>
            <a:spLocks noGrp="1" noChangeArrowheads="1"/>
          </p:cNvSpPr>
          <p:nvPr>
            <p:ph type="body" idx="1"/>
          </p:nvPr>
        </p:nvSpPr>
        <p:spPr>
          <a:xfrm>
            <a:off x="457200" y="1295400"/>
            <a:ext cx="8305800" cy="5181600"/>
          </a:xfrm>
        </p:spPr>
        <p:txBody>
          <a:bodyPr>
            <a:normAutofit fontScale="92500" lnSpcReduction="10000"/>
          </a:bodyPr>
          <a:lstStyle/>
          <a:p>
            <a:pPr marL="609600" indent="-609600"/>
            <a:r>
              <a:rPr lang="en-US" sz="2000" b="1" dirty="0" smtClean="0">
                <a:solidFill>
                  <a:schemeClr val="bg1">
                    <a:lumMod val="50000"/>
                  </a:schemeClr>
                </a:solidFill>
                <a:latin typeface="Book Antiqua" pitchFamily="18" charset="0"/>
              </a:rPr>
              <a:t>But does it work?  Does it help households out of poverty?</a:t>
            </a:r>
          </a:p>
          <a:p>
            <a:pPr marL="609600" indent="-609600">
              <a:buNone/>
            </a:pPr>
            <a:endParaRPr lang="en-US" sz="2000" dirty="0" smtClean="0">
              <a:latin typeface="Book Antiqua" pitchFamily="18" charset="0"/>
            </a:endParaRPr>
          </a:p>
          <a:p>
            <a:pPr marL="609600" indent="-609600"/>
            <a:r>
              <a:rPr lang="en-US" sz="2000" dirty="0" smtClean="0">
                <a:latin typeface="Book Antiqua" pitchFamily="18" charset="0"/>
              </a:rPr>
              <a:t>Two recent cutting-edge studies have given convincing answers</a:t>
            </a:r>
          </a:p>
          <a:p>
            <a:pPr marL="609600" indent="-609600"/>
            <a:endParaRPr lang="en-US" sz="2000" dirty="0" smtClean="0">
              <a:latin typeface="Book Antiqua" pitchFamily="18" charset="0"/>
            </a:endParaRPr>
          </a:p>
          <a:p>
            <a:pPr marL="609600" indent="-609600">
              <a:buAutoNum type="arabicPeriod" startAt="2"/>
            </a:pPr>
            <a:r>
              <a:rPr lang="en-US" sz="2000" dirty="0" smtClean="0">
                <a:latin typeface="Book Antiqua" pitchFamily="18" charset="0"/>
              </a:rPr>
              <a:t>Kaboski, Townsend exploit a </a:t>
            </a:r>
            <a:r>
              <a:rPr lang="en-US" sz="2000" b="1" i="1" dirty="0" smtClean="0">
                <a:latin typeface="Book Antiqua" pitchFamily="18" charset="0"/>
              </a:rPr>
              <a:t>natural experiment</a:t>
            </a:r>
            <a:r>
              <a:rPr lang="en-US" sz="2000" b="1" dirty="0" smtClean="0">
                <a:latin typeface="Book Antiqua" pitchFamily="18" charset="0"/>
              </a:rPr>
              <a:t> </a:t>
            </a:r>
            <a:r>
              <a:rPr lang="en-US" sz="2000" dirty="0" smtClean="0">
                <a:latin typeface="Book Antiqua" pitchFamily="18" charset="0"/>
              </a:rPr>
              <a:t>in Thailand</a:t>
            </a:r>
          </a:p>
          <a:p>
            <a:pPr marL="609600" indent="-609600">
              <a:buNone/>
            </a:pPr>
            <a:r>
              <a:rPr lang="en-US" sz="2000" dirty="0">
                <a:latin typeface="Book Antiqua" pitchFamily="18" charset="0"/>
              </a:rPr>
              <a:t>	</a:t>
            </a:r>
            <a:r>
              <a:rPr lang="en-US" sz="2000" dirty="0" smtClean="0">
                <a:latin typeface="Book Antiqua" pitchFamily="18" charset="0"/>
              </a:rPr>
              <a:t>They</a:t>
            </a:r>
            <a:r>
              <a:rPr lang="en-US" sz="2000" dirty="0" smtClean="0">
                <a:latin typeface="Book Antiqua" pitchFamily="18" charset="0"/>
                <a:sym typeface="Symbol"/>
              </a:rPr>
              <a:t> study a massive credit program by the Thai govt. that provided 1million Thai baht to every village to start a village bank  </a:t>
            </a:r>
          </a:p>
          <a:p>
            <a:pPr marL="609600" indent="-609600">
              <a:buNone/>
            </a:pPr>
            <a:r>
              <a:rPr lang="en-US" sz="2000" dirty="0">
                <a:latin typeface="Book Antiqua" pitchFamily="18" charset="0"/>
                <a:sym typeface="Symbol"/>
              </a:rPr>
              <a:t>	</a:t>
            </a:r>
            <a:r>
              <a:rPr lang="en-US" sz="2000" dirty="0" smtClean="0">
                <a:latin typeface="Book Antiqua" pitchFamily="18" charset="0"/>
                <a:sym typeface="Symbol"/>
              </a:rPr>
              <a:t>This provides quasi-random variation in infusion of credit </a:t>
            </a:r>
            <a:r>
              <a:rPr lang="en-US" sz="2000" b="1" i="1" dirty="0" smtClean="0">
                <a:latin typeface="Book Antiqua" pitchFamily="18" charset="0"/>
                <a:sym typeface="Symbol"/>
              </a:rPr>
              <a:t>per capita</a:t>
            </a:r>
            <a:r>
              <a:rPr lang="en-US" sz="2000" dirty="0" smtClean="0">
                <a:latin typeface="Book Antiqua" pitchFamily="18" charset="0"/>
                <a:sym typeface="Symbol"/>
              </a:rPr>
              <a:t>, since villages vary in size</a:t>
            </a:r>
          </a:p>
          <a:p>
            <a:pPr marL="609600" indent="-609600">
              <a:buNone/>
            </a:pPr>
            <a:endParaRPr lang="en-US" sz="2000" dirty="0">
              <a:latin typeface="Book Antiqua" pitchFamily="18" charset="0"/>
              <a:sym typeface="Symbol"/>
            </a:endParaRPr>
          </a:p>
          <a:p>
            <a:pPr marL="609600" indent="-609600">
              <a:buNone/>
            </a:pPr>
            <a:r>
              <a:rPr lang="en-US" sz="2000" dirty="0" smtClean="0">
                <a:latin typeface="Book Antiqua" pitchFamily="18" charset="0"/>
                <a:sym typeface="Symbol"/>
              </a:rPr>
              <a:t>	 	This leads to “clean” test for effect of access to credit on household outcomes</a:t>
            </a:r>
          </a:p>
          <a:p>
            <a:pPr marL="609600" indent="-609600">
              <a:buNone/>
            </a:pPr>
            <a:endParaRPr lang="en-US" sz="1300" dirty="0" smtClean="0">
              <a:latin typeface="Book Antiqua" pitchFamily="18" charset="0"/>
              <a:sym typeface="Symbol"/>
            </a:endParaRPr>
          </a:p>
          <a:p>
            <a:pPr marL="609600" indent="-609600">
              <a:buNone/>
            </a:pPr>
            <a:r>
              <a:rPr lang="en-US" sz="2000" dirty="0" smtClean="0">
                <a:latin typeface="Book Antiqua" pitchFamily="18" charset="0"/>
                <a:sym typeface="Symbol"/>
              </a:rPr>
              <a:t>	They find not much change in investment, nearly 100% increase in consumption – a puzzle</a:t>
            </a:r>
          </a:p>
          <a:p>
            <a:pPr marL="609600" indent="-609600">
              <a:buNone/>
            </a:pPr>
            <a:r>
              <a:rPr lang="en-US" sz="2000" dirty="0">
                <a:latin typeface="Book Antiqua" pitchFamily="18" charset="0"/>
                <a:sym typeface="Symbol"/>
              </a:rPr>
              <a:t>	</a:t>
            </a:r>
            <a:r>
              <a:rPr lang="en-US" sz="2000" dirty="0" smtClean="0">
                <a:latin typeface="Book Antiqua" pitchFamily="18" charset="0"/>
                <a:sym typeface="Symbol"/>
              </a:rPr>
              <a:t>They resolve this with a theoretical model where people save for a rainy day, but decide to save less now that they have access to credit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294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294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294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2947">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2947">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2947">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294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274638"/>
            <a:ext cx="8229600" cy="639762"/>
          </a:xfrm>
        </p:spPr>
        <p:txBody>
          <a:bodyPr>
            <a:normAutofit fontScale="90000"/>
          </a:bodyPr>
          <a:lstStyle/>
          <a:p>
            <a:r>
              <a:rPr lang="en-US" dirty="0" smtClean="0">
                <a:solidFill>
                  <a:srgbClr val="009900"/>
                </a:solidFill>
              </a:rPr>
              <a:t>Microcredit – </a:t>
            </a:r>
            <a:r>
              <a:rPr lang="en-US" b="1" dirty="0" smtClean="0">
                <a:solidFill>
                  <a:srgbClr val="009900"/>
                </a:solidFill>
              </a:rPr>
              <a:t>HOW </a:t>
            </a:r>
            <a:r>
              <a:rPr lang="en-US" dirty="0">
                <a:solidFill>
                  <a:srgbClr val="009900"/>
                </a:solidFill>
              </a:rPr>
              <a:t>d</a:t>
            </a:r>
            <a:r>
              <a:rPr lang="en-US" dirty="0" smtClean="0">
                <a:solidFill>
                  <a:srgbClr val="009900"/>
                </a:solidFill>
              </a:rPr>
              <a:t>oes it Work?</a:t>
            </a:r>
          </a:p>
        </p:txBody>
      </p:sp>
      <p:sp>
        <p:nvSpPr>
          <p:cNvPr id="82947" name="Rectangle 3"/>
          <p:cNvSpPr>
            <a:spLocks noGrp="1" noChangeArrowheads="1"/>
          </p:cNvSpPr>
          <p:nvPr>
            <p:ph type="body" idx="1"/>
          </p:nvPr>
        </p:nvSpPr>
        <p:spPr>
          <a:xfrm>
            <a:off x="457200" y="1295400"/>
            <a:ext cx="8305800" cy="5181600"/>
          </a:xfrm>
        </p:spPr>
        <p:txBody>
          <a:bodyPr>
            <a:normAutofit lnSpcReduction="10000"/>
          </a:bodyPr>
          <a:lstStyle/>
          <a:p>
            <a:pPr marL="609600" indent="-609600"/>
            <a:r>
              <a:rPr lang="en-US" sz="2000" dirty="0" smtClean="0">
                <a:latin typeface="Book Antiqua" pitchFamily="18" charset="0"/>
              </a:rPr>
              <a:t>“Loans to poor people without any financial security had appeared to be an impossible idea</a:t>
            </a:r>
            <a:r>
              <a:rPr lang="en-US" sz="2000" dirty="0" smtClean="0">
                <a:latin typeface="Book Antiqua" pitchFamily="18" charset="0"/>
              </a:rPr>
              <a:t>.” – Nobel Press Release</a:t>
            </a:r>
            <a:endParaRPr lang="en-US" sz="1600" dirty="0" smtClean="0">
              <a:latin typeface="Book Antiqua" pitchFamily="18" charset="0"/>
            </a:endParaRPr>
          </a:p>
          <a:p>
            <a:pPr marL="609600" indent="-609600">
              <a:buNone/>
            </a:pPr>
            <a:r>
              <a:rPr lang="en-US" sz="2000" dirty="0" smtClean="0">
                <a:latin typeface="Book Antiqua" pitchFamily="18" charset="0"/>
              </a:rPr>
              <a:t>	</a:t>
            </a:r>
          </a:p>
          <a:p>
            <a:pPr marL="609600" indent="-609600"/>
            <a:r>
              <a:rPr lang="en-US" sz="2000" b="1" dirty="0" smtClean="0">
                <a:latin typeface="Book Antiqua" pitchFamily="18" charset="0"/>
              </a:rPr>
              <a:t>How have lenders been able to lend successfully in these markets without access to collateral?</a:t>
            </a:r>
          </a:p>
          <a:p>
            <a:pPr marL="609600" indent="-609600"/>
            <a:endParaRPr lang="en-US" sz="2000" b="1" dirty="0">
              <a:latin typeface="Book Antiqua" pitchFamily="18" charset="0"/>
            </a:endParaRPr>
          </a:p>
          <a:p>
            <a:pPr marL="609600" indent="-609600"/>
            <a:r>
              <a:rPr lang="en-US" sz="2000" dirty="0" smtClean="0">
                <a:latin typeface="Book Antiqua" pitchFamily="18" charset="0"/>
              </a:rPr>
              <a:t>Two prominent theories:</a:t>
            </a:r>
          </a:p>
          <a:p>
            <a:pPr marL="609600" indent="-609600"/>
            <a:endParaRPr lang="en-US" sz="2000" dirty="0">
              <a:latin typeface="Book Antiqua" pitchFamily="18" charset="0"/>
            </a:endParaRPr>
          </a:p>
          <a:p>
            <a:pPr marL="1009650" lvl="1" indent="-609600"/>
            <a:r>
              <a:rPr lang="en-US" sz="2000" b="1" dirty="0" smtClean="0">
                <a:latin typeface="Book Antiqua" pitchFamily="18" charset="0"/>
              </a:rPr>
              <a:t>Group lending </a:t>
            </a:r>
            <a:r>
              <a:rPr lang="en-US" sz="2000" dirty="0" smtClean="0">
                <a:latin typeface="Book Antiqua" pitchFamily="18" charset="0"/>
              </a:rPr>
              <a:t>– lending to individuals as members of groups (often of 5-10 borrowers), where each member of the group is liable (responsible) for each other member’s loan</a:t>
            </a:r>
          </a:p>
          <a:p>
            <a:pPr marL="1009650" lvl="1" indent="-609600">
              <a:buNone/>
            </a:pPr>
            <a:r>
              <a:rPr lang="en-US" sz="2000" dirty="0">
                <a:latin typeface="Book Antiqua" pitchFamily="18" charset="0"/>
              </a:rPr>
              <a:t>	</a:t>
            </a:r>
            <a:r>
              <a:rPr lang="en-US" sz="2000" dirty="0" smtClean="0">
                <a:latin typeface="Book Antiqua" pitchFamily="18" charset="0"/>
              </a:rPr>
              <a:t>This was a big innovation of the microcredit movement</a:t>
            </a:r>
          </a:p>
          <a:p>
            <a:pPr marL="1009650" lvl="1" indent="-609600"/>
            <a:endParaRPr lang="en-US" sz="2000" dirty="0">
              <a:latin typeface="Book Antiqua" pitchFamily="18" charset="0"/>
            </a:endParaRPr>
          </a:p>
          <a:p>
            <a:pPr marL="1009650" lvl="1" indent="-609600"/>
            <a:r>
              <a:rPr lang="en-US" sz="2000" b="1" dirty="0" smtClean="0">
                <a:latin typeface="Book Antiqua" pitchFamily="18" charset="0"/>
              </a:rPr>
              <a:t>Dynamic (repeated) lending </a:t>
            </a:r>
            <a:r>
              <a:rPr lang="en-US" sz="2000" dirty="0" smtClean="0">
                <a:latin typeface="Book Antiqua" pitchFamily="18" charset="0"/>
              </a:rPr>
              <a:t>– lending to an individual repeatedly over time, and using the borrowing record of the individual to adjust terms/availability of loans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294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29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294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2947">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2947">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294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274638"/>
            <a:ext cx="8229600" cy="639762"/>
          </a:xfrm>
        </p:spPr>
        <p:txBody>
          <a:bodyPr>
            <a:normAutofit fontScale="90000"/>
          </a:bodyPr>
          <a:lstStyle/>
          <a:p>
            <a:r>
              <a:rPr lang="en-US" dirty="0" smtClean="0">
                <a:solidFill>
                  <a:srgbClr val="009900"/>
                </a:solidFill>
              </a:rPr>
              <a:t>Microcredit – </a:t>
            </a:r>
            <a:r>
              <a:rPr lang="en-US" b="1" dirty="0" smtClean="0">
                <a:solidFill>
                  <a:srgbClr val="009900"/>
                </a:solidFill>
              </a:rPr>
              <a:t>HOW </a:t>
            </a:r>
            <a:r>
              <a:rPr lang="en-US" dirty="0">
                <a:solidFill>
                  <a:srgbClr val="009900"/>
                </a:solidFill>
              </a:rPr>
              <a:t>d</a:t>
            </a:r>
            <a:r>
              <a:rPr lang="en-US" dirty="0" smtClean="0">
                <a:solidFill>
                  <a:srgbClr val="009900"/>
                </a:solidFill>
              </a:rPr>
              <a:t>oes it Work?</a:t>
            </a:r>
          </a:p>
        </p:txBody>
      </p:sp>
      <p:sp>
        <p:nvSpPr>
          <p:cNvPr id="82947" name="Rectangle 3"/>
          <p:cNvSpPr>
            <a:spLocks noGrp="1" noChangeArrowheads="1"/>
          </p:cNvSpPr>
          <p:nvPr>
            <p:ph type="body" idx="1"/>
          </p:nvPr>
        </p:nvSpPr>
        <p:spPr>
          <a:xfrm>
            <a:off x="457200" y="1295400"/>
            <a:ext cx="8305800" cy="5181600"/>
          </a:xfrm>
        </p:spPr>
        <p:txBody>
          <a:bodyPr>
            <a:normAutofit fontScale="92500" lnSpcReduction="10000"/>
          </a:bodyPr>
          <a:lstStyle/>
          <a:p>
            <a:pPr marL="609600" indent="-609600"/>
            <a:r>
              <a:rPr lang="en-US" sz="2000" dirty="0" smtClean="0">
                <a:latin typeface="Book Antiqua" pitchFamily="18" charset="0"/>
              </a:rPr>
              <a:t>How have </a:t>
            </a:r>
            <a:r>
              <a:rPr lang="en-US" sz="2000" dirty="0" smtClean="0">
                <a:latin typeface="Book Antiqua" pitchFamily="18" charset="0"/>
              </a:rPr>
              <a:t>group contracts and </a:t>
            </a:r>
            <a:r>
              <a:rPr lang="en-US" sz="2000" dirty="0" smtClean="0">
                <a:latin typeface="Book Antiqua" pitchFamily="18" charset="0"/>
              </a:rPr>
              <a:t>dynamic </a:t>
            </a:r>
            <a:r>
              <a:rPr lang="en-US" sz="2000" dirty="0" smtClean="0">
                <a:latin typeface="Book Antiqua" pitchFamily="18" charset="0"/>
              </a:rPr>
              <a:t>contracts enabled </a:t>
            </a:r>
            <a:r>
              <a:rPr lang="en-US" sz="2000" dirty="0" smtClean="0">
                <a:latin typeface="Book Antiqua" pitchFamily="18" charset="0"/>
              </a:rPr>
              <a:t>lending?</a:t>
            </a:r>
          </a:p>
          <a:p>
            <a:pPr marL="609600" indent="-609600"/>
            <a:endParaRPr lang="en-US" sz="2000" dirty="0">
              <a:latin typeface="Book Antiqua" pitchFamily="18" charset="0"/>
            </a:endParaRPr>
          </a:p>
          <a:p>
            <a:pPr marL="609600" indent="-609600"/>
            <a:r>
              <a:rPr lang="en-US" sz="2000" dirty="0" smtClean="0">
                <a:latin typeface="Book Antiqua" pitchFamily="18" charset="0"/>
              </a:rPr>
              <a:t>First, need to know </a:t>
            </a:r>
            <a:r>
              <a:rPr lang="en-US" sz="2000" b="1" dirty="0" smtClean="0">
                <a:latin typeface="Book Antiqua" pitchFamily="18" charset="0"/>
              </a:rPr>
              <a:t>why credit markets often fail</a:t>
            </a:r>
          </a:p>
          <a:p>
            <a:pPr marL="609600" indent="-609600">
              <a:buNone/>
            </a:pPr>
            <a:r>
              <a:rPr lang="en-US" sz="2000" dirty="0">
                <a:latin typeface="Book Antiqua" pitchFamily="18" charset="0"/>
              </a:rPr>
              <a:t>	</a:t>
            </a:r>
            <a:r>
              <a:rPr lang="en-US" sz="2000" dirty="0" smtClean="0">
                <a:latin typeface="Book Antiqua" pitchFamily="18" charset="0"/>
              </a:rPr>
              <a:t>Economists focus on three problems, at three stages:</a:t>
            </a:r>
          </a:p>
          <a:p>
            <a:pPr marL="609600" indent="-609600">
              <a:buNone/>
            </a:pPr>
            <a:endParaRPr lang="en-US" sz="2000" dirty="0">
              <a:latin typeface="Book Antiqua" pitchFamily="18" charset="0"/>
            </a:endParaRPr>
          </a:p>
          <a:p>
            <a:pPr marL="609600" indent="-609600">
              <a:buNone/>
            </a:pPr>
            <a:r>
              <a:rPr lang="en-US" sz="2000" dirty="0" smtClean="0">
                <a:latin typeface="Book Antiqua" pitchFamily="18" charset="0"/>
              </a:rPr>
              <a:t>	1.	</a:t>
            </a:r>
            <a:r>
              <a:rPr lang="en-US" sz="2000" b="1" dirty="0" smtClean="0">
                <a:latin typeface="Book Antiqua" pitchFamily="18" charset="0"/>
              </a:rPr>
              <a:t>Adverse Selection</a:t>
            </a:r>
            <a:r>
              <a:rPr lang="en-US" sz="2000" dirty="0" smtClean="0">
                <a:latin typeface="Book Antiqua" pitchFamily="18" charset="0"/>
              </a:rPr>
              <a:t>: will offering loans without collateral attract the riskiest borrowers, since the down-side risk is borne by lender?</a:t>
            </a:r>
          </a:p>
          <a:p>
            <a:pPr marL="609600" indent="-609600">
              <a:buNone/>
            </a:pPr>
            <a:r>
              <a:rPr lang="en-US" sz="2000" dirty="0">
                <a:latin typeface="Book Antiqua" pitchFamily="18" charset="0"/>
              </a:rPr>
              <a:t>	</a:t>
            </a:r>
            <a:r>
              <a:rPr lang="en-US" sz="2000" dirty="0" smtClean="0">
                <a:latin typeface="Book Antiqua" pitchFamily="18" charset="0"/>
              </a:rPr>
              <a:t>Potential Problem: either safe borrowers refuse to borrow, or too-risky borrowers choose to borrow, or both</a:t>
            </a:r>
          </a:p>
          <a:p>
            <a:pPr marL="609600" indent="-609600">
              <a:buNone/>
            </a:pPr>
            <a:endParaRPr lang="en-US" sz="2000" dirty="0">
              <a:latin typeface="Book Antiqua" pitchFamily="18" charset="0"/>
            </a:endParaRPr>
          </a:p>
          <a:p>
            <a:pPr marL="609600" indent="-609600">
              <a:buNone/>
            </a:pPr>
            <a:r>
              <a:rPr lang="en-US" sz="2000" dirty="0" smtClean="0">
                <a:latin typeface="Book Antiqua" pitchFamily="18" charset="0"/>
              </a:rPr>
              <a:t>	2.  </a:t>
            </a:r>
            <a:r>
              <a:rPr lang="en-US" sz="2000" b="1" dirty="0" smtClean="0">
                <a:latin typeface="Book Antiqua" pitchFamily="18" charset="0"/>
              </a:rPr>
              <a:t>Moral Hazard</a:t>
            </a:r>
            <a:r>
              <a:rPr lang="en-US" sz="2000" dirty="0" smtClean="0">
                <a:latin typeface="Book Antiqua" pitchFamily="18" charset="0"/>
              </a:rPr>
              <a:t>:  will loans without collateral give borrowers incentives to take excessive risk, since </a:t>
            </a:r>
            <a:r>
              <a:rPr lang="en-US" sz="2000" dirty="0" smtClean="0">
                <a:latin typeface="Book Antiqua" pitchFamily="18" charset="0"/>
              </a:rPr>
              <a:t>it is </a:t>
            </a:r>
            <a:r>
              <a:rPr lang="en-US" sz="2000" dirty="0" smtClean="0">
                <a:latin typeface="Book Antiqua" pitchFamily="18" charset="0"/>
              </a:rPr>
              <a:t>borne by lender?</a:t>
            </a:r>
          </a:p>
          <a:p>
            <a:pPr marL="609600" indent="-609600">
              <a:buNone/>
            </a:pPr>
            <a:r>
              <a:rPr lang="en-US" sz="2000" dirty="0">
                <a:latin typeface="Book Antiqua" pitchFamily="18" charset="0"/>
              </a:rPr>
              <a:t>	</a:t>
            </a:r>
            <a:r>
              <a:rPr lang="en-US" sz="2000" dirty="0" smtClean="0">
                <a:latin typeface="Book Antiqua" pitchFamily="18" charset="0"/>
              </a:rPr>
              <a:t> Potential Problem: excessive risk-taking, inefficient project choice</a:t>
            </a:r>
          </a:p>
          <a:p>
            <a:pPr marL="609600" indent="-609600">
              <a:buNone/>
            </a:pPr>
            <a:endParaRPr lang="en-US" sz="2000" dirty="0">
              <a:latin typeface="Book Antiqua" pitchFamily="18" charset="0"/>
            </a:endParaRPr>
          </a:p>
          <a:p>
            <a:pPr marL="609600" indent="-609600">
              <a:buNone/>
            </a:pPr>
            <a:r>
              <a:rPr lang="en-US" sz="2000" dirty="0" smtClean="0">
                <a:latin typeface="Book Antiqua" pitchFamily="18" charset="0"/>
              </a:rPr>
              <a:t>	3.  </a:t>
            </a:r>
            <a:r>
              <a:rPr lang="en-US" sz="2000" b="1" dirty="0" smtClean="0">
                <a:latin typeface="Book Antiqua" pitchFamily="18" charset="0"/>
              </a:rPr>
              <a:t>Strategic Default</a:t>
            </a:r>
            <a:r>
              <a:rPr lang="en-US" sz="2000" dirty="0" smtClean="0">
                <a:latin typeface="Book Antiqua" pitchFamily="18" charset="0"/>
              </a:rPr>
              <a:t>: will borrowers with no collateral at stake refuse to repay, even if they can?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94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294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294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294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294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2947">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294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274638"/>
            <a:ext cx="8229600" cy="639762"/>
          </a:xfrm>
        </p:spPr>
        <p:txBody>
          <a:bodyPr>
            <a:normAutofit fontScale="90000"/>
          </a:bodyPr>
          <a:lstStyle/>
          <a:p>
            <a:r>
              <a:rPr lang="en-US" dirty="0" smtClean="0">
                <a:solidFill>
                  <a:srgbClr val="009900"/>
                </a:solidFill>
              </a:rPr>
              <a:t>Microcredit – </a:t>
            </a:r>
            <a:r>
              <a:rPr lang="en-US" b="1" dirty="0" smtClean="0">
                <a:solidFill>
                  <a:srgbClr val="009900"/>
                </a:solidFill>
              </a:rPr>
              <a:t>HOW </a:t>
            </a:r>
            <a:r>
              <a:rPr lang="en-US" dirty="0">
                <a:solidFill>
                  <a:srgbClr val="009900"/>
                </a:solidFill>
              </a:rPr>
              <a:t>d</a:t>
            </a:r>
            <a:r>
              <a:rPr lang="en-US" dirty="0" smtClean="0">
                <a:solidFill>
                  <a:srgbClr val="009900"/>
                </a:solidFill>
              </a:rPr>
              <a:t>oes it Work?</a:t>
            </a:r>
          </a:p>
        </p:txBody>
      </p:sp>
      <p:sp>
        <p:nvSpPr>
          <p:cNvPr id="82947" name="Rectangle 3"/>
          <p:cNvSpPr>
            <a:spLocks noGrp="1" noChangeArrowheads="1"/>
          </p:cNvSpPr>
          <p:nvPr>
            <p:ph type="body" idx="1"/>
          </p:nvPr>
        </p:nvSpPr>
        <p:spPr>
          <a:xfrm>
            <a:off x="457200" y="1295400"/>
            <a:ext cx="8305800" cy="5181600"/>
          </a:xfrm>
        </p:spPr>
        <p:txBody>
          <a:bodyPr>
            <a:normAutofit/>
          </a:bodyPr>
          <a:lstStyle/>
          <a:p>
            <a:pPr marL="609600" indent="-609600"/>
            <a:r>
              <a:rPr lang="en-US" sz="2000" dirty="0" smtClean="0">
                <a:latin typeface="Book Antiqua" pitchFamily="18" charset="0"/>
              </a:rPr>
              <a:t>How can </a:t>
            </a:r>
            <a:r>
              <a:rPr lang="en-US" sz="2000" b="1" dirty="0" smtClean="0">
                <a:latin typeface="Book Antiqua" pitchFamily="18" charset="0"/>
              </a:rPr>
              <a:t>Group lending</a:t>
            </a:r>
            <a:r>
              <a:rPr lang="en-US" sz="2000" dirty="0" smtClean="0">
                <a:latin typeface="Book Antiqua" pitchFamily="18" charset="0"/>
              </a:rPr>
              <a:t> overcome:</a:t>
            </a:r>
          </a:p>
          <a:p>
            <a:pPr marL="609600" indent="-609600">
              <a:buNone/>
            </a:pPr>
            <a:endParaRPr lang="en-US" sz="2000" dirty="0">
              <a:latin typeface="Book Antiqua" pitchFamily="18" charset="0"/>
            </a:endParaRPr>
          </a:p>
          <a:p>
            <a:pPr marL="609600" indent="-609600">
              <a:buNone/>
            </a:pPr>
            <a:r>
              <a:rPr lang="en-US" sz="2000" dirty="0" smtClean="0">
                <a:latin typeface="Book Antiqua" pitchFamily="18" charset="0"/>
              </a:rPr>
              <a:t>	2.  </a:t>
            </a:r>
            <a:r>
              <a:rPr lang="en-US" sz="2000" b="1" dirty="0" smtClean="0">
                <a:latin typeface="Book Antiqua" pitchFamily="18" charset="0"/>
              </a:rPr>
              <a:t>Moral Hazard</a:t>
            </a:r>
            <a:r>
              <a:rPr lang="en-US" sz="2000" dirty="0" smtClean="0">
                <a:latin typeface="Book Antiqua" pitchFamily="18" charset="0"/>
              </a:rPr>
              <a:t>?</a:t>
            </a:r>
          </a:p>
          <a:p>
            <a:pPr marL="609600" indent="-609600">
              <a:buNone/>
            </a:pPr>
            <a:r>
              <a:rPr lang="en-US" sz="2000" dirty="0">
                <a:latin typeface="Book Antiqua" pitchFamily="18" charset="0"/>
              </a:rPr>
              <a:t>	</a:t>
            </a:r>
            <a:r>
              <a:rPr lang="en-US" sz="2000" dirty="0" smtClean="0">
                <a:latin typeface="Book Antiqua" pitchFamily="18" charset="0"/>
              </a:rPr>
              <a:t>(Potential Problem: excessive risk-taking, inefficient project choice)</a:t>
            </a:r>
          </a:p>
          <a:p>
            <a:pPr marL="609600" indent="-609600">
              <a:buNone/>
            </a:pPr>
            <a:r>
              <a:rPr lang="en-US" sz="2000" dirty="0">
                <a:latin typeface="Book Antiqua" pitchFamily="18" charset="0"/>
              </a:rPr>
              <a:t>	</a:t>
            </a:r>
            <a:r>
              <a:rPr lang="en-US" sz="2000" dirty="0" smtClean="0">
                <a:latin typeface="Book Antiqua" pitchFamily="18" charset="0"/>
              </a:rPr>
              <a:t>Borrowers are responsible for each other’s loans, so they pressure each other to use precaution, choose prudent projects, not take excessive risk, so they will be able to repay their own loan</a:t>
            </a:r>
          </a:p>
          <a:p>
            <a:pPr marL="609600" indent="-609600">
              <a:buNone/>
            </a:pPr>
            <a:r>
              <a:rPr lang="en-US" sz="2000" dirty="0">
                <a:latin typeface="Book Antiqua" pitchFamily="18" charset="0"/>
              </a:rPr>
              <a:t>	</a:t>
            </a:r>
            <a:r>
              <a:rPr lang="en-US" sz="2000" dirty="0" smtClean="0">
                <a:latin typeface="Book Antiqua" pitchFamily="18" charset="0"/>
              </a:rPr>
              <a:t>Works best when borrowers have “strong” social network</a:t>
            </a:r>
          </a:p>
          <a:p>
            <a:pPr marL="609600" indent="-609600">
              <a:buNone/>
            </a:pPr>
            <a:endParaRPr lang="en-US" sz="2000" dirty="0">
              <a:latin typeface="Book Antiqua" pitchFamily="18" charset="0"/>
            </a:endParaRPr>
          </a:p>
          <a:p>
            <a:pPr marL="609600" indent="-609600">
              <a:buNone/>
            </a:pPr>
            <a:r>
              <a:rPr lang="en-US" sz="2000" dirty="0" smtClean="0">
                <a:latin typeface="Book Antiqua" pitchFamily="18" charset="0"/>
              </a:rPr>
              <a:t>	3.  </a:t>
            </a:r>
            <a:r>
              <a:rPr lang="en-US" sz="2000" b="1" dirty="0" smtClean="0">
                <a:latin typeface="Book Antiqua" pitchFamily="18" charset="0"/>
              </a:rPr>
              <a:t>Strategic Default</a:t>
            </a:r>
            <a:r>
              <a:rPr lang="en-US" sz="2000" dirty="0" smtClean="0">
                <a:latin typeface="Book Antiqua" pitchFamily="18" charset="0"/>
              </a:rPr>
              <a:t>?</a:t>
            </a:r>
          </a:p>
          <a:p>
            <a:pPr marL="609600" indent="-609600">
              <a:buNone/>
            </a:pPr>
            <a:r>
              <a:rPr lang="en-US" sz="2000" dirty="0">
                <a:latin typeface="Book Antiqua" pitchFamily="18" charset="0"/>
              </a:rPr>
              <a:t>	</a:t>
            </a:r>
            <a:r>
              <a:rPr lang="en-US" sz="2000" dirty="0" smtClean="0">
                <a:latin typeface="Book Antiqua" pitchFamily="18" charset="0"/>
              </a:rPr>
              <a:t>(Potential Problem: choosing to default, even when can repay)</a:t>
            </a:r>
          </a:p>
          <a:p>
            <a:pPr marL="609600" indent="-609600">
              <a:buNone/>
            </a:pPr>
            <a:r>
              <a:rPr lang="en-US" sz="2000" dirty="0">
                <a:latin typeface="Book Antiqua" pitchFamily="18" charset="0"/>
              </a:rPr>
              <a:t>	</a:t>
            </a:r>
            <a:r>
              <a:rPr lang="en-US" sz="2000" dirty="0" smtClean="0">
                <a:latin typeface="Book Antiqua" pitchFamily="18" charset="0"/>
              </a:rPr>
              <a:t>Borrowers are responsible for each other’s loans, so they pressure each other to repay when they can</a:t>
            </a:r>
          </a:p>
          <a:p>
            <a:pPr marL="609600" indent="-609600">
              <a:buNone/>
            </a:pPr>
            <a:r>
              <a:rPr lang="en-US" sz="2000" dirty="0" smtClean="0">
                <a:latin typeface="Book Antiqua" pitchFamily="18" charset="0"/>
              </a:rPr>
              <a:t>	Again, works best when borrowers have “strong” social network</a:t>
            </a:r>
          </a:p>
          <a:p>
            <a:pPr marL="609600" indent="-609600">
              <a:buNone/>
            </a:pPr>
            <a:endParaRPr lang="en-US" sz="2000" dirty="0" smtClean="0">
              <a:latin typeface="Book Antiqu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294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294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294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294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294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294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2947">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294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2032</TotalTime>
  <Words>423</Words>
  <Application>Microsoft Office PowerPoint</Application>
  <PresentationFormat>On-screen Show (4:3)</PresentationFormat>
  <Paragraphs>130</Paragraphs>
  <Slides>12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4" baseType="lpstr">
      <vt:lpstr>Office Theme</vt:lpstr>
      <vt:lpstr>Adobe Acrobat Document</vt:lpstr>
      <vt:lpstr>The Microcredit Revolution</vt:lpstr>
      <vt:lpstr>The Microcredit Revolution</vt:lpstr>
      <vt:lpstr>The Microcredit Revolution</vt:lpstr>
      <vt:lpstr>Microcredit – Does it Work?</vt:lpstr>
      <vt:lpstr>Microcredit – Does it Work?</vt:lpstr>
      <vt:lpstr>Microcredit – Does it Work?</vt:lpstr>
      <vt:lpstr>Microcredit – HOW does it Work?</vt:lpstr>
      <vt:lpstr>Microcredit – HOW does it Work?</vt:lpstr>
      <vt:lpstr>Microcredit – HOW does it Work?</vt:lpstr>
      <vt:lpstr>Microcredit – HOW does it Work?</vt:lpstr>
      <vt:lpstr>Microcredit – HOW does it Work?</vt:lpstr>
      <vt:lpstr>Microcredit and the Macroeconomy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Microcredit Revolution</dc:title>
  <dc:creator>ahlinc</dc:creator>
  <cp:lastModifiedBy>ahlinc</cp:lastModifiedBy>
  <cp:revision>84</cp:revision>
  <dcterms:created xsi:type="dcterms:W3CDTF">2013-10-10T06:52:18Z</dcterms:created>
  <dcterms:modified xsi:type="dcterms:W3CDTF">2013-10-12T10:35:39Z</dcterms:modified>
</cp:coreProperties>
</file>