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300" r:id="rId3"/>
    <p:sldId id="285" r:id="rId4"/>
    <p:sldId id="264" r:id="rId5"/>
    <p:sldId id="265" r:id="rId6"/>
    <p:sldId id="266" r:id="rId7"/>
    <p:sldId id="267" r:id="rId8"/>
    <p:sldId id="268" r:id="rId9"/>
    <p:sldId id="25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2" r:id="rId23"/>
    <p:sldId id="283" r:id="rId24"/>
    <p:sldId id="284" r:id="rId25"/>
    <p:sldId id="286" r:id="rId26"/>
    <p:sldId id="287" r:id="rId27"/>
    <p:sldId id="288" r:id="rId28"/>
    <p:sldId id="289" r:id="rId29"/>
    <p:sldId id="290" r:id="rId30"/>
    <p:sldId id="292" r:id="rId31"/>
    <p:sldId id="293" r:id="rId32"/>
    <p:sldId id="294" r:id="rId33"/>
    <p:sldId id="295" r:id="rId34"/>
    <p:sldId id="296" r:id="rId35"/>
    <p:sldId id="297" r:id="rId36"/>
    <p:sldId id="298" r:id="rId37"/>
    <p:sldId id="299"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3CD60E-7090-4CC5-B40F-D01DB3A46B44}" type="datetimeFigureOut">
              <a:rPr lang="en-US" smtClean="0"/>
              <a:pPr/>
              <a:t>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EB0D57-8BCA-48EB-851B-F2ED51D09A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316BF5-0376-41C9-973D-84D5DAF631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31FB19-5825-4FE2-87C8-470F83B117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A3B1D-0B40-4541-9E89-0CC8653F0A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1D2A5D-CEF2-4B64-94BE-A098FD072E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F5AA15-A6C1-4F9B-9282-66A26A5D17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DB3A17-AA3E-418D-B35A-8EF6142766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3B0C99-CE6A-4136-9AE1-3C12655304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36B44F1-4615-4E17-ABB8-C8CF585423A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E051AE-BC66-4A4F-A844-311A6499CC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70DB5D-6D1F-439B-8B0E-8E64D371E5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Higher School of Economics, Nizhny Novgorod</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5E48E-55BC-4277-95FE-1794324D97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Higher School of Economics, Nizhny Novgorod</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AA0DA50-1089-47BC-8FCB-0246089F77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mazon.com/End-Poverty-Economic-Possibilities-Time/dp/159420045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0fBQyNiWOu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Field of growth and development takes on fundamental questions: </a:t>
            </a:r>
          </a:p>
          <a:p>
            <a:pPr marL="609600" indent="-609600" eaLnBrk="1" hangingPunct="1">
              <a:buNone/>
            </a:pPr>
            <a:r>
              <a:rPr lang="en-US" sz="2000" dirty="0" smtClean="0">
                <a:latin typeface="Book Antiqua" pitchFamily="18" charset="0"/>
              </a:rPr>
              <a:t>	Why are some countries rich and some poor?</a:t>
            </a:r>
          </a:p>
          <a:p>
            <a:pPr marL="609600" indent="-609600" eaLnBrk="1" hangingPunct="1">
              <a:buNone/>
            </a:pPr>
            <a:r>
              <a:rPr lang="en-US" sz="2000" dirty="0" smtClean="0">
                <a:latin typeface="Book Antiqua" pitchFamily="18" charset="0"/>
              </a:rPr>
              <a:t>	What impediments prevent, and what policies enable, a country to go from poor to rich – to grow and reduce poverty?</a:t>
            </a:r>
          </a:p>
          <a:p>
            <a:pPr marL="609600" indent="-609600" eaLnBrk="1" hangingPunct="1">
              <a:buNone/>
            </a:pPr>
            <a:endParaRPr lang="en-US" sz="1000" dirty="0" smtClean="0">
              <a:latin typeface="Book Antiqua" pitchFamily="18" charset="0"/>
            </a:endParaRPr>
          </a:p>
          <a:p>
            <a:pPr marL="609600" indent="-609600" eaLnBrk="1" hangingPunct="1">
              <a:buNone/>
            </a:pPr>
            <a:r>
              <a:rPr lang="en-US" sz="2000" dirty="0" smtClean="0">
                <a:latin typeface="Book Antiqua" pitchFamily="18" charset="0"/>
              </a:rPr>
              <a:t>	These are big questions, but not easy ones</a:t>
            </a:r>
          </a:p>
          <a:p>
            <a:pPr marL="609600" indent="-609600" eaLnBrk="1" hangingPunct="1">
              <a:buNone/>
            </a:pPr>
            <a:r>
              <a:rPr lang="en-US" sz="2000" dirty="0" smtClean="0">
                <a:latin typeface="Book Antiqua" pitchFamily="18" charset="0"/>
              </a:rPr>
              <a:t>	</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Recent trends in the field:</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Toward micro, away from macro</a:t>
            </a: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Toward empirical research, away from theoretical</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Trend in economics generally has been toward empirics</a:t>
            </a:r>
          </a:p>
          <a:p>
            <a:pPr marL="609600" indent="-609600" eaLnBrk="1" hangingPunct="1">
              <a:buNone/>
            </a:pPr>
            <a:r>
              <a:rPr lang="en-US" sz="2000" dirty="0" smtClean="0">
                <a:latin typeface="Book Antiqua" pitchFamily="18" charset="0"/>
              </a:rPr>
              <a:t>		Why?  Probably:</a:t>
            </a:r>
          </a:p>
          <a:p>
            <a:pPr marL="609600" indent="-609600" eaLnBrk="1" hangingPunct="1">
              <a:buNone/>
            </a:pPr>
            <a:r>
              <a:rPr lang="en-US" sz="2000" dirty="0" smtClean="0">
                <a:latin typeface="Book Antiqua" pitchFamily="18" charset="0"/>
              </a:rPr>
              <a:t>		1)  Technological change (supply) – data analysis much easier, 	data availability greater now than several decades ago</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2)  Driven by theory (demand) – All rational neo-classical 	models “</a:t>
            </a:r>
            <a:r>
              <a:rPr lang="az-Cyrl-AZ" sz="2000" dirty="0" smtClean="0">
                <a:latin typeface="Book Antiqua" pitchFamily="18" charset="0"/>
              </a:rPr>
              <a:t>похожи друг на друга</a:t>
            </a:r>
            <a:r>
              <a:rPr lang="en-US" sz="2000" dirty="0" smtClean="0">
                <a:latin typeface="Book Antiqua" pitchFamily="18" charset="0"/>
              </a:rPr>
              <a:t>”; every market model with 	frictions (asymmetric information, behavioral assumptions, etc.) 	makes predictions “</a:t>
            </a:r>
            <a:r>
              <a:rPr lang="az-Cyrl-AZ" sz="2000" dirty="0" smtClean="0">
                <a:latin typeface="Book Antiqua" pitchFamily="18" charset="0"/>
              </a:rPr>
              <a:t>по-своему</a:t>
            </a:r>
            <a:r>
              <a:rPr lang="en-US" sz="2000" dirty="0" smtClean="0">
                <a:latin typeface="Book Antiqua" pitchFamily="18" charset="0"/>
              </a:rPr>
              <a:t>”</a:t>
            </a:r>
          </a:p>
          <a:p>
            <a:pPr marL="609600" indent="-609600" eaLnBrk="1" hangingPunct="1">
              <a:buNone/>
            </a:pPr>
            <a:endParaRPr lang="en-US" sz="800" dirty="0" smtClean="0">
              <a:latin typeface="Book Antiqua" pitchFamily="18" charset="0"/>
              <a:sym typeface="Symbol"/>
            </a:endParaRPr>
          </a:p>
          <a:p>
            <a:pPr marL="609600" indent="-609600" eaLnBrk="1" hangingPunct="1">
              <a:buNone/>
            </a:pPr>
            <a:r>
              <a:rPr lang="en-US" sz="2000" dirty="0" smtClean="0">
                <a:latin typeface="Book Antiqua" pitchFamily="18" charset="0"/>
                <a:sym typeface="Symbol"/>
              </a:rPr>
              <a:t>		 </a:t>
            </a:r>
            <a:r>
              <a:rPr lang="en-US" sz="2000" dirty="0" smtClean="0">
                <a:latin typeface="Book Antiqua" pitchFamily="18" charset="0"/>
              </a:rPr>
              <a:t>Theory can say anything, need to test empirically</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Recent trends in the field:</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Toward micro, away from macro</a:t>
            </a:r>
          </a:p>
          <a:p>
            <a:pPr marL="609600" indent="-609600" eaLnBrk="1" hangingPunct="1">
              <a:buNone/>
            </a:pPr>
            <a:r>
              <a:rPr lang="en-US" sz="2000" dirty="0" smtClean="0">
                <a:solidFill>
                  <a:schemeClr val="bg2">
                    <a:lumMod val="50000"/>
                  </a:schemeClr>
                </a:solidFill>
                <a:latin typeface="Book Antiqua" pitchFamily="18" charset="0"/>
              </a:rPr>
              <a:t>		Toward empirical research, away from theoretical</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Why?  Macro questions often bigger, but harder to answer</a:t>
            </a:r>
          </a:p>
          <a:p>
            <a:pPr marL="1009650" lvl="1" indent="-609600" eaLnBrk="1" hangingPunct="1"/>
            <a:r>
              <a:rPr lang="en-US" sz="2000" dirty="0" smtClean="0">
                <a:latin typeface="Book Antiqua" pitchFamily="18" charset="0"/>
              </a:rPr>
              <a:t>Cross-country OLS regression has problems due to omitted variables and/or reverse causality</a:t>
            </a:r>
          </a:p>
          <a:p>
            <a:pPr marL="1009650" lvl="1" indent="-609600" eaLnBrk="1" hangingPunct="1">
              <a:buNone/>
            </a:pPr>
            <a:r>
              <a:rPr lang="en-US" sz="2000" dirty="0" smtClean="0">
                <a:latin typeface="Book Antiqua" pitchFamily="18" charset="0"/>
              </a:rPr>
              <a:t>	</a:t>
            </a:r>
            <a:r>
              <a:rPr lang="en-US" sz="2000" u="sng" dirty="0" smtClean="0">
                <a:latin typeface="Book Antiqua" pitchFamily="18" charset="0"/>
              </a:rPr>
              <a:t>Ex.</a:t>
            </a:r>
            <a:r>
              <a:rPr lang="en-US" sz="2000" dirty="0" smtClean="0">
                <a:latin typeface="Book Antiqua" pitchFamily="18" charset="0"/>
              </a:rPr>
              <a:t>	Does high human capital cause high income, or the reverse?</a:t>
            </a:r>
          </a:p>
          <a:p>
            <a:pPr marL="1009650" lvl="1" indent="-609600" eaLnBrk="1" hangingPunct="1">
              <a:buNone/>
            </a:pPr>
            <a:endParaRPr lang="en-US" sz="1000" dirty="0" smtClean="0">
              <a:latin typeface="Book Antiqua" pitchFamily="18" charset="0"/>
            </a:endParaRPr>
          </a:p>
          <a:p>
            <a:pPr marL="1009650" lvl="1" indent="-609600" eaLnBrk="1" hangingPunct="1">
              <a:buNone/>
            </a:pPr>
            <a:r>
              <a:rPr lang="en-US" sz="2000" dirty="0" smtClean="0">
                <a:latin typeface="Book Antiqua" pitchFamily="18" charset="0"/>
              </a:rPr>
              <a:t>	One way to deal with this has been regressions in differences rather than levels: growth of income, rather than level of income (or fixed effect panel regressions)</a:t>
            </a:r>
          </a:p>
          <a:p>
            <a:pPr marL="1009650" lvl="1" indent="-609600" eaLnBrk="1" hangingPunct="1">
              <a:buNone/>
            </a:pPr>
            <a:r>
              <a:rPr lang="en-US" sz="2000" dirty="0" smtClean="0">
                <a:latin typeface="Book Antiqua" pitchFamily="18" charset="0"/>
              </a:rPr>
              <a:t>	But similar problems: do high rates of investment cause high growth, or does high growth induce high rates of investment?</a:t>
            </a:r>
          </a:p>
          <a:p>
            <a:pPr marL="609600" indent="-609600" eaLnBrk="1" hangingPunct="1">
              <a:buNone/>
            </a:pPr>
            <a:endParaRPr lang="en-US" sz="2000" dirty="0" smtClean="0">
              <a:latin typeface="Book Antiqua" pitchFamily="18" charset="0"/>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Recent trends in the field:</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Toward micro, away from macro</a:t>
            </a:r>
          </a:p>
          <a:p>
            <a:pPr marL="609600" indent="-609600" eaLnBrk="1" hangingPunct="1">
              <a:buNone/>
            </a:pPr>
            <a:r>
              <a:rPr lang="en-US" sz="2000" dirty="0" smtClean="0">
                <a:solidFill>
                  <a:schemeClr val="bg2">
                    <a:lumMod val="50000"/>
                  </a:schemeClr>
                </a:solidFill>
                <a:latin typeface="Book Antiqua" pitchFamily="18" charset="0"/>
              </a:rPr>
              <a:t>		Toward empirical research, away from theoretical</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Why?  Macro questions often bigger, but harder to answer</a:t>
            </a:r>
          </a:p>
          <a:p>
            <a:pPr marL="1009650" lvl="1" indent="-609600" eaLnBrk="1" hangingPunct="1"/>
            <a:r>
              <a:rPr lang="en-US" sz="2000" dirty="0" smtClean="0">
                <a:latin typeface="Book Antiqua" pitchFamily="18" charset="0"/>
              </a:rPr>
              <a:t>IV also has problems: “Exclusion restriction” likely violated</a:t>
            </a:r>
          </a:p>
          <a:p>
            <a:pPr marL="1009650" lvl="1" indent="-609600" eaLnBrk="1" hangingPunct="1">
              <a:buNone/>
            </a:pPr>
            <a:r>
              <a:rPr lang="en-US" sz="2000" dirty="0" smtClean="0">
                <a:latin typeface="Book Antiqua" pitchFamily="18" charset="0"/>
              </a:rPr>
              <a:t>	Very hard at the country level to say instrument Z affects Y only through X – countries are complex, and rarely do we know there is only one kind of effect from a given variable</a:t>
            </a:r>
          </a:p>
          <a:p>
            <a:pPr marL="1009650" lvl="1" indent="-609600" eaLnBrk="1" hangingPunct="1">
              <a:buNone/>
            </a:pPr>
            <a:r>
              <a:rPr lang="en-US" sz="2000" dirty="0" smtClean="0">
                <a:latin typeface="Book Antiqua" pitchFamily="18" charset="0"/>
              </a:rPr>
              <a:t>	</a:t>
            </a:r>
            <a:r>
              <a:rPr lang="en-US" sz="2000" u="sng" dirty="0" smtClean="0">
                <a:latin typeface="Book Antiqua" pitchFamily="18" charset="0"/>
              </a:rPr>
              <a:t>Ex.</a:t>
            </a:r>
            <a:r>
              <a:rPr lang="en-US" sz="2000" dirty="0" smtClean="0">
                <a:latin typeface="Book Antiqua" pitchFamily="18" charset="0"/>
              </a:rPr>
              <a:t>	One of the most cited papers on corruption: Mauro (1995) shows that higher corruption associated with slower growth, using IV = ethnic diversity (probability two randomly chosen citizens belong to </a:t>
            </a:r>
            <a:r>
              <a:rPr lang="en-US" sz="2000" b="1" i="1" dirty="0" smtClean="0">
                <a:latin typeface="Book Antiqua" pitchFamily="18" charset="0"/>
              </a:rPr>
              <a:t>different</a:t>
            </a:r>
            <a:r>
              <a:rPr lang="en-US" sz="2000" dirty="0" smtClean="0">
                <a:latin typeface="Book Antiqua" pitchFamily="18" charset="0"/>
              </a:rPr>
              <a:t> </a:t>
            </a:r>
            <a:r>
              <a:rPr lang="en-US" sz="2000" dirty="0" err="1" smtClean="0">
                <a:latin typeface="Book Antiqua" pitchFamily="18" charset="0"/>
              </a:rPr>
              <a:t>ethnolinguistic</a:t>
            </a:r>
            <a:r>
              <a:rPr lang="en-US" sz="2000" dirty="0" smtClean="0">
                <a:latin typeface="Book Antiqua" pitchFamily="18" charset="0"/>
              </a:rPr>
              <a:t> groups)</a:t>
            </a:r>
          </a:p>
          <a:p>
            <a:pPr marL="1009650" lvl="1" indent="-609600" eaLnBrk="1" hangingPunct="1">
              <a:buNone/>
            </a:pPr>
            <a:r>
              <a:rPr lang="en-US" sz="2000" dirty="0" smtClean="0">
                <a:latin typeface="Book Antiqua" pitchFamily="18" charset="0"/>
              </a:rPr>
              <a:t>	But couldn’t diversity affect growth apart from affecting corruption?</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Recent trends in the field:</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Toward micro, away from macro</a:t>
            </a:r>
          </a:p>
          <a:p>
            <a:pPr marL="609600" indent="-609600" eaLnBrk="1" hangingPunct="1">
              <a:buNone/>
            </a:pPr>
            <a:r>
              <a:rPr lang="en-US" sz="2000" dirty="0" smtClean="0">
                <a:solidFill>
                  <a:schemeClr val="bg2">
                    <a:lumMod val="50000"/>
                  </a:schemeClr>
                </a:solidFill>
                <a:latin typeface="Book Antiqua" pitchFamily="18" charset="0"/>
              </a:rPr>
              <a:t>		Toward empirical research, away from theoretical</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Why?  In short, easier to identify </a:t>
            </a:r>
            <a:r>
              <a:rPr lang="en-US" sz="2000" b="1" dirty="0" smtClean="0">
                <a:latin typeface="Book Antiqua" pitchFamily="18" charset="0"/>
              </a:rPr>
              <a:t>causal </a:t>
            </a:r>
            <a:r>
              <a:rPr lang="en-US" sz="2000" dirty="0" smtClean="0">
                <a:latin typeface="Book Antiqua" pitchFamily="18" charset="0"/>
              </a:rPr>
              <a:t>impacts, rather than 	simply correlations, at the micro level</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So, development economics now often asks smaller, more 	localized questions rather than big questions</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a:t>
            </a:r>
            <a:r>
              <a:rPr lang="en-US" sz="2000" u="sng" dirty="0" smtClean="0">
                <a:latin typeface="Book Antiqua" pitchFamily="18" charset="0"/>
              </a:rPr>
              <a:t>Ex.</a:t>
            </a:r>
            <a:r>
              <a:rPr lang="en-US" sz="2000" dirty="0" smtClean="0">
                <a:latin typeface="Book Antiqua" pitchFamily="18" charset="0"/>
              </a:rPr>
              <a:t>	Rather than how does corruption affect growth across 	countries (Mauro, QJE 1995), now how does corruption affect 	drivers license process in Delhi, India (Bertrand et al., QJE 	2007)?</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dirty="0" smtClean="0">
                <a:latin typeface="Book Antiqua" pitchFamily="18" charset="0"/>
              </a:rPr>
              <a:t>In general, strong emphasis placed on “identification”, i.e. identifying causal impacts, rather than simple correlations</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Secondarily, emphasis on supporting or falsifying theory, or testing between theories</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One methodology that has taken the field by storm in the past 10 years, and raised the standard for causal identification in development economics, and economics more broadly:</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a:t>
            </a:r>
            <a:r>
              <a:rPr lang="en-US" sz="2000" b="1" dirty="0" smtClean="0">
                <a:latin typeface="Book Antiqua" pitchFamily="18" charset="0"/>
              </a:rPr>
              <a:t>Field experiments</a:t>
            </a:r>
            <a:r>
              <a:rPr lang="en-US" sz="2000" dirty="0" smtClean="0">
                <a:latin typeface="Book Antiqua" pitchFamily="18" charset="0"/>
              </a:rPr>
              <a:t>” – experiments run not in the laboratory, 	but in real-world environments</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 </a:t>
            </a:r>
            <a:r>
              <a:rPr lang="en-US" sz="2000" dirty="0" smtClean="0">
                <a:latin typeface="Book Antiqua" pitchFamily="18" charset="0"/>
              </a:rPr>
              <a:t>examples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1)  </a:t>
            </a:r>
            <a:r>
              <a:rPr lang="en-US" sz="2000" dirty="0" err="1" smtClean="0">
                <a:latin typeface="Book Antiqua" pitchFamily="18" charset="0"/>
              </a:rPr>
              <a:t>Progresa</a:t>
            </a:r>
            <a:r>
              <a:rPr lang="en-US" sz="2000" dirty="0" smtClean="0">
                <a:latin typeface="Book Antiqua" pitchFamily="18" charset="0"/>
              </a:rPr>
              <a:t> – a “Conditional Cash Transfer” (</a:t>
            </a:r>
            <a:r>
              <a:rPr lang="en-US" sz="2000" b="1" dirty="0" smtClean="0">
                <a:latin typeface="Book Antiqua" pitchFamily="18" charset="0"/>
              </a:rPr>
              <a:t>CCT) </a:t>
            </a:r>
            <a:r>
              <a:rPr lang="en-US" sz="2000" dirty="0" smtClean="0">
                <a:latin typeface="Book Antiqua" pitchFamily="18" charset="0"/>
              </a:rPr>
              <a:t>Program in Mexico, a pioneer in experimental evaluation</a:t>
            </a:r>
          </a:p>
          <a:p>
            <a:pPr marL="609600" indent="-609600" eaLnBrk="1" hangingPunct="1">
              <a:buNone/>
            </a:pPr>
            <a:endParaRPr lang="en-US" sz="1600" dirty="0" smtClean="0">
              <a:latin typeface="Book Antiqua" pitchFamily="18" charset="0"/>
            </a:endParaRPr>
          </a:p>
          <a:p>
            <a:pPr marL="609600" indent="-609600" eaLnBrk="1" hangingPunct="1">
              <a:buNone/>
            </a:pPr>
            <a:r>
              <a:rPr lang="en-US" sz="2000" dirty="0" smtClean="0">
                <a:latin typeface="Book Antiqua" pitchFamily="18" charset="0"/>
              </a:rPr>
              <a:t>	CCT programs transfer money to low-income households, </a:t>
            </a:r>
            <a:r>
              <a:rPr lang="en-US" sz="2000" b="1" i="1" dirty="0" smtClean="0">
                <a:latin typeface="Book Antiqua" pitchFamily="18" charset="0"/>
              </a:rPr>
              <a:t>conditional</a:t>
            </a:r>
            <a:r>
              <a:rPr lang="en-US" sz="2000" dirty="0" smtClean="0">
                <a:latin typeface="Book Antiqua" pitchFamily="18" charset="0"/>
              </a:rPr>
              <a:t> on the households making certain investments: child’s school attendance, child immunizations, mother and child doctor visits, etc.</a:t>
            </a:r>
          </a:p>
          <a:p>
            <a:pPr marL="609600" indent="-609600" eaLnBrk="1" hangingPunct="1">
              <a:buNone/>
            </a:pPr>
            <a:endParaRPr lang="en-US" sz="1600" dirty="0" smtClean="0">
              <a:latin typeface="Book Antiqua" pitchFamily="18" charset="0"/>
            </a:endParaRPr>
          </a:p>
          <a:p>
            <a:pPr marL="609600" indent="-609600" eaLnBrk="1" hangingPunct="1">
              <a:buNone/>
            </a:pPr>
            <a:r>
              <a:rPr lang="en-US" sz="2000" dirty="0" smtClean="0">
                <a:latin typeface="Book Antiqua" pitchFamily="18" charset="0"/>
              </a:rPr>
              <a:t>	</a:t>
            </a:r>
            <a:r>
              <a:rPr lang="en-US" sz="2000" dirty="0" err="1" smtClean="0">
                <a:latin typeface="Book Antiqua" pitchFamily="18" charset="0"/>
              </a:rPr>
              <a:t>Progresa</a:t>
            </a:r>
            <a:r>
              <a:rPr lang="en-US" sz="2000" dirty="0" smtClean="0">
                <a:latin typeface="Book Antiqua" pitchFamily="18" charset="0"/>
              </a:rPr>
              <a:t> was rolled out in a random way – target population identified, then a random subset served for the first two years</a:t>
            </a:r>
          </a:p>
          <a:p>
            <a:pPr marL="609600" indent="-609600" eaLnBrk="1" hangingPunct="1">
              <a:buNone/>
            </a:pPr>
            <a:r>
              <a:rPr lang="en-US" sz="2000" dirty="0" smtClean="0">
                <a:latin typeface="Book Antiqua" pitchFamily="18" charset="0"/>
              </a:rPr>
              <a:t>	</a:t>
            </a:r>
            <a:r>
              <a:rPr lang="en-US" sz="2000" dirty="0" smtClean="0">
                <a:latin typeface="Book Antiqua" pitchFamily="18" charset="0"/>
                <a:sym typeface="Symbol"/>
              </a:rPr>
              <a:t> clean “treatment” and “control” groups, can test for program effects on health, schooling, consumption, etc.</a:t>
            </a:r>
            <a:endParaRPr lang="en-US" sz="2000" dirty="0" smtClean="0">
              <a:latin typeface="Book Antiqua" pitchFamily="18" charset="0"/>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 </a:t>
            </a:r>
            <a:r>
              <a:rPr lang="en-US" sz="2000" dirty="0" smtClean="0">
                <a:latin typeface="Book Antiqua" pitchFamily="18" charset="0"/>
              </a:rPr>
              <a:t>examples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2)  Education Policy – </a:t>
            </a:r>
            <a:r>
              <a:rPr lang="en-US" sz="2000" dirty="0" err="1" smtClean="0">
                <a:latin typeface="Book Antiqua" pitchFamily="18" charset="0"/>
              </a:rPr>
              <a:t>Duflo</a:t>
            </a:r>
            <a:r>
              <a:rPr lang="en-US" sz="2000" dirty="0" smtClean="0">
                <a:latin typeface="Book Antiqua" pitchFamily="18" charset="0"/>
              </a:rPr>
              <a:t>, </a:t>
            </a:r>
            <a:r>
              <a:rPr lang="en-US" sz="2000" dirty="0" err="1" smtClean="0">
                <a:latin typeface="Book Antiqua" pitchFamily="18" charset="0"/>
              </a:rPr>
              <a:t>Dupas</a:t>
            </a:r>
            <a:r>
              <a:rPr lang="en-US" sz="2000" dirty="0" smtClean="0">
                <a:latin typeface="Book Antiqua" pitchFamily="18" charset="0"/>
              </a:rPr>
              <a:t>, Kremer</a:t>
            </a:r>
          </a:p>
          <a:p>
            <a:pPr marL="609600" indent="-609600" eaLnBrk="1" hangingPunct="1">
              <a:buNone/>
            </a:pPr>
            <a:endParaRPr lang="en-US" sz="1600" dirty="0" smtClean="0">
              <a:latin typeface="Book Antiqua" pitchFamily="18" charset="0"/>
            </a:endParaRPr>
          </a:p>
          <a:p>
            <a:pPr marL="609600" indent="-609600" eaLnBrk="1" hangingPunct="1">
              <a:buNone/>
            </a:pPr>
            <a:r>
              <a:rPr lang="en-US" sz="2000" dirty="0" smtClean="0">
                <a:latin typeface="Book Antiqua" pitchFamily="18" charset="0"/>
              </a:rPr>
              <a:t>	What are most cost-effective educational investments?</a:t>
            </a:r>
          </a:p>
          <a:p>
            <a:pPr marL="609600" indent="-609600" eaLnBrk="1" hangingPunct="1">
              <a:buNone/>
            </a:pPr>
            <a:r>
              <a:rPr lang="en-US" sz="2000" dirty="0" smtClean="0">
                <a:latin typeface="Book Antiqua" pitchFamily="18" charset="0"/>
              </a:rPr>
              <a:t>	Free textbooks?  More teachers/lower class size?  Computers?</a:t>
            </a:r>
          </a:p>
          <a:p>
            <a:pPr marL="609600" indent="-609600" eaLnBrk="1" hangingPunct="1">
              <a:buNone/>
            </a:pPr>
            <a:endParaRPr lang="en-US" sz="1600" dirty="0" smtClean="0">
              <a:latin typeface="Book Antiqua" pitchFamily="18" charset="0"/>
            </a:endParaRPr>
          </a:p>
          <a:p>
            <a:pPr marL="609600" indent="-609600" eaLnBrk="1" hangingPunct="1">
              <a:buNone/>
            </a:pPr>
            <a:r>
              <a:rPr lang="en-US" sz="2000" dirty="0" smtClean="0">
                <a:latin typeface="Book Antiqua" pitchFamily="18" charset="0"/>
              </a:rPr>
              <a:t>	Can use regressions with existing data, but one is typically only finding correlations</a:t>
            </a:r>
          </a:p>
          <a:p>
            <a:pPr marL="609600" indent="-609600" eaLnBrk="1" hangingPunct="1">
              <a:buNone/>
            </a:pPr>
            <a:endParaRPr lang="en-US" sz="1600" dirty="0" smtClean="0">
              <a:latin typeface="Book Antiqua" pitchFamily="18" charset="0"/>
            </a:endParaRPr>
          </a:p>
          <a:p>
            <a:pPr marL="609600" indent="-609600" eaLnBrk="1" hangingPunct="1">
              <a:buNone/>
            </a:pPr>
            <a:r>
              <a:rPr lang="en-US" sz="2000" dirty="0" smtClean="0">
                <a:latin typeface="Book Antiqua" pitchFamily="18" charset="0"/>
              </a:rPr>
              <a:t>	They run experiments in Kenya schools, randomly funding textbooks, or more teachers; also randomizing student assignment by ability, vs. random  </a:t>
            </a:r>
          </a:p>
          <a:p>
            <a:pPr marL="609600" indent="-609600" eaLnBrk="1" hangingPunct="1">
              <a:buNone/>
            </a:pPr>
            <a:r>
              <a:rPr lang="en-US" sz="2000" dirty="0" smtClean="0">
                <a:latin typeface="Book Antiqua" pitchFamily="18" charset="0"/>
              </a:rPr>
              <a:t>	</a:t>
            </a:r>
            <a:r>
              <a:rPr lang="en-US" sz="2000" dirty="0" smtClean="0">
                <a:latin typeface="Book Antiqua" pitchFamily="18" charset="0"/>
                <a:sym typeface="Symbol"/>
              </a:rPr>
              <a:t> clean, “scientific” evidence on policies’ cost-effectiveness</a:t>
            </a:r>
            <a:endParaRPr lang="en-US" sz="2000" dirty="0" smtClean="0">
              <a:latin typeface="Book Antiqua" pitchFamily="18" charset="0"/>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 </a:t>
            </a:r>
            <a:r>
              <a:rPr lang="en-US" sz="2000" dirty="0" smtClean="0">
                <a:latin typeface="Book Antiqua" pitchFamily="18" charset="0"/>
              </a:rPr>
              <a:t>examples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3)  Microcredit – extension of small loans to relatively poor households to fund business investments</a:t>
            </a:r>
          </a:p>
          <a:p>
            <a:pPr marL="609600" indent="-609600" eaLnBrk="1" hangingPunct="1">
              <a:buNone/>
            </a:pPr>
            <a:r>
              <a:rPr lang="en-US" sz="2000" dirty="0" smtClean="0">
                <a:latin typeface="Book Antiqua" pitchFamily="18" charset="0"/>
              </a:rPr>
              <a:t>	By now, 1000s of microfinance institutions (“MFIs”) have extended loans to several hundred million households worldwide</a:t>
            </a:r>
            <a:endParaRPr lang="en-US" sz="1600" dirty="0" smtClean="0">
              <a:latin typeface="Book Antiqua" pitchFamily="18" charset="0"/>
            </a:endParaRPr>
          </a:p>
          <a:p>
            <a:pPr marL="609600" indent="-609600" eaLnBrk="1" hangingPunct="1">
              <a:buNone/>
            </a:pPr>
            <a:r>
              <a:rPr lang="en-US" sz="2000" dirty="0" smtClean="0">
                <a:latin typeface="Book Antiqua" pitchFamily="18" charset="0"/>
              </a:rPr>
              <a:t>	But does it work?  Does it help households out of poverty?</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Difficulty with observational studies: </a:t>
            </a:r>
          </a:p>
          <a:p>
            <a:pPr marL="609600" indent="-609600" eaLnBrk="1" hangingPunct="1">
              <a:buNone/>
            </a:pPr>
            <a:r>
              <a:rPr lang="en-US" sz="2000" dirty="0" smtClean="0">
                <a:latin typeface="Book Antiqua" pitchFamily="18" charset="0"/>
              </a:rPr>
              <a:t>		Can compare borrowers with non-borrowers, but might there 	be unobserved differences causing both borrowing and success?</a:t>
            </a:r>
          </a:p>
          <a:p>
            <a:pPr marL="609600" indent="-609600" eaLnBrk="1" hangingPunct="1">
              <a:buNone/>
            </a:pPr>
            <a:r>
              <a:rPr lang="en-US" sz="2000" dirty="0" smtClean="0">
                <a:latin typeface="Book Antiqua" pitchFamily="18" charset="0"/>
              </a:rPr>
              <a:t>		Can compare areas with microcredit access with those without 	access, but might MFIs entry be correlated with success?</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 </a:t>
            </a:r>
            <a:r>
              <a:rPr lang="en-US" sz="2000" dirty="0" smtClean="0">
                <a:latin typeface="Book Antiqua" pitchFamily="18" charset="0"/>
              </a:rPr>
              <a:t>examples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3)  Microcredit </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a:t>
            </a:r>
            <a:r>
              <a:rPr lang="en-US" sz="2000" dirty="0" err="1" smtClean="0">
                <a:latin typeface="Book Antiqua" pitchFamily="18" charset="0"/>
              </a:rPr>
              <a:t>Banerjee</a:t>
            </a:r>
            <a:r>
              <a:rPr lang="en-US" sz="2000" dirty="0" smtClean="0">
                <a:latin typeface="Book Antiqua" pitchFamily="18" charset="0"/>
              </a:rPr>
              <a:t>, </a:t>
            </a:r>
            <a:r>
              <a:rPr lang="en-US" sz="2000" dirty="0" err="1" smtClean="0">
                <a:latin typeface="Book Antiqua" pitchFamily="18" charset="0"/>
              </a:rPr>
              <a:t>Duflo</a:t>
            </a:r>
            <a:r>
              <a:rPr lang="en-US" sz="2000" dirty="0" smtClean="0">
                <a:latin typeface="Book Antiqua" pitchFamily="18" charset="0"/>
              </a:rPr>
              <a:t> et al. partner with an MFI in India</a:t>
            </a:r>
          </a:p>
          <a:p>
            <a:pPr marL="609600" indent="-609600" eaLnBrk="1" hangingPunct="1">
              <a:buNone/>
            </a:pPr>
            <a:r>
              <a:rPr lang="en-US" sz="2000" dirty="0" smtClean="0">
                <a:latin typeface="Book Antiqua" pitchFamily="18" charset="0"/>
              </a:rPr>
              <a:t>	The MFI lists 100 neighborhoods where it would like to enter, then enters in a randomly selected half of them</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a:t>
            </a:r>
            <a:r>
              <a:rPr lang="en-US" sz="2000" dirty="0" smtClean="0">
                <a:latin typeface="Book Antiqua" pitchFamily="18" charset="0"/>
                <a:sym typeface="Symbol"/>
              </a:rPr>
              <a:t> “clean” test for effect of access to microcredit on households</a:t>
            </a:r>
          </a:p>
          <a:p>
            <a:pPr marL="609600" indent="-609600" eaLnBrk="1" hangingPunct="1">
              <a:buNone/>
            </a:pPr>
            <a:endParaRPr lang="en-US" sz="2000" dirty="0" smtClean="0">
              <a:latin typeface="Book Antiqua" pitchFamily="18" charset="0"/>
              <a:sym typeface="Symbol"/>
            </a:endParaRPr>
          </a:p>
          <a:p>
            <a:pPr marL="609600" indent="-609600" eaLnBrk="1" hangingPunct="1">
              <a:buNone/>
            </a:pPr>
            <a:r>
              <a:rPr lang="en-US" sz="2000" dirty="0" smtClean="0">
                <a:latin typeface="Book Antiqua" pitchFamily="18" charset="0"/>
                <a:sym typeface="Symbol"/>
              </a:rPr>
              <a:t>	(They find significant increase in business startups, but no effect on consumption, at least in short run)</a:t>
            </a:r>
            <a:endParaRPr lang="en-US" sz="2000" dirty="0" smtClean="0">
              <a:latin typeface="Book Antiqua" pitchFamily="18" charset="0"/>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 </a:t>
            </a:r>
            <a:r>
              <a:rPr lang="en-US" sz="2000" dirty="0" smtClean="0">
                <a:latin typeface="Book Antiqua" pitchFamily="18" charset="0"/>
              </a:rPr>
              <a:t>examples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4)	MPK in developing countries</a:t>
            </a:r>
          </a:p>
          <a:p>
            <a:pPr marL="609600" indent="-609600" eaLnBrk="1" hangingPunct="1">
              <a:buNone/>
            </a:pPr>
            <a:r>
              <a:rPr lang="en-US" sz="2000" dirty="0" smtClean="0">
                <a:latin typeface="Book Antiqua" pitchFamily="18" charset="0"/>
              </a:rPr>
              <a:t>	What is the return to capital in developing countries?</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Can compare revenues or profits across businesses with different levels of capital and estimate an elasticity – but other things could be varying across businesses that affect both capital levels and returns, e.g. ability or efficiency</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de Mel, </a:t>
            </a:r>
            <a:r>
              <a:rPr lang="en-US" sz="2000" dirty="0" err="1" smtClean="0">
                <a:latin typeface="Book Antiqua" pitchFamily="18" charset="0"/>
              </a:rPr>
              <a:t>MacKenzie</a:t>
            </a:r>
            <a:r>
              <a:rPr lang="en-US" sz="2000" dirty="0" smtClean="0">
                <a:latin typeface="Book Antiqua" pitchFamily="18" charset="0"/>
              </a:rPr>
              <a:t>, Woodruff (2008, QJE) give random amounts of capital (money) to </a:t>
            </a:r>
            <a:r>
              <a:rPr lang="en-US" sz="2000" dirty="0" err="1" smtClean="0">
                <a:latin typeface="Book Antiqua" pitchFamily="18" charset="0"/>
              </a:rPr>
              <a:t>microentrepreneurs</a:t>
            </a:r>
            <a:r>
              <a:rPr lang="en-US" sz="2000" dirty="0" smtClean="0">
                <a:latin typeface="Book Antiqua" pitchFamily="18" charset="0"/>
              </a:rPr>
              <a:t> in Sri Lanka, estimate rates of return to the capital (60% or higher)</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Field of growth and development takes on fundamental questions: </a:t>
            </a:r>
          </a:p>
          <a:p>
            <a:pPr marL="609600" indent="-609600" eaLnBrk="1" hangingPunct="1">
              <a:buNone/>
            </a:pPr>
            <a:r>
              <a:rPr lang="en-US" sz="2000" dirty="0" smtClean="0">
                <a:latin typeface="Book Antiqua" pitchFamily="18" charset="0"/>
              </a:rPr>
              <a:t>	Why are some countries rich and some poor?</a:t>
            </a:r>
          </a:p>
          <a:p>
            <a:pPr marL="609600" indent="-609600" eaLnBrk="1" hangingPunct="1">
              <a:buNone/>
            </a:pPr>
            <a:r>
              <a:rPr lang="en-US" sz="2000" dirty="0" smtClean="0">
                <a:latin typeface="Book Antiqua" pitchFamily="18" charset="0"/>
              </a:rPr>
              <a:t>	What impediments prevent, and what policies enable, a country to go from poor to rich – to grow and reduce poverty?</a:t>
            </a:r>
          </a:p>
          <a:p>
            <a:pPr marL="609600" indent="-609600" eaLnBrk="1" hangingPunct="1">
              <a:buNone/>
            </a:pPr>
            <a:endParaRPr lang="en-US" sz="1000" dirty="0" smtClean="0">
              <a:latin typeface="Book Antiqua" pitchFamily="18" charset="0"/>
            </a:endParaRPr>
          </a:p>
          <a:p>
            <a:pPr marL="609600" indent="-609600" eaLnBrk="1" hangingPunct="1">
              <a:buNone/>
            </a:pPr>
            <a:r>
              <a:rPr lang="en-US" sz="2000" dirty="0" smtClean="0">
                <a:latin typeface="Book Antiqua" pitchFamily="18" charset="0"/>
              </a:rPr>
              <a:t>	These are big questions, but not easy ones</a:t>
            </a:r>
          </a:p>
          <a:p>
            <a:pPr marL="609600" indent="-609600" eaLnBrk="1" hangingPunct="1">
              <a:buNone/>
            </a:pPr>
            <a:r>
              <a:rPr lang="en-US" sz="2000" dirty="0" smtClean="0">
                <a:latin typeface="Book Antiqua" pitchFamily="18" charset="0"/>
              </a:rPr>
              <a:t>	</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pic>
        <p:nvPicPr>
          <p:cNvPr id="6" name="Picture 5" descr="rich_poor.jpg"/>
          <p:cNvPicPr>
            <a:picLocks noChangeAspect="1"/>
          </p:cNvPicPr>
          <p:nvPr/>
        </p:nvPicPr>
        <p:blipFill>
          <a:blip r:embed="rId2" cstate="print"/>
          <a:stretch>
            <a:fillRect/>
          </a:stretch>
        </p:blipFill>
        <p:spPr>
          <a:xfrm>
            <a:off x="914400" y="3200400"/>
            <a:ext cx="7543800" cy="320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Experiments </a:t>
            </a:r>
            <a:r>
              <a:rPr lang="en-US" sz="2000" dirty="0" smtClean="0">
                <a:latin typeface="Book Antiqua" pitchFamily="18" charset="0"/>
              </a:rPr>
              <a:t>-- What is the impact of this methodology?</a:t>
            </a:r>
          </a:p>
          <a:p>
            <a:pPr marL="609600" indent="-609600" eaLnBrk="1" hangingPunct="1">
              <a:buNone/>
            </a:pPr>
            <a:r>
              <a:rPr lang="en-US" sz="2000" dirty="0" smtClean="0">
                <a:latin typeface="Book Antiqua" pitchFamily="18" charset="0"/>
              </a:rPr>
              <a:t>	</a:t>
            </a:r>
          </a:p>
          <a:p>
            <a:pPr marL="609600" indent="-609600" eaLnBrk="1" hangingPunct="1">
              <a:buNone/>
            </a:pPr>
            <a:r>
              <a:rPr lang="en-US" sz="2000" dirty="0" smtClean="0">
                <a:latin typeface="Book Antiqua" pitchFamily="18" charset="0"/>
              </a:rPr>
              <a:t>	1)	Standards for identification have increased – no longer sufficient, often, are simple correlations or instrumental variables that are not well argued for</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2)	Funding and aid (World Bank, Gates Foundation, etc.) now often go preferentially to experimentally tested programs </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3)	Other fields are now increasingly using field experiments also – for educational policy (Fryer, </a:t>
            </a:r>
            <a:r>
              <a:rPr lang="en-US" sz="2000" dirty="0" err="1" smtClean="0">
                <a:latin typeface="Book Antiqua" pitchFamily="18" charset="0"/>
              </a:rPr>
              <a:t>Hoxby</a:t>
            </a:r>
            <a:r>
              <a:rPr lang="en-US" sz="2000" dirty="0" smtClean="0">
                <a:latin typeface="Book Antiqua" pitchFamily="18" charset="0"/>
              </a:rPr>
              <a:t>), workplace incentives (</a:t>
            </a:r>
            <a:r>
              <a:rPr lang="en-US" sz="2000" dirty="0" err="1" smtClean="0">
                <a:latin typeface="Book Antiqua" pitchFamily="18" charset="0"/>
              </a:rPr>
              <a:t>Barankay</a:t>
            </a:r>
            <a:r>
              <a:rPr lang="en-US" sz="2000" dirty="0" smtClean="0">
                <a:latin typeface="Book Antiqua" pitchFamily="18" charset="0"/>
              </a:rPr>
              <a:t>), behavioral decision-making and savings (</a:t>
            </a:r>
            <a:r>
              <a:rPr lang="en-US" sz="2000" dirty="0" err="1" smtClean="0">
                <a:latin typeface="Book Antiqua" pitchFamily="18" charset="0"/>
              </a:rPr>
              <a:t>Duflo</a:t>
            </a:r>
            <a:r>
              <a:rPr lang="en-US" sz="2000" dirty="0" smtClean="0">
                <a:latin typeface="Book Antiqua" pitchFamily="18" charset="0"/>
              </a:rPr>
              <a:t>, </a:t>
            </a:r>
            <a:r>
              <a:rPr lang="en-US" sz="2000" dirty="0" err="1" smtClean="0">
                <a:latin typeface="Book Antiqua" pitchFamily="18" charset="0"/>
              </a:rPr>
              <a:t>Saez</a:t>
            </a:r>
            <a:r>
              <a:rPr lang="en-US" sz="2000" dirty="0" smtClean="0">
                <a:latin typeface="Book Antiqua" pitchFamily="18" charset="0"/>
              </a:rPr>
              <a:t>), etc.</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Experiments  </a:t>
            </a:r>
            <a:r>
              <a:rPr lang="en-US" sz="2000" dirty="0" smtClean="0">
                <a:latin typeface="Book Antiqua" pitchFamily="18" charset="0"/>
              </a:rPr>
              <a:t>-- Critiques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Some prominent critics of the methodology: Deaton, </a:t>
            </a:r>
            <a:r>
              <a:rPr lang="en-US" sz="2000" dirty="0" err="1" smtClean="0">
                <a:latin typeface="Book Antiqua" pitchFamily="18" charset="0"/>
              </a:rPr>
              <a:t>Ravallion</a:t>
            </a:r>
            <a:r>
              <a:rPr lang="en-US" sz="2000" dirty="0" smtClean="0">
                <a:latin typeface="Book Antiqua" pitchFamily="18" charset="0"/>
              </a:rPr>
              <a:t>, …</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1)	Ethics – is it ethical to experiment in real-world situations?</a:t>
            </a:r>
          </a:p>
          <a:p>
            <a:pPr marL="609600" indent="-609600" eaLnBrk="1" hangingPunct="1">
              <a:buNone/>
            </a:pPr>
            <a:r>
              <a:rPr lang="en-US" sz="2000" dirty="0" smtClean="0">
                <a:latin typeface="Book Antiqua" pitchFamily="18" charset="0"/>
              </a:rPr>
              <a:t>		But: What if we don’t know effects?  What if we have willing 	participants?  What if budget constraints necessitate rationing 	anyway?</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2)	External validity – we may know how drivers licenses work in Delhi, or MPK in Sri Lanka; what have we learned in general?</a:t>
            </a:r>
          </a:p>
          <a:p>
            <a:pPr marL="609600" indent="-609600" eaLnBrk="1" hangingPunct="1">
              <a:buNone/>
            </a:pPr>
            <a:r>
              <a:rPr lang="en-US" sz="2000" dirty="0" smtClean="0">
                <a:latin typeface="Book Antiqua" pitchFamily="18" charset="0"/>
              </a:rPr>
              <a:t>		More subtle critique – in many cases, the experimenter finds a 	willing participant (e.g. NGO) to try the new policy.  But is the 	“willing participant” representative of the population?</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solidFill>
                  <a:schemeClr val="bg2">
                    <a:lumMod val="50000"/>
                  </a:schemeClr>
                </a:solidFill>
                <a:latin typeface="Book Antiqua" pitchFamily="18" charset="0"/>
              </a:rPr>
              <a:t>	</a:t>
            </a:r>
            <a:r>
              <a:rPr lang="en-US" sz="2000" b="1" dirty="0" smtClean="0">
                <a:latin typeface="Book Antiqua" pitchFamily="18" charset="0"/>
              </a:rPr>
              <a:t>Field Experiments  </a:t>
            </a:r>
            <a:r>
              <a:rPr lang="en-US" sz="2000" dirty="0" smtClean="0">
                <a:latin typeface="Book Antiqua" pitchFamily="18" charset="0"/>
              </a:rPr>
              <a:t>-- Critiques</a:t>
            </a:r>
          </a:p>
          <a:p>
            <a:pPr marL="609600" indent="-609600" eaLnBrk="1" hangingPunct="1">
              <a:buNone/>
            </a:pPr>
            <a:endParaRPr lang="en-US" sz="1200" dirty="0" smtClean="0">
              <a:latin typeface="Book Antiqua" pitchFamily="18" charset="0"/>
            </a:endParaRPr>
          </a:p>
          <a:p>
            <a:pPr marL="609600" indent="-609600" eaLnBrk="1" hangingPunct="1">
              <a:buNone/>
            </a:pPr>
            <a:r>
              <a:rPr lang="en-US" sz="2000" dirty="0" smtClean="0">
                <a:latin typeface="Book Antiqua" pitchFamily="18" charset="0"/>
              </a:rPr>
              <a:t>	3)	Is this really economics?  Simply randomly assign several policies, check for mean differences in outcomes… where is the economics?</a:t>
            </a:r>
          </a:p>
          <a:p>
            <a:pPr marL="609600" indent="-609600" eaLnBrk="1" hangingPunct="1">
              <a:buNone/>
            </a:pPr>
            <a:r>
              <a:rPr lang="en-US" sz="2000" dirty="0" smtClean="0">
                <a:latin typeface="Book Antiqua" pitchFamily="18" charset="0"/>
              </a:rPr>
              <a:t>		</a:t>
            </a:r>
            <a:r>
              <a:rPr lang="en-US" sz="2000" dirty="0" smtClean="0">
                <a:latin typeface="Book Antiqua" pitchFamily="18" charset="0"/>
                <a:sym typeface="Symbol"/>
              </a:rPr>
              <a:t></a:t>
            </a:r>
            <a:r>
              <a:rPr lang="en-US" sz="2000" dirty="0" smtClean="0">
                <a:latin typeface="Book Antiqua" pitchFamily="18" charset="0"/>
              </a:rPr>
              <a:t> Recent trend toward using experiments to test economic 	theory, not just to measure policy impacts</a:t>
            </a:r>
          </a:p>
          <a:p>
            <a:pPr marL="609600" indent="-609600" eaLnBrk="1" hangingPunct="1">
              <a:buNone/>
            </a:pPr>
            <a:r>
              <a:rPr lang="en-US" sz="2000" dirty="0" smtClean="0">
                <a:latin typeface="Book Antiqua" pitchFamily="18" charset="0"/>
              </a:rPr>
              <a:t>		</a:t>
            </a:r>
            <a:r>
              <a:rPr lang="en-US" sz="2000" u="sng" dirty="0" smtClean="0">
                <a:latin typeface="Book Antiqua" pitchFamily="18" charset="0"/>
              </a:rPr>
              <a:t>Ex.</a:t>
            </a:r>
            <a:r>
              <a:rPr lang="en-US" sz="2000" dirty="0" smtClean="0">
                <a:latin typeface="Book Antiqua" pitchFamily="18" charset="0"/>
              </a:rPr>
              <a:t>  </a:t>
            </a:r>
            <a:r>
              <a:rPr lang="en-US" sz="2000" dirty="0" err="1" smtClean="0">
                <a:latin typeface="Book Antiqua" pitchFamily="18" charset="0"/>
              </a:rPr>
              <a:t>Karlan,Zinman</a:t>
            </a:r>
            <a:r>
              <a:rPr lang="en-US" sz="2000" dirty="0" smtClean="0">
                <a:latin typeface="Book Antiqua" pitchFamily="18" charset="0"/>
              </a:rPr>
              <a:t> (2009, </a:t>
            </a:r>
            <a:r>
              <a:rPr lang="en-US" sz="2000" dirty="0" err="1" smtClean="0">
                <a:latin typeface="Book Antiqua" pitchFamily="18" charset="0"/>
              </a:rPr>
              <a:t>Econometrica</a:t>
            </a:r>
            <a:r>
              <a:rPr lang="en-US" sz="2000" dirty="0" smtClean="0">
                <a:latin typeface="Book Antiqua" pitchFamily="18" charset="0"/>
              </a:rPr>
              <a:t>) test between different 	theories of asymmetric information in credit markets: </a:t>
            </a:r>
          </a:p>
          <a:p>
            <a:pPr marL="609600" indent="-609600" eaLnBrk="1" hangingPunct="1">
              <a:buNone/>
            </a:pPr>
            <a:r>
              <a:rPr lang="en-US" sz="2000" dirty="0" smtClean="0">
                <a:latin typeface="Book Antiqua" pitchFamily="18" charset="0"/>
              </a:rPr>
              <a:t>		--   adverse selection should respond only to offer rate</a:t>
            </a:r>
          </a:p>
          <a:p>
            <a:pPr marL="609600" indent="-609600" eaLnBrk="1" hangingPunct="1">
              <a:buNone/>
            </a:pPr>
            <a:r>
              <a:rPr lang="en-US" sz="2000" dirty="0" smtClean="0">
                <a:latin typeface="Book Antiqua" pitchFamily="18" charset="0"/>
              </a:rPr>
              <a:t>		--   moral hazard should respond only to contract rate </a:t>
            </a:r>
          </a:p>
          <a:p>
            <a:pPr marL="609600" indent="-609600" eaLnBrk="1" hangingPunct="1">
              <a:buNone/>
            </a:pPr>
            <a:r>
              <a:rPr lang="en-US" sz="2000" dirty="0" smtClean="0">
                <a:latin typeface="Book Antiqua" pitchFamily="18" charset="0"/>
              </a:rPr>
              <a:t>		they independently vary both offer and contract rate in 	experimental collaboration with lender, “able” to distinguish 	between adverse selection and moral hazard</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b="1" dirty="0" smtClean="0">
                <a:solidFill>
                  <a:schemeClr val="tx2"/>
                </a:solidFill>
                <a:latin typeface="Book Antiqua" pitchFamily="18" charset="0"/>
              </a:rPr>
              <a:t>Natural Experiments</a:t>
            </a:r>
            <a:r>
              <a:rPr lang="en-US" sz="2000" dirty="0" smtClean="0">
                <a:solidFill>
                  <a:schemeClr val="tx2"/>
                </a:solidFill>
                <a:latin typeface="Book Antiqua" pitchFamily="18" charset="0"/>
              </a:rPr>
              <a:t>: Find a policy change or event that shifted some key variable in a quasi-random way, not based on any economic reasoning</a:t>
            </a:r>
          </a:p>
          <a:p>
            <a:pPr marL="609600" indent="-609600" eaLnBrk="1" hangingPunct="1">
              <a:buNone/>
            </a:pPr>
            <a:r>
              <a:rPr lang="en-US" sz="2000" dirty="0" smtClean="0">
                <a:solidFill>
                  <a:schemeClr val="tx2"/>
                </a:solidFill>
                <a:latin typeface="Book Antiqua" pitchFamily="18" charset="0"/>
              </a:rPr>
              <a:t>	This creates a quasi-experiment since the key variable shifts in a way exogenous to the key outcome</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endParaRPr lang="en-US" sz="2000" dirty="0" smtClean="0">
              <a:solidFill>
                <a:schemeClr val="tx2"/>
              </a:solidFill>
              <a:latin typeface="Book Antiqua" pitchFamily="18" charset="0"/>
              <a:sym typeface="Symbol"/>
            </a:endParaRPr>
          </a:p>
          <a:p>
            <a:pPr marL="609600" indent="-609600" eaLnBrk="1" hangingPunct="1">
              <a:buNone/>
            </a:pPr>
            <a:r>
              <a:rPr lang="en-US" sz="2000" dirty="0" smtClean="0">
                <a:solidFill>
                  <a:schemeClr val="tx2"/>
                </a:solidFill>
                <a:latin typeface="Book Antiqua" pitchFamily="18" charset="0"/>
                <a:sym typeface="Symbol"/>
              </a:rPr>
              <a:t>	</a:t>
            </a:r>
            <a:r>
              <a:rPr lang="en-US" sz="2000" u="sng" dirty="0" smtClean="0">
                <a:solidFill>
                  <a:schemeClr val="tx2"/>
                </a:solidFill>
                <a:latin typeface="Book Antiqua" pitchFamily="18" charset="0"/>
                <a:sym typeface="Symbol"/>
              </a:rPr>
              <a:t>Ex.</a:t>
            </a:r>
            <a:r>
              <a:rPr lang="en-US" sz="2000" dirty="0" smtClean="0">
                <a:solidFill>
                  <a:schemeClr val="tx2"/>
                </a:solidFill>
                <a:latin typeface="Book Antiqua" pitchFamily="18" charset="0"/>
                <a:sym typeface="Symbol"/>
              </a:rPr>
              <a:t>  Kaboski and Townsend (2011) study a massive credit program by the Thai govt. that provide 1million Thai baht to every village to start a village bank.  This provides quasi-random variation in infusion of credit </a:t>
            </a:r>
            <a:r>
              <a:rPr lang="en-US" sz="2000" b="1" i="1" dirty="0" smtClean="0">
                <a:solidFill>
                  <a:schemeClr val="tx2"/>
                </a:solidFill>
                <a:latin typeface="Book Antiqua" pitchFamily="18" charset="0"/>
                <a:sym typeface="Symbol"/>
              </a:rPr>
              <a:t>per capita</a:t>
            </a:r>
            <a:r>
              <a:rPr lang="en-US" sz="2000" dirty="0" smtClean="0">
                <a:solidFill>
                  <a:schemeClr val="tx2"/>
                </a:solidFill>
                <a:latin typeface="Book Antiqua" pitchFamily="18" charset="0"/>
                <a:sym typeface="Symbol"/>
              </a:rPr>
              <a:t>, since villages vary in size</a:t>
            </a:r>
            <a:endParaRPr lang="en-US" sz="1200" u="sng" dirty="0" smtClean="0">
              <a:solidFill>
                <a:schemeClr val="tx2"/>
              </a:solidFill>
              <a:latin typeface="Book Antiqua" pitchFamily="18" charset="0"/>
              <a:sym typeface="Symbol"/>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b="1" dirty="0" smtClean="0">
                <a:solidFill>
                  <a:schemeClr val="tx2"/>
                </a:solidFill>
                <a:latin typeface="Book Antiqua" pitchFamily="18" charset="0"/>
              </a:rPr>
              <a:t>Difference in Differences</a:t>
            </a:r>
            <a:r>
              <a:rPr lang="en-US" sz="2000" dirty="0" smtClean="0">
                <a:solidFill>
                  <a:schemeClr val="tx2"/>
                </a:solidFill>
                <a:latin typeface="Book Antiqua" pitchFamily="18" charset="0"/>
              </a:rPr>
              <a:t>: Find a “control group” unaffected by a policy, use them as control group to identify and remove overall trends in the outcome variable</a:t>
            </a:r>
          </a:p>
          <a:p>
            <a:pPr marL="609600" indent="-609600" eaLnBrk="1" hangingPunct="1">
              <a:buNone/>
            </a:pPr>
            <a:r>
              <a:rPr lang="en-US" sz="2000" dirty="0" smtClean="0">
                <a:solidFill>
                  <a:schemeClr val="tx2"/>
                </a:solidFill>
                <a:latin typeface="Book Antiqua" pitchFamily="18" charset="0"/>
              </a:rPr>
              <a:t>	</a:t>
            </a:r>
          </a:p>
          <a:p>
            <a:pPr marL="609600" indent="-609600" eaLnBrk="1" hangingPunct="1">
              <a:buNone/>
            </a:pPr>
            <a:r>
              <a:rPr lang="en-US" sz="2000" dirty="0" smtClean="0">
                <a:solidFill>
                  <a:schemeClr val="tx2"/>
                </a:solidFill>
                <a:latin typeface="Book Antiqua" pitchFamily="18" charset="0"/>
              </a:rPr>
              <a:t>	</a:t>
            </a:r>
            <a:r>
              <a:rPr lang="en-US" sz="2000" u="sng" dirty="0" smtClean="0">
                <a:solidFill>
                  <a:schemeClr val="tx2"/>
                </a:solidFill>
                <a:latin typeface="Book Antiqua" pitchFamily="18" charset="0"/>
              </a:rPr>
              <a:t>Ex.</a:t>
            </a:r>
            <a:r>
              <a:rPr lang="en-US" sz="2000" dirty="0" smtClean="0">
                <a:solidFill>
                  <a:schemeClr val="tx2"/>
                </a:solidFill>
                <a:latin typeface="Book Antiqua" pitchFamily="18" charset="0"/>
              </a:rPr>
              <a:t>  </a:t>
            </a:r>
            <a:r>
              <a:rPr lang="en-US" sz="2000" dirty="0" err="1" smtClean="0">
                <a:solidFill>
                  <a:schemeClr val="tx2"/>
                </a:solidFill>
                <a:latin typeface="Book Antiqua" pitchFamily="18" charset="0"/>
              </a:rPr>
              <a:t>Bharadwaj,Lakdawala</a:t>
            </a:r>
            <a:r>
              <a:rPr lang="en-US" sz="2000" dirty="0" smtClean="0">
                <a:solidFill>
                  <a:schemeClr val="tx2"/>
                </a:solidFill>
                <a:latin typeface="Book Antiqua" pitchFamily="18" charset="0"/>
              </a:rPr>
              <a:t> (2013) look at effect of Child Labor Ban in India – before-after comparisons of hours worked, but differenced between same-aged children with and without siblings of an age affected by the Ban</a:t>
            </a:r>
          </a:p>
          <a:p>
            <a:pPr marL="609600" indent="-609600" eaLnBrk="1" hangingPunct="1">
              <a:buNone/>
            </a:pPr>
            <a:r>
              <a:rPr lang="en-US" sz="2000" dirty="0" smtClean="0">
                <a:solidFill>
                  <a:schemeClr val="tx2"/>
                </a:solidFill>
                <a:latin typeface="Book Antiqua" pitchFamily="18" charset="0"/>
              </a:rPr>
              <a:t>	This intends to control for time trends in hours worked over the period</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Development as micro-empirical.  What methods?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b="1" dirty="0" smtClean="0">
                <a:solidFill>
                  <a:schemeClr val="tx2"/>
                </a:solidFill>
                <a:latin typeface="Book Antiqua" pitchFamily="18" charset="0"/>
              </a:rPr>
              <a:t>Regression Discontinuity</a:t>
            </a:r>
            <a:r>
              <a:rPr lang="en-US" sz="2000" dirty="0" smtClean="0">
                <a:solidFill>
                  <a:schemeClr val="tx2"/>
                </a:solidFill>
                <a:latin typeface="Book Antiqua" pitchFamily="18" charset="0"/>
              </a:rPr>
              <a:t>:  Programs that exploit a fixed cutoff for eligibility can be evaluated by comparing households just above the cutoff with those just below.  </a:t>
            </a:r>
          </a:p>
          <a:p>
            <a:pPr marL="609600" indent="-609600" eaLnBrk="1" hangingPunct="1">
              <a:buNone/>
            </a:pPr>
            <a:r>
              <a:rPr lang="en-US" sz="2000" dirty="0" smtClean="0">
                <a:solidFill>
                  <a:schemeClr val="tx2"/>
                </a:solidFill>
                <a:latin typeface="Book Antiqua" pitchFamily="18" charset="0"/>
              </a:rPr>
              <a:t>	If conditional expectations of observables are continuous in the variable used for eligibility, these two groups are nearly identical except in access to program.</a:t>
            </a:r>
          </a:p>
          <a:p>
            <a:pPr marL="609600" indent="-609600" eaLnBrk="1" hangingPunct="1">
              <a:buNone/>
            </a:pPr>
            <a:r>
              <a:rPr lang="en-US" sz="2000" b="1" dirty="0" smtClean="0">
                <a:solidFill>
                  <a:schemeClr val="tx2"/>
                </a:solidFill>
                <a:latin typeface="Book Antiqua" pitchFamily="18" charset="0"/>
                <a:sym typeface="Symbol"/>
              </a:rPr>
              <a:t>	</a:t>
            </a:r>
          </a:p>
          <a:p>
            <a:pPr marL="609600" indent="-609600" eaLnBrk="1" hangingPunct="1">
              <a:buNone/>
            </a:pPr>
            <a:r>
              <a:rPr lang="en-US" sz="2000" b="1" dirty="0" smtClean="0">
                <a:solidFill>
                  <a:schemeClr val="tx2"/>
                </a:solidFill>
                <a:latin typeface="Book Antiqua" pitchFamily="18" charset="0"/>
                <a:sym typeface="Symbol"/>
              </a:rPr>
              <a:t>	</a:t>
            </a:r>
            <a:r>
              <a:rPr lang="en-US" sz="2000" u="sng" dirty="0" smtClean="0">
                <a:solidFill>
                  <a:schemeClr val="tx2"/>
                </a:solidFill>
                <a:latin typeface="Book Antiqua" pitchFamily="18" charset="0"/>
                <a:sym typeface="Symbol"/>
              </a:rPr>
              <a:t>Ex.</a:t>
            </a:r>
            <a:r>
              <a:rPr lang="en-US" sz="2000" dirty="0" smtClean="0">
                <a:solidFill>
                  <a:schemeClr val="tx2"/>
                </a:solidFill>
                <a:latin typeface="Book Antiqua" pitchFamily="18" charset="0"/>
                <a:sym typeface="Symbol"/>
              </a:rPr>
              <a:t>  Pop-</a:t>
            </a:r>
            <a:r>
              <a:rPr lang="en-US" sz="2000" dirty="0" err="1" smtClean="0">
                <a:solidFill>
                  <a:schemeClr val="tx2"/>
                </a:solidFill>
                <a:latin typeface="Book Antiqua" pitchFamily="18" charset="0"/>
                <a:sym typeface="Symbol"/>
              </a:rPr>
              <a:t>Eleches</a:t>
            </a:r>
            <a:r>
              <a:rPr lang="en-US" sz="2000" dirty="0" smtClean="0">
                <a:solidFill>
                  <a:schemeClr val="tx2"/>
                </a:solidFill>
                <a:latin typeface="Book Antiqua" pitchFamily="18" charset="0"/>
                <a:sym typeface="Symbol"/>
              </a:rPr>
              <a:t>, </a:t>
            </a:r>
            <a:r>
              <a:rPr lang="en-US" sz="2000" dirty="0" err="1" smtClean="0">
                <a:solidFill>
                  <a:schemeClr val="tx2"/>
                </a:solidFill>
                <a:latin typeface="Book Antiqua" pitchFamily="18" charset="0"/>
                <a:sym typeface="Symbol"/>
              </a:rPr>
              <a:t>Urquiola</a:t>
            </a:r>
            <a:r>
              <a:rPr lang="en-US" sz="2000" dirty="0" smtClean="0">
                <a:solidFill>
                  <a:schemeClr val="tx2"/>
                </a:solidFill>
                <a:latin typeface="Book Antiqua" pitchFamily="18" charset="0"/>
                <a:sym typeface="Symbol"/>
              </a:rPr>
              <a:t> (2008) look at consequences of attending a more selective school in Romania by comparing students who barely qualified with those who barely did not qualify, based on a national exam </a:t>
            </a:r>
            <a:endParaRPr lang="en-US" sz="1200" dirty="0" smtClean="0">
              <a:solidFill>
                <a:schemeClr val="tx2"/>
              </a:solidFill>
              <a:latin typeface="Book Antiqua" pitchFamily="18" charset="0"/>
              <a:sym typeface="Symbol"/>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does Development Economics differ from Growth Economics?</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(Based on </a:t>
            </a:r>
            <a:r>
              <a:rPr lang="en-US" sz="2000" dirty="0" err="1" smtClean="0">
                <a:solidFill>
                  <a:schemeClr val="tx2"/>
                </a:solidFill>
                <a:latin typeface="Book Antiqua" pitchFamily="18" charset="0"/>
              </a:rPr>
              <a:t>Banerjee</a:t>
            </a:r>
            <a:r>
              <a:rPr lang="en-US" sz="2000" dirty="0" smtClean="0">
                <a:solidFill>
                  <a:schemeClr val="tx2"/>
                </a:solidFill>
                <a:latin typeface="Book Antiqua" pitchFamily="18" charset="0"/>
              </a:rPr>
              <a:t>, </a:t>
            </a:r>
            <a:r>
              <a:rPr lang="en-US" sz="2000" dirty="0" err="1" smtClean="0">
                <a:solidFill>
                  <a:schemeClr val="tx2"/>
                </a:solidFill>
                <a:latin typeface="Book Antiqua" pitchFamily="18" charset="0"/>
              </a:rPr>
              <a:t>Duflo</a:t>
            </a:r>
            <a:r>
              <a:rPr lang="en-US" sz="2000" dirty="0" smtClean="0">
                <a:solidFill>
                  <a:schemeClr val="tx2"/>
                </a:solidFill>
                <a:latin typeface="Book Antiqua" pitchFamily="18" charset="0"/>
              </a:rPr>
              <a:t> “Growth Theory Through the Lens of Development Economics” in </a:t>
            </a:r>
            <a:r>
              <a:rPr lang="en-US" sz="2000" b="1" i="1" dirty="0" smtClean="0">
                <a:solidFill>
                  <a:schemeClr val="tx2"/>
                </a:solidFill>
                <a:latin typeface="Book Antiqua" pitchFamily="18" charset="0"/>
              </a:rPr>
              <a:t>Handbook of Economic Growth</a:t>
            </a:r>
            <a:r>
              <a:rPr lang="en-US" sz="2000" dirty="0" smtClean="0">
                <a:solidFill>
                  <a:schemeClr val="tx2"/>
                </a:solidFill>
                <a:latin typeface="Book Antiqua" pitchFamily="18" charset="0"/>
              </a:rPr>
              <a:t>)</a:t>
            </a:r>
          </a:p>
          <a:p>
            <a:pPr marL="609600" indent="-609600" eaLnBrk="1" hangingPunct="1">
              <a:buNone/>
            </a:pPr>
            <a:endParaRPr lang="en-US" sz="2000" b="1" i="1" dirty="0" smtClean="0">
              <a:solidFill>
                <a:schemeClr val="tx2"/>
              </a:solidFill>
              <a:latin typeface="Book Antiqua" pitchFamily="18" charset="0"/>
            </a:endParaRPr>
          </a:p>
          <a:p>
            <a:pPr marL="609600" indent="-609600" eaLnBrk="1" hangingPunct="1">
              <a:buNone/>
            </a:pPr>
            <a:r>
              <a:rPr lang="en-US" sz="2000" b="1" i="1" dirty="0" smtClean="0">
                <a:solidFill>
                  <a:schemeClr val="tx2"/>
                </a:solidFill>
                <a:latin typeface="Book Antiqua" pitchFamily="18" charset="0"/>
              </a:rPr>
              <a:t>	</a:t>
            </a:r>
            <a:r>
              <a:rPr lang="en-US" sz="2000" dirty="0" smtClean="0">
                <a:solidFill>
                  <a:schemeClr val="tx2"/>
                </a:solidFill>
                <a:latin typeface="Book Antiqua" pitchFamily="18" charset="0"/>
              </a:rPr>
              <a:t>Growth theory typically begins with aggregate production function</a:t>
            </a:r>
          </a:p>
          <a:p>
            <a:pPr marL="609600" indent="-609600" eaLnBrk="1" hangingPunct="1">
              <a:buNone/>
            </a:pPr>
            <a:r>
              <a:rPr lang="en-US" sz="2000" dirty="0" smtClean="0">
                <a:solidFill>
                  <a:schemeClr val="tx2"/>
                </a:solidFill>
                <a:latin typeface="Book Antiqua" pitchFamily="18" charset="0"/>
              </a:rPr>
              <a:t>	</a:t>
            </a:r>
            <a:r>
              <a:rPr lang="en-US" sz="2000" u="sng" dirty="0" smtClean="0">
                <a:solidFill>
                  <a:schemeClr val="tx2"/>
                </a:solidFill>
                <a:latin typeface="Book Antiqua" pitchFamily="18" charset="0"/>
              </a:rPr>
              <a:t>Ex.</a:t>
            </a:r>
            <a:r>
              <a:rPr lang="en-US" sz="2000" dirty="0" smtClean="0">
                <a:solidFill>
                  <a:schemeClr val="tx2"/>
                </a:solidFill>
                <a:latin typeface="Book Antiqua" pitchFamily="18" charset="0"/>
              </a:rPr>
              <a:t>  Y=A</a:t>
            </a:r>
            <a:r>
              <a:rPr lang="en-US" sz="2000" dirty="0" smtClean="0">
                <a:latin typeface="Book Antiqua" pitchFamily="18" charset="0"/>
              </a:rPr>
              <a:t>K</a:t>
            </a:r>
            <a:r>
              <a:rPr lang="en-US" sz="2000" baseline="30000" dirty="0" smtClean="0">
                <a:latin typeface="Book Antiqua" pitchFamily="18" charset="0"/>
              </a:rPr>
              <a:t>α</a:t>
            </a:r>
            <a:r>
              <a:rPr lang="en-US" sz="2000" dirty="0" smtClean="0">
                <a:latin typeface="Book Antiqua" pitchFamily="18" charset="0"/>
              </a:rPr>
              <a:t>N</a:t>
            </a:r>
            <a:r>
              <a:rPr lang="en-US" sz="2000" baseline="30000" dirty="0" smtClean="0">
                <a:latin typeface="Book Antiqua" pitchFamily="18" charset="0"/>
              </a:rPr>
              <a:t>1-α</a:t>
            </a:r>
            <a:r>
              <a:rPr lang="en-US" sz="2000" dirty="0" smtClean="0">
                <a:latin typeface="Book Antiqua" pitchFamily="18" charset="0"/>
              </a:rPr>
              <a:t>	</a:t>
            </a:r>
          </a:p>
          <a:p>
            <a:pPr marL="609600" indent="-609600" eaLnBrk="1" hangingPunct="1">
              <a:buNone/>
            </a:pPr>
            <a:r>
              <a:rPr lang="en-US" sz="2000" dirty="0" smtClean="0">
                <a:solidFill>
                  <a:schemeClr val="tx2"/>
                </a:solidFill>
                <a:latin typeface="Book Antiqua" pitchFamily="18" charset="0"/>
              </a:rPr>
              <a:t>	This presumes that there is a single economy-wide MPK.</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But, there is strong evidence that MPK is not equalized within countries.</a:t>
            </a:r>
          </a:p>
          <a:p>
            <a:pPr marL="609600" indent="-609600" eaLnBrk="1" hangingPunct="1">
              <a:buNone/>
            </a:pPr>
            <a:r>
              <a:rPr lang="en-US" sz="2000" dirty="0" smtClean="0">
                <a:solidFill>
                  <a:schemeClr val="tx2"/>
                </a:solidFill>
                <a:latin typeface="Book Antiqua" pitchFamily="18" charset="0"/>
              </a:rPr>
              <a:t>	Micro-empirical studies uncover rates of return as high as 100%</a:t>
            </a:r>
          </a:p>
          <a:p>
            <a:pPr marL="609600" indent="-609600" eaLnBrk="1" hangingPunct="1">
              <a:buNone/>
            </a:pPr>
            <a:r>
              <a:rPr lang="en-US" sz="2000" dirty="0" smtClean="0">
                <a:solidFill>
                  <a:schemeClr val="tx2"/>
                </a:solidFill>
                <a:latin typeface="Book Antiqua" pitchFamily="18" charset="0"/>
              </a:rPr>
              <a:t>	Average rates of return cannot be much higher than 20%</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There is evidence that MPK is not equalized within countries.</a:t>
            </a:r>
          </a:p>
          <a:p>
            <a:pPr marL="609600" indent="-609600" eaLnBrk="1" hangingPunct="1">
              <a:buNone/>
            </a:pPr>
            <a:r>
              <a:rPr lang="en-US" sz="2000" dirty="0" smtClean="0">
                <a:solidFill>
                  <a:schemeClr val="bg2">
                    <a:lumMod val="50000"/>
                  </a:schemeClr>
                </a:solidFill>
                <a:latin typeface="Book Antiqua" pitchFamily="18" charset="0"/>
              </a:rPr>
              <a:t>	Micro-empirical studies uncover rates of return as high as 100%</a:t>
            </a:r>
          </a:p>
          <a:p>
            <a:pPr marL="609600" indent="-609600" eaLnBrk="1" hangingPunct="1">
              <a:buNone/>
            </a:pPr>
            <a:r>
              <a:rPr lang="en-US" sz="2000" dirty="0" smtClean="0">
                <a:solidFill>
                  <a:schemeClr val="bg2">
                    <a:lumMod val="50000"/>
                  </a:schemeClr>
                </a:solidFill>
                <a:latin typeface="Book Antiqua" pitchFamily="18" charset="0"/>
              </a:rPr>
              <a:t>	Average rates of return cannot be much higher than 20%</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This raises key questions mostly ignored in growth theory:</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Why doesn’t capital flow to uses with higher returns even </a:t>
            </a:r>
            <a:r>
              <a:rPr lang="en-US" sz="2000" b="1" i="1" dirty="0" smtClean="0">
                <a:solidFill>
                  <a:schemeClr val="tx2"/>
                </a:solidFill>
                <a:latin typeface="Book Antiqua" pitchFamily="18" charset="0"/>
              </a:rPr>
              <a:t>within</a:t>
            </a:r>
            <a:r>
              <a:rPr lang="en-US" sz="2000" dirty="0" smtClean="0">
                <a:solidFill>
                  <a:schemeClr val="tx2"/>
                </a:solidFill>
                <a:latin typeface="Book Antiqua" pitchFamily="18" charset="0"/>
              </a:rPr>
              <a:t> poor countries?  </a:t>
            </a:r>
          </a:p>
          <a:p>
            <a:pPr marL="609600" indent="-609600" eaLnBrk="1" hangingPunct="1">
              <a:buNone/>
            </a:pPr>
            <a:r>
              <a:rPr lang="en-US" sz="2000" dirty="0" smtClean="0">
                <a:solidFill>
                  <a:schemeClr val="tx2"/>
                </a:solidFill>
                <a:latin typeface="Book Antiqua" pitchFamily="18" charset="0"/>
              </a:rPr>
              <a:t>	Why is capital not allocated efficiently within poor countries?</a:t>
            </a:r>
          </a:p>
          <a:p>
            <a:pPr marL="609600" indent="-609600" eaLnBrk="1" hangingPunct="1">
              <a:buNone/>
            </a:pPr>
            <a:r>
              <a:rPr lang="en-US" sz="2000" dirty="0" smtClean="0">
                <a:solidFill>
                  <a:schemeClr val="tx2"/>
                </a:solidFill>
                <a:latin typeface="Book Antiqua" pitchFamily="18" charset="0"/>
              </a:rPr>
              <a:t>	Why are such high-return investments not being undertaken?</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1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Approaches taken in Development Economics to these questions:</a:t>
            </a:r>
          </a:p>
          <a:p>
            <a:pPr marL="609600" indent="-609600" eaLnBrk="1" hangingPunct="1">
              <a:buNone/>
            </a:pPr>
            <a:endParaRPr lang="en-US" sz="1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1)  Government Failure</a:t>
            </a:r>
          </a:p>
          <a:p>
            <a:pPr marL="609600" indent="-609600" eaLnBrk="1" hangingPunct="1">
              <a:buNone/>
            </a:pPr>
            <a:r>
              <a:rPr lang="en-US" sz="2000" dirty="0" smtClean="0">
                <a:solidFill>
                  <a:schemeClr val="tx2"/>
                </a:solidFill>
                <a:latin typeface="Book Antiqua" pitchFamily="18" charset="0"/>
              </a:rPr>
              <a:t>	Government may distort allocations, making connections more important than talent in allocating positions and resources for investment (</a:t>
            </a:r>
            <a:r>
              <a:rPr lang="en-US" sz="2000" dirty="0" err="1" smtClean="0">
                <a:solidFill>
                  <a:schemeClr val="tx2"/>
                </a:solidFill>
                <a:latin typeface="Book Antiqua" pitchFamily="18" charset="0"/>
              </a:rPr>
              <a:t>Murphy,Shleifer,Vishny</a:t>
            </a:r>
            <a:r>
              <a:rPr lang="en-US" sz="2000" dirty="0" smtClean="0">
                <a:solidFill>
                  <a:schemeClr val="tx2"/>
                </a:solidFill>
                <a:latin typeface="Book Antiqua" pitchFamily="18" charset="0"/>
              </a:rPr>
              <a:t> 1991)</a:t>
            </a:r>
          </a:p>
          <a:p>
            <a:pPr marL="609600" indent="-609600" eaLnBrk="1" hangingPunct="1">
              <a:buNone/>
            </a:pPr>
            <a:r>
              <a:rPr lang="en-US" sz="2000" dirty="0" smtClean="0">
                <a:solidFill>
                  <a:schemeClr val="tx2"/>
                </a:solidFill>
                <a:latin typeface="Book Antiqua" pitchFamily="18" charset="0"/>
              </a:rPr>
              <a:t>	Can be due to </a:t>
            </a:r>
          </a:p>
          <a:p>
            <a:pPr marL="609600" indent="-609600" eaLnBrk="1" hangingPunct="1">
              <a:buNone/>
            </a:pPr>
            <a:r>
              <a:rPr lang="en-US" sz="2000" dirty="0" smtClean="0">
                <a:solidFill>
                  <a:schemeClr val="tx2"/>
                </a:solidFill>
                <a:latin typeface="Book Antiqua" pitchFamily="18" charset="0"/>
              </a:rPr>
              <a:t>		excessive intervention in economy (corruption, excessive 	regulation/taxation) </a:t>
            </a:r>
          </a:p>
          <a:p>
            <a:pPr marL="609600" indent="-609600" eaLnBrk="1" hangingPunct="1">
              <a:buNone/>
            </a:pPr>
            <a:r>
              <a:rPr lang="en-US" sz="2000" dirty="0" smtClean="0">
                <a:solidFill>
                  <a:schemeClr val="tx2"/>
                </a:solidFill>
                <a:latin typeface="Book Antiqua" pitchFamily="18" charset="0"/>
              </a:rPr>
              <a:t>		and/or insufficient support for market, e.g. not protecting 	property rights</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r>
              <a:rPr lang="en-US" sz="2000" dirty="0" smtClean="0">
                <a:solidFill>
                  <a:schemeClr val="bg2">
                    <a:lumMod val="50000"/>
                  </a:schemeClr>
                </a:solidFill>
                <a:latin typeface="Book Antiqua" pitchFamily="18" charset="0"/>
              </a:rPr>
              <a:t>	Approaches taken in Development Economics to these questions:</a:t>
            </a:r>
          </a:p>
          <a:p>
            <a:pPr marL="609600" indent="-609600" eaLnBrk="1" hangingPunct="1">
              <a:buNone/>
            </a:pPr>
            <a:endParaRPr lang="en-US" sz="1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2)	Imperfect Credit Markets</a:t>
            </a:r>
          </a:p>
          <a:p>
            <a:pPr marL="609600" indent="-609600" eaLnBrk="1" hangingPunct="1">
              <a:buNone/>
            </a:pPr>
            <a:r>
              <a:rPr lang="en-US" sz="2000" dirty="0" smtClean="0">
                <a:solidFill>
                  <a:schemeClr val="tx2"/>
                </a:solidFill>
                <a:latin typeface="Book Antiqua" pitchFamily="18" charset="0"/>
              </a:rPr>
              <a:t>	Why do credit markets function less well in poor economies?  </a:t>
            </a:r>
          </a:p>
          <a:p>
            <a:pPr marL="609600" indent="-609600" eaLnBrk="1" hangingPunct="1">
              <a:buNone/>
            </a:pPr>
            <a:r>
              <a:rPr lang="en-US" sz="2000" dirty="0" smtClean="0">
                <a:solidFill>
                  <a:schemeClr val="tx2"/>
                </a:solidFill>
                <a:latin typeface="Book Antiqua" pitchFamily="18" charset="0"/>
              </a:rPr>
              <a:t>	a)  Information and enforcement systems less developed, due partly to higher costs (e.g. illiteracy) and fewer resources available</a:t>
            </a:r>
          </a:p>
          <a:p>
            <a:pPr marL="609600" indent="-609600" eaLnBrk="1" hangingPunct="1">
              <a:buNone/>
            </a:pPr>
            <a:r>
              <a:rPr lang="en-US" sz="2000" dirty="0" smtClean="0">
                <a:solidFill>
                  <a:schemeClr val="tx2"/>
                </a:solidFill>
                <a:latin typeface="Book Antiqua" pitchFamily="18" charset="0"/>
              </a:rPr>
              <a:t>	b)  Low wealth and weaker institutions makes collateral harder to rely on</a:t>
            </a:r>
          </a:p>
          <a:p>
            <a:pPr marL="609600" indent="-609600" eaLnBrk="1" hangingPunct="1">
              <a:buNone/>
            </a:pPr>
            <a:r>
              <a:rPr lang="en-US" sz="2000" dirty="0" smtClean="0">
                <a:solidFill>
                  <a:schemeClr val="tx2"/>
                </a:solidFill>
                <a:latin typeface="Book Antiqua" pitchFamily="18" charset="0"/>
              </a:rPr>
              <a:t>	c)  Political pressure to protect (poor) borrowers from lenders</a:t>
            </a:r>
          </a:p>
          <a:p>
            <a:pPr marL="609600" indent="-609600" eaLnBrk="1" hangingPunct="1">
              <a:buNone/>
            </a:pPr>
            <a:r>
              <a:rPr lang="en-US" sz="2000" dirty="0" smtClean="0">
                <a:solidFill>
                  <a:schemeClr val="tx2"/>
                </a:solidFill>
                <a:latin typeface="Book Antiqua" pitchFamily="18" charset="0"/>
              </a:rPr>
              <a:t>	d)  Pressure of poverty may raise borrower willingness to default</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Recent heavy focus on Sub-Saharan Africa, and second on South Asia (India, Pakistan, Bangladesh) – by international development institutions, private donor agencies, etc.</a:t>
            </a:r>
          </a:p>
          <a:p>
            <a:pPr marL="609600" indent="-609600" eaLnBrk="1" hangingPunct="1"/>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Less on East Asia, Latin America, East Europe and Central Asia</a:t>
            </a:r>
          </a:p>
          <a:p>
            <a:pPr marL="609600" indent="-609600" eaLnBrk="1" hangingPunct="1">
              <a:buNone/>
            </a:pPr>
            <a:r>
              <a:rPr lang="en-US" sz="2000" dirty="0" smtClean="0">
                <a:latin typeface="Book Antiqua" pitchFamily="18" charset="0"/>
              </a:rPr>
              <a:t>	</a:t>
            </a:r>
          </a:p>
          <a:p>
            <a:pPr marL="609600" indent="-609600" eaLnBrk="1" hangingPunct="1">
              <a:buNone/>
            </a:pPr>
            <a:r>
              <a:rPr lang="en-US" sz="2000" dirty="0" smtClean="0">
                <a:latin typeface="Book Antiqua" pitchFamily="18" charset="0"/>
              </a:rPr>
              <a:t>	Why?  Africa, South Asia are currently where most severe poverty is located – less than $1 or $2 per day</a:t>
            </a:r>
          </a:p>
          <a:p>
            <a:pPr marL="609600" indent="-609600" eaLnBrk="1" hangingPunct="1">
              <a:buNone/>
            </a:pPr>
            <a:endParaRPr lang="en-US" sz="1000" dirty="0" smtClean="0">
              <a:latin typeface="Book Antiqua" pitchFamily="18" charset="0"/>
            </a:endParaRPr>
          </a:p>
          <a:p>
            <a:pPr marL="609600" indent="-609600" eaLnBrk="1" hangingPunct="1">
              <a:buNone/>
            </a:pPr>
            <a:r>
              <a:rPr lang="en-US" sz="2000" dirty="0" smtClean="0">
                <a:latin typeface="Book Antiqua" pitchFamily="18" charset="0"/>
              </a:rPr>
              <a:t>	Strong focus on severe poverty, for obvious reasons and related to UN “</a:t>
            </a:r>
            <a:r>
              <a:rPr lang="en-US" sz="2000" dirty="0" err="1" smtClean="0">
                <a:latin typeface="Book Antiqua" pitchFamily="18" charset="0"/>
              </a:rPr>
              <a:t>Millenium</a:t>
            </a:r>
            <a:r>
              <a:rPr lang="en-US" sz="2000" dirty="0" smtClean="0">
                <a:latin typeface="Book Antiqua" pitchFamily="18" charset="0"/>
              </a:rPr>
              <a:t> Development Goals” – goals focused on reduction of extreme poverty and improvement of indicators from low levels</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2)	Imperfect Credit Markets</a:t>
            </a:r>
          </a:p>
          <a:p>
            <a:pPr marL="609600" indent="-609600" eaLnBrk="1" hangingPunct="1">
              <a:buNone/>
            </a:pPr>
            <a:r>
              <a:rPr lang="en-US" sz="2000" dirty="0" smtClean="0">
                <a:solidFill>
                  <a:schemeClr val="tx2"/>
                </a:solidFill>
                <a:latin typeface="Book Antiqua" pitchFamily="18" charset="0"/>
              </a:rPr>
              <a:t>	Consequences: asymmetric information and weak enforcement </a:t>
            </a: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tx2"/>
                </a:solidFill>
                <a:latin typeface="Book Antiqua" pitchFamily="18" charset="0"/>
                <a:sym typeface="Symbol"/>
              </a:rPr>
              <a:t> borrower characteristics like wealth and </a:t>
            </a:r>
            <a:r>
              <a:rPr lang="en-US" sz="2000" dirty="0" err="1" smtClean="0">
                <a:solidFill>
                  <a:schemeClr val="tx2"/>
                </a:solidFill>
                <a:latin typeface="Book Antiqua" pitchFamily="18" charset="0"/>
                <a:sym typeface="Symbol"/>
              </a:rPr>
              <a:t>monitorability</a:t>
            </a:r>
            <a:r>
              <a:rPr lang="en-US" sz="2000" dirty="0" smtClean="0">
                <a:solidFill>
                  <a:schemeClr val="tx2"/>
                </a:solidFill>
                <a:latin typeface="Book Antiqua" pitchFamily="18" charset="0"/>
                <a:sym typeface="Symbol"/>
              </a:rPr>
              <a:t> affect access to credit</a:t>
            </a:r>
          </a:p>
          <a:p>
            <a:pPr marL="609600" indent="-609600" eaLnBrk="1" hangingPunct="1">
              <a:buNone/>
            </a:pPr>
            <a:r>
              <a:rPr lang="en-US" sz="2000" dirty="0" smtClean="0">
                <a:solidFill>
                  <a:schemeClr val="tx2"/>
                </a:solidFill>
                <a:latin typeface="Book Antiqua" pitchFamily="18" charset="0"/>
                <a:sym typeface="Symbol"/>
              </a:rPr>
              <a:t>	 low-wealth borrower or hard-to-monitor project may not get funded even though returns are quite high</a:t>
            </a:r>
          </a:p>
          <a:p>
            <a:pPr marL="609600" indent="-609600" eaLnBrk="1" hangingPunct="1">
              <a:buNone/>
            </a:pPr>
            <a:endParaRPr lang="en-US" sz="1200" dirty="0" smtClean="0">
              <a:solidFill>
                <a:schemeClr val="tx2"/>
              </a:solidFill>
              <a:latin typeface="Book Antiqua" pitchFamily="18" charset="0"/>
              <a:sym typeface="Symbol"/>
            </a:endParaRPr>
          </a:p>
          <a:p>
            <a:pPr marL="609600" indent="-609600" eaLnBrk="1" hangingPunct="1">
              <a:buNone/>
            </a:pPr>
            <a:r>
              <a:rPr lang="en-US" sz="2000" dirty="0" smtClean="0">
                <a:solidFill>
                  <a:schemeClr val="tx2"/>
                </a:solidFill>
                <a:latin typeface="Book Antiqua" pitchFamily="18" charset="0"/>
                <a:sym typeface="Symbol"/>
              </a:rPr>
              <a:t>	 Many theoretical studies of economic development under imperfect credit markets, and many empirical studies seeking to understand what frictions cause credit markets to fail</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2)	Imperfect Credit Markets</a:t>
            </a:r>
          </a:p>
          <a:p>
            <a:pPr marL="609600" indent="-609600" eaLnBrk="1" hangingPunct="1">
              <a:buNone/>
            </a:pPr>
            <a:r>
              <a:rPr lang="en-US" sz="2000" dirty="0" smtClean="0">
                <a:solidFill>
                  <a:schemeClr val="tx2"/>
                </a:solidFill>
                <a:latin typeface="Book Antiqua" pitchFamily="18" charset="0"/>
              </a:rPr>
              <a:t>	Also, growing body of research on the “Microcredit Movement”</a:t>
            </a:r>
            <a:r>
              <a:rPr lang="en-US" sz="2000" dirty="0" smtClean="0">
                <a:solidFill>
                  <a:schemeClr val="tx2"/>
                </a:solidFill>
                <a:latin typeface="Book Antiqua" pitchFamily="18" charset="0"/>
                <a:sym typeface="Symbol"/>
              </a:rPr>
              <a:t>, a surprising development that has seen credit extended in small amounts to several hundred million households worldwide</a:t>
            </a:r>
          </a:p>
          <a:p>
            <a:pPr marL="609600" indent="-609600" eaLnBrk="1" hangingPunct="1">
              <a:buNone/>
            </a:pPr>
            <a:r>
              <a:rPr lang="en-US" sz="2000" dirty="0" smtClean="0">
                <a:solidFill>
                  <a:schemeClr val="tx2"/>
                </a:solidFill>
                <a:latin typeface="Book Antiqua" pitchFamily="18" charset="0"/>
                <a:sym typeface="Symbol"/>
              </a:rPr>
              <a:t>	Nobel Peace Prize 2006 for microcredit (</a:t>
            </a:r>
            <a:r>
              <a:rPr lang="en-US" sz="2000" dirty="0" err="1" smtClean="0">
                <a:solidFill>
                  <a:schemeClr val="tx2"/>
                </a:solidFill>
                <a:latin typeface="Book Antiqua" pitchFamily="18" charset="0"/>
                <a:sym typeface="Symbol"/>
              </a:rPr>
              <a:t>Yunus</a:t>
            </a:r>
            <a:r>
              <a:rPr lang="en-US" sz="2000" dirty="0" smtClean="0">
                <a:solidFill>
                  <a:schemeClr val="tx2"/>
                </a:solidFill>
                <a:latin typeface="Book Antiqua" pitchFamily="18" charset="0"/>
                <a:sym typeface="Symbol"/>
              </a:rPr>
              <a:t>, </a:t>
            </a:r>
            <a:r>
              <a:rPr lang="en-US" sz="2000" dirty="0" err="1" smtClean="0">
                <a:solidFill>
                  <a:schemeClr val="tx2"/>
                </a:solidFill>
                <a:latin typeface="Book Antiqua" pitchFamily="18" charset="0"/>
                <a:sym typeface="Symbol"/>
              </a:rPr>
              <a:t>Grameen</a:t>
            </a:r>
            <a:r>
              <a:rPr lang="en-US" sz="2000" dirty="0" smtClean="0">
                <a:solidFill>
                  <a:schemeClr val="tx2"/>
                </a:solidFill>
                <a:latin typeface="Book Antiqua" pitchFamily="18" charset="0"/>
                <a:sym typeface="Symbol"/>
              </a:rPr>
              <a:t> Bank)</a:t>
            </a:r>
          </a:p>
          <a:p>
            <a:pPr marL="609600" indent="-609600" eaLnBrk="1" hangingPunct="1">
              <a:buNone/>
            </a:pPr>
            <a:r>
              <a:rPr lang="en-US" sz="2000" dirty="0" smtClean="0">
                <a:solidFill>
                  <a:schemeClr val="tx2"/>
                </a:solidFill>
                <a:latin typeface="Book Antiqua" pitchFamily="18" charset="0"/>
                <a:sym typeface="Symbol"/>
              </a:rPr>
              <a:t>	Research questions: What innovations enabled successful lending among very poor borrowers throughout the world?  Which credit market imperfections were solved, and how?  What impact does microcredit have on business formation, income, poverty, and an economy’s overall development trajectory?</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3)	Imperfect Insurance Markets</a:t>
            </a:r>
          </a:p>
          <a:p>
            <a:pPr marL="609600" indent="-609600" eaLnBrk="1" hangingPunct="1">
              <a:buNone/>
            </a:pPr>
            <a:r>
              <a:rPr lang="en-US" sz="2000" dirty="0" smtClean="0">
                <a:solidFill>
                  <a:schemeClr val="tx2"/>
                </a:solidFill>
                <a:latin typeface="Book Antiqua" pitchFamily="18" charset="0"/>
              </a:rPr>
              <a:t>	Large literature (Townsend, 1994) showing that insurance may be largely missing in village economies – poor households face a lot of uninsured risk</a:t>
            </a:r>
          </a:p>
          <a:p>
            <a:pPr marL="609600" indent="-609600" eaLnBrk="1" hangingPunct="1">
              <a:buNone/>
            </a:pPr>
            <a:endParaRPr lang="en-US" sz="1200" dirty="0" smtClean="0">
              <a:solidFill>
                <a:schemeClr val="tx2"/>
              </a:solidFill>
              <a:latin typeface="Book Antiqua" pitchFamily="18" charset="0"/>
              <a:sym typeface="Symbol"/>
            </a:endParaRPr>
          </a:p>
          <a:p>
            <a:pPr marL="609600" indent="-609600" eaLnBrk="1" hangingPunct="1">
              <a:buNone/>
            </a:pPr>
            <a:r>
              <a:rPr lang="en-US" sz="2000" dirty="0" smtClean="0">
                <a:solidFill>
                  <a:schemeClr val="tx2"/>
                </a:solidFill>
                <a:latin typeface="Book Antiqua" pitchFamily="18" charset="0"/>
                <a:sym typeface="Symbol"/>
              </a:rPr>
              <a:t>	This can affect investment: some studies show that poor households choose less productive, safer technologies when they face more risk</a:t>
            </a:r>
          </a:p>
          <a:p>
            <a:pPr marL="609600" indent="-609600" eaLnBrk="1" hangingPunct="1">
              <a:buNone/>
            </a:pPr>
            <a:endParaRPr lang="en-US" sz="1200" dirty="0" smtClean="0">
              <a:solidFill>
                <a:schemeClr val="tx2"/>
              </a:solidFill>
              <a:latin typeface="Book Antiqua" pitchFamily="18" charset="0"/>
              <a:sym typeface="Symbol"/>
            </a:endParaRPr>
          </a:p>
          <a:p>
            <a:pPr marL="609600" indent="-609600" eaLnBrk="1" hangingPunct="1">
              <a:buNone/>
            </a:pPr>
            <a:r>
              <a:rPr lang="en-US" sz="2000" dirty="0" smtClean="0">
                <a:solidFill>
                  <a:schemeClr val="tx2"/>
                </a:solidFill>
                <a:latin typeface="Book Antiqua" pitchFamily="18" charset="0"/>
                <a:sym typeface="Symbol"/>
              </a:rPr>
              <a:t>	Research questions: How to deliver insurance products to poor households?  Why is demand for insurance seemingly so low?</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4)	Local (Micro-) Externalities</a:t>
            </a:r>
          </a:p>
          <a:p>
            <a:pPr marL="609600" indent="-609600" eaLnBrk="1" hangingPunct="1">
              <a:buNone/>
            </a:pPr>
            <a:r>
              <a:rPr lang="en-US" sz="2000" dirty="0" smtClean="0">
                <a:solidFill>
                  <a:schemeClr val="tx2"/>
                </a:solidFill>
                <a:latin typeface="Book Antiqua" pitchFamily="18" charset="0"/>
              </a:rPr>
              <a:t>	Households may </a:t>
            </a:r>
            <a:r>
              <a:rPr lang="en-US" sz="2000" dirty="0" err="1" smtClean="0">
                <a:solidFill>
                  <a:schemeClr val="tx2"/>
                </a:solidFill>
                <a:latin typeface="Book Antiqua" pitchFamily="18" charset="0"/>
              </a:rPr>
              <a:t>underadopt</a:t>
            </a:r>
            <a:r>
              <a:rPr lang="en-US" sz="2000" dirty="0" smtClean="0">
                <a:solidFill>
                  <a:schemeClr val="tx2"/>
                </a:solidFill>
                <a:latin typeface="Book Antiqua" pitchFamily="18" charset="0"/>
              </a:rPr>
              <a:t> new technologies or </a:t>
            </a:r>
            <a:r>
              <a:rPr lang="en-US" sz="2000" dirty="0" err="1" smtClean="0">
                <a:solidFill>
                  <a:schemeClr val="tx2"/>
                </a:solidFill>
                <a:latin typeface="Book Antiqua" pitchFamily="18" charset="0"/>
              </a:rPr>
              <a:t>underinvest</a:t>
            </a:r>
            <a:r>
              <a:rPr lang="en-US" sz="2000" dirty="0" smtClean="0">
                <a:solidFill>
                  <a:schemeClr val="tx2"/>
                </a:solidFill>
                <a:latin typeface="Book Antiqua" pitchFamily="18" charset="0"/>
              </a:rPr>
              <a:t> due to positive externalities, and free-riding</a:t>
            </a:r>
          </a:p>
          <a:p>
            <a:pPr marL="609600" indent="-609600" eaLnBrk="1" hangingPunct="1">
              <a:buNone/>
            </a:pPr>
            <a:endParaRPr lang="en-US" sz="20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u="sng" dirty="0" smtClean="0">
                <a:solidFill>
                  <a:schemeClr val="tx2"/>
                </a:solidFill>
                <a:latin typeface="Book Antiqua" pitchFamily="18" charset="0"/>
              </a:rPr>
              <a:t>Ex.</a:t>
            </a:r>
            <a:r>
              <a:rPr lang="en-US" sz="2000" dirty="0" smtClean="0">
                <a:solidFill>
                  <a:schemeClr val="tx2"/>
                </a:solidFill>
                <a:latin typeface="Book Antiqua" pitchFamily="18" charset="0"/>
              </a:rPr>
              <a:t>  Kremer, Miguel (2003) show that investment in </a:t>
            </a:r>
            <a:r>
              <a:rPr lang="en-US" sz="2000" dirty="0" err="1" smtClean="0">
                <a:solidFill>
                  <a:schemeClr val="tx2"/>
                </a:solidFill>
                <a:latin typeface="Book Antiqua" pitchFamily="18" charset="0"/>
              </a:rPr>
              <a:t>deworming</a:t>
            </a:r>
            <a:r>
              <a:rPr lang="en-US" sz="2000" dirty="0" smtClean="0">
                <a:solidFill>
                  <a:schemeClr val="tx2"/>
                </a:solidFill>
                <a:latin typeface="Book Antiqua" pitchFamily="18" charset="0"/>
              </a:rPr>
              <a:t> medicine is very low even though returns through human capital are very high – a big part is significant positive externalities</a:t>
            </a:r>
          </a:p>
          <a:p>
            <a:pPr marL="609600" indent="-609600" eaLnBrk="1" hangingPunct="1">
              <a:buNone/>
            </a:pPr>
            <a:r>
              <a:rPr lang="en-US" sz="2000" dirty="0" smtClean="0">
                <a:solidFill>
                  <a:schemeClr val="tx2"/>
                </a:solidFill>
                <a:latin typeface="Book Antiqua" pitchFamily="18" charset="0"/>
                <a:sym typeface="Symbol"/>
              </a:rPr>
              <a:t>	</a:t>
            </a:r>
            <a:r>
              <a:rPr lang="en-US" sz="2000" u="sng" dirty="0" smtClean="0">
                <a:solidFill>
                  <a:schemeClr val="tx2"/>
                </a:solidFill>
                <a:latin typeface="Book Antiqua" pitchFamily="18" charset="0"/>
                <a:sym typeface="Symbol"/>
              </a:rPr>
              <a:t>Ex.</a:t>
            </a:r>
            <a:r>
              <a:rPr lang="en-US" sz="2000" dirty="0" smtClean="0">
                <a:solidFill>
                  <a:schemeClr val="tx2"/>
                </a:solidFill>
                <a:latin typeface="Book Antiqua" pitchFamily="18" charset="0"/>
                <a:sym typeface="Symbol"/>
              </a:rPr>
              <a:t>  Conley and </a:t>
            </a:r>
            <a:r>
              <a:rPr lang="en-US" sz="2000" dirty="0" err="1" smtClean="0">
                <a:solidFill>
                  <a:schemeClr val="tx2"/>
                </a:solidFill>
                <a:latin typeface="Book Antiqua" pitchFamily="18" charset="0"/>
                <a:sym typeface="Symbol"/>
              </a:rPr>
              <a:t>Udry</a:t>
            </a:r>
            <a:r>
              <a:rPr lang="en-US" sz="2000" dirty="0" smtClean="0">
                <a:solidFill>
                  <a:schemeClr val="tx2"/>
                </a:solidFill>
                <a:latin typeface="Book Antiqua" pitchFamily="18" charset="0"/>
                <a:sym typeface="Symbol"/>
              </a:rPr>
              <a:t> (2003) and others show adoption of better technology can be low, in part because of positive externalities of experimentation, learning, and communication</a:t>
            </a:r>
            <a:endParaRPr lang="en-US" sz="1200" dirty="0" smtClean="0">
              <a:solidFill>
                <a:schemeClr val="tx2"/>
              </a:solidFill>
              <a:latin typeface="Book Antiqua" pitchFamily="18" charset="0"/>
              <a:sym typeface="Symbol"/>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16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4)	Local (Micro-) Externalities</a:t>
            </a:r>
          </a:p>
          <a:p>
            <a:pPr marL="609600" indent="-609600" eaLnBrk="1" hangingPunct="1">
              <a:buNone/>
            </a:pPr>
            <a:r>
              <a:rPr lang="en-US" sz="2000" dirty="0" smtClean="0">
                <a:solidFill>
                  <a:schemeClr val="tx2"/>
                </a:solidFill>
                <a:latin typeface="Book Antiqua" pitchFamily="18" charset="0"/>
              </a:rPr>
              <a:t>	Research has also gotten very technical here with formal graph-theoretic models of networks to capture structure of spillovers across households</a:t>
            </a:r>
            <a:endParaRPr lang="en-US" sz="2000" dirty="0" smtClean="0">
              <a:solidFill>
                <a:schemeClr val="tx2"/>
              </a:solidFill>
              <a:latin typeface="Book Antiqua" pitchFamily="18" charset="0"/>
              <a:sym typeface="Symbol"/>
            </a:endParaRPr>
          </a:p>
          <a:p>
            <a:pPr marL="609600" indent="-609600" eaLnBrk="1" hangingPunct="1">
              <a:buNone/>
            </a:pPr>
            <a:endParaRPr lang="en-US" sz="1200" dirty="0" smtClean="0">
              <a:solidFill>
                <a:schemeClr val="tx2"/>
              </a:solidFill>
              <a:latin typeface="Book Antiqua" pitchFamily="18" charset="0"/>
              <a:sym typeface="Symbol"/>
            </a:endParaRPr>
          </a:p>
          <a:p>
            <a:pPr marL="609600" indent="-609600" eaLnBrk="1" hangingPunct="1">
              <a:buNone/>
            </a:pPr>
            <a:r>
              <a:rPr lang="en-US" sz="2000" dirty="0" smtClean="0">
                <a:solidFill>
                  <a:schemeClr val="tx2"/>
                </a:solidFill>
                <a:latin typeface="Book Antiqua" pitchFamily="18" charset="0"/>
                <a:sym typeface="Symbol"/>
              </a:rPr>
              <a:t>	Data collection has also pushed boundaries by collecting data on relational links for entire villages</a:t>
            </a:r>
          </a:p>
          <a:p>
            <a:pPr marL="609600" indent="-609600" eaLnBrk="1" hangingPunct="1">
              <a:buNone/>
            </a:pPr>
            <a:r>
              <a:rPr lang="en-US" sz="2000" dirty="0" smtClean="0">
                <a:solidFill>
                  <a:schemeClr val="tx2"/>
                </a:solidFill>
                <a:latin typeface="Book Antiqua" pitchFamily="18" charset="0"/>
                <a:sym typeface="Symbol"/>
              </a:rPr>
              <a:t>	 can construct the entire relational graph, identify “central” households in the village’s social structure</a:t>
            </a:r>
          </a:p>
          <a:p>
            <a:pPr marL="609600" indent="-609600" eaLnBrk="1" hangingPunct="1">
              <a:buNone/>
            </a:pPr>
            <a:r>
              <a:rPr lang="en-US" sz="2000" dirty="0" smtClean="0">
                <a:solidFill>
                  <a:schemeClr val="tx2"/>
                </a:solidFill>
                <a:latin typeface="Book Antiqua" pitchFamily="18" charset="0"/>
                <a:sym typeface="Symbol"/>
              </a:rPr>
              <a:t>	</a:t>
            </a:r>
            <a:r>
              <a:rPr lang="en-US" sz="2000" u="sng" dirty="0" smtClean="0">
                <a:solidFill>
                  <a:schemeClr val="tx2"/>
                </a:solidFill>
                <a:latin typeface="Book Antiqua" pitchFamily="18" charset="0"/>
                <a:sym typeface="Symbol"/>
              </a:rPr>
              <a:t>Ex.</a:t>
            </a:r>
            <a:r>
              <a:rPr lang="en-US" sz="2000" dirty="0" smtClean="0">
                <a:solidFill>
                  <a:schemeClr val="tx2"/>
                </a:solidFill>
                <a:latin typeface="Book Antiqua" pitchFamily="18" charset="0"/>
                <a:sym typeface="Symbol"/>
              </a:rPr>
              <a:t>  Research has tested whether targeting central households with new technology or program affects overall adoption</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16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5)	Behavioral Issues</a:t>
            </a:r>
          </a:p>
          <a:p>
            <a:pPr marL="609600" indent="-609600" eaLnBrk="1" hangingPunct="1">
              <a:buNone/>
            </a:pPr>
            <a:r>
              <a:rPr lang="en-US" sz="2000" dirty="0" smtClean="0">
                <a:solidFill>
                  <a:schemeClr val="tx2"/>
                </a:solidFill>
                <a:latin typeface="Book Antiqua" pitchFamily="18" charset="0"/>
              </a:rPr>
              <a:t>	High-return investments may not be made because agents are not acting rationally (contrary to standard economic assumptions)</a:t>
            </a:r>
          </a:p>
          <a:p>
            <a:pPr marL="609600" indent="-609600" eaLnBrk="1" hangingPunct="1">
              <a:buNone/>
            </a:pPr>
            <a:endParaRPr lang="en-US" sz="2000" dirty="0" smtClean="0">
              <a:solidFill>
                <a:schemeClr val="tx2"/>
              </a:solidFill>
              <a:latin typeface="Book Antiqua" pitchFamily="18" charset="0"/>
              <a:sym typeface="Symbol"/>
            </a:endParaRPr>
          </a:p>
          <a:p>
            <a:pPr marL="609600" indent="-609600" eaLnBrk="1" hangingPunct="1">
              <a:buNone/>
            </a:pPr>
            <a:r>
              <a:rPr lang="en-US" sz="2000" dirty="0" smtClean="0">
                <a:solidFill>
                  <a:schemeClr val="tx2"/>
                </a:solidFill>
                <a:latin typeface="Book Antiqua" pitchFamily="18" charset="0"/>
                <a:sym typeface="Symbol"/>
              </a:rPr>
              <a:t>	</a:t>
            </a:r>
            <a:r>
              <a:rPr lang="en-US" sz="2000" u="sng" dirty="0" smtClean="0">
                <a:solidFill>
                  <a:schemeClr val="tx2"/>
                </a:solidFill>
                <a:latin typeface="Book Antiqua" pitchFamily="18" charset="0"/>
                <a:sym typeface="Symbol"/>
              </a:rPr>
              <a:t>Ex.</a:t>
            </a:r>
            <a:r>
              <a:rPr lang="en-US" sz="2000" dirty="0" smtClean="0">
                <a:solidFill>
                  <a:schemeClr val="tx2"/>
                </a:solidFill>
                <a:latin typeface="Book Antiqua" pitchFamily="18" charset="0"/>
                <a:sym typeface="Symbol"/>
              </a:rPr>
              <a:t>  They may be hyperbolic discounters – discount the near future more heavily than the far future</a:t>
            </a:r>
          </a:p>
          <a:p>
            <a:pPr marL="609600" indent="-609600" eaLnBrk="1" hangingPunct="1">
              <a:buNone/>
            </a:pPr>
            <a:r>
              <a:rPr lang="en-US" sz="2000" dirty="0" smtClean="0">
                <a:solidFill>
                  <a:schemeClr val="tx2"/>
                </a:solidFill>
                <a:latin typeface="Book Antiqua" pitchFamily="18" charset="0"/>
                <a:sym typeface="Symbol"/>
              </a:rPr>
              <a:t>	 difficulty in saving/investing, demand for commitment devices</a:t>
            </a:r>
          </a:p>
          <a:p>
            <a:pPr marL="609600" indent="-609600" eaLnBrk="1" hangingPunct="1">
              <a:buNone/>
            </a:pPr>
            <a:r>
              <a:rPr lang="en-US" sz="2000" dirty="0" smtClean="0">
                <a:solidFill>
                  <a:schemeClr val="tx2"/>
                </a:solidFill>
                <a:latin typeface="Book Antiqua" pitchFamily="18" charset="0"/>
                <a:sym typeface="Symbol"/>
              </a:rPr>
              <a:t>	Studies have shown that commitment devices do help raise savings (but, both in developed and less-developed countries)</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How Development Economics differs from Growth Economics</a:t>
            </a:r>
          </a:p>
          <a:p>
            <a:pPr marL="609600" indent="-609600" eaLnBrk="1" hangingPunct="1">
              <a:buNone/>
            </a:pPr>
            <a:endParaRPr lang="en-US" sz="12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a:t>
            </a:r>
            <a:r>
              <a:rPr lang="en-US" sz="2000" dirty="0" smtClean="0">
                <a:solidFill>
                  <a:schemeClr val="bg2">
                    <a:lumMod val="50000"/>
                  </a:schemeClr>
                </a:solidFill>
                <a:latin typeface="Book Antiqua" pitchFamily="18" charset="0"/>
              </a:rPr>
              <a:t>Why is capital not allocated efficiently within poor countries?</a:t>
            </a:r>
          </a:p>
          <a:p>
            <a:pPr marL="609600" indent="-609600" eaLnBrk="1" hangingPunct="1">
              <a:buNone/>
            </a:pPr>
            <a:r>
              <a:rPr lang="en-US" sz="2000" dirty="0" smtClean="0">
                <a:solidFill>
                  <a:schemeClr val="bg2">
                    <a:lumMod val="50000"/>
                  </a:schemeClr>
                </a:solidFill>
                <a:latin typeface="Book Antiqua" pitchFamily="18" charset="0"/>
              </a:rPr>
              <a:t>	Why are such high-return investments not being undertaken?</a:t>
            </a:r>
          </a:p>
          <a:p>
            <a:pPr marL="609600" indent="-609600" eaLnBrk="1" hangingPunct="1">
              <a:buNone/>
            </a:pPr>
            <a:endParaRPr lang="en-US" sz="1400" dirty="0" smtClean="0">
              <a:solidFill>
                <a:schemeClr val="tx2"/>
              </a:solidFill>
              <a:latin typeface="Book Antiqua" pitchFamily="18" charset="0"/>
            </a:endParaRPr>
          </a:p>
          <a:p>
            <a:pPr marL="609600" indent="-609600" eaLnBrk="1" hangingPunct="1">
              <a:buNone/>
            </a:pPr>
            <a:r>
              <a:rPr lang="en-US" sz="2000" dirty="0" smtClean="0">
                <a:solidFill>
                  <a:schemeClr val="tx2"/>
                </a:solidFill>
                <a:latin typeface="Book Antiqua" pitchFamily="18" charset="0"/>
              </a:rPr>
              <a:t>	5)	Behavioral Issues</a:t>
            </a:r>
          </a:p>
          <a:p>
            <a:pPr marL="609600" indent="-609600" eaLnBrk="1" hangingPunct="1">
              <a:buNone/>
            </a:pPr>
            <a:r>
              <a:rPr lang="en-US" sz="2000" dirty="0" smtClean="0">
                <a:solidFill>
                  <a:schemeClr val="tx2"/>
                </a:solidFill>
                <a:latin typeface="Book Antiqua" pitchFamily="18" charset="0"/>
              </a:rPr>
              <a:t>	Some have argued that behavioral issues may be different and/or stronger for poorer households (</a:t>
            </a:r>
            <a:r>
              <a:rPr lang="en-US" sz="2000" dirty="0" err="1" smtClean="0">
                <a:solidFill>
                  <a:schemeClr val="tx2"/>
                </a:solidFill>
                <a:latin typeface="Book Antiqua" pitchFamily="18" charset="0"/>
              </a:rPr>
              <a:t>Banerjee</a:t>
            </a:r>
            <a:r>
              <a:rPr lang="en-US" sz="2000" dirty="0" smtClean="0">
                <a:solidFill>
                  <a:schemeClr val="tx2"/>
                </a:solidFill>
                <a:latin typeface="Book Antiqua" pitchFamily="18" charset="0"/>
              </a:rPr>
              <a:t>, </a:t>
            </a:r>
            <a:r>
              <a:rPr lang="en-US" sz="2000" dirty="0" err="1" smtClean="0">
                <a:solidFill>
                  <a:schemeClr val="tx2"/>
                </a:solidFill>
                <a:latin typeface="Book Antiqua" pitchFamily="18" charset="0"/>
              </a:rPr>
              <a:t>Mullainathan</a:t>
            </a:r>
            <a:r>
              <a:rPr lang="en-US" sz="2000" dirty="0" smtClean="0">
                <a:solidFill>
                  <a:schemeClr val="tx2"/>
                </a:solidFill>
                <a:latin typeface="Book Antiqua" pitchFamily="18" charset="0"/>
              </a:rPr>
              <a:t>, Ray, </a:t>
            </a:r>
            <a:r>
              <a:rPr lang="en-US" sz="2000" dirty="0" err="1" smtClean="0">
                <a:solidFill>
                  <a:schemeClr val="tx2"/>
                </a:solidFill>
                <a:latin typeface="Book Antiqua" pitchFamily="18" charset="0"/>
              </a:rPr>
              <a:t>Bernheim</a:t>
            </a:r>
            <a:r>
              <a:rPr lang="en-US" sz="2000" dirty="0" smtClean="0">
                <a:solidFill>
                  <a:schemeClr val="tx2"/>
                </a:solidFill>
                <a:latin typeface="Book Antiqua" pitchFamily="18" charset="0"/>
              </a:rPr>
              <a:t>, </a:t>
            </a:r>
            <a:r>
              <a:rPr lang="en-US" sz="2000" dirty="0" err="1" smtClean="0">
                <a:solidFill>
                  <a:schemeClr val="tx2"/>
                </a:solidFill>
                <a:latin typeface="Book Antiqua" pitchFamily="18" charset="0"/>
              </a:rPr>
              <a:t>Yeltekin</a:t>
            </a:r>
            <a:r>
              <a:rPr lang="en-US" sz="2000" dirty="0" smtClean="0">
                <a:solidFill>
                  <a:schemeClr val="tx2"/>
                </a:solidFill>
                <a:latin typeface="Book Antiqua" pitchFamily="18" charset="0"/>
              </a:rPr>
              <a:t>)</a:t>
            </a:r>
          </a:p>
          <a:p>
            <a:pPr marL="609600" indent="-609600" eaLnBrk="1" hangingPunct="1">
              <a:buNone/>
            </a:pPr>
            <a:r>
              <a:rPr lang="en-US" sz="2000" dirty="0" smtClean="0">
                <a:solidFill>
                  <a:schemeClr val="tx2"/>
                </a:solidFill>
                <a:latin typeface="Book Antiqua" pitchFamily="18" charset="0"/>
                <a:sym typeface="Symbol"/>
              </a:rPr>
              <a:t>	 maybe there is a cognitive poverty trap</a:t>
            </a:r>
          </a:p>
          <a:p>
            <a:pPr marL="609600" indent="-609600" eaLnBrk="1" hangingPunct="1">
              <a:buNone/>
            </a:pPr>
            <a:endParaRPr lang="en-US" sz="1200" dirty="0" smtClean="0">
              <a:solidFill>
                <a:schemeClr val="tx2"/>
              </a:solidFill>
              <a:latin typeface="Book Antiqua" pitchFamily="18" charset="0"/>
              <a:sym typeface="Symbol"/>
            </a:endParaRPr>
          </a:p>
          <a:p>
            <a:pPr marL="609600" indent="-609600" eaLnBrk="1" hangingPunct="1">
              <a:buNone/>
            </a:pPr>
            <a:r>
              <a:rPr lang="en-US" sz="2000" dirty="0" smtClean="0">
                <a:solidFill>
                  <a:schemeClr val="tx2"/>
                </a:solidFill>
                <a:latin typeface="Book Antiqua" pitchFamily="18" charset="0"/>
                <a:sym typeface="Symbol"/>
              </a:rPr>
              <a:t>	(Interesting pendulum – 50 years ago, households in 3</a:t>
            </a:r>
            <a:r>
              <a:rPr lang="en-US" sz="2000" baseline="30000" dirty="0" smtClean="0">
                <a:solidFill>
                  <a:schemeClr val="tx2"/>
                </a:solidFill>
                <a:latin typeface="Book Antiqua" pitchFamily="18" charset="0"/>
                <a:sym typeface="Symbol"/>
              </a:rPr>
              <a:t>rd</a:t>
            </a:r>
            <a:r>
              <a:rPr lang="en-US" sz="2000" dirty="0" smtClean="0">
                <a:solidFill>
                  <a:schemeClr val="tx2"/>
                </a:solidFill>
                <a:latin typeface="Book Antiqua" pitchFamily="18" charset="0"/>
                <a:sym typeface="Symbol"/>
              </a:rPr>
              <a:t> World countries were self-evidently irrational in their choices</a:t>
            </a:r>
          </a:p>
          <a:p>
            <a:pPr marL="609600" indent="-609600" eaLnBrk="1" hangingPunct="1">
              <a:buNone/>
            </a:pPr>
            <a:r>
              <a:rPr lang="en-US" sz="2000" dirty="0" smtClean="0">
                <a:solidFill>
                  <a:schemeClr val="tx2"/>
                </a:solidFill>
                <a:latin typeface="Book Antiqua" pitchFamily="18" charset="0"/>
                <a:sym typeface="Symbol"/>
              </a:rPr>
              <a:t>	20-30 years ago, economists instead tried to show how rationality plus 3</a:t>
            </a:r>
            <a:r>
              <a:rPr lang="en-US" sz="2000" baseline="30000" dirty="0" smtClean="0">
                <a:solidFill>
                  <a:schemeClr val="tx2"/>
                </a:solidFill>
                <a:latin typeface="Book Antiqua" pitchFamily="18" charset="0"/>
                <a:sym typeface="Symbol"/>
              </a:rPr>
              <a:t>rd</a:t>
            </a:r>
            <a:r>
              <a:rPr lang="en-US" sz="2000" dirty="0" smtClean="0">
                <a:solidFill>
                  <a:schemeClr val="tx2"/>
                </a:solidFill>
                <a:latin typeface="Book Antiqua" pitchFamily="18" charset="0"/>
                <a:sym typeface="Symbol"/>
              </a:rPr>
              <a:t> World constraints explained household behavior</a:t>
            </a:r>
          </a:p>
          <a:p>
            <a:pPr marL="609600" indent="-609600" eaLnBrk="1" hangingPunct="1">
              <a:buNone/>
            </a:pPr>
            <a:r>
              <a:rPr lang="en-US" sz="2000" dirty="0" smtClean="0">
                <a:solidFill>
                  <a:schemeClr val="tx2"/>
                </a:solidFill>
                <a:latin typeface="Book Antiqua" pitchFamily="18" charset="0"/>
                <a:sym typeface="Symbol"/>
              </a:rPr>
              <a:t>	Now, back to irrationality?)</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Field of growth and development takes on fundamental questions: </a:t>
            </a:r>
          </a:p>
          <a:p>
            <a:pPr marL="609600" indent="-609600" eaLnBrk="1" hangingPunct="1">
              <a:buNone/>
            </a:pPr>
            <a:r>
              <a:rPr lang="en-US" sz="2000" dirty="0" smtClean="0">
                <a:latin typeface="Book Antiqua" pitchFamily="18" charset="0"/>
              </a:rPr>
              <a:t>	Why are some countries rich and some poor?</a:t>
            </a:r>
          </a:p>
          <a:p>
            <a:pPr marL="609600" indent="-609600" eaLnBrk="1" hangingPunct="1">
              <a:buNone/>
            </a:pPr>
            <a:r>
              <a:rPr lang="en-US" sz="2000" dirty="0" smtClean="0">
                <a:latin typeface="Book Antiqua" pitchFamily="18" charset="0"/>
              </a:rPr>
              <a:t>	What impediments prevent, and what policies enable, a country to go from poor to rich – to grow and reduce poverty?</a:t>
            </a:r>
          </a:p>
          <a:p>
            <a:pPr marL="609600" indent="-609600" eaLnBrk="1" hangingPunct="1">
              <a:buNone/>
            </a:pPr>
            <a:endParaRPr lang="en-US" sz="1000" dirty="0" smtClean="0">
              <a:latin typeface="Book Antiqua" pitchFamily="18" charset="0"/>
            </a:endParaRPr>
          </a:p>
          <a:p>
            <a:pPr marL="609600" indent="-609600" eaLnBrk="1" hangingPunct="1">
              <a:buNone/>
            </a:pPr>
            <a:r>
              <a:rPr lang="en-US" sz="2000" dirty="0" smtClean="0">
                <a:latin typeface="Book Antiqua" pitchFamily="18" charset="0"/>
              </a:rPr>
              <a:t>	These are big questions, but not easy ones</a:t>
            </a:r>
          </a:p>
          <a:p>
            <a:pPr marL="609600" indent="-609600" eaLnBrk="1" hangingPunct="1">
              <a:buNone/>
            </a:pPr>
            <a:endParaRPr lang="en-US" sz="2000" dirty="0" smtClean="0">
              <a:latin typeface="Book Antiqua" pitchFamily="18" charset="0"/>
            </a:endParaRP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a:t>
            </a:r>
            <a:r>
              <a:rPr lang="en-US" sz="2400" dirty="0" smtClean="0">
                <a:latin typeface="Book Antiqua" pitchFamily="18" charset="0"/>
              </a:rPr>
              <a:t>In short, much work left to do!</a:t>
            </a: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a:buFontTx/>
              <a:buNone/>
            </a:pPr>
            <a:r>
              <a:rPr lang="en-US" sz="2400" dirty="0" smtClean="0">
                <a:latin typeface="Book Antiqua" pitchFamily="18" charset="0"/>
              </a:rPr>
              <a:t>Eminent Perspectives on Economic Development</a:t>
            </a:r>
          </a:p>
          <a:p>
            <a:pPr>
              <a:buFontTx/>
              <a:buNone/>
            </a:pPr>
            <a:endParaRPr lang="en-US" sz="1600" dirty="0" smtClean="0">
              <a:latin typeface="Book Antiqua" pitchFamily="18" charset="0"/>
            </a:endParaRPr>
          </a:p>
          <a:p>
            <a:r>
              <a:rPr lang="en-US" sz="2400" dirty="0" smtClean="0">
                <a:latin typeface="Book Antiqua" pitchFamily="18" charset="0"/>
              </a:rPr>
              <a:t>Lucas, </a:t>
            </a:r>
            <a:r>
              <a:rPr lang="en-US" sz="2400" dirty="0" err="1" smtClean="0">
                <a:latin typeface="Book Antiqua" pitchFamily="18" charset="0"/>
              </a:rPr>
              <a:t>UChicago</a:t>
            </a:r>
            <a:r>
              <a:rPr lang="en-US" sz="2400" dirty="0" smtClean="0">
                <a:latin typeface="Book Antiqua" pitchFamily="18" charset="0"/>
              </a:rPr>
              <a:t> (Nobel laureate): Possibilities for  staggering impact on human well-being</a:t>
            </a:r>
          </a:p>
          <a:p>
            <a:pPr>
              <a:buFontTx/>
              <a:buNone/>
            </a:pPr>
            <a:r>
              <a:rPr lang="en-US" sz="1800" dirty="0" smtClean="0">
                <a:latin typeface="Times New Roman" pitchFamily="18" charset="0"/>
              </a:rPr>
              <a:t>	“Rates of growth of real per-capita income are ... diverse, even over sustained periods. ... Indian incomes will double every 50 years; Korean every 10.  An Indian will, on average, be twice as well off as his grandfather; a Korean 32 times. ...</a:t>
            </a:r>
          </a:p>
          <a:p>
            <a:pPr>
              <a:buFontTx/>
              <a:buNone/>
            </a:pPr>
            <a:r>
              <a:rPr lang="en-US" sz="1800" dirty="0" smtClean="0">
                <a:latin typeface="Times New Roman" pitchFamily="18" charset="0"/>
              </a:rPr>
              <a:t>	I do not see how one can look at figures like these without seeing them as representing </a:t>
            </a:r>
            <a:r>
              <a:rPr lang="en-US" sz="1800" b="1" i="1" dirty="0" smtClean="0">
                <a:latin typeface="Times New Roman" pitchFamily="18" charset="0"/>
              </a:rPr>
              <a:t>possibilities</a:t>
            </a:r>
            <a:r>
              <a:rPr lang="en-US" sz="1800" dirty="0" smtClean="0">
                <a:latin typeface="Times New Roman" pitchFamily="18" charset="0"/>
              </a:rPr>
              <a:t>.  Is there some action a government of India could take that would lead the Indian economy to grow like Indonesia’s or Egypt’s?  If so, </a:t>
            </a:r>
            <a:r>
              <a:rPr lang="en-US" sz="1800" b="1" i="1" dirty="0" smtClean="0">
                <a:latin typeface="Times New Roman" pitchFamily="18" charset="0"/>
              </a:rPr>
              <a:t>what</a:t>
            </a:r>
            <a:r>
              <a:rPr lang="en-US" sz="1800" dirty="0" smtClean="0">
                <a:latin typeface="Times New Roman" pitchFamily="18" charset="0"/>
              </a:rPr>
              <a:t>, exactly?  If not, what is it about the ‘nature of India’ that makes it so?  The consequences for human welfare involved in questions like these are simply staggering: Once one starts to think about them, it is hard to think about anything else.”  Lucas, 1988</a:t>
            </a:r>
          </a:p>
          <a:p>
            <a:pPr marL="609600" indent="-609600" eaLnBrk="1" hangingPunct="1">
              <a:buNone/>
            </a:pPr>
            <a:r>
              <a:rPr lang="en-US" sz="2000" dirty="0" smtClean="0">
                <a:latin typeface="Book Antiqua" pitchFamily="18" charset="0"/>
              </a:rPr>
              <a:t>	</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a:buFontTx/>
              <a:buNone/>
            </a:pPr>
            <a:r>
              <a:rPr lang="en-US" sz="2400" dirty="0" smtClean="0">
                <a:latin typeface="Book Antiqua" pitchFamily="18" charset="0"/>
              </a:rPr>
              <a:t>Eminent Perspectives on Economic Development</a:t>
            </a:r>
          </a:p>
          <a:p>
            <a:pPr>
              <a:buFontTx/>
              <a:buNone/>
            </a:pPr>
            <a:endParaRPr lang="en-US" sz="1600" dirty="0" smtClean="0">
              <a:latin typeface="Book Antiqua" pitchFamily="18" charset="0"/>
            </a:endParaRPr>
          </a:p>
          <a:p>
            <a:r>
              <a:rPr lang="en-US" sz="2400" dirty="0" smtClean="0">
                <a:latin typeface="Book Antiqua" pitchFamily="18" charset="0"/>
              </a:rPr>
              <a:t>Lucas, </a:t>
            </a:r>
            <a:r>
              <a:rPr lang="en-US" sz="2400" dirty="0" err="1" smtClean="0">
                <a:latin typeface="Book Antiqua" pitchFamily="18" charset="0"/>
              </a:rPr>
              <a:t>UChicago</a:t>
            </a:r>
            <a:r>
              <a:rPr lang="en-US" sz="2400" dirty="0" smtClean="0">
                <a:latin typeface="Book Antiqua" pitchFamily="18" charset="0"/>
              </a:rPr>
              <a:t> (Nobel laureate): Possibilities for  staggering impact on human well-being</a:t>
            </a:r>
          </a:p>
          <a:p>
            <a:pPr>
              <a:buNone/>
            </a:pPr>
            <a:endParaRPr lang="en-US" sz="800" dirty="0" smtClean="0">
              <a:latin typeface="Book Antiqua" pitchFamily="18" charset="0"/>
            </a:endParaRPr>
          </a:p>
          <a:p>
            <a:r>
              <a:rPr lang="en-US" sz="2400" dirty="0" smtClean="0">
                <a:latin typeface="Book Antiqua" pitchFamily="18" charset="0"/>
              </a:rPr>
              <a:t>Sachs, Columbia: </a:t>
            </a:r>
            <a:r>
              <a:rPr lang="en-US" sz="2400" dirty="0" smtClean="0">
                <a:latin typeface="Book Antiqua" pitchFamily="18" charset="0"/>
                <a:hlinkClick r:id="rId2"/>
              </a:rPr>
              <a:t>The End of Poverty</a:t>
            </a:r>
            <a:r>
              <a:rPr lang="en-US" sz="2400" dirty="0" smtClean="0">
                <a:latin typeface="Book Antiqua" pitchFamily="18" charset="0"/>
              </a:rPr>
              <a:t> in our reach … concerted, large, intelligent, temporary foreign aid can do it</a:t>
            </a:r>
            <a:r>
              <a:rPr lang="en-US" sz="2000" dirty="0" smtClean="0">
                <a:latin typeface="Book Antiqua" pitchFamily="18" charset="0"/>
              </a:rPr>
              <a:t>	</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a:buFontTx/>
              <a:buNone/>
            </a:pPr>
            <a:r>
              <a:rPr lang="en-US" sz="2400" dirty="0" smtClean="0">
                <a:latin typeface="Book Antiqua" pitchFamily="18" charset="0"/>
              </a:rPr>
              <a:t>Eminent Perspectives on Economic Development</a:t>
            </a:r>
          </a:p>
          <a:p>
            <a:pPr>
              <a:buFontTx/>
              <a:buNone/>
            </a:pPr>
            <a:endParaRPr lang="en-US" sz="1600" dirty="0" smtClean="0">
              <a:latin typeface="Book Antiqua" pitchFamily="18" charset="0"/>
            </a:endParaRPr>
          </a:p>
          <a:p>
            <a:r>
              <a:rPr lang="en-US" sz="2400" dirty="0" smtClean="0">
                <a:latin typeface="Book Antiqua" pitchFamily="18" charset="0"/>
              </a:rPr>
              <a:t>Lucas, </a:t>
            </a:r>
            <a:r>
              <a:rPr lang="en-US" sz="2400" dirty="0" err="1" smtClean="0">
                <a:latin typeface="Book Antiqua" pitchFamily="18" charset="0"/>
              </a:rPr>
              <a:t>UChicago</a:t>
            </a:r>
            <a:r>
              <a:rPr lang="en-US" sz="2400" dirty="0" smtClean="0">
                <a:latin typeface="Book Antiqua" pitchFamily="18" charset="0"/>
              </a:rPr>
              <a:t> (Nobel laureate): Possibilities for  staggering impact on human well-being</a:t>
            </a:r>
          </a:p>
          <a:p>
            <a:pPr>
              <a:buNone/>
            </a:pPr>
            <a:endParaRPr lang="en-US" sz="800" dirty="0" smtClean="0">
              <a:latin typeface="Book Antiqua" pitchFamily="18" charset="0"/>
            </a:endParaRPr>
          </a:p>
          <a:p>
            <a:r>
              <a:rPr lang="en-US" sz="2400" dirty="0" smtClean="0">
                <a:latin typeface="Book Antiqua" pitchFamily="18" charset="0"/>
              </a:rPr>
              <a:t>Sachs, Columbia: The End of Poverty in our reach </a:t>
            </a:r>
          </a:p>
          <a:p>
            <a:pPr>
              <a:buNone/>
            </a:pPr>
            <a:endParaRPr lang="en-US" sz="800" dirty="0" smtClean="0">
              <a:latin typeface="Book Antiqua" pitchFamily="18" charset="0"/>
            </a:endParaRPr>
          </a:p>
          <a:p>
            <a:r>
              <a:rPr lang="en-US" sz="2400" dirty="0" smtClean="0">
                <a:latin typeface="Book Antiqua" pitchFamily="18" charset="0"/>
              </a:rPr>
              <a:t>Easterly, NYU: </a:t>
            </a:r>
            <a:r>
              <a:rPr lang="en-US" sz="2400" dirty="0" smtClean="0">
                <a:latin typeface="Book Antiqua" pitchFamily="18" charset="0"/>
                <a:hlinkClick r:id="rId2"/>
              </a:rPr>
              <a:t>No Secret to Development</a:t>
            </a:r>
            <a:r>
              <a:rPr lang="en-US" sz="2400" dirty="0" smtClean="0">
                <a:latin typeface="Book Antiqua" pitchFamily="18" charset="0"/>
              </a:rPr>
              <a:t>, no top-down and planned solutions, instead need freedom for bottom-up, homegrown solutions &amp; institutions to be developed</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a:buFontTx/>
              <a:buNone/>
            </a:pPr>
            <a:r>
              <a:rPr lang="en-US" sz="2400" dirty="0" smtClean="0">
                <a:latin typeface="Book Antiqua" pitchFamily="18" charset="0"/>
              </a:rPr>
              <a:t>Eminent Perspectives on Economic Development</a:t>
            </a:r>
          </a:p>
          <a:p>
            <a:pPr>
              <a:buFontTx/>
              <a:buNone/>
            </a:pPr>
            <a:endParaRPr lang="en-US" sz="1600" dirty="0" smtClean="0">
              <a:latin typeface="Book Antiqua" pitchFamily="18" charset="0"/>
            </a:endParaRPr>
          </a:p>
          <a:p>
            <a:r>
              <a:rPr lang="en-US" sz="2400" dirty="0" smtClean="0">
                <a:latin typeface="Book Antiqua" pitchFamily="18" charset="0"/>
              </a:rPr>
              <a:t>Lucas, </a:t>
            </a:r>
            <a:r>
              <a:rPr lang="en-US" sz="2400" dirty="0" err="1" smtClean="0">
                <a:latin typeface="Book Antiqua" pitchFamily="18" charset="0"/>
              </a:rPr>
              <a:t>UChicago</a:t>
            </a:r>
            <a:r>
              <a:rPr lang="en-US" sz="2400" dirty="0" smtClean="0">
                <a:latin typeface="Book Antiqua" pitchFamily="18" charset="0"/>
              </a:rPr>
              <a:t> (Nobel laureate): Possibilities for  staggering impact on human well-being</a:t>
            </a:r>
          </a:p>
          <a:p>
            <a:pPr>
              <a:buNone/>
            </a:pPr>
            <a:endParaRPr lang="en-US" sz="800" dirty="0" smtClean="0">
              <a:latin typeface="Book Antiqua" pitchFamily="18" charset="0"/>
            </a:endParaRPr>
          </a:p>
          <a:p>
            <a:r>
              <a:rPr lang="en-US" sz="2400" dirty="0" smtClean="0">
                <a:latin typeface="Book Antiqua" pitchFamily="18" charset="0"/>
              </a:rPr>
              <a:t>Sachs, Columbia: The End of Poverty in our reach </a:t>
            </a:r>
          </a:p>
          <a:p>
            <a:pPr>
              <a:buNone/>
            </a:pPr>
            <a:endParaRPr lang="en-US" sz="800" dirty="0" smtClean="0">
              <a:latin typeface="Book Antiqua" pitchFamily="18" charset="0"/>
            </a:endParaRPr>
          </a:p>
          <a:p>
            <a:r>
              <a:rPr lang="en-US" sz="2400" dirty="0" smtClean="0">
                <a:latin typeface="Book Antiqua" pitchFamily="18" charset="0"/>
              </a:rPr>
              <a:t>Easterly, NYU: No Secret to Development, but freedom</a:t>
            </a:r>
          </a:p>
          <a:p>
            <a:endParaRPr lang="en-US" sz="800" dirty="0" smtClean="0">
              <a:latin typeface="Book Antiqua" pitchFamily="18" charset="0"/>
            </a:endParaRPr>
          </a:p>
          <a:p>
            <a:r>
              <a:rPr lang="en-US" sz="2400" dirty="0" err="1" smtClean="0">
                <a:latin typeface="Book Antiqua" pitchFamily="18" charset="0"/>
              </a:rPr>
              <a:t>Banerjee</a:t>
            </a:r>
            <a:r>
              <a:rPr lang="en-US" sz="2400" dirty="0" smtClean="0">
                <a:latin typeface="Book Antiqua" pitchFamily="18" charset="0"/>
              </a:rPr>
              <a:t> and </a:t>
            </a:r>
            <a:r>
              <a:rPr lang="en-US" sz="2400" dirty="0" err="1" smtClean="0">
                <a:latin typeface="Book Antiqua" pitchFamily="18" charset="0"/>
              </a:rPr>
              <a:t>Duflo</a:t>
            </a:r>
            <a:r>
              <a:rPr lang="en-US" sz="2400" dirty="0" smtClean="0">
                <a:latin typeface="Book Antiqua" pitchFamily="18" charset="0"/>
              </a:rPr>
              <a:t>, MIT: Answers to “Big Questions” not possible, but progress in understanding little pieces of development is possible; eventually, with luck, the little things will add up to development</a:t>
            </a:r>
            <a:endParaRPr lang="en-US" sz="2400" dirty="0">
              <a:latin typeface="Book Antiqua" pitchFamily="18" charset="0"/>
            </a:endParaRP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a:buFontTx/>
              <a:buNone/>
            </a:pPr>
            <a:r>
              <a:rPr lang="en-US" sz="2400" dirty="0" smtClean="0">
                <a:latin typeface="Book Antiqua" pitchFamily="18" charset="0"/>
              </a:rPr>
              <a:t>Eminent Perspectives on Economic Development</a:t>
            </a:r>
          </a:p>
          <a:p>
            <a:pPr>
              <a:buFontTx/>
              <a:buNone/>
            </a:pPr>
            <a:endParaRPr lang="en-US" sz="1600" dirty="0" smtClean="0">
              <a:latin typeface="Book Antiqua" pitchFamily="18" charset="0"/>
            </a:endParaRPr>
          </a:p>
          <a:p>
            <a:r>
              <a:rPr lang="en-US" sz="2400" dirty="0" smtClean="0">
                <a:latin typeface="Book Antiqua" pitchFamily="18" charset="0"/>
              </a:rPr>
              <a:t>Lucas, </a:t>
            </a:r>
            <a:r>
              <a:rPr lang="en-US" sz="2400" dirty="0" err="1" smtClean="0">
                <a:latin typeface="Book Antiqua" pitchFamily="18" charset="0"/>
              </a:rPr>
              <a:t>UChicago</a:t>
            </a:r>
            <a:r>
              <a:rPr lang="en-US" sz="2400" dirty="0" smtClean="0">
                <a:latin typeface="Book Antiqua" pitchFamily="18" charset="0"/>
              </a:rPr>
              <a:t> (Nobel laureate): Possibilities for  staggering impact on human well-being</a:t>
            </a:r>
          </a:p>
          <a:p>
            <a:pPr>
              <a:buNone/>
            </a:pPr>
            <a:endParaRPr lang="en-US" sz="800" dirty="0" smtClean="0">
              <a:latin typeface="Book Antiqua" pitchFamily="18" charset="0"/>
            </a:endParaRPr>
          </a:p>
          <a:p>
            <a:r>
              <a:rPr lang="en-US" sz="2400" dirty="0" smtClean="0">
                <a:latin typeface="Book Antiqua" pitchFamily="18" charset="0"/>
              </a:rPr>
              <a:t>Sachs, Columbia: The End of Poverty in our reach </a:t>
            </a:r>
          </a:p>
          <a:p>
            <a:pPr>
              <a:buNone/>
            </a:pPr>
            <a:endParaRPr lang="en-US" sz="800" dirty="0" smtClean="0">
              <a:latin typeface="Book Antiqua" pitchFamily="18" charset="0"/>
            </a:endParaRPr>
          </a:p>
          <a:p>
            <a:r>
              <a:rPr lang="en-US" sz="2400" dirty="0" smtClean="0">
                <a:latin typeface="Book Antiqua" pitchFamily="18" charset="0"/>
              </a:rPr>
              <a:t>Easterly, NYU: No Secret to Development, but freedom</a:t>
            </a:r>
          </a:p>
          <a:p>
            <a:endParaRPr lang="en-US" sz="800" dirty="0" smtClean="0">
              <a:latin typeface="Book Antiqua" pitchFamily="18" charset="0"/>
            </a:endParaRPr>
          </a:p>
          <a:p>
            <a:r>
              <a:rPr lang="en-US" sz="2400" dirty="0" err="1" smtClean="0">
                <a:latin typeface="Book Antiqua" pitchFamily="18" charset="0"/>
              </a:rPr>
              <a:t>Banerjee</a:t>
            </a:r>
            <a:r>
              <a:rPr lang="en-US" sz="2400" dirty="0" smtClean="0">
                <a:latin typeface="Book Antiqua" pitchFamily="18" charset="0"/>
              </a:rPr>
              <a:t> and </a:t>
            </a:r>
            <a:r>
              <a:rPr lang="en-US" sz="2400" dirty="0" err="1" smtClean="0">
                <a:latin typeface="Book Antiqua" pitchFamily="18" charset="0"/>
              </a:rPr>
              <a:t>Duflo</a:t>
            </a:r>
            <a:r>
              <a:rPr lang="en-US" sz="2400" dirty="0" smtClean="0">
                <a:latin typeface="Book Antiqua" pitchFamily="18" charset="0"/>
              </a:rPr>
              <a:t>, MIT: Answers to “Big Questions” not possible, focus on answering little questions well</a:t>
            </a:r>
          </a:p>
          <a:p>
            <a:pPr>
              <a:buNone/>
            </a:pPr>
            <a:endParaRPr lang="en-US" sz="900" dirty="0" smtClean="0">
              <a:latin typeface="Book Antiqua" pitchFamily="18" charset="0"/>
            </a:endParaRPr>
          </a:p>
          <a:p>
            <a:r>
              <a:rPr lang="en-US" sz="2400" dirty="0" smtClean="0">
                <a:latin typeface="Book Antiqua" pitchFamily="18" charset="0"/>
              </a:rPr>
              <a:t>Jesus: Material advance not the only thing that matters</a:t>
            </a:r>
          </a:p>
          <a:p>
            <a:pPr>
              <a:buFontTx/>
              <a:buNone/>
            </a:pPr>
            <a:r>
              <a:rPr lang="en-US" sz="2800" dirty="0" smtClean="0"/>
              <a:t>	</a:t>
            </a:r>
            <a:r>
              <a:rPr lang="en-US" sz="2000" dirty="0" smtClean="0">
                <a:latin typeface="Times New Roman" pitchFamily="18" charset="0"/>
              </a:rPr>
              <a:t>“What good is it for a man to gain the whole world, yet forfeit his soul?”</a:t>
            </a:r>
          </a:p>
          <a:p>
            <a:pPr>
              <a:buFontTx/>
              <a:buNone/>
            </a:pPr>
            <a:r>
              <a:rPr lang="en-US" sz="2000" dirty="0" smtClean="0">
                <a:latin typeface="Times New Roman" pitchFamily="18" charset="0"/>
              </a:rPr>
              <a:t>			Jesus, ca. 30 A.D.  (Mark 8:36)</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9762"/>
          </a:xfrm>
        </p:spPr>
        <p:txBody>
          <a:bodyPr/>
          <a:lstStyle/>
          <a:p>
            <a:pPr eaLnBrk="1" hangingPunct="1"/>
            <a:r>
              <a:rPr lang="en-US" sz="3200" dirty="0" smtClean="0">
                <a:solidFill>
                  <a:srgbClr val="009900"/>
                </a:solidFill>
              </a:rPr>
              <a:t>Perspectives on Growth and Development</a:t>
            </a:r>
          </a:p>
        </p:txBody>
      </p:sp>
      <p:sp>
        <p:nvSpPr>
          <p:cNvPr id="3075" name="Rectangle 3"/>
          <p:cNvSpPr>
            <a:spLocks noGrp="1" noChangeArrowheads="1"/>
          </p:cNvSpPr>
          <p:nvPr>
            <p:ph type="body" idx="1"/>
          </p:nvPr>
        </p:nvSpPr>
        <p:spPr>
          <a:xfrm>
            <a:off x="457200" y="1219200"/>
            <a:ext cx="8305800" cy="5105400"/>
          </a:xfrm>
        </p:spPr>
        <p:txBody>
          <a:bodyPr/>
          <a:lstStyle/>
          <a:p>
            <a:pPr marL="609600" indent="-609600" eaLnBrk="1" hangingPunct="1"/>
            <a:r>
              <a:rPr lang="en-US" sz="2000" dirty="0" smtClean="0">
                <a:latin typeface="Book Antiqua" pitchFamily="18" charset="0"/>
              </a:rPr>
              <a:t>Recent trends in the field:</a:t>
            </a:r>
          </a:p>
          <a:p>
            <a:pPr marL="609600" indent="-609600" eaLnBrk="1" hangingPunct="1">
              <a:buNone/>
            </a:pPr>
            <a:endParaRPr lang="en-US" sz="2000" dirty="0" smtClean="0">
              <a:latin typeface="Book Antiqua" pitchFamily="18" charset="0"/>
            </a:endParaRPr>
          </a:p>
          <a:p>
            <a:pPr marL="609600" indent="-609600" eaLnBrk="1" hangingPunct="1">
              <a:buNone/>
            </a:pPr>
            <a:r>
              <a:rPr lang="en-US" sz="2000" dirty="0" smtClean="0">
                <a:latin typeface="Book Antiqua" pitchFamily="18" charset="0"/>
              </a:rPr>
              <a:t>		Toward micro, away from macro</a:t>
            </a:r>
          </a:p>
          <a:p>
            <a:pPr marL="609600" indent="-609600" eaLnBrk="1" hangingPunct="1">
              <a:buNone/>
            </a:pPr>
            <a:r>
              <a:rPr lang="en-US" sz="2000" dirty="0" smtClean="0">
                <a:latin typeface="Book Antiqua" pitchFamily="18" charset="0"/>
              </a:rPr>
              <a:t>		Toward empirical research, away from theoretical</a:t>
            </a:r>
          </a:p>
          <a:p>
            <a:pPr marL="609600" indent="-609600" eaLnBrk="1" hangingPunct="1">
              <a:buNone/>
            </a:pPr>
            <a:r>
              <a:rPr lang="en-US" sz="2000" dirty="0" smtClean="0">
                <a:latin typeface="Book Antiqua" pitchFamily="18" charset="0"/>
              </a:rPr>
              <a:t>	</a:t>
            </a:r>
          </a:p>
          <a:p>
            <a:pPr marL="609600" indent="-609600" eaLnBrk="1" hangingPunct="1">
              <a:buNone/>
            </a:pPr>
            <a:r>
              <a:rPr lang="en-US" sz="2000" dirty="0" smtClean="0">
                <a:latin typeface="Book Antiqua" pitchFamily="18" charset="0"/>
              </a:rPr>
              <a:t>		Researchers like </a:t>
            </a:r>
            <a:r>
              <a:rPr lang="en-US" sz="2000" dirty="0" err="1" smtClean="0">
                <a:latin typeface="Book Antiqua" pitchFamily="18" charset="0"/>
              </a:rPr>
              <a:t>Banerjee</a:t>
            </a:r>
            <a:r>
              <a:rPr lang="en-US" sz="2000" dirty="0" smtClean="0">
                <a:latin typeface="Book Antiqua" pitchFamily="18" charset="0"/>
              </a:rPr>
              <a:t> and </a:t>
            </a:r>
            <a:r>
              <a:rPr lang="en-US" sz="2000" dirty="0" err="1" smtClean="0">
                <a:latin typeface="Book Antiqua" pitchFamily="18" charset="0"/>
              </a:rPr>
              <a:t>Duflo</a:t>
            </a:r>
            <a:r>
              <a:rPr lang="en-US" sz="2000" dirty="0" smtClean="0">
                <a:latin typeface="Book Antiqua" pitchFamily="18" charset="0"/>
              </a:rPr>
              <a:t> (MIT) seem to 	currently be winning the day: </a:t>
            </a:r>
          </a:p>
          <a:p>
            <a:pPr marL="609600" indent="-609600" eaLnBrk="1" hangingPunct="1">
              <a:buNone/>
            </a:pPr>
            <a:r>
              <a:rPr lang="en-US" sz="2000" dirty="0" smtClean="0">
                <a:latin typeface="Book Antiqua" pitchFamily="18" charset="0"/>
              </a:rPr>
              <a:t>		putting the focus on answering small questions well, rather 	than tackling big questions less convincingly</a:t>
            </a:r>
          </a:p>
        </p:txBody>
      </p:sp>
      <p:sp>
        <p:nvSpPr>
          <p:cNvPr id="4" name="Footer Placeholder 3"/>
          <p:cNvSpPr>
            <a:spLocks noGrp="1"/>
          </p:cNvSpPr>
          <p:nvPr>
            <p:ph type="ftr" sz="quarter" idx="11"/>
          </p:nvPr>
        </p:nvSpPr>
        <p:spPr>
          <a:xfrm>
            <a:off x="1600200" y="6553200"/>
            <a:ext cx="6096000" cy="304800"/>
          </a:xfrm>
        </p:spPr>
        <p:txBody>
          <a:bodyPr/>
          <a:lstStyle/>
          <a:p>
            <a:pPr>
              <a:defRPr/>
            </a:pPr>
            <a:r>
              <a:rPr lang="en-US" dirty="0" smtClean="0">
                <a:solidFill>
                  <a:srgbClr val="002060"/>
                </a:solidFill>
              </a:rPr>
              <a:t>Prepared for Seminar at Higher School of Economics, Nizhny Novgorod</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5092</TotalTime>
  <Words>1118</Words>
  <Application>Microsoft Office PowerPoint</Application>
  <PresentationFormat>On-screen Show (4:3)</PresentationFormat>
  <Paragraphs>427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lpstr>Perspectives on Growth and Development</vt:lpstr>
    </vt:vector>
  </TitlesOfParts>
  <Company>Michigan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Growth</dc:title>
  <dc:creator>ahlinc</dc:creator>
  <cp:lastModifiedBy>ahlinc</cp:lastModifiedBy>
  <cp:revision>546</cp:revision>
  <dcterms:created xsi:type="dcterms:W3CDTF">2009-02-10T21:58:50Z</dcterms:created>
  <dcterms:modified xsi:type="dcterms:W3CDTF">2013-10-08T11:15:49Z</dcterms:modified>
</cp:coreProperties>
</file>