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5"/>
  </p:notesMasterIdLst>
  <p:sldIdLst>
    <p:sldId id="256" r:id="rId2"/>
    <p:sldId id="28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6" r:id="rId22"/>
    <p:sldId id="277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3426893245383296"/>
          <c:y val="3.7716390025810231E-2"/>
        </c:manualLayout>
      </c:layout>
    </c:title>
    <c:plotArea>
      <c:layout>
        <c:manualLayout>
          <c:layoutTarget val="inner"/>
          <c:xMode val="edge"/>
          <c:yMode val="edge"/>
          <c:x val="0.30830602155316095"/>
          <c:y val="0.17158284646702457"/>
          <c:w val="0.32538792770671454"/>
          <c:h val="0.746445155995205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Компании по масштабу: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Нижегодские</c:v>
                </c:pt>
                <c:pt idx="1">
                  <c:v>Региональные</c:v>
                </c:pt>
                <c:pt idx="2">
                  <c:v>Российские</c:v>
                </c:pt>
                <c:pt idx="3">
                  <c:v>Транснациональные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1915436891192832"/>
          <c:y val="0.34919464573051551"/>
          <c:w val="0.37187770097107886"/>
          <c:h val="0.40836510113500163"/>
        </c:manualLayout>
      </c:layout>
    </c:legend>
    <c:plotVisOnly val="1"/>
  </c:chart>
  <c:txPr>
    <a:bodyPr/>
    <a:lstStyle/>
    <a:p>
      <a:pPr>
        <a:defRPr sz="2000">
          <a:latin typeface="+mj-lt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v>Характер плановых изменений</c:v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Лист1!$B$1:$B$6</c:f>
              <c:strCache>
                <c:ptCount val="6"/>
                <c:pt idx="0">
                  <c:v>Изменение структуры компании</c:v>
                </c:pt>
                <c:pt idx="1">
                  <c:v>Введение новых технологий работы</c:v>
                </c:pt>
                <c:pt idx="2">
                  <c:v>Создание нового направления деятельности</c:v>
                </c:pt>
                <c:pt idx="3">
                  <c:v>Нововведения в системе материального стимулирования </c:v>
                </c:pt>
                <c:pt idx="4">
                  <c:v>Изменение в корпоративной культуре и стиле управления</c:v>
                </c:pt>
                <c:pt idx="5">
                  <c:v>Изменения кадровой политики </c:v>
                </c:pt>
              </c:strCache>
            </c:strRef>
          </c:cat>
          <c:val>
            <c:numRef>
              <c:f>Лист1!$A$1:$A$6</c:f>
              <c:numCache>
                <c:formatCode>0%</c:formatCode>
                <c:ptCount val="6"/>
                <c:pt idx="0">
                  <c:v>0.8</c:v>
                </c:pt>
                <c:pt idx="1">
                  <c:v>0.67000000000000082</c:v>
                </c:pt>
                <c:pt idx="2">
                  <c:v>0.60000000000000053</c:v>
                </c:pt>
                <c:pt idx="3">
                  <c:v>0.60000000000000053</c:v>
                </c:pt>
                <c:pt idx="4">
                  <c:v>0.5</c:v>
                </c:pt>
                <c:pt idx="5">
                  <c:v>0.43000000000000027</c:v>
                </c:pt>
              </c:numCache>
            </c:numRef>
          </c:val>
        </c:ser>
        <c:shape val="box"/>
        <c:axId val="72306048"/>
        <c:axId val="72324224"/>
        <c:axId val="0"/>
      </c:bar3DChart>
      <c:catAx>
        <c:axId val="72306048"/>
        <c:scaling>
          <c:orientation val="minMax"/>
        </c:scaling>
        <c:delete val="1"/>
        <c:axPos val="b"/>
        <c:minorTickMark val="out"/>
        <c:tickLblPos val="none"/>
        <c:crossAx val="72324224"/>
        <c:crosses val="autoZero"/>
        <c:lblAlgn val="ctr"/>
        <c:lblOffset val="100"/>
        <c:tickLblSkip val="1"/>
      </c:catAx>
      <c:valAx>
        <c:axId val="7232422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2306048"/>
        <c:crossesAt val="1"/>
        <c:crossBetween val="between"/>
      </c:valAx>
    </c:plotArea>
    <c:plotVisOnly val="1"/>
  </c:chart>
  <c:txPr>
    <a:bodyPr/>
    <a:lstStyle/>
    <a:p>
      <a:pPr>
        <a:defRPr>
          <a:latin typeface="+mj-lt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v>Степень влияния различных причин на интенсивность сопротивления </c:v>
          </c:tx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Лист1!$A$22:$A$32</c:f>
              <c:strCache>
                <c:ptCount val="11"/>
                <c:pt idx="0">
                  <c:v>Интерность </c:v>
                </c:pt>
                <c:pt idx="1">
                  <c:v>Страх перед последствиями </c:v>
                </c:pt>
                <c:pt idx="2">
                  <c:v>Отсутствие доверия к руководству</c:v>
                </c:pt>
                <c:pt idx="3">
                  <c:v>Групповые нормы</c:v>
                </c:pt>
                <c:pt idx="4">
                  <c:v>Групповая сплоченность</c:v>
                </c:pt>
                <c:pt idx="5">
                  <c:v>Угроза потери власти </c:v>
                </c:pt>
                <c:pt idx="6">
                  <c:v>Несовершенная система коммуникации</c:v>
                </c:pt>
                <c:pt idx="7">
                  <c:v>Особенности организационной культуры</c:v>
                </c:pt>
                <c:pt idx="8">
                  <c:v>Отсутствие понимания стратегии</c:v>
                </c:pt>
                <c:pt idx="9">
                  <c:v>Структура компании</c:v>
                </c:pt>
                <c:pt idx="10">
                  <c:v>Авторитарный стиль лидерства</c:v>
                </c:pt>
              </c:strCache>
            </c:strRef>
          </c:cat>
          <c:val>
            <c:numRef>
              <c:f>Лист1!$B$22:$B$32</c:f>
              <c:numCache>
                <c:formatCode>General</c:formatCode>
                <c:ptCount val="11"/>
                <c:pt idx="0">
                  <c:v>4.6499999999999995</c:v>
                </c:pt>
                <c:pt idx="1">
                  <c:v>3.8299999999999987</c:v>
                </c:pt>
                <c:pt idx="2">
                  <c:v>2.7</c:v>
                </c:pt>
                <c:pt idx="3">
                  <c:v>3.8</c:v>
                </c:pt>
                <c:pt idx="4">
                  <c:v>3.73</c:v>
                </c:pt>
                <c:pt idx="5">
                  <c:v>2.98</c:v>
                </c:pt>
                <c:pt idx="6">
                  <c:v>4.2699999999999996</c:v>
                </c:pt>
                <c:pt idx="7">
                  <c:v>3.3</c:v>
                </c:pt>
                <c:pt idx="8">
                  <c:v>3.3</c:v>
                </c:pt>
                <c:pt idx="9">
                  <c:v>3</c:v>
                </c:pt>
                <c:pt idx="10">
                  <c:v>2.8699999999999997</c:v>
                </c:pt>
              </c:numCache>
            </c:numRef>
          </c:val>
        </c:ser>
        <c:axId val="72390912"/>
        <c:axId val="72409088"/>
      </c:barChart>
      <c:catAx>
        <c:axId val="7239091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2000"/>
            </a:pPr>
            <a:endParaRPr lang="ru-RU"/>
          </a:p>
        </c:txPr>
        <c:crossAx val="72409088"/>
        <c:crosses val="autoZero"/>
        <c:auto val="1"/>
        <c:lblAlgn val="ctr"/>
        <c:lblOffset val="100"/>
      </c:catAx>
      <c:valAx>
        <c:axId val="72409088"/>
        <c:scaling>
          <c:orientation val="minMax"/>
        </c:scaling>
        <c:axPos val="l"/>
        <c:majorGridlines/>
        <c:numFmt formatCode="General" sourceLinked="1"/>
        <c:tickLblPos val="nextTo"/>
        <c:crossAx val="72390912"/>
        <c:crosses val="autoZero"/>
        <c:crossBetween val="between"/>
      </c:valAx>
    </c:plotArea>
    <c:plotVisOnly val="1"/>
  </c:chart>
  <c:txPr>
    <a:bodyPr/>
    <a:lstStyle/>
    <a:p>
      <a:pPr>
        <a:defRPr>
          <a:latin typeface="+mj-lt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cat>
            <c:strRef>
              <c:f>Лист1!$A$1:$A$5</c:f>
              <c:strCache>
                <c:ptCount val="5"/>
                <c:pt idx="0">
                  <c:v>информируют и разъясняют сотрудникам содержание нововведений</c:v>
                </c:pt>
                <c:pt idx="1">
                  <c:v>контролируют ход проведения нововведений</c:v>
                </c:pt>
                <c:pt idx="2">
                  <c:v>участвуют в обсуждении целесообразности и разработке плана нововведений</c:v>
                </c:pt>
                <c:pt idx="3">
                  <c:v>способствуют преодолению  сопротивления организационным изменениям</c:v>
                </c:pt>
                <c:pt idx="4">
                  <c:v>инициируют проведение нововведений</c:v>
                </c:pt>
              </c:strCache>
            </c:strRef>
          </c:cat>
          <c:val>
            <c:numRef>
              <c:f>Лист1!$B$1:$B$5</c:f>
              <c:numCache>
                <c:formatCode>0%</c:formatCode>
                <c:ptCount val="5"/>
                <c:pt idx="0">
                  <c:v>0.70000000000000062</c:v>
                </c:pt>
                <c:pt idx="1">
                  <c:v>0.77000000000000091</c:v>
                </c:pt>
                <c:pt idx="2">
                  <c:v>0.70000000000000062</c:v>
                </c:pt>
                <c:pt idx="3">
                  <c:v>0.60000000000000064</c:v>
                </c:pt>
                <c:pt idx="4">
                  <c:v>0.56999999999999995</c:v>
                </c:pt>
              </c:numCache>
            </c:numRef>
          </c:val>
        </c:ser>
        <c:dLbls>
          <c:showVal val="1"/>
        </c:dLbls>
        <c:shape val="cylinder"/>
        <c:axId val="77445760"/>
        <c:axId val="77447552"/>
        <c:axId val="0"/>
      </c:bar3DChart>
      <c:catAx>
        <c:axId val="77445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7447552"/>
        <c:crosses val="autoZero"/>
        <c:auto val="1"/>
        <c:lblAlgn val="ctr"/>
        <c:lblOffset val="100"/>
      </c:catAx>
      <c:valAx>
        <c:axId val="7744755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7445760"/>
        <c:crosses val="autoZero"/>
        <c:crossBetween val="between"/>
      </c:valAx>
    </c:plotArea>
    <c:plotVisOnly val="1"/>
  </c:chart>
  <c:txPr>
    <a:bodyPr/>
    <a:lstStyle/>
    <a:p>
      <a:pPr>
        <a:defRPr sz="1800" b="1">
          <a:latin typeface="+mj-lt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9526795060688382E-2"/>
          <c:y val="2.9279757965701085E-2"/>
          <c:w val="0.90063938955576717"/>
          <c:h val="0.44226990076786971"/>
        </c:manualLayout>
      </c:layout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Лист1!$A$7:$A$18</c:f>
              <c:strCache>
                <c:ptCount val="12"/>
                <c:pt idx="0">
                  <c:v>специальное профессиональное обучение новым компетенциям</c:v>
                </c:pt>
                <c:pt idx="1">
                  <c:v>психологическая помощь и поддержка</c:v>
                </c:pt>
                <c:pt idx="2">
                  <c:v>обучение навыкам здорового образа жизни и методикам преодоления стресса</c:v>
                </c:pt>
                <c:pt idx="3">
                  <c:v>групповое обсуждение и дискуссии</c:v>
                </c:pt>
                <c:pt idx="4">
                  <c:v>мотивационный тренинг</c:v>
                </c:pt>
                <c:pt idx="5">
                  <c:v>ротацию состава подразделений и команд</c:v>
                </c:pt>
                <c:pt idx="6">
                  <c:v>разъяснение сотрудникам актуальности  организационных  изменений</c:v>
                </c:pt>
                <c:pt idx="7">
                  <c:v>контроль и принуждение к внедрению нововведений</c:v>
                </c:pt>
                <c:pt idx="8">
                  <c:v>совершенствование организационных коммуникаций</c:v>
                </c:pt>
                <c:pt idx="9">
                  <c:v>вовлечение сотрудников в процесс принятия решений</c:v>
                </c:pt>
                <c:pt idx="10">
                  <c:v>проектирование новой структуры компании</c:v>
                </c:pt>
                <c:pt idx="11">
                  <c:v>трансформацию организационной культуры</c:v>
                </c:pt>
              </c:strCache>
            </c:strRef>
          </c:cat>
          <c:val>
            <c:numRef>
              <c:f>Лист1!$B$7:$B$18</c:f>
              <c:numCache>
                <c:formatCode>0%</c:formatCode>
                <c:ptCount val="12"/>
                <c:pt idx="0">
                  <c:v>0.67000000000000082</c:v>
                </c:pt>
                <c:pt idx="1">
                  <c:v>0.63000000000000056</c:v>
                </c:pt>
                <c:pt idx="2">
                  <c:v>0.23</c:v>
                </c:pt>
                <c:pt idx="3">
                  <c:v>0.70000000000000051</c:v>
                </c:pt>
                <c:pt idx="4">
                  <c:v>0.47000000000000008</c:v>
                </c:pt>
                <c:pt idx="5">
                  <c:v>0.4</c:v>
                </c:pt>
                <c:pt idx="6">
                  <c:v>0.87000000000000055</c:v>
                </c:pt>
                <c:pt idx="7">
                  <c:v>0.67000000000000082</c:v>
                </c:pt>
                <c:pt idx="8">
                  <c:v>0.63000000000000056</c:v>
                </c:pt>
                <c:pt idx="9">
                  <c:v>0.53</c:v>
                </c:pt>
                <c:pt idx="10">
                  <c:v>0.30000000000000027</c:v>
                </c:pt>
                <c:pt idx="11">
                  <c:v>0.17</c:v>
                </c:pt>
              </c:numCache>
            </c:numRef>
          </c:val>
        </c:ser>
        <c:dLbls>
          <c:showVal val="1"/>
        </c:dLbls>
        <c:shape val="cylinder"/>
        <c:axId val="77475840"/>
        <c:axId val="77477376"/>
        <c:axId val="0"/>
      </c:bar3DChart>
      <c:catAx>
        <c:axId val="77475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7477376"/>
        <c:crosses val="autoZero"/>
        <c:auto val="1"/>
        <c:lblAlgn val="ctr"/>
        <c:lblOffset val="100"/>
      </c:catAx>
      <c:valAx>
        <c:axId val="77477376"/>
        <c:scaling>
          <c:orientation val="minMax"/>
        </c:scaling>
        <c:axPos val="l"/>
        <c:majorGridlines/>
        <c:numFmt formatCode="0%" sourceLinked="1"/>
        <c:tickLblPos val="nextTo"/>
        <c:crossAx val="77475840"/>
        <c:crosses val="autoZero"/>
        <c:crossBetween val="between"/>
      </c:valAx>
    </c:plotArea>
    <c:plotVisOnly val="1"/>
  </c:chart>
  <c:txPr>
    <a:bodyPr/>
    <a:lstStyle/>
    <a:p>
      <a:pPr>
        <a:defRPr sz="1100">
          <a:latin typeface="+mj-lt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75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Лист1!$A$21:$A$23</c:f>
              <c:strCache>
                <c:ptCount val="3"/>
                <c:pt idx="0">
                  <c:v>линейный менеджер и HR-менеджер должны нести совместную ответственность</c:v>
                </c:pt>
                <c:pt idx="1">
                  <c:v>ведущая должна роль принадлежит линейному менеджеру</c:v>
                </c:pt>
                <c:pt idx="2">
                  <c:v>ведущая роль должна принадлежать HR-менеджеру</c:v>
                </c:pt>
              </c:strCache>
            </c:strRef>
          </c:cat>
          <c:val>
            <c:numRef>
              <c:f>Лист1!$B$21:$B$23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0.27</c:v>
                </c:pt>
                <c:pt idx="2">
                  <c:v>0.23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59041745361626441"/>
          <c:y val="5.3893803255793321E-2"/>
          <c:w val="0.39900038884568406"/>
          <c:h val="0.9082320186645032"/>
        </c:manualLayout>
      </c:layout>
      <c:txPr>
        <a:bodyPr/>
        <a:lstStyle/>
        <a:p>
          <a:pPr algn="just">
            <a:defRPr sz="2000"/>
          </a:pPr>
          <a:endParaRPr lang="ru-RU"/>
        </a:p>
      </c:txPr>
    </c:legend>
    <c:plotVisOnly val="1"/>
  </c:chart>
  <c:txPr>
    <a:bodyPr/>
    <a:lstStyle/>
    <a:p>
      <a:pPr>
        <a:defRPr sz="1800">
          <a:latin typeface="+mj-lt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B53FD-125D-4554-B8AF-B8067B175D95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5295E8-F16B-4435-87DA-BE8DBD72F701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Девиантное поведение</a:t>
          </a:r>
          <a:endParaRPr lang="ru-RU" sz="2000" dirty="0">
            <a:latin typeface="+mj-lt"/>
          </a:endParaRPr>
        </a:p>
      </dgm:t>
    </dgm:pt>
    <dgm:pt modelId="{6B8FB061-950F-4465-A54B-590B76348351}" type="parTrans" cxnId="{CA8B49E8-C264-4133-A65F-0EFCE4A1D94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48457C1-1BAE-45EA-A2CE-BDA276025A97}" type="sibTrans" cxnId="{CA8B49E8-C264-4133-A65F-0EFCE4A1D94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F59B4CF-DC22-4A34-8AFB-B5E4430F517E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Естественная и неизбежная реакция людей</a:t>
          </a:r>
          <a:endParaRPr lang="ru-RU" sz="2000" dirty="0">
            <a:latin typeface="+mj-lt"/>
          </a:endParaRPr>
        </a:p>
      </dgm:t>
    </dgm:pt>
    <dgm:pt modelId="{F167DB4F-0A4C-4F5C-B3C6-F9DD0D0A1B09}" type="parTrans" cxnId="{B8B06562-6A11-4AE9-8D89-9C6288E0B4D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E36C19E-4CC5-4D91-9007-9F0FD8277289}" type="sibTrans" cxnId="{B8B06562-6A11-4AE9-8D89-9C6288E0B4D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3860BC9-D61A-486D-B4CE-C3E8172BF656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Явление, позитивно влияющее на процесс проведения изменений и организацию в целом</a:t>
          </a:r>
          <a:endParaRPr lang="ru-RU" sz="2000" dirty="0">
            <a:latin typeface="+mj-lt"/>
          </a:endParaRPr>
        </a:p>
      </dgm:t>
    </dgm:pt>
    <dgm:pt modelId="{E164A9ED-D1EA-4DA2-9AAA-A7BD22423AD3}" type="parTrans" cxnId="{ABB5FC0E-273A-46AA-BE27-7D5F85F32494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6840D638-E1F6-4A7C-8CE0-EF4EA72D73C7}" type="sibTrans" cxnId="{ABB5FC0E-273A-46AA-BE27-7D5F85F32494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1DB2E74C-6B6B-4588-85C7-261E24940A34}" type="pres">
      <dgm:prSet presAssocID="{087B53FD-125D-4554-B8AF-B8067B175D9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EBDF4-B273-403F-B930-4D02A74940D9}" type="pres">
      <dgm:prSet presAssocID="{865295E8-F16B-4435-87DA-BE8DBD72F701}" presName="circle1" presStyleLbl="node1" presStyleIdx="0" presStyleCnt="3"/>
      <dgm:spPr/>
    </dgm:pt>
    <dgm:pt modelId="{5F7FF6CD-3D59-4143-AA61-F56A7E14618F}" type="pres">
      <dgm:prSet presAssocID="{865295E8-F16B-4435-87DA-BE8DBD72F701}" presName="space" presStyleCnt="0"/>
      <dgm:spPr/>
    </dgm:pt>
    <dgm:pt modelId="{F2100B1C-D802-4AE4-AB60-7D3A60C3F9D2}" type="pres">
      <dgm:prSet presAssocID="{865295E8-F16B-4435-87DA-BE8DBD72F701}" presName="rect1" presStyleLbl="alignAcc1" presStyleIdx="0" presStyleCnt="3" custScaleY="100000" custLinFactNeighborX="376" custLinFactNeighborY="-11884"/>
      <dgm:spPr/>
      <dgm:t>
        <a:bodyPr/>
        <a:lstStyle/>
        <a:p>
          <a:endParaRPr lang="ru-RU"/>
        </a:p>
      </dgm:t>
    </dgm:pt>
    <dgm:pt modelId="{13623054-E2DE-4709-9AFC-D810B00FDFDD}" type="pres">
      <dgm:prSet presAssocID="{BF59B4CF-DC22-4A34-8AFB-B5E4430F517E}" presName="vertSpace2" presStyleLbl="node1" presStyleIdx="0" presStyleCnt="3"/>
      <dgm:spPr/>
    </dgm:pt>
    <dgm:pt modelId="{240D1FC9-8557-463B-8735-590D0C8B613E}" type="pres">
      <dgm:prSet presAssocID="{BF59B4CF-DC22-4A34-8AFB-B5E4430F517E}" presName="circle2" presStyleLbl="node1" presStyleIdx="1" presStyleCnt="3"/>
      <dgm:spPr/>
    </dgm:pt>
    <dgm:pt modelId="{9A4F92AA-F030-474C-BC8D-5DA0C03504AB}" type="pres">
      <dgm:prSet presAssocID="{BF59B4CF-DC22-4A34-8AFB-B5E4430F517E}" presName="rect2" presStyleLbl="alignAcc1" presStyleIdx="1" presStyleCnt="3" custScaleY="111310"/>
      <dgm:spPr/>
      <dgm:t>
        <a:bodyPr/>
        <a:lstStyle/>
        <a:p>
          <a:endParaRPr lang="ru-RU"/>
        </a:p>
      </dgm:t>
    </dgm:pt>
    <dgm:pt modelId="{B0E656DA-8FB6-446C-847A-774FF60F7326}" type="pres">
      <dgm:prSet presAssocID="{B3860BC9-D61A-486D-B4CE-C3E8172BF656}" presName="vertSpace3" presStyleLbl="node1" presStyleIdx="1" presStyleCnt="3"/>
      <dgm:spPr/>
    </dgm:pt>
    <dgm:pt modelId="{3DF8530F-71E5-4715-8F4F-1722664714D8}" type="pres">
      <dgm:prSet presAssocID="{B3860BC9-D61A-486D-B4CE-C3E8172BF656}" presName="circle3" presStyleLbl="node1" presStyleIdx="2" presStyleCnt="3"/>
      <dgm:spPr/>
    </dgm:pt>
    <dgm:pt modelId="{75067E0B-3149-4907-A319-0808F324AE93}" type="pres">
      <dgm:prSet presAssocID="{B3860BC9-D61A-486D-B4CE-C3E8172BF656}" presName="rect3" presStyleLbl="alignAcc1" presStyleIdx="2" presStyleCnt="3" custScaleY="135528" custLinFactNeighborX="1073" custLinFactNeighborY="810"/>
      <dgm:spPr/>
      <dgm:t>
        <a:bodyPr/>
        <a:lstStyle/>
        <a:p>
          <a:endParaRPr lang="ru-RU"/>
        </a:p>
      </dgm:t>
    </dgm:pt>
    <dgm:pt modelId="{3319928C-1E8B-4AB6-8B3F-58BC249D4E14}" type="pres">
      <dgm:prSet presAssocID="{865295E8-F16B-4435-87DA-BE8DBD72F70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23B64-3B14-4CBA-B6F4-B2805FC3707D}" type="pres">
      <dgm:prSet presAssocID="{BF59B4CF-DC22-4A34-8AFB-B5E4430F517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C54D9-3DB2-4BC3-9387-09F61E566739}" type="pres">
      <dgm:prSet presAssocID="{B3860BC9-D61A-486D-B4CE-C3E8172BF65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F2821E-EA9D-4CEC-852A-92C3D9003C91}" type="presOf" srcId="{BF59B4CF-DC22-4A34-8AFB-B5E4430F517E}" destId="{26023B64-3B14-4CBA-B6F4-B2805FC3707D}" srcOrd="1" destOrd="0" presId="urn:microsoft.com/office/officeart/2005/8/layout/target3"/>
    <dgm:cxn modelId="{ABB5FC0E-273A-46AA-BE27-7D5F85F32494}" srcId="{087B53FD-125D-4554-B8AF-B8067B175D95}" destId="{B3860BC9-D61A-486D-B4CE-C3E8172BF656}" srcOrd="2" destOrd="0" parTransId="{E164A9ED-D1EA-4DA2-9AAA-A7BD22423AD3}" sibTransId="{6840D638-E1F6-4A7C-8CE0-EF4EA72D73C7}"/>
    <dgm:cxn modelId="{F507705F-3F5E-4417-B852-C6AAF7926545}" type="presOf" srcId="{865295E8-F16B-4435-87DA-BE8DBD72F701}" destId="{3319928C-1E8B-4AB6-8B3F-58BC249D4E14}" srcOrd="1" destOrd="0" presId="urn:microsoft.com/office/officeart/2005/8/layout/target3"/>
    <dgm:cxn modelId="{CA8B49E8-C264-4133-A65F-0EFCE4A1D943}" srcId="{087B53FD-125D-4554-B8AF-B8067B175D95}" destId="{865295E8-F16B-4435-87DA-BE8DBD72F701}" srcOrd="0" destOrd="0" parTransId="{6B8FB061-950F-4465-A54B-590B76348351}" sibTransId="{A48457C1-1BAE-45EA-A2CE-BDA276025A97}"/>
    <dgm:cxn modelId="{B8B06562-6A11-4AE9-8D89-9C6288E0B4D2}" srcId="{087B53FD-125D-4554-B8AF-B8067B175D95}" destId="{BF59B4CF-DC22-4A34-8AFB-B5E4430F517E}" srcOrd="1" destOrd="0" parTransId="{F167DB4F-0A4C-4F5C-B3C6-F9DD0D0A1B09}" sibTransId="{BE36C19E-4CC5-4D91-9007-9F0FD8277289}"/>
    <dgm:cxn modelId="{E8010F27-A8AB-436B-A5E1-178CFB2808C9}" type="presOf" srcId="{087B53FD-125D-4554-B8AF-B8067B175D95}" destId="{1DB2E74C-6B6B-4588-85C7-261E24940A34}" srcOrd="0" destOrd="0" presId="urn:microsoft.com/office/officeart/2005/8/layout/target3"/>
    <dgm:cxn modelId="{FD8E4544-B75A-424D-82EF-BFAF427C7395}" type="presOf" srcId="{B3860BC9-D61A-486D-B4CE-C3E8172BF656}" destId="{75067E0B-3149-4907-A319-0808F324AE93}" srcOrd="0" destOrd="0" presId="urn:microsoft.com/office/officeart/2005/8/layout/target3"/>
    <dgm:cxn modelId="{2A61610F-8934-4763-8B3D-49DB1A385458}" type="presOf" srcId="{B3860BC9-D61A-486D-B4CE-C3E8172BF656}" destId="{8B5C54D9-3DB2-4BC3-9387-09F61E566739}" srcOrd="1" destOrd="0" presId="urn:microsoft.com/office/officeart/2005/8/layout/target3"/>
    <dgm:cxn modelId="{98F9B8B7-DCC4-4856-AF1D-99A18DE69955}" type="presOf" srcId="{865295E8-F16B-4435-87DA-BE8DBD72F701}" destId="{F2100B1C-D802-4AE4-AB60-7D3A60C3F9D2}" srcOrd="0" destOrd="0" presId="urn:microsoft.com/office/officeart/2005/8/layout/target3"/>
    <dgm:cxn modelId="{B9E6EE54-557F-4670-B618-64DE1CE7BAB7}" type="presOf" srcId="{BF59B4CF-DC22-4A34-8AFB-B5E4430F517E}" destId="{9A4F92AA-F030-474C-BC8D-5DA0C03504AB}" srcOrd="0" destOrd="0" presId="urn:microsoft.com/office/officeart/2005/8/layout/target3"/>
    <dgm:cxn modelId="{AE47651B-8A16-4C51-BB77-5C6753A7C12D}" type="presParOf" srcId="{1DB2E74C-6B6B-4588-85C7-261E24940A34}" destId="{837EBDF4-B273-403F-B930-4D02A74940D9}" srcOrd="0" destOrd="0" presId="urn:microsoft.com/office/officeart/2005/8/layout/target3"/>
    <dgm:cxn modelId="{4C95AD36-F003-4D6E-B2AF-13A83FB1785E}" type="presParOf" srcId="{1DB2E74C-6B6B-4588-85C7-261E24940A34}" destId="{5F7FF6CD-3D59-4143-AA61-F56A7E14618F}" srcOrd="1" destOrd="0" presId="urn:microsoft.com/office/officeart/2005/8/layout/target3"/>
    <dgm:cxn modelId="{BF6102AD-6745-45EB-B550-C14330D32D40}" type="presParOf" srcId="{1DB2E74C-6B6B-4588-85C7-261E24940A34}" destId="{F2100B1C-D802-4AE4-AB60-7D3A60C3F9D2}" srcOrd="2" destOrd="0" presId="urn:microsoft.com/office/officeart/2005/8/layout/target3"/>
    <dgm:cxn modelId="{16AC0560-07DF-493F-B118-6765410408C2}" type="presParOf" srcId="{1DB2E74C-6B6B-4588-85C7-261E24940A34}" destId="{13623054-E2DE-4709-9AFC-D810B00FDFDD}" srcOrd="3" destOrd="0" presId="urn:microsoft.com/office/officeart/2005/8/layout/target3"/>
    <dgm:cxn modelId="{F442FF88-4B9E-4F50-AD54-6A42BF48C1BC}" type="presParOf" srcId="{1DB2E74C-6B6B-4588-85C7-261E24940A34}" destId="{240D1FC9-8557-463B-8735-590D0C8B613E}" srcOrd="4" destOrd="0" presId="urn:microsoft.com/office/officeart/2005/8/layout/target3"/>
    <dgm:cxn modelId="{10D935E0-E61E-4694-8DFA-12798E1E1D52}" type="presParOf" srcId="{1DB2E74C-6B6B-4588-85C7-261E24940A34}" destId="{9A4F92AA-F030-474C-BC8D-5DA0C03504AB}" srcOrd="5" destOrd="0" presId="urn:microsoft.com/office/officeart/2005/8/layout/target3"/>
    <dgm:cxn modelId="{0D29AFD7-A7F2-4E7A-B8EE-80E1ACAA19F9}" type="presParOf" srcId="{1DB2E74C-6B6B-4588-85C7-261E24940A34}" destId="{B0E656DA-8FB6-446C-847A-774FF60F7326}" srcOrd="6" destOrd="0" presId="urn:microsoft.com/office/officeart/2005/8/layout/target3"/>
    <dgm:cxn modelId="{E531F9C8-9836-422C-963C-C47647D580EE}" type="presParOf" srcId="{1DB2E74C-6B6B-4588-85C7-261E24940A34}" destId="{3DF8530F-71E5-4715-8F4F-1722664714D8}" srcOrd="7" destOrd="0" presId="urn:microsoft.com/office/officeart/2005/8/layout/target3"/>
    <dgm:cxn modelId="{06EADB95-BFCD-4209-AC4A-39B8E1088B45}" type="presParOf" srcId="{1DB2E74C-6B6B-4588-85C7-261E24940A34}" destId="{75067E0B-3149-4907-A319-0808F324AE93}" srcOrd="8" destOrd="0" presId="urn:microsoft.com/office/officeart/2005/8/layout/target3"/>
    <dgm:cxn modelId="{C572E6D3-C8AD-4EA0-9BE4-53D2B7F64E98}" type="presParOf" srcId="{1DB2E74C-6B6B-4588-85C7-261E24940A34}" destId="{3319928C-1E8B-4AB6-8B3F-58BC249D4E14}" srcOrd="9" destOrd="0" presId="urn:microsoft.com/office/officeart/2005/8/layout/target3"/>
    <dgm:cxn modelId="{428A9FAD-2853-42FF-9EA9-48943A72D9E2}" type="presParOf" srcId="{1DB2E74C-6B6B-4588-85C7-261E24940A34}" destId="{26023B64-3B14-4CBA-B6F4-B2805FC3707D}" srcOrd="10" destOrd="0" presId="urn:microsoft.com/office/officeart/2005/8/layout/target3"/>
    <dgm:cxn modelId="{26040C4C-D6E8-4D95-98D9-BDF7AAF5E943}" type="presParOf" srcId="{1DB2E74C-6B6B-4588-85C7-261E24940A34}" destId="{8B5C54D9-3DB2-4BC3-9387-09F61E56673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6748F-6915-4C76-AC93-24E5EC1E4FA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BE36576-9AA0-4789-9E87-6824E417D8D8}">
      <dgm:prSet phldrT="[Текст]" custT="1"/>
      <dgm:spPr/>
      <dgm:t>
        <a:bodyPr/>
        <a:lstStyle/>
        <a:p>
          <a:r>
            <a:rPr lang="ru-RU" sz="2000" b="1" dirty="0" smtClean="0">
              <a:latin typeface="+mj-lt"/>
            </a:rPr>
            <a:t>индивидуальный</a:t>
          </a:r>
          <a:endParaRPr lang="ru-RU" sz="2000" b="1" dirty="0">
            <a:latin typeface="+mj-lt"/>
          </a:endParaRPr>
        </a:p>
      </dgm:t>
    </dgm:pt>
    <dgm:pt modelId="{CF4AAB41-C061-431C-A6E5-228E333F091C}" type="parTrans" cxnId="{4D528703-BF2E-437D-A6AD-18A29B5A700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972A7CEF-009B-4813-8418-E5DBF7D5FB2D}" type="sibTrans" cxnId="{4D528703-BF2E-437D-A6AD-18A29B5A700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2F01D74C-39DB-4C32-89E2-6ADBE39C07AF}">
      <dgm:prSet phldrT="[Текст]" custT="1"/>
      <dgm:spPr/>
      <dgm:t>
        <a:bodyPr/>
        <a:lstStyle/>
        <a:p>
          <a:r>
            <a:rPr lang="ru-RU" sz="2000" b="1" smtClean="0">
              <a:latin typeface="+mj-lt"/>
            </a:rPr>
            <a:t>групповой</a:t>
          </a:r>
          <a:endParaRPr lang="ru-RU" sz="2000" b="1" dirty="0">
            <a:latin typeface="+mj-lt"/>
          </a:endParaRPr>
        </a:p>
      </dgm:t>
    </dgm:pt>
    <dgm:pt modelId="{1907BE8C-E82F-4BCC-8FED-F7DE4EF27CF4}" type="parTrans" cxnId="{8B2C419F-E7D7-44C1-AFD7-E0432D29317E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255E9E94-3902-49A0-A8A7-D69C2293797A}" type="sibTrans" cxnId="{8B2C419F-E7D7-44C1-AFD7-E0432D29317E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59957642-ABE9-4024-9B5A-77E273184BCA}">
      <dgm:prSet phldrT="[Текст]" custT="1"/>
      <dgm:spPr/>
      <dgm:t>
        <a:bodyPr/>
        <a:lstStyle/>
        <a:p>
          <a:r>
            <a:rPr lang="ru-RU" sz="2000" b="1" smtClean="0">
              <a:latin typeface="+mj-lt"/>
            </a:rPr>
            <a:t>организационный</a:t>
          </a:r>
          <a:endParaRPr lang="ru-RU" sz="2000" b="1" dirty="0">
            <a:latin typeface="+mj-lt"/>
          </a:endParaRPr>
        </a:p>
      </dgm:t>
    </dgm:pt>
    <dgm:pt modelId="{FAFF428D-FA2F-4837-9BBE-B3D8E44DAB6F}" type="parTrans" cxnId="{9468C689-B766-4471-8C4D-6AF0156F0891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DE929D93-7952-45AA-91A9-74FCED081F1D}" type="sibTrans" cxnId="{9468C689-B766-4471-8C4D-6AF0156F0891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0146681C-E7A9-414C-B8C6-F78F94D10885}" type="pres">
      <dgm:prSet presAssocID="{6A06748F-6915-4C76-AC93-24E5EC1E4FA3}" presName="Name0" presStyleCnt="0">
        <dgm:presLayoutVars>
          <dgm:dir/>
          <dgm:resizeHandles val="exact"/>
        </dgm:presLayoutVars>
      </dgm:prSet>
      <dgm:spPr/>
    </dgm:pt>
    <dgm:pt modelId="{5C68C1FA-A6D5-4C0D-873E-6B028D1E9C5F}" type="pres">
      <dgm:prSet presAssocID="{6A06748F-6915-4C76-AC93-24E5EC1E4FA3}" presName="bkgdShp" presStyleLbl="alignAccFollowNode1" presStyleIdx="0" presStyleCnt="1"/>
      <dgm:spPr/>
    </dgm:pt>
    <dgm:pt modelId="{B4D00C79-4796-403D-B406-A39E1044C7AE}" type="pres">
      <dgm:prSet presAssocID="{6A06748F-6915-4C76-AC93-24E5EC1E4FA3}" presName="linComp" presStyleCnt="0"/>
      <dgm:spPr/>
    </dgm:pt>
    <dgm:pt modelId="{E06CEF84-0E0E-48AE-BC36-12F65CD33286}" type="pres">
      <dgm:prSet presAssocID="{3BE36576-9AA0-4789-9E87-6824E417D8D8}" presName="compNode" presStyleCnt="0"/>
      <dgm:spPr/>
    </dgm:pt>
    <dgm:pt modelId="{B06FE1AD-528F-4C09-AEDB-ACA1A45EB0F8}" type="pres">
      <dgm:prSet presAssocID="{3BE36576-9AA0-4789-9E87-6824E417D8D8}" presName="node" presStyleLbl="node1" presStyleIdx="0" presStyleCnt="3" custScaleY="42739" custLinFactNeighborX="1832" custLinFactNeighborY="-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EE4DA-5EE0-4370-8CDC-36823B54B7D9}" type="pres">
      <dgm:prSet presAssocID="{3BE36576-9AA0-4789-9E87-6824E417D8D8}" presName="invisiNode" presStyleLbl="node1" presStyleIdx="0" presStyleCnt="3"/>
      <dgm:spPr/>
    </dgm:pt>
    <dgm:pt modelId="{21A18268-B65A-4DB4-B2FD-33C57E6E19B1}" type="pres">
      <dgm:prSet presAssocID="{3BE36576-9AA0-4789-9E87-6824E417D8D8}" presName="imagNode" presStyleLbl="fgImgPlace1" presStyleIdx="0" presStyleCnt="3" custScaleY="170003"/>
      <dgm:spPr/>
    </dgm:pt>
    <dgm:pt modelId="{BD3D8268-227B-4AA2-88E4-3A700EACB32F}" type="pres">
      <dgm:prSet presAssocID="{972A7CEF-009B-4813-8418-E5DBF7D5FB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F25F98-6416-4A12-B336-282E47F61D32}" type="pres">
      <dgm:prSet presAssocID="{2F01D74C-39DB-4C32-89E2-6ADBE39C07AF}" presName="compNode" presStyleCnt="0"/>
      <dgm:spPr/>
    </dgm:pt>
    <dgm:pt modelId="{03F48EB4-2AA8-41ED-BEF9-CE5BD89A557A}" type="pres">
      <dgm:prSet presAssocID="{2F01D74C-39DB-4C32-89E2-6ADBE39C07AF}" presName="node" presStyleLbl="node1" presStyleIdx="1" presStyleCnt="3" custScaleY="43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D49EA-76BD-4F1A-A54C-B7F2214168B1}" type="pres">
      <dgm:prSet presAssocID="{2F01D74C-39DB-4C32-89E2-6ADBE39C07AF}" presName="invisiNode" presStyleLbl="node1" presStyleIdx="1" presStyleCnt="3"/>
      <dgm:spPr/>
    </dgm:pt>
    <dgm:pt modelId="{FD37894E-9188-4616-B69F-6F7A3A9A76AF}" type="pres">
      <dgm:prSet presAssocID="{2F01D74C-39DB-4C32-89E2-6ADBE39C07AF}" presName="imagNode" presStyleLbl="fgImgPlace1" presStyleIdx="1" presStyleCnt="3" custScaleY="174566"/>
      <dgm:spPr/>
    </dgm:pt>
    <dgm:pt modelId="{EC51A361-2A3A-405E-BD56-4338900DFB40}" type="pres">
      <dgm:prSet presAssocID="{255E9E94-3902-49A0-A8A7-D69C22937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6FE764-3941-4B33-B17C-43FCC77349F5}" type="pres">
      <dgm:prSet presAssocID="{59957642-ABE9-4024-9B5A-77E273184BCA}" presName="compNode" presStyleCnt="0"/>
      <dgm:spPr/>
    </dgm:pt>
    <dgm:pt modelId="{21B2E225-58DE-4D4A-92C0-98D0C958D27B}" type="pres">
      <dgm:prSet presAssocID="{59957642-ABE9-4024-9B5A-77E273184BCA}" presName="node" presStyleLbl="node1" presStyleIdx="2" presStyleCnt="3" custScaleY="38937" custLinFactNeighborX="-1022" custLinFactNeighborY="-2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86119-C654-456F-9F0B-FA836AA1F30F}" type="pres">
      <dgm:prSet presAssocID="{59957642-ABE9-4024-9B5A-77E273184BCA}" presName="invisiNode" presStyleLbl="node1" presStyleIdx="2" presStyleCnt="3"/>
      <dgm:spPr/>
    </dgm:pt>
    <dgm:pt modelId="{7DFFCDF2-F8C9-4A4A-9092-B079150FE5EB}" type="pres">
      <dgm:prSet presAssocID="{59957642-ABE9-4024-9B5A-77E273184BCA}" presName="imagNode" presStyleLbl="fgImgPlace1" presStyleIdx="2" presStyleCnt="3" custScaleY="163339"/>
      <dgm:spPr/>
    </dgm:pt>
  </dgm:ptLst>
  <dgm:cxnLst>
    <dgm:cxn modelId="{3AD3FDEF-AD81-44B1-BA40-2C19F973E2B4}" type="presOf" srcId="{255E9E94-3902-49A0-A8A7-D69C2293797A}" destId="{EC51A361-2A3A-405E-BD56-4338900DFB40}" srcOrd="0" destOrd="0" presId="urn:microsoft.com/office/officeart/2005/8/layout/pList2"/>
    <dgm:cxn modelId="{4D528703-BF2E-437D-A6AD-18A29B5A700F}" srcId="{6A06748F-6915-4C76-AC93-24E5EC1E4FA3}" destId="{3BE36576-9AA0-4789-9E87-6824E417D8D8}" srcOrd="0" destOrd="0" parTransId="{CF4AAB41-C061-431C-A6E5-228E333F091C}" sibTransId="{972A7CEF-009B-4813-8418-E5DBF7D5FB2D}"/>
    <dgm:cxn modelId="{9468C689-B766-4471-8C4D-6AF0156F0891}" srcId="{6A06748F-6915-4C76-AC93-24E5EC1E4FA3}" destId="{59957642-ABE9-4024-9B5A-77E273184BCA}" srcOrd="2" destOrd="0" parTransId="{FAFF428D-FA2F-4837-9BBE-B3D8E44DAB6F}" sibTransId="{DE929D93-7952-45AA-91A9-74FCED081F1D}"/>
    <dgm:cxn modelId="{FCA67AF5-EAD7-4D6E-B67C-809F52FFEA27}" type="presOf" srcId="{6A06748F-6915-4C76-AC93-24E5EC1E4FA3}" destId="{0146681C-E7A9-414C-B8C6-F78F94D10885}" srcOrd="0" destOrd="0" presId="urn:microsoft.com/office/officeart/2005/8/layout/pList2"/>
    <dgm:cxn modelId="{93D921DD-255F-4D73-B988-59B0FAD4C6CD}" type="presOf" srcId="{3BE36576-9AA0-4789-9E87-6824E417D8D8}" destId="{B06FE1AD-528F-4C09-AEDB-ACA1A45EB0F8}" srcOrd="0" destOrd="0" presId="urn:microsoft.com/office/officeart/2005/8/layout/pList2"/>
    <dgm:cxn modelId="{9EE6BB51-9A4B-425A-9AAD-B621F1BF9530}" type="presOf" srcId="{972A7CEF-009B-4813-8418-E5DBF7D5FB2D}" destId="{BD3D8268-227B-4AA2-88E4-3A700EACB32F}" srcOrd="0" destOrd="0" presId="urn:microsoft.com/office/officeart/2005/8/layout/pList2"/>
    <dgm:cxn modelId="{F17F3F56-1427-40EA-9FA5-D2D4CDD39F1C}" type="presOf" srcId="{2F01D74C-39DB-4C32-89E2-6ADBE39C07AF}" destId="{03F48EB4-2AA8-41ED-BEF9-CE5BD89A557A}" srcOrd="0" destOrd="0" presId="urn:microsoft.com/office/officeart/2005/8/layout/pList2"/>
    <dgm:cxn modelId="{8B2C419F-E7D7-44C1-AFD7-E0432D29317E}" srcId="{6A06748F-6915-4C76-AC93-24E5EC1E4FA3}" destId="{2F01D74C-39DB-4C32-89E2-6ADBE39C07AF}" srcOrd="1" destOrd="0" parTransId="{1907BE8C-E82F-4BCC-8FED-F7DE4EF27CF4}" sibTransId="{255E9E94-3902-49A0-A8A7-D69C2293797A}"/>
    <dgm:cxn modelId="{5D1A0278-4B5D-41B9-B305-E0FA48E886A7}" type="presOf" srcId="{59957642-ABE9-4024-9B5A-77E273184BCA}" destId="{21B2E225-58DE-4D4A-92C0-98D0C958D27B}" srcOrd="0" destOrd="0" presId="urn:microsoft.com/office/officeart/2005/8/layout/pList2"/>
    <dgm:cxn modelId="{DFFA111C-FAB0-4280-B287-1C513E10CE3D}" type="presParOf" srcId="{0146681C-E7A9-414C-B8C6-F78F94D10885}" destId="{5C68C1FA-A6D5-4C0D-873E-6B028D1E9C5F}" srcOrd="0" destOrd="0" presId="urn:microsoft.com/office/officeart/2005/8/layout/pList2"/>
    <dgm:cxn modelId="{30894C66-C683-4AF7-BBD6-439145FDD0AF}" type="presParOf" srcId="{0146681C-E7A9-414C-B8C6-F78F94D10885}" destId="{B4D00C79-4796-403D-B406-A39E1044C7AE}" srcOrd="1" destOrd="0" presId="urn:microsoft.com/office/officeart/2005/8/layout/pList2"/>
    <dgm:cxn modelId="{945B25C3-885F-4E6E-9B86-AF581881DFA6}" type="presParOf" srcId="{B4D00C79-4796-403D-B406-A39E1044C7AE}" destId="{E06CEF84-0E0E-48AE-BC36-12F65CD33286}" srcOrd="0" destOrd="0" presId="urn:microsoft.com/office/officeart/2005/8/layout/pList2"/>
    <dgm:cxn modelId="{CD41676A-5A5D-40AC-AC5A-033B8C2D3E36}" type="presParOf" srcId="{E06CEF84-0E0E-48AE-BC36-12F65CD33286}" destId="{B06FE1AD-528F-4C09-AEDB-ACA1A45EB0F8}" srcOrd="0" destOrd="0" presId="urn:microsoft.com/office/officeart/2005/8/layout/pList2"/>
    <dgm:cxn modelId="{AC8987A9-F0F1-4D93-A883-1A6BC8F3FADF}" type="presParOf" srcId="{E06CEF84-0E0E-48AE-BC36-12F65CD33286}" destId="{863EE4DA-5EE0-4370-8CDC-36823B54B7D9}" srcOrd="1" destOrd="0" presId="urn:microsoft.com/office/officeart/2005/8/layout/pList2"/>
    <dgm:cxn modelId="{102C179F-38F4-475C-BF68-12C29EC5EAA7}" type="presParOf" srcId="{E06CEF84-0E0E-48AE-BC36-12F65CD33286}" destId="{21A18268-B65A-4DB4-B2FD-33C57E6E19B1}" srcOrd="2" destOrd="0" presId="urn:microsoft.com/office/officeart/2005/8/layout/pList2"/>
    <dgm:cxn modelId="{3EF5F3FC-1808-436C-AFF3-B80204C7ED2B}" type="presParOf" srcId="{B4D00C79-4796-403D-B406-A39E1044C7AE}" destId="{BD3D8268-227B-4AA2-88E4-3A700EACB32F}" srcOrd="1" destOrd="0" presId="urn:microsoft.com/office/officeart/2005/8/layout/pList2"/>
    <dgm:cxn modelId="{F4A21577-9581-420A-9CED-07AF86B19B85}" type="presParOf" srcId="{B4D00C79-4796-403D-B406-A39E1044C7AE}" destId="{16F25F98-6416-4A12-B336-282E47F61D32}" srcOrd="2" destOrd="0" presId="urn:microsoft.com/office/officeart/2005/8/layout/pList2"/>
    <dgm:cxn modelId="{21935C00-EF8B-4556-9B01-26F494CEE2C4}" type="presParOf" srcId="{16F25F98-6416-4A12-B336-282E47F61D32}" destId="{03F48EB4-2AA8-41ED-BEF9-CE5BD89A557A}" srcOrd="0" destOrd="0" presId="urn:microsoft.com/office/officeart/2005/8/layout/pList2"/>
    <dgm:cxn modelId="{E7B6319A-8523-44F1-ADD9-449F70346C12}" type="presParOf" srcId="{16F25F98-6416-4A12-B336-282E47F61D32}" destId="{4B1D49EA-76BD-4F1A-A54C-B7F2214168B1}" srcOrd="1" destOrd="0" presId="urn:microsoft.com/office/officeart/2005/8/layout/pList2"/>
    <dgm:cxn modelId="{F686689F-0843-4462-9CC0-728CC432AD38}" type="presParOf" srcId="{16F25F98-6416-4A12-B336-282E47F61D32}" destId="{FD37894E-9188-4616-B69F-6F7A3A9A76AF}" srcOrd="2" destOrd="0" presId="urn:microsoft.com/office/officeart/2005/8/layout/pList2"/>
    <dgm:cxn modelId="{6B88F315-B9C4-4D96-B2DB-B14434EB68CE}" type="presParOf" srcId="{B4D00C79-4796-403D-B406-A39E1044C7AE}" destId="{EC51A361-2A3A-405E-BD56-4338900DFB40}" srcOrd="3" destOrd="0" presId="urn:microsoft.com/office/officeart/2005/8/layout/pList2"/>
    <dgm:cxn modelId="{A38AEE0A-073C-4B13-8BBF-6BAB1F6A45E6}" type="presParOf" srcId="{B4D00C79-4796-403D-B406-A39E1044C7AE}" destId="{E06FE764-3941-4B33-B17C-43FCC77349F5}" srcOrd="4" destOrd="0" presId="urn:microsoft.com/office/officeart/2005/8/layout/pList2"/>
    <dgm:cxn modelId="{98F90EDE-C310-4F3B-9918-0CF21F9CE48D}" type="presParOf" srcId="{E06FE764-3941-4B33-B17C-43FCC77349F5}" destId="{21B2E225-58DE-4D4A-92C0-98D0C958D27B}" srcOrd="0" destOrd="0" presId="urn:microsoft.com/office/officeart/2005/8/layout/pList2"/>
    <dgm:cxn modelId="{66F787FE-9F7F-4F2F-B3B9-BA4364053154}" type="presParOf" srcId="{E06FE764-3941-4B33-B17C-43FCC77349F5}" destId="{1BE86119-C654-456F-9F0B-FA836AA1F30F}" srcOrd="1" destOrd="0" presId="urn:microsoft.com/office/officeart/2005/8/layout/pList2"/>
    <dgm:cxn modelId="{74F88633-6006-4C5E-86DD-025AE589BE69}" type="presParOf" srcId="{E06FE764-3941-4B33-B17C-43FCC77349F5}" destId="{7DFFCDF2-F8C9-4A4A-9092-B079150FE5E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9E06AC-EEE0-4418-B613-7FEE032A74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05E1E8-2B81-49A0-A9CD-6AD988265913}">
      <dgm:prSet custT="1"/>
      <dgm:spPr/>
      <dgm:t>
        <a:bodyPr/>
        <a:lstStyle/>
        <a:p>
          <a:pPr algn="ctr" rtl="0"/>
          <a:r>
            <a:rPr lang="ru-RU" sz="2000" dirty="0" smtClean="0">
              <a:latin typeface="+mj-lt"/>
            </a:rPr>
            <a:t>Результаты проведенного опроса были подвергнуты статистической обработке с помощью программы SPSS 13.0 </a:t>
          </a:r>
          <a:r>
            <a:rPr lang="ru-RU" sz="2000" dirty="0" err="1" smtClean="0">
              <a:latin typeface="+mj-lt"/>
            </a:rPr>
            <a:t>for</a:t>
          </a:r>
          <a:r>
            <a:rPr lang="ru-RU" sz="2000" dirty="0" smtClean="0">
              <a:latin typeface="+mj-lt"/>
            </a:rPr>
            <a:t> </a:t>
          </a:r>
          <a:r>
            <a:rPr lang="ru-RU" sz="2000" dirty="0" err="1" smtClean="0">
              <a:latin typeface="+mj-lt"/>
            </a:rPr>
            <a:t>Windows</a:t>
          </a:r>
          <a:r>
            <a:rPr lang="ru-RU" sz="2000" dirty="0" smtClean="0">
              <a:latin typeface="+mj-lt"/>
            </a:rPr>
            <a:t>. </a:t>
          </a:r>
          <a:endParaRPr lang="ru-RU" sz="2000" dirty="0">
            <a:latin typeface="+mj-lt"/>
          </a:endParaRPr>
        </a:p>
      </dgm:t>
    </dgm:pt>
    <dgm:pt modelId="{FB7A4CFC-0473-48B1-B62F-89BF2F728886}" type="parTrans" cxnId="{6B286510-8D8D-4DDB-9B4D-249F42A090E2}">
      <dgm:prSet/>
      <dgm:spPr/>
      <dgm:t>
        <a:bodyPr/>
        <a:lstStyle/>
        <a:p>
          <a:pPr algn="ctr"/>
          <a:endParaRPr lang="ru-RU"/>
        </a:p>
      </dgm:t>
    </dgm:pt>
    <dgm:pt modelId="{F0DDD312-643E-4C55-B045-E9B90438CAAB}" type="sibTrans" cxnId="{6B286510-8D8D-4DDB-9B4D-249F42A090E2}">
      <dgm:prSet/>
      <dgm:spPr/>
      <dgm:t>
        <a:bodyPr/>
        <a:lstStyle/>
        <a:p>
          <a:pPr algn="ctr"/>
          <a:endParaRPr lang="ru-RU"/>
        </a:p>
      </dgm:t>
    </dgm:pt>
    <dgm:pt modelId="{164BB456-AD11-4660-9A8E-D893146C8A0F}" type="pres">
      <dgm:prSet presAssocID="{EE9E06AC-EEE0-4418-B613-7FEE032A74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E63F9-6CC6-4AE9-AA42-2620475B4219}" type="pres">
      <dgm:prSet presAssocID="{7F05E1E8-2B81-49A0-A9CD-6AD9882659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E3B58-6BBE-47C6-B8EA-A0A278567C4C}" type="presOf" srcId="{EE9E06AC-EEE0-4418-B613-7FEE032A742D}" destId="{164BB456-AD11-4660-9A8E-D893146C8A0F}" srcOrd="0" destOrd="0" presId="urn:microsoft.com/office/officeart/2005/8/layout/vList2"/>
    <dgm:cxn modelId="{A79ADB43-AF53-473B-8F65-78086D682486}" type="presOf" srcId="{7F05E1E8-2B81-49A0-A9CD-6AD988265913}" destId="{58DE63F9-6CC6-4AE9-AA42-2620475B4219}" srcOrd="0" destOrd="0" presId="urn:microsoft.com/office/officeart/2005/8/layout/vList2"/>
    <dgm:cxn modelId="{6B286510-8D8D-4DDB-9B4D-249F42A090E2}" srcId="{EE9E06AC-EEE0-4418-B613-7FEE032A742D}" destId="{7F05E1E8-2B81-49A0-A9CD-6AD988265913}" srcOrd="0" destOrd="0" parTransId="{FB7A4CFC-0473-48B1-B62F-89BF2F728886}" sibTransId="{F0DDD312-643E-4C55-B045-E9B90438CAAB}"/>
    <dgm:cxn modelId="{03ECEEFB-588F-4AB0-844E-275A70ABFDFE}" type="presParOf" srcId="{164BB456-AD11-4660-9A8E-D893146C8A0F}" destId="{58DE63F9-6CC6-4AE9-AA42-2620475B42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F65E6-C863-417C-B1EE-30A01B7812B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963924C-C291-407E-85A6-5655E381C68B}">
      <dgm:prSet custT="1"/>
      <dgm:spPr/>
      <dgm:t>
        <a:bodyPr/>
        <a:lstStyle/>
        <a:p>
          <a:pPr rtl="0"/>
          <a:r>
            <a:rPr lang="ru-RU" sz="2800" b="1" dirty="0" smtClean="0">
              <a:latin typeface="+mj-lt"/>
            </a:rPr>
            <a:t>Индивидуальные </a:t>
          </a:r>
          <a:endParaRPr lang="ru-RU" sz="2800" b="1" dirty="0">
            <a:latin typeface="+mj-lt"/>
          </a:endParaRPr>
        </a:p>
      </dgm:t>
    </dgm:pt>
    <dgm:pt modelId="{01E66C79-F5FF-412D-8443-8F6CAEFE8C1A}" type="parTrans" cxnId="{4CF328A9-6550-4DCD-8324-8B0D06149384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5C8B416C-FEC7-4AE8-ABAF-76DCB3034173}" type="sibTrans" cxnId="{4CF328A9-6550-4DCD-8324-8B0D06149384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51D9B4CF-E5EC-4BDB-8A77-FDA2DA36625A}">
      <dgm:prSet custT="1"/>
      <dgm:spPr/>
      <dgm:t>
        <a:bodyPr/>
        <a:lstStyle/>
        <a:p>
          <a:pPr rtl="0"/>
          <a:r>
            <a:rPr lang="ru-RU" sz="2800" b="1" dirty="0" smtClean="0">
              <a:latin typeface="+mj-lt"/>
            </a:rPr>
            <a:t>Групповые </a:t>
          </a:r>
          <a:endParaRPr lang="ru-RU" sz="1400" b="1" dirty="0">
            <a:latin typeface="+mj-lt"/>
          </a:endParaRPr>
        </a:p>
      </dgm:t>
    </dgm:pt>
    <dgm:pt modelId="{0E23DCE8-357E-4670-85AC-BEA300CCF709}" type="parTrans" cxnId="{3A7E2E14-24A8-4734-ADB0-9BE0AE8E2898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F39D3BD0-4595-44C4-B9D0-DC525F08274D}" type="sibTrans" cxnId="{3A7E2E14-24A8-4734-ADB0-9BE0AE8E2898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3175DA5B-64DB-4456-B70B-26D0DBD02A87}">
      <dgm:prSet custT="1"/>
      <dgm:spPr/>
      <dgm:t>
        <a:bodyPr/>
        <a:lstStyle/>
        <a:p>
          <a:pPr rtl="0"/>
          <a:r>
            <a:rPr lang="ru-RU" sz="2800" b="1" dirty="0" smtClean="0">
              <a:latin typeface="+mj-lt"/>
            </a:rPr>
            <a:t>Организационные </a:t>
          </a:r>
          <a:endParaRPr lang="ru-RU" sz="2800" b="1" dirty="0">
            <a:latin typeface="+mj-lt"/>
          </a:endParaRPr>
        </a:p>
      </dgm:t>
    </dgm:pt>
    <dgm:pt modelId="{6D116738-069C-4CA2-94EE-417AFB7B2D0A}" type="parTrans" cxnId="{2F0CAE20-5528-4FEF-A693-E26EA4FA031B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5524FA6C-0CBE-4126-B9FC-6930756BD525}" type="sibTrans" cxnId="{2F0CAE20-5528-4FEF-A693-E26EA4FA031B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06AC3A96-B6A7-4CE3-A2F3-D48D93A97360}" type="pres">
      <dgm:prSet presAssocID="{2EBF65E6-C863-417C-B1EE-30A01B7812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87602-462C-40A5-BCE4-32E7627BB08A}" type="pres">
      <dgm:prSet presAssocID="{3175DA5B-64DB-4456-B70B-26D0DBD02A87}" presName="boxAndChildren" presStyleCnt="0"/>
      <dgm:spPr/>
    </dgm:pt>
    <dgm:pt modelId="{79676731-30EC-4451-A8D3-E4D67F463029}" type="pres">
      <dgm:prSet presAssocID="{3175DA5B-64DB-4456-B70B-26D0DBD02A87}" presName="parentTextBox" presStyleLbl="node1" presStyleIdx="0" presStyleCnt="3"/>
      <dgm:spPr/>
      <dgm:t>
        <a:bodyPr/>
        <a:lstStyle/>
        <a:p>
          <a:endParaRPr lang="ru-RU"/>
        </a:p>
      </dgm:t>
    </dgm:pt>
    <dgm:pt modelId="{4E345F38-4D31-44CE-9541-C0E7E4327A66}" type="pres">
      <dgm:prSet presAssocID="{F39D3BD0-4595-44C4-B9D0-DC525F08274D}" presName="sp" presStyleCnt="0"/>
      <dgm:spPr/>
    </dgm:pt>
    <dgm:pt modelId="{CE8CF843-D392-48D0-826A-370C2289D407}" type="pres">
      <dgm:prSet presAssocID="{51D9B4CF-E5EC-4BDB-8A77-FDA2DA36625A}" presName="arrowAndChildren" presStyleCnt="0"/>
      <dgm:spPr/>
    </dgm:pt>
    <dgm:pt modelId="{56A53701-8478-4124-8BD2-EC87687C6B65}" type="pres">
      <dgm:prSet presAssocID="{51D9B4CF-E5EC-4BDB-8A77-FDA2DA36625A}" presName="parentTextArrow" presStyleLbl="node1" presStyleIdx="1" presStyleCnt="3" custLinFactNeighborX="126" custLinFactNeighborY="-4623"/>
      <dgm:spPr/>
      <dgm:t>
        <a:bodyPr/>
        <a:lstStyle/>
        <a:p>
          <a:endParaRPr lang="ru-RU"/>
        </a:p>
      </dgm:t>
    </dgm:pt>
    <dgm:pt modelId="{F83449D6-63AB-4F6D-8E9C-B7FDA6C57ABC}" type="pres">
      <dgm:prSet presAssocID="{5C8B416C-FEC7-4AE8-ABAF-76DCB3034173}" presName="sp" presStyleCnt="0"/>
      <dgm:spPr/>
    </dgm:pt>
    <dgm:pt modelId="{E6F8E57A-C096-448C-87CB-49173D845009}" type="pres">
      <dgm:prSet presAssocID="{5963924C-C291-407E-85A6-5655E381C68B}" presName="arrowAndChildren" presStyleCnt="0"/>
      <dgm:spPr/>
    </dgm:pt>
    <dgm:pt modelId="{964C97D3-D2FD-41A9-90CC-B680AAAE5C00}" type="pres">
      <dgm:prSet presAssocID="{5963924C-C291-407E-85A6-5655E381C68B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A7E2E14-24A8-4734-ADB0-9BE0AE8E2898}" srcId="{2EBF65E6-C863-417C-B1EE-30A01B7812BD}" destId="{51D9B4CF-E5EC-4BDB-8A77-FDA2DA36625A}" srcOrd="1" destOrd="0" parTransId="{0E23DCE8-357E-4670-85AC-BEA300CCF709}" sibTransId="{F39D3BD0-4595-44C4-B9D0-DC525F08274D}"/>
    <dgm:cxn modelId="{66C22B2F-4C64-4194-8DE3-E7BE0CE1A9FA}" type="presOf" srcId="{2EBF65E6-C863-417C-B1EE-30A01B7812BD}" destId="{06AC3A96-B6A7-4CE3-A2F3-D48D93A97360}" srcOrd="0" destOrd="0" presId="urn:microsoft.com/office/officeart/2005/8/layout/process4"/>
    <dgm:cxn modelId="{208A2B33-7ABB-40ED-8A58-E8C54572D57D}" type="presOf" srcId="{51D9B4CF-E5EC-4BDB-8A77-FDA2DA36625A}" destId="{56A53701-8478-4124-8BD2-EC87687C6B65}" srcOrd="0" destOrd="0" presId="urn:microsoft.com/office/officeart/2005/8/layout/process4"/>
    <dgm:cxn modelId="{A4DDC69E-88B7-4450-B86C-93788801E98E}" type="presOf" srcId="{5963924C-C291-407E-85A6-5655E381C68B}" destId="{964C97D3-D2FD-41A9-90CC-B680AAAE5C00}" srcOrd="0" destOrd="0" presId="urn:microsoft.com/office/officeart/2005/8/layout/process4"/>
    <dgm:cxn modelId="{FAD732F3-9428-48C1-826A-0FB5E67CCBC7}" type="presOf" srcId="{3175DA5B-64DB-4456-B70B-26D0DBD02A87}" destId="{79676731-30EC-4451-A8D3-E4D67F463029}" srcOrd="0" destOrd="0" presId="urn:microsoft.com/office/officeart/2005/8/layout/process4"/>
    <dgm:cxn modelId="{4CF328A9-6550-4DCD-8324-8B0D06149384}" srcId="{2EBF65E6-C863-417C-B1EE-30A01B7812BD}" destId="{5963924C-C291-407E-85A6-5655E381C68B}" srcOrd="0" destOrd="0" parTransId="{01E66C79-F5FF-412D-8443-8F6CAEFE8C1A}" sibTransId="{5C8B416C-FEC7-4AE8-ABAF-76DCB3034173}"/>
    <dgm:cxn modelId="{2F0CAE20-5528-4FEF-A693-E26EA4FA031B}" srcId="{2EBF65E6-C863-417C-B1EE-30A01B7812BD}" destId="{3175DA5B-64DB-4456-B70B-26D0DBD02A87}" srcOrd="2" destOrd="0" parTransId="{6D116738-069C-4CA2-94EE-417AFB7B2D0A}" sibTransId="{5524FA6C-0CBE-4126-B9FC-6930756BD525}"/>
    <dgm:cxn modelId="{7D28E7D5-0D21-494D-86AB-85A561CF5FED}" type="presParOf" srcId="{06AC3A96-B6A7-4CE3-A2F3-D48D93A97360}" destId="{FB387602-462C-40A5-BCE4-32E7627BB08A}" srcOrd="0" destOrd="0" presId="urn:microsoft.com/office/officeart/2005/8/layout/process4"/>
    <dgm:cxn modelId="{010A0854-2B56-444D-AA8B-CDEE5D99F4D1}" type="presParOf" srcId="{FB387602-462C-40A5-BCE4-32E7627BB08A}" destId="{79676731-30EC-4451-A8D3-E4D67F463029}" srcOrd="0" destOrd="0" presId="urn:microsoft.com/office/officeart/2005/8/layout/process4"/>
    <dgm:cxn modelId="{CE69914C-0D40-4541-9EB2-81D31BF555B7}" type="presParOf" srcId="{06AC3A96-B6A7-4CE3-A2F3-D48D93A97360}" destId="{4E345F38-4D31-44CE-9541-C0E7E4327A66}" srcOrd="1" destOrd="0" presId="urn:microsoft.com/office/officeart/2005/8/layout/process4"/>
    <dgm:cxn modelId="{0880E09E-61D5-4891-AA7E-E0A47BA9B87C}" type="presParOf" srcId="{06AC3A96-B6A7-4CE3-A2F3-D48D93A97360}" destId="{CE8CF843-D392-48D0-826A-370C2289D407}" srcOrd="2" destOrd="0" presId="urn:microsoft.com/office/officeart/2005/8/layout/process4"/>
    <dgm:cxn modelId="{FB1327CB-BED3-48D5-8DBE-6FF8DEED5CE1}" type="presParOf" srcId="{CE8CF843-D392-48D0-826A-370C2289D407}" destId="{56A53701-8478-4124-8BD2-EC87687C6B65}" srcOrd="0" destOrd="0" presId="urn:microsoft.com/office/officeart/2005/8/layout/process4"/>
    <dgm:cxn modelId="{CF99F19A-1B97-4BA7-80C3-8D3A30AC6B4B}" type="presParOf" srcId="{06AC3A96-B6A7-4CE3-A2F3-D48D93A97360}" destId="{F83449D6-63AB-4F6D-8E9C-B7FDA6C57ABC}" srcOrd="3" destOrd="0" presId="urn:microsoft.com/office/officeart/2005/8/layout/process4"/>
    <dgm:cxn modelId="{C534D98F-CE72-4F12-9E15-EE5FC96D3D72}" type="presParOf" srcId="{06AC3A96-B6A7-4CE3-A2F3-D48D93A97360}" destId="{E6F8E57A-C096-448C-87CB-49173D845009}" srcOrd="4" destOrd="0" presId="urn:microsoft.com/office/officeart/2005/8/layout/process4"/>
    <dgm:cxn modelId="{D392456D-4FDD-417B-BE4C-0369DA5887A7}" type="presParOf" srcId="{E6F8E57A-C096-448C-87CB-49173D845009}" destId="{964C97D3-D2FD-41A9-90CC-B680AAAE5C0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22D078-9A1B-4A8A-B777-0A2EA1EE5C77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0A7C59-B548-4BD0-8213-BF622026A58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+mj-lt"/>
            </a:rPr>
            <a:t>Индивидуальные причины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80FAC587-56EE-4DFC-801F-720D43918631}" type="parTrans" cxnId="{FC77E49A-D68E-4651-A57E-D2994B78BB5B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B77765BF-BB0E-4CEC-AAF9-6A1BCB076977}" type="sibTrans" cxnId="{FC77E49A-D68E-4651-A57E-D2994B78BB5B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E5A888D6-7C89-4540-92E9-1A8E36A4EF4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+mj-lt"/>
            </a:rPr>
            <a:t>Групповые причины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CE5D80B5-3F2E-4B71-B111-5E5161B31B25}" type="parTrans" cxnId="{0D70501A-A14B-4405-8F00-3DF088D14741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557FF724-8CF7-406F-9C60-E650B4A325A7}" type="sibTrans" cxnId="{0D70501A-A14B-4405-8F00-3DF088D14741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AA83B6DB-8F43-439C-9C38-4795E27F50EA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+mj-lt"/>
            </a:rPr>
            <a:t>Организационные причины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EC711891-7910-4E68-8721-1A37FC090E5F}" type="parTrans" cxnId="{70632F97-68EB-4A2D-A7BF-9838B815C317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7A14D991-8BBF-4BE3-AB1C-C909D5D0A10C}" type="sibTrans" cxnId="{70632F97-68EB-4A2D-A7BF-9838B815C317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6ADCF624-A644-4F53-A6F1-D3EBF7FA2C29}">
      <dgm:prSet custT="1"/>
      <dgm:spPr/>
      <dgm:t>
        <a:bodyPr anchor="ctr"/>
        <a:lstStyle/>
        <a:p>
          <a:pPr algn="l"/>
          <a:r>
            <a:rPr lang="ru-RU" sz="2400" i="1" dirty="0" smtClean="0">
              <a:solidFill>
                <a:schemeClr val="tx1"/>
              </a:solidFill>
              <a:latin typeface="+mj-lt"/>
            </a:rPr>
            <a:t>Инертность</a:t>
          </a:r>
          <a:endParaRPr lang="ru-RU" sz="2400" i="1" dirty="0">
            <a:solidFill>
              <a:schemeClr val="tx1"/>
            </a:solidFill>
            <a:latin typeface="+mj-lt"/>
          </a:endParaRPr>
        </a:p>
      </dgm:t>
    </dgm:pt>
    <dgm:pt modelId="{FAC2F12F-3468-4119-96A3-E2FBD4140729}" type="parTrans" cxnId="{E7301A0F-B175-4DF5-8208-EE8E06A5C66D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E8398A0B-0D87-47D2-9669-49886382A794}" type="sibTrans" cxnId="{E7301A0F-B175-4DF5-8208-EE8E06A5C66D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1F8B52F4-17BF-4EE3-9127-46D07452D4DD}">
      <dgm:prSet custT="1"/>
      <dgm:spPr/>
      <dgm:t>
        <a:bodyPr anchor="ctr"/>
        <a:lstStyle/>
        <a:p>
          <a:r>
            <a:rPr lang="ru-RU" sz="2400" i="1" dirty="0" smtClean="0">
              <a:solidFill>
                <a:schemeClr val="tx1"/>
              </a:solidFill>
              <a:latin typeface="+mj-lt"/>
            </a:rPr>
            <a:t>Групповые нормы</a:t>
          </a:r>
          <a:endParaRPr lang="ru-RU" sz="2400" i="1" dirty="0">
            <a:solidFill>
              <a:schemeClr val="tx1"/>
            </a:solidFill>
            <a:latin typeface="+mj-lt"/>
          </a:endParaRPr>
        </a:p>
      </dgm:t>
    </dgm:pt>
    <dgm:pt modelId="{ECD2CCD1-D5F8-4750-8DD2-5EDF36633FA7}" type="parTrans" cxnId="{E4802063-1D19-4D7D-99E8-9E92E2C36B3F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419F6C7F-3E1A-43EB-9A20-8CE90F6AB424}" type="sibTrans" cxnId="{E4802063-1D19-4D7D-99E8-9E92E2C36B3F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A4AD0632-F8AC-4539-ADC7-C63E6CFFC59E}">
      <dgm:prSet custT="1"/>
      <dgm:spPr/>
      <dgm:t>
        <a:bodyPr anchor="ctr"/>
        <a:lstStyle/>
        <a:p>
          <a:pPr rtl="0"/>
          <a:r>
            <a:rPr lang="ru-RU" sz="2400" i="1" dirty="0" smtClean="0">
              <a:solidFill>
                <a:schemeClr val="tx1"/>
              </a:solidFill>
              <a:latin typeface="+mj-lt"/>
            </a:rPr>
            <a:t>Организационная коммуникация </a:t>
          </a:r>
          <a:endParaRPr lang="ru-RU" sz="2400" i="1" dirty="0">
            <a:solidFill>
              <a:schemeClr val="tx1"/>
            </a:solidFill>
            <a:latin typeface="+mj-lt"/>
          </a:endParaRPr>
        </a:p>
      </dgm:t>
    </dgm:pt>
    <dgm:pt modelId="{A9BD717E-0B6C-4D2E-A8E1-D895B9A9D6EE}" type="parTrans" cxnId="{C73E5234-E82F-424A-908B-73008F28CE8D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43A183CB-71B9-426E-A6D4-50D2E74121F8}" type="sibTrans" cxnId="{C73E5234-E82F-424A-908B-73008F28CE8D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F0C9A96D-4E91-45B0-BE2A-1BA3C7AD87BE}">
      <dgm:prSet custT="1"/>
      <dgm:spPr/>
      <dgm:t>
        <a:bodyPr anchor="ctr"/>
        <a:lstStyle/>
        <a:p>
          <a:r>
            <a:rPr lang="ru-RU" sz="2400" i="1" dirty="0" smtClean="0">
              <a:solidFill>
                <a:schemeClr val="tx1"/>
              </a:solidFill>
              <a:latin typeface="+mj-lt"/>
            </a:rPr>
            <a:t>Групповая сплоченность </a:t>
          </a:r>
          <a:endParaRPr lang="ru-RU" sz="2400" i="1" dirty="0">
            <a:solidFill>
              <a:schemeClr val="tx1"/>
            </a:solidFill>
            <a:latin typeface="+mj-lt"/>
          </a:endParaRPr>
        </a:p>
      </dgm:t>
    </dgm:pt>
    <dgm:pt modelId="{B094676D-C6FA-4EAE-8787-BE5225A86D51}" type="parTrans" cxnId="{2B9966F4-1F80-42EE-8CEB-3C9320608DAF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BAD5E230-C152-4E11-A58C-E8B7DC0F5008}" type="sibTrans" cxnId="{2B9966F4-1F80-42EE-8CEB-3C9320608DAF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DC98962E-8210-4221-B41A-A88D91B4179F}" type="pres">
      <dgm:prSet presAssocID="{A922D078-9A1B-4A8A-B777-0A2EA1EE5C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225007-AFCB-4C0B-8959-5EF9E30AC900}" type="pres">
      <dgm:prSet presAssocID="{3A0A7C59-B548-4BD0-8213-BF622026A587}" presName="linNode" presStyleCnt="0"/>
      <dgm:spPr/>
      <dgm:t>
        <a:bodyPr/>
        <a:lstStyle/>
        <a:p>
          <a:endParaRPr lang="ru-RU"/>
        </a:p>
      </dgm:t>
    </dgm:pt>
    <dgm:pt modelId="{383CD7BA-A584-445E-9F16-B33ECF1900EA}" type="pres">
      <dgm:prSet presAssocID="{3A0A7C59-B548-4BD0-8213-BF622026A587}" presName="parentShp" presStyleLbl="node1" presStyleIdx="0" presStyleCnt="3" custScaleX="84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E692B-79C9-447E-B764-83BA52892DB1}" type="pres">
      <dgm:prSet presAssocID="{3A0A7C59-B548-4BD0-8213-BF622026A58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4F1EC-92A4-422B-95D4-8B429E0E0CED}" type="pres">
      <dgm:prSet presAssocID="{B77765BF-BB0E-4CEC-AAF9-6A1BCB076977}" presName="spacing" presStyleCnt="0"/>
      <dgm:spPr/>
      <dgm:t>
        <a:bodyPr/>
        <a:lstStyle/>
        <a:p>
          <a:endParaRPr lang="ru-RU"/>
        </a:p>
      </dgm:t>
    </dgm:pt>
    <dgm:pt modelId="{3E2DEF3B-0ED9-4A97-B855-F9BDAB7EAD28}" type="pres">
      <dgm:prSet presAssocID="{E5A888D6-7C89-4540-92E9-1A8E36A4EF40}" presName="linNode" presStyleCnt="0"/>
      <dgm:spPr/>
      <dgm:t>
        <a:bodyPr/>
        <a:lstStyle/>
        <a:p>
          <a:endParaRPr lang="ru-RU"/>
        </a:p>
      </dgm:t>
    </dgm:pt>
    <dgm:pt modelId="{D646F9C6-7D05-44D4-BEEB-48C4651835FE}" type="pres">
      <dgm:prSet presAssocID="{E5A888D6-7C89-4540-92E9-1A8E36A4EF40}" presName="parentShp" presStyleLbl="node1" presStyleIdx="1" presStyleCnt="3" custScaleX="84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3C167-9A7A-41B2-B591-745BABBF01FB}" type="pres">
      <dgm:prSet presAssocID="{E5A888D6-7C89-4540-92E9-1A8E36A4EF4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EE84C-5EE4-42E5-BB15-B0075013B6BC}" type="pres">
      <dgm:prSet presAssocID="{557FF724-8CF7-406F-9C60-E650B4A325A7}" presName="spacing" presStyleCnt="0"/>
      <dgm:spPr/>
      <dgm:t>
        <a:bodyPr/>
        <a:lstStyle/>
        <a:p>
          <a:endParaRPr lang="ru-RU"/>
        </a:p>
      </dgm:t>
    </dgm:pt>
    <dgm:pt modelId="{1AAEEDEF-4D4C-4306-AF9C-97ADF188B78E}" type="pres">
      <dgm:prSet presAssocID="{AA83B6DB-8F43-439C-9C38-4795E27F50EA}" presName="linNode" presStyleCnt="0"/>
      <dgm:spPr/>
      <dgm:t>
        <a:bodyPr/>
        <a:lstStyle/>
        <a:p>
          <a:endParaRPr lang="ru-RU"/>
        </a:p>
      </dgm:t>
    </dgm:pt>
    <dgm:pt modelId="{BCF76E8E-96DC-4B67-BE43-EA0294B3C50B}" type="pres">
      <dgm:prSet presAssocID="{AA83B6DB-8F43-439C-9C38-4795E27F50EA}" presName="parentShp" presStyleLbl="node1" presStyleIdx="2" presStyleCnt="3" custScaleX="8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AFA6F-C634-4907-B9DB-6577501CC76B}" type="pres">
      <dgm:prSet presAssocID="{AA83B6DB-8F43-439C-9C38-4795E27F50E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01A0F-B175-4DF5-8208-EE8E06A5C66D}" srcId="{3A0A7C59-B548-4BD0-8213-BF622026A587}" destId="{6ADCF624-A644-4F53-A6F1-D3EBF7FA2C29}" srcOrd="0" destOrd="0" parTransId="{FAC2F12F-3468-4119-96A3-E2FBD4140729}" sibTransId="{E8398A0B-0D87-47D2-9669-49886382A794}"/>
    <dgm:cxn modelId="{A1BC0C87-7641-4D98-A9C1-12AA6558D1FE}" type="presOf" srcId="{6ADCF624-A644-4F53-A6F1-D3EBF7FA2C29}" destId="{799E692B-79C9-447E-B764-83BA52892DB1}" srcOrd="0" destOrd="0" presId="urn:microsoft.com/office/officeart/2005/8/layout/vList6"/>
    <dgm:cxn modelId="{6A7C1F5E-059F-4EF6-9851-9FCBD5C67422}" type="presOf" srcId="{AA83B6DB-8F43-439C-9C38-4795E27F50EA}" destId="{BCF76E8E-96DC-4B67-BE43-EA0294B3C50B}" srcOrd="0" destOrd="0" presId="urn:microsoft.com/office/officeart/2005/8/layout/vList6"/>
    <dgm:cxn modelId="{27E9AFD7-F4B4-4A64-8975-EAD898F13CEF}" type="presOf" srcId="{A922D078-9A1B-4A8A-B777-0A2EA1EE5C77}" destId="{DC98962E-8210-4221-B41A-A88D91B4179F}" srcOrd="0" destOrd="0" presId="urn:microsoft.com/office/officeart/2005/8/layout/vList6"/>
    <dgm:cxn modelId="{E4802063-1D19-4D7D-99E8-9E92E2C36B3F}" srcId="{E5A888D6-7C89-4540-92E9-1A8E36A4EF40}" destId="{1F8B52F4-17BF-4EE3-9127-46D07452D4DD}" srcOrd="0" destOrd="0" parTransId="{ECD2CCD1-D5F8-4750-8DD2-5EDF36633FA7}" sibTransId="{419F6C7F-3E1A-43EB-9A20-8CE90F6AB424}"/>
    <dgm:cxn modelId="{2B9966F4-1F80-42EE-8CEB-3C9320608DAF}" srcId="{E5A888D6-7C89-4540-92E9-1A8E36A4EF40}" destId="{F0C9A96D-4E91-45B0-BE2A-1BA3C7AD87BE}" srcOrd="1" destOrd="0" parTransId="{B094676D-C6FA-4EAE-8787-BE5225A86D51}" sibTransId="{BAD5E230-C152-4E11-A58C-E8B7DC0F5008}"/>
    <dgm:cxn modelId="{67D6AE16-F9CD-4ED9-991A-7C60BD124775}" type="presOf" srcId="{A4AD0632-F8AC-4539-ADC7-C63E6CFFC59E}" destId="{132AFA6F-C634-4907-B9DB-6577501CC76B}" srcOrd="0" destOrd="0" presId="urn:microsoft.com/office/officeart/2005/8/layout/vList6"/>
    <dgm:cxn modelId="{25FD01B5-68A3-4C2E-941C-47DD76AEE1E6}" type="presOf" srcId="{1F8B52F4-17BF-4EE3-9127-46D07452D4DD}" destId="{D413C167-9A7A-41B2-B591-745BABBF01FB}" srcOrd="0" destOrd="0" presId="urn:microsoft.com/office/officeart/2005/8/layout/vList6"/>
    <dgm:cxn modelId="{EAEE4BE6-8F27-4840-A54E-EC7021DE2188}" type="presOf" srcId="{F0C9A96D-4E91-45B0-BE2A-1BA3C7AD87BE}" destId="{D413C167-9A7A-41B2-B591-745BABBF01FB}" srcOrd="0" destOrd="1" presId="urn:microsoft.com/office/officeart/2005/8/layout/vList6"/>
    <dgm:cxn modelId="{0D70501A-A14B-4405-8F00-3DF088D14741}" srcId="{A922D078-9A1B-4A8A-B777-0A2EA1EE5C77}" destId="{E5A888D6-7C89-4540-92E9-1A8E36A4EF40}" srcOrd="1" destOrd="0" parTransId="{CE5D80B5-3F2E-4B71-B111-5E5161B31B25}" sibTransId="{557FF724-8CF7-406F-9C60-E650B4A325A7}"/>
    <dgm:cxn modelId="{7A80737B-8F47-46D2-8061-19B97D0BE865}" type="presOf" srcId="{E5A888D6-7C89-4540-92E9-1A8E36A4EF40}" destId="{D646F9C6-7D05-44D4-BEEB-48C4651835FE}" srcOrd="0" destOrd="0" presId="urn:microsoft.com/office/officeart/2005/8/layout/vList6"/>
    <dgm:cxn modelId="{3FBE6D1C-30A4-4907-BCAD-70961EF2094B}" type="presOf" srcId="{3A0A7C59-B548-4BD0-8213-BF622026A587}" destId="{383CD7BA-A584-445E-9F16-B33ECF1900EA}" srcOrd="0" destOrd="0" presId="urn:microsoft.com/office/officeart/2005/8/layout/vList6"/>
    <dgm:cxn modelId="{FC77E49A-D68E-4651-A57E-D2994B78BB5B}" srcId="{A922D078-9A1B-4A8A-B777-0A2EA1EE5C77}" destId="{3A0A7C59-B548-4BD0-8213-BF622026A587}" srcOrd="0" destOrd="0" parTransId="{80FAC587-56EE-4DFC-801F-720D43918631}" sibTransId="{B77765BF-BB0E-4CEC-AAF9-6A1BCB076977}"/>
    <dgm:cxn modelId="{C73E5234-E82F-424A-908B-73008F28CE8D}" srcId="{AA83B6DB-8F43-439C-9C38-4795E27F50EA}" destId="{A4AD0632-F8AC-4539-ADC7-C63E6CFFC59E}" srcOrd="0" destOrd="0" parTransId="{A9BD717E-0B6C-4D2E-A8E1-D895B9A9D6EE}" sibTransId="{43A183CB-71B9-426E-A6D4-50D2E74121F8}"/>
    <dgm:cxn modelId="{70632F97-68EB-4A2D-A7BF-9838B815C317}" srcId="{A922D078-9A1B-4A8A-B777-0A2EA1EE5C77}" destId="{AA83B6DB-8F43-439C-9C38-4795E27F50EA}" srcOrd="2" destOrd="0" parTransId="{EC711891-7910-4E68-8721-1A37FC090E5F}" sibTransId="{7A14D991-8BBF-4BE3-AB1C-C909D5D0A10C}"/>
    <dgm:cxn modelId="{6047F203-7CAD-4B3C-9477-27C93DA25832}" type="presParOf" srcId="{DC98962E-8210-4221-B41A-A88D91B4179F}" destId="{04225007-AFCB-4C0B-8959-5EF9E30AC900}" srcOrd="0" destOrd="0" presId="urn:microsoft.com/office/officeart/2005/8/layout/vList6"/>
    <dgm:cxn modelId="{CBEF14A5-3854-4388-81D3-08FFE892AF91}" type="presParOf" srcId="{04225007-AFCB-4C0B-8959-5EF9E30AC900}" destId="{383CD7BA-A584-445E-9F16-B33ECF1900EA}" srcOrd="0" destOrd="0" presId="urn:microsoft.com/office/officeart/2005/8/layout/vList6"/>
    <dgm:cxn modelId="{B6CE1C92-12EC-4126-85EA-69CBF7CFEE03}" type="presParOf" srcId="{04225007-AFCB-4C0B-8959-5EF9E30AC900}" destId="{799E692B-79C9-447E-B764-83BA52892DB1}" srcOrd="1" destOrd="0" presId="urn:microsoft.com/office/officeart/2005/8/layout/vList6"/>
    <dgm:cxn modelId="{06726485-1924-4E45-B354-E714EC66E60A}" type="presParOf" srcId="{DC98962E-8210-4221-B41A-A88D91B4179F}" destId="{8234F1EC-92A4-422B-95D4-8B429E0E0CED}" srcOrd="1" destOrd="0" presId="urn:microsoft.com/office/officeart/2005/8/layout/vList6"/>
    <dgm:cxn modelId="{FCEB6C67-5988-41B2-9801-A8E82150881B}" type="presParOf" srcId="{DC98962E-8210-4221-B41A-A88D91B4179F}" destId="{3E2DEF3B-0ED9-4A97-B855-F9BDAB7EAD28}" srcOrd="2" destOrd="0" presId="urn:microsoft.com/office/officeart/2005/8/layout/vList6"/>
    <dgm:cxn modelId="{4540A1AF-6DA7-41DD-BA93-F9A8BB1BA1EE}" type="presParOf" srcId="{3E2DEF3B-0ED9-4A97-B855-F9BDAB7EAD28}" destId="{D646F9C6-7D05-44D4-BEEB-48C4651835FE}" srcOrd="0" destOrd="0" presId="urn:microsoft.com/office/officeart/2005/8/layout/vList6"/>
    <dgm:cxn modelId="{A2D15DD0-6ED4-4428-9D73-4DDC1AD2F091}" type="presParOf" srcId="{3E2DEF3B-0ED9-4A97-B855-F9BDAB7EAD28}" destId="{D413C167-9A7A-41B2-B591-745BABBF01FB}" srcOrd="1" destOrd="0" presId="urn:microsoft.com/office/officeart/2005/8/layout/vList6"/>
    <dgm:cxn modelId="{A52E9DF8-0295-4BA5-9986-0AD0E315FBCB}" type="presParOf" srcId="{DC98962E-8210-4221-B41A-A88D91B4179F}" destId="{706EE84C-5EE4-42E5-BB15-B0075013B6BC}" srcOrd="3" destOrd="0" presId="urn:microsoft.com/office/officeart/2005/8/layout/vList6"/>
    <dgm:cxn modelId="{04F9A8A3-63E3-4625-9D58-D0C732497B84}" type="presParOf" srcId="{DC98962E-8210-4221-B41A-A88D91B4179F}" destId="{1AAEEDEF-4D4C-4306-AF9C-97ADF188B78E}" srcOrd="4" destOrd="0" presId="urn:microsoft.com/office/officeart/2005/8/layout/vList6"/>
    <dgm:cxn modelId="{13F48638-508E-4269-BCD4-BC4695CD2DC8}" type="presParOf" srcId="{1AAEEDEF-4D4C-4306-AF9C-97ADF188B78E}" destId="{BCF76E8E-96DC-4B67-BE43-EA0294B3C50B}" srcOrd="0" destOrd="0" presId="urn:microsoft.com/office/officeart/2005/8/layout/vList6"/>
    <dgm:cxn modelId="{7C666C90-9EBE-4B68-8DF1-78EF8AAD0F44}" type="presParOf" srcId="{1AAEEDEF-4D4C-4306-AF9C-97ADF188B78E}" destId="{132AFA6F-C634-4907-B9DB-6577501CC76B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7EBDF4-B273-403F-B930-4D02A74940D9}">
      <dsp:nvSpPr>
        <dsp:cNvPr id="0" name=""/>
        <dsp:cNvSpPr/>
      </dsp:nvSpPr>
      <dsp:spPr>
        <a:xfrm>
          <a:off x="0" y="390217"/>
          <a:ext cx="3283564" cy="328356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00B1C-D802-4AE4-AB60-7D3A60C3F9D2}">
      <dsp:nvSpPr>
        <dsp:cNvPr id="0" name=""/>
        <dsp:cNvSpPr/>
      </dsp:nvSpPr>
      <dsp:spPr>
        <a:xfrm>
          <a:off x="1641782" y="0"/>
          <a:ext cx="3830825" cy="32835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Девиантное поведение</a:t>
          </a:r>
          <a:endParaRPr lang="ru-RU" sz="2000" kern="1200" dirty="0">
            <a:latin typeface="+mj-lt"/>
          </a:endParaRPr>
        </a:p>
      </dsp:txBody>
      <dsp:txXfrm>
        <a:off x="1641782" y="0"/>
        <a:ext cx="3830825" cy="985071"/>
      </dsp:txXfrm>
    </dsp:sp>
    <dsp:sp modelId="{240D1FC9-8557-463B-8735-590D0C8B613E}">
      <dsp:nvSpPr>
        <dsp:cNvPr id="0" name=""/>
        <dsp:cNvSpPr/>
      </dsp:nvSpPr>
      <dsp:spPr>
        <a:xfrm>
          <a:off x="574624" y="1375289"/>
          <a:ext cx="2134314" cy="213431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F92AA-F030-474C-BC8D-5DA0C03504AB}">
      <dsp:nvSpPr>
        <dsp:cNvPr id="0" name=""/>
        <dsp:cNvSpPr/>
      </dsp:nvSpPr>
      <dsp:spPr>
        <a:xfrm>
          <a:off x="1641782" y="1254593"/>
          <a:ext cx="3830825" cy="23757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4271743"/>
              <a:satOff val="1248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Естественная и неизбежная реакция людей</a:t>
          </a:r>
          <a:endParaRPr lang="ru-RU" sz="2000" kern="1200" dirty="0">
            <a:latin typeface="+mj-lt"/>
          </a:endParaRPr>
        </a:p>
      </dsp:txBody>
      <dsp:txXfrm>
        <a:off x="1641782" y="1254593"/>
        <a:ext cx="3830825" cy="1096479"/>
      </dsp:txXfrm>
    </dsp:sp>
    <dsp:sp modelId="{3DF8530F-71E5-4715-8F4F-1722664714D8}">
      <dsp:nvSpPr>
        <dsp:cNvPr id="0" name=""/>
        <dsp:cNvSpPr/>
      </dsp:nvSpPr>
      <dsp:spPr>
        <a:xfrm>
          <a:off x="1149248" y="2360357"/>
          <a:ext cx="985068" cy="98506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67E0B-3149-4907-A319-0808F324AE93}">
      <dsp:nvSpPr>
        <dsp:cNvPr id="0" name=""/>
        <dsp:cNvSpPr/>
      </dsp:nvSpPr>
      <dsp:spPr>
        <a:xfrm>
          <a:off x="1641782" y="2193348"/>
          <a:ext cx="3830825" cy="13350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8543487"/>
              <a:satOff val="24962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Явление, позитивно влияющее на процесс проведения изменений и организацию в целом</a:t>
          </a:r>
          <a:endParaRPr lang="ru-RU" sz="2000" kern="1200" dirty="0">
            <a:latin typeface="+mj-lt"/>
          </a:endParaRPr>
        </a:p>
      </dsp:txBody>
      <dsp:txXfrm>
        <a:off x="1641782" y="2193348"/>
        <a:ext cx="3830825" cy="13350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68C1FA-A6D5-4C0D-873E-6B028D1E9C5F}">
      <dsp:nvSpPr>
        <dsp:cNvPr id="0" name=""/>
        <dsp:cNvSpPr/>
      </dsp:nvSpPr>
      <dsp:spPr>
        <a:xfrm>
          <a:off x="0" y="73721"/>
          <a:ext cx="9144000" cy="145227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18268-B65A-4DB4-B2FD-33C57E6E19B1}">
      <dsp:nvSpPr>
        <dsp:cNvPr id="0" name=""/>
        <dsp:cNvSpPr/>
      </dsp:nvSpPr>
      <dsp:spPr>
        <a:xfrm>
          <a:off x="274319" y="238253"/>
          <a:ext cx="2686050" cy="18105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FE1AD-528F-4C09-AEDB-ACA1A45EB0F8}">
      <dsp:nvSpPr>
        <dsp:cNvPr id="0" name=""/>
        <dsp:cNvSpPr/>
      </dsp:nvSpPr>
      <dsp:spPr>
        <a:xfrm rot="10800000">
          <a:off x="323528" y="2363195"/>
          <a:ext cx="2686050" cy="7586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индивидуальный</a:t>
          </a:r>
          <a:endParaRPr lang="ru-RU" sz="2000" b="1" kern="1200" dirty="0">
            <a:latin typeface="+mj-lt"/>
          </a:endParaRPr>
        </a:p>
      </dsp:txBody>
      <dsp:txXfrm rot="10800000">
        <a:off x="323528" y="2363195"/>
        <a:ext cx="2686050" cy="758620"/>
      </dsp:txXfrm>
    </dsp:sp>
    <dsp:sp modelId="{FD37894E-9188-4616-B69F-6F7A3A9A76AF}">
      <dsp:nvSpPr>
        <dsp:cNvPr id="0" name=""/>
        <dsp:cNvSpPr/>
      </dsp:nvSpPr>
      <dsp:spPr>
        <a:xfrm>
          <a:off x="3228974" y="221165"/>
          <a:ext cx="2686050" cy="18591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48EB4-2AA8-41ED-BEF9-CE5BD89A557A}">
      <dsp:nvSpPr>
        <dsp:cNvPr id="0" name=""/>
        <dsp:cNvSpPr/>
      </dsp:nvSpPr>
      <dsp:spPr>
        <a:xfrm rot="10800000">
          <a:off x="3228974" y="2375189"/>
          <a:ext cx="2686050" cy="7783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+mj-lt"/>
            </a:rPr>
            <a:t>групповой</a:t>
          </a:r>
          <a:endParaRPr lang="ru-RU" sz="2000" b="1" kern="1200" dirty="0">
            <a:latin typeface="+mj-lt"/>
          </a:endParaRPr>
        </a:p>
      </dsp:txBody>
      <dsp:txXfrm rot="10800000">
        <a:off x="3228974" y="2375189"/>
        <a:ext cx="2686050" cy="778376"/>
      </dsp:txXfrm>
    </dsp:sp>
    <dsp:sp modelId="{7DFFCDF2-F8C9-4A4A-9092-B079150FE5EB}">
      <dsp:nvSpPr>
        <dsp:cNvPr id="0" name=""/>
        <dsp:cNvSpPr/>
      </dsp:nvSpPr>
      <dsp:spPr>
        <a:xfrm>
          <a:off x="6183629" y="272867"/>
          <a:ext cx="2686050" cy="173956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2E225-58DE-4D4A-92C0-98D0C958D27B}">
      <dsp:nvSpPr>
        <dsp:cNvPr id="0" name=""/>
        <dsp:cNvSpPr/>
      </dsp:nvSpPr>
      <dsp:spPr>
        <a:xfrm rot="10800000">
          <a:off x="6156178" y="2363193"/>
          <a:ext cx="2686050" cy="6911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+mj-lt"/>
            </a:rPr>
            <a:t>организационный</a:t>
          </a:r>
          <a:endParaRPr lang="ru-RU" sz="2000" b="1" kern="1200" dirty="0">
            <a:latin typeface="+mj-lt"/>
          </a:endParaRPr>
        </a:p>
      </dsp:txBody>
      <dsp:txXfrm rot="10800000">
        <a:off x="6156178" y="2363193"/>
        <a:ext cx="2686050" cy="6911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DE63F9-6CC6-4AE9-AA42-2620475B4219}">
      <dsp:nvSpPr>
        <dsp:cNvPr id="0" name=""/>
        <dsp:cNvSpPr/>
      </dsp:nvSpPr>
      <dsp:spPr>
        <a:xfrm>
          <a:off x="0" y="280"/>
          <a:ext cx="5472608" cy="935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Результаты проведенного опроса были подвергнуты статистической обработке с помощью программы SPSS 13.0 </a:t>
          </a:r>
          <a:r>
            <a:rPr lang="ru-RU" sz="2000" kern="1200" dirty="0" err="1" smtClean="0">
              <a:latin typeface="+mj-lt"/>
            </a:rPr>
            <a:t>for</a:t>
          </a:r>
          <a:r>
            <a:rPr lang="ru-RU" sz="2000" kern="1200" dirty="0" smtClean="0">
              <a:latin typeface="+mj-lt"/>
            </a:rPr>
            <a:t> </a:t>
          </a:r>
          <a:r>
            <a:rPr lang="ru-RU" sz="2000" kern="1200" dirty="0" err="1" smtClean="0">
              <a:latin typeface="+mj-lt"/>
            </a:rPr>
            <a:t>Windows</a:t>
          </a:r>
          <a:r>
            <a:rPr lang="ru-RU" sz="2000" kern="1200" dirty="0" smtClean="0">
              <a:latin typeface="+mj-lt"/>
            </a:rPr>
            <a:t>. </a:t>
          </a:r>
          <a:endParaRPr lang="ru-RU" sz="2000" kern="1200" dirty="0">
            <a:latin typeface="+mj-lt"/>
          </a:endParaRPr>
        </a:p>
      </dsp:txBody>
      <dsp:txXfrm>
        <a:off x="0" y="280"/>
        <a:ext cx="5472608" cy="9355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76731-30EC-4451-A8D3-E4D67F463029}">
      <dsp:nvSpPr>
        <dsp:cNvPr id="0" name=""/>
        <dsp:cNvSpPr/>
      </dsp:nvSpPr>
      <dsp:spPr>
        <a:xfrm>
          <a:off x="0" y="1409310"/>
          <a:ext cx="6995120" cy="462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Организационные </a:t>
          </a:r>
          <a:endParaRPr lang="ru-RU" sz="2800" b="1" kern="1200" dirty="0">
            <a:latin typeface="+mj-lt"/>
          </a:endParaRPr>
        </a:p>
      </dsp:txBody>
      <dsp:txXfrm>
        <a:off x="0" y="1409310"/>
        <a:ext cx="6995120" cy="462567"/>
      </dsp:txXfrm>
    </dsp:sp>
    <dsp:sp modelId="{56A53701-8478-4124-8BD2-EC87687C6B65}">
      <dsp:nvSpPr>
        <dsp:cNvPr id="0" name=""/>
        <dsp:cNvSpPr/>
      </dsp:nvSpPr>
      <dsp:spPr>
        <a:xfrm rot="10800000">
          <a:off x="0" y="671931"/>
          <a:ext cx="6995120" cy="7114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Групповые </a:t>
          </a:r>
          <a:endParaRPr lang="ru-RU" sz="1400" b="1" kern="1200" dirty="0">
            <a:latin typeface="+mj-lt"/>
          </a:endParaRPr>
        </a:p>
      </dsp:txBody>
      <dsp:txXfrm rot="10800000">
        <a:off x="0" y="671931"/>
        <a:ext cx="6995120" cy="711428"/>
      </dsp:txXfrm>
    </dsp:sp>
    <dsp:sp modelId="{964C97D3-D2FD-41A9-90CC-B680AAAE5C00}">
      <dsp:nvSpPr>
        <dsp:cNvPr id="0" name=""/>
        <dsp:cNvSpPr/>
      </dsp:nvSpPr>
      <dsp:spPr>
        <a:xfrm rot="10800000">
          <a:off x="0" y="330"/>
          <a:ext cx="6995120" cy="7114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Индивидуальные </a:t>
          </a:r>
          <a:endParaRPr lang="ru-RU" sz="2800" b="1" kern="1200" dirty="0">
            <a:latin typeface="+mj-lt"/>
          </a:endParaRPr>
        </a:p>
      </dsp:txBody>
      <dsp:txXfrm rot="10800000">
        <a:off x="0" y="330"/>
        <a:ext cx="6995120" cy="7114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9E692B-79C9-447E-B764-83BA52892DB1}">
      <dsp:nvSpPr>
        <dsp:cNvPr id="0" name=""/>
        <dsp:cNvSpPr/>
      </dsp:nvSpPr>
      <dsp:spPr>
        <a:xfrm>
          <a:off x="3034681" y="0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tx1"/>
              </a:solidFill>
              <a:latin typeface="+mj-lt"/>
            </a:rPr>
            <a:t>Инертность</a:t>
          </a:r>
          <a:endParaRPr lang="ru-RU" sz="2400" i="1" kern="1200" dirty="0">
            <a:solidFill>
              <a:schemeClr val="tx1"/>
            </a:solidFill>
            <a:latin typeface="+mj-lt"/>
          </a:endParaRPr>
        </a:p>
      </dsp:txBody>
      <dsp:txXfrm>
        <a:off x="3034681" y="0"/>
        <a:ext cx="4937760" cy="1414363"/>
      </dsp:txXfrm>
    </dsp:sp>
    <dsp:sp modelId="{383CD7BA-A584-445E-9F16-B33ECF1900EA}">
      <dsp:nvSpPr>
        <dsp:cNvPr id="0" name=""/>
        <dsp:cNvSpPr/>
      </dsp:nvSpPr>
      <dsp:spPr>
        <a:xfrm>
          <a:off x="257158" y="0"/>
          <a:ext cx="2777522" cy="14143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+mj-lt"/>
            </a:rPr>
            <a:t>Индивидуальные причины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257158" y="0"/>
        <a:ext cx="2777522" cy="1414363"/>
      </dsp:txXfrm>
    </dsp:sp>
    <dsp:sp modelId="{D413C167-9A7A-41B2-B591-745BABBF01FB}">
      <dsp:nvSpPr>
        <dsp:cNvPr id="0" name=""/>
        <dsp:cNvSpPr/>
      </dsp:nvSpPr>
      <dsp:spPr>
        <a:xfrm>
          <a:off x="3034681" y="15557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289216"/>
            <a:satOff val="10818"/>
            <a:lumOff val="-38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4289216"/>
              <a:satOff val="10818"/>
              <a:lumOff val="-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tx1"/>
              </a:solidFill>
              <a:latin typeface="+mj-lt"/>
            </a:rPr>
            <a:t>Групповые нормы</a:t>
          </a:r>
          <a:endParaRPr lang="ru-RU" sz="2400" i="1" kern="1200" dirty="0">
            <a:solidFill>
              <a:schemeClr val="tx1"/>
            </a:solidFill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tx1"/>
              </a:solidFill>
              <a:latin typeface="+mj-lt"/>
            </a:rPr>
            <a:t>Групповая сплоченность </a:t>
          </a:r>
          <a:endParaRPr lang="ru-RU" sz="2400" i="1" kern="1200" dirty="0">
            <a:solidFill>
              <a:schemeClr val="tx1"/>
            </a:solidFill>
            <a:latin typeface="+mj-lt"/>
          </a:endParaRPr>
        </a:p>
      </dsp:txBody>
      <dsp:txXfrm>
        <a:off x="3034681" y="1555799"/>
        <a:ext cx="4937760" cy="1414363"/>
      </dsp:txXfrm>
    </dsp:sp>
    <dsp:sp modelId="{D646F9C6-7D05-44D4-BEEB-48C4651835FE}">
      <dsp:nvSpPr>
        <dsp:cNvPr id="0" name=""/>
        <dsp:cNvSpPr/>
      </dsp:nvSpPr>
      <dsp:spPr>
        <a:xfrm>
          <a:off x="257158" y="1555799"/>
          <a:ext cx="2777522" cy="1414363"/>
        </a:xfrm>
        <a:prstGeom prst="roundRect">
          <a:avLst/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+mj-lt"/>
            </a:rPr>
            <a:t>Групповые причины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257158" y="1555799"/>
        <a:ext cx="2777522" cy="1414363"/>
      </dsp:txXfrm>
    </dsp:sp>
    <dsp:sp modelId="{132AFA6F-C634-4907-B9DB-6577501CC76B}">
      <dsp:nvSpPr>
        <dsp:cNvPr id="0" name=""/>
        <dsp:cNvSpPr/>
      </dsp:nvSpPr>
      <dsp:spPr>
        <a:xfrm>
          <a:off x="2987822" y="31115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578433"/>
            <a:satOff val="21636"/>
            <a:lumOff val="-76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8578433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tx1"/>
              </a:solidFill>
              <a:latin typeface="+mj-lt"/>
            </a:rPr>
            <a:t>Организационная коммуникация </a:t>
          </a:r>
          <a:endParaRPr lang="ru-RU" sz="2400" i="1" kern="1200" dirty="0">
            <a:solidFill>
              <a:schemeClr val="tx1"/>
            </a:solidFill>
            <a:latin typeface="+mj-lt"/>
          </a:endParaRPr>
        </a:p>
      </dsp:txBody>
      <dsp:txXfrm>
        <a:off x="2987822" y="3111599"/>
        <a:ext cx="4937760" cy="1414363"/>
      </dsp:txXfrm>
    </dsp:sp>
    <dsp:sp modelId="{BCF76E8E-96DC-4B67-BE43-EA0294B3C50B}">
      <dsp:nvSpPr>
        <dsp:cNvPr id="0" name=""/>
        <dsp:cNvSpPr/>
      </dsp:nvSpPr>
      <dsp:spPr>
        <a:xfrm>
          <a:off x="304017" y="3111599"/>
          <a:ext cx="2683804" cy="1414363"/>
        </a:xfrm>
        <a:prstGeom prst="roundRect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+mj-lt"/>
            </a:rPr>
            <a:t>Организационные причины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304017" y="3111599"/>
        <a:ext cx="2683804" cy="1414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8F7D8-378D-4AD9-9E04-E3E57B58A96E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4BE04-8F5B-4ED7-ACD2-B42E9DADF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567026B-B454-4E3F-8661-93ED10315D2F}" type="datetime1">
              <a:rPr lang="ru-RU" smtClean="0"/>
              <a:pPr/>
              <a:t>07.10.2013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721B-706D-45FF-B3AF-DD9D6E30B62E}" type="datetime1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97DE-6D0B-46CF-B9AC-9DCAF3ABA0F4}" type="datetime1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121F-FEB3-408B-AA1A-3B8D9EDFB84F}" type="datetime1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E4C0E34-7EA5-448A-AA77-9A16FB923286}" type="datetime1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4E2C-78A6-4D97-BB21-292DAECB0851}" type="datetime1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CFE-EEFE-45F1-8BB6-8AFA8FC965BD}" type="datetime1">
              <a:rPr lang="ru-RU" smtClean="0"/>
              <a:pPr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462D-1C9E-4C70-BD22-7A9BE65601AC}" type="datetime1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CC0E-7AFC-460F-A33A-60DE511C9A09}" type="datetime1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5DCD-AB00-44EF-95C0-DDFF7B96405B}" type="datetime1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2C1A-729B-49D6-BB22-DD3B55461C61}" type="datetime1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6CD475-3E13-4FD7-B288-026F8F42A899}" type="datetime1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chart" Target="../charts/char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645024"/>
            <a:ext cx="7218040" cy="1224136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Сопротивление организационным изменениям и способы его преодоления в деятельности </a:t>
            </a:r>
            <a:r>
              <a:rPr lang="en-US" sz="2500" b="1" dirty="0" smtClean="0"/>
              <a:t>HR</a:t>
            </a:r>
            <a:r>
              <a:rPr lang="ru-RU" sz="2500" b="1" dirty="0" smtClean="0"/>
              <a:t> – менеджера</a:t>
            </a:r>
            <a:r>
              <a:rPr lang="ru-RU" sz="2500" b="1" dirty="0" smtClean="0">
                <a:cs typeface="Consolas" pitchFamily="49" charset="0"/>
              </a:rPr>
              <a:t/>
            </a:r>
            <a:br>
              <a:rPr lang="ru-RU" sz="2500" b="1" dirty="0" smtClean="0">
                <a:cs typeface="Consolas" pitchFamily="49" charset="0"/>
              </a:rPr>
            </a:br>
            <a:endParaRPr lang="ru-RU" sz="2500" b="1" dirty="0">
              <a:cs typeface="Consolas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13176"/>
            <a:ext cx="6858000" cy="53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cs typeface="Consolas" pitchFamily="49" charset="0"/>
              </a:rPr>
              <a:t>Зюзина Мария, Шеронова  Наталья,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cs typeface="Consolas" pitchFamily="49" charset="0"/>
              </a:rPr>
              <a:t>Кудрявцева Виктория, Фомина Юлия</a:t>
            </a:r>
          </a:p>
        </p:txBody>
      </p:sp>
      <p:pic>
        <p:nvPicPr>
          <p:cNvPr id="16390" name="Picture 6" descr="http://www.optimizacijaspletnihstrani.net/wp-content/uploads/2011/06/Business-Change-Management-For-Business-Trans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139952" cy="360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7715200" cy="738336"/>
          </a:xfrm>
        </p:spPr>
        <p:txBody>
          <a:bodyPr>
            <a:normAutofit/>
          </a:bodyPr>
          <a:lstStyle/>
          <a:p>
            <a:r>
              <a:rPr lang="ru-RU" dirty="0"/>
              <a:t>Методы </a:t>
            </a:r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20" y="1219200"/>
            <a:ext cx="4392488" cy="501811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ru-RU" sz="2700" dirty="0">
                <a:latin typeface="+mj-lt"/>
              </a:rPr>
              <a:t>анализ научной литературы по проблеме </a:t>
            </a:r>
            <a:r>
              <a:rPr lang="ru-RU" sz="2700" dirty="0" smtClean="0">
                <a:latin typeface="+mj-lt"/>
              </a:rPr>
              <a:t>исследования</a:t>
            </a:r>
          </a:p>
          <a:p>
            <a:pPr algn="ctr">
              <a:spcBef>
                <a:spcPts val="1200"/>
              </a:spcBef>
              <a:buNone/>
            </a:pPr>
            <a:r>
              <a:rPr lang="ru-RU" sz="2700" dirty="0" smtClean="0">
                <a:latin typeface="+mj-lt"/>
              </a:rPr>
              <a:t>интервью </a:t>
            </a:r>
            <a:r>
              <a:rPr lang="ru-RU" sz="2700" dirty="0">
                <a:latin typeface="+mj-lt"/>
              </a:rPr>
              <a:t>и анкетирование линейных менеджеров, </a:t>
            </a:r>
            <a:r>
              <a:rPr lang="en-US" sz="2700" dirty="0" smtClean="0">
                <a:latin typeface="+mj-lt"/>
              </a:rPr>
              <a:t>HR</a:t>
            </a:r>
            <a:r>
              <a:rPr lang="ru-RU" sz="2700" dirty="0" smtClean="0">
                <a:latin typeface="+mj-lt"/>
              </a:rPr>
              <a:t> –менеджеров</a:t>
            </a:r>
          </a:p>
          <a:p>
            <a:pPr algn="ctr">
              <a:spcBef>
                <a:spcPts val="1200"/>
              </a:spcBef>
              <a:buNone/>
            </a:pPr>
            <a:r>
              <a:rPr lang="ru-RU" sz="2700" dirty="0" smtClean="0">
                <a:latin typeface="+mj-lt"/>
              </a:rPr>
              <a:t>статистическая </a:t>
            </a:r>
            <a:r>
              <a:rPr lang="ru-RU" sz="2700" dirty="0">
                <a:latin typeface="+mj-lt"/>
              </a:rPr>
              <a:t>обработка и </a:t>
            </a:r>
            <a:r>
              <a:rPr lang="ru-RU" sz="2700" dirty="0" smtClean="0">
                <a:latin typeface="+mj-lt"/>
              </a:rPr>
              <a:t>интерпретация </a:t>
            </a:r>
            <a:r>
              <a:rPr lang="ru-RU" sz="2700" dirty="0">
                <a:latin typeface="+mj-lt"/>
              </a:rPr>
              <a:t>полученных </a:t>
            </a:r>
            <a:r>
              <a:rPr lang="ru-RU" sz="2700" dirty="0" smtClean="0">
                <a:latin typeface="+mj-lt"/>
              </a:rPr>
              <a:t>результатов</a:t>
            </a:r>
            <a:endParaRPr lang="ru-RU" sz="2700" dirty="0">
              <a:latin typeface="+mj-lt"/>
            </a:endParaRPr>
          </a:p>
        </p:txBody>
      </p:sp>
      <p:pic>
        <p:nvPicPr>
          <p:cNvPr id="4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146" y="2204864"/>
            <a:ext cx="4422854" cy="327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990600"/>
          </a:xfrm>
        </p:spPr>
        <p:txBody>
          <a:bodyPr/>
          <a:lstStyle/>
          <a:p>
            <a:r>
              <a:rPr lang="ru-RU" dirty="0" smtClean="0"/>
              <a:t>Выборка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496944" cy="1154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ru-RU" sz="2300" dirty="0" smtClean="0">
                <a:latin typeface="+mj-lt"/>
              </a:rPr>
              <a:t>30 </a:t>
            </a:r>
            <a:r>
              <a:rPr lang="en-US" sz="2300" dirty="0" smtClean="0">
                <a:latin typeface="+mj-lt"/>
              </a:rPr>
              <a:t>HR</a:t>
            </a:r>
            <a:r>
              <a:rPr lang="ru-RU" sz="2300" dirty="0" smtClean="0">
                <a:latin typeface="+mj-lt"/>
              </a:rPr>
              <a:t>-менеджеров и руководители отделов, имеющих опыт работы с сопротивлением персонала организационным изменениям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7056" y="2492896"/>
          <a:ext cx="849694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pic>
        <p:nvPicPr>
          <p:cNvPr id="2050" name="Picture 2" descr="C:\Users\Mary\Desktop\cMfvU5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3043403" cy="228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230425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latin typeface="+mj-lt"/>
              </a:rPr>
              <a:t>Сферы бизнеса компаний: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телекоммуникации </a:t>
            </a:r>
            <a:r>
              <a:rPr lang="ru-RU" sz="2000" dirty="0" smtClean="0">
                <a:latin typeface="+mj-lt"/>
              </a:rPr>
              <a:t>(МТС, Мегафон, </a:t>
            </a:r>
            <a:r>
              <a:rPr lang="ru-RU" sz="2000" dirty="0" err="1" smtClean="0">
                <a:latin typeface="+mj-lt"/>
              </a:rPr>
              <a:t>Ростелеком</a:t>
            </a:r>
            <a:r>
              <a:rPr lang="ru-RU" sz="2000" dirty="0" smtClean="0">
                <a:latin typeface="+mj-lt"/>
              </a:rPr>
              <a:t>); 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инжиниринг</a:t>
            </a:r>
            <a:r>
              <a:rPr lang="ru-RU" sz="2000" dirty="0" smtClean="0">
                <a:latin typeface="+mj-lt"/>
              </a:rPr>
              <a:t> (</a:t>
            </a:r>
            <a:r>
              <a:rPr lang="ru-RU" sz="2000" dirty="0" err="1" smtClean="0">
                <a:latin typeface="+mj-lt"/>
              </a:rPr>
              <a:t>Атомэнергопроект</a:t>
            </a:r>
            <a:r>
              <a:rPr lang="ru-RU" sz="2000" dirty="0" smtClean="0">
                <a:latin typeface="+mj-lt"/>
              </a:rPr>
              <a:t>,  НИАЭП, </a:t>
            </a:r>
            <a:r>
              <a:rPr lang="ru-RU" sz="2000" dirty="0" err="1" smtClean="0">
                <a:latin typeface="+mj-lt"/>
              </a:rPr>
              <a:t>Гринатом</a:t>
            </a:r>
            <a:r>
              <a:rPr lang="ru-RU" sz="2000" dirty="0" smtClean="0">
                <a:latin typeface="+mj-lt"/>
              </a:rPr>
              <a:t>), 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страхование</a:t>
            </a:r>
            <a:r>
              <a:rPr lang="ru-RU" sz="2000" dirty="0" smtClean="0">
                <a:latin typeface="+mj-lt"/>
              </a:rPr>
              <a:t> (</a:t>
            </a:r>
            <a:r>
              <a:rPr lang="ru-RU" sz="2000" dirty="0" err="1" smtClean="0">
                <a:latin typeface="+mj-lt"/>
              </a:rPr>
              <a:t>Росгосстрах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Альфастрахование</a:t>
            </a:r>
            <a:r>
              <a:rPr lang="ru-RU" sz="2000" dirty="0" smtClean="0">
                <a:latin typeface="+mj-lt"/>
              </a:rPr>
              <a:t>, «</a:t>
            </a:r>
            <a:r>
              <a:rPr lang="ru-RU" sz="2000" dirty="0" err="1" smtClean="0">
                <a:latin typeface="+mj-lt"/>
              </a:rPr>
              <a:t>Орбайте</a:t>
            </a:r>
            <a:r>
              <a:rPr lang="ru-RU" sz="2000" dirty="0" smtClean="0">
                <a:latin typeface="+mj-lt"/>
              </a:rPr>
              <a:t>»),  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промышленное пр-во и транспорт </a:t>
            </a:r>
            <a:r>
              <a:rPr lang="ru-RU" sz="2000" dirty="0" smtClean="0">
                <a:latin typeface="+mj-lt"/>
              </a:rPr>
              <a:t>(ГАЗ, </a:t>
            </a:r>
            <a:r>
              <a:rPr lang="ru-RU" sz="2000" dirty="0" err="1" smtClean="0">
                <a:latin typeface="+mj-lt"/>
              </a:rPr>
              <a:t>Гидротермаль</a:t>
            </a:r>
            <a:r>
              <a:rPr lang="ru-RU" sz="2000" dirty="0" smtClean="0">
                <a:latin typeface="+mj-lt"/>
              </a:rPr>
              <a:t>, УК ОБФ, РЖД); 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продажа автомобилей </a:t>
            </a:r>
            <a:r>
              <a:rPr lang="ru-RU" sz="2000" dirty="0" smtClean="0">
                <a:latin typeface="+mj-lt"/>
              </a:rPr>
              <a:t>(АГАТ, «Автомобили Баварии», Плаза), </a:t>
            </a:r>
          </a:p>
          <a:p>
            <a:pPr marL="0" indent="0" algn="r">
              <a:buNone/>
            </a:pPr>
            <a:endParaRPr lang="ru-RU" sz="20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990600"/>
          </a:xfrm>
        </p:spPr>
        <p:txBody>
          <a:bodyPr/>
          <a:lstStyle/>
          <a:p>
            <a:r>
              <a:rPr lang="ru-RU" dirty="0" smtClean="0"/>
              <a:t>Выборка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630946" cy="254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11960" y="3573016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производство продуктов питания </a:t>
            </a:r>
            <a:r>
              <a:rPr lang="ru-RU" sz="2000" dirty="0" smtClean="0">
                <a:latin typeface="+mj-lt"/>
              </a:rPr>
              <a:t>(НМЖК, Сладкая жизнь, </a:t>
            </a:r>
            <a:r>
              <a:rPr lang="en-US" sz="2000" dirty="0" smtClean="0">
                <a:latin typeface="+mj-lt"/>
              </a:rPr>
              <a:t>Coca</a:t>
            </a:r>
            <a:r>
              <a:rPr lang="ru-RU" sz="2000" dirty="0" smtClean="0">
                <a:latin typeface="+mj-lt"/>
              </a:rPr>
              <a:t>-</a:t>
            </a:r>
            <a:r>
              <a:rPr lang="en-US" sz="2000" dirty="0" smtClean="0">
                <a:latin typeface="+mj-lt"/>
              </a:rPr>
              <a:t>Cola</a:t>
            </a:r>
            <a:r>
              <a:rPr lang="ru-RU" sz="2000" dirty="0" smtClean="0">
                <a:latin typeface="+mj-lt"/>
              </a:rPr>
              <a:t>), </a:t>
            </a:r>
          </a:p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банковская деятельность </a:t>
            </a:r>
            <a:r>
              <a:rPr lang="ru-RU" sz="2000" dirty="0" smtClean="0">
                <a:latin typeface="+mj-lt"/>
              </a:rPr>
              <a:t>(Сбербанк, </a:t>
            </a:r>
            <a:r>
              <a:rPr lang="ru-RU" sz="2000" dirty="0" err="1" smtClean="0">
                <a:latin typeface="+mj-lt"/>
              </a:rPr>
              <a:t>Росбанк</a:t>
            </a:r>
            <a:r>
              <a:rPr lang="ru-RU" sz="2000" dirty="0" smtClean="0">
                <a:latin typeface="+mj-lt"/>
              </a:rPr>
              <a:t>, МДМ банк), </a:t>
            </a:r>
          </a:p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фармацевтика</a:t>
            </a:r>
            <a:r>
              <a:rPr lang="ru-RU" sz="2000" dirty="0" smtClean="0">
                <a:latin typeface="+mj-lt"/>
              </a:rPr>
              <a:t>  (</a:t>
            </a:r>
            <a:r>
              <a:rPr lang="ru-RU" sz="2000" dirty="0" err="1" smtClean="0">
                <a:latin typeface="+mj-lt"/>
              </a:rPr>
              <a:t>Штада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Нижфарм</a:t>
            </a:r>
            <a:r>
              <a:rPr lang="ru-RU" sz="2000" dirty="0" smtClean="0">
                <a:latin typeface="+mj-lt"/>
              </a:rPr>
              <a:t>), </a:t>
            </a:r>
          </a:p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HORECA</a:t>
            </a:r>
            <a:r>
              <a:rPr lang="ru-RU" sz="2000" dirty="0" smtClean="0">
                <a:latin typeface="+mj-lt"/>
              </a:rPr>
              <a:t> (ГК ПИР, </a:t>
            </a:r>
            <a:r>
              <a:rPr lang="en-US" sz="2000" dirty="0" smtClean="0">
                <a:latin typeface="+mj-lt"/>
              </a:rPr>
              <a:t>Love Food</a:t>
            </a:r>
            <a:r>
              <a:rPr lang="ru-RU" sz="2000" dirty="0" smtClean="0">
                <a:latin typeface="+mj-lt"/>
              </a:rPr>
              <a:t> , </a:t>
            </a:r>
            <a:r>
              <a:rPr lang="en-US" sz="2000" dirty="0" smtClean="0">
                <a:latin typeface="+mj-lt"/>
              </a:rPr>
              <a:t>X</a:t>
            </a:r>
            <a:r>
              <a:rPr lang="ru-RU" sz="2000" dirty="0" smtClean="0">
                <a:latin typeface="+mj-lt"/>
              </a:rPr>
              <a:t>5 </a:t>
            </a:r>
            <a:r>
              <a:rPr lang="en-US" sz="2000" dirty="0" smtClean="0">
                <a:latin typeface="+mj-lt"/>
              </a:rPr>
              <a:t>retail group</a:t>
            </a:r>
            <a:r>
              <a:rPr lang="ru-RU" sz="2000" dirty="0" smtClean="0">
                <a:latin typeface="+mj-lt"/>
              </a:rPr>
              <a:t>); </a:t>
            </a:r>
          </a:p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услуги</a:t>
            </a:r>
            <a:r>
              <a:rPr lang="ru-RU" sz="2000" dirty="0" smtClean="0">
                <a:latin typeface="+mj-lt"/>
              </a:rPr>
              <a:t> (</a:t>
            </a:r>
            <a:r>
              <a:rPr lang="en-US" sz="2000" dirty="0" smtClean="0">
                <a:latin typeface="+mj-lt"/>
              </a:rPr>
              <a:t>Word Class</a:t>
            </a:r>
            <a:r>
              <a:rPr lang="ru-RU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Tom Hunt</a:t>
            </a:r>
            <a:r>
              <a:rPr lang="ru-RU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Adecco</a:t>
            </a:r>
            <a:r>
              <a:rPr lang="ru-RU" sz="2000" dirty="0" smtClean="0">
                <a:latin typeface="+mj-lt"/>
              </a:rPr>
              <a:t>) и др.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 descr="M5kLODaLNJ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20888"/>
            <a:ext cx="2955837" cy="39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348880"/>
            <a:ext cx="87849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358775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Характеристики компании:  название, направление деятельности,  возраст, численность персонала,  масштаб, стадия развития, структура и тип организационной культуры</a:t>
            </a:r>
          </a:p>
          <a:p>
            <a:pPr marL="90488" indent="358775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Организационные изменения, проводимые в компании</a:t>
            </a:r>
          </a:p>
          <a:p>
            <a:pPr marL="90488" indent="358775" algn="just">
              <a:lnSpc>
                <a:spcPct val="114000"/>
              </a:lnSpc>
              <a:buFont typeface="+mj-lt"/>
              <a:buAutoNum type="arabicPeriod" startAt="3"/>
            </a:pPr>
            <a:r>
              <a:rPr lang="ru-RU" sz="2000" dirty="0" smtClean="0">
                <a:latin typeface="+mj-lt"/>
              </a:rPr>
              <a:t>Основных индивидуальных, групповых и </a:t>
            </a:r>
          </a:p>
          <a:p>
            <a:pPr marL="90488" algn="just">
              <a:lnSpc>
                <a:spcPct val="114000"/>
              </a:lnSpc>
            </a:pPr>
            <a:r>
              <a:rPr lang="ru-RU" sz="2000" dirty="0" smtClean="0">
                <a:latin typeface="+mj-lt"/>
              </a:rPr>
              <a:t>организационных причин  сопротивления  изменениям</a:t>
            </a:r>
          </a:p>
          <a:p>
            <a:pPr marL="90488" indent="358775" algn="just">
              <a:lnSpc>
                <a:spcPct val="114000"/>
              </a:lnSpc>
              <a:buFont typeface="+mj-lt"/>
              <a:buAutoNum type="arabicPeriod" startAt="4"/>
            </a:pPr>
            <a:r>
              <a:rPr lang="ru-RU" sz="2000" dirty="0" smtClean="0">
                <a:latin typeface="+mj-lt"/>
              </a:rPr>
              <a:t>Методы преодоления индивидуальных, </a:t>
            </a:r>
          </a:p>
          <a:p>
            <a:pPr marL="90488" algn="just">
              <a:lnSpc>
                <a:spcPct val="114000"/>
              </a:lnSpc>
            </a:pPr>
            <a:r>
              <a:rPr lang="ru-RU" sz="2000" dirty="0" smtClean="0">
                <a:latin typeface="+mj-lt"/>
              </a:rPr>
              <a:t>групповых и организационных причин </a:t>
            </a:r>
          </a:p>
          <a:p>
            <a:pPr marL="90488" algn="just">
              <a:lnSpc>
                <a:spcPct val="114000"/>
              </a:lnSpc>
            </a:pPr>
            <a:r>
              <a:rPr lang="ru-RU" sz="2000" dirty="0" smtClean="0">
                <a:latin typeface="+mj-lt"/>
              </a:rPr>
              <a:t>сопротивления персонала изменениям и роли </a:t>
            </a:r>
          </a:p>
          <a:p>
            <a:pPr marL="90488" algn="just">
              <a:lnSpc>
                <a:spcPct val="114000"/>
              </a:lnSpc>
            </a:pPr>
            <a:r>
              <a:rPr lang="ru-RU" sz="2000" dirty="0" smtClean="0">
                <a:latin typeface="+mj-lt"/>
              </a:rPr>
              <a:t>линейных менеджеров в  решении этой проблемы</a:t>
            </a:r>
            <a:endParaRPr lang="ru-RU" sz="20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990600"/>
          </a:xfrm>
        </p:spPr>
        <p:txBody>
          <a:bodyPr/>
          <a:lstStyle/>
          <a:p>
            <a:r>
              <a:rPr lang="ru-RU" dirty="0" smtClean="0"/>
              <a:t>Методы исследования (1 часть)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4824536" cy="864096"/>
          </a:xfr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i="1" u="sng" dirty="0" smtClean="0">
                <a:latin typeface="+mj-lt"/>
              </a:rPr>
              <a:t>Письменный опрос</a:t>
            </a:r>
          </a:p>
          <a:p>
            <a:pPr algn="ctr">
              <a:buNone/>
            </a:pPr>
            <a:r>
              <a:rPr lang="ru-RU" sz="2400" i="1" dirty="0" smtClean="0">
                <a:latin typeface="+mj-lt"/>
              </a:rPr>
              <a:t> 22 вопроса, разбитые на  4 блока</a:t>
            </a:r>
          </a:p>
          <a:p>
            <a:pPr algn="ctr">
              <a:buNone/>
            </a:pPr>
            <a:endParaRPr lang="ru-RU" sz="2400" i="1" dirty="0">
              <a:latin typeface="+mj-lt"/>
            </a:endParaRPr>
          </a:p>
        </p:txBody>
      </p:sp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990600"/>
          </a:xfrm>
        </p:spPr>
        <p:txBody>
          <a:bodyPr/>
          <a:lstStyle/>
          <a:p>
            <a:r>
              <a:rPr lang="ru-RU" dirty="0" smtClean="0"/>
              <a:t>Результаты исследования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547260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2348880"/>
          <a:ext cx="61206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12160" y="1484784"/>
            <a:ext cx="2880320" cy="5016758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+mj-lt"/>
              </a:rPr>
              <a:t>80% - Изменения в структуре компании</a:t>
            </a:r>
          </a:p>
          <a:p>
            <a:pPr algn="just"/>
            <a:r>
              <a:rPr lang="ru-RU" sz="2000" dirty="0" smtClean="0">
                <a:latin typeface="+mj-lt"/>
              </a:rPr>
              <a:t>67% - Внедрение новых технологий </a:t>
            </a:r>
          </a:p>
          <a:p>
            <a:pPr algn="just"/>
            <a:r>
              <a:rPr lang="ru-RU" sz="2000" dirty="0" smtClean="0">
                <a:latin typeface="+mj-lt"/>
              </a:rPr>
              <a:t>60% - Создание нового направления деятельности</a:t>
            </a:r>
          </a:p>
          <a:p>
            <a:pPr algn="just"/>
            <a:r>
              <a:rPr lang="ru-RU" sz="2000" dirty="0" smtClean="0">
                <a:latin typeface="+mj-lt"/>
              </a:rPr>
              <a:t>60% - нововведение в системе материального стимулирования </a:t>
            </a:r>
          </a:p>
          <a:p>
            <a:pPr algn="just"/>
            <a:r>
              <a:rPr lang="ru-RU" sz="2000" dirty="0" smtClean="0">
                <a:latin typeface="+mj-lt"/>
              </a:rPr>
              <a:t>50% - изменение в культуре и стиле управления </a:t>
            </a:r>
          </a:p>
          <a:p>
            <a:pPr algn="just"/>
            <a:r>
              <a:rPr lang="ru-RU" sz="2000" dirty="0" smtClean="0">
                <a:latin typeface="+mj-lt"/>
              </a:rPr>
              <a:t>43% - изменения в кадровой политике </a:t>
            </a:r>
            <a:endParaRPr lang="ru-RU" sz="2000" dirty="0">
              <a:latin typeface="+mj-lt"/>
            </a:endParaRPr>
          </a:p>
        </p:txBody>
      </p:sp>
      <p:pic>
        <p:nvPicPr>
          <p:cNvPr id="7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8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91741" y="4293096"/>
            <a:ext cx="3152259" cy="197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Users\Mary\Desktop\process_usovershenstvovan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2775119" cy="1872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990600"/>
          </a:xfrm>
        </p:spPr>
        <p:txBody>
          <a:bodyPr/>
          <a:lstStyle/>
          <a:p>
            <a:r>
              <a:rPr lang="ru-RU" dirty="0" smtClean="0"/>
              <a:t>Результаты исследования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420888"/>
            <a:ext cx="5112568" cy="3085803"/>
          </a:xfrm>
        </p:spPr>
        <p:txBody>
          <a:bodyPr>
            <a:normAutofit/>
          </a:bodyPr>
          <a:lstStyle/>
          <a:p>
            <a:pPr marL="0" indent="361950" algn="just"/>
            <a:r>
              <a:rPr lang="ru-RU" sz="2400" dirty="0" smtClean="0">
                <a:latin typeface="+mj-lt"/>
              </a:rPr>
              <a:t>внедрение </a:t>
            </a:r>
            <a:r>
              <a:rPr lang="ru-RU" sz="2400" dirty="0">
                <a:latin typeface="+mj-lt"/>
              </a:rPr>
              <a:t>новых технологий </a:t>
            </a:r>
            <a:r>
              <a:rPr lang="ru-RU" sz="2400" dirty="0" smtClean="0">
                <a:latin typeface="+mj-lt"/>
              </a:rPr>
              <a:t>работы</a:t>
            </a:r>
          </a:p>
          <a:p>
            <a:pPr marL="0" indent="361950" algn="just"/>
            <a:r>
              <a:rPr lang="ru-RU" sz="2400" dirty="0" smtClean="0">
                <a:latin typeface="+mj-lt"/>
              </a:rPr>
              <a:t>создание </a:t>
            </a:r>
            <a:r>
              <a:rPr lang="ru-RU" sz="2400" dirty="0">
                <a:latin typeface="+mj-lt"/>
              </a:rPr>
              <a:t>новых направлений </a:t>
            </a:r>
            <a:r>
              <a:rPr lang="ru-RU" sz="2400" dirty="0" smtClean="0">
                <a:latin typeface="+mj-lt"/>
              </a:rPr>
              <a:t>деятельности</a:t>
            </a:r>
          </a:p>
          <a:p>
            <a:pPr marL="0" indent="361950" algn="just"/>
            <a:r>
              <a:rPr lang="ru-RU" sz="2400" dirty="0" smtClean="0">
                <a:latin typeface="+mj-lt"/>
              </a:rPr>
              <a:t>изменения </a:t>
            </a:r>
            <a:r>
              <a:rPr lang="ru-RU" sz="2400" dirty="0">
                <a:latin typeface="+mj-lt"/>
              </a:rPr>
              <a:t>в стиле управления и корпоративной </a:t>
            </a:r>
            <a:r>
              <a:rPr lang="ru-RU" sz="2400" dirty="0" smtClean="0">
                <a:latin typeface="+mj-lt"/>
              </a:rPr>
              <a:t>культуре</a:t>
            </a:r>
            <a:endParaRPr lang="ru-RU" sz="2400" dirty="0"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  <p:pic>
        <p:nvPicPr>
          <p:cNvPr id="7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4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pic>
        <p:nvPicPr>
          <p:cNvPr id="1026" name="Picture 2" descr="C:\Users\Mary\Desktop\a6731ab91d51737a0395507b87ce35a2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556792"/>
            <a:ext cx="1703090" cy="255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Mary\Desktop\new_product.jpg"/>
          <p:cNvPicPr>
            <a:picLocks noChangeAspect="1" noChangeArrowheads="1"/>
          </p:cNvPicPr>
          <p:nvPr/>
        </p:nvPicPr>
        <p:blipFill>
          <a:blip r:embed="rId6" cstate="print"/>
          <a:srcRect l="16514" r="17358"/>
          <a:stretch>
            <a:fillRect/>
          </a:stretch>
        </p:blipFill>
        <p:spPr bwMode="auto">
          <a:xfrm>
            <a:off x="0" y="2708920"/>
            <a:ext cx="1872208" cy="1728192"/>
          </a:xfrm>
          <a:prstGeom prst="rect">
            <a:avLst/>
          </a:prstGeom>
          <a:noFill/>
        </p:spPr>
      </p:pic>
      <p:sp>
        <p:nvSpPr>
          <p:cNvPr id="1031" name="AutoShape 7" descr="buduschee.jpg (590×39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buduschee.jpg (590×39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buduschee.jpg (590×39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412776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800" dirty="0" smtClean="0">
                <a:latin typeface="+mj-lt"/>
              </a:rPr>
              <a:t>Наиболее значимые для компаний изменения по оценки</a:t>
            </a:r>
            <a:r>
              <a:rPr lang="en-US" sz="2800" dirty="0" smtClean="0">
                <a:latin typeface="+mj-lt"/>
              </a:rPr>
              <a:t>HR</a:t>
            </a:r>
            <a:r>
              <a:rPr lang="ru-RU" sz="2800" dirty="0" smtClean="0">
                <a:latin typeface="+mj-lt"/>
              </a:rPr>
              <a:t>-менеджеров: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643192" cy="990600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1807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+mj-lt"/>
              </a:rPr>
              <a:t>Распределение </a:t>
            </a:r>
            <a:r>
              <a:rPr lang="ru-RU" dirty="0">
                <a:latin typeface="+mj-lt"/>
              </a:rPr>
              <a:t>оценок близко к нормальному и наиболее типичной является </a:t>
            </a:r>
            <a:r>
              <a:rPr lang="ru-RU" b="1" dirty="0">
                <a:latin typeface="+mj-lt"/>
              </a:rPr>
              <a:t>средняя интенсивность сопротивления</a:t>
            </a:r>
            <a:r>
              <a:rPr lang="ru-RU" dirty="0">
                <a:latin typeface="+mj-lt"/>
              </a:rPr>
              <a:t>.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b="11111"/>
          <a:stretch>
            <a:fillRect/>
          </a:stretch>
        </p:blipFill>
        <p:spPr>
          <a:xfrm>
            <a:off x="323528" y="2420888"/>
            <a:ext cx="8472269" cy="3456384"/>
          </a:xfrm>
          <a:prstGeom prst="rect">
            <a:avLst/>
          </a:prstGeom>
        </p:spPr>
      </p:pic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953" y="5877272"/>
            <a:ext cx="892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+mj-lt"/>
              </a:rPr>
              <a:t>Общая интенсивность сопротивления сотрудников организационным изменениям</a:t>
            </a:r>
            <a:endParaRPr lang="ru-RU" i="1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990600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4149080"/>
          <a:ext cx="699512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7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19675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+mj-lt"/>
              </a:rPr>
              <a:t>Ранжирование индивидуальных, групповых и организационных причин по степени их значимости</a:t>
            </a:r>
            <a:endParaRPr lang="ru-RU" sz="2400" i="1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2276872"/>
          <a:ext cx="8568952" cy="1584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6264"/>
                <a:gridCol w="1908212"/>
                <a:gridCol w="2142238"/>
                <a:gridCol w="2142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Причины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1-е место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2-е место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3-е место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Индивидуальные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12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8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10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Групповые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7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16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7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Организационные 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11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6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13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990600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268760"/>
          <a:ext cx="82809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95536" y="5589240"/>
            <a:ext cx="8229600" cy="68103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 smtClean="0">
                <a:latin typeface="+mj-lt"/>
              </a:rPr>
              <a:t>Степень влияния </a:t>
            </a:r>
            <a:r>
              <a:rPr lang="ru-RU" i="1" dirty="0">
                <a:latin typeface="+mj-lt"/>
              </a:rPr>
              <a:t>различных причин на сопротивление организационным изменениям</a:t>
            </a:r>
          </a:p>
        </p:txBody>
      </p:sp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990600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7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pic>
        <p:nvPicPr>
          <p:cNvPr id="5121" name="Picture 1" descr="C:\Users\Mary\Desktop\17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268760"/>
            <a:ext cx="2421160" cy="160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Mary\Desktop\soveshhani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2852936"/>
            <a:ext cx="2432099" cy="197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Mary\Desktop\people-networking2-300x1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4869160"/>
            <a:ext cx="2516409" cy="159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4056112" cy="2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990600"/>
          </a:xfrm>
        </p:spPr>
        <p:txBody>
          <a:bodyPr/>
          <a:lstStyle/>
          <a:p>
            <a:r>
              <a:rPr lang="ru-RU" dirty="0" smtClean="0"/>
              <a:t>План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49263" indent="-449263">
              <a:buFont typeface="Wingdings" pitchFamily="2" charset="2"/>
              <a:buChar char="v"/>
            </a:pPr>
            <a:r>
              <a:rPr lang="ru-RU" sz="2800" dirty="0" smtClean="0">
                <a:latin typeface="+mj-lt"/>
              </a:rPr>
              <a:t>Постановка проблемы</a:t>
            </a:r>
          </a:p>
          <a:p>
            <a:pPr marL="449263" indent="-449263">
              <a:buFont typeface="Wingdings" pitchFamily="2" charset="2"/>
              <a:buChar char="v"/>
            </a:pPr>
            <a:r>
              <a:rPr lang="ru-RU" sz="2800" dirty="0" smtClean="0">
                <a:latin typeface="+mj-lt"/>
              </a:rPr>
              <a:t>Цель исследования</a:t>
            </a:r>
          </a:p>
          <a:p>
            <a:pPr marL="449263" indent="-449263">
              <a:buFont typeface="Wingdings" pitchFamily="2" charset="2"/>
              <a:buChar char="v"/>
            </a:pPr>
            <a:r>
              <a:rPr lang="ru-RU" sz="2800" dirty="0" smtClean="0">
                <a:latin typeface="+mj-lt"/>
              </a:rPr>
              <a:t>Задачи исследования</a:t>
            </a:r>
          </a:p>
          <a:p>
            <a:pPr marL="449263" indent="-449263">
              <a:buFont typeface="Wingdings" pitchFamily="2" charset="2"/>
              <a:buChar char="v"/>
            </a:pPr>
            <a:r>
              <a:rPr lang="ru-RU" sz="2800" dirty="0" smtClean="0">
                <a:latin typeface="+mj-lt"/>
              </a:rPr>
              <a:t>Методология исследования</a:t>
            </a:r>
          </a:p>
          <a:p>
            <a:pPr marL="449263" indent="-449263">
              <a:buFont typeface="Wingdings" pitchFamily="2" charset="2"/>
              <a:buChar char="v"/>
            </a:pPr>
            <a:r>
              <a:rPr lang="ru-RU" sz="2800" dirty="0" smtClean="0">
                <a:latin typeface="+mj-lt"/>
              </a:rPr>
              <a:t>Методы исследования</a:t>
            </a:r>
          </a:p>
          <a:p>
            <a:pPr marL="449263" indent="-449263">
              <a:buFont typeface="Wingdings" pitchFamily="2" charset="2"/>
              <a:buChar char="v"/>
            </a:pPr>
            <a:r>
              <a:rPr lang="ru-RU" sz="2800" dirty="0" smtClean="0">
                <a:latin typeface="+mj-lt"/>
              </a:rPr>
              <a:t>Результаты исследования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990600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pic>
        <p:nvPicPr>
          <p:cNvPr id="6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268760"/>
            <a:ext cx="8496944" cy="461913"/>
          </a:xfrm>
          <a:prstGeom prst="rect">
            <a:avLst/>
          </a:prstGeom>
        </p:spPr>
        <p:txBody>
          <a:bodyPr vert="horz" anchor="b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Задачи, которые выполняют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HR 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менеджеры </a:t>
            </a:r>
            <a:endParaRPr kumimoji="0" lang="ru-RU" sz="280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628800"/>
          <a:ext cx="914400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48654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Методы, используемые при преодолении изменений</a:t>
            </a:r>
            <a:endParaRPr lang="ru-RU" sz="2400" i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700808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52400"/>
            <a:ext cx="77152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исследования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036496" cy="78296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/>
              <a:t>Роль </a:t>
            </a:r>
            <a:r>
              <a:rPr lang="ru-RU" sz="2400" i="1" dirty="0"/>
              <a:t>линейного менеджера </a:t>
            </a:r>
            <a:r>
              <a:rPr lang="ru-RU" sz="2400" i="1" dirty="0" smtClean="0"/>
              <a:t>в </a:t>
            </a:r>
            <a:r>
              <a:rPr lang="ru-RU" sz="2400" i="1" dirty="0"/>
              <a:t>преодолении сопротивления организационным изменениям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2276872"/>
          <a:ext cx="8820472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52400"/>
            <a:ext cx="77152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исследования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492896"/>
            <a:ext cx="8229600" cy="841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512" y="1484784"/>
            <a:ext cx="8713663" cy="1008038"/>
          </a:xfr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3050" indent="-273050" algn="ctr">
              <a:buFontTx/>
              <a:buNone/>
            </a:pPr>
            <a:r>
              <a:rPr lang="ru-RU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Около </a:t>
            </a:r>
            <a:r>
              <a:rPr lang="ru-RU" sz="44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70 %</a:t>
            </a:r>
            <a:r>
              <a:rPr lang="ru-RU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всех проведенных организационных изменений терпят неудачу.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638" y="2997200"/>
            <a:ext cx="4716462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Существует ряд причин неудачного внедрения организационных изменений, одной из которых является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сопротивление организационным изменениям</a:t>
            </a:r>
            <a:r>
              <a:rPr lang="ru-RU" sz="2400" dirty="0">
                <a:latin typeface="+mj-lt"/>
                <a:cs typeface="+mn-cs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оказываемое сотрудниками организации.</a:t>
            </a:r>
          </a:p>
        </p:txBody>
      </p:sp>
      <p:pic>
        <p:nvPicPr>
          <p:cNvPr id="11269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Номер слайда 5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FB011B1-05C6-4B19-AA12-23DE809AFF15}" type="slidenum">
              <a:rPr lang="ru-RU" sz="1400">
                <a:solidFill>
                  <a:schemeClr val="tx2"/>
                </a:solidFill>
                <a:latin typeface="Calibri" pitchFamily="34" charset="0"/>
              </a:rPr>
              <a:pPr/>
              <a:t>3</a:t>
            </a:fld>
            <a:endParaRPr lang="ru-RU" sz="14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8" name="Picture 8" descr="http://www.strategies-for-managing-change.com/images/ch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3491880" cy="349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404664"/>
            <a:ext cx="7715200" cy="6843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Постановка проблемы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68760"/>
            <a:ext cx="8229600" cy="630560"/>
          </a:xfrm>
        </p:spPr>
        <p:txBody>
          <a:bodyPr/>
          <a:lstStyle/>
          <a:p>
            <a:r>
              <a:rPr lang="ru-RU" i="1" dirty="0"/>
              <a:t>Сопротивление </a:t>
            </a:r>
            <a:r>
              <a:rPr lang="ru-RU" i="1" dirty="0" smtClean="0"/>
              <a:t>– это …</a:t>
            </a:r>
            <a:endParaRPr lang="ru-RU" i="1" dirty="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38200" y="2743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796136" y="1844824"/>
            <a:ext cx="309607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+mj-lt"/>
              </a:rPr>
              <a:t>Таким образом, сопротивление изменениям – </a:t>
            </a:r>
            <a:r>
              <a:rPr lang="ru-RU" sz="2000" b="1" dirty="0">
                <a:latin typeface="+mj-lt"/>
              </a:rPr>
              <a:t>это комплексный феномен</a:t>
            </a:r>
            <a:r>
              <a:rPr lang="ru-RU" sz="2000" dirty="0">
                <a:latin typeface="+mj-lt"/>
              </a:rPr>
              <a:t>, включающий в себя как психологические механизмы и обусловленность, так и поведенческие признаки, определяющие направленность сопротивлений.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71600" y="260648"/>
            <a:ext cx="7715200" cy="6843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Постановка проблемы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251520" y="1988840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057672"/>
          </a:xfrm>
        </p:spPr>
        <p:txBody>
          <a:bodyPr/>
          <a:lstStyle/>
          <a:p>
            <a:pPr>
              <a:buNone/>
            </a:pPr>
            <a:r>
              <a:rPr lang="ru-RU" i="1" dirty="0">
                <a:latin typeface="+mj-lt"/>
              </a:rPr>
              <a:t>Изучение сопротивления организационным изменениям включает в себя  три уровня анализа: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404664"/>
            <a:ext cx="7715200" cy="6843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Постановка проблемы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0" y="2492896"/>
          <a:ext cx="9144000" cy="322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 descr="http://www.5forcesofchange.com/wp-content/uploads/2010/07/men-roped-together_we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2708920"/>
            <a:ext cx="2016224" cy="187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lifecoachingforchristianwomen.com/wp-content/uploads/2011/07/mindset-300x3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2780928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2780929"/>
            <a:ext cx="2304256" cy="172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2400"/>
            <a:ext cx="7499176" cy="990600"/>
          </a:xfrm>
        </p:spPr>
        <p:txBody>
          <a:bodyPr/>
          <a:lstStyle/>
          <a:p>
            <a:r>
              <a:rPr lang="ru-RU" dirty="0" smtClean="0"/>
              <a:t>Постановка проблемы</a:t>
            </a: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1340768"/>
            <a:ext cx="4474840" cy="4946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723900" algn="just">
              <a:buNone/>
            </a:pPr>
            <a:r>
              <a:rPr lang="ru-RU" sz="2500" dirty="0">
                <a:latin typeface="+mj-lt"/>
              </a:rPr>
              <a:t>В концепции Дэйва Ульриха (2007) одной из основных профессиональных ролей современного HR-менеджера (наряду с ролями «стратегический партнер», «административный эксперт» и «лидер персонала») выступает роль "агента перемен", т.е. функция управления преобразования в организации. </a:t>
            </a:r>
          </a:p>
        </p:txBody>
      </p:sp>
      <p:pic>
        <p:nvPicPr>
          <p:cNvPr id="4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62043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83152" cy="990600"/>
          </a:xfrm>
        </p:spPr>
        <p:txBody>
          <a:bodyPr>
            <a:normAutofit/>
          </a:bodyPr>
          <a:lstStyle/>
          <a:p>
            <a:r>
              <a:rPr lang="ru-RU" dirty="0"/>
              <a:t>Цель </a:t>
            </a:r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7057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361950" algn="just">
              <a:buNone/>
            </a:pPr>
            <a:r>
              <a:rPr lang="ru-RU" dirty="0">
                <a:latin typeface="+mj-lt"/>
              </a:rPr>
              <a:t>Исследовать индивидуальные, групповые и организационные барьеры сопротивления организационным изменениям и способы его преодоления в деятельности HR - менеджера</a:t>
            </a:r>
          </a:p>
        </p:txBody>
      </p:sp>
      <p:pic>
        <p:nvPicPr>
          <p:cNvPr id="4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Mary\Desktop\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4143896" cy="310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Mary\Desktop\5819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84984"/>
            <a:ext cx="2713484" cy="2834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2400"/>
            <a:ext cx="7499176" cy="990600"/>
          </a:xfrm>
        </p:spPr>
        <p:txBody>
          <a:bodyPr>
            <a:normAutofit/>
          </a:bodyPr>
          <a:lstStyle/>
          <a:p>
            <a:r>
              <a:rPr lang="ru-RU" dirty="0"/>
              <a:t>Задачи </a:t>
            </a:r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Провести </a:t>
            </a:r>
            <a:r>
              <a:rPr lang="ru-RU" sz="2400" dirty="0">
                <a:latin typeface="+mj-lt"/>
              </a:rPr>
              <a:t>анализ научных источников по проблеме сопротивления организационным изменениям и роли HR - менеджера в его </a:t>
            </a:r>
            <a:r>
              <a:rPr lang="ru-RU" sz="2400" dirty="0" smtClean="0">
                <a:latin typeface="+mj-lt"/>
              </a:rPr>
              <a:t>преодолении.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Выявить </a:t>
            </a:r>
            <a:r>
              <a:rPr lang="ru-RU" sz="2400" dirty="0">
                <a:latin typeface="+mj-lt"/>
              </a:rPr>
              <a:t>индивидуальные, групповые и организационные барьеры сопротивления организационным изменениям на примере Нижегородских </a:t>
            </a:r>
            <a:r>
              <a:rPr lang="ru-RU" sz="2400" dirty="0" smtClean="0">
                <a:latin typeface="+mj-lt"/>
              </a:rPr>
              <a:t>компаний</a:t>
            </a:r>
            <a:endParaRPr lang="ru-RU" sz="2400" dirty="0">
              <a:latin typeface="+mj-lt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Систематизировать </a:t>
            </a:r>
            <a:r>
              <a:rPr lang="ru-RU" sz="2400" dirty="0">
                <a:latin typeface="+mj-lt"/>
              </a:rPr>
              <a:t>основные способы преодоления сопротивления, которые используются в современной практике деятельности HR-менеджеров.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Провести </a:t>
            </a:r>
            <a:r>
              <a:rPr lang="ru-RU" sz="2400" dirty="0">
                <a:latin typeface="+mj-lt"/>
              </a:rPr>
              <a:t>сравнительный анализ и обобщение результатов исследования и разработать предложения по способам преодоления сопротивления организационным изменениям, а также подготовке HR - менеджера к этому виду профессиональной деятельности.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endParaRPr lang="ru-RU" sz="2400" dirty="0">
              <a:latin typeface="+mj-lt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endParaRPr lang="ru-RU" sz="2400" dirty="0">
              <a:latin typeface="+mj-lt"/>
            </a:endParaRPr>
          </a:p>
        </p:txBody>
      </p:sp>
      <p:pic>
        <p:nvPicPr>
          <p:cNvPr id="4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52400"/>
            <a:ext cx="7427168" cy="990600"/>
          </a:xfrm>
        </p:spPr>
        <p:txBody>
          <a:bodyPr>
            <a:normAutofit/>
          </a:bodyPr>
          <a:lstStyle/>
          <a:p>
            <a:r>
              <a:rPr lang="ru-RU" dirty="0"/>
              <a:t>Методология </a:t>
            </a:r>
            <a:r>
              <a:rPr lang="ru-RU" dirty="0" smtClean="0"/>
              <a:t>исследования</a:t>
            </a:r>
            <a:endParaRPr lang="ru-RU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93776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latin typeface="+mj-lt"/>
              </a:rPr>
              <a:t>Концепция </a:t>
            </a:r>
            <a:r>
              <a:rPr lang="ru-RU" sz="2400" b="1" dirty="0">
                <a:latin typeface="+mj-lt"/>
              </a:rPr>
              <a:t>Дэйва Ульриха о необходимости изменения функций </a:t>
            </a:r>
            <a:r>
              <a:rPr lang="ru-RU" sz="2400" b="1" dirty="0" err="1">
                <a:latin typeface="+mj-lt"/>
              </a:rPr>
              <a:t>HR-менеджента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в современных </a:t>
            </a:r>
            <a:r>
              <a:rPr lang="ru-RU" sz="2400" dirty="0" smtClean="0">
                <a:latin typeface="+mj-lt"/>
              </a:rPr>
              <a:t>условиях</a:t>
            </a:r>
            <a:r>
              <a:rPr lang="en-US" sz="2400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.Согласно </a:t>
            </a:r>
            <a:r>
              <a:rPr lang="ru-RU" sz="2400" dirty="0">
                <a:latin typeface="+mj-lt"/>
              </a:rPr>
              <a:t>этой концепции одной из основных профессиональных ролей современного HR-менеджера становится роль "агента перемен", т.е. функция управления преобразованиями и изменениями в организации.</a:t>
            </a:r>
          </a:p>
          <a:p>
            <a:pPr marL="342900" indent="-3429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latin typeface="+mj-lt"/>
              </a:rPr>
              <a:t>Представление </a:t>
            </a:r>
            <a:r>
              <a:rPr lang="ru-RU" sz="2400" b="1" dirty="0">
                <a:latin typeface="+mj-lt"/>
              </a:rPr>
              <a:t>о трехуровневой структуре организационного поведения</a:t>
            </a:r>
            <a:r>
              <a:rPr lang="ru-RU" sz="2400" dirty="0">
                <a:latin typeface="+mj-lt"/>
              </a:rPr>
              <a:t>: уровни индивидуального, группового и организационного </a:t>
            </a:r>
            <a:r>
              <a:rPr lang="ru-RU" sz="2400" dirty="0" smtClean="0">
                <a:latin typeface="+mj-lt"/>
              </a:rPr>
              <a:t>поведения</a:t>
            </a:r>
            <a:r>
              <a:rPr lang="en-US" sz="2400" dirty="0" smtClean="0">
                <a:latin typeface="+mj-lt"/>
              </a:rPr>
              <a:t>. </a:t>
            </a:r>
            <a:r>
              <a:rPr lang="ru-RU" sz="2400" dirty="0" smtClean="0">
                <a:latin typeface="+mj-lt"/>
              </a:rPr>
              <a:t>Исходя </a:t>
            </a:r>
            <a:r>
              <a:rPr lang="ru-RU" sz="2400" dirty="0">
                <a:latin typeface="+mj-lt"/>
              </a:rPr>
              <a:t>из этого исследование причин (барьеров) сопротивления организационном изменениям также должно все три уровня организационного поведения.</a:t>
            </a:r>
          </a:p>
          <a:p>
            <a:pPr marL="342900" indent="-3429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latin typeface="+mj-lt"/>
              </a:rPr>
              <a:t>Понимание </a:t>
            </a:r>
            <a:r>
              <a:rPr lang="ru-RU" sz="2400" b="1" dirty="0">
                <a:latin typeface="+mj-lt"/>
              </a:rPr>
              <a:t>организационных изменений как одной из факторов возникновения стресса </a:t>
            </a:r>
            <a:r>
              <a:rPr lang="ru-RU" sz="2400" b="1" dirty="0" smtClean="0">
                <a:latin typeface="+mj-lt"/>
              </a:rPr>
              <a:t>у</a:t>
            </a:r>
            <a:r>
              <a:rPr lang="en-US" sz="2400" b="1" dirty="0" smtClean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работников</a:t>
            </a:r>
            <a:r>
              <a:rPr lang="ru-RU" sz="2400" dirty="0" smtClean="0">
                <a:latin typeface="+mj-lt"/>
              </a:rPr>
              <a:t>. В </a:t>
            </a:r>
            <a:r>
              <a:rPr lang="ru-RU" sz="2400" dirty="0">
                <a:latin typeface="+mj-lt"/>
              </a:rPr>
              <a:t>таком контексте способы преодоления сопротивления организационным изменениям как разновидность </a:t>
            </a:r>
            <a:r>
              <a:rPr lang="ru-RU" sz="2400" dirty="0" err="1">
                <a:latin typeface="+mj-lt"/>
              </a:rPr>
              <a:t>антистрессовых</a:t>
            </a:r>
            <a:r>
              <a:rPr lang="ru-RU" sz="2400" dirty="0">
                <a:latin typeface="+mj-lt"/>
              </a:rPr>
              <a:t> программ.</a:t>
            </a:r>
          </a:p>
        </p:txBody>
      </p:sp>
      <p:pic>
        <p:nvPicPr>
          <p:cNvPr id="4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427</TotalTime>
  <Words>817</Words>
  <Application>Microsoft Office PowerPoint</Application>
  <PresentationFormat>Экран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Начальная</vt:lpstr>
      <vt:lpstr>Сопротивление организационным изменениям и способы его преодоления в деятельности HR – менеджера </vt:lpstr>
      <vt:lpstr>План презентации</vt:lpstr>
      <vt:lpstr>Слайд 3</vt:lpstr>
      <vt:lpstr>Сопротивление – это …</vt:lpstr>
      <vt:lpstr>Слайд 5</vt:lpstr>
      <vt:lpstr>Постановка проблемы</vt:lpstr>
      <vt:lpstr>Цель исследования</vt:lpstr>
      <vt:lpstr>Задачи исследования</vt:lpstr>
      <vt:lpstr>Методология исследования</vt:lpstr>
      <vt:lpstr>Методы исследования</vt:lpstr>
      <vt:lpstr>Выборка </vt:lpstr>
      <vt:lpstr>Выборка</vt:lpstr>
      <vt:lpstr>Методы исследования (1 часть)</vt:lpstr>
      <vt:lpstr>Результаты исследования </vt:lpstr>
      <vt:lpstr>Результаты исследования 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Методы, используемые при преодолении изменений</vt:lpstr>
      <vt:lpstr>Роль линейного менеджера в преодолении сопротивления организационным изменениям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Сопротивление организационным изменениям: индивидуальный уровень анализа</dc:title>
  <dc:creator>Mary</dc:creator>
  <cp:lastModifiedBy>Mary</cp:lastModifiedBy>
  <cp:revision>45</cp:revision>
  <dcterms:created xsi:type="dcterms:W3CDTF">2013-04-02T09:18:04Z</dcterms:created>
  <dcterms:modified xsi:type="dcterms:W3CDTF">2013-10-07T17:01:01Z</dcterms:modified>
</cp:coreProperties>
</file>