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1" r:id="rId2"/>
    <p:sldId id="264" r:id="rId3"/>
    <p:sldId id="262" r:id="rId4"/>
    <p:sldId id="263" r:id="rId5"/>
    <p:sldId id="309" r:id="rId6"/>
    <p:sldId id="305" r:id="rId7"/>
    <p:sldId id="306" r:id="rId8"/>
    <p:sldId id="307" r:id="rId9"/>
    <p:sldId id="311" r:id="rId10"/>
    <p:sldId id="310" r:id="rId11"/>
    <p:sldId id="312" r:id="rId12"/>
    <p:sldId id="313" r:id="rId13"/>
    <p:sldId id="314" r:id="rId14"/>
    <p:sldId id="315" r:id="rId15"/>
    <p:sldId id="316" r:id="rId16"/>
    <p:sldId id="290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17" r:id="rId25"/>
    <p:sldId id="325" r:id="rId26"/>
    <p:sldId id="326" r:id="rId27"/>
    <p:sldId id="327" r:id="rId28"/>
    <p:sldId id="25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996666"/>
    <a:srgbClr val="9A0028"/>
    <a:srgbClr val="B20D35"/>
    <a:srgbClr val="4F1315"/>
    <a:srgbClr val="C9C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41977-5A57-394D-9301-3035DCAABBC4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F6B7C-FBD7-374F-89A7-4524AB5BD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92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3893E-AD10-534F-ADEF-4C553AADA729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A1CB5-3BB7-E44F-8419-41C18A7067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967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1CB5-3BB7-E44F-8419-41C18A70676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99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1CB5-3BB7-E44F-8419-41C18A70676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23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1CB5-3BB7-E44F-8419-41C18A70676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50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1CB5-3BB7-E44F-8419-41C18A70676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67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1CB5-3BB7-E44F-8419-41C18A70676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04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1CB5-3BB7-E44F-8419-41C18A70676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83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1CB5-3BB7-E44F-8419-41C18A70676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99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1CB5-3BB7-E44F-8419-41C18A70676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61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1CB5-3BB7-E44F-8419-41C18A70676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99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1CB5-3BB7-E44F-8419-41C18A70676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41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1CB5-3BB7-E44F-8419-41C18A70676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56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1CB5-3BB7-E44F-8419-41C18A70676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09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1CB5-3BB7-E44F-8419-41C18A70676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37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1CB5-3BB7-E44F-8419-41C18A70676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67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1CB5-3BB7-E44F-8419-41C18A70676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688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1CB5-3BB7-E44F-8419-41C18A70676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18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1CB5-3BB7-E44F-8419-41C18A70676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4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1CB5-3BB7-E44F-8419-41C18A70676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794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1CB5-3BB7-E44F-8419-41C18A70676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76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1CB5-3BB7-E44F-8419-41C18A70676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81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1CB5-3BB7-E44F-8419-41C18A70676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60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1CB5-3BB7-E44F-8419-41C18A7067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4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1CB5-3BB7-E44F-8419-41C18A70676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18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1CB5-3BB7-E44F-8419-41C18A70676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9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1CB5-3BB7-E44F-8419-41C18A70676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21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1CB5-3BB7-E44F-8419-41C18A7067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5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593873"/>
            <a:ext cx="9144000" cy="365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5372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11" y="489098"/>
            <a:ext cx="8633637" cy="776176"/>
          </a:xfrm>
          <a:prstGeom prst="rect">
            <a:avLst/>
          </a:prstGeom>
        </p:spPr>
        <p:txBody>
          <a:bodyPr/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12" y="1265274"/>
            <a:ext cx="8633636" cy="48608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96493"/>
            <a:ext cx="9144000" cy="3508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48857" y="6494579"/>
            <a:ext cx="7283302" cy="35278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Robust Multi-kernel SVM Classification of Uncertain and Imbalanced Data, Pant et al.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8240290" y="6498117"/>
            <a:ext cx="758457" cy="35278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1"/>
            </a:lvl1pPr>
          </a:lstStyle>
          <a:p>
            <a:pPr algn="r"/>
            <a:fld id="{3C941594-1299-734C-9380-9E7CD44EB923}" type="slidenum">
              <a:rPr lang="en-US" sz="1600" smtClean="0">
                <a:solidFill>
                  <a:schemeClr val="bg1"/>
                </a:solidFill>
              </a:rPr>
              <a:pPr algn="r"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6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4C3F1-4371-458C-9C14-4776BAD288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786916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U_small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" y="37416"/>
            <a:ext cx="658368" cy="54864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90563" y="371579"/>
            <a:ext cx="6904794" cy="0"/>
          </a:xfrm>
          <a:prstGeom prst="line">
            <a:avLst/>
          </a:prstGeom>
          <a:ln>
            <a:solidFill>
              <a:srgbClr val="B20D35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371579"/>
            <a:ext cx="211674" cy="0"/>
          </a:xfrm>
          <a:prstGeom prst="line">
            <a:avLst/>
          </a:prstGeom>
          <a:ln>
            <a:solidFill>
              <a:srgbClr val="B20D35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9053108" y="371579"/>
            <a:ext cx="90892" cy="0"/>
          </a:xfrm>
          <a:prstGeom prst="line">
            <a:avLst/>
          </a:prstGeom>
          <a:ln>
            <a:solidFill>
              <a:srgbClr val="B20D35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ie oklahoma 1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03149" y="76202"/>
            <a:ext cx="2103124" cy="4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9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422751" y="1943100"/>
            <a:ext cx="8303559" cy="2155399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200" b="1" dirty="0" smtClean="0">
                <a:latin typeface="+mj-lt"/>
                <a:ea typeface="ヒラギノ角ゴ Pro W3" charset="0"/>
                <a:cs typeface="ヒラギノ角ゴ Pro W3" charset="0"/>
              </a:rPr>
              <a:t>Robust Multi-Kernel Classification of Uncertain and Imbalanced Data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1" y="4098499"/>
            <a:ext cx="8249054" cy="2166114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9A0028"/>
                </a:solidFill>
                <a:latin typeface="+mj-lt"/>
                <a:ea typeface="ヒラギノ角ゴ Pro W3" charset="0"/>
                <a:cs typeface="ヒラギノ角ゴ Pro W3" charset="0"/>
              </a:rPr>
              <a:t> Theodore </a:t>
            </a:r>
            <a:r>
              <a:rPr lang="en-US" sz="2800" b="1" dirty="0" err="1" smtClean="0">
                <a:solidFill>
                  <a:srgbClr val="9A0028"/>
                </a:solidFill>
                <a:latin typeface="+mj-lt"/>
                <a:ea typeface="ヒラギノ角ゴ Pro W3" charset="0"/>
                <a:cs typeface="ヒラギノ角ゴ Pro W3" charset="0"/>
              </a:rPr>
              <a:t>Trafalis</a:t>
            </a:r>
            <a:r>
              <a:rPr lang="en-US" sz="2800" b="1" dirty="0" smtClean="0">
                <a:solidFill>
                  <a:srgbClr val="9A0028"/>
                </a:solidFill>
                <a:latin typeface="+mj-lt"/>
                <a:ea typeface="ヒラギノ角ゴ Pro W3" charset="0"/>
                <a:cs typeface="ヒラギノ角ゴ Pro W3" charset="0"/>
              </a:rPr>
              <a:t> (joint work with R. Pant)</a:t>
            </a:r>
          </a:p>
          <a:p>
            <a:pPr lvl="0" algn="r">
              <a:spcBef>
                <a:spcPct val="0"/>
              </a:spcBef>
              <a:defRPr/>
            </a:pPr>
            <a:r>
              <a:rPr lang="en-US" sz="2400" b="1" dirty="0">
                <a:ea typeface="ヒラギノ角ゴ Pro W3" charset="0"/>
                <a:cs typeface="ヒラギノ角ゴ Pro W3" charset="0"/>
              </a:rPr>
              <a:t>Workshop on Clustering and Search Techniques in Large Scale </a:t>
            </a:r>
            <a:r>
              <a:rPr lang="en-US" sz="2400" b="1" smtClean="0">
                <a:ea typeface="ヒラギノ角ゴ Pro W3" charset="0"/>
                <a:cs typeface="ヒラギノ角ゴ Pro W3" charset="0"/>
              </a:rPr>
              <a:t>Networks, LATNA</a:t>
            </a:r>
            <a:r>
              <a:rPr lang="en-US" sz="2400" b="1" dirty="0">
                <a:ea typeface="ヒラギノ角ゴ Pro W3" charset="0"/>
                <a:cs typeface="ヒラギノ角ゴ Pro W3" charset="0"/>
              </a:rPr>
              <a:t>, Nizhny Novgorod, Russia, November 4,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7711" y="489098"/>
            <a:ext cx="8633637" cy="776176"/>
          </a:xfrm>
        </p:spPr>
        <p:txBody>
          <a:bodyPr/>
          <a:lstStyle/>
          <a:p>
            <a:r>
              <a:rPr lang="en-US" dirty="0" smtClean="0"/>
              <a:t>QCQP formulation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711" y="1487596"/>
            <a:ext cx="5168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Theorem</a:t>
            </a:r>
            <a:r>
              <a:rPr lang="en-US" sz="2400" dirty="0" smtClean="0"/>
              <a:t>: </a:t>
            </a:r>
            <a:r>
              <a:rPr lang="en-US" sz="2400" i="1" dirty="0" smtClean="0">
                <a:latin typeface="Times New Roman"/>
                <a:cs typeface="Times New Roman"/>
              </a:rPr>
              <a:t>Given a set of kernel matrices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511" y="2059709"/>
            <a:ext cx="2388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the kernel matrix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403" y="1639462"/>
            <a:ext cx="2443672" cy="2926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451" y="1907843"/>
            <a:ext cx="1564164" cy="8285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6465" y="2043682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/>
                <a:cs typeface="Times New Roman"/>
              </a:rPr>
              <a:t>t</a:t>
            </a:r>
            <a:r>
              <a:rPr lang="en-US" sz="2400" i="1" dirty="0" smtClean="0">
                <a:latin typeface="Times New Roman"/>
                <a:cs typeface="Times New Roman"/>
              </a:rPr>
              <a:t>hat optimizes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403" y="2660599"/>
            <a:ext cx="8104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/>
                <a:cs typeface="Times New Roman"/>
              </a:rPr>
              <a:t>t</a:t>
            </a:r>
            <a:r>
              <a:rPr lang="en-US" sz="2400" i="1" dirty="0" smtClean="0">
                <a:latin typeface="Times New Roman"/>
                <a:cs typeface="Times New Roman"/>
              </a:rPr>
              <a:t>he support vector classification problem is obtained by solving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193" y="3326447"/>
            <a:ext cx="6658882" cy="15636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590" y="4964303"/>
            <a:ext cx="1691092" cy="2870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7511" y="4851493"/>
            <a:ext cx="102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where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266" y="5434268"/>
            <a:ext cx="861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Similar proofs exist in the works of Lanckriet et al. (2004) and Ye et al. (2007)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11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93873"/>
            <a:ext cx="9144000" cy="365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714044" y="1878372"/>
            <a:ext cx="5429956" cy="303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Overview &amp; Problem Definition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B20D35"/>
                </a:solidFill>
              </a:rPr>
              <a:t>Uncertainty and robustness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Imbalanced data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Data studies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Conclusions</a:t>
            </a:r>
            <a:endParaRPr lang="en-US" sz="3200" dirty="0"/>
          </a:p>
        </p:txBody>
      </p:sp>
      <p:pic>
        <p:nvPicPr>
          <p:cNvPr id="7" name="Picture 2" descr="C:\Desktop stuff\website\taylor campus pics\Evans Hall 3.JPG"/>
          <p:cNvPicPr>
            <a:picLocks noChangeAspect="1" noChangeArrowheads="1"/>
          </p:cNvPicPr>
          <p:nvPr/>
        </p:nvPicPr>
        <p:blipFill>
          <a:blip r:embed="rId3"/>
          <a:srcRect l="28226" r="28672" b="30713"/>
          <a:stretch>
            <a:fillRect/>
          </a:stretch>
        </p:blipFill>
        <p:spPr bwMode="auto">
          <a:xfrm>
            <a:off x="0" y="1605162"/>
            <a:ext cx="3389782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7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7711" y="489098"/>
            <a:ext cx="8633637" cy="776176"/>
          </a:xfrm>
        </p:spPr>
        <p:txBody>
          <a:bodyPr/>
          <a:lstStyle/>
          <a:p>
            <a:r>
              <a:rPr lang="en-US" dirty="0" smtClean="0"/>
              <a:t>SVC issues with uncertainty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362339" y="1656688"/>
            <a:ext cx="0" cy="2733536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038777" y="2291752"/>
            <a:ext cx="262293" cy="262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627123" y="1891922"/>
            <a:ext cx="262293" cy="262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530796" y="2334243"/>
            <a:ext cx="262293" cy="262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822030" y="3294815"/>
            <a:ext cx="262293" cy="262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93089" y="3032506"/>
            <a:ext cx="262293" cy="262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90884" y="2614116"/>
            <a:ext cx="262293" cy="262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268503" y="3727624"/>
            <a:ext cx="262293" cy="262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031875" y="3032506"/>
            <a:ext cx="262293" cy="262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029316" y="2334243"/>
            <a:ext cx="234682" cy="219818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770264" y="3096243"/>
            <a:ext cx="234682" cy="219818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47922" y="2903575"/>
            <a:ext cx="234682" cy="219818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486516" y="2376734"/>
            <a:ext cx="234682" cy="219818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334116" y="1934413"/>
            <a:ext cx="234682" cy="219818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559952" y="2669875"/>
            <a:ext cx="234682" cy="219818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928473" y="2504207"/>
            <a:ext cx="234682" cy="219818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487570" y="3223716"/>
            <a:ext cx="234682" cy="219818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454897" y="2376734"/>
            <a:ext cx="234682" cy="219818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652923" y="3563029"/>
            <a:ext cx="234682" cy="219818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045814" y="1962099"/>
            <a:ext cx="234682" cy="219818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5149769" y="1671028"/>
            <a:ext cx="0" cy="2733536"/>
          </a:xfrm>
          <a:prstGeom prst="line">
            <a:avLst/>
          </a:prstGeom>
          <a:ln w="381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607842" y="1656688"/>
            <a:ext cx="0" cy="2733536"/>
          </a:xfrm>
          <a:prstGeom prst="line">
            <a:avLst/>
          </a:prstGeom>
          <a:ln w="381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931304" y="2060350"/>
            <a:ext cx="262293" cy="262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28456" y="3388386"/>
            <a:ext cx="234682" cy="219818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490929" y="2581672"/>
            <a:ext cx="372730" cy="400366"/>
          </a:xfrm>
          <a:prstGeom prst="ellipse">
            <a:avLst/>
          </a:prstGeom>
          <a:noFill/>
          <a:ln w="190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263998" y="2804788"/>
            <a:ext cx="372730" cy="400366"/>
          </a:xfrm>
          <a:prstGeom prst="ellipse">
            <a:avLst/>
          </a:prstGeom>
          <a:noFill/>
          <a:ln w="190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385874" y="2281704"/>
            <a:ext cx="372730" cy="400366"/>
          </a:xfrm>
          <a:prstGeom prst="ellipse">
            <a:avLst/>
          </a:prstGeom>
          <a:noFill/>
          <a:ln w="190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582604" y="3474442"/>
            <a:ext cx="372730" cy="400366"/>
          </a:xfrm>
          <a:prstGeom prst="ellipse">
            <a:avLst/>
          </a:prstGeom>
          <a:noFill/>
          <a:ln w="190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960841" y="2245120"/>
            <a:ext cx="372730" cy="400366"/>
          </a:xfrm>
          <a:prstGeom prst="ellipse">
            <a:avLst/>
          </a:prstGeom>
          <a:noFill/>
          <a:ln w="190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425144" y="2281704"/>
            <a:ext cx="372730" cy="400366"/>
          </a:xfrm>
          <a:prstGeom prst="ellipse">
            <a:avLst/>
          </a:prstGeom>
          <a:noFill/>
          <a:ln w="190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970437" y="1878116"/>
            <a:ext cx="372730" cy="400366"/>
          </a:xfrm>
          <a:prstGeom prst="ellipse">
            <a:avLst/>
          </a:prstGeom>
          <a:noFill/>
          <a:ln w="190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263998" y="1831484"/>
            <a:ext cx="372730" cy="400366"/>
          </a:xfrm>
          <a:prstGeom prst="ellipse">
            <a:avLst/>
          </a:prstGeom>
          <a:noFill/>
          <a:ln w="190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853643" y="2408104"/>
            <a:ext cx="372730" cy="400366"/>
          </a:xfrm>
          <a:prstGeom prst="ellipse">
            <a:avLst/>
          </a:prstGeom>
          <a:noFill/>
          <a:ln w="190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701240" y="3010186"/>
            <a:ext cx="372730" cy="400366"/>
          </a:xfrm>
          <a:prstGeom prst="ellipse">
            <a:avLst/>
          </a:prstGeom>
          <a:noFill/>
          <a:ln w="190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421477" y="3134974"/>
            <a:ext cx="372730" cy="400366"/>
          </a:xfrm>
          <a:prstGeom prst="ellipse">
            <a:avLst/>
          </a:prstGeom>
          <a:noFill/>
          <a:ln w="190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559433" y="3294968"/>
            <a:ext cx="372730" cy="400366"/>
          </a:xfrm>
          <a:prstGeom prst="ellipse">
            <a:avLst/>
          </a:prstGeom>
          <a:noFill/>
          <a:ln w="190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793257" y="1962025"/>
            <a:ext cx="541472" cy="447687"/>
          </a:xfrm>
          <a:prstGeom prst="ellipse">
            <a:avLst/>
          </a:prstGeom>
          <a:noFill/>
          <a:ln w="190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06643" y="2211604"/>
            <a:ext cx="541472" cy="447687"/>
          </a:xfrm>
          <a:prstGeom prst="ellipse">
            <a:avLst/>
          </a:prstGeom>
          <a:noFill/>
          <a:ln w="190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906643" y="2954504"/>
            <a:ext cx="541472" cy="447687"/>
          </a:xfrm>
          <a:prstGeom prst="ellipse">
            <a:avLst/>
          </a:prstGeom>
          <a:noFill/>
          <a:ln w="190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542851" y="2520545"/>
            <a:ext cx="541472" cy="447687"/>
          </a:xfrm>
          <a:prstGeom prst="ellipse">
            <a:avLst/>
          </a:prstGeom>
          <a:noFill/>
          <a:ln w="190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501436" y="1797969"/>
            <a:ext cx="541472" cy="447687"/>
          </a:xfrm>
          <a:prstGeom prst="ellipse">
            <a:avLst/>
          </a:prstGeom>
          <a:noFill/>
          <a:ln w="190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389118" y="2248188"/>
            <a:ext cx="541472" cy="447687"/>
          </a:xfrm>
          <a:prstGeom prst="ellipse">
            <a:avLst/>
          </a:prstGeom>
          <a:noFill/>
          <a:ln w="190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682441" y="3205884"/>
            <a:ext cx="541472" cy="447687"/>
          </a:xfrm>
          <a:prstGeom prst="ellipse">
            <a:avLst/>
          </a:prstGeom>
          <a:noFill/>
          <a:ln w="190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118382" y="3647666"/>
            <a:ext cx="541472" cy="447687"/>
          </a:xfrm>
          <a:prstGeom prst="ellipse">
            <a:avLst/>
          </a:prstGeom>
          <a:noFill/>
          <a:ln w="190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659854" y="2940699"/>
            <a:ext cx="541472" cy="447687"/>
          </a:xfrm>
          <a:prstGeom prst="ellipse">
            <a:avLst/>
          </a:prstGeom>
          <a:noFill/>
          <a:ln w="1905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>
            <a:off x="3073970" y="1671028"/>
            <a:ext cx="2879207" cy="2567333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124200" y="1524000"/>
            <a:ext cx="1210529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635573" y="1338263"/>
            <a:ext cx="2590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Maximum margin classifier</a:t>
            </a:r>
          </a:p>
        </p:txBody>
      </p:sp>
      <p:cxnSp>
        <p:nvCxnSpPr>
          <p:cNvPr id="84" name="Straight Arrow Connector 83"/>
          <p:cNvCxnSpPr>
            <a:endCxn id="52" idx="1"/>
          </p:cNvCxnSpPr>
          <p:nvPr/>
        </p:nvCxnSpPr>
        <p:spPr>
          <a:xfrm flipV="1">
            <a:off x="1135001" y="2191505"/>
            <a:ext cx="2796303" cy="734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68201" y="2238317"/>
            <a:ext cx="2133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Misclassified points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1265128" y="3359829"/>
            <a:ext cx="1371600" cy="203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359552" y="2895066"/>
            <a:ext cx="9933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Uncertain ‘noise’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>
                <a:solidFill>
                  <a:srgbClr val="C00000"/>
                </a:solidFill>
              </a:rPr>
              <a:t>in data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 rot="5400000">
            <a:off x="5159196" y="2163740"/>
            <a:ext cx="1447800" cy="1295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6044002" y="1467946"/>
            <a:ext cx="304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Different hyperplane realized due to error and noise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14880" y="4610219"/>
            <a:ext cx="8794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/>
              <a:t>Uncertainty is present in all data sets and the traditional formulations do not account for </a:t>
            </a:r>
            <a:r>
              <a:rPr lang="en-US" sz="2400" dirty="0" smtClean="0"/>
              <a:t>them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Robust formulations account for extreme cases of uncertainty and provide reliable classification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789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7" grpId="0"/>
      <p:bldP spid="89" grpId="0"/>
      <p:bldP spid="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7711" y="489098"/>
            <a:ext cx="8633637" cy="776176"/>
          </a:xfrm>
        </p:spPr>
        <p:txBody>
          <a:bodyPr/>
          <a:lstStyle/>
          <a:p>
            <a:r>
              <a:rPr lang="en-US" dirty="0" smtClean="0"/>
              <a:t>Handling uncertainty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710" y="1379779"/>
            <a:ext cx="8633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Uncertainty exists is the data and needs to be transformed form input space to the feature space</a:t>
            </a:r>
          </a:p>
        </p:txBody>
      </p:sp>
      <p:pic>
        <p:nvPicPr>
          <p:cNvPr id="8" name="Picture 7" descr="3Dellips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59" y="2225130"/>
            <a:ext cx="4070795" cy="2953512"/>
          </a:xfrm>
          <a:prstGeom prst="rect">
            <a:avLst/>
          </a:prstGeom>
        </p:spPr>
      </p:pic>
      <p:pic>
        <p:nvPicPr>
          <p:cNvPr id="10" name="Picture 9" descr="2Dspherica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1" y="2367096"/>
            <a:ext cx="3209544" cy="28529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46489" y="5137188"/>
            <a:ext cx="1292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Input space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13081" y="509577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Feature space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758920" y="3517600"/>
            <a:ext cx="105897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88796" y="2639434"/>
            <a:ext cx="1110363" cy="646331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Quadratic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kernel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110" y="5522721"/>
            <a:ext cx="8633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We use first order Taylor series expansion to transform uncertainty from input to feature space</a:t>
            </a:r>
          </a:p>
        </p:txBody>
      </p:sp>
    </p:spTree>
    <p:extLst>
      <p:ext uri="{BB962C8B-B14F-4D97-AF65-F5344CB8AC3E}">
        <p14:creationId xmlns:p14="http://schemas.microsoft.com/office/powerpoint/2010/main" val="358878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7711" y="489098"/>
            <a:ext cx="8633637" cy="776176"/>
          </a:xfrm>
        </p:spPr>
        <p:txBody>
          <a:bodyPr/>
          <a:lstStyle/>
          <a:p>
            <a:r>
              <a:rPr lang="en-US" dirty="0" smtClean="0"/>
              <a:t>Building a robust formulation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580" y="1724292"/>
            <a:ext cx="5284985" cy="3200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8221" y="1548781"/>
            <a:ext cx="2174356" cy="646331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Spherical uncertainty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n data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55" y="2743772"/>
            <a:ext cx="8201429" cy="15117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3129" y="4037427"/>
            <a:ext cx="2754148" cy="646331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Feasibility under extreme case of data uncertainty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142497" y="3837995"/>
            <a:ext cx="501989" cy="41748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3129" y="5066705"/>
            <a:ext cx="859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QCQP problem is transformed into a larger Semi-definite Programming (SDP) problem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3596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93873"/>
            <a:ext cx="9144000" cy="365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714044" y="1878372"/>
            <a:ext cx="5429956" cy="303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Overview &amp; Problem Definition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Uncertainty and robustness 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B20D35"/>
                </a:solidFill>
              </a:rPr>
              <a:t>Imbalanced data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Data studies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Conclusions</a:t>
            </a:r>
            <a:endParaRPr lang="en-US" sz="3200" dirty="0"/>
          </a:p>
        </p:txBody>
      </p:sp>
      <p:pic>
        <p:nvPicPr>
          <p:cNvPr id="7" name="Picture 2" descr="C:\Desktop stuff\website\taylor campus pics\Evans Hall 3.JPG"/>
          <p:cNvPicPr>
            <a:picLocks noChangeAspect="1" noChangeArrowheads="1"/>
          </p:cNvPicPr>
          <p:nvPr/>
        </p:nvPicPr>
        <p:blipFill>
          <a:blip r:embed="rId3"/>
          <a:srcRect l="28226" r="28672" b="30713"/>
          <a:stretch>
            <a:fillRect/>
          </a:stretch>
        </p:blipFill>
        <p:spPr bwMode="auto">
          <a:xfrm>
            <a:off x="0" y="1605162"/>
            <a:ext cx="3389782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43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Robustness and imbalance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7712" y="1265275"/>
            <a:ext cx="8633636" cy="257272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2400" dirty="0" smtClean="0">
                <a:latin typeface="Calibri"/>
                <a:cs typeface="Calibri"/>
                <a:sym typeface="Calibri" charset="0"/>
              </a:rPr>
              <a:t>In classical SVC only few point called support vectors determine the maximal hyperplane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Calibri"/>
                <a:cs typeface="Calibri"/>
                <a:sym typeface="Calibri" charset="0"/>
              </a:rPr>
              <a:t>In robust SVC all points are given some weight in determining the maximal hyperplane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Calibri"/>
                <a:cs typeface="Calibri"/>
                <a:sym typeface="Calibri" charset="0"/>
              </a:rPr>
              <a:t>For imbalanced data robust methods will consider rare outliers which will be missed by classical SVC</a:t>
            </a:r>
            <a:endParaRPr lang="en-US" sz="2400" dirty="0" smtClean="0">
              <a:latin typeface="Calibri"/>
              <a:cs typeface="Calibri"/>
            </a:endParaRPr>
          </a:p>
          <a:p>
            <a:pPr lvl="1">
              <a:buFont typeface="Wingdings" charset="2"/>
              <a:buChar char="§"/>
            </a:pPr>
            <a:endParaRPr lang="en-US" sz="2400" dirty="0" smtClean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Robustness example</a:t>
            </a:r>
            <a:endParaRPr lang="en-US" dirty="0"/>
          </a:p>
        </p:txBody>
      </p:sp>
      <p:pic>
        <p:nvPicPr>
          <p:cNvPr id="15" name="Picture 14" descr="perturb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09" y="1413640"/>
            <a:ext cx="4265689" cy="40264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045" y="1232027"/>
            <a:ext cx="47115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Example: </a:t>
            </a:r>
          </a:p>
          <a:p>
            <a:r>
              <a:rPr lang="en-US" sz="2400" dirty="0" smtClean="0"/>
              <a:t>Separation hyperplane: x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+x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= 1</a:t>
            </a:r>
          </a:p>
          <a:p>
            <a:r>
              <a:rPr lang="en-US" sz="2400" dirty="0" smtClean="0"/>
              <a:t>Each point has spherical uncertainty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Green ellipse: Robust SVC result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Red dotted ellipse: Classical SVM  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846" y="3639523"/>
            <a:ext cx="4040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Robust SVC separates better than Classical SVC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33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93873"/>
            <a:ext cx="9144000" cy="365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714044" y="1878372"/>
            <a:ext cx="5429956" cy="303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Overview &amp; Problem Definition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Uncertainty and robustness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Imbalanced data 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B20D35"/>
                </a:solidFill>
              </a:rPr>
              <a:t>Data studies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Conclusions</a:t>
            </a:r>
            <a:endParaRPr lang="en-US" sz="3200" dirty="0"/>
          </a:p>
        </p:txBody>
      </p:sp>
      <p:pic>
        <p:nvPicPr>
          <p:cNvPr id="7" name="Picture 2" descr="C:\Desktop stuff\website\taylor campus pics\Evans Hall 3.JPG"/>
          <p:cNvPicPr>
            <a:picLocks noChangeAspect="1" noChangeArrowheads="1"/>
          </p:cNvPicPr>
          <p:nvPr/>
        </p:nvPicPr>
        <p:blipFill>
          <a:blip r:embed="rId3"/>
          <a:srcRect l="28226" r="28672" b="30713"/>
          <a:stretch>
            <a:fillRect/>
          </a:stretch>
        </p:blipFill>
        <p:spPr bwMode="auto">
          <a:xfrm>
            <a:off x="0" y="1605162"/>
            <a:ext cx="3389782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81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data tests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2289" y="1232027"/>
            <a:ext cx="8793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We consider there data sets: </a:t>
            </a:r>
            <a:r>
              <a:rPr lang="en-US" sz="2400" i="1" dirty="0" smtClean="0"/>
              <a:t>Iris, Wisconsin Breast Cancer, Ionosphere</a:t>
            </a:r>
            <a:r>
              <a:rPr lang="en-US" sz="2400" dirty="0" smtClean="0"/>
              <a:t> from the UCI repository 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198932"/>
              </p:ext>
            </p:extLst>
          </p:nvPr>
        </p:nvGraphicFramePr>
        <p:xfrm>
          <a:off x="1482298" y="2308178"/>
          <a:ext cx="60960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Breast Cancer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Ionosphere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of +1 labels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(33%)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239(33%)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125(33%)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of -1 labels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(66%)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444(66%)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226(66%)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 (100%)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685(100%)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351(100%)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2289" y="4076546"/>
            <a:ext cx="87933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We add spherical uncertainties to data as a percentage of the data values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We selected 100 random samples of 80% data for training and 20% for testing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We use radial basis kernels with parameters varying from 0.00001 to 100  </a:t>
            </a:r>
          </a:p>
        </p:txBody>
      </p:sp>
    </p:spTree>
    <p:extLst>
      <p:ext uri="{BB962C8B-B14F-4D97-AF65-F5344CB8AC3E}">
        <p14:creationId xmlns:p14="http://schemas.microsoft.com/office/powerpoint/2010/main" val="14751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12" y="1265275"/>
            <a:ext cx="8633636" cy="3853136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3000" dirty="0" smtClean="0"/>
              <a:t>How can we handle data uncertainty in support vector classification problems?</a:t>
            </a:r>
          </a:p>
          <a:p>
            <a:pPr>
              <a:buFont typeface="Wingdings" charset="2"/>
              <a:buChar char="§"/>
            </a:pPr>
            <a:r>
              <a:rPr lang="en-US" sz="3000" dirty="0" smtClean="0"/>
              <a:t>Is it possible to develop support vector classification formulations that handle uncertainty and imbalance in data?</a:t>
            </a:r>
          </a:p>
          <a:p>
            <a:pPr>
              <a:buFont typeface="Wingdings" charset="2"/>
              <a:buChar char="§"/>
            </a:pP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test accuracy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95" y="2416010"/>
            <a:ext cx="7562176" cy="34216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710" y="1394379"/>
            <a:ext cx="8633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Comparison of maximum accuracy given by Classical SVM (CSVM) and the robust SDP-SVM (rSDP-SVM)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986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accuracy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710" y="1394379"/>
            <a:ext cx="8633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Comparison of average accuracy given by Classical SVM (CSVM) and the robust SDP-SVM (rSDP-SVM) </a:t>
            </a:r>
            <a:endParaRPr lang="en-US" sz="2400" dirty="0"/>
          </a:p>
        </p:txBody>
      </p:sp>
      <p:pic>
        <p:nvPicPr>
          <p:cNvPr id="5" name="Picture 4" descr="iondatats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36" y="2299342"/>
            <a:ext cx="6626337" cy="3537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268" y="4442909"/>
            <a:ext cx="1848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Blue – CSVM</a:t>
            </a:r>
          </a:p>
          <a:p>
            <a:r>
              <a:rPr lang="en-US" dirty="0" smtClean="0"/>
              <a:t>Black – rSDP-SVM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Issues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710" y="1394379"/>
            <a:ext cx="8633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Comparison of #Support Vectors and simulation time  given by Classical SVM (CSVM) and the robust SDP-SVM (rSDP-SVM)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324" y="2456630"/>
            <a:ext cx="6479929" cy="23615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735" y="4859622"/>
            <a:ext cx="8633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Robust methods increase computational complexity, but computational tractability of problem is still maintained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78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93873"/>
            <a:ext cx="9144000" cy="365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714044" y="1878372"/>
            <a:ext cx="5429956" cy="303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Overview &amp; Problem Definition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Uncertainty and robustness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Imbalanced data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Data studies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B20D35"/>
                </a:solidFill>
              </a:rPr>
              <a:t>Conclusions</a:t>
            </a:r>
            <a:endParaRPr lang="en-US" sz="3200" dirty="0">
              <a:solidFill>
                <a:srgbClr val="B20D35"/>
              </a:solidFill>
            </a:endParaRPr>
          </a:p>
        </p:txBody>
      </p:sp>
      <p:pic>
        <p:nvPicPr>
          <p:cNvPr id="7" name="Picture 2" descr="C:\Desktop stuff\website\taylor campus pics\Evans Hall 3.JPG"/>
          <p:cNvPicPr>
            <a:picLocks noChangeAspect="1" noChangeArrowheads="1"/>
          </p:cNvPicPr>
          <p:nvPr/>
        </p:nvPicPr>
        <p:blipFill>
          <a:blip r:embed="rId3"/>
          <a:srcRect l="28226" r="28672" b="30713"/>
          <a:stretch>
            <a:fillRect/>
          </a:stretch>
        </p:blipFill>
        <p:spPr bwMode="auto">
          <a:xfrm>
            <a:off x="0" y="1605162"/>
            <a:ext cx="3389782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78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12" y="1265274"/>
            <a:ext cx="8633636" cy="432605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2800" dirty="0" smtClean="0">
                <a:latin typeface="Calibri" charset="0"/>
                <a:cs typeface="Calibri" charset="0"/>
                <a:sym typeface="Calibri" charset="0"/>
              </a:rPr>
              <a:t>Multi-kernel methods are the next step towards improved classification methods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latin typeface="Calibri" charset="0"/>
                <a:cs typeface="Calibri" charset="0"/>
                <a:sym typeface="Calibri" charset="0"/>
              </a:rPr>
              <a:t>The robust multi-kernel method adds to the SDP based development of SVC problems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latin typeface="Calibri" charset="0"/>
                <a:cs typeface="Calibri" charset="0"/>
                <a:sym typeface="Calibri" charset="0"/>
              </a:rPr>
              <a:t>Uncertainty and imbalance in data is addressed efficiently with presented method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latin typeface="Calibri" charset="0"/>
                <a:cs typeface="Calibri" charset="0"/>
                <a:sym typeface="Calibri" charset="0"/>
              </a:rPr>
              <a:t>Initial tests show results better than classical SVM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latin typeface="Calibri" charset="0"/>
                <a:cs typeface="Calibri" charset="0"/>
                <a:sym typeface="Calibri" charset="0"/>
              </a:rPr>
              <a:t>Problem size and computational complexity issues need improvement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835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12" y="1265273"/>
            <a:ext cx="8633636" cy="3832819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>
                <a:latin typeface="Calibri" charset="0"/>
                <a:cs typeface="Calibri" charset="0"/>
                <a:sym typeface="Calibri" charset="0"/>
              </a:rPr>
              <a:t>The U.S. Federal Highway Administration under awards SAFTEA-LU 1934 and SAFTEA-LU 1702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Calibri" charset="0"/>
                <a:cs typeface="Calibri" charset="0"/>
                <a:sym typeface="Calibri" charset="0"/>
              </a:rPr>
              <a:t>The National Science Foundation, Division of Civil, Mechanical, and Manufacturing Innovation, under award 0927299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The Russian Science Foundation, grant RSF 14-41-00039</a:t>
            </a:r>
          </a:p>
          <a:p>
            <a:pPr lvl="1">
              <a:buFont typeface="Wingdings" charset="2"/>
              <a:buChar char="§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566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517650"/>
            <a:ext cx="252095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University of Oklahoma researchers working to advance predictability research initiati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4592638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046480" y="1297851"/>
            <a:ext cx="9144000" cy="365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5" name="Picture 4" descr="url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8351" y="4391378"/>
            <a:ext cx="4250225" cy="564073"/>
          </a:xfrm>
          <a:prstGeom prst="rect">
            <a:avLst/>
          </a:prstGeom>
        </p:spPr>
      </p:pic>
      <p:sp>
        <p:nvSpPr>
          <p:cNvPr id="14" name="Title 7"/>
          <p:cNvSpPr txBox="1">
            <a:spLocks/>
          </p:cNvSpPr>
          <p:nvPr/>
        </p:nvSpPr>
        <p:spPr>
          <a:xfrm>
            <a:off x="422751" y="2035098"/>
            <a:ext cx="8303559" cy="1794934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ヒラギノ角ゴ Pro W3" charset="0"/>
                <a:cs typeface="ヒラギノ角ゴ Pro W3" charset="0"/>
              </a:rPr>
              <a:t>End of Presentation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6" name="Title 7"/>
          <p:cNvSpPr txBox="1">
            <a:spLocks/>
          </p:cNvSpPr>
          <p:nvPr/>
        </p:nvSpPr>
        <p:spPr>
          <a:xfrm>
            <a:off x="422751" y="3183466"/>
            <a:ext cx="6821329" cy="982134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B20D35"/>
                </a:solidFill>
                <a:latin typeface="+mj-lt"/>
                <a:ea typeface="ヒラギノ角ゴ Pro W3" charset="0"/>
                <a:cs typeface="ヒラギノ角ゴ Pro W3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20D35"/>
                </a:solidFill>
                <a:effectLst/>
                <a:uLnTx/>
                <a:uFillTx/>
                <a:latin typeface="+mj-lt"/>
                <a:ea typeface="ヒラギノ角ゴ Pro W3" charset="0"/>
                <a:cs typeface="ヒラギノ角ゴ Pro W3" charset="0"/>
              </a:rPr>
              <a:t>ontact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20D35"/>
                </a:solidFill>
                <a:effectLst/>
                <a:uLnTx/>
                <a:uFillTx/>
                <a:latin typeface="+mj-lt"/>
                <a:ea typeface="ヒラギノ角ゴ Pro W3" charset="0"/>
                <a:cs typeface="ヒラギノ角ゴ Pro W3" charset="0"/>
              </a:rPr>
              <a:t>: </a:t>
            </a:r>
            <a:r>
              <a:rPr lang="en-US" sz="2800" b="1" dirty="0" smtClean="0">
                <a:solidFill>
                  <a:srgbClr val="B20D35"/>
                </a:solidFill>
                <a:latin typeface="+mj-lt"/>
                <a:ea typeface="ヒラギノ角ゴ Pro W3" charset="0"/>
                <a:cs typeface="ヒラギノ角ゴ Pro W3" charset="0"/>
              </a:rPr>
              <a:t>ttrafalis@ou.edu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20D35"/>
              </a:solidFill>
              <a:effectLst/>
              <a:uLnTx/>
              <a:uFillTx/>
              <a:latin typeface="+mj-lt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9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31348" y="4493954"/>
            <a:ext cx="1371614" cy="365125"/>
          </a:xfrm>
          <a:prstGeom prst="rect">
            <a:avLst/>
          </a:prstGeom>
        </p:spPr>
        <p:txBody>
          <a:bodyPr/>
          <a:lstStyle/>
          <a:p>
            <a:fld id="{3C941594-1299-734C-9380-9E7CD44EB92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593873"/>
            <a:ext cx="9144000" cy="365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714044" y="1878372"/>
            <a:ext cx="5429956" cy="303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B20D35"/>
                </a:solidFill>
              </a:rPr>
              <a:t>Overview &amp; Problem Definition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Uncertainty and robustness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Imbalanced data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Data studies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Conclusions</a:t>
            </a:r>
            <a:endParaRPr lang="en-US" sz="3200" dirty="0"/>
          </a:p>
        </p:txBody>
      </p:sp>
      <p:pic>
        <p:nvPicPr>
          <p:cNvPr id="7" name="Picture 2" descr="C:\Desktop stuff\website\taylor campus pics\Evans Hall 3.JPG"/>
          <p:cNvPicPr>
            <a:picLocks noChangeAspect="1" noChangeArrowheads="1"/>
          </p:cNvPicPr>
          <p:nvPr/>
        </p:nvPicPr>
        <p:blipFill>
          <a:blip r:embed="rId3"/>
          <a:srcRect l="28226" r="28672" b="30713"/>
          <a:stretch>
            <a:fillRect/>
          </a:stretch>
        </p:blipFill>
        <p:spPr bwMode="auto">
          <a:xfrm>
            <a:off x="0" y="1605162"/>
            <a:ext cx="3389782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Kernel-based learning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463660" y="2357940"/>
            <a:ext cx="263304" cy="247832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99897" y="2665752"/>
            <a:ext cx="263304" cy="247832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17485" y="1771833"/>
            <a:ext cx="263304" cy="247832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68704" y="2499326"/>
            <a:ext cx="263304" cy="247832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03852" y="2013642"/>
            <a:ext cx="263304" cy="247832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21826" y="3373279"/>
            <a:ext cx="263304" cy="247832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90127" y="3018484"/>
            <a:ext cx="263304" cy="247832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12441" y="2701722"/>
            <a:ext cx="263304" cy="247832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98808" y="2375410"/>
            <a:ext cx="263304" cy="247832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05400" y="2239014"/>
            <a:ext cx="263304" cy="247832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54181" y="2780632"/>
            <a:ext cx="263304" cy="237852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92489" y="2760666"/>
            <a:ext cx="263304" cy="237852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80789" y="1991180"/>
            <a:ext cx="263304" cy="237852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21826" y="3058498"/>
            <a:ext cx="263304" cy="237852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00356" y="2142548"/>
            <a:ext cx="263304" cy="237852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59900" y="1991180"/>
            <a:ext cx="263304" cy="237852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37651" y="2623242"/>
            <a:ext cx="263304" cy="237852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417485" y="3085432"/>
            <a:ext cx="263304" cy="237852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25978" y="3369749"/>
            <a:ext cx="263304" cy="237852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44093" y="2367920"/>
            <a:ext cx="263304" cy="237852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23422" y="1508078"/>
            <a:ext cx="2210977" cy="1982494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>
            <a:noFill/>
          </a:ln>
          <a:scene3d>
            <a:camera prst="isometricOffAxis1Lef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16452" y="2185058"/>
            <a:ext cx="263304" cy="247832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884720" y="2665752"/>
            <a:ext cx="263304" cy="247832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144945" y="2511022"/>
            <a:ext cx="263304" cy="247832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87054" y="2869096"/>
            <a:ext cx="263304" cy="247832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60585" y="2111139"/>
            <a:ext cx="263304" cy="247832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58081" y="2542780"/>
            <a:ext cx="263304" cy="237852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126573" y="3323284"/>
            <a:ext cx="263304" cy="237852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994921" y="1947206"/>
            <a:ext cx="263304" cy="237852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841192" y="3085432"/>
            <a:ext cx="263304" cy="237852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048874" y="2110106"/>
            <a:ext cx="263304" cy="237852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528933" y="1647917"/>
            <a:ext cx="263304" cy="247832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38149" y="2383929"/>
            <a:ext cx="263304" cy="247832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001453" y="2958240"/>
            <a:ext cx="263304" cy="247832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574503" y="3364329"/>
            <a:ext cx="263304" cy="247832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47214" y="3072521"/>
            <a:ext cx="263304" cy="247832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785570" y="2575310"/>
            <a:ext cx="263304" cy="237852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463964" y="3058498"/>
            <a:ext cx="263304" cy="237852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375126" y="2254503"/>
            <a:ext cx="263304" cy="237852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534399" y="1828280"/>
            <a:ext cx="263304" cy="237852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243474" y="2740782"/>
            <a:ext cx="263304" cy="237852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554730" y="3904576"/>
            <a:ext cx="1976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Lower dimension</a:t>
            </a:r>
          </a:p>
          <a:p>
            <a:pPr algn="ctr"/>
            <a:r>
              <a:rPr lang="en-US" sz="2000" dirty="0" smtClean="0"/>
              <a:t>Input Space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5649974" y="3948546"/>
            <a:ext cx="2023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Higher dimension</a:t>
            </a:r>
          </a:p>
          <a:p>
            <a:pPr algn="ctr"/>
            <a:r>
              <a:rPr lang="en-US" sz="2000" dirty="0" smtClean="0"/>
              <a:t>Feature Space</a:t>
            </a:r>
            <a:endParaRPr lang="en-US" sz="20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407461" y="2861094"/>
            <a:ext cx="1208100" cy="8002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370136" y="1936236"/>
            <a:ext cx="1024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Kernel </a:t>
            </a:r>
          </a:p>
          <a:p>
            <a:r>
              <a:rPr lang="en-US" sz="2400" dirty="0" smtClean="0"/>
              <a:t>Design</a:t>
            </a:r>
            <a:endParaRPr lang="en-US" sz="2400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495630" y="3219878"/>
            <a:ext cx="15490" cy="668381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878592" y="3879623"/>
            <a:ext cx="451808" cy="27175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95630" y="3889512"/>
            <a:ext cx="658551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8298373" y="3219878"/>
            <a:ext cx="15490" cy="668381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8312178" y="3889512"/>
            <a:ext cx="658551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10383" y="4939960"/>
            <a:ext cx="886034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Kernel measures the similarity between data points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Kernel transformation helps in using in linear separation algorithm like Support Vector Classification (SVC) in higher dimensions </a:t>
            </a:r>
            <a:endParaRPr lang="en-US" sz="2400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955" y="3082507"/>
            <a:ext cx="1905676" cy="505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7711" y="489098"/>
            <a:ext cx="8633637" cy="776176"/>
          </a:xfrm>
        </p:spPr>
        <p:txBody>
          <a:bodyPr/>
          <a:lstStyle/>
          <a:p>
            <a:r>
              <a:rPr lang="en-US" dirty="0" smtClean="0"/>
              <a:t>Overview: Multi-Kernel learning</a:t>
            </a:r>
            <a:endParaRPr lang="en-US" dirty="0"/>
          </a:p>
        </p:txBody>
      </p:sp>
      <p:pic>
        <p:nvPicPr>
          <p:cNvPr id="33" name="Picture 32" descr="pattern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1836774"/>
            <a:ext cx="1422400" cy="38608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63550" y="1285875"/>
            <a:ext cx="750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Same data can have elements that show different patterns</a:t>
            </a:r>
            <a:endParaRPr lang="en-US" sz="24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199361" y="2337219"/>
            <a:ext cx="2706014" cy="966051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199361" y="3521494"/>
            <a:ext cx="2706014" cy="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199361" y="3746500"/>
            <a:ext cx="2706014" cy="1022769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476" y="2368969"/>
            <a:ext cx="362810" cy="27432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652" y="3140075"/>
            <a:ext cx="371659" cy="27432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4701" y="3908425"/>
            <a:ext cx="381210" cy="27482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5875" y="3378835"/>
            <a:ext cx="3539613" cy="274320"/>
          </a:xfrm>
          <a:prstGeom prst="rect">
            <a:avLst/>
          </a:prstGeom>
        </p:spPr>
      </p:pic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095875" y="2593300"/>
            <a:ext cx="3539613" cy="646331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Best kernel is a linear combination of different kerne</a:t>
            </a:r>
            <a:r>
              <a:rPr lang="en-US" dirty="0" smtClean="0">
                <a:solidFill>
                  <a:srgbClr val="FFFFFF"/>
                </a:solidFill>
              </a:rPr>
              <a:t>ls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6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11" y="3299266"/>
            <a:ext cx="4824409" cy="40963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495885" y="2106371"/>
            <a:ext cx="60960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10020" y="2593301"/>
            <a:ext cx="1524000" cy="338554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Nominal </a:t>
            </a:r>
            <a:r>
              <a:rPr lang="en-US" sz="1600" dirty="0" smtClean="0">
                <a:solidFill>
                  <a:schemeClr val="bg1"/>
                </a:solidFill>
              </a:rPr>
              <a:t>value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3859972" y="2154686"/>
            <a:ext cx="404813" cy="3429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80073" y="2590502"/>
            <a:ext cx="1752600" cy="338137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Data perturbation</a:t>
            </a:r>
          </a:p>
        </p:txBody>
      </p:sp>
      <p:sp>
        <p:nvSpPr>
          <p:cNvPr id="11" name="Left Brace 10"/>
          <p:cNvSpPr>
            <a:spLocks/>
          </p:cNvSpPr>
          <p:nvPr/>
        </p:nvSpPr>
        <p:spPr bwMode="auto">
          <a:xfrm rot="10800000">
            <a:off x="6052477" y="1536149"/>
            <a:ext cx="381001" cy="2108706"/>
          </a:xfrm>
          <a:prstGeom prst="leftBrace">
            <a:avLst>
              <a:gd name="adj1" fmla="val 114036"/>
              <a:gd name="adj2" fmla="val 48639"/>
            </a:avLst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40581" y="2270135"/>
            <a:ext cx="1227557" cy="646331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Training sample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67" y="1662160"/>
            <a:ext cx="5753810" cy="409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1596" y="4313740"/>
            <a:ext cx="8633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Develop a SVC scheme that separates the data into two classes and accounts for the extreme nature of uncertainties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381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7711" y="489098"/>
            <a:ext cx="8633637" cy="776176"/>
          </a:xfrm>
        </p:spPr>
        <p:txBody>
          <a:bodyPr/>
          <a:lstStyle/>
          <a:p>
            <a:r>
              <a:rPr lang="en-US" dirty="0" smtClean="0"/>
              <a:t>SVC approach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46" y="1874236"/>
            <a:ext cx="7423151" cy="10266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711" y="1262857"/>
            <a:ext cx="3150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2-norm soft margin SVC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9396" y="2295660"/>
            <a:ext cx="658929" cy="400110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Dual 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>
            <a:endCxn id="25" idx="3"/>
          </p:cNvCxnSpPr>
          <p:nvPr/>
        </p:nvCxnSpPr>
        <p:spPr>
          <a:xfrm flipH="1">
            <a:off x="4697966" y="4793963"/>
            <a:ext cx="931382" cy="1061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35114" y="4609297"/>
            <a:ext cx="3196234" cy="36933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Misclassification error penalty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150" y="5668033"/>
            <a:ext cx="4228350" cy="39363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3288293" y="5798284"/>
            <a:ext cx="538292" cy="3476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6178" y="5475118"/>
            <a:ext cx="2866240" cy="646331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Symmetric matrix containing data and labels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150" y="3304480"/>
            <a:ext cx="1135117" cy="2743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5150" y="3755890"/>
            <a:ext cx="1163782" cy="2743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8459" y="4265061"/>
            <a:ext cx="1484555" cy="2743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8459" y="4667417"/>
            <a:ext cx="849507" cy="2743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8459" y="5187505"/>
            <a:ext cx="935915" cy="274320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 flipH="1">
            <a:off x="4847874" y="3489146"/>
            <a:ext cx="931382" cy="1061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821522" y="3304480"/>
            <a:ext cx="2100103" cy="36933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Support vectors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052336" y="3971964"/>
            <a:ext cx="71891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146146" y="3775407"/>
            <a:ext cx="1888145" cy="36933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Vector of ones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034292" y="4474357"/>
            <a:ext cx="71891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146146" y="4277799"/>
            <a:ext cx="1870102" cy="36933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Identity matrix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760480" y="5366050"/>
            <a:ext cx="931382" cy="1061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797628" y="5181384"/>
            <a:ext cx="2235872" cy="36933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Vector of data labels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7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40" grpId="0" animBg="1"/>
      <p:bldP spid="42" grpId="0" animBg="1"/>
      <p:bldP spid="45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18" y="2018574"/>
            <a:ext cx="7827265" cy="80467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7711" y="489098"/>
            <a:ext cx="8633637" cy="776176"/>
          </a:xfrm>
        </p:spPr>
        <p:txBody>
          <a:bodyPr/>
          <a:lstStyle/>
          <a:p>
            <a:r>
              <a:rPr lang="en-US" dirty="0" smtClean="0"/>
              <a:t>Observations of SVC formulation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966161" y="2467380"/>
            <a:ext cx="352908" cy="42219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34458" y="2958520"/>
            <a:ext cx="2285779" cy="646331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Positive Semi-definite matrix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Left Brace 16"/>
          <p:cNvSpPr>
            <a:spLocks/>
          </p:cNvSpPr>
          <p:nvPr/>
        </p:nvSpPr>
        <p:spPr bwMode="auto">
          <a:xfrm rot="16200000">
            <a:off x="6074215" y="1390717"/>
            <a:ext cx="381001" cy="2108706"/>
          </a:xfrm>
          <a:prstGeom prst="leftBrace">
            <a:avLst>
              <a:gd name="adj1" fmla="val 114036"/>
              <a:gd name="adj2" fmla="val 48639"/>
            </a:avLst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800">
              <a:latin typeface="+mn-lt"/>
              <a:ea typeface="+mn-ea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760528" y="2823247"/>
            <a:ext cx="176454" cy="55349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424729" y="3516167"/>
            <a:ext cx="2285779" cy="646331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Problem convex in these variables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Left Brace 20"/>
          <p:cNvSpPr>
            <a:spLocks/>
          </p:cNvSpPr>
          <p:nvPr/>
        </p:nvSpPr>
        <p:spPr bwMode="auto">
          <a:xfrm rot="16200000">
            <a:off x="1234229" y="2264774"/>
            <a:ext cx="381001" cy="868596"/>
          </a:xfrm>
          <a:prstGeom prst="leftBrace">
            <a:avLst>
              <a:gd name="adj1" fmla="val 114036"/>
              <a:gd name="adj2" fmla="val 48639"/>
            </a:avLst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800">
              <a:latin typeface="+mn-lt"/>
              <a:ea typeface="+mn-ea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39" y="4988671"/>
            <a:ext cx="7506298" cy="56958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9344" y="1467877"/>
            <a:ext cx="197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Observation 1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0318" y="4435031"/>
            <a:ext cx="197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Observation 2</a:t>
            </a:r>
            <a:endParaRPr lang="en-US" sz="2400" b="1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148754" y="5618653"/>
            <a:ext cx="2285779" cy="40011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Strong Duality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0" grpId="0" animBg="1"/>
      <p:bldP spid="21" grpId="0" animBg="1"/>
      <p:bldP spid="25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180" y="2809876"/>
            <a:ext cx="5523052" cy="204152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7711" y="489098"/>
            <a:ext cx="8633637" cy="776176"/>
          </a:xfrm>
        </p:spPr>
        <p:txBody>
          <a:bodyPr/>
          <a:lstStyle/>
          <a:p>
            <a:r>
              <a:rPr lang="en-US" dirty="0" smtClean="0"/>
              <a:t>Multi-Kernel</a:t>
            </a:r>
            <a:r>
              <a:rPr lang="en-US" dirty="0"/>
              <a:t> </a:t>
            </a:r>
            <a:r>
              <a:rPr lang="en-US" dirty="0" smtClean="0"/>
              <a:t>based learning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7710" y="1379779"/>
            <a:ext cx="863363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Since data is contained in the kernel matrix the learning algorithm can be improved by choosing the best possible kernel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Find the best kernel that optimizes SVC solution </a:t>
            </a:r>
            <a:endParaRPr lang="en-US" sz="2400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97710" y="3129456"/>
            <a:ext cx="2285779" cy="92333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Dual to the dual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Kernel optimization problem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711" y="5155168"/>
            <a:ext cx="8633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Semi-definite Programming problem for binary class kernel learning</a:t>
            </a:r>
            <a:endParaRPr lang="en-US" sz="32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098547" y="3270250"/>
            <a:ext cx="512364" cy="18011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10911" y="2654034"/>
            <a:ext cx="1478677" cy="92333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Positive semi-definite property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5750" y="4283292"/>
            <a:ext cx="3556000" cy="707886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Additional constrains that still preserve the problem convexity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841750" y="4622059"/>
            <a:ext cx="6191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64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8" grpId="0" animBg="1"/>
      <p:bldP spid="14" grpId="0" animBg="1"/>
    </p:bldLst>
  </p:timing>
</p:sld>
</file>

<file path=ppt/theme/theme1.xml><?xml version="1.0" encoding="utf-8"?>
<a:theme xmlns:a="http://schemas.openxmlformats.org/drawingml/2006/main" name="template t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test.potm</Template>
  <TotalTime>2677</TotalTime>
  <Words>879</Words>
  <Application>Microsoft Office PowerPoint</Application>
  <PresentationFormat>On-screen Show (4:3)</PresentationFormat>
  <Paragraphs>177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ヒラギノ角ゴ Pro W3</vt:lpstr>
      <vt:lpstr>template test</vt:lpstr>
      <vt:lpstr>PowerPoint Presentation</vt:lpstr>
      <vt:lpstr>Research questions</vt:lpstr>
      <vt:lpstr>PowerPoint Presentation</vt:lpstr>
      <vt:lpstr>Overview: Kernel-based learning</vt:lpstr>
      <vt:lpstr>Overview: Multi-Kernel learning</vt:lpstr>
      <vt:lpstr>Problem Definition</vt:lpstr>
      <vt:lpstr>SVC approach</vt:lpstr>
      <vt:lpstr>Observations of SVC formulation</vt:lpstr>
      <vt:lpstr>Multi-Kernel based learning</vt:lpstr>
      <vt:lpstr>QCQP formulation</vt:lpstr>
      <vt:lpstr>PowerPoint Presentation</vt:lpstr>
      <vt:lpstr>SVC issues with uncertainty</vt:lpstr>
      <vt:lpstr>Handling uncertainty</vt:lpstr>
      <vt:lpstr>Building a robust formulation</vt:lpstr>
      <vt:lpstr>PowerPoint Presentation</vt:lpstr>
      <vt:lpstr>Robustness and imbalance</vt:lpstr>
      <vt:lpstr>Robustness example</vt:lpstr>
      <vt:lpstr>PowerPoint Presentation</vt:lpstr>
      <vt:lpstr>Benchmark data tests</vt:lpstr>
      <vt:lpstr>Maximum test accuracy</vt:lpstr>
      <vt:lpstr>Average accuracy</vt:lpstr>
      <vt:lpstr>Computational Issues</vt:lpstr>
      <vt:lpstr>PowerPoint Presentation</vt:lpstr>
      <vt:lpstr>Conclusions</vt:lpstr>
      <vt:lpstr>Appreciation</vt:lpstr>
      <vt:lpstr>PowerPoint Presentation</vt:lpstr>
      <vt:lpstr>PowerPoint Presentation</vt:lpstr>
      <vt:lpstr>PowerPoint Presentation</vt:lpstr>
    </vt:vector>
  </TitlesOfParts>
  <Company>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</dc:creator>
  <cp:lastModifiedBy>ise</cp:lastModifiedBy>
  <cp:revision>162</cp:revision>
  <dcterms:created xsi:type="dcterms:W3CDTF">2011-10-21T04:23:26Z</dcterms:created>
  <dcterms:modified xsi:type="dcterms:W3CDTF">2014-11-05T09:01:52Z</dcterms:modified>
</cp:coreProperties>
</file>