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89" r:id="rId2"/>
    <p:sldId id="288" r:id="rId3"/>
    <p:sldId id="293" r:id="rId4"/>
    <p:sldId id="298" r:id="rId5"/>
    <p:sldId id="297" r:id="rId6"/>
    <p:sldId id="299" r:id="rId7"/>
    <p:sldId id="292" r:id="rId8"/>
    <p:sldId id="290" r:id="rId9"/>
    <p:sldId id="294" r:id="rId10"/>
    <p:sldId id="295" r:id="rId11"/>
    <p:sldId id="296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24" autoAdjust="0"/>
  </p:normalViewPr>
  <p:slideViewPr>
    <p:cSldViewPr>
      <p:cViewPr varScale="1">
        <p:scale>
          <a:sx n="52" d="100"/>
          <a:sy n="52" d="100"/>
        </p:scale>
        <p:origin x="-59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D230E-0DE5-46ED-99FE-8B41505499A7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ABF5B-0CCB-44A1-AF3E-EB29215E1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571472" y="2143116"/>
            <a:ext cx="8229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500166" y="3643314"/>
            <a:ext cx="59436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1613"/>
            <a:ext cx="2895600" cy="169862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pic>
        <p:nvPicPr>
          <p:cNvPr id="14" name="Рисунок 13" descr="NIU-VSHE`.jpg"/>
          <p:cNvPicPr>
            <a:picLocks noChangeAspect="1"/>
          </p:cNvPicPr>
          <p:nvPr userDrawn="1"/>
        </p:nvPicPr>
        <p:blipFill>
          <a:blip r:embed="rId2" cstate="print">
            <a:lum bright="21000"/>
          </a:blip>
          <a:srcRect b="13334"/>
          <a:stretch>
            <a:fillRect/>
          </a:stretch>
        </p:blipFill>
        <p:spPr>
          <a:xfrm>
            <a:off x="6858017" y="4763602"/>
            <a:ext cx="2285984" cy="191556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8640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2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6"/>
          <p:cNvSpPr>
            <a:spLocks noGrp="1"/>
          </p:cNvSpPr>
          <p:nvPr>
            <p:ph type="sldNum" sz="quarter" idx="10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8640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596" y="128586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61722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  <a:br>
              <a:rPr lang="en-US" smtClean="0"/>
            </a:br>
            <a:r>
              <a:rPr lang="en-US" smtClean="0"/>
              <a:t> style</a:t>
            </a:r>
          </a:p>
        </p:txBody>
      </p:sp>
      <p:pic>
        <p:nvPicPr>
          <p:cNvPr id="12" name="Рисунок 11" descr="NIU-VSHE`.jpg"/>
          <p:cNvPicPr>
            <a:picLocks noChangeAspect="1"/>
          </p:cNvPicPr>
          <p:nvPr userDrawn="1"/>
        </p:nvPicPr>
        <p:blipFill>
          <a:blip r:embed="rId14" cstate="print">
            <a:lum bright="21000"/>
          </a:blip>
          <a:srcRect b="13334"/>
          <a:stretch>
            <a:fillRect/>
          </a:stretch>
        </p:blipFill>
        <p:spPr>
          <a:xfrm>
            <a:off x="8035749" y="5929330"/>
            <a:ext cx="1108251" cy="92867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cxnSp>
        <p:nvCxnSpPr>
          <p:cNvPr id="15" name="Прямая соединительная линия 14"/>
          <p:cNvCxnSpPr/>
          <p:nvPr userDrawn="1"/>
        </p:nvCxnSpPr>
        <p:spPr>
          <a:xfrm>
            <a:off x="1142976" y="6500834"/>
            <a:ext cx="6858048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Номер слайда 16"/>
          <p:cNvSpPr>
            <a:spLocks noGrp="1"/>
          </p:cNvSpPr>
          <p:nvPr>
            <p:ph type="sldNum" sz="quarter" idx="4"/>
          </p:nvPr>
        </p:nvSpPr>
        <p:spPr>
          <a:xfrm>
            <a:off x="0" y="6215083"/>
            <a:ext cx="1142976" cy="642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D6A6-EF5D-43F0-B2D3-8FE5EF301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229600" cy="2520280"/>
          </a:xfrm>
        </p:spPr>
        <p:txBody>
          <a:bodyPr/>
          <a:lstStyle/>
          <a:p>
            <a:pPr algn="ctr"/>
            <a:r>
              <a:rPr lang="ru-RU" sz="4000" dirty="0" smtClean="0"/>
              <a:t>Исследовательский проект</a:t>
            </a:r>
            <a:br>
              <a:rPr lang="ru-RU" sz="4000" dirty="0" smtClean="0"/>
            </a:br>
            <a:r>
              <a:rPr lang="ru-RU" sz="4000" dirty="0" smtClean="0"/>
              <a:t>НУГ «Онтология власти в языке и социальных отношениях»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5112568" cy="201622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400" dirty="0" smtClean="0"/>
              <a:t>Научно-учебная группа 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«Язык и социальные отношения сквозь призму вычислительных технологий»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0" y="6215063"/>
            <a:ext cx="1143000" cy="642937"/>
          </a:xfrm>
        </p:spPr>
        <p:txBody>
          <a:bodyPr/>
          <a:lstStyle/>
          <a:p>
            <a:fld id="{CBC4D6A6-EF5D-43F0-B2D3-8FE5EF301DD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Кластеризация респондентов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C4D6A6-EF5D-43F0-B2D3-8FE5EF301DD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184" y="1259964"/>
            <a:ext cx="3733800" cy="2385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980728"/>
            <a:ext cx="3733800" cy="265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005064"/>
            <a:ext cx="66103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5576" y="123914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20072" y="123914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404745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Кластеризация респондетов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C4D6A6-EF5D-43F0-B2D3-8FE5EF301DD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052736"/>
            <a:ext cx="78581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8479" y="4005064"/>
            <a:ext cx="78200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092280" y="1239143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Женщины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496" y="4263479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Мужчины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Click to edit company slogan .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642910" y="2708920"/>
            <a:ext cx="8072494" cy="128588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316216" cy="720080"/>
          </a:xfrm>
        </p:spPr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C4D6A6-EF5D-43F0-B2D3-8FE5EF301DD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AutoShape 46"/>
          <p:cNvSpPr>
            <a:spLocks noChangeArrowheads="1"/>
          </p:cNvSpPr>
          <p:nvPr/>
        </p:nvSpPr>
        <p:spPr bwMode="ltGray">
          <a:xfrm rot="5400000">
            <a:off x="-2422526" y="1502171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ltGray">
          <a:xfrm rot="5400000" flipH="1">
            <a:off x="-2032321" y="1937939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alpha val="56000"/>
                </a:schemeClr>
              </a:gs>
              <a:gs pos="100000">
                <a:schemeClr val="bg2">
                  <a:gamma/>
                  <a:tint val="0"/>
                  <a:invGamma/>
                  <a:alpha val="48000"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48"/>
          <p:cNvSpPr>
            <a:spLocks noChangeArrowheads="1"/>
          </p:cNvSpPr>
          <p:nvPr/>
        </p:nvSpPr>
        <p:spPr bwMode="gray">
          <a:xfrm>
            <a:off x="1822450" y="512643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</a:rPr>
              <a:t>Кластеризация респондентов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AutoShape 49"/>
          <p:cNvSpPr>
            <a:spLocks noChangeArrowheads="1"/>
          </p:cNvSpPr>
          <p:nvPr/>
        </p:nvSpPr>
        <p:spPr bwMode="gray">
          <a:xfrm>
            <a:off x="2317750" y="4299346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</a:rPr>
              <a:t>Коэффициент самоидентификации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AutoShape 50"/>
          <p:cNvSpPr>
            <a:spLocks noChangeArrowheads="1"/>
          </p:cNvSpPr>
          <p:nvPr/>
        </p:nvSpPr>
        <p:spPr bwMode="gray">
          <a:xfrm>
            <a:off x="2438400" y="3486546"/>
            <a:ext cx="4581872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</a:rPr>
              <a:t>Формализация властных отношений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AutoShape 51"/>
          <p:cNvSpPr>
            <a:spLocks noChangeArrowheads="1"/>
          </p:cNvSpPr>
          <p:nvPr/>
        </p:nvSpPr>
        <p:spPr bwMode="gray">
          <a:xfrm>
            <a:off x="2312640" y="2632968"/>
            <a:ext cx="607578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</a:rPr>
              <a:t>Теория коммуникативного действия Ю.Хабермаса </a:t>
            </a:r>
          </a:p>
          <a:p>
            <a:pPr eaLnBrk="0" hangingPunct="0"/>
            <a:r>
              <a:rPr lang="ru-RU" b="1" dirty="0" smtClean="0">
                <a:solidFill>
                  <a:schemeClr val="tx2"/>
                </a:solidFill>
              </a:rPr>
              <a:t>для анализа координационных актов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AutoShape 52"/>
          <p:cNvSpPr>
            <a:spLocks noChangeArrowheads="1"/>
          </p:cNvSpPr>
          <p:nvPr/>
        </p:nvSpPr>
        <p:spPr bwMode="gray">
          <a:xfrm>
            <a:off x="1765300" y="1848246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</a:rPr>
              <a:t>Область исследования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1447800" y="1937146"/>
            <a:ext cx="381000" cy="381000"/>
            <a:chOff x="2078" y="1680"/>
            <a:chExt cx="1615" cy="1615"/>
          </a:xfrm>
        </p:grpSpPr>
        <p:sp>
          <p:nvSpPr>
            <p:cNvPr id="12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18" name="Group 60"/>
          <p:cNvGrpSpPr>
            <a:grpSpLocks/>
          </p:cNvGrpSpPr>
          <p:nvPr/>
        </p:nvGrpSpPr>
        <p:grpSpPr bwMode="auto">
          <a:xfrm>
            <a:off x="1981200" y="2724546"/>
            <a:ext cx="381000" cy="381000"/>
            <a:chOff x="2078" y="1680"/>
            <a:chExt cx="1615" cy="1615"/>
          </a:xfrm>
        </p:grpSpPr>
        <p:sp>
          <p:nvSpPr>
            <p:cNvPr id="19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2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3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4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25" name="Group 67"/>
          <p:cNvGrpSpPr>
            <a:grpSpLocks/>
          </p:cNvGrpSpPr>
          <p:nvPr/>
        </p:nvGrpSpPr>
        <p:grpSpPr bwMode="auto">
          <a:xfrm>
            <a:off x="2133600" y="3562746"/>
            <a:ext cx="381000" cy="381000"/>
            <a:chOff x="2078" y="1680"/>
            <a:chExt cx="1615" cy="1615"/>
          </a:xfrm>
        </p:grpSpPr>
        <p:sp>
          <p:nvSpPr>
            <p:cNvPr id="26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9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30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1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32" name="Group 74"/>
          <p:cNvGrpSpPr>
            <a:grpSpLocks/>
          </p:cNvGrpSpPr>
          <p:nvPr/>
        </p:nvGrpSpPr>
        <p:grpSpPr bwMode="auto">
          <a:xfrm>
            <a:off x="1981200" y="4400946"/>
            <a:ext cx="381000" cy="381000"/>
            <a:chOff x="2078" y="1680"/>
            <a:chExt cx="1615" cy="1615"/>
          </a:xfrm>
        </p:grpSpPr>
        <p:sp>
          <p:nvSpPr>
            <p:cNvPr id="33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36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37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8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39" name="Group 81"/>
          <p:cNvGrpSpPr>
            <a:grpSpLocks/>
          </p:cNvGrpSpPr>
          <p:nvPr/>
        </p:nvGrpSpPr>
        <p:grpSpPr bwMode="auto">
          <a:xfrm>
            <a:off x="1524000" y="5175646"/>
            <a:ext cx="355600" cy="381000"/>
            <a:chOff x="2078" y="1680"/>
            <a:chExt cx="1615" cy="1615"/>
          </a:xfrm>
        </p:grpSpPr>
        <p:sp>
          <p:nvSpPr>
            <p:cNvPr id="40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3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4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5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исследования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C4D6A6-EF5D-43F0-B2D3-8FE5EF301DD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124744"/>
            <a:ext cx="9144000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Информационные системы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управления организациями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124744"/>
            <a:ext cx="8686800" cy="932656"/>
          </a:xfrm>
          <a:prstGeom prst="rect">
            <a:avLst/>
          </a:prstGeom>
          <a:noFill/>
          <a:ln w="50800">
            <a:solidFill>
              <a:srgbClr val="CC168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Down Arrow 5"/>
          <p:cNvSpPr/>
          <p:nvPr/>
        </p:nvSpPr>
        <p:spPr>
          <a:xfrm rot="10800000">
            <a:off x="4038600" y="2209800"/>
            <a:ext cx="990600" cy="609600"/>
          </a:xfrm>
          <a:prstGeom prst="downArrow">
            <a:avLst/>
          </a:prstGeom>
          <a:noFill/>
          <a:ln w="50800"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2590800" y="2971800"/>
            <a:ext cx="3886200" cy="762000"/>
          </a:xfrm>
          <a:prstGeom prst="rect">
            <a:avLst/>
          </a:prstGeom>
          <a:noFill/>
          <a:ln w="50800">
            <a:solidFill>
              <a:srgbClr val="CC168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1242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Tahoma" pitchFamily="34" charset="0"/>
                <a:cs typeface="Tahoma" pitchFamily="34" charset="0"/>
              </a:rPr>
              <a:t>Модели организаций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3810000"/>
            <a:ext cx="88392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96938" marR="0" lvl="0" indent="-4397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Tahoma" pitchFamily="34" charset="0"/>
                <a:cs typeface="Tahoma" pitchFamily="34" charset="0"/>
              </a:rPr>
              <a:t>Процессно-ориентированные</a:t>
            </a:r>
          </a:p>
          <a:p>
            <a:pPr marL="896938" marR="0" lvl="0" indent="-4397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>Ориентированные на рабочие продукты</a:t>
            </a:r>
          </a:p>
          <a:p>
            <a:pPr marL="896938" marR="0" lvl="0" indent="-4397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Tahoma" pitchFamily="34" charset="0"/>
                <a:cs typeface="Tahoma" pitchFamily="34" charset="0"/>
              </a:rPr>
              <a:t>На основе организационной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Tahoma" pitchFamily="34" charset="0"/>
                <a:cs typeface="Tahoma" pitchFamily="34" charset="0"/>
              </a:rPr>
              <a:t> онтологии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5334000"/>
            <a:ext cx="5869632" cy="831304"/>
          </a:xfrm>
          <a:prstGeom prst="rect">
            <a:avLst/>
          </a:prstGeom>
          <a:noFill/>
          <a:ln w="25400" cmpd="thinThick"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667000" y="5257800"/>
            <a:ext cx="622548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интерперсональные и лингвистические </a:t>
            </a:r>
          </a:p>
          <a:p>
            <a:pPr marL="342900" lvl="0" indent="-342900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аспекты взаимодействия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акторов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2" name="Elbow Connector 11"/>
          <p:cNvCxnSpPr>
            <a:endCxn id="10" idx="1"/>
          </p:cNvCxnSpPr>
          <p:nvPr/>
        </p:nvCxnSpPr>
        <p:spPr>
          <a:xfrm>
            <a:off x="1828800" y="5257800"/>
            <a:ext cx="762000" cy="491852"/>
          </a:xfrm>
          <a:prstGeom prst="bentConnector3">
            <a:avLst>
              <a:gd name="adj1" fmla="val -2258"/>
            </a:avLst>
          </a:prstGeom>
          <a:ln w="38100">
            <a:solidFill>
              <a:schemeClr val="tx2">
                <a:lumMod val="75000"/>
              </a:schemeClr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181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Теория коммуникативного действия Ю.Хабермаса для анализа координационных актов</a:t>
            </a:r>
            <a:endParaRPr lang="ru-RU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C4D6A6-EF5D-43F0-B2D3-8FE5EF301DD8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76200" y="1851248"/>
          <a:ext cx="8991599" cy="381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5359"/>
                <a:gridCol w="1705303"/>
                <a:gridCol w="1705303"/>
                <a:gridCol w="1584435"/>
                <a:gridCol w="1981199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Constativa</a:t>
                      </a:r>
                      <a:endParaRPr lang="ru-RU" sz="2000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Regulativa</a:t>
                      </a:r>
                      <a:endParaRPr lang="ru-RU" sz="2000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Expressiva</a:t>
                      </a:r>
                      <a:endParaRPr lang="ru-RU" sz="2000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Objective world</a:t>
                      </a:r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Claim to </a:t>
                      </a:r>
                    </a:p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truth</a:t>
                      </a:r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Social world</a:t>
                      </a:r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Claim to justice</a:t>
                      </a:r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Subjective world</a:t>
                      </a:r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Claim to sincerity</a:t>
                      </a:r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вопрос, утверждение</a:t>
                      </a:r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запрос, обещание</a:t>
                      </a:r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похвала,</a:t>
                      </a:r>
                      <a:r>
                        <a:rPr lang="ru-RU" sz="2000" baseline="0" dirty="0" smtClean="0">
                          <a:ln>
                            <a:solidFill>
                              <a:schemeClr val="tx2">
                                <a:lumMod val="50000"/>
                              </a:schemeClr>
                            </a:solidFill>
                          </a:ln>
                        </a:rPr>
                        <a:t> извинение</a:t>
                      </a:r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1546448"/>
            <a:ext cx="1981200" cy="4114800"/>
          </a:xfrm>
          <a:prstGeom prst="rect">
            <a:avLst/>
          </a:prstGeom>
          <a:noFill/>
          <a:ln w="38100">
            <a:solidFill>
              <a:srgbClr val="F60415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Теория коммуникативного действия Ю.Хабермаса для анализа координационных актов</a:t>
            </a:r>
            <a:endParaRPr lang="ru-RU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C4D6A6-EF5D-43F0-B2D3-8FE5EF301DD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" name="Picture 2" descr="C:\Users\mshitkov\AppData\Local\Microsoft\Windows\Temporary Internet Files\Content.IE5\RFONZKI3\MC9004326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5334"/>
            <a:ext cx="1266825" cy="1266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mshitkov\AppData\Local\Microsoft\Windows\Temporary Internet Files\Content.IE5\RFONZKI3\MC90043262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412" y="2167234"/>
            <a:ext cx="1257300" cy="1257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436912" y="2466974"/>
            <a:ext cx="4495800" cy="1"/>
          </a:xfrm>
          <a:prstGeom prst="straightConnector1">
            <a:avLst/>
          </a:prstGeom>
          <a:ln w="50800">
            <a:solidFill>
              <a:schemeClr val="tx2">
                <a:lumMod val="75000"/>
              </a:schemeClr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2312" y="1976734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60415"/>
                </a:solidFill>
              </a:rPr>
              <a:t>К-акт</a:t>
            </a:r>
            <a:endParaRPr lang="ru-RU" sz="2800" dirty="0">
              <a:solidFill>
                <a:srgbClr val="F6041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3309639"/>
            <a:ext cx="2047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Исполнитель</a:t>
            </a:r>
            <a:endParaRPr lang="ru-RU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6912" y="3414354"/>
            <a:ext cx="3733800" cy="158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prstDash val="lgDash"/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79712" y="2967334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Притязание на справедливость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36912" y="4252554"/>
            <a:ext cx="3733800" cy="158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prstDash val="lgDash"/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79712" y="3805534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Притязание на истинность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6912" y="5090754"/>
            <a:ext cx="3733800" cy="158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prstDash val="lgDash"/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79712" y="4643734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Притязание на искренность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6512" y="327213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Адресат</a:t>
            </a:r>
            <a:endParaRPr lang="ru-RU" sz="24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3712" y="1587766"/>
            <a:ext cx="1295400" cy="148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3648" y="1671934"/>
            <a:ext cx="564496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2665512" y="1981199"/>
            <a:ext cx="17526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dirty="0" smtClean="0"/>
              <a:t>«дайте» </a:t>
            </a:r>
          </a:p>
          <a:p>
            <a:pPr algn="ctr"/>
            <a:r>
              <a:rPr lang="ru-RU" sz="2400" dirty="0" smtClean="0"/>
              <a:t>(запрос)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22912" y="1976734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билет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979712" y="380106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Здесь можно получить билет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79712" y="296286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Я могу купить билет у кассира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61312" y="311526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60415"/>
                </a:solidFill>
              </a:rPr>
              <a:t>Нет 16 лет!</a:t>
            </a:r>
            <a:endParaRPr lang="ru-RU" sz="2400" dirty="0">
              <a:solidFill>
                <a:srgbClr val="F60415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6588224" y="3119733"/>
            <a:ext cx="457203" cy="457201"/>
          </a:xfrm>
          <a:prstGeom prst="line">
            <a:avLst/>
          </a:prstGeom>
          <a:ln w="63500">
            <a:solidFill>
              <a:srgbClr val="F604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588224" y="3119734"/>
            <a:ext cx="457200" cy="457200"/>
          </a:xfrm>
          <a:prstGeom prst="line">
            <a:avLst/>
          </a:prstGeom>
          <a:ln w="63500">
            <a:solidFill>
              <a:srgbClr val="F604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37512" y="402966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60415"/>
                </a:solidFill>
              </a:rPr>
              <a:t>Нет билетов</a:t>
            </a:r>
            <a:endParaRPr lang="ru-RU" sz="2400" dirty="0">
              <a:solidFill>
                <a:srgbClr val="F60415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6664424" y="4034132"/>
            <a:ext cx="457203" cy="457201"/>
          </a:xfrm>
          <a:prstGeom prst="line">
            <a:avLst/>
          </a:prstGeom>
          <a:ln w="63500">
            <a:solidFill>
              <a:srgbClr val="F604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664424" y="4034133"/>
            <a:ext cx="457200" cy="457200"/>
          </a:xfrm>
          <a:prstGeom prst="line">
            <a:avLst/>
          </a:prstGeom>
          <a:ln w="63500">
            <a:solidFill>
              <a:srgbClr val="F604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37512" y="479613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60415"/>
                </a:solidFill>
              </a:rPr>
              <a:t>1000 билетов?</a:t>
            </a:r>
            <a:endParaRPr lang="ru-RU" sz="2400" dirty="0">
              <a:solidFill>
                <a:srgbClr val="F60415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6200000" flipH="1">
            <a:off x="6664424" y="4800598"/>
            <a:ext cx="457203" cy="457201"/>
          </a:xfrm>
          <a:prstGeom prst="line">
            <a:avLst/>
          </a:prstGeom>
          <a:ln w="63500">
            <a:solidFill>
              <a:srgbClr val="F604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664424" y="4800599"/>
            <a:ext cx="457200" cy="457200"/>
          </a:xfrm>
          <a:prstGeom prst="line">
            <a:avLst/>
          </a:prstGeom>
          <a:ln w="63500">
            <a:solidFill>
              <a:srgbClr val="F604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32112" y="2967334"/>
            <a:ext cx="4419600" cy="821706"/>
          </a:xfrm>
          <a:prstGeom prst="rect">
            <a:avLst/>
          </a:prstGeom>
          <a:noFill/>
          <a:ln w="38100">
            <a:solidFill>
              <a:srgbClr val="F60415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0" grpId="1"/>
      <p:bldP spid="12" grpId="0"/>
      <p:bldP spid="15" grpId="0"/>
      <p:bldP spid="18" grpId="0"/>
      <p:bldP spid="19" grpId="0"/>
      <p:bldP spid="21" grpId="0"/>
      <p:bldP spid="22" grpId="0"/>
      <p:bldP spid="22" grpId="1"/>
      <p:bldP spid="25" grpId="0"/>
      <p:bldP spid="25" grpId="1"/>
      <p:bldP spid="28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Формализация властных отношений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C4D6A6-EF5D-43F0-B2D3-8FE5EF301DD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Rectangle 3"/>
          <p:cNvSpPr/>
          <p:nvPr/>
        </p:nvSpPr>
        <p:spPr>
          <a:xfrm>
            <a:off x="395536" y="1340768"/>
            <a:ext cx="806489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>
              <a:buFont typeface="Wingdings" pitchFamily="2" charset="2"/>
              <a:buChar char="§"/>
            </a:pPr>
            <a:r>
              <a:rPr lang="ru-RU" sz="2400" dirty="0" smtClean="0"/>
              <a:t>Идеальный коммуникационный акт: </a:t>
            </a:r>
          </a:p>
          <a:p>
            <a:pPr indent="530225"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/>
              <a:t>поиск консенсуса и отсутствие доминирования</a:t>
            </a:r>
          </a:p>
          <a:p>
            <a:pPr indent="530225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dirty="0" smtClean="0"/>
              <a:t>Составляющая власти в коммуникационном акте: </a:t>
            </a:r>
            <a:r>
              <a:rPr lang="en-GB" sz="2400" dirty="0" smtClean="0"/>
              <a:t>	</a:t>
            </a:r>
            <a:r>
              <a:rPr lang="ru-RU" sz="2400" dirty="0" smtClean="0"/>
              <a:t>конфликт и нерациональная риторика</a:t>
            </a:r>
          </a:p>
          <a:p>
            <a:pPr indent="530225">
              <a:spcAft>
                <a:spcPts val="1200"/>
              </a:spcAft>
            </a:pPr>
            <a:r>
              <a:rPr lang="ru-RU" sz="2400" dirty="0" smtClean="0"/>
              <a:t>Социальные иерархии</a:t>
            </a:r>
          </a:p>
          <a:p>
            <a:pPr indent="530225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dirty="0" smtClean="0"/>
              <a:t>Универсальная мораль (Ю.Хабермас) </a:t>
            </a:r>
            <a:endParaRPr lang="en-GB" sz="2400" dirty="0" smtClean="0"/>
          </a:p>
          <a:p>
            <a:pPr indent="530225">
              <a:spcAft>
                <a:spcPts val="1200"/>
              </a:spcAft>
            </a:pPr>
            <a:r>
              <a:rPr lang="en-GB" sz="2400" dirty="0" smtClean="0"/>
              <a:t>		</a:t>
            </a:r>
            <a:r>
              <a:rPr lang="en-US" sz="2400" dirty="0" err="1" smtClean="0"/>
              <a:t>vs</a:t>
            </a:r>
            <a:r>
              <a:rPr lang="en-US" sz="2400" dirty="0" smtClean="0"/>
              <a:t> 	</a:t>
            </a:r>
          </a:p>
          <a:p>
            <a:pPr indent="530225">
              <a:spcAft>
                <a:spcPts val="1200"/>
              </a:spcAft>
            </a:pPr>
            <a:r>
              <a:rPr lang="ru-RU" sz="2400" dirty="0" smtClean="0"/>
              <a:t>Ситуационная этика (М.Фуко)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172200" cy="563562"/>
          </a:xfrm>
        </p:spPr>
        <p:txBody>
          <a:bodyPr/>
          <a:lstStyle/>
          <a:p>
            <a:pPr algn="ctr"/>
            <a:r>
              <a:rPr lang="ru-RU" dirty="0" smtClean="0"/>
              <a:t>Проблема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85860"/>
            <a:ext cx="8640960" cy="4953000"/>
          </a:xfrm>
        </p:spPr>
        <p:txBody>
          <a:bodyPr/>
          <a:lstStyle/>
          <a:p>
            <a:pPr marL="439738" indent="-439738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b="0" dirty="0" smtClean="0">
                <a:solidFill>
                  <a:schemeClr val="tx1">
                    <a:lumMod val="75000"/>
                  </a:schemeClr>
                </a:solidFill>
              </a:rPr>
              <a:t>Формализация властных отношений посредством учета лингвистических и интерперсональных показателей взаимодействия; </a:t>
            </a:r>
          </a:p>
          <a:p>
            <a:pPr marL="439738" indent="-439738">
              <a:spcAft>
                <a:spcPts val="1200"/>
              </a:spcAft>
              <a:buFont typeface="Wingdings" pitchFamily="2" charset="2"/>
              <a:buChar char="Ø"/>
            </a:pPr>
            <a:endParaRPr lang="ru-RU" sz="2400" b="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39738" indent="-439738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b="0" dirty="0" smtClean="0">
                <a:solidFill>
                  <a:schemeClr val="tx1">
                    <a:lumMod val="75000"/>
                  </a:schemeClr>
                </a:solidFill>
              </a:rPr>
              <a:t>Определение методов для выявления иерархических отношений в организациях; </a:t>
            </a:r>
          </a:p>
          <a:p>
            <a:pPr marL="439738" indent="-439738">
              <a:spcAft>
                <a:spcPts val="1200"/>
              </a:spcAft>
              <a:buFont typeface="Wingdings" pitchFamily="2" charset="2"/>
              <a:buChar char="Ø"/>
            </a:pPr>
            <a:endParaRPr lang="ru-RU" sz="2400" b="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39738" indent="-439738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b="0" dirty="0" smtClean="0">
                <a:solidFill>
                  <a:schemeClr val="tx1">
                    <a:lumMod val="75000"/>
                  </a:schemeClr>
                </a:solidFill>
              </a:rPr>
              <a:t>Построение многоаспектной модели сложных современных организаций с учетом властных отношений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C4D6A6-EF5D-43F0-B2D3-8FE5EF301DD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539552" y="3140968"/>
            <a:ext cx="3744416" cy="50405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435280" cy="936104"/>
          </a:xfrm>
        </p:spPr>
        <p:txBody>
          <a:bodyPr/>
          <a:lstStyle/>
          <a:p>
            <a:pPr algn="ctr"/>
            <a:r>
              <a:rPr lang="ru-RU" dirty="0" smtClean="0"/>
              <a:t>Коэффициент самоидентификации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C4D6A6-EF5D-43F0-B2D3-8FE5EF301DD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707904" y="1013827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2" y="1541358"/>
          <a:ext cx="8568947" cy="3975874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  <a:gridCol w="504056"/>
                <a:gridCol w="432048"/>
                <a:gridCol w="548429"/>
                <a:gridCol w="406834"/>
                <a:gridCol w="406834"/>
                <a:gridCol w="406834"/>
                <a:gridCol w="406834"/>
                <a:gridCol w="406834"/>
                <a:gridCol w="406834"/>
                <a:gridCol w="415310"/>
                <a:gridCol w="415310"/>
                <a:gridCol w="406834"/>
                <a:gridCol w="406834"/>
                <a:gridCol w="406834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Интервал-Начало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"/>
                        </a:rPr>
                        <a:t>Интервал-Конец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Л. 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Д. 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отец Евгений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С. 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Иванов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В. 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Л.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Скляров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журналист Чуянов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сестра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Путин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Зюганов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Б. 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высокообразованный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менее образованный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</a:tr>
              <a:tr h="5220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высокий уровень достижений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невысокий уровень достижений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масштаб мысли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меньший масштаб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человесность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корыстолюбие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добродушие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нет простоты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надежность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ненадежность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властность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невластность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высокая духовность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нет глубины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высокомерие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простота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не занимает поста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занимает пост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тщеславие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нетщаславие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безкорыстие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корыстолюбие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C7C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социальный оптимим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социальный пессимист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635896" y="1844824"/>
            <a:ext cx="720080" cy="37444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http://uss.dvfu.ru/static/kim_testing_monograph/src/src/3_7_0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9913" y="2114853"/>
            <a:ext cx="3736543" cy="145816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7" name="Прямоугольник 16"/>
          <p:cNvSpPr/>
          <p:nvPr/>
        </p:nvSpPr>
        <p:spPr>
          <a:xfrm>
            <a:off x="2699792" y="1844824"/>
            <a:ext cx="648072" cy="37444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Shape 26"/>
          <p:cNvCxnSpPr>
            <a:stCxn id="17" idx="2"/>
            <a:endCxn id="12" idx="2"/>
          </p:cNvCxnSpPr>
          <p:nvPr/>
        </p:nvCxnSpPr>
        <p:spPr>
          <a:xfrm rot="16200000" flipH="1">
            <a:off x="3509882" y="5103186"/>
            <a:ext cx="12700" cy="972108"/>
          </a:xfrm>
          <a:prstGeom prst="bentConnector3">
            <a:avLst>
              <a:gd name="adj1" fmla="val 1800000"/>
            </a:avLst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71800" y="587727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0, 21958</a:t>
            </a:r>
            <a:endParaRPr lang="ru-RU" sz="2800" dirty="0"/>
          </a:p>
        </p:txBody>
      </p:sp>
      <p:cxnSp>
        <p:nvCxnSpPr>
          <p:cNvPr id="34" name="Прямая со стрелкой 33"/>
          <p:cNvCxnSpPr>
            <a:stCxn id="32" idx="3"/>
          </p:cNvCxnSpPr>
          <p:nvPr/>
        </p:nvCxnSpPr>
        <p:spPr>
          <a:xfrm flipV="1">
            <a:off x="4788024" y="3645024"/>
            <a:ext cx="2088232" cy="249385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одержимое 3"/>
          <p:cNvSpPr txBox="1">
            <a:spLocks/>
          </p:cNvSpPr>
          <p:nvPr/>
        </p:nvSpPr>
        <p:spPr>
          <a:xfrm>
            <a:off x="4716016" y="4005064"/>
            <a:ext cx="4427984" cy="192711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0,7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сильная (или тесная)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0,5 &lt; </a:t>
            </a: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0,69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средняя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0,3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</a:t>
            </a: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0,49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умеренная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0,2 &lt; </a:t>
            </a: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0,29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слабая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0,19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очень слабая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7" grpId="0" animBg="1"/>
      <p:bldP spid="3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Кластеризация респондентов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C4D6A6-EF5D-43F0-B2D3-8FE5EF301DD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79520"/>
            <a:ext cx="6839178" cy="4613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иоритет">
  <a:themeElements>
    <a:clrScheme name="sample 1">
      <a:dk1>
        <a:srgbClr val="2B166E"/>
      </a:dk1>
      <a:lt1>
        <a:srgbClr val="FFFFFF"/>
      </a:lt1>
      <a:dk2>
        <a:srgbClr val="336699"/>
      </a:dk2>
      <a:lt2>
        <a:srgbClr val="C0C0C0"/>
      </a:lt2>
      <a:accent1>
        <a:srgbClr val="458F8F"/>
      </a:accent1>
      <a:accent2>
        <a:srgbClr val="CCCC00"/>
      </a:accent2>
      <a:accent3>
        <a:srgbClr val="FFFFFF"/>
      </a:accent3>
      <a:accent4>
        <a:srgbClr val="23115D"/>
      </a:accent4>
      <a:accent5>
        <a:srgbClr val="B0C6C6"/>
      </a:accent5>
      <a:accent6>
        <a:srgbClr val="B9B900"/>
      </a:accent6>
      <a:hlink>
        <a:srgbClr val="9999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C0C0C0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2CA3C8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666633"/>
        </a:dk1>
        <a:lt1>
          <a:srgbClr val="FFFFFF"/>
        </a:lt1>
        <a:dk2>
          <a:srgbClr val="000000"/>
        </a:dk2>
        <a:lt2>
          <a:srgbClr val="D1C68D"/>
        </a:lt2>
        <a:accent1>
          <a:srgbClr val="C86C62"/>
        </a:accent1>
        <a:accent2>
          <a:srgbClr val="C78DD7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439</Words>
  <Application>Microsoft Office PowerPoint</Application>
  <PresentationFormat>On-screen Show (4:3)</PresentationFormat>
  <Paragraphs>331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приоритет</vt:lpstr>
      <vt:lpstr>Исследовательский проект НУГ «Онтология власти в языке и социальных отношениях»</vt:lpstr>
      <vt:lpstr>Содержание</vt:lpstr>
      <vt:lpstr>Область исследования</vt:lpstr>
      <vt:lpstr>Теория коммуникативного действия Ю.Хабермаса для анализа координационных актов</vt:lpstr>
      <vt:lpstr>Теория коммуникативного действия Ю.Хабермаса для анализа координационных актов</vt:lpstr>
      <vt:lpstr>Формализация властных отношений</vt:lpstr>
      <vt:lpstr>Проблема исследования</vt:lpstr>
      <vt:lpstr>Коэффициент самоидентификации</vt:lpstr>
      <vt:lpstr>Кластеризация респондентов</vt:lpstr>
      <vt:lpstr>Кластеризация респондентов</vt:lpstr>
      <vt:lpstr>Кластеризация респондетов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катя</dc:creator>
  <cp:lastModifiedBy>T</cp:lastModifiedBy>
  <cp:revision>43</cp:revision>
  <dcterms:created xsi:type="dcterms:W3CDTF">2014-07-31T18:53:24Z</dcterms:created>
  <dcterms:modified xsi:type="dcterms:W3CDTF">2014-08-02T11:29:27Z</dcterms:modified>
</cp:coreProperties>
</file>