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247" autoAdjust="0"/>
  </p:normalViewPr>
  <p:slideViewPr>
    <p:cSldViewPr>
      <p:cViewPr varScale="1">
        <p:scale>
          <a:sx n="22" d="100"/>
          <a:sy n="22" d="100"/>
        </p:scale>
        <p:origin x="-2006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3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7A-C40C-4DA9-AC18-3FEFB030AB7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C79E1-06FC-4AD4-A3B9-F5BCC359D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4it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www.earley.com</a:t>
            </a:r>
          </a:p>
          <a:p>
            <a:endParaRPr lang="en-US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Difference Between a Data Dictionary, Ontology, and Vocabulary?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Guerino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Chairman, The International Foundation for Information Technology (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http://www.if4it.com"/>
              </a:rPr>
              <a:t>IF4IT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says: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Data Dictionary defines "data" by giving you details about that data element (e.g. Attribute/Field Name, Description, Data Type, Constraints, etc.)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Term is a word that is accompanied by a Definition.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Vocabulary is usually a listing or grouping of words that are common a domain of context (usually without definition).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Glossary is a more detailed Vocabulary that is tied to a specific and limited Context.  Unlike a Vocabulary that only provides a list or grouping of words or terms that are common to a context, a Glossary provides the long name, short name or acronym, and a description/definition.  It rarely gets into a things like synonyms and antonyms.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Dictionary is often used interchangeably with a Glossary but is often considered to handle much more, like getting into phonetics, derivations, etc.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Data Model is a representation of how to aggregate and interrelate Data, which is defined by a Data Dictionary.  This includes but is not limited to things like Primary and Foreign Key representations, how to deal with permutations, time, history, and much more.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Taxonomy is a categorization of "anything"… Words, Glossaries, Types, etc.  Taxonomies can take on multiple forms, such as lists, hierarchies, interactive facets, etc.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Syntax is a set of rules for structuring elements, such as words and symbols to create things like phrases, sentences, and paragraphs.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Grammar is a means of defining how words are used to create meaning, within a Language.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 Language is the inclusion of all of the above.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An Ontology is the development of a combination of one or more of all of the above with the intent to facilitate higher order activities, such as communications, translation, learning, understanding, teaching, and making decisions.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C79E1-06FC-4AD4-A3B9-F5BCC359DF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check!!!!!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C79E1-06FC-4AD4-A3B9-F5BCC359DF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7772400" cy="1470025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52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096000"/>
            <a:ext cx="2514600" cy="685800"/>
          </a:xfrm>
        </p:spPr>
        <p:txBody>
          <a:bodyPr/>
          <a:lstStyle>
            <a:lvl1pPr>
              <a:defRPr sz="1200" b="1">
                <a:solidFill>
                  <a:srgbClr val="161DA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328288"/>
            <a:ext cx="4410534" cy="52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914400"/>
          </a:xfrm>
        </p:spPr>
        <p:txBody>
          <a:bodyPr/>
          <a:lstStyle>
            <a:lvl1pPr algn="r"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59363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172200"/>
            <a:ext cx="2438400" cy="685800"/>
          </a:xfrm>
        </p:spPr>
        <p:txBody>
          <a:bodyPr/>
          <a:lstStyle>
            <a:lvl1pPr>
              <a:defRPr sz="1200" b="1">
                <a:gradFill flip="none" rotWithShape="1">
                  <a:gsLst>
                    <a:gs pos="50000">
                      <a:srgbClr val="161DAA">
                        <a:alpha val="65000"/>
                      </a:srgb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172200"/>
            <a:ext cx="4149090" cy="50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763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404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rl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 </a:t>
            </a:r>
            <a:r>
              <a:rPr lang="ru-RU" b="1" dirty="0" smtClean="0"/>
              <a:t>ТАКСОНОМИИ</a:t>
            </a:r>
            <a:r>
              <a:rPr lang="ru-RU" dirty="0" smtClean="0"/>
              <a:t> К </a:t>
            </a:r>
            <a:r>
              <a:rPr lang="ru-RU" b="1" dirty="0" smtClean="0"/>
              <a:t>ОНТОЛОГИИ</a:t>
            </a:r>
            <a:r>
              <a:rPr lang="ru-RU" dirty="0" smtClean="0"/>
              <a:t> ВЛАСТИ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1485900" y="3314700"/>
            <a:ext cx="41902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400" y="5334000"/>
            <a:ext cx="815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5410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Power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163" y="2190690"/>
            <a:ext cx="492443" cy="23051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Complexity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715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© </a:t>
            </a:r>
            <a:r>
              <a:rPr lang="en-US" sz="1400" dirty="0" smtClean="0">
                <a:hlinkClick r:id="rId3"/>
              </a:rPr>
              <a:t>www.earley.com</a:t>
            </a:r>
            <a:endParaRPr lang="ru-RU" sz="1400" dirty="0" smtClean="0"/>
          </a:p>
        </p:txBody>
      </p:sp>
      <p:sp>
        <p:nvSpPr>
          <p:cNvPr id="20" name="Oval 19"/>
          <p:cNvSpPr/>
          <p:nvPr/>
        </p:nvSpPr>
        <p:spPr>
          <a:xfrm>
            <a:off x="1219200" y="4419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Oval 20"/>
          <p:cNvSpPr/>
          <p:nvPr/>
        </p:nvSpPr>
        <p:spPr>
          <a:xfrm>
            <a:off x="10668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Oval 21"/>
          <p:cNvSpPr/>
          <p:nvPr/>
        </p:nvSpPr>
        <p:spPr>
          <a:xfrm>
            <a:off x="14478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val 22"/>
          <p:cNvSpPr/>
          <p:nvPr/>
        </p:nvSpPr>
        <p:spPr>
          <a:xfrm>
            <a:off x="1143000" y="495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Oval 23"/>
          <p:cNvSpPr/>
          <p:nvPr/>
        </p:nvSpPr>
        <p:spPr>
          <a:xfrm>
            <a:off x="8382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24"/>
          <p:cNvSpPr/>
          <p:nvPr/>
        </p:nvSpPr>
        <p:spPr>
          <a:xfrm>
            <a:off x="9906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val 25"/>
          <p:cNvSpPr/>
          <p:nvPr/>
        </p:nvSpPr>
        <p:spPr>
          <a:xfrm>
            <a:off x="14478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26"/>
          <p:cNvSpPr/>
          <p:nvPr/>
        </p:nvSpPr>
        <p:spPr>
          <a:xfrm>
            <a:off x="13716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Oval 27"/>
          <p:cNvSpPr/>
          <p:nvPr/>
        </p:nvSpPr>
        <p:spPr>
          <a:xfrm>
            <a:off x="12954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Oval 28"/>
          <p:cNvSpPr/>
          <p:nvPr/>
        </p:nvSpPr>
        <p:spPr>
          <a:xfrm>
            <a:off x="16764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Oval 29"/>
          <p:cNvSpPr/>
          <p:nvPr/>
        </p:nvSpPr>
        <p:spPr>
          <a:xfrm>
            <a:off x="16764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09600" y="4038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Folksonomy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438400" y="3886200"/>
            <a:ext cx="7620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33600" y="3657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List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29000" y="3352800"/>
            <a:ext cx="1066800" cy="533400"/>
          </a:xfrm>
          <a:prstGeom prst="ellipse">
            <a:avLst/>
          </a:prstGeom>
          <a:noFill/>
          <a:ln w="444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895600" y="2971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Synonym Ring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4953000" y="2895600"/>
            <a:ext cx="13716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029200" y="3200400"/>
            <a:ext cx="7620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638800" y="3200400"/>
            <a:ext cx="7620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5410200" y="2819400"/>
            <a:ext cx="6096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43400" y="2286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Taxonomy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6400800" y="2514600"/>
            <a:ext cx="13716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77000" y="2819400"/>
            <a:ext cx="7620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086600" y="2819400"/>
            <a:ext cx="7620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6858000" y="2438400"/>
            <a:ext cx="609600" cy="0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91200" y="1676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Thesaurus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7086600" y="2667000"/>
            <a:ext cx="381000" cy="228600"/>
          </a:xfrm>
          <a:prstGeom prst="line">
            <a:avLst/>
          </a:prstGeom>
          <a:ln w="444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6858000" y="2819400"/>
            <a:ext cx="228600" cy="228600"/>
          </a:xfrm>
          <a:prstGeom prst="line">
            <a:avLst/>
          </a:prstGeom>
          <a:ln w="444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667500" y="2247900"/>
            <a:ext cx="381000" cy="0"/>
          </a:xfrm>
          <a:prstGeom prst="line">
            <a:avLst/>
          </a:prstGeom>
          <a:ln w="444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8382000" y="152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Oval 61"/>
          <p:cNvSpPr/>
          <p:nvPr/>
        </p:nvSpPr>
        <p:spPr>
          <a:xfrm>
            <a:off x="7848600" y="114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val 62"/>
          <p:cNvSpPr/>
          <p:nvPr/>
        </p:nvSpPr>
        <p:spPr>
          <a:xfrm>
            <a:off x="8382000" y="220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Oval 63"/>
          <p:cNvSpPr/>
          <p:nvPr/>
        </p:nvSpPr>
        <p:spPr>
          <a:xfrm>
            <a:off x="8763000" y="114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Straight Connector 65"/>
          <p:cNvCxnSpPr>
            <a:stCxn id="61" idx="1"/>
            <a:endCxn id="62" idx="5"/>
          </p:cNvCxnSpPr>
          <p:nvPr/>
        </p:nvCxnSpPr>
        <p:spPr>
          <a:xfrm rot="16200000" flipV="1">
            <a:off x="8119922" y="1261922"/>
            <a:ext cx="219356" cy="371756"/>
          </a:xfrm>
          <a:prstGeom prst="line">
            <a:avLst/>
          </a:prstGeom>
          <a:ln w="3492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1" idx="7"/>
          </p:cNvCxnSpPr>
          <p:nvPr/>
        </p:nvCxnSpPr>
        <p:spPr>
          <a:xfrm rot="10800000" flipV="1">
            <a:off x="8577122" y="1362356"/>
            <a:ext cx="252834" cy="195122"/>
          </a:xfrm>
          <a:prstGeom prst="line">
            <a:avLst/>
          </a:prstGeom>
          <a:ln w="3492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3" idx="0"/>
            <a:endCxn id="61" idx="4"/>
          </p:cNvCxnSpPr>
          <p:nvPr/>
        </p:nvCxnSpPr>
        <p:spPr>
          <a:xfrm rot="5400000" flipH="1" flipV="1">
            <a:off x="8267700" y="1981200"/>
            <a:ext cx="457200" cy="0"/>
          </a:xfrm>
          <a:prstGeom prst="line">
            <a:avLst/>
          </a:prstGeom>
          <a:ln w="3492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705600" y="926068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Ontology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28600" y="2743200"/>
            <a:ext cx="8763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95600" y="2895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Complexity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Folksonomy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429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List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066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Synonym Ring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409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Taxonomy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1066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Thesaurus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34098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Courier New" pitchFamily="49" charset="0"/>
              </a:rPr>
              <a:t>Ontology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44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Personal labels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Synonym control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4478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Ambiguity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Synonym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Hierarchical Relations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Associative Relations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Scope note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821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Ambiguity control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3810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Ambiguity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Synonym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Hierarchical Relations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400" y="3780472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Ambiguity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Synonym control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Hierarchical Relations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Associative Relations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Classes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Properties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Reasoning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Annotation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Ontology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Serialization ~ How the ontology is encoded for machine use and transmission (RDF/XML, JSON, OWL, etc.)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Triple ~ The basic building block of an ontology meta-model (subject – predicate – object)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Graph ~ A visualization of the linked triples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URI ~ Uniform Resource Indicator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Tools: SPARQL, </a:t>
            </a:r>
            <a:r>
              <a:rPr lang="en-US" dirty="0" err="1" smtClean="0"/>
              <a:t>inferencing</a:t>
            </a:r>
            <a:r>
              <a:rPr lang="en-US" dirty="0" smtClean="0"/>
              <a:t> engines &amp; </a:t>
            </a:r>
            <a:r>
              <a:rPr lang="en-US" dirty="0" err="1" smtClean="0"/>
              <a:t>reasoners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patterns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 – Sub-Class </a:t>
            </a:r>
          </a:p>
          <a:p>
            <a:pPr>
              <a:buNone/>
            </a:pPr>
            <a:r>
              <a:rPr lang="en-US" dirty="0" smtClean="0"/>
              <a:t>	(transitivity) + </a:t>
            </a:r>
            <a:r>
              <a:rPr lang="en-US" dirty="0" err="1" smtClean="0"/>
              <a:t>inferencing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2246313">
              <a:buFont typeface="Wingdings" pitchFamily="2" charset="2"/>
              <a:buChar char="Ø"/>
            </a:pPr>
            <a:r>
              <a:rPr lang="en-US" dirty="0" smtClean="0"/>
              <a:t>Scotland is a subclass of Great Britain</a:t>
            </a:r>
          </a:p>
          <a:p>
            <a:pPr marL="2246313">
              <a:buFont typeface="Wingdings" pitchFamily="2" charset="2"/>
              <a:buChar char="Ø"/>
            </a:pPr>
            <a:r>
              <a:rPr lang="en-US" dirty="0" smtClean="0"/>
              <a:t>Great Britain is a subclass of United Kingdom</a:t>
            </a:r>
          </a:p>
          <a:p>
            <a:pPr marL="2246313">
              <a:buFont typeface="Wingdings" pitchFamily="2" charset="2"/>
              <a:buChar char="Ø"/>
            </a:pPr>
            <a:r>
              <a:rPr lang="en-US" dirty="0" smtClean="0"/>
              <a:t>Therefore, Scotland is a subclass of United Kingdom</a:t>
            </a:r>
          </a:p>
          <a:p>
            <a:pPr marL="358775">
              <a:buNone/>
            </a:pPr>
            <a:endParaRPr lang="en-US" b="1" dirty="0" smtClean="0"/>
          </a:p>
          <a:p>
            <a:pPr marL="358775">
              <a:buNone/>
            </a:pPr>
            <a:endParaRPr lang="en-US" b="1" dirty="0" smtClean="0"/>
          </a:p>
          <a:p>
            <a:pPr marL="358775"/>
            <a:r>
              <a:rPr lang="en-US" b="1" dirty="0" err="1" smtClean="0"/>
              <a:t>Tuple</a:t>
            </a:r>
            <a:endParaRPr lang="en-US" b="1" dirty="0" smtClean="0"/>
          </a:p>
          <a:p>
            <a:pPr marL="358775">
              <a:buNone/>
            </a:pPr>
            <a:r>
              <a:rPr lang="en-US" dirty="0" smtClean="0"/>
              <a:t>	( relationship)</a:t>
            </a:r>
          </a:p>
          <a:p>
            <a:pPr marL="358775">
              <a:buNone/>
            </a:pPr>
            <a:r>
              <a:rPr lang="en-US" dirty="0" smtClean="0"/>
              <a:t>	symmetry? + cardinality?</a:t>
            </a:r>
          </a:p>
          <a:p>
            <a:pPr marL="358775">
              <a:buNone/>
            </a:pPr>
            <a:endParaRPr lang="en-US" dirty="0" smtClean="0"/>
          </a:p>
          <a:p>
            <a:pPr marL="224631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hse</Template>
  <TotalTime>100</TotalTime>
  <Words>152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hse</vt:lpstr>
      <vt:lpstr>ОТ ТАКСОНОМИИ К ОНТОЛОГИИ ВЛАСТИ</vt:lpstr>
      <vt:lpstr>Slide 2</vt:lpstr>
      <vt:lpstr>Slide 3</vt:lpstr>
      <vt:lpstr>Terminology</vt:lpstr>
      <vt:lpstr>Information patterns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ТАКСОНОМИИ К ОНТОЛОГИИ ВЛАСТИ</dc:title>
  <dc:creator>T</dc:creator>
  <cp:lastModifiedBy>T</cp:lastModifiedBy>
  <cp:revision>21</cp:revision>
  <dcterms:created xsi:type="dcterms:W3CDTF">2006-08-16T00:00:00Z</dcterms:created>
  <dcterms:modified xsi:type="dcterms:W3CDTF">2014-04-01T05:48:45Z</dcterms:modified>
</cp:coreProperties>
</file>