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7" r:id="rId6"/>
    <p:sldId id="261" r:id="rId7"/>
    <p:sldId id="264" r:id="rId8"/>
    <p:sldId id="265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03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8B94F1-D424-4F31-89B5-FDFA67BAB669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03DD9E0-C74C-4828-9276-5666570CB1D4}">
      <dgm:prSet phldrT="[Текст]"/>
      <dgm:spPr/>
      <dgm:t>
        <a:bodyPr/>
        <a:lstStyle/>
        <a:p>
          <a:r>
            <a:rPr lang="ru-RU" dirty="0" smtClean="0"/>
            <a:t>Биологическое </a:t>
          </a:r>
          <a:endParaRPr lang="ru-RU" dirty="0"/>
        </a:p>
      </dgm:t>
    </dgm:pt>
    <dgm:pt modelId="{E7C15F6C-7682-4FD7-A955-D4D662905C91}" type="parTrans" cxnId="{93BEBE03-17C6-4FD6-B9D6-4F086D792BD8}">
      <dgm:prSet/>
      <dgm:spPr/>
      <dgm:t>
        <a:bodyPr/>
        <a:lstStyle/>
        <a:p>
          <a:endParaRPr lang="ru-RU"/>
        </a:p>
      </dgm:t>
    </dgm:pt>
    <dgm:pt modelId="{6943E857-279C-40A0-A86B-492518982002}" type="sibTrans" cxnId="{93BEBE03-17C6-4FD6-B9D6-4F086D792BD8}">
      <dgm:prSet/>
      <dgm:spPr/>
      <dgm:t>
        <a:bodyPr/>
        <a:lstStyle/>
        <a:p>
          <a:endParaRPr lang="ru-RU"/>
        </a:p>
      </dgm:t>
    </dgm:pt>
    <dgm:pt modelId="{D9EB464E-C2E9-4091-AF04-706C507941BA}">
      <dgm:prSet phldrT="[Текст]"/>
      <dgm:spPr/>
      <dgm:t>
        <a:bodyPr/>
        <a:lstStyle/>
        <a:p>
          <a:r>
            <a:rPr lang="ru-RU" dirty="0" smtClean="0"/>
            <a:t>Культурное </a:t>
          </a:r>
          <a:endParaRPr lang="ru-RU" dirty="0"/>
        </a:p>
      </dgm:t>
    </dgm:pt>
    <dgm:pt modelId="{35C2FE9B-45AF-465E-8084-A93BCF0F51D4}" type="parTrans" cxnId="{05055725-7953-43BA-A499-980F687B1EB3}">
      <dgm:prSet/>
      <dgm:spPr/>
      <dgm:t>
        <a:bodyPr/>
        <a:lstStyle/>
        <a:p>
          <a:endParaRPr lang="ru-RU"/>
        </a:p>
      </dgm:t>
    </dgm:pt>
    <dgm:pt modelId="{31946A59-B292-4C7B-AFBC-07B61147B79A}" type="sibTrans" cxnId="{05055725-7953-43BA-A499-980F687B1EB3}">
      <dgm:prSet/>
      <dgm:spPr/>
      <dgm:t>
        <a:bodyPr/>
        <a:lstStyle/>
        <a:p>
          <a:endParaRPr lang="ru-RU"/>
        </a:p>
      </dgm:t>
    </dgm:pt>
    <dgm:pt modelId="{39F7B987-2E53-4386-B94F-F2DC2883EDE6}">
      <dgm:prSet phldrT="[Текст]"/>
      <dgm:spPr/>
      <dgm:t>
        <a:bodyPr/>
        <a:lstStyle/>
        <a:p>
          <a:r>
            <a:rPr lang="ru-RU" dirty="0" smtClean="0"/>
            <a:t>Социальный опыт</a:t>
          </a:r>
          <a:endParaRPr lang="ru-RU" dirty="0"/>
        </a:p>
      </dgm:t>
    </dgm:pt>
    <dgm:pt modelId="{534D796C-2319-4457-B47B-2BBBB81097DD}" type="parTrans" cxnId="{7CDF7B68-C8D1-41AF-AAB4-7C8E51E7861A}">
      <dgm:prSet/>
      <dgm:spPr/>
      <dgm:t>
        <a:bodyPr/>
        <a:lstStyle/>
        <a:p>
          <a:endParaRPr lang="ru-RU"/>
        </a:p>
      </dgm:t>
    </dgm:pt>
    <dgm:pt modelId="{E5084514-8046-4AA6-9A63-208B3C8F7270}" type="sibTrans" cxnId="{7CDF7B68-C8D1-41AF-AAB4-7C8E51E7861A}">
      <dgm:prSet/>
      <dgm:spPr/>
      <dgm:t>
        <a:bodyPr/>
        <a:lstStyle/>
        <a:p>
          <a:endParaRPr lang="ru-RU"/>
        </a:p>
      </dgm:t>
    </dgm:pt>
    <dgm:pt modelId="{724D3E36-F64D-44AA-83B1-A6EE390EE999}">
      <dgm:prSet phldrT="[Текст]"/>
      <dgm:spPr/>
      <dgm:t>
        <a:bodyPr/>
        <a:lstStyle/>
        <a:p>
          <a:r>
            <a:rPr lang="ru-RU" dirty="0" smtClean="0"/>
            <a:t>Субъект </a:t>
          </a:r>
          <a:endParaRPr lang="ru-RU" dirty="0"/>
        </a:p>
      </dgm:t>
    </dgm:pt>
    <dgm:pt modelId="{6542AF42-7CE7-4FC3-BFAB-2E3AB8E44694}" type="sibTrans" cxnId="{FA8940DA-5C4A-4BC2-BD2F-9709F0C887A6}">
      <dgm:prSet/>
      <dgm:spPr/>
      <dgm:t>
        <a:bodyPr/>
        <a:lstStyle/>
        <a:p>
          <a:endParaRPr lang="ru-RU"/>
        </a:p>
      </dgm:t>
    </dgm:pt>
    <dgm:pt modelId="{C2E1ABC7-5A98-44D2-8A47-16DA87BCBCFC}" type="parTrans" cxnId="{FA8940DA-5C4A-4BC2-BD2F-9709F0C887A6}">
      <dgm:prSet/>
      <dgm:spPr/>
      <dgm:t>
        <a:bodyPr/>
        <a:lstStyle/>
        <a:p>
          <a:endParaRPr lang="ru-RU"/>
        </a:p>
      </dgm:t>
    </dgm:pt>
    <dgm:pt modelId="{69169A6D-3B53-47B5-84D3-20A0E0C2830A}" type="pres">
      <dgm:prSet presAssocID="{3D8B94F1-D424-4F31-89B5-FDFA67BAB66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197088-D716-4503-A266-919D01E1C414}" type="pres">
      <dgm:prSet presAssocID="{724D3E36-F64D-44AA-83B1-A6EE390EE999}" presName="centerShape" presStyleLbl="node0" presStyleIdx="0" presStyleCnt="1" custLinFactNeighborX="910" custLinFactNeighborY="-15670"/>
      <dgm:spPr/>
      <dgm:t>
        <a:bodyPr/>
        <a:lstStyle/>
        <a:p>
          <a:endParaRPr lang="ru-RU"/>
        </a:p>
      </dgm:t>
    </dgm:pt>
    <dgm:pt modelId="{C4B98948-2D00-47AE-8C71-5F815F70DD3B}" type="pres">
      <dgm:prSet presAssocID="{E7C15F6C-7682-4FD7-A955-D4D662905C91}" presName="parTrans" presStyleLbl="bgSibTrans2D1" presStyleIdx="0" presStyleCnt="3" custLinFactX="-19333" custLinFactY="100000" custLinFactNeighborX="-100000" custLinFactNeighborY="183560"/>
      <dgm:spPr/>
      <dgm:t>
        <a:bodyPr/>
        <a:lstStyle/>
        <a:p>
          <a:endParaRPr lang="ru-RU"/>
        </a:p>
      </dgm:t>
    </dgm:pt>
    <dgm:pt modelId="{40A3837F-D429-4C7E-81FD-A440B9433F61}" type="pres">
      <dgm:prSet presAssocID="{F03DD9E0-C74C-4828-9276-5666570CB1D4}" presName="node" presStyleLbl="node1" presStyleIdx="0" presStyleCnt="3" custScaleX="133629" custRadScaleRad="96471" custRadScaleInc="-14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BF789-F371-4332-89AC-9207B062D31D}" type="pres">
      <dgm:prSet presAssocID="{35C2FE9B-45AF-465E-8084-A93BCF0F51D4}" presName="parTrans" presStyleLbl="bgSibTrans2D1" presStyleIdx="1" presStyleCnt="3" custLinFactX="-100000" custLinFactY="200000" custLinFactNeighborX="-158630" custLinFactNeighborY="284850"/>
      <dgm:spPr/>
      <dgm:t>
        <a:bodyPr/>
        <a:lstStyle/>
        <a:p>
          <a:endParaRPr lang="ru-RU"/>
        </a:p>
      </dgm:t>
    </dgm:pt>
    <dgm:pt modelId="{0B338242-479B-4C69-86F6-F0084D7408F6}" type="pres">
      <dgm:prSet presAssocID="{D9EB464E-C2E9-4091-AF04-706C507941BA}" presName="node" presStyleLbl="node1" presStyleIdx="1" presStyleCnt="3" custScaleX="137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953D20-6155-4F22-AC3F-F3774393E4B5}" type="pres">
      <dgm:prSet presAssocID="{534D796C-2319-4457-B47B-2BBBB81097DD}" presName="parTrans" presStyleLbl="bgSibTrans2D1" presStyleIdx="2" presStyleCnt="3" custLinFactX="-123035" custLinFactY="85496" custLinFactNeighborX="-200000" custLinFactNeighborY="100000"/>
      <dgm:spPr/>
      <dgm:t>
        <a:bodyPr/>
        <a:lstStyle/>
        <a:p>
          <a:endParaRPr lang="ru-RU"/>
        </a:p>
      </dgm:t>
    </dgm:pt>
    <dgm:pt modelId="{27C4F7D6-F8CD-4D7E-8E7A-97D3176A4F2C}" type="pres">
      <dgm:prSet presAssocID="{39F7B987-2E53-4386-B94F-F2DC2883EDE6}" presName="node" presStyleLbl="node1" presStyleIdx="2" presStyleCnt="3" custScaleX="153546" custRadScaleRad="110486" custRadScaleInc="200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3C5D1D-D128-47E9-B2DF-062184452A95}" type="presOf" srcId="{35C2FE9B-45AF-465E-8084-A93BCF0F51D4}" destId="{ABABF789-F371-4332-89AC-9207B062D31D}" srcOrd="0" destOrd="0" presId="urn:microsoft.com/office/officeart/2005/8/layout/radial4"/>
    <dgm:cxn modelId="{8CABD9CA-0F6F-42BE-9BA9-9D43D7F9442D}" type="presOf" srcId="{534D796C-2319-4457-B47B-2BBBB81097DD}" destId="{88953D20-6155-4F22-AC3F-F3774393E4B5}" srcOrd="0" destOrd="0" presId="urn:microsoft.com/office/officeart/2005/8/layout/radial4"/>
    <dgm:cxn modelId="{7CDF7B68-C8D1-41AF-AAB4-7C8E51E7861A}" srcId="{724D3E36-F64D-44AA-83B1-A6EE390EE999}" destId="{39F7B987-2E53-4386-B94F-F2DC2883EDE6}" srcOrd="2" destOrd="0" parTransId="{534D796C-2319-4457-B47B-2BBBB81097DD}" sibTransId="{E5084514-8046-4AA6-9A63-208B3C8F7270}"/>
    <dgm:cxn modelId="{3506F2C0-49AE-466F-8FA2-CE2A8E23310A}" type="presOf" srcId="{3D8B94F1-D424-4F31-89B5-FDFA67BAB669}" destId="{69169A6D-3B53-47B5-84D3-20A0E0C2830A}" srcOrd="0" destOrd="0" presId="urn:microsoft.com/office/officeart/2005/8/layout/radial4"/>
    <dgm:cxn modelId="{8154C595-0DFA-4A61-B179-A9963B0A4131}" type="presOf" srcId="{E7C15F6C-7682-4FD7-A955-D4D662905C91}" destId="{C4B98948-2D00-47AE-8C71-5F815F70DD3B}" srcOrd="0" destOrd="0" presId="urn:microsoft.com/office/officeart/2005/8/layout/radial4"/>
    <dgm:cxn modelId="{EC1B00D1-EFF8-48A3-BA9F-54D4327AA162}" type="presOf" srcId="{D9EB464E-C2E9-4091-AF04-706C507941BA}" destId="{0B338242-479B-4C69-86F6-F0084D7408F6}" srcOrd="0" destOrd="0" presId="urn:microsoft.com/office/officeart/2005/8/layout/radial4"/>
    <dgm:cxn modelId="{5832D477-67A7-4FB1-84A6-C97413C81A87}" type="presOf" srcId="{724D3E36-F64D-44AA-83B1-A6EE390EE999}" destId="{5E197088-D716-4503-A266-919D01E1C414}" srcOrd="0" destOrd="0" presId="urn:microsoft.com/office/officeart/2005/8/layout/radial4"/>
    <dgm:cxn modelId="{CAAB8605-91E1-4090-A9F4-1AE23085B24E}" type="presOf" srcId="{F03DD9E0-C74C-4828-9276-5666570CB1D4}" destId="{40A3837F-D429-4C7E-81FD-A440B9433F61}" srcOrd="0" destOrd="0" presId="urn:microsoft.com/office/officeart/2005/8/layout/radial4"/>
    <dgm:cxn modelId="{05055725-7953-43BA-A499-980F687B1EB3}" srcId="{724D3E36-F64D-44AA-83B1-A6EE390EE999}" destId="{D9EB464E-C2E9-4091-AF04-706C507941BA}" srcOrd="1" destOrd="0" parTransId="{35C2FE9B-45AF-465E-8084-A93BCF0F51D4}" sibTransId="{31946A59-B292-4C7B-AFBC-07B61147B79A}"/>
    <dgm:cxn modelId="{93BEBE03-17C6-4FD6-B9D6-4F086D792BD8}" srcId="{724D3E36-F64D-44AA-83B1-A6EE390EE999}" destId="{F03DD9E0-C74C-4828-9276-5666570CB1D4}" srcOrd="0" destOrd="0" parTransId="{E7C15F6C-7682-4FD7-A955-D4D662905C91}" sibTransId="{6943E857-279C-40A0-A86B-492518982002}"/>
    <dgm:cxn modelId="{648EB745-439B-410B-9F48-CEB9AB8BD6A4}" type="presOf" srcId="{39F7B987-2E53-4386-B94F-F2DC2883EDE6}" destId="{27C4F7D6-F8CD-4D7E-8E7A-97D3176A4F2C}" srcOrd="0" destOrd="0" presId="urn:microsoft.com/office/officeart/2005/8/layout/radial4"/>
    <dgm:cxn modelId="{FA8940DA-5C4A-4BC2-BD2F-9709F0C887A6}" srcId="{3D8B94F1-D424-4F31-89B5-FDFA67BAB669}" destId="{724D3E36-F64D-44AA-83B1-A6EE390EE999}" srcOrd="0" destOrd="0" parTransId="{C2E1ABC7-5A98-44D2-8A47-16DA87BCBCFC}" sibTransId="{6542AF42-7CE7-4FC3-BFAB-2E3AB8E44694}"/>
    <dgm:cxn modelId="{85625579-F2E4-44E1-A7D2-70ACDE487544}" type="presParOf" srcId="{69169A6D-3B53-47B5-84D3-20A0E0C2830A}" destId="{5E197088-D716-4503-A266-919D01E1C414}" srcOrd="0" destOrd="0" presId="urn:microsoft.com/office/officeart/2005/8/layout/radial4"/>
    <dgm:cxn modelId="{FD7372CC-B47E-484B-91B7-D77FF98F1DDA}" type="presParOf" srcId="{69169A6D-3B53-47B5-84D3-20A0E0C2830A}" destId="{C4B98948-2D00-47AE-8C71-5F815F70DD3B}" srcOrd="1" destOrd="0" presId="urn:microsoft.com/office/officeart/2005/8/layout/radial4"/>
    <dgm:cxn modelId="{032CE9DE-FBB8-4C6C-8C43-96BCAB42FA83}" type="presParOf" srcId="{69169A6D-3B53-47B5-84D3-20A0E0C2830A}" destId="{40A3837F-D429-4C7E-81FD-A440B9433F61}" srcOrd="2" destOrd="0" presId="urn:microsoft.com/office/officeart/2005/8/layout/radial4"/>
    <dgm:cxn modelId="{030E7BFB-1C3B-4F85-BABA-3C2BBDEA1270}" type="presParOf" srcId="{69169A6D-3B53-47B5-84D3-20A0E0C2830A}" destId="{ABABF789-F371-4332-89AC-9207B062D31D}" srcOrd="3" destOrd="0" presId="urn:microsoft.com/office/officeart/2005/8/layout/radial4"/>
    <dgm:cxn modelId="{770AC84F-0D08-43C8-8909-EB340ECCFC78}" type="presParOf" srcId="{69169A6D-3B53-47B5-84D3-20A0E0C2830A}" destId="{0B338242-479B-4C69-86F6-F0084D7408F6}" srcOrd="4" destOrd="0" presId="urn:microsoft.com/office/officeart/2005/8/layout/radial4"/>
    <dgm:cxn modelId="{F159F343-BB57-4F8C-B620-B1C622E7B42C}" type="presParOf" srcId="{69169A6D-3B53-47B5-84D3-20A0E0C2830A}" destId="{88953D20-6155-4F22-AC3F-F3774393E4B5}" srcOrd="5" destOrd="0" presId="urn:microsoft.com/office/officeart/2005/8/layout/radial4"/>
    <dgm:cxn modelId="{A88DE4E6-0588-472C-B04F-323F67DAE93C}" type="presParOf" srcId="{69169A6D-3B53-47B5-84D3-20A0E0C2830A}" destId="{27C4F7D6-F8CD-4D7E-8E7A-97D3176A4F2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197088-D716-4503-A266-919D01E1C414}">
      <dsp:nvSpPr>
        <dsp:cNvPr id="0" name=""/>
        <dsp:cNvSpPr/>
      </dsp:nvSpPr>
      <dsp:spPr>
        <a:xfrm>
          <a:off x="3034684" y="1612751"/>
          <a:ext cx="2063588" cy="20635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Субъект </a:t>
          </a:r>
          <a:endParaRPr lang="ru-RU" sz="3200" kern="1200" dirty="0"/>
        </a:p>
      </dsp:txBody>
      <dsp:txXfrm>
        <a:off x="3034684" y="1612751"/>
        <a:ext cx="2063588" cy="2063588"/>
      </dsp:txXfrm>
    </dsp:sp>
    <dsp:sp modelId="{C4B98948-2D00-47AE-8C71-5F815F70DD3B}">
      <dsp:nvSpPr>
        <dsp:cNvPr id="0" name=""/>
        <dsp:cNvSpPr/>
      </dsp:nvSpPr>
      <dsp:spPr>
        <a:xfrm rot="11257710">
          <a:off x="122995" y="3784855"/>
          <a:ext cx="130011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A3837F-D429-4C7E-81FD-A440B9433F61}">
      <dsp:nvSpPr>
        <dsp:cNvPr id="0" name=""/>
        <dsp:cNvSpPr/>
      </dsp:nvSpPr>
      <dsp:spPr>
        <a:xfrm>
          <a:off x="370374" y="1540778"/>
          <a:ext cx="2619674" cy="15683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Биологическое </a:t>
          </a:r>
          <a:endParaRPr lang="ru-RU" sz="2900" kern="1200" dirty="0"/>
        </a:p>
      </dsp:txBody>
      <dsp:txXfrm>
        <a:off x="370374" y="1540778"/>
        <a:ext cx="2619674" cy="1568327"/>
      </dsp:txXfrm>
    </dsp:sp>
    <dsp:sp modelId="{ABABF789-F371-4332-89AC-9207B062D31D}">
      <dsp:nvSpPr>
        <dsp:cNvPr id="0" name=""/>
        <dsp:cNvSpPr/>
      </dsp:nvSpPr>
      <dsp:spPr>
        <a:xfrm rot="16108896">
          <a:off x="1611435" y="3733728"/>
          <a:ext cx="782854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338242-479B-4C69-86F6-F0084D7408F6}">
      <dsp:nvSpPr>
        <dsp:cNvPr id="0" name=""/>
        <dsp:cNvSpPr/>
      </dsp:nvSpPr>
      <dsp:spPr>
        <a:xfrm>
          <a:off x="2669836" y="824"/>
          <a:ext cx="2694699" cy="15683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Культурное </a:t>
          </a:r>
          <a:endParaRPr lang="ru-RU" sz="2900" kern="1200" dirty="0"/>
        </a:p>
      </dsp:txBody>
      <dsp:txXfrm>
        <a:off x="2669836" y="824"/>
        <a:ext cx="2694699" cy="1568327"/>
      </dsp:txXfrm>
    </dsp:sp>
    <dsp:sp modelId="{88953D20-6155-4F22-AC3F-F3774393E4B5}">
      <dsp:nvSpPr>
        <dsp:cNvPr id="0" name=""/>
        <dsp:cNvSpPr/>
      </dsp:nvSpPr>
      <dsp:spPr>
        <a:xfrm rot="21188590">
          <a:off x="152267" y="3214619"/>
          <a:ext cx="1554913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4F7D6-F8CD-4D7E-8E7A-97D3176A4F2C}">
      <dsp:nvSpPr>
        <dsp:cNvPr id="0" name=""/>
        <dsp:cNvSpPr/>
      </dsp:nvSpPr>
      <dsp:spPr>
        <a:xfrm>
          <a:off x="5219470" y="1540753"/>
          <a:ext cx="3010129" cy="15683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Социальный опыт</a:t>
          </a:r>
          <a:endParaRPr lang="ru-RU" sz="2900" kern="1200" dirty="0"/>
        </a:p>
      </dsp:txBody>
      <dsp:txXfrm>
        <a:off x="5219470" y="1540753"/>
        <a:ext cx="3010129" cy="1568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8625-F126-43F4-B8B3-28144BBA1DBB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9C24-2755-4F7B-9C85-1E2F4AA09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8625-F126-43F4-B8B3-28144BBA1DBB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9C24-2755-4F7B-9C85-1E2F4AA09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8625-F126-43F4-B8B3-28144BBA1DBB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9C24-2755-4F7B-9C85-1E2F4AA09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8625-F126-43F4-B8B3-28144BBA1DBB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9C24-2755-4F7B-9C85-1E2F4AA09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8625-F126-43F4-B8B3-28144BBA1DBB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9C24-2755-4F7B-9C85-1E2F4AA09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8625-F126-43F4-B8B3-28144BBA1DBB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9C24-2755-4F7B-9C85-1E2F4AA09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8625-F126-43F4-B8B3-28144BBA1DBB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9C24-2755-4F7B-9C85-1E2F4AA09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8625-F126-43F4-B8B3-28144BBA1DBB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9C24-2755-4F7B-9C85-1E2F4AA09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8625-F126-43F4-B8B3-28144BBA1DBB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9C24-2755-4F7B-9C85-1E2F4AA09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8625-F126-43F4-B8B3-28144BBA1DBB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9C24-2755-4F7B-9C85-1E2F4AA09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8625-F126-43F4-B8B3-28144BBA1DBB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9C24-2755-4F7B-9C85-1E2F4AA09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68625-F126-43F4-B8B3-28144BBA1DBB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A9C24-2755-4F7B-9C85-1E2F4AA09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Ресурсы социальных наук для интерпретации эмпирических данных (на примере первых данных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НУГа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800" dirty="0" smtClean="0">
                <a:solidFill>
                  <a:srgbClr val="3703B9"/>
                </a:solidFill>
                <a:latin typeface="Times New Roman" pitchFamily="18" charset="0"/>
                <a:cs typeface="Times New Roman" pitchFamily="18" charset="0"/>
              </a:rPr>
              <a:t>Проф. </a:t>
            </a:r>
            <a:r>
              <a:rPr lang="ru-RU" sz="2800" dirty="0" err="1" smtClean="0">
                <a:solidFill>
                  <a:srgbClr val="3703B9"/>
                </a:solidFill>
                <a:latin typeface="Times New Roman" pitchFamily="18" charset="0"/>
                <a:cs typeface="Times New Roman" pitchFamily="18" charset="0"/>
              </a:rPr>
              <a:t>Радина</a:t>
            </a:r>
            <a:r>
              <a:rPr lang="ru-RU" sz="2800" dirty="0" smtClean="0">
                <a:solidFill>
                  <a:srgbClr val="3703B9"/>
                </a:solidFill>
                <a:latin typeface="Times New Roman" pitchFamily="18" charset="0"/>
                <a:cs typeface="Times New Roman" pitchFamily="18" charset="0"/>
              </a:rPr>
              <a:t> Н.К.</a:t>
            </a:r>
            <a:endParaRPr lang="ru-RU" sz="2800" dirty="0">
              <a:solidFill>
                <a:srgbClr val="3703B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Преамбула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Три карты, три карты…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«Добро пожаловать в пустыню реальности»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критериях «полезности</a:t>
            </a:r>
            <a:r>
              <a:rPr lang="ru-RU" sz="31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научного 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знания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916832"/>
            <a:ext cx="4896666" cy="252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653136"/>
            <a:ext cx="25527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Теоретическая база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396044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(теории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описывающие властные отношения)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Отношения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группе  - А.В.Петровский;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«Психика»/о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тношения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власти (М.Фуко,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Дж.Батлер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Помогающие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(различные теории, описывающие властные отношения в разных группах)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Гендерные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теории;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Теории, объясняющие специфику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социальных отношений в контексте возрастной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социализации.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Причина для проведения семинара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70000" lnSpcReduction="20000"/>
          </a:bodyPr>
          <a:lstStyle/>
          <a:p>
            <a:r>
              <a:rPr lang="ru-RU" i="1" u="sng" dirty="0" err="1" smtClean="0">
                <a:solidFill>
                  <a:srgbClr val="3703B9"/>
                </a:solidFill>
                <a:latin typeface="Times New Roman" pitchFamily="18" charset="0"/>
                <a:cs typeface="Times New Roman" pitchFamily="18" charset="0"/>
              </a:rPr>
              <a:t>Инфо</a:t>
            </a:r>
            <a:r>
              <a:rPr lang="ru-RU" i="1" u="sng" dirty="0" smtClean="0">
                <a:solidFill>
                  <a:srgbClr val="3703B9"/>
                </a:solidFill>
                <a:latin typeface="Times New Roman" pitchFamily="18" charset="0"/>
                <a:cs typeface="Times New Roman" pitchFamily="18" charset="0"/>
              </a:rPr>
              <a:t> для гуманитариев</a:t>
            </a:r>
            <a:r>
              <a:rPr lang="ru-RU" i="1" dirty="0" smtClean="0">
                <a:solidFill>
                  <a:srgbClr val="3703B9"/>
                </a:solidFill>
                <a:latin typeface="Times New Roman" pitchFamily="18" charset="0"/>
                <a:cs typeface="Times New Roman" pitchFamily="18" charset="0"/>
              </a:rPr>
              <a:t>: Факторный анализ (</a:t>
            </a:r>
            <a:r>
              <a:rPr lang="ru-RU" i="1" dirty="0" err="1" smtClean="0">
                <a:solidFill>
                  <a:srgbClr val="3703B9"/>
                </a:solidFill>
                <a:latin typeface="Times New Roman" pitchFamily="18" charset="0"/>
                <a:cs typeface="Times New Roman" pitchFamily="18" charset="0"/>
              </a:rPr>
              <a:t>factor</a:t>
            </a:r>
            <a:r>
              <a:rPr lang="ru-RU" i="1" dirty="0" smtClean="0">
                <a:solidFill>
                  <a:srgbClr val="3703B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rgbClr val="3703B9"/>
                </a:solidFill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ru-RU" i="1" dirty="0" smtClean="0">
                <a:solidFill>
                  <a:srgbClr val="3703B9"/>
                </a:solidFill>
                <a:latin typeface="Times New Roman" pitchFamily="18" charset="0"/>
                <a:cs typeface="Times New Roman" pitchFamily="18" charset="0"/>
              </a:rPr>
              <a:t>) представляет собой группу методов, используемых для сокращения числа переменных и их обобщения. Фактор (</a:t>
            </a:r>
            <a:r>
              <a:rPr lang="ru-RU" i="1" dirty="0" err="1" smtClean="0">
                <a:solidFill>
                  <a:srgbClr val="3703B9"/>
                </a:solidFill>
                <a:latin typeface="Times New Roman" pitchFamily="18" charset="0"/>
                <a:cs typeface="Times New Roman" pitchFamily="18" charset="0"/>
              </a:rPr>
              <a:t>factor</a:t>
            </a:r>
            <a:r>
              <a:rPr lang="ru-RU" i="1" dirty="0" smtClean="0">
                <a:solidFill>
                  <a:srgbClr val="3703B9"/>
                </a:solidFill>
                <a:latin typeface="Times New Roman" pitchFamily="18" charset="0"/>
                <a:cs typeface="Times New Roman" pitchFamily="18" charset="0"/>
              </a:rPr>
              <a:t>) – латентная переменная, конструируемая таким образом,  чтобы  можно  было  объяснить  корреляцию  между набором имеющихся переменных.</a:t>
            </a:r>
          </a:p>
          <a:p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Инфо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шников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Первый  критерий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критерий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Кайзера)  сохраняет  иногда  слишком  много  факторов,  в  то время  как  второй (критерий  каменистой  осыпи)  –  слишком  мало;  однако  оба  критерия  вполне хороши  при  нормальных  условиях,  когда  имеется  относительно  небольшое  число  факторов  и много  переменных.  Обычно  исследуется  несколько  решений  с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бóльшим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или  меньшим  числом факторов, и затем выбирается одно, наиболее интерпретируемое.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 факторного  анализа  будут  успешными,  если  удается  дать  содержательную интерпретацию  выявленных  факторов,  исходя  из  смысла  показателей,  которые  их  характеризуют.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84976" cy="57606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Факторный анализ: мужчины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0" y="764704"/>
          <a:ext cx="8712971" cy="569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8"/>
                <a:gridCol w="1152128"/>
                <a:gridCol w="1512168"/>
                <a:gridCol w="1011910"/>
                <a:gridCol w="1143562"/>
                <a:gridCol w="1448511"/>
                <a:gridCol w="860514"/>
              </a:tblGrid>
              <a:tr h="370840">
                <a:tc rowSpan="2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Компонента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ПрезВл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Сеть/конфл-1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рефНН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губНО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Сеть/конфл-2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мэр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 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дов+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,375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-,234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-,170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-,732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-,037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-,199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дов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-,864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,001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,020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,001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-,106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,118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интерес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,042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,111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-,801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-,177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-,126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,005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4завАмбиции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-,785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-,032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,093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,058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,182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-,343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ru-RU" sz="1100" b="1" dirty="0" err="1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мэрМестн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,002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,000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,125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,076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,202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,868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реф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мест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,138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-,844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-,113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,093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,008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,023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7 </a:t>
                      </a: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нефСетьДов+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-,019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,438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-,044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-,508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-,061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-,438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 </a:t>
                      </a:r>
                      <a:r>
                        <a:rPr lang="ru-RU" sz="1100" b="1" dirty="0" err="1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губНО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,310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-,178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,175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,690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,100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-,054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9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реф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НН 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,023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-,002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,812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,088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-,082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,140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 </a:t>
                      </a: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нефСетьНН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,081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,199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,101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,013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-,889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-,073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 </a:t>
                      </a:r>
                      <a:r>
                        <a:rPr lang="ru-RU" sz="1100" b="1" dirty="0" err="1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презРФ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,580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-,267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,191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,354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,287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-,191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12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реф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М +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,216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,181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,213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,221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,662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,236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13 </a:t>
                      </a: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нефСетьМ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,095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,731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-,380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,054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-,085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,024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12968" cy="86409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Факторный анализ: женщины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836712"/>
          <a:ext cx="864096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584176"/>
                <a:gridCol w="1080120"/>
                <a:gridCol w="824420"/>
                <a:gridCol w="1209718"/>
                <a:gridCol w="1285325"/>
                <a:gridCol w="929009"/>
              </a:tblGrid>
              <a:tr h="370840">
                <a:tc rowSpan="2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Компонента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  дов+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,440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-,206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,450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,455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-,190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-,193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 дов-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-,008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-,376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,401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-,599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-,103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,201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интерес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,366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-,648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,043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-,089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,162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-,124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4завАмбиции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,250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,019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,151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-,783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-,096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-,089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ru-RU" sz="1100" b="1" dirty="0" err="1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мэрМестн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-,746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,087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,040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,189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,212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-,279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 реф мест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,053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,221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,144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,123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,832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-,016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7 </a:t>
                      </a: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нефСеть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,589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-,342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,192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,172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-,050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-,031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 </a:t>
                      </a:r>
                      <a:r>
                        <a:rPr lang="ru-RU" sz="1100" b="1" dirty="0" err="1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губНО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-,779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,064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-,183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,213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-,073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,042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 реф НН +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-,080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,789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-,098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-,003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,095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-,126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10 </a:t>
                      </a: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рефСетьНН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,199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,258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,229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,016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-,728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,108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 </a:t>
                      </a:r>
                      <a:r>
                        <a:rPr lang="ru-RU" sz="1100" b="1" dirty="0" err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през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-,078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,409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-,586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,242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,135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-,344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 реф М +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-,175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,013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-,844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,165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-,055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-,004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13 </a:t>
                      </a: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нефСетьМ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,062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-,041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,066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,006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-,069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</a:rPr>
                        <a:t>,928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204863"/>
            <a:ext cx="3367261" cy="3352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647</Words>
  <Application>Microsoft Office PowerPoint</Application>
  <PresentationFormat>Экран (4:3)</PresentationFormat>
  <Paragraphs>228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Ресурсы социальных наук для интерпретации эмпирических данных (на примере первых данных НУГа)</vt:lpstr>
      <vt:lpstr>Преамбула </vt:lpstr>
      <vt:lpstr>Три карты, три карты…</vt:lpstr>
      <vt:lpstr>«Добро пожаловать в пустыню реальности»  О критериях «полезности» научного знания</vt:lpstr>
      <vt:lpstr>Теоретическая база исследования</vt:lpstr>
      <vt:lpstr>Причина для проведения семинара</vt:lpstr>
      <vt:lpstr>Факторный анализ: мужчины</vt:lpstr>
      <vt:lpstr>Факторный анализ: женщины</vt:lpstr>
      <vt:lpstr>Спасибо за внимание</vt:lpstr>
    </vt:vector>
  </TitlesOfParts>
  <Company>nn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Ресурсы социальных наук для интерпретации эмпирических данных (на примере первых данных НУГа)</dc:title>
  <dc:creator>NKR</dc:creator>
  <cp:lastModifiedBy>NKR</cp:lastModifiedBy>
  <cp:revision>46</cp:revision>
  <dcterms:created xsi:type="dcterms:W3CDTF">2014-09-03T07:08:31Z</dcterms:created>
  <dcterms:modified xsi:type="dcterms:W3CDTF">2014-11-25T07:34:54Z</dcterms:modified>
</cp:coreProperties>
</file>