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77" r:id="rId2"/>
    <p:sldId id="276" r:id="rId3"/>
    <p:sldId id="264" r:id="rId4"/>
    <p:sldId id="274" r:id="rId5"/>
    <p:sldId id="275" r:id="rId6"/>
    <p:sldId id="261" r:id="rId7"/>
    <p:sldId id="262" r:id="rId8"/>
    <p:sldId id="263" r:id="rId9"/>
    <p:sldId id="273" r:id="rId10"/>
    <p:sldId id="260" r:id="rId11"/>
    <p:sldId id="268" r:id="rId12"/>
    <p:sldId id="258" r:id="rId13"/>
    <p:sldId id="257" r:id="rId14"/>
    <p:sldId id="265" r:id="rId15"/>
    <p:sldId id="266" r:id="rId16"/>
    <p:sldId id="267" r:id="rId17"/>
    <p:sldId id="278" r:id="rId18"/>
    <p:sldId id="269" r:id="rId19"/>
    <p:sldId id="279" r:id="rId20"/>
    <p:sldId id="270" r:id="rId21"/>
    <p:sldId id="271" r:id="rId22"/>
    <p:sldId id="280" r:id="rId23"/>
    <p:sldId id="272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3091" y="-1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F26C6-2A82-48D1-A1A3-3C65E58FCF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20245-8D07-4F6B-90F5-D28B38C40341}">
      <dgm:prSet phldrT="[Текст]"/>
      <dgm:spPr/>
      <dgm:t>
        <a:bodyPr/>
        <a:lstStyle/>
        <a:p>
          <a:r>
            <a:rPr lang="ru-RU"/>
            <a:t>Тезаурусы</a:t>
          </a:r>
        </a:p>
      </dgm:t>
    </dgm:pt>
    <dgm:pt modelId="{B19DBED8-D440-4623-8E7F-54FD87136ADE}" type="parTrans" cxnId="{CF41B01B-3CB2-4092-82F9-FD5E658501A8}">
      <dgm:prSet/>
      <dgm:spPr/>
      <dgm:t>
        <a:bodyPr/>
        <a:lstStyle/>
        <a:p>
          <a:endParaRPr lang="ru-RU"/>
        </a:p>
      </dgm:t>
    </dgm:pt>
    <dgm:pt modelId="{73DF4193-7293-4E6A-9F81-1EC89B94C73C}" type="sibTrans" cxnId="{CF41B01B-3CB2-4092-82F9-FD5E658501A8}">
      <dgm:prSet/>
      <dgm:spPr/>
      <dgm:t>
        <a:bodyPr/>
        <a:lstStyle/>
        <a:p>
          <a:endParaRPr lang="ru-RU"/>
        </a:p>
      </dgm:t>
    </dgm:pt>
    <dgm:pt modelId="{6B686E89-F4D0-40DC-9EBA-2AD04ADF37CB}">
      <dgm:prSet/>
      <dgm:spPr/>
      <dgm:t>
        <a:bodyPr/>
        <a:lstStyle/>
        <a:p>
          <a:r>
            <a:rPr lang="ru-RU"/>
            <a:t>Ассоциативные словари</a:t>
          </a:r>
        </a:p>
      </dgm:t>
    </dgm:pt>
    <dgm:pt modelId="{7980E77F-37CC-4839-929E-BC619D3A50E3}" type="parTrans" cxnId="{E7C69D44-1A49-48F8-ABD1-7FD3B18FD3B8}">
      <dgm:prSet/>
      <dgm:spPr/>
      <dgm:t>
        <a:bodyPr/>
        <a:lstStyle/>
        <a:p>
          <a:endParaRPr lang="ru-RU"/>
        </a:p>
      </dgm:t>
    </dgm:pt>
    <dgm:pt modelId="{D520039D-C169-4BC7-94DA-7E5182BC80F4}" type="sibTrans" cxnId="{E7C69D44-1A49-48F8-ABD1-7FD3B18FD3B8}">
      <dgm:prSet/>
      <dgm:spPr/>
      <dgm:t>
        <a:bodyPr/>
        <a:lstStyle/>
        <a:p>
          <a:endParaRPr lang="ru-RU"/>
        </a:p>
      </dgm:t>
    </dgm:pt>
    <dgm:pt modelId="{5B0598F6-0778-4AF8-A051-F9BA84F0B452}">
      <dgm:prSet/>
      <dgm:spPr/>
      <dgm:t>
        <a:bodyPr/>
        <a:lstStyle/>
        <a:p>
          <a:r>
            <a:rPr lang="ru-RU"/>
            <a:t>Идеографические словари</a:t>
          </a:r>
        </a:p>
      </dgm:t>
    </dgm:pt>
    <dgm:pt modelId="{9B8F1A60-B597-4EC6-A327-D5FC5E0FC6CF}" type="parTrans" cxnId="{7A68CBFA-CABC-4A23-9121-9ECAAF006BFC}">
      <dgm:prSet/>
      <dgm:spPr/>
      <dgm:t>
        <a:bodyPr/>
        <a:lstStyle/>
        <a:p>
          <a:endParaRPr lang="ru-RU"/>
        </a:p>
      </dgm:t>
    </dgm:pt>
    <dgm:pt modelId="{E7AF0F17-7702-449E-8D6F-E1C6D6833267}" type="sibTrans" cxnId="{7A68CBFA-CABC-4A23-9121-9ECAAF006BFC}">
      <dgm:prSet/>
      <dgm:spPr/>
      <dgm:t>
        <a:bodyPr/>
        <a:lstStyle/>
        <a:p>
          <a:endParaRPr lang="ru-RU"/>
        </a:p>
      </dgm:t>
    </dgm:pt>
    <dgm:pt modelId="{6EFE63B1-9CA5-4DFB-AB32-3528C3EB7E4A}">
      <dgm:prSet/>
      <dgm:spPr/>
      <dgm:t>
        <a:bodyPr/>
        <a:lstStyle/>
        <a:p>
          <a:r>
            <a:rPr lang="ru-RU"/>
            <a:t>Информационно-поисковые тезаурусы</a:t>
          </a:r>
        </a:p>
      </dgm:t>
    </dgm:pt>
    <dgm:pt modelId="{C4B7E574-6D55-4DEB-B8D2-81C943E5A48C}" type="parTrans" cxnId="{5B0F630E-0FF7-4CF5-BFC7-6BDE4F1313EE}">
      <dgm:prSet/>
      <dgm:spPr/>
      <dgm:t>
        <a:bodyPr/>
        <a:lstStyle/>
        <a:p>
          <a:endParaRPr lang="ru-RU"/>
        </a:p>
      </dgm:t>
    </dgm:pt>
    <dgm:pt modelId="{C0990BAE-937A-4D6F-8BD6-29F5A4D26943}" type="sibTrans" cxnId="{5B0F630E-0FF7-4CF5-BFC7-6BDE4F1313EE}">
      <dgm:prSet/>
      <dgm:spPr/>
      <dgm:t>
        <a:bodyPr/>
        <a:lstStyle/>
        <a:p>
          <a:endParaRPr lang="ru-RU"/>
        </a:p>
      </dgm:t>
    </dgm:pt>
    <dgm:pt modelId="{A68C5B35-B8E9-4202-AAB5-D8BF9AE485C5}">
      <dgm:prSet/>
      <dgm:spPr/>
      <dgm:t>
        <a:bodyPr/>
        <a:lstStyle/>
        <a:p>
          <a:r>
            <a:rPr lang="ru-RU"/>
            <a:t>Лингвистические ресурсы типа </a:t>
          </a:r>
          <a:r>
            <a:rPr lang="en-US"/>
            <a:t>WordNet </a:t>
          </a:r>
          <a:r>
            <a:rPr lang="ru-RU"/>
            <a:t>и  </a:t>
          </a:r>
          <a:r>
            <a:rPr lang="en-US"/>
            <a:t>EuroNet</a:t>
          </a:r>
          <a:endParaRPr lang="ru-RU"/>
        </a:p>
      </dgm:t>
    </dgm:pt>
    <dgm:pt modelId="{A8E7C35E-6C54-44E0-918D-47A2DE74CE26}" type="parTrans" cxnId="{08313903-6F79-4D90-A035-550AB5D05D3C}">
      <dgm:prSet/>
      <dgm:spPr/>
      <dgm:t>
        <a:bodyPr/>
        <a:lstStyle/>
        <a:p>
          <a:endParaRPr lang="ru-RU"/>
        </a:p>
      </dgm:t>
    </dgm:pt>
    <dgm:pt modelId="{AF6BCD03-6FC4-4CB2-90F3-2DF5036934FF}" type="sibTrans" cxnId="{08313903-6F79-4D90-A035-550AB5D05D3C}">
      <dgm:prSet/>
      <dgm:spPr/>
      <dgm:t>
        <a:bodyPr/>
        <a:lstStyle/>
        <a:p>
          <a:endParaRPr lang="ru-RU"/>
        </a:p>
      </dgm:t>
    </dgm:pt>
    <dgm:pt modelId="{0DF1F15A-A21C-4EE4-9AB9-FF64F5D2DB58}" type="pres">
      <dgm:prSet presAssocID="{A83F26C6-2A82-48D1-A1A3-3C65E58FCF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B43DC-373E-4A9F-9653-86903C0F94DB}" type="pres">
      <dgm:prSet presAssocID="{97D20245-8D07-4F6B-90F5-D28B38C40341}" presName="hierRoot1" presStyleCnt="0">
        <dgm:presLayoutVars>
          <dgm:hierBranch val="r"/>
        </dgm:presLayoutVars>
      </dgm:prSet>
      <dgm:spPr/>
    </dgm:pt>
    <dgm:pt modelId="{C061CC47-10CA-416E-A489-9F8D1A2115AF}" type="pres">
      <dgm:prSet presAssocID="{97D20245-8D07-4F6B-90F5-D28B38C40341}" presName="rootComposite1" presStyleCnt="0"/>
      <dgm:spPr/>
    </dgm:pt>
    <dgm:pt modelId="{F3107C0C-5DA7-40A9-A1B5-7C2E5075622C}" type="pres">
      <dgm:prSet presAssocID="{97D20245-8D07-4F6B-90F5-D28B38C4034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278B7A-61DA-4562-8C33-3556530EC010}" type="pres">
      <dgm:prSet presAssocID="{97D20245-8D07-4F6B-90F5-D28B38C403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E9338C-987C-41B1-B275-575C5240CE31}" type="pres">
      <dgm:prSet presAssocID="{97D20245-8D07-4F6B-90F5-D28B38C40341}" presName="hierChild2" presStyleCnt="0"/>
      <dgm:spPr/>
    </dgm:pt>
    <dgm:pt modelId="{D65F6D96-F8CF-43E4-B9D9-C590CECA9FED}" type="pres">
      <dgm:prSet presAssocID="{C4B7E574-6D55-4DEB-B8D2-81C943E5A48C}" presName="Name50" presStyleLbl="parChTrans1D2" presStyleIdx="0" presStyleCnt="4"/>
      <dgm:spPr/>
      <dgm:t>
        <a:bodyPr/>
        <a:lstStyle/>
        <a:p>
          <a:endParaRPr lang="ru-RU"/>
        </a:p>
      </dgm:t>
    </dgm:pt>
    <dgm:pt modelId="{E4A4CF44-92D9-462A-867D-9269ACF2D198}" type="pres">
      <dgm:prSet presAssocID="{6EFE63B1-9CA5-4DFB-AB32-3528C3EB7E4A}" presName="hierRoot2" presStyleCnt="0">
        <dgm:presLayoutVars>
          <dgm:hierBranch val="init"/>
        </dgm:presLayoutVars>
      </dgm:prSet>
      <dgm:spPr/>
    </dgm:pt>
    <dgm:pt modelId="{89C336FC-359E-403C-9793-60D1803A5D6D}" type="pres">
      <dgm:prSet presAssocID="{6EFE63B1-9CA5-4DFB-AB32-3528C3EB7E4A}" presName="rootComposite" presStyleCnt="0"/>
      <dgm:spPr/>
    </dgm:pt>
    <dgm:pt modelId="{6DE5114E-434F-449F-9DC9-837B4009C42B}" type="pres">
      <dgm:prSet presAssocID="{6EFE63B1-9CA5-4DFB-AB32-3528C3EB7E4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25CAE-7DFB-4A43-97B4-E655C4DCEE30}" type="pres">
      <dgm:prSet presAssocID="{6EFE63B1-9CA5-4DFB-AB32-3528C3EB7E4A}" presName="rootConnector" presStyleLbl="node2" presStyleIdx="0" presStyleCnt="4"/>
      <dgm:spPr/>
      <dgm:t>
        <a:bodyPr/>
        <a:lstStyle/>
        <a:p>
          <a:endParaRPr lang="ru-RU"/>
        </a:p>
      </dgm:t>
    </dgm:pt>
    <dgm:pt modelId="{9179CA4E-2C87-4223-B06E-C8693E18D3C8}" type="pres">
      <dgm:prSet presAssocID="{6EFE63B1-9CA5-4DFB-AB32-3528C3EB7E4A}" presName="hierChild4" presStyleCnt="0"/>
      <dgm:spPr/>
    </dgm:pt>
    <dgm:pt modelId="{6E572C61-2832-4B89-A702-83CFED74E113}" type="pres">
      <dgm:prSet presAssocID="{6EFE63B1-9CA5-4DFB-AB32-3528C3EB7E4A}" presName="hierChild5" presStyleCnt="0"/>
      <dgm:spPr/>
    </dgm:pt>
    <dgm:pt modelId="{430DE93A-3C33-4694-BAD8-25CDC9125527}" type="pres">
      <dgm:prSet presAssocID="{9B8F1A60-B597-4EC6-A327-D5FC5E0FC6CF}" presName="Name50" presStyleLbl="parChTrans1D2" presStyleIdx="1" presStyleCnt="4"/>
      <dgm:spPr/>
      <dgm:t>
        <a:bodyPr/>
        <a:lstStyle/>
        <a:p>
          <a:endParaRPr lang="ru-RU"/>
        </a:p>
      </dgm:t>
    </dgm:pt>
    <dgm:pt modelId="{8C5909DC-8684-4666-B130-82F06D9D728B}" type="pres">
      <dgm:prSet presAssocID="{5B0598F6-0778-4AF8-A051-F9BA84F0B452}" presName="hierRoot2" presStyleCnt="0">
        <dgm:presLayoutVars>
          <dgm:hierBranch val="r"/>
        </dgm:presLayoutVars>
      </dgm:prSet>
      <dgm:spPr/>
    </dgm:pt>
    <dgm:pt modelId="{1DF01E02-454E-45D8-8970-12B682028904}" type="pres">
      <dgm:prSet presAssocID="{5B0598F6-0778-4AF8-A051-F9BA84F0B452}" presName="rootComposite" presStyleCnt="0"/>
      <dgm:spPr/>
    </dgm:pt>
    <dgm:pt modelId="{C768E5CA-D147-482F-8E61-59F50B056B60}" type="pres">
      <dgm:prSet presAssocID="{5B0598F6-0778-4AF8-A051-F9BA84F0B45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482B19-82CF-4FF7-B874-CD257201422A}" type="pres">
      <dgm:prSet presAssocID="{5B0598F6-0778-4AF8-A051-F9BA84F0B452}" presName="rootConnector" presStyleLbl="node2" presStyleIdx="1" presStyleCnt="4"/>
      <dgm:spPr/>
      <dgm:t>
        <a:bodyPr/>
        <a:lstStyle/>
        <a:p>
          <a:endParaRPr lang="ru-RU"/>
        </a:p>
      </dgm:t>
    </dgm:pt>
    <dgm:pt modelId="{DF3E1D45-3154-4643-A5AF-E550B8CF91CC}" type="pres">
      <dgm:prSet presAssocID="{5B0598F6-0778-4AF8-A051-F9BA84F0B452}" presName="hierChild4" presStyleCnt="0"/>
      <dgm:spPr/>
    </dgm:pt>
    <dgm:pt modelId="{89D7118A-32D3-4A69-85CF-D30BDF01E73C}" type="pres">
      <dgm:prSet presAssocID="{5B0598F6-0778-4AF8-A051-F9BA84F0B452}" presName="hierChild5" presStyleCnt="0"/>
      <dgm:spPr/>
    </dgm:pt>
    <dgm:pt modelId="{73BC299F-5BFE-43BF-86F1-EC40C2DE7073}" type="pres">
      <dgm:prSet presAssocID="{7980E77F-37CC-4839-929E-BC619D3A50E3}" presName="Name50" presStyleLbl="parChTrans1D2" presStyleIdx="2" presStyleCnt="4"/>
      <dgm:spPr/>
      <dgm:t>
        <a:bodyPr/>
        <a:lstStyle/>
        <a:p>
          <a:endParaRPr lang="ru-RU"/>
        </a:p>
      </dgm:t>
    </dgm:pt>
    <dgm:pt modelId="{2886D671-1A99-4AD8-9AF8-04E0215D6843}" type="pres">
      <dgm:prSet presAssocID="{6B686E89-F4D0-40DC-9EBA-2AD04ADF37CB}" presName="hierRoot2" presStyleCnt="0">
        <dgm:presLayoutVars>
          <dgm:hierBranch val="r"/>
        </dgm:presLayoutVars>
      </dgm:prSet>
      <dgm:spPr/>
    </dgm:pt>
    <dgm:pt modelId="{278030F8-77BB-458E-AD07-5305CB6ED257}" type="pres">
      <dgm:prSet presAssocID="{6B686E89-F4D0-40DC-9EBA-2AD04ADF37CB}" presName="rootComposite" presStyleCnt="0"/>
      <dgm:spPr/>
    </dgm:pt>
    <dgm:pt modelId="{79A17DEC-3E14-4EB2-B6B6-BA1D94B85322}" type="pres">
      <dgm:prSet presAssocID="{6B686E89-F4D0-40DC-9EBA-2AD04ADF37C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EBA9EC-FE41-45E8-8A9F-EFCCAFAE57A1}" type="pres">
      <dgm:prSet presAssocID="{6B686E89-F4D0-40DC-9EBA-2AD04ADF37CB}" presName="rootConnector" presStyleLbl="node2" presStyleIdx="2" presStyleCnt="4"/>
      <dgm:spPr/>
      <dgm:t>
        <a:bodyPr/>
        <a:lstStyle/>
        <a:p>
          <a:endParaRPr lang="ru-RU"/>
        </a:p>
      </dgm:t>
    </dgm:pt>
    <dgm:pt modelId="{1352569A-977A-4670-8C42-D1673FE22EE2}" type="pres">
      <dgm:prSet presAssocID="{6B686E89-F4D0-40DC-9EBA-2AD04ADF37CB}" presName="hierChild4" presStyleCnt="0"/>
      <dgm:spPr/>
    </dgm:pt>
    <dgm:pt modelId="{9E0DB4B1-3CF3-4148-9563-65CA31B0B534}" type="pres">
      <dgm:prSet presAssocID="{6B686E89-F4D0-40DC-9EBA-2AD04ADF37CB}" presName="hierChild5" presStyleCnt="0"/>
      <dgm:spPr/>
    </dgm:pt>
    <dgm:pt modelId="{EB809390-A5D8-4935-A52E-FF557FDBDC5B}" type="pres">
      <dgm:prSet presAssocID="{A8E7C35E-6C54-44E0-918D-47A2DE74CE26}" presName="Name50" presStyleLbl="parChTrans1D2" presStyleIdx="3" presStyleCnt="4"/>
      <dgm:spPr/>
      <dgm:t>
        <a:bodyPr/>
        <a:lstStyle/>
        <a:p>
          <a:endParaRPr lang="ru-RU"/>
        </a:p>
      </dgm:t>
    </dgm:pt>
    <dgm:pt modelId="{1599CB62-5F01-4A37-81D1-D1EC56DCD668}" type="pres">
      <dgm:prSet presAssocID="{A68C5B35-B8E9-4202-AAB5-D8BF9AE485C5}" presName="hierRoot2" presStyleCnt="0">
        <dgm:presLayoutVars>
          <dgm:hierBranch val="r"/>
        </dgm:presLayoutVars>
      </dgm:prSet>
      <dgm:spPr/>
    </dgm:pt>
    <dgm:pt modelId="{643F8AD1-BD45-48AE-A334-E808567BF5A4}" type="pres">
      <dgm:prSet presAssocID="{A68C5B35-B8E9-4202-AAB5-D8BF9AE485C5}" presName="rootComposite" presStyleCnt="0"/>
      <dgm:spPr/>
    </dgm:pt>
    <dgm:pt modelId="{F113B95E-E224-40C7-9AD6-C21249CB5CDA}" type="pres">
      <dgm:prSet presAssocID="{A68C5B35-B8E9-4202-AAB5-D8BF9AE485C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79921-E77C-4DE8-93BF-B137BF9BC0C5}" type="pres">
      <dgm:prSet presAssocID="{A68C5B35-B8E9-4202-AAB5-D8BF9AE485C5}" presName="rootConnector" presStyleLbl="node2" presStyleIdx="3" presStyleCnt="4"/>
      <dgm:spPr/>
      <dgm:t>
        <a:bodyPr/>
        <a:lstStyle/>
        <a:p>
          <a:endParaRPr lang="ru-RU"/>
        </a:p>
      </dgm:t>
    </dgm:pt>
    <dgm:pt modelId="{26A981B9-D0FC-4D04-A8FF-D68A27422B91}" type="pres">
      <dgm:prSet presAssocID="{A68C5B35-B8E9-4202-AAB5-D8BF9AE485C5}" presName="hierChild4" presStyleCnt="0"/>
      <dgm:spPr/>
    </dgm:pt>
    <dgm:pt modelId="{A66E670D-4050-4B0F-BFAE-FD8541FE2CA6}" type="pres">
      <dgm:prSet presAssocID="{A68C5B35-B8E9-4202-AAB5-D8BF9AE485C5}" presName="hierChild5" presStyleCnt="0"/>
      <dgm:spPr/>
    </dgm:pt>
    <dgm:pt modelId="{CB0D1992-1C83-45B0-B2A7-D789DC33FCC0}" type="pres">
      <dgm:prSet presAssocID="{97D20245-8D07-4F6B-90F5-D28B38C40341}" presName="hierChild3" presStyleCnt="0"/>
      <dgm:spPr/>
    </dgm:pt>
  </dgm:ptLst>
  <dgm:cxnLst>
    <dgm:cxn modelId="{1EC9BCA6-CF4C-4B98-BA00-7C28F855DE92}" type="presOf" srcId="{A68C5B35-B8E9-4202-AAB5-D8BF9AE485C5}" destId="{85579921-E77C-4DE8-93BF-B137BF9BC0C5}" srcOrd="1" destOrd="0" presId="urn:microsoft.com/office/officeart/2005/8/layout/orgChart1"/>
    <dgm:cxn modelId="{6750BF72-80EA-4139-99DA-6408F5CEB639}" type="presOf" srcId="{6B686E89-F4D0-40DC-9EBA-2AD04ADF37CB}" destId="{79A17DEC-3E14-4EB2-B6B6-BA1D94B85322}" srcOrd="0" destOrd="0" presId="urn:microsoft.com/office/officeart/2005/8/layout/orgChart1"/>
    <dgm:cxn modelId="{C83961FA-9E36-45B4-8DBA-908FCD13E4F7}" type="presOf" srcId="{5B0598F6-0778-4AF8-A051-F9BA84F0B452}" destId="{C768E5CA-D147-482F-8E61-59F50B056B60}" srcOrd="0" destOrd="0" presId="urn:microsoft.com/office/officeart/2005/8/layout/orgChart1"/>
    <dgm:cxn modelId="{753F0B3A-EC49-43B4-AE48-00E6BADA1C2B}" type="presOf" srcId="{6B686E89-F4D0-40DC-9EBA-2AD04ADF37CB}" destId="{9DEBA9EC-FE41-45E8-8A9F-EFCCAFAE57A1}" srcOrd="1" destOrd="0" presId="urn:microsoft.com/office/officeart/2005/8/layout/orgChart1"/>
    <dgm:cxn modelId="{08313903-6F79-4D90-A035-550AB5D05D3C}" srcId="{97D20245-8D07-4F6B-90F5-D28B38C40341}" destId="{A68C5B35-B8E9-4202-AAB5-D8BF9AE485C5}" srcOrd="3" destOrd="0" parTransId="{A8E7C35E-6C54-44E0-918D-47A2DE74CE26}" sibTransId="{AF6BCD03-6FC4-4CB2-90F3-2DF5036934FF}"/>
    <dgm:cxn modelId="{A163D0FB-D2DE-415D-AAF7-D510807A2AAE}" type="presOf" srcId="{7980E77F-37CC-4839-929E-BC619D3A50E3}" destId="{73BC299F-5BFE-43BF-86F1-EC40C2DE7073}" srcOrd="0" destOrd="0" presId="urn:microsoft.com/office/officeart/2005/8/layout/orgChart1"/>
    <dgm:cxn modelId="{5B0F630E-0FF7-4CF5-BFC7-6BDE4F1313EE}" srcId="{97D20245-8D07-4F6B-90F5-D28B38C40341}" destId="{6EFE63B1-9CA5-4DFB-AB32-3528C3EB7E4A}" srcOrd="0" destOrd="0" parTransId="{C4B7E574-6D55-4DEB-B8D2-81C943E5A48C}" sibTransId="{C0990BAE-937A-4D6F-8BD6-29F5A4D26943}"/>
    <dgm:cxn modelId="{DE297DCD-C3A0-422E-954F-EA22D914A176}" type="presOf" srcId="{5B0598F6-0778-4AF8-A051-F9BA84F0B452}" destId="{6B482B19-82CF-4FF7-B874-CD257201422A}" srcOrd="1" destOrd="0" presId="urn:microsoft.com/office/officeart/2005/8/layout/orgChart1"/>
    <dgm:cxn modelId="{7A68CBFA-CABC-4A23-9121-9ECAAF006BFC}" srcId="{97D20245-8D07-4F6B-90F5-D28B38C40341}" destId="{5B0598F6-0778-4AF8-A051-F9BA84F0B452}" srcOrd="1" destOrd="0" parTransId="{9B8F1A60-B597-4EC6-A327-D5FC5E0FC6CF}" sibTransId="{E7AF0F17-7702-449E-8D6F-E1C6D6833267}"/>
    <dgm:cxn modelId="{CBCC1200-B976-45D7-B11A-3B40D3527691}" type="presOf" srcId="{C4B7E574-6D55-4DEB-B8D2-81C943E5A48C}" destId="{D65F6D96-F8CF-43E4-B9D9-C590CECA9FED}" srcOrd="0" destOrd="0" presId="urn:microsoft.com/office/officeart/2005/8/layout/orgChart1"/>
    <dgm:cxn modelId="{CF41B01B-3CB2-4092-82F9-FD5E658501A8}" srcId="{A83F26C6-2A82-48D1-A1A3-3C65E58FCFA3}" destId="{97D20245-8D07-4F6B-90F5-D28B38C40341}" srcOrd="0" destOrd="0" parTransId="{B19DBED8-D440-4623-8E7F-54FD87136ADE}" sibTransId="{73DF4193-7293-4E6A-9F81-1EC89B94C73C}"/>
    <dgm:cxn modelId="{F7DCAE9B-2CD5-4A0E-AE58-4AC4E2873C6B}" type="presOf" srcId="{A68C5B35-B8E9-4202-AAB5-D8BF9AE485C5}" destId="{F113B95E-E224-40C7-9AD6-C21249CB5CDA}" srcOrd="0" destOrd="0" presId="urn:microsoft.com/office/officeart/2005/8/layout/orgChart1"/>
    <dgm:cxn modelId="{2925082F-A505-4CE0-B48B-2E0478ED78E5}" type="presOf" srcId="{97D20245-8D07-4F6B-90F5-D28B38C40341}" destId="{F3107C0C-5DA7-40A9-A1B5-7C2E5075622C}" srcOrd="0" destOrd="0" presId="urn:microsoft.com/office/officeart/2005/8/layout/orgChart1"/>
    <dgm:cxn modelId="{70685166-F9C6-4F07-9A04-371AC996E020}" type="presOf" srcId="{A8E7C35E-6C54-44E0-918D-47A2DE74CE26}" destId="{EB809390-A5D8-4935-A52E-FF557FDBDC5B}" srcOrd="0" destOrd="0" presId="urn:microsoft.com/office/officeart/2005/8/layout/orgChart1"/>
    <dgm:cxn modelId="{E7C69D44-1A49-48F8-ABD1-7FD3B18FD3B8}" srcId="{97D20245-8D07-4F6B-90F5-D28B38C40341}" destId="{6B686E89-F4D0-40DC-9EBA-2AD04ADF37CB}" srcOrd="2" destOrd="0" parTransId="{7980E77F-37CC-4839-929E-BC619D3A50E3}" sibTransId="{D520039D-C169-4BC7-94DA-7E5182BC80F4}"/>
    <dgm:cxn modelId="{D4480970-19C9-4801-A68D-EDAE4886CCAB}" type="presOf" srcId="{6EFE63B1-9CA5-4DFB-AB32-3528C3EB7E4A}" destId="{B9425CAE-7DFB-4A43-97B4-E655C4DCEE30}" srcOrd="1" destOrd="0" presId="urn:microsoft.com/office/officeart/2005/8/layout/orgChart1"/>
    <dgm:cxn modelId="{33C0BB1E-8975-4C4A-A2EF-886107AEB2B3}" type="presOf" srcId="{6EFE63B1-9CA5-4DFB-AB32-3528C3EB7E4A}" destId="{6DE5114E-434F-449F-9DC9-837B4009C42B}" srcOrd="0" destOrd="0" presId="urn:microsoft.com/office/officeart/2005/8/layout/orgChart1"/>
    <dgm:cxn modelId="{8A89B397-F587-484A-A6CB-F5E1E6FE8B74}" type="presOf" srcId="{97D20245-8D07-4F6B-90F5-D28B38C40341}" destId="{E8278B7A-61DA-4562-8C33-3556530EC010}" srcOrd="1" destOrd="0" presId="urn:microsoft.com/office/officeart/2005/8/layout/orgChart1"/>
    <dgm:cxn modelId="{F8125E72-565A-48FB-B7B1-C886BCF69677}" type="presOf" srcId="{A83F26C6-2A82-48D1-A1A3-3C65E58FCFA3}" destId="{0DF1F15A-A21C-4EE4-9AB9-FF64F5D2DB58}" srcOrd="0" destOrd="0" presId="urn:microsoft.com/office/officeart/2005/8/layout/orgChart1"/>
    <dgm:cxn modelId="{0B833D25-3D54-4B88-A8D2-FFF86974257F}" type="presOf" srcId="{9B8F1A60-B597-4EC6-A327-D5FC5E0FC6CF}" destId="{430DE93A-3C33-4694-BAD8-25CDC9125527}" srcOrd="0" destOrd="0" presId="urn:microsoft.com/office/officeart/2005/8/layout/orgChart1"/>
    <dgm:cxn modelId="{65517AD0-A15F-4D8F-A31D-06E6B5C3123A}" type="presParOf" srcId="{0DF1F15A-A21C-4EE4-9AB9-FF64F5D2DB58}" destId="{99FB43DC-373E-4A9F-9653-86903C0F94DB}" srcOrd="0" destOrd="0" presId="urn:microsoft.com/office/officeart/2005/8/layout/orgChart1"/>
    <dgm:cxn modelId="{A1FEF7DE-C42A-474B-9C53-9CE0497E93C2}" type="presParOf" srcId="{99FB43DC-373E-4A9F-9653-86903C0F94DB}" destId="{C061CC47-10CA-416E-A489-9F8D1A2115AF}" srcOrd="0" destOrd="0" presId="urn:microsoft.com/office/officeart/2005/8/layout/orgChart1"/>
    <dgm:cxn modelId="{2B2EF7E4-25A5-4B04-95B2-978993B23128}" type="presParOf" srcId="{C061CC47-10CA-416E-A489-9F8D1A2115AF}" destId="{F3107C0C-5DA7-40A9-A1B5-7C2E5075622C}" srcOrd="0" destOrd="0" presId="urn:microsoft.com/office/officeart/2005/8/layout/orgChart1"/>
    <dgm:cxn modelId="{BC610370-1A7C-4E32-8BC7-E5A117130B22}" type="presParOf" srcId="{C061CC47-10CA-416E-A489-9F8D1A2115AF}" destId="{E8278B7A-61DA-4562-8C33-3556530EC010}" srcOrd="1" destOrd="0" presId="urn:microsoft.com/office/officeart/2005/8/layout/orgChart1"/>
    <dgm:cxn modelId="{D78BDA61-6067-4EC4-A8BE-A9E066D73978}" type="presParOf" srcId="{99FB43DC-373E-4A9F-9653-86903C0F94DB}" destId="{63E9338C-987C-41B1-B275-575C5240CE31}" srcOrd="1" destOrd="0" presId="urn:microsoft.com/office/officeart/2005/8/layout/orgChart1"/>
    <dgm:cxn modelId="{668F8423-1076-4B2F-97C6-4435EB52C186}" type="presParOf" srcId="{63E9338C-987C-41B1-B275-575C5240CE31}" destId="{D65F6D96-F8CF-43E4-B9D9-C590CECA9FED}" srcOrd="0" destOrd="0" presId="urn:microsoft.com/office/officeart/2005/8/layout/orgChart1"/>
    <dgm:cxn modelId="{1C6ECE9C-671E-484F-99CF-C8D5760E94C2}" type="presParOf" srcId="{63E9338C-987C-41B1-B275-575C5240CE31}" destId="{E4A4CF44-92D9-462A-867D-9269ACF2D198}" srcOrd="1" destOrd="0" presId="urn:microsoft.com/office/officeart/2005/8/layout/orgChart1"/>
    <dgm:cxn modelId="{C67FBF6E-58BB-4C5B-BD9F-1D079C5605E6}" type="presParOf" srcId="{E4A4CF44-92D9-462A-867D-9269ACF2D198}" destId="{89C336FC-359E-403C-9793-60D1803A5D6D}" srcOrd="0" destOrd="0" presId="urn:microsoft.com/office/officeart/2005/8/layout/orgChart1"/>
    <dgm:cxn modelId="{A67BC8EB-EDB0-4C8E-9ED9-C17A266C31C3}" type="presParOf" srcId="{89C336FC-359E-403C-9793-60D1803A5D6D}" destId="{6DE5114E-434F-449F-9DC9-837B4009C42B}" srcOrd="0" destOrd="0" presId="urn:microsoft.com/office/officeart/2005/8/layout/orgChart1"/>
    <dgm:cxn modelId="{E65EE326-A14C-411D-95F3-4CE4DEF31DFF}" type="presParOf" srcId="{89C336FC-359E-403C-9793-60D1803A5D6D}" destId="{B9425CAE-7DFB-4A43-97B4-E655C4DCEE30}" srcOrd="1" destOrd="0" presId="urn:microsoft.com/office/officeart/2005/8/layout/orgChart1"/>
    <dgm:cxn modelId="{B2B676CA-0E32-4B68-8835-3FB5902EDC09}" type="presParOf" srcId="{E4A4CF44-92D9-462A-867D-9269ACF2D198}" destId="{9179CA4E-2C87-4223-B06E-C8693E18D3C8}" srcOrd="1" destOrd="0" presId="urn:microsoft.com/office/officeart/2005/8/layout/orgChart1"/>
    <dgm:cxn modelId="{0730B7F7-B078-4510-B620-3252CF022296}" type="presParOf" srcId="{E4A4CF44-92D9-462A-867D-9269ACF2D198}" destId="{6E572C61-2832-4B89-A702-83CFED74E113}" srcOrd="2" destOrd="0" presId="urn:microsoft.com/office/officeart/2005/8/layout/orgChart1"/>
    <dgm:cxn modelId="{2B0830A8-F7A0-44B7-A37D-BDEEDB2C4464}" type="presParOf" srcId="{63E9338C-987C-41B1-B275-575C5240CE31}" destId="{430DE93A-3C33-4694-BAD8-25CDC9125527}" srcOrd="2" destOrd="0" presId="urn:microsoft.com/office/officeart/2005/8/layout/orgChart1"/>
    <dgm:cxn modelId="{04065A9A-DBE3-4463-8EB3-43EF77541FBB}" type="presParOf" srcId="{63E9338C-987C-41B1-B275-575C5240CE31}" destId="{8C5909DC-8684-4666-B130-82F06D9D728B}" srcOrd="3" destOrd="0" presId="urn:microsoft.com/office/officeart/2005/8/layout/orgChart1"/>
    <dgm:cxn modelId="{49ABA46A-6205-42FA-A77C-A6001DAD1078}" type="presParOf" srcId="{8C5909DC-8684-4666-B130-82F06D9D728B}" destId="{1DF01E02-454E-45D8-8970-12B682028904}" srcOrd="0" destOrd="0" presId="urn:microsoft.com/office/officeart/2005/8/layout/orgChart1"/>
    <dgm:cxn modelId="{65C01DAF-4298-4000-83C9-D358AA1BAF7E}" type="presParOf" srcId="{1DF01E02-454E-45D8-8970-12B682028904}" destId="{C768E5CA-D147-482F-8E61-59F50B056B60}" srcOrd="0" destOrd="0" presId="urn:microsoft.com/office/officeart/2005/8/layout/orgChart1"/>
    <dgm:cxn modelId="{F1D71376-2584-4631-93D1-44EEC95C9781}" type="presParOf" srcId="{1DF01E02-454E-45D8-8970-12B682028904}" destId="{6B482B19-82CF-4FF7-B874-CD257201422A}" srcOrd="1" destOrd="0" presId="urn:microsoft.com/office/officeart/2005/8/layout/orgChart1"/>
    <dgm:cxn modelId="{80D27A05-B3E1-43D7-9EE2-7494F4F54029}" type="presParOf" srcId="{8C5909DC-8684-4666-B130-82F06D9D728B}" destId="{DF3E1D45-3154-4643-A5AF-E550B8CF91CC}" srcOrd="1" destOrd="0" presId="urn:microsoft.com/office/officeart/2005/8/layout/orgChart1"/>
    <dgm:cxn modelId="{50D53710-03F5-441F-B584-20EEA0214261}" type="presParOf" srcId="{8C5909DC-8684-4666-B130-82F06D9D728B}" destId="{89D7118A-32D3-4A69-85CF-D30BDF01E73C}" srcOrd="2" destOrd="0" presId="urn:microsoft.com/office/officeart/2005/8/layout/orgChart1"/>
    <dgm:cxn modelId="{EF5020AD-FC2F-4936-ACAB-1A2FB2231EC6}" type="presParOf" srcId="{63E9338C-987C-41B1-B275-575C5240CE31}" destId="{73BC299F-5BFE-43BF-86F1-EC40C2DE7073}" srcOrd="4" destOrd="0" presId="urn:microsoft.com/office/officeart/2005/8/layout/orgChart1"/>
    <dgm:cxn modelId="{B220AE4D-83B0-4664-A5B5-8B1E23DD6993}" type="presParOf" srcId="{63E9338C-987C-41B1-B275-575C5240CE31}" destId="{2886D671-1A99-4AD8-9AF8-04E0215D6843}" srcOrd="5" destOrd="0" presId="urn:microsoft.com/office/officeart/2005/8/layout/orgChart1"/>
    <dgm:cxn modelId="{2A00D095-430B-47DD-8998-659A9139E5F5}" type="presParOf" srcId="{2886D671-1A99-4AD8-9AF8-04E0215D6843}" destId="{278030F8-77BB-458E-AD07-5305CB6ED257}" srcOrd="0" destOrd="0" presId="urn:microsoft.com/office/officeart/2005/8/layout/orgChart1"/>
    <dgm:cxn modelId="{7F8A6A18-0874-4578-BC59-EBFD51E85BA5}" type="presParOf" srcId="{278030F8-77BB-458E-AD07-5305CB6ED257}" destId="{79A17DEC-3E14-4EB2-B6B6-BA1D94B85322}" srcOrd="0" destOrd="0" presId="urn:microsoft.com/office/officeart/2005/8/layout/orgChart1"/>
    <dgm:cxn modelId="{5D3579B7-1838-4EB1-8A64-896AB7FF38E8}" type="presParOf" srcId="{278030F8-77BB-458E-AD07-5305CB6ED257}" destId="{9DEBA9EC-FE41-45E8-8A9F-EFCCAFAE57A1}" srcOrd="1" destOrd="0" presId="urn:microsoft.com/office/officeart/2005/8/layout/orgChart1"/>
    <dgm:cxn modelId="{282194E7-C2B5-4AA1-B142-7608D85AA56E}" type="presParOf" srcId="{2886D671-1A99-4AD8-9AF8-04E0215D6843}" destId="{1352569A-977A-4670-8C42-D1673FE22EE2}" srcOrd="1" destOrd="0" presId="urn:microsoft.com/office/officeart/2005/8/layout/orgChart1"/>
    <dgm:cxn modelId="{7CE28352-CD15-4846-8BBC-BD0985A25CE8}" type="presParOf" srcId="{2886D671-1A99-4AD8-9AF8-04E0215D6843}" destId="{9E0DB4B1-3CF3-4148-9563-65CA31B0B534}" srcOrd="2" destOrd="0" presId="urn:microsoft.com/office/officeart/2005/8/layout/orgChart1"/>
    <dgm:cxn modelId="{96D61EBF-B3C9-48E9-B08B-5E63889A4031}" type="presParOf" srcId="{63E9338C-987C-41B1-B275-575C5240CE31}" destId="{EB809390-A5D8-4935-A52E-FF557FDBDC5B}" srcOrd="6" destOrd="0" presId="urn:microsoft.com/office/officeart/2005/8/layout/orgChart1"/>
    <dgm:cxn modelId="{F864A03F-7E45-4597-B6DA-0E2FCB5A1948}" type="presParOf" srcId="{63E9338C-987C-41B1-B275-575C5240CE31}" destId="{1599CB62-5F01-4A37-81D1-D1EC56DCD668}" srcOrd="7" destOrd="0" presId="urn:microsoft.com/office/officeart/2005/8/layout/orgChart1"/>
    <dgm:cxn modelId="{BF841D3C-E45C-4C0A-B514-C3DCBF1DF6EA}" type="presParOf" srcId="{1599CB62-5F01-4A37-81D1-D1EC56DCD668}" destId="{643F8AD1-BD45-48AE-A334-E808567BF5A4}" srcOrd="0" destOrd="0" presId="urn:microsoft.com/office/officeart/2005/8/layout/orgChart1"/>
    <dgm:cxn modelId="{21ADCD3C-AB93-4C7B-8155-9CE87FBE49EC}" type="presParOf" srcId="{643F8AD1-BD45-48AE-A334-E808567BF5A4}" destId="{F113B95E-E224-40C7-9AD6-C21249CB5CDA}" srcOrd="0" destOrd="0" presId="urn:microsoft.com/office/officeart/2005/8/layout/orgChart1"/>
    <dgm:cxn modelId="{B03793CF-D3B7-46E3-9DA4-6E55E80F0F62}" type="presParOf" srcId="{643F8AD1-BD45-48AE-A334-E808567BF5A4}" destId="{85579921-E77C-4DE8-93BF-B137BF9BC0C5}" srcOrd="1" destOrd="0" presId="urn:microsoft.com/office/officeart/2005/8/layout/orgChart1"/>
    <dgm:cxn modelId="{CDD6529A-F1FB-42D7-882E-C3B2077A09F9}" type="presParOf" srcId="{1599CB62-5F01-4A37-81D1-D1EC56DCD668}" destId="{26A981B9-D0FC-4D04-A8FF-D68A27422B91}" srcOrd="1" destOrd="0" presId="urn:microsoft.com/office/officeart/2005/8/layout/orgChart1"/>
    <dgm:cxn modelId="{0849154E-4C5B-49D3-A8AB-02418B5A00E8}" type="presParOf" srcId="{1599CB62-5F01-4A37-81D1-D1EC56DCD668}" destId="{A66E670D-4050-4B0F-BFAE-FD8541FE2CA6}" srcOrd="2" destOrd="0" presId="urn:microsoft.com/office/officeart/2005/8/layout/orgChart1"/>
    <dgm:cxn modelId="{07CAD938-8B06-42AC-81D3-0A3A4E999052}" type="presParOf" srcId="{99FB43DC-373E-4A9F-9653-86903C0F94DB}" destId="{CB0D1992-1C83-45B0-B2A7-D789DC33FC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809390-A5D8-4935-A52E-FF557FDBDC5B}">
      <dsp:nvSpPr>
        <dsp:cNvPr id="0" name=""/>
        <dsp:cNvSpPr/>
      </dsp:nvSpPr>
      <dsp:spPr>
        <a:xfrm>
          <a:off x="1696016" y="623290"/>
          <a:ext cx="186709" cy="3223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851"/>
              </a:lnTo>
              <a:lnTo>
                <a:pt x="186709" y="3223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C299F-5BFE-43BF-86F1-EC40C2DE7073}">
      <dsp:nvSpPr>
        <dsp:cNvPr id="0" name=""/>
        <dsp:cNvSpPr/>
      </dsp:nvSpPr>
      <dsp:spPr>
        <a:xfrm>
          <a:off x="1696016" y="623290"/>
          <a:ext cx="186709" cy="2340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0092"/>
              </a:lnTo>
              <a:lnTo>
                <a:pt x="186709" y="2340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DE93A-3C33-4694-BAD8-25CDC9125527}">
      <dsp:nvSpPr>
        <dsp:cNvPr id="0" name=""/>
        <dsp:cNvSpPr/>
      </dsp:nvSpPr>
      <dsp:spPr>
        <a:xfrm>
          <a:off x="1696016" y="623290"/>
          <a:ext cx="186709" cy="145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334"/>
              </a:lnTo>
              <a:lnTo>
                <a:pt x="186709" y="1456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F6D96-F8CF-43E4-B9D9-C590CECA9FED}">
      <dsp:nvSpPr>
        <dsp:cNvPr id="0" name=""/>
        <dsp:cNvSpPr/>
      </dsp:nvSpPr>
      <dsp:spPr>
        <a:xfrm>
          <a:off x="1696016" y="623290"/>
          <a:ext cx="186709" cy="572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575"/>
              </a:lnTo>
              <a:lnTo>
                <a:pt x="186709" y="572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07C0C-5DA7-40A9-A1B5-7C2E5075622C}">
      <dsp:nvSpPr>
        <dsp:cNvPr id="0" name=""/>
        <dsp:cNvSpPr/>
      </dsp:nvSpPr>
      <dsp:spPr>
        <a:xfrm>
          <a:off x="1571543" y="925"/>
          <a:ext cx="1244730" cy="622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Тезаурусы</a:t>
          </a:r>
        </a:p>
      </dsp:txBody>
      <dsp:txXfrm>
        <a:off x="1571543" y="925"/>
        <a:ext cx="1244730" cy="622365"/>
      </dsp:txXfrm>
    </dsp:sp>
    <dsp:sp modelId="{6DE5114E-434F-449F-9DC9-837B4009C42B}">
      <dsp:nvSpPr>
        <dsp:cNvPr id="0" name=""/>
        <dsp:cNvSpPr/>
      </dsp:nvSpPr>
      <dsp:spPr>
        <a:xfrm>
          <a:off x="1882726" y="884683"/>
          <a:ext cx="1244730" cy="622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Информационно-поисковые тезаурусы</a:t>
          </a:r>
        </a:p>
      </dsp:txBody>
      <dsp:txXfrm>
        <a:off x="1882726" y="884683"/>
        <a:ext cx="1244730" cy="622365"/>
      </dsp:txXfrm>
    </dsp:sp>
    <dsp:sp modelId="{C768E5CA-D147-482F-8E61-59F50B056B60}">
      <dsp:nvSpPr>
        <dsp:cNvPr id="0" name=""/>
        <dsp:cNvSpPr/>
      </dsp:nvSpPr>
      <dsp:spPr>
        <a:xfrm>
          <a:off x="1882726" y="1768442"/>
          <a:ext cx="1244730" cy="622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Идеографические словари</a:t>
          </a:r>
        </a:p>
      </dsp:txBody>
      <dsp:txXfrm>
        <a:off x="1882726" y="1768442"/>
        <a:ext cx="1244730" cy="622365"/>
      </dsp:txXfrm>
    </dsp:sp>
    <dsp:sp modelId="{79A17DEC-3E14-4EB2-B6B6-BA1D94B85322}">
      <dsp:nvSpPr>
        <dsp:cNvPr id="0" name=""/>
        <dsp:cNvSpPr/>
      </dsp:nvSpPr>
      <dsp:spPr>
        <a:xfrm>
          <a:off x="1882726" y="2652200"/>
          <a:ext cx="1244730" cy="622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Ассоциативные словари</a:t>
          </a:r>
        </a:p>
      </dsp:txBody>
      <dsp:txXfrm>
        <a:off x="1882726" y="2652200"/>
        <a:ext cx="1244730" cy="622365"/>
      </dsp:txXfrm>
    </dsp:sp>
    <dsp:sp modelId="{F113B95E-E224-40C7-9AD6-C21249CB5CDA}">
      <dsp:nvSpPr>
        <dsp:cNvPr id="0" name=""/>
        <dsp:cNvSpPr/>
      </dsp:nvSpPr>
      <dsp:spPr>
        <a:xfrm>
          <a:off x="1882726" y="3535959"/>
          <a:ext cx="1244730" cy="622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Лингвистические ресурсы типа </a:t>
          </a:r>
          <a:r>
            <a:rPr lang="en-US" sz="1100" kern="1200"/>
            <a:t>WordNet </a:t>
          </a:r>
          <a:r>
            <a:rPr lang="ru-RU" sz="1100" kern="1200"/>
            <a:t>и  </a:t>
          </a:r>
          <a:r>
            <a:rPr lang="en-US" sz="1100" kern="1200"/>
            <a:t>EuroNet</a:t>
          </a:r>
          <a:endParaRPr lang="ru-RU" sz="1100" kern="1200"/>
        </a:p>
      </dsp:txBody>
      <dsp:txXfrm>
        <a:off x="1882726" y="3535959"/>
        <a:ext cx="1244730" cy="62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8F2EA-7288-477F-8EF4-82BBD749CB8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8DA46-F4AD-4293-9008-D5556B067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2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dic.academic.ru/dic.nsf/enc3p/240658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dic.academic.ru/dic.nsf/enc3p/2566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enc3p/242102" TargetMode="External"/><Relationship Id="rId5" Type="http://schemas.openxmlformats.org/officeDocument/2006/relationships/hyperlink" Target="http://dic.academic.ru/dic.nsf/enc3p/137502" TargetMode="External"/><Relationship Id="rId4" Type="http://schemas.openxmlformats.org/officeDocument/2006/relationships/hyperlink" Target="http://dic.academic.ru/dic.nsf/enc3p/13397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miliya.org/article/puski-byatye-lyudmila-petrushevskay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Методы организации лексической информации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Тезаурусы в задачах информационного поиска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 тезауруса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456" y="1412776"/>
            <a:ext cx="3344432" cy="5184576"/>
          </a:xfrm>
        </p:spPr>
        <p:txBody>
          <a:bodyPr>
            <a:noAutofit/>
          </a:bodyPr>
          <a:lstStyle/>
          <a:p>
            <a:r>
              <a:rPr lang="ru-RU" sz="1600" i="0" dirty="0">
                <a:solidFill>
                  <a:srgbClr val="000000"/>
                </a:solidFill>
                <a:latin typeface="arial"/>
              </a:rPr>
              <a:t>(от греч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. thesauros </a:t>
            </a:r>
            <a:r>
              <a:rPr lang="ru-RU" sz="1600" i="0" dirty="0">
                <a:solidFill>
                  <a:srgbClr val="000000"/>
                </a:solidFill>
                <a:latin typeface="arial"/>
              </a:rPr>
              <a:t>- сокровище),..1) словарь, в котором максимально полно представлены слова языка с примерами их употребления в тексте (в полном объеме осуществим лишь для мертвых языков)…2) Словарь, в котором слова, относящиеся к каким-либо области знания, расположены по тематическому принципу и показаны семантические отношения (</a:t>
            </a:r>
            <a:r>
              <a:rPr lang="ru-RU" sz="1600" i="0" dirty="0" err="1">
                <a:solidFill>
                  <a:srgbClr val="000000"/>
                </a:solidFill>
                <a:latin typeface="arial"/>
              </a:rPr>
              <a:t>родо</a:t>
            </a:r>
            <a:r>
              <a:rPr lang="ru-RU" sz="1600" i="0" dirty="0">
                <a:solidFill>
                  <a:srgbClr val="000000"/>
                </a:solidFill>
                <a:latin typeface="arial"/>
              </a:rPr>
              <a:t>-видовые, синонимические и др.) между лексическими единицами. В информационно-поисковых тезаурусах лексические единицы текста заменяются дескрипторами</a:t>
            </a:r>
            <a:r>
              <a:rPr lang="ru-RU" sz="1600" i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sz="1600" i="0" dirty="0" smtClean="0">
                <a:solidFill>
                  <a:srgbClr val="000000"/>
                </a:solidFill>
                <a:latin typeface="arial"/>
              </a:rPr>
              <a:t>БСЭ</a:t>
            </a:r>
            <a:endParaRPr lang="ru-RU" sz="1600" dirty="0"/>
          </a:p>
        </p:txBody>
      </p:sp>
      <p:graphicFrame>
        <p:nvGraphicFramePr>
          <p:cNvPr id="7" name="Рисунок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="" xmlns:p14="http://schemas.microsoft.com/office/powerpoint/2010/main" val="4103431800"/>
              </p:ext>
            </p:extLst>
          </p:nvPr>
        </p:nvGraphicFramePr>
        <p:xfrm>
          <a:off x="3895725" y="1196752"/>
          <a:ext cx="4699000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169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тезаурус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Два независимых признака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Концептуальный вход</a:t>
            </a:r>
          </a:p>
          <a:p>
            <a:pPr marL="342900" indent="-342900">
              <a:buAutoNum type="arabicPeriod"/>
            </a:pPr>
            <a:r>
              <a:rPr lang="ru-RU" dirty="0" smtClean="0"/>
              <a:t>Фиксированные семантические  связи между единицами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 smtClean="0"/>
              <a:t>Никитина С.Е.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988840"/>
            <a:ext cx="5338763" cy="185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93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Тезаурусов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9" y="332656"/>
            <a:ext cx="5709964" cy="5380757"/>
          </a:xfrm>
        </p:spPr>
        <p:txBody>
          <a:bodyPr/>
          <a:lstStyle/>
          <a:p>
            <a:r>
              <a:rPr lang="ru-RU" dirty="0" smtClean="0"/>
              <a:t>Первый этап создания словарей: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/>
              <a:t>Attikai</a:t>
            </a:r>
            <a:r>
              <a:rPr lang="ru-RU" dirty="0"/>
              <a:t> </a:t>
            </a:r>
            <a:r>
              <a:rPr lang="ru-RU" dirty="0" err="1"/>
              <a:t>Lexeis</a:t>
            </a:r>
            <a:r>
              <a:rPr lang="ru-RU" dirty="0"/>
              <a:t> греческого грамматика, директора Александрийской библиотеки Аристофана Византийского </a:t>
            </a:r>
            <a:r>
              <a:rPr lang="ru-RU" dirty="0" smtClean="0"/>
              <a:t>(</a:t>
            </a:r>
            <a:r>
              <a:rPr lang="en-US" dirty="0" smtClean="0"/>
              <a:t>II</a:t>
            </a:r>
            <a:r>
              <a:rPr lang="ru-RU" dirty="0" smtClean="0"/>
              <a:t> в. до н.э.)</a:t>
            </a:r>
          </a:p>
          <a:p>
            <a:pPr marL="0" indent="0">
              <a:buNone/>
            </a:pPr>
            <a:r>
              <a:rPr lang="ru-RU" dirty="0" smtClean="0"/>
              <a:t>2. «</a:t>
            </a:r>
            <a:r>
              <a:rPr lang="ru-RU" dirty="0" err="1" smtClean="0"/>
              <a:t>Ономастикон</a:t>
            </a:r>
            <a:r>
              <a:rPr lang="ru-RU" dirty="0"/>
              <a:t>» </a:t>
            </a:r>
            <a:r>
              <a:rPr lang="ru-RU" dirty="0" smtClean="0"/>
              <a:t>лексикографа </a:t>
            </a:r>
            <a:r>
              <a:rPr lang="ru-RU" dirty="0"/>
              <a:t>и </a:t>
            </a:r>
            <a:r>
              <a:rPr lang="ru-RU" dirty="0" smtClean="0"/>
              <a:t>софиста Юлия </a:t>
            </a:r>
            <a:r>
              <a:rPr lang="ru-RU" dirty="0" err="1" smtClean="0"/>
              <a:t>Поллукса</a:t>
            </a:r>
            <a:r>
              <a:rPr lang="ru-RU" dirty="0" smtClean="0"/>
              <a:t> (</a:t>
            </a:r>
            <a:r>
              <a:rPr lang="en-US" dirty="0"/>
              <a:t>II</a:t>
            </a:r>
            <a:r>
              <a:rPr lang="ru-RU" dirty="0"/>
              <a:t> в. </a:t>
            </a:r>
            <a:r>
              <a:rPr lang="ru-RU" dirty="0" smtClean="0"/>
              <a:t>н.э.)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Санскритский </a:t>
            </a:r>
            <a:r>
              <a:rPr lang="ru-RU" dirty="0"/>
              <a:t>словарь «</a:t>
            </a:r>
            <a:r>
              <a:rPr lang="ru-RU" dirty="0" err="1"/>
              <a:t>Амаракоша</a:t>
            </a:r>
            <a:r>
              <a:rPr lang="ru-RU" dirty="0" smtClean="0"/>
              <a:t>»</a:t>
            </a:r>
            <a:r>
              <a:rPr lang="ru-RU" dirty="0"/>
              <a:t> </a:t>
            </a:r>
            <a:r>
              <a:rPr lang="ru-RU" dirty="0" smtClean="0"/>
              <a:t>(II-III </a:t>
            </a:r>
            <a:r>
              <a:rPr lang="ru-RU" dirty="0"/>
              <a:t>вв. н. э.) - древнеиндийский поэт, грамматик и лексикограф </a:t>
            </a:r>
            <a:r>
              <a:rPr lang="ru-RU" dirty="0" err="1"/>
              <a:t>Амара</a:t>
            </a:r>
            <a:r>
              <a:rPr lang="ru-RU" dirty="0"/>
              <a:t> </a:t>
            </a:r>
            <a:r>
              <a:rPr lang="ru-RU" dirty="0" smtClean="0"/>
              <a:t>Сина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916687" cy="40370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Тезаурус – особый вид словаря – идеографический словарь, лексика в котором систематизирована по тематическому принципу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3080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r>
              <a:rPr lang="ru-RU" dirty="0"/>
              <a:t>в словаре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Ю</a:t>
            </a:r>
            <a:r>
              <a:rPr lang="ru-RU" dirty="0"/>
              <a:t>. </a:t>
            </a:r>
            <a:r>
              <a:rPr lang="ru-RU" dirty="0" err="1"/>
              <a:t>Поллукса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853136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/>
              <a:t>Боги. Места культа, алтари и храмы. Создание и разрушение. Жрецы. Провидцы и искусство провидения. Благочестивые и безбожники. Короли, купцы, ремесленники. Дом, корабль. Погода. Армия. Лошади и искусство верховой езды. Домашние животные. Сельское хозяйство, плуг, средства перемещения, пчелы.</a:t>
            </a:r>
          </a:p>
          <a:p>
            <a:r>
              <a:rPr lang="ru-RU" sz="2200" dirty="0"/>
              <a:t>Человек. Возрастные отличия. Рождение человека. Части тела.</a:t>
            </a:r>
          </a:p>
          <a:p>
            <a:r>
              <a:rPr lang="ru-RU" sz="2200" dirty="0"/>
              <a:t>Пол. Родство. Брак. Дети. Друзья. Господа и рабы. Строительное дело. Географическое положение. Путешествие. Печаль, радость.</a:t>
            </a:r>
          </a:p>
          <a:p>
            <a:r>
              <a:rPr lang="ru-RU" sz="2200" dirty="0"/>
              <a:t>Образование: грамматика и риторика. Философы и софисты. Поэты и музыканты. Музыкальные инструменты. Танцы, театр. Астрономия. Медицина и болезни.</a:t>
            </a:r>
          </a:p>
          <a:p>
            <a:r>
              <a:rPr lang="ru-RU" sz="2200" dirty="0"/>
              <a:t>Охота. Собаки. Животные, на которых охотятся. Женские украшения. Мужество, страх. Фармацевтическое дело. Молитва. Слава.</a:t>
            </a:r>
          </a:p>
          <a:p>
            <a:r>
              <a:rPr lang="ru-RU" sz="2200" dirty="0"/>
              <a:t>Гости. Вино и продукты. Еда. Застольная беседа.</a:t>
            </a:r>
          </a:p>
          <a:p>
            <a:r>
              <a:rPr lang="ru-RU" sz="2200" dirty="0"/>
              <a:t>Рынок. Купля и продажа. Торговцы. Товары. Деньги.</a:t>
            </a:r>
          </a:p>
          <a:p>
            <a:r>
              <a:rPr lang="ru-RU" sz="2200" dirty="0"/>
              <a:t>Суд. Судья. Процессы. Наказания. Доносчик.</a:t>
            </a:r>
          </a:p>
          <a:p>
            <a:r>
              <a:rPr lang="ru-RU" sz="2200" dirty="0"/>
              <a:t>Административное деление. Город. Общественные здания. Игры детей и взрослых.</a:t>
            </a:r>
          </a:p>
          <a:p>
            <a:r>
              <a:rPr lang="ru-RU" sz="2200" dirty="0"/>
              <a:t>Утварь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r>
              <a:rPr lang="ru-RU" dirty="0"/>
              <a:t>в словаре «</a:t>
            </a:r>
            <a:r>
              <a:rPr lang="ru-RU" dirty="0" err="1"/>
              <a:t>Амаракоша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384376" cy="49251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000" b="1" dirty="0"/>
              <a:t>КНИГА 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000" b="1" dirty="0"/>
              <a:t>Глава 1.</a:t>
            </a:r>
            <a:r>
              <a:rPr lang="ru-RU" sz="4000" dirty="0"/>
              <a:t> </a:t>
            </a:r>
            <a:r>
              <a:rPr lang="ru-RU" sz="4000" i="1" dirty="0" smtClean="0"/>
              <a:t>Секции:</a:t>
            </a:r>
            <a:endParaRPr lang="ru-RU" sz="4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Небо</a:t>
            </a:r>
            <a:r>
              <a:rPr lang="ru-RU" sz="4000" dirty="0"/>
              <a:t>, боги, титаны и их </a:t>
            </a:r>
            <a:r>
              <a:rPr lang="ru-RU" sz="4000" dirty="0" smtClean="0"/>
              <a:t>атрибуты.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Небесный </a:t>
            </a:r>
            <a:r>
              <a:rPr lang="ru-RU" sz="4000" dirty="0"/>
              <a:t>свод, атмосфера, планеты, </a:t>
            </a:r>
            <a:r>
              <a:rPr lang="ru-RU" sz="4000" dirty="0" smtClean="0"/>
              <a:t>звезды.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Времена </a:t>
            </a:r>
            <a:r>
              <a:rPr lang="ru-RU" sz="4000" dirty="0"/>
              <a:t>года, фазы луны, </a:t>
            </a:r>
            <a:r>
              <a:rPr lang="ru-RU" sz="4000" dirty="0" smtClean="0"/>
              <a:t>затмения.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Преступление</a:t>
            </a:r>
            <a:r>
              <a:rPr lang="ru-RU" sz="4000" dirty="0"/>
              <a:t>, добродетель, счастье, судьба, характер, ум, чувства, вкус, запах, </a:t>
            </a:r>
            <a:r>
              <a:rPr lang="ru-RU" sz="4000" dirty="0" smtClean="0"/>
              <a:t>цвет.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Слово</a:t>
            </a:r>
            <a:r>
              <a:rPr lang="ru-RU" sz="4000" dirty="0"/>
              <a:t>, язык, </a:t>
            </a:r>
            <a:r>
              <a:rPr lang="ru-RU" sz="4000" dirty="0" smtClean="0"/>
              <a:t>сочинение.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Звук.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Музыка</a:t>
            </a:r>
            <a:r>
              <a:rPr lang="ru-RU" sz="4000" dirty="0"/>
              <a:t>, танцы, драматические представления, празднества.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000" b="1" dirty="0"/>
              <a:t>Глава 2.</a:t>
            </a:r>
            <a:r>
              <a:rPr lang="ru-RU" sz="4000" dirty="0"/>
              <a:t> </a:t>
            </a:r>
            <a:r>
              <a:rPr lang="ru-RU" sz="4000" i="1" dirty="0" smtClean="0"/>
              <a:t>Секции:</a:t>
            </a:r>
            <a:endParaRPr lang="ru-RU" sz="4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Области </a:t>
            </a:r>
            <a:r>
              <a:rPr lang="ru-RU" sz="4000" dirty="0"/>
              <a:t>ада, темь, змеи, </a:t>
            </a:r>
            <a:r>
              <a:rPr lang="ru-RU" sz="4000" dirty="0" smtClean="0"/>
              <a:t>яды.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Потусторонний </a:t>
            </a:r>
            <a:r>
              <a:rPr lang="ru-RU" sz="4000" dirty="0"/>
              <a:t>мир, души усопших, несчастье, </a:t>
            </a:r>
            <a:r>
              <a:rPr lang="ru-RU" sz="4000" dirty="0" smtClean="0"/>
              <a:t>страдание.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000" dirty="0" smtClean="0"/>
              <a:t>Моря</a:t>
            </a:r>
            <a:r>
              <a:rPr lang="ru-RU" sz="4000" dirty="0"/>
              <a:t>, вода, острова, реки, суда, рыба, водоемы, водоросли.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600200"/>
            <a:ext cx="5184576" cy="506916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4000" b="1" dirty="0"/>
              <a:t>КНИГА II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1.</a:t>
            </a:r>
            <a:r>
              <a:rPr lang="ru-RU" sz="4000" dirty="0"/>
              <a:t> Земля, солнце, страна, дороги, меры длины.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2.</a:t>
            </a:r>
            <a:r>
              <a:rPr lang="ru-RU" sz="4000" dirty="0"/>
              <a:t> Города, здания, жилище.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3.</a:t>
            </a:r>
            <a:r>
              <a:rPr lang="ru-RU" sz="4000" dirty="0"/>
              <a:t> Горы, скалы, источники, пещеры, минералы.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4.</a:t>
            </a:r>
            <a:r>
              <a:rPr lang="ru-RU" sz="4000" dirty="0"/>
              <a:t> </a:t>
            </a:r>
            <a:r>
              <a:rPr lang="ru-RU" sz="4000" i="1" dirty="0"/>
              <a:t>Секции:</a:t>
            </a:r>
            <a:endParaRPr lang="ru-RU" sz="4000" dirty="0"/>
          </a:p>
          <a:p>
            <a:pPr lvl="1">
              <a:spcBef>
                <a:spcPts val="600"/>
              </a:spcBef>
            </a:pPr>
            <a:r>
              <a:rPr lang="ru-RU" sz="4000" dirty="0"/>
              <a:t>Леса, сады, деревья, растения, части растения.</a:t>
            </a:r>
          </a:p>
          <a:p>
            <a:pPr lvl="1">
              <a:spcBef>
                <a:spcPts val="600"/>
              </a:spcBef>
            </a:pPr>
            <a:r>
              <a:rPr lang="ru-RU" sz="4000" dirty="0"/>
              <a:t>Деревья разных пород.</a:t>
            </a:r>
          </a:p>
          <a:p>
            <a:pPr lvl="1">
              <a:spcBef>
                <a:spcPts val="600"/>
              </a:spcBef>
            </a:pPr>
            <a:r>
              <a:rPr lang="ru-RU" sz="4000" dirty="0"/>
              <a:t>Лекарственные растения.</a:t>
            </a:r>
          </a:p>
          <a:p>
            <a:pPr lvl="1">
              <a:spcBef>
                <a:spcPts val="600"/>
              </a:spcBef>
            </a:pPr>
            <a:r>
              <a:rPr lang="ru-RU" sz="4000" dirty="0"/>
              <a:t>Полезные растения.</a:t>
            </a:r>
          </a:p>
          <a:p>
            <a:pPr lvl="1">
              <a:spcBef>
                <a:spcPts val="600"/>
              </a:spcBef>
            </a:pPr>
            <a:r>
              <a:rPr lang="ru-RU" sz="4000" dirty="0"/>
              <a:t>Огородные растения, травы.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5.</a:t>
            </a:r>
            <a:r>
              <a:rPr lang="ru-RU" sz="4000" dirty="0"/>
              <a:t> Львы и другие четвероногие, насекомые, птицы, стаи, стада..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6.</a:t>
            </a:r>
            <a:r>
              <a:rPr lang="ru-RU" sz="4000" dirty="0"/>
              <a:t> </a:t>
            </a:r>
            <a:r>
              <a:rPr lang="ru-RU" sz="4000" i="1" dirty="0"/>
              <a:t>Секции:</a:t>
            </a:r>
            <a:endParaRPr lang="ru-RU" sz="4000" dirty="0"/>
          </a:p>
          <a:p>
            <a:pPr lvl="1">
              <a:spcBef>
                <a:spcPts val="600"/>
              </a:spcBef>
            </a:pPr>
            <a:r>
              <a:rPr lang="ru-RU" sz="4000" dirty="0"/>
              <a:t>Мужчины, женщины, родственники, государства, учреждения.</a:t>
            </a:r>
          </a:p>
          <a:p>
            <a:pPr lvl="1">
              <a:spcBef>
                <a:spcPts val="600"/>
              </a:spcBef>
            </a:pPr>
            <a:r>
              <a:rPr lang="ru-RU" sz="4000" dirty="0"/>
              <a:t>Здоровье, лекарства, болезни, части тела.</a:t>
            </a:r>
          </a:p>
          <a:p>
            <a:pPr lvl="1">
              <a:spcBef>
                <a:spcPts val="600"/>
              </a:spcBef>
            </a:pPr>
            <a:r>
              <a:rPr lang="ru-RU" sz="4000" dirty="0"/>
              <a:t>Одежда, украшения, благовония, гирлянды.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7.</a:t>
            </a:r>
            <a:r>
              <a:rPr lang="ru-RU" sz="4000" dirty="0"/>
              <a:t> Расы, секты, режимы, сословие жрецов, жертвоприношение, милостыня, самоистязание, учение, брак, цель человеческой жизни.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8.</a:t>
            </a:r>
            <a:r>
              <a:rPr lang="ru-RU" sz="4000" dirty="0"/>
              <a:t> </a:t>
            </a:r>
            <a:r>
              <a:rPr lang="ru-RU" sz="4000" i="1" dirty="0"/>
              <a:t>Секции:</a:t>
            </a:r>
            <a:endParaRPr lang="ru-RU" sz="4000" dirty="0"/>
          </a:p>
          <a:p>
            <a:pPr lvl="1">
              <a:spcBef>
                <a:spcPts val="600"/>
              </a:spcBef>
            </a:pPr>
            <a:r>
              <a:rPr lang="ru-RU" sz="4000" dirty="0"/>
              <a:t>Сословие воинов, короли, министры, враги, союзники, оборона, победа, доходы, знаки королевского отличия.</a:t>
            </a:r>
          </a:p>
          <a:p>
            <a:pPr lvl="1">
              <a:spcBef>
                <a:spcPts val="600"/>
              </a:spcBef>
            </a:pPr>
            <a:r>
              <a:rPr lang="ru-RU" sz="4000" dirty="0"/>
              <a:t>Лагерь, армия, оружие, война, резня, похороны, тюрьма.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9.</a:t>
            </a:r>
            <a:r>
              <a:rPr lang="ru-RU" sz="4000" dirty="0"/>
              <a:t> Третье сословие, профессии, земледельцы, поле, зерно, орудия труда, пища, тягловый скот, торговля, меры.</a:t>
            </a:r>
          </a:p>
          <a:p>
            <a:pPr>
              <a:spcBef>
                <a:spcPts val="600"/>
              </a:spcBef>
            </a:pPr>
            <a:r>
              <a:rPr lang="ru-RU" sz="4000" b="1" dirty="0"/>
              <a:t>Глава 10.</a:t>
            </a:r>
            <a:r>
              <a:rPr lang="ru-RU" sz="4000" dirty="0"/>
              <a:t> Четвертое сословие, арендаторы, ремесленники, артисты, музыканты, охота, охотники, собаки, дичь, орудия, умения, спиртные напитки, игрища.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31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тезаурусов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005819"/>
            <a:ext cx="5626795" cy="4799013"/>
          </a:xfrm>
        </p:spPr>
        <p:txBody>
          <a:bodyPr>
            <a:normAutofit/>
          </a:bodyPr>
          <a:lstStyle/>
          <a:p>
            <a:r>
              <a:rPr lang="ru-RU" dirty="0" smtClean="0"/>
              <a:t>Второй этап создания словарей:</a:t>
            </a:r>
          </a:p>
          <a:p>
            <a:pPr>
              <a:buAutoNum type="arabicPeriod"/>
            </a:pPr>
            <a:r>
              <a:rPr lang="ru-RU" dirty="0" smtClean="0"/>
              <a:t>Тезаурус Питера Марка Роже </a:t>
            </a:r>
            <a:r>
              <a:rPr lang="ru-RU" dirty="0"/>
              <a:t>(</a:t>
            </a:r>
            <a:r>
              <a:rPr lang="en-US" dirty="0"/>
              <a:t>Thesaurus </a:t>
            </a:r>
            <a:r>
              <a:rPr lang="en-US" dirty="0" err="1"/>
              <a:t>Rougue</a:t>
            </a:r>
            <a:r>
              <a:rPr lang="ru-RU" dirty="0" smtClean="0"/>
              <a:t>) – 1852 г.</a:t>
            </a:r>
          </a:p>
          <a:p>
            <a:pPr>
              <a:buNone/>
            </a:pPr>
            <a:r>
              <a:rPr lang="ru-RU" dirty="0" smtClean="0"/>
              <a:t>Понятийное поле английского языка: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абстрактные отношения; пространство; материя и дух (разум, воля, чувства).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Схема </a:t>
            </a:r>
            <a:r>
              <a:rPr lang="ru-RU" dirty="0"/>
              <a:t>классификации была приспособлена для французского языка Т. </a:t>
            </a:r>
            <a:r>
              <a:rPr lang="ru-RU" dirty="0" err="1"/>
              <a:t>Робертсоном</a:t>
            </a:r>
            <a:r>
              <a:rPr lang="ru-RU" dirty="0"/>
              <a:t> (1859 г.), для немецкого языка Д. </a:t>
            </a:r>
            <a:r>
              <a:rPr lang="ru-RU" dirty="0" err="1"/>
              <a:t>Зандерсом</a:t>
            </a:r>
            <a:r>
              <a:rPr lang="ru-RU" dirty="0"/>
              <a:t> (1877 г.) и А. </a:t>
            </a:r>
            <a:r>
              <a:rPr lang="ru-RU" dirty="0" err="1"/>
              <a:t>Шлессингом</a:t>
            </a:r>
            <a:r>
              <a:rPr lang="ru-RU" dirty="0"/>
              <a:t> (1881 г.), для испанского языка Д. Э. </a:t>
            </a:r>
            <a:r>
              <a:rPr lang="ru-RU" dirty="0" err="1"/>
              <a:t>Бенотом</a:t>
            </a:r>
            <a:r>
              <a:rPr lang="ru-RU" dirty="0"/>
              <a:t> (1889 г.) и Н. </a:t>
            </a:r>
            <a:r>
              <a:rPr lang="ru-RU" dirty="0" err="1"/>
              <a:t>Сампером</a:t>
            </a:r>
            <a:r>
              <a:rPr lang="ru-RU" dirty="0"/>
              <a:t> (1912 г.).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67300"/>
            <a:ext cx="11811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536650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72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Отношения в тезаурусе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2500" dirty="0">
                <a:solidFill>
                  <a:srgbClr val="2A2A2A"/>
                </a:solidFill>
                <a:latin typeface="Tahoma"/>
              </a:rPr>
              <a:t>Основными отношениями в тезаурусе являются: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2A2A2A"/>
                </a:solidFill>
                <a:latin typeface="Tahoma"/>
              </a:rPr>
              <a:t>Синонимия</a:t>
            </a:r>
            <a:r>
              <a:rPr lang="ru-RU" dirty="0">
                <a:solidFill>
                  <a:srgbClr val="2A2A2A"/>
                </a:solidFill>
                <a:latin typeface="Tahoma"/>
              </a:rPr>
              <a:t> – связь между словами одной части речи, различных по звучанию и написанию, но имеющих одинаковое или очень близкое лексическое значение, например: кавалерия – конница, смелый – храбрый;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2A2A2A"/>
                </a:solidFill>
                <a:latin typeface="Tahoma"/>
              </a:rPr>
              <a:t>Антонимия (и </a:t>
            </a:r>
            <a:r>
              <a:rPr lang="ru-RU" b="1" dirty="0" err="1" smtClean="0">
                <a:solidFill>
                  <a:srgbClr val="2A2A2A"/>
                </a:solidFill>
                <a:latin typeface="Tahoma"/>
              </a:rPr>
              <a:t>контрастивы</a:t>
            </a:r>
            <a:r>
              <a:rPr lang="ru-RU" b="1" dirty="0" smtClean="0">
                <a:solidFill>
                  <a:srgbClr val="2A2A2A"/>
                </a:solidFill>
                <a:latin typeface="Tahoma"/>
              </a:rPr>
              <a:t>)</a:t>
            </a:r>
            <a:r>
              <a:rPr lang="ru-RU" dirty="0">
                <a:solidFill>
                  <a:srgbClr val="2A2A2A"/>
                </a:solidFill>
                <a:latin typeface="Tahoma"/>
              </a:rPr>
              <a:t> – связь между словами одной части речи, различных по звучанию, имеющих прямо противоположные значения: правда – ложь, добрый – злой;</a:t>
            </a:r>
          </a:p>
          <a:p>
            <a:pPr algn="just">
              <a:buFont typeface="Arial"/>
              <a:buChar char="•"/>
            </a:pPr>
            <a:r>
              <a:rPr lang="ru-RU" b="1" dirty="0" err="1" smtClean="0">
                <a:solidFill>
                  <a:srgbClr val="2A2A2A"/>
                </a:solidFill>
                <a:latin typeface="Tahoma"/>
              </a:rPr>
              <a:t>Гипонимия</a:t>
            </a:r>
            <a:r>
              <a:rPr lang="ru-RU" b="1" dirty="0" smtClean="0">
                <a:solidFill>
                  <a:srgbClr val="2A2A2A"/>
                </a:solidFill>
                <a:latin typeface="Tahoma"/>
              </a:rPr>
              <a:t>/</a:t>
            </a:r>
            <a:r>
              <a:rPr lang="ru-RU" b="1" dirty="0" err="1" smtClean="0">
                <a:solidFill>
                  <a:srgbClr val="2A2A2A"/>
                </a:solidFill>
                <a:latin typeface="Tahoma"/>
              </a:rPr>
              <a:t>гиперонимия</a:t>
            </a:r>
            <a:r>
              <a:rPr lang="ru-RU" b="1" dirty="0" smtClean="0">
                <a:solidFill>
                  <a:srgbClr val="2A2A2A"/>
                </a:solidFill>
                <a:latin typeface="Tahoma"/>
              </a:rPr>
              <a:t>. </a:t>
            </a:r>
            <a:r>
              <a:rPr lang="ru-RU" dirty="0">
                <a:solidFill>
                  <a:srgbClr val="2A2A2A"/>
                </a:solidFill>
                <a:latin typeface="Tahoma"/>
              </a:rPr>
              <a:t> </a:t>
            </a:r>
            <a:r>
              <a:rPr lang="ru-RU" b="1" dirty="0" err="1">
                <a:solidFill>
                  <a:srgbClr val="2A2A2A"/>
                </a:solidFill>
                <a:latin typeface="Tahoma"/>
              </a:rPr>
              <a:t>Гипероним</a:t>
            </a:r>
            <a:r>
              <a:rPr lang="ru-RU" dirty="0">
                <a:solidFill>
                  <a:srgbClr val="2A2A2A"/>
                </a:solidFill>
                <a:latin typeface="Tahoma"/>
              </a:rPr>
              <a:t> – слово с более широким значением, выражающее общее, родовое понятие, название класса (множества) предметов (свойств, признаков). </a:t>
            </a:r>
            <a:r>
              <a:rPr lang="ru-RU" b="1" dirty="0">
                <a:solidFill>
                  <a:srgbClr val="2A2A2A"/>
                </a:solidFill>
                <a:latin typeface="Tahoma"/>
              </a:rPr>
              <a:t>Гипоним</a:t>
            </a:r>
            <a:r>
              <a:rPr lang="ru-RU" dirty="0">
                <a:solidFill>
                  <a:srgbClr val="2A2A2A"/>
                </a:solidFill>
                <a:latin typeface="Tahoma"/>
              </a:rPr>
              <a:t> – слово с более узким значением, называющее предмет (свойство, признак) как элемент класса (множества). Эти отношения транзитивны и несимметричны. Гипоним наследует все свойства </a:t>
            </a:r>
            <a:r>
              <a:rPr lang="ru-RU" dirty="0" err="1">
                <a:solidFill>
                  <a:srgbClr val="2A2A2A"/>
                </a:solidFill>
                <a:latin typeface="Tahoma"/>
              </a:rPr>
              <a:t>гиперонима</a:t>
            </a:r>
            <a:r>
              <a:rPr lang="ru-RU" dirty="0">
                <a:solidFill>
                  <a:srgbClr val="2A2A2A"/>
                </a:solidFill>
                <a:latin typeface="Tahoma"/>
              </a:rPr>
              <a:t>. Являются центральными отношениями для описания существительных;</a:t>
            </a:r>
          </a:p>
          <a:p>
            <a:pPr algn="just">
              <a:buFont typeface="Arial"/>
              <a:buChar char="•"/>
            </a:pPr>
            <a:r>
              <a:rPr lang="ru-RU" b="1" dirty="0" err="1" smtClean="0">
                <a:solidFill>
                  <a:srgbClr val="2A2A2A"/>
                </a:solidFill>
                <a:latin typeface="Tahoma"/>
              </a:rPr>
              <a:t>Меронимия</a:t>
            </a:r>
            <a:r>
              <a:rPr lang="ru-RU" b="1" dirty="0" smtClean="0">
                <a:solidFill>
                  <a:srgbClr val="2A2A2A"/>
                </a:solidFill>
                <a:latin typeface="Tahoma"/>
              </a:rPr>
              <a:t>/</a:t>
            </a:r>
            <a:r>
              <a:rPr lang="ru-RU" b="1" dirty="0" err="1" smtClean="0">
                <a:solidFill>
                  <a:srgbClr val="2A2A2A"/>
                </a:solidFill>
                <a:latin typeface="Tahoma"/>
              </a:rPr>
              <a:t>партонимия</a:t>
            </a:r>
            <a:r>
              <a:rPr lang="ru-RU" dirty="0">
                <a:solidFill>
                  <a:srgbClr val="2A2A2A"/>
                </a:solidFill>
                <a:latin typeface="Tahoma"/>
              </a:rPr>
              <a:t> – отношение «ЧАСТЬ-ЦЕЛОЕ». Внутри этого отношения выделяются отношения «быть элементом» и «быть сделанным из». Отношение определено только для существительных;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2A2A2A"/>
                </a:solidFill>
                <a:latin typeface="Tahoma"/>
              </a:rPr>
              <a:t>Следствие</a:t>
            </a:r>
            <a:r>
              <a:rPr lang="ru-RU" dirty="0" smtClean="0">
                <a:solidFill>
                  <a:srgbClr val="2A2A2A"/>
                </a:solidFill>
                <a:latin typeface="Tahoma"/>
              </a:rPr>
              <a:t> </a:t>
            </a:r>
            <a:r>
              <a:rPr lang="ru-RU" dirty="0">
                <a:solidFill>
                  <a:srgbClr val="2A2A2A"/>
                </a:solidFill>
                <a:latin typeface="Tahoma"/>
              </a:rPr>
              <a:t>(это отношение связывает между собой глаголы);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2A2A2A"/>
                </a:solidFill>
                <a:latin typeface="Tahoma"/>
              </a:rPr>
              <a:t>Причина</a:t>
            </a:r>
            <a:r>
              <a:rPr lang="ru-RU" dirty="0" smtClean="0">
                <a:solidFill>
                  <a:srgbClr val="2A2A2A"/>
                </a:solidFill>
                <a:latin typeface="Tahoma"/>
              </a:rPr>
              <a:t> </a:t>
            </a:r>
            <a:r>
              <a:rPr lang="ru-RU" dirty="0">
                <a:solidFill>
                  <a:srgbClr val="2A2A2A"/>
                </a:solidFill>
                <a:latin typeface="Tahoma"/>
              </a:rPr>
              <a:t>(также определено для глаголов).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280831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08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/>
              <a:t>Н.Э. Гронская, Н.Ю. Русова</a:t>
            </a:r>
            <a:r>
              <a:rPr lang="ru-RU" sz="3200" b="1"/>
              <a:t/>
            </a:r>
            <a:br>
              <a:rPr lang="ru-RU" sz="3200" b="1"/>
            </a:br>
            <a:r>
              <a:rPr lang="ru-RU" sz="4000" b="1"/>
              <a:t>ЛЕКСИКОН  ВЛАСТИ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/>
              <a:t>Словарь-тезаурус </a:t>
            </a:r>
          </a:p>
          <a:p>
            <a:r>
              <a:rPr lang="ru-RU" b="1"/>
              <a:t>политических ассоциаций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3420743" cy="1162050"/>
          </a:xfrm>
        </p:spPr>
        <p:txBody>
          <a:bodyPr/>
          <a:lstStyle/>
          <a:p>
            <a:r>
              <a:rPr lang="ru-RU" dirty="0" smtClean="0"/>
              <a:t>Информационно-поисковый тезаурус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Цели создания ИПТ:</a:t>
            </a:r>
          </a:p>
          <a:p>
            <a:pPr>
              <a:buAutoNum type="arabicPeriod"/>
            </a:pPr>
            <a:r>
              <a:rPr lang="ru-RU" dirty="0" smtClean="0"/>
              <a:t>Обеспечение перевода содержания документа и поискового запроса на один «язык» = единицы тезауруса</a:t>
            </a:r>
          </a:p>
          <a:p>
            <a:pPr>
              <a:buAutoNum type="arabicPeriod"/>
            </a:pPr>
            <a:r>
              <a:rPr lang="ru-RU" dirty="0" smtClean="0"/>
              <a:t>Отношения между терминами дают возможность описать документ оптимальными терминами тезауруса</a:t>
            </a:r>
          </a:p>
          <a:p>
            <a:pPr>
              <a:buAutoNum type="arabicPeriod"/>
            </a:pPr>
            <a:r>
              <a:rPr lang="ru-RU" dirty="0" smtClean="0"/>
              <a:t>ИПТ используется как поисковое средство при поиске документа</a:t>
            </a:r>
          </a:p>
          <a:p>
            <a:pPr marL="0" indent="0">
              <a:buNone/>
            </a:pPr>
            <a:r>
              <a:rPr lang="ru-RU" dirty="0" smtClean="0"/>
              <a:t>Основная единица – термины предметной области – дескриптор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Это нормативный словарь, указывающий отношения между терминами и служащий для описания содержания документов.</a:t>
            </a:r>
          </a:p>
          <a:p>
            <a:r>
              <a:rPr lang="ru-RU" dirty="0" smtClean="0"/>
              <a:t>Инструмент для ручного описания содержания документа специалистами-индексаторами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21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3492751" cy="1162050"/>
          </a:xfrm>
        </p:spPr>
        <p:txBody>
          <a:bodyPr/>
          <a:lstStyle/>
          <a:p>
            <a:r>
              <a:rPr lang="ru-RU" dirty="0" smtClean="0">
                <a:solidFill>
                  <a:srgbClr val="49345F"/>
                </a:solidFill>
              </a:rPr>
              <a:t>Информационно-поисковый тезаурус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ru-RU" dirty="0" smtClean="0"/>
              <a:t>Отбор терминов для включения в тезаурус  (источники: близкие  по предметной области тезаурусы, сами тексты, эксперты).</a:t>
            </a:r>
          </a:p>
          <a:p>
            <a:pPr>
              <a:buAutoNum type="arabicPeriod"/>
            </a:pPr>
            <a:r>
              <a:rPr lang="ru-RU" dirty="0" smtClean="0"/>
              <a:t>Удаление слишком частотных и малочастотных терминов.</a:t>
            </a:r>
          </a:p>
          <a:p>
            <a:pPr>
              <a:buAutoNum type="arabicPeriod"/>
            </a:pPr>
            <a:r>
              <a:rPr lang="ru-RU" dirty="0" smtClean="0"/>
              <a:t>Удаление слишком конкретных терминов (ограничение количества уровней иерархии)</a:t>
            </a:r>
            <a:endParaRPr lang="en-US" dirty="0" smtClean="0"/>
          </a:p>
          <a:p>
            <a:pPr>
              <a:buNone/>
            </a:pPr>
            <a:r>
              <a:rPr lang="ru-RU" b="1" dirty="0" smtClean="0"/>
              <a:t>Поисковый образ - текст, состоящий из лексических единиц информационно-поискового языка, выражающий содержание документа или информационного запроса и предназначенный для реализации информационного поиска.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Основные принципы разработки тезаурусов – «золотая середина» между достаточным количеством терминов и возникающей субъективностью  индексатора</a:t>
            </a:r>
          </a:p>
          <a:p>
            <a:endParaRPr lang="ru-RU" dirty="0" smtClean="0"/>
          </a:p>
          <a:p>
            <a:r>
              <a:rPr lang="ru-RU" dirty="0" smtClean="0"/>
              <a:t>В среднем в тезаурусе – 10000 терминов  и  6000 -  7000 дескрипторов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3708775" cy="995710"/>
          </a:xfrm>
        </p:spPr>
        <p:txBody>
          <a:bodyPr/>
          <a:lstStyle/>
          <a:p>
            <a:r>
              <a:rPr lang="ru-RU" dirty="0" smtClean="0"/>
              <a:t>Информационный поиск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1" y="908720"/>
            <a:ext cx="6142012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200" dirty="0" smtClean="0"/>
              <a:t>     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 процесс отыскания в некотором множестве текстов (документов) всех таких, которые посвящены указанной в запросе теме (предмету) или содержат нужные потребителю факты, сведения. И. п. осуществляется посредством информационно-поисковой системы и выполняется вручную либо с использованием средств механизации или автоматизации. Непременным участником И. п. является человек. При И. п. отыскиваются — и могут быть найдены — такие и только такие факты или сведения, которые были введены в ИПС. Перед вводом в ИПС текста (документа) определяется его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основное смысловое содержание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(тема или предмет), которое затем переводится и записывается на одном из информационно-поисковых языков. Эта запись называется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поисковым образом текста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Так же поступают и когда в ИПС вводят определённым образом записанные факты, сведения. Поступивший запрос также переводится на информационно-поисковый язык, образуя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поисковое предписание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Поскольку поисковые образы текстов и поисковые предписания записаны на одном и том же языке, выражения на котором допускают только одно истолкование, то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 сравнивать их формально, не вникая в смысл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Для этого задаются определённые правила (критерии соответствия), устанавливающие, при какой степени формального совпадения поискового образа с поисковым предписанием текст следует считать отвечающим на информационный запрос и подлежащим выдаче.</a:t>
            </a:r>
          </a:p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         Техническая эффективность И. п. характеризуется двумя относительными показателями —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коэффициентом точности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(отношением числа текстов, отвечающих на информационный запрос, к общему числу текстов в данной выдаче) и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коэффициентом полноты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(отношением числа текстов, отвечающих на информационный запрос, к общему числу таких текстов, содержащихся в данной ИПС).         </a:t>
            </a:r>
          </a:p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ru-RU" sz="5200" i="1" dirty="0" smtClean="0">
                <a:latin typeface="Times New Roman" pitchFamily="18" charset="0"/>
                <a:cs typeface="Times New Roman" pitchFamily="18" charset="0"/>
              </a:rPr>
              <a:t>Лит.: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Михайлов А. И., Черный А. И.,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Гиляревский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Р. С., Основы информатики, 2 изд., М., 1968, с. 244—620;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Bourne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P.,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handling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, N. Y., 1963;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Vickery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B. C.,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retrieval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., L., 1965.</a:t>
            </a:r>
          </a:p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ru-RU" sz="5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im2-tub-ru.yandex.net/i?id=256150628-4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73630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3420743" cy="1162050"/>
          </a:xfrm>
        </p:spPr>
        <p:txBody>
          <a:bodyPr/>
          <a:lstStyle/>
          <a:p>
            <a:r>
              <a:rPr lang="ru-RU" dirty="0">
                <a:solidFill>
                  <a:srgbClr val="49345F"/>
                </a:solidFill>
              </a:rPr>
              <a:t>Информационно-поисковый тезаурус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Два типа отношений:</a:t>
            </a:r>
          </a:p>
          <a:p>
            <a:r>
              <a:rPr lang="ru-RU" dirty="0" smtClean="0"/>
              <a:t>Иерархические (не более 9 уровней иерархии)</a:t>
            </a:r>
          </a:p>
          <a:p>
            <a:r>
              <a:rPr lang="ru-RU" dirty="0" smtClean="0"/>
              <a:t>Ассоциативные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5338763" cy="209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4985269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03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Тезаурус исследовательской службы конгресса </a:t>
            </a:r>
            <a:r>
              <a:rPr lang="ru-RU" sz="2400" dirty="0" err="1" smtClean="0"/>
              <a:t>сша</a:t>
            </a:r>
            <a:r>
              <a:rPr lang="ru-RU" sz="2400" dirty="0" smtClean="0"/>
              <a:t> (</a:t>
            </a:r>
            <a:r>
              <a:rPr lang="en-US" sz="2400" dirty="0" smtClean="0"/>
              <a:t>Legislating Indexing Vocabulary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1967 – 1995 гг.</a:t>
            </a:r>
          </a:p>
          <a:p>
            <a:r>
              <a:rPr lang="ru-RU" dirty="0" smtClean="0"/>
              <a:t>10 тыс. терминов, 5 тыс. дескрипторов</a:t>
            </a:r>
          </a:p>
          <a:p>
            <a:r>
              <a:rPr lang="ru-RU" dirty="0" smtClean="0"/>
              <a:t>Используется для индексирования и поиска законов, законопроектов, политической литературы в исследовательской службе Конгресса США</a:t>
            </a:r>
          </a:p>
          <a:p>
            <a:r>
              <a:rPr lang="ru-RU" dirty="0" smtClean="0"/>
              <a:t>Дескрипторы именуют 80 тематических областей (</a:t>
            </a:r>
            <a:r>
              <a:rPr lang="en-US" dirty="0" smtClean="0"/>
              <a:t>top terms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03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Конкретные тезаурусы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Тезаурус Евросоюза </a:t>
            </a:r>
            <a:r>
              <a:rPr lang="en-US" dirty="0" smtClean="0"/>
              <a:t>(EUROVOC) – </a:t>
            </a:r>
            <a:r>
              <a:rPr lang="ru-RU" dirty="0" smtClean="0"/>
              <a:t>на 9 языках, ручное индексирование, 2001 г. – русская версия</a:t>
            </a:r>
          </a:p>
          <a:p>
            <a:r>
              <a:rPr lang="ru-RU" dirty="0" smtClean="0"/>
              <a:t>Тезаурус ООН </a:t>
            </a:r>
            <a:r>
              <a:rPr lang="en-US" dirty="0" smtClean="0"/>
              <a:t>URBUS</a:t>
            </a:r>
            <a:r>
              <a:rPr lang="ru-RU" dirty="0" smtClean="0"/>
              <a:t> – на всех официальных языках ООН, многоотраслевой</a:t>
            </a:r>
          </a:p>
          <a:p>
            <a:r>
              <a:rPr lang="ru-RU" dirty="0" smtClean="0"/>
              <a:t>Тезаурус по архитектуре и искусству (</a:t>
            </a:r>
            <a:r>
              <a:rPr lang="en-US" dirty="0" smtClean="0"/>
              <a:t>Art and Architecture Thesaurus</a:t>
            </a:r>
            <a:r>
              <a:rPr lang="ru-RU" dirty="0" smtClean="0"/>
              <a:t>)</a:t>
            </a:r>
            <a:r>
              <a:rPr lang="en-US" dirty="0" smtClean="0"/>
              <a:t> – </a:t>
            </a:r>
            <a:r>
              <a:rPr lang="ru-RU" dirty="0" smtClean="0"/>
              <a:t>34 тыс. дескрипторов, 131 тыс. терминов, 7 фасетов, 33 иерархии; полное покрытие искусства Западной Европы и Америки</a:t>
            </a:r>
          </a:p>
          <a:p>
            <a:r>
              <a:rPr lang="ru-RU" dirty="0" smtClean="0"/>
              <a:t>Тезаурус в области медицины (</a:t>
            </a:r>
            <a:r>
              <a:rPr lang="en-US" dirty="0" smtClean="0"/>
              <a:t>Medical Subject Headings</a:t>
            </a:r>
            <a:r>
              <a:rPr lang="ru-RU" dirty="0" smtClean="0"/>
              <a:t>), США, медико-биологическая сфера, 25 тыс. дескрипторов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Основные методы индексирования документа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КИ – включение в поисковый образ документа (ПОД) всех необходимых терминов</a:t>
            </a:r>
          </a:p>
          <a:p>
            <a:r>
              <a:rPr lang="ru-RU" dirty="0" smtClean="0"/>
              <a:t>Смысл текста можно передать набором ключевых слов</a:t>
            </a:r>
          </a:p>
          <a:p>
            <a:r>
              <a:rPr lang="ru-RU" dirty="0" smtClean="0"/>
              <a:t>КИ может быть свободным (авторским) и нормализованным </a:t>
            </a:r>
          </a:p>
          <a:p>
            <a:r>
              <a:rPr lang="ru-RU" dirty="0" smtClean="0"/>
              <a:t>Возможно введение весов для дескрипторов (главная тема, побочная тема, вспомогательные понятия)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Координатное индексирование</a:t>
            </a:r>
          </a:p>
          <a:p>
            <a:r>
              <a:rPr lang="ru-RU" dirty="0" smtClean="0"/>
              <a:t>Создание рубрикатора  параллельно с созданием тезауруса (сверху, в то время как тезаурус создается снизу – от терминов)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19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Информационно-поисковый тезаурус – искусственный язык описания текстов (документов) определенной предметной области</a:t>
            </a:r>
          </a:p>
          <a:p>
            <a:r>
              <a:rPr lang="ru-RU" dirty="0" smtClean="0"/>
              <a:t>Эти тезаурусы сложно вписываются автоматическую обработку документов</a:t>
            </a:r>
          </a:p>
          <a:p>
            <a:r>
              <a:rPr lang="ru-RU" dirty="0" smtClean="0"/>
              <a:t>Предполагают ручное индексирование документов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Тезаурусный метод  извлечения и представления (поиска) лексической информации опирается на системные связи в лексической системе языка (парадигматика, синтагматика, </a:t>
            </a:r>
            <a:r>
              <a:rPr lang="ru-RU" dirty="0" err="1" smtClean="0"/>
              <a:t>эпидигматика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Отличительные черты всех тезаурусов :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dirty="0" smtClean="0"/>
              <a:t>Концептуальный вход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dirty="0" smtClean="0"/>
              <a:t>Фиксированные семантические  связи между единицами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endParaRPr lang="ru-RU" sz="1600" dirty="0" smtClean="0"/>
          </a:p>
          <a:p>
            <a:r>
              <a:rPr lang="ru-RU" sz="1800" dirty="0" smtClean="0"/>
              <a:t>ИПТ – это  нормативный словарь, указывающий отношения между терминами и служащий для описания содержания документов. ИПТ является инструментом для ручного описания содержания документа специалистами-индексаторами </a:t>
            </a:r>
          </a:p>
          <a:p>
            <a:pPr marL="342900" indent="-342900">
              <a:spcBef>
                <a:spcPts val="0"/>
              </a:spcBef>
            </a:pPr>
            <a:endParaRPr lang="ru-RU" sz="16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Лексика. Системность  в лексике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Лексика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>
                <a:solidFill>
                  <a:schemeClr val="tx2"/>
                </a:solidFill>
              </a:rPr>
              <a:t>от </a:t>
            </a:r>
            <a:r>
              <a:rPr lang="ru-RU" dirty="0" smtClean="0">
                <a:solidFill>
                  <a:schemeClr val="tx2"/>
                </a:solidFill>
              </a:rPr>
              <a:t>др.-греч. </a:t>
            </a:r>
            <a:r>
              <a:rPr lang="ru-RU" dirty="0" err="1" smtClean="0">
                <a:solidFill>
                  <a:schemeClr val="tx2"/>
                </a:solidFill>
              </a:rPr>
              <a:t>λεξικός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— «относящийся к слову», от </a:t>
            </a:r>
            <a:r>
              <a:rPr lang="ru-RU" dirty="0" err="1" smtClean="0">
                <a:solidFill>
                  <a:schemeClr val="tx2"/>
                </a:solidFill>
              </a:rPr>
              <a:t>λέξις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— «слово», «оборот речи») — </a:t>
            </a:r>
            <a:r>
              <a:rPr lang="ru-RU" dirty="0" smtClean="0">
                <a:solidFill>
                  <a:schemeClr val="tx2"/>
                </a:solidFill>
              </a:rPr>
              <a:t>совокупность всех слов </a:t>
            </a:r>
            <a:r>
              <a:rPr lang="ru-RU" dirty="0">
                <a:solidFill>
                  <a:schemeClr val="tx2"/>
                </a:solidFill>
              </a:rPr>
              <a:t>того или иного </a:t>
            </a:r>
            <a:r>
              <a:rPr lang="ru-RU" dirty="0" smtClean="0">
                <a:solidFill>
                  <a:schemeClr val="tx2"/>
                </a:solidFill>
              </a:rPr>
              <a:t>языка, словарный состав языка. </a:t>
            </a:r>
            <a:r>
              <a:rPr lang="ru-RU" dirty="0">
                <a:solidFill>
                  <a:schemeClr val="tx2"/>
                </a:solidFill>
              </a:rPr>
              <a:t>Лексика является центральной частью языка, именующей, </a:t>
            </a:r>
            <a:r>
              <a:rPr lang="ru-RU" dirty="0" smtClean="0">
                <a:solidFill>
                  <a:schemeClr val="tx2"/>
                </a:solidFill>
              </a:rPr>
              <a:t>структурирующей </a:t>
            </a:r>
            <a:r>
              <a:rPr lang="ru-RU" dirty="0">
                <a:solidFill>
                  <a:schemeClr val="tx2"/>
                </a:solidFill>
              </a:rPr>
              <a:t>и передающей знания об объектах реальной действительности.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</a:rPr>
              <a:t>Слово   =      </a:t>
            </a:r>
            <a:r>
              <a:rPr lang="ru-RU" u="sng" dirty="0" smtClean="0">
                <a:solidFill>
                  <a:schemeClr val="tx2"/>
                </a:solidFill>
              </a:rPr>
              <a:t>Означающее (звук./граф. образ)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            Означаемое (содержание слова)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Слово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– Понятие – Реалия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Слово – лексическое значение (в основе понятие)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1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53400" cy="980728"/>
          </a:xfrm>
        </p:spPr>
        <p:txBody>
          <a:bodyPr/>
          <a:lstStyle/>
          <a:p>
            <a:r>
              <a:rPr lang="ru-RU" dirty="0" smtClean="0"/>
              <a:t>Лексическая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8003232" cy="528945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1100" dirty="0" smtClean="0"/>
              <a:t>БЕРЁЗА, -</a:t>
            </a:r>
            <a:r>
              <a:rPr lang="ru-RU" sz="1100" dirty="0" err="1" smtClean="0"/>
              <a:t>ы</a:t>
            </a:r>
            <a:r>
              <a:rPr lang="ru-RU" sz="1100" dirty="0" smtClean="0"/>
              <a:t>, ж. Лиственное дерево с белой (реже тёмной) корой и с сердцевидными листьями.                                </a:t>
            </a:r>
            <a:r>
              <a:rPr lang="ru-RU" sz="1100" i="1" dirty="0" smtClean="0"/>
              <a:t>Белая б. Чёрная б. Карликовая б., </a:t>
            </a:r>
            <a:r>
              <a:rPr lang="ru-RU" sz="1100" dirty="0" smtClean="0"/>
              <a:t>уменьш. </a:t>
            </a:r>
            <a:r>
              <a:rPr lang="ru-RU" sz="1100" b="1" dirty="0" smtClean="0"/>
              <a:t>берёзка</a:t>
            </a:r>
            <a:r>
              <a:rPr lang="ru-RU" sz="1100" dirty="0" smtClean="0"/>
              <a:t>, -и, ж., ласк. </a:t>
            </a:r>
            <a:r>
              <a:rPr lang="ru-RU" sz="1100" b="1" dirty="0" smtClean="0"/>
              <a:t>берёзонька</a:t>
            </a:r>
            <a:r>
              <a:rPr lang="ru-RU" sz="1100" dirty="0" smtClean="0"/>
              <a:t>, -и, ж., прил.                                      </a:t>
            </a:r>
            <a:r>
              <a:rPr lang="ru-RU" sz="1100" b="1" dirty="0" smtClean="0"/>
              <a:t>берёзовый</a:t>
            </a:r>
            <a:r>
              <a:rPr lang="ru-RU" sz="1100" dirty="0" smtClean="0"/>
              <a:t>, -</a:t>
            </a:r>
            <a:r>
              <a:rPr lang="ru-RU" sz="1100" dirty="0" err="1" smtClean="0"/>
              <a:t>ая</a:t>
            </a:r>
            <a:r>
              <a:rPr lang="ru-RU" sz="1100" dirty="0" smtClean="0"/>
              <a:t>, -</a:t>
            </a:r>
            <a:r>
              <a:rPr lang="ru-RU" sz="1100" dirty="0" err="1" smtClean="0"/>
              <a:t>ое</a:t>
            </a:r>
            <a:r>
              <a:rPr lang="ru-RU" sz="1100" dirty="0" smtClean="0"/>
              <a:t>. </a:t>
            </a:r>
            <a:r>
              <a:rPr lang="ru-RU" sz="1100" i="1" dirty="0" smtClean="0"/>
              <a:t>Б. сок. Б. веник. Берёзовая каша</a:t>
            </a:r>
            <a:r>
              <a:rPr lang="ru-RU" sz="1100" dirty="0" smtClean="0"/>
              <a:t> (о наказании розгами; устар. шутл.).                        </a:t>
            </a:r>
            <a:r>
              <a:rPr lang="ru-RU" sz="1100" i="1" dirty="0" smtClean="0"/>
              <a:t>Семейство берёзовых</a:t>
            </a:r>
            <a:r>
              <a:rPr lang="ru-RU" sz="1100" dirty="0" smtClean="0"/>
              <a:t> (сущ.). (С.И. Ожегов, Н.Ю. Шведова. Словарь русского языка)</a:t>
            </a:r>
          </a:p>
          <a:p>
            <a:r>
              <a:rPr lang="ru-RU" sz="1100" dirty="0" smtClean="0"/>
              <a:t>БЕРЕЗА - </a:t>
            </a:r>
            <a:r>
              <a:rPr lang="ru-RU" sz="1100" dirty="0" smtClean="0">
                <a:hlinkClick r:id="rId2" action="ppaction://hlinkfile"/>
              </a:rPr>
              <a:t>род</a:t>
            </a:r>
            <a:r>
              <a:rPr lang="ru-RU" sz="1100" dirty="0" smtClean="0"/>
              <a:t> деревьев и кустарников семейства березовых. Обычно выделяют 120-140 (по другим данным, 65) видов, в умеренных и холодных поясах Северного полушария и в горах субтропиков. Лесообразующая и декоративная </a:t>
            </a:r>
            <a:r>
              <a:rPr lang="ru-RU" sz="1100" dirty="0" smtClean="0">
                <a:hlinkClick r:id="rId3" action="ppaction://hlinkfile"/>
              </a:rPr>
              <a:t>порода</a:t>
            </a:r>
            <a:r>
              <a:rPr lang="ru-RU" sz="1100" dirty="0" smtClean="0"/>
              <a:t>. Наибольшее хозяйственное </a:t>
            </a:r>
            <a:r>
              <a:rPr lang="ru-RU" sz="1100" dirty="0" smtClean="0">
                <a:hlinkClick r:id="rId4" action="ppaction://hlinkfile"/>
              </a:rPr>
              <a:t>значение</a:t>
            </a:r>
            <a:r>
              <a:rPr lang="ru-RU" sz="1100" dirty="0" smtClean="0"/>
              <a:t> имеют береза </a:t>
            </a:r>
            <a:r>
              <a:rPr lang="ru-RU" sz="1100" dirty="0" err="1" smtClean="0"/>
              <a:t>повислая</a:t>
            </a:r>
            <a:r>
              <a:rPr lang="ru-RU" sz="1100" dirty="0" smtClean="0"/>
              <a:t>, </a:t>
            </a:r>
            <a:r>
              <a:rPr lang="ru-RU" sz="1100" dirty="0" smtClean="0">
                <a:hlinkClick r:id="rId5" action="ppaction://hlinkfile"/>
              </a:rPr>
              <a:t>или</a:t>
            </a:r>
            <a:r>
              <a:rPr lang="ru-RU" sz="1100" dirty="0" smtClean="0"/>
              <a:t> бородавчатая, и береза пушистая. Древесину используют в мебельном производстве, на поделки; </a:t>
            </a:r>
            <a:r>
              <a:rPr lang="ru-RU" sz="1100" dirty="0" smtClean="0">
                <a:hlinkClick r:id="rId6" action="ppaction://hlinkfile"/>
              </a:rPr>
              <a:t>почки</a:t>
            </a:r>
            <a:r>
              <a:rPr lang="ru-RU" sz="1100" dirty="0" smtClean="0"/>
              <a:t> и листья как мочегонное, желчегонное средства. 5 видов охраняются. (БЭС)</a:t>
            </a:r>
          </a:p>
          <a:p>
            <a:r>
              <a:rPr lang="ru-RU" sz="1100" b="1" dirty="0" smtClean="0"/>
              <a:t>БЕРЕЗА</a:t>
            </a:r>
            <a:r>
              <a:rPr lang="ru-RU" sz="1100" dirty="0" smtClean="0"/>
              <a:t> — дерево, символизирующее весну и воскресение. Культ березы был характерен для стран севера и востока Европы. У скандинавов — она атрибут богини земли </a:t>
            </a:r>
            <a:r>
              <a:rPr lang="ru-RU" sz="1100" dirty="0" err="1" smtClean="0"/>
              <a:t>Нертус</a:t>
            </a:r>
            <a:r>
              <a:rPr lang="ru-RU" sz="1100" dirty="0" smtClean="0"/>
              <a:t>. Кельты одевали на голову умершим погребальные шапки из березовой коры. Мотив березы использовался у кельтских друидов в мистерии празднования зимнего солнцестояния. Тюркская богиня </a:t>
            </a:r>
            <a:r>
              <a:rPr lang="ru-RU" sz="1100" dirty="0" err="1" smtClean="0"/>
              <a:t>Умайя</a:t>
            </a:r>
            <a:r>
              <a:rPr lang="ru-RU" sz="1100" dirty="0" smtClean="0"/>
              <a:t> снизошла с неба на землю с двумя березами. Береза в представлении народов Севера шаманское дерево, соединяющее землю и небо. Зарубки, отмечаемые шаманом на березе, символизируют лестницу в высшие миры. Камчадалы использовали ветви березы в сакральном празднике метел. У древних славян береза связывалась с душами умерших — отсюда амбивалентное отношение к ней: почитание в качестве символа предков и характеристика как нечистого дерева. В ветвях березы обитают русалки, а на березовых метлах совершают свои полеты ведьмы. Но вместе с тем березовые ветви — один из самых распространенных у славян оберегов. Березовые ветви преграждали нечистой силе путь в жилище человека.                                                                                                                     Береза символизирует девичество, поэтому в лирической поэзии береза аллегорически изображает девушку. Береза обладает целебными качествами: так, березовый сок способствует очищению крови. Используемый в бане березовый веник служит средством ритуального очищения. Семантика березы — белый цвет. Береза использовалась в магических целях. Цыганские гадатели обворачивали вокруг нее нательную рубаху, после чего первый услышанный звук истолковывался как предсказание. На "зеленые святки" в России девушки производили обряд "</a:t>
            </a:r>
            <a:r>
              <a:rPr lang="ru-RU" sz="1100" dirty="0" err="1" smtClean="0"/>
              <a:t>заламывания</a:t>
            </a:r>
            <a:r>
              <a:rPr lang="ru-RU" sz="1100" dirty="0" smtClean="0"/>
              <a:t> березы". На дереве скручивали ветви, заплетали их в косички, обвешивали бусами и платками. Считалось, что этот ритуал должен помочь заключению брака. Гадали и по брошенным в реку березовым венкам. Часто береза используется в качестве символа России.   (Энциклопедия символов, знаков, эмблем. М., 1999; О Великих Господских и Богородичных праздниках. М., 1990.)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1026" name="Picture 2" descr="http://im6-tub-ru.yandex.net/i?id=56496871-46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56992"/>
            <a:ext cx="952500" cy="1419226"/>
          </a:xfrm>
          <a:prstGeom prst="rect">
            <a:avLst/>
          </a:prstGeom>
          <a:noFill/>
        </p:spPr>
      </p:pic>
      <p:pic>
        <p:nvPicPr>
          <p:cNvPr id="1030" name="Picture 6" descr="http://im7-tub-ru.yandex.net/i?id=77077348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404664"/>
            <a:ext cx="10668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Извлечение  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Лексическая связность текста как проявление глобальной связности текста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Какую информацию можно извлечь из данных микротекстов?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Глокая</a:t>
            </a:r>
            <a:r>
              <a:rPr lang="ru-RU" dirty="0" smtClean="0"/>
              <a:t> </a:t>
            </a:r>
            <a:r>
              <a:rPr lang="ru-RU" dirty="0" err="1" smtClean="0"/>
              <a:t>куздра</a:t>
            </a:r>
            <a:r>
              <a:rPr lang="ru-RU" dirty="0" smtClean="0"/>
              <a:t> </a:t>
            </a:r>
            <a:r>
              <a:rPr lang="ru-RU" dirty="0" err="1" smtClean="0"/>
              <a:t>штеко</a:t>
            </a:r>
            <a:r>
              <a:rPr lang="ru-RU" dirty="0" smtClean="0"/>
              <a:t> </a:t>
            </a:r>
            <a:r>
              <a:rPr lang="ru-RU" dirty="0" err="1" smtClean="0"/>
              <a:t>будланула</a:t>
            </a:r>
            <a:r>
              <a:rPr lang="ru-RU" dirty="0" smtClean="0"/>
              <a:t> </a:t>
            </a:r>
            <a:r>
              <a:rPr lang="ru-RU" dirty="0" err="1" smtClean="0"/>
              <a:t>бокра</a:t>
            </a:r>
            <a:r>
              <a:rPr lang="ru-RU" dirty="0" smtClean="0"/>
              <a:t> и </a:t>
            </a:r>
            <a:r>
              <a:rPr lang="ru-RU" dirty="0" err="1" smtClean="0"/>
              <a:t>кудрячит</a:t>
            </a:r>
            <a:r>
              <a:rPr lang="ru-RU" dirty="0" smtClean="0"/>
              <a:t> </a:t>
            </a:r>
            <a:r>
              <a:rPr lang="ru-RU" dirty="0" err="1" smtClean="0"/>
              <a:t>бокренка</a:t>
            </a:r>
            <a:r>
              <a:rPr lang="ru-RU" dirty="0" smtClean="0"/>
              <a:t> </a:t>
            </a:r>
            <a:r>
              <a:rPr lang="ru-RU" sz="1300" dirty="0" smtClean="0"/>
              <a:t>(Л.В. Щерба)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Colorless</a:t>
            </a:r>
            <a:r>
              <a:rPr lang="ru-RU" dirty="0" smtClean="0"/>
              <a:t> </a:t>
            </a:r>
            <a:r>
              <a:rPr lang="ru-RU" dirty="0" err="1" smtClean="0"/>
              <a:t>green</a:t>
            </a:r>
            <a:r>
              <a:rPr lang="ru-RU" dirty="0" smtClean="0"/>
              <a:t> </a:t>
            </a:r>
            <a:r>
              <a:rPr lang="ru-RU" dirty="0" err="1" smtClean="0"/>
              <a:t>ideas</a:t>
            </a:r>
            <a:r>
              <a:rPr lang="ru-RU" dirty="0" smtClean="0"/>
              <a:t> </a:t>
            </a:r>
            <a:r>
              <a:rPr lang="ru-RU" dirty="0" err="1" smtClean="0"/>
              <a:t>sleep</a:t>
            </a:r>
            <a:r>
              <a:rPr lang="ru-RU" dirty="0" smtClean="0"/>
              <a:t> </a:t>
            </a:r>
            <a:r>
              <a:rPr lang="ru-RU" dirty="0" err="1" smtClean="0"/>
              <a:t>furiously</a:t>
            </a:r>
            <a:r>
              <a:rPr lang="ru-RU" dirty="0" smtClean="0"/>
              <a:t> (Н. </a:t>
            </a:r>
            <a:r>
              <a:rPr lang="ru-RU" smtClean="0"/>
              <a:t>Хомский)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 smtClean="0">
                <a:hlinkClick r:id="rId2"/>
              </a:rPr>
              <a:t>http://omiliya.org/article/puski-byatye-lyudmila-petrushevskaya.html</a:t>
            </a:r>
            <a:r>
              <a:rPr lang="ru-RU" dirty="0" smtClean="0"/>
              <a:t>        (Л. Петрушевская)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Сяпала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Калуша с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Калушатами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напушке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увазила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Калушаточки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присяпали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стрямкали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подудонились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 Калуша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Оее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Бутявка-то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некузявая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вычучили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вздребезнулась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сопритюкнулась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усяпала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напушки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 Калуша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калушатам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Калушаточки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Не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трямкайте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дюбые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зюмо-зюмо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некузявые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От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дудонятся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напушкой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подудонились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Зюмо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некузявые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бятые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Парадигматика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Парадигматические </a:t>
            </a:r>
            <a:r>
              <a:rPr lang="ru-RU" b="1" dirty="0"/>
              <a:t>отношения </a:t>
            </a:r>
            <a:r>
              <a:rPr lang="ru-RU" b="1" dirty="0" smtClean="0"/>
              <a:t> в лексике </a:t>
            </a:r>
            <a:r>
              <a:rPr lang="ru-RU" dirty="0" smtClean="0"/>
              <a:t>– </a:t>
            </a:r>
            <a:r>
              <a:rPr lang="ru-RU" dirty="0"/>
              <a:t>это </a:t>
            </a:r>
            <a:r>
              <a:rPr lang="ru-RU" dirty="0" smtClean="0"/>
              <a:t>отношения, рассматривающие слова как сосуществующие </a:t>
            </a:r>
            <a:r>
              <a:rPr lang="ru-RU" dirty="0"/>
              <a:t>в языке, в словаре, в </a:t>
            </a:r>
            <a:r>
              <a:rPr lang="ru-RU" dirty="0" smtClean="0"/>
              <a:t>сознании носителей. </a:t>
            </a:r>
            <a:r>
              <a:rPr lang="ru-RU" dirty="0"/>
              <a:t>В парадигматике слова связаны друг с другом отношениями сходства и </a:t>
            </a:r>
            <a:r>
              <a:rPr lang="ru-RU" dirty="0" smtClean="0"/>
              <a:t>различия (ассоциативно). Так</a:t>
            </a:r>
            <a:r>
              <a:rPr lang="ru-RU" dirty="0"/>
              <a:t>, различают отношения: </a:t>
            </a:r>
            <a:r>
              <a:rPr lang="ru-RU" dirty="0" smtClean="0"/>
              <a:t>                                                             а</a:t>
            </a:r>
            <a:r>
              <a:rPr lang="ru-RU" dirty="0"/>
              <a:t>) сходства в плане содержания (ПС) - синонимы; </a:t>
            </a:r>
            <a:r>
              <a:rPr lang="ru-RU" dirty="0" smtClean="0"/>
              <a:t>               б</a:t>
            </a:r>
            <a:r>
              <a:rPr lang="ru-RU" dirty="0"/>
              <a:t>) сходства в плане выражения (ПВ) - омонимы; </a:t>
            </a:r>
            <a:r>
              <a:rPr lang="ru-RU" dirty="0" smtClean="0"/>
              <a:t>                   в</a:t>
            </a:r>
            <a:r>
              <a:rPr lang="ru-RU" dirty="0"/>
              <a:t>) неполного (частичного) сходства как в ПС, так и в ПВ - паронимы; </a:t>
            </a:r>
            <a:r>
              <a:rPr lang="ru-RU" dirty="0" smtClean="0"/>
              <a:t>                                                                           г</a:t>
            </a:r>
            <a:r>
              <a:rPr lang="ru-RU" dirty="0"/>
              <a:t>) включения – лексико-семантические, или тематические поля; </a:t>
            </a:r>
            <a:r>
              <a:rPr lang="ru-RU" dirty="0" smtClean="0"/>
              <a:t>                                                             д</a:t>
            </a:r>
            <a:r>
              <a:rPr lang="ru-RU" dirty="0"/>
              <a:t>) противопоставления – антонимы.</a:t>
            </a:r>
          </a:p>
          <a:p>
            <a:r>
              <a:rPr lang="ru-RU" dirty="0" smtClean="0"/>
              <a:t>Вышеперечисленные </a:t>
            </a:r>
            <a:r>
              <a:rPr lang="ru-RU" dirty="0"/>
              <a:t>отношения являются разновидностями парадигматических отношений и составляют лексическую парадигму. </a:t>
            </a:r>
            <a:r>
              <a:rPr lang="ru-RU" dirty="0" err="1" smtClean="0"/>
              <a:t>Семная</a:t>
            </a:r>
            <a:r>
              <a:rPr lang="ru-RU" dirty="0" smtClean="0"/>
              <a:t> </a:t>
            </a:r>
            <a:r>
              <a:rPr lang="ru-RU" dirty="0"/>
              <a:t>структура слова – основа парадигматических отношений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Эти отношения не являются линейными. Существуют </a:t>
            </a:r>
            <a:r>
              <a:rPr lang="en-US" dirty="0" smtClean="0"/>
              <a:t>in absentia</a:t>
            </a:r>
            <a:r>
              <a:rPr lang="ru-RU" dirty="0" smtClean="0"/>
              <a:t>, «по вертикали»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синтагматика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Синтагматические </a:t>
            </a:r>
            <a:r>
              <a:rPr lang="ru-RU" b="1" dirty="0"/>
              <a:t>отношения </a:t>
            </a:r>
            <a:r>
              <a:rPr lang="ru-RU" dirty="0"/>
              <a:t>– это </a:t>
            </a:r>
            <a:r>
              <a:rPr lang="ru-RU" dirty="0" smtClean="0"/>
              <a:t>отношения </a:t>
            </a:r>
            <a:r>
              <a:rPr lang="ru-RU" dirty="0"/>
              <a:t>слов в речевом потоке в процессе сочетания их с другими словами.</a:t>
            </a:r>
          </a:p>
          <a:p>
            <a:r>
              <a:rPr lang="ru-RU" dirty="0"/>
              <a:t>По способности слов вступать в различные сочетания различают лексические значения слов свободные и несвободные, фразеологически связанные и синтаксически обусловленные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Существуют </a:t>
            </a:r>
            <a:r>
              <a:rPr lang="en-US" dirty="0" smtClean="0"/>
              <a:t>in presentia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Отношения «по горизонтали»</a:t>
            </a:r>
          </a:p>
          <a:p>
            <a:r>
              <a:rPr lang="ru-RU" dirty="0" smtClean="0"/>
              <a:t>Валентность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83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Эпидигматика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Системность в </a:t>
            </a:r>
            <a:r>
              <a:rPr lang="ru-RU" dirty="0"/>
              <a:t>лексике </a:t>
            </a:r>
            <a:r>
              <a:rPr lang="ru-RU" dirty="0" smtClean="0"/>
              <a:t>была обогащена </a:t>
            </a:r>
            <a:r>
              <a:rPr lang="ru-RU" dirty="0"/>
              <a:t>введением в ее описание «третьего измерения», относящегося к деривационным связям слов и получившего у Д. Н. Шмелева </a:t>
            </a:r>
            <a:r>
              <a:rPr lang="ru-RU" dirty="0" smtClean="0"/>
              <a:t> название   </a:t>
            </a:r>
            <a:r>
              <a:rPr lang="ru-RU" dirty="0" err="1" smtClean="0"/>
              <a:t>эпидигматики</a:t>
            </a:r>
            <a:r>
              <a:rPr lang="ru-RU" dirty="0"/>
              <a:t>. Последняя отражает способность слова, благодаря словообразованию и процессам его </a:t>
            </a:r>
            <a:r>
              <a:rPr lang="ru-RU" dirty="0" smtClean="0"/>
              <a:t>семантического </a:t>
            </a:r>
            <a:r>
              <a:rPr lang="ru-RU" dirty="0"/>
              <a:t>развития, входить одновременно в </a:t>
            </a:r>
            <a:r>
              <a:rPr lang="ru-RU" dirty="0" smtClean="0"/>
              <a:t>различные лексико-семантические </a:t>
            </a:r>
            <a:r>
              <a:rPr lang="ru-RU" dirty="0"/>
              <a:t>парадигмы и демонстрировать таким образом помимо </a:t>
            </a:r>
            <a:r>
              <a:rPr lang="ru-RU" dirty="0" smtClean="0"/>
              <a:t>синтагматических </a:t>
            </a:r>
            <a:r>
              <a:rPr lang="ru-RU" dirty="0"/>
              <a:t>и чисто </a:t>
            </a:r>
            <a:r>
              <a:rPr lang="ru-RU" dirty="0" smtClean="0"/>
              <a:t>парадигматических </a:t>
            </a:r>
            <a:r>
              <a:rPr lang="ru-RU" dirty="0"/>
              <a:t>еще и </a:t>
            </a:r>
            <a:r>
              <a:rPr lang="ru-RU" dirty="0" err="1" smtClean="0"/>
              <a:t>эпидигматические</a:t>
            </a:r>
            <a:r>
              <a:rPr lang="ru-RU" dirty="0" smtClean="0"/>
              <a:t> </a:t>
            </a:r>
            <a:r>
              <a:rPr lang="ru-RU" dirty="0"/>
              <a:t>связи.</a:t>
            </a:r>
          </a:p>
        </p:txBody>
      </p:sp>
    </p:spTree>
    <p:extLst>
      <p:ext uri="{BB962C8B-B14F-4D97-AF65-F5344CB8AC3E}">
        <p14:creationId xmlns="" xmlns:p14="http://schemas.microsoft.com/office/powerpoint/2010/main" val="28708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«Всеобщий тезаурус мира»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«Весь окружающий нас мир можно рассматривать как множество, состоящее из двух элементов: предметов и их отношений. Этот реально существующий мир отражается в сознании человека в форме взаимосвязанных понятий, т.е. в такой форме мышления, при которой в сознании фиксируются только существенные признаки предмета.</a:t>
            </a:r>
          </a:p>
          <a:p>
            <a:pPr algn="just"/>
            <a:r>
              <a:rPr lang="ru-RU" dirty="0"/>
              <a:t>Все понятия естественного языка, служащие для описания окружающего мира, представляют всеобщий тезаурус мира, отражающий весь универсум наших знаний. Всеобщий тезаурус можно подразделить на </a:t>
            </a:r>
            <a:r>
              <a:rPr lang="ru-RU" i="1" dirty="0"/>
              <a:t>частные тезаурусы</a:t>
            </a:r>
            <a:r>
              <a:rPr lang="ru-RU" dirty="0"/>
              <a:t> путем выделения совокупности однородных понятий по их иерархическому уровню или путем выделения понятия, которыми можно описать какую-либо специфическую часть мира. Таким образом, на основе всеобщего тезауруса можно составить бесконечное множество тезаурусов по различным областям науки и техники, по отдельным проблемам и задачам…».</a:t>
            </a:r>
          </a:p>
          <a:p>
            <a:pPr algn="just"/>
            <a:r>
              <a:rPr lang="ru-RU" dirty="0" err="1"/>
              <a:t>Шемакин</a:t>
            </a:r>
            <a:r>
              <a:rPr lang="ru-RU" dirty="0"/>
              <a:t> Ю.И. Тезаурус в автоматизированных системах управления и обработки информации. М., 1974. С. 15.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19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TC010258012[[fn=Праздничная тема]]</Template>
  <TotalTime>8438</TotalTime>
  <Words>2012</Words>
  <Application>Microsoft Office PowerPoint</Application>
  <PresentationFormat>Экран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Celebration</vt:lpstr>
      <vt:lpstr>Методы организации лексической информации </vt:lpstr>
      <vt:lpstr>Информационный поиск</vt:lpstr>
      <vt:lpstr>Лексика. Системность  в лексике</vt:lpstr>
      <vt:lpstr>Лексическая информация</vt:lpstr>
      <vt:lpstr>Извлечение   информации</vt:lpstr>
      <vt:lpstr>Парадигматика</vt:lpstr>
      <vt:lpstr>синтагматика</vt:lpstr>
      <vt:lpstr>Эпидигматика </vt:lpstr>
      <vt:lpstr>«Всеобщий тезаурус мира»</vt:lpstr>
      <vt:lpstr>Определение  тезауруса</vt:lpstr>
      <vt:lpstr>тезаурус</vt:lpstr>
      <vt:lpstr>Типы Тезаурусов</vt:lpstr>
      <vt:lpstr>классификация в словаре  Ю. Поллукса</vt:lpstr>
      <vt:lpstr>классификация в словаре «Амаракоша»</vt:lpstr>
      <vt:lpstr>Типы тезаурусов</vt:lpstr>
      <vt:lpstr>Отношения в тезаурусе</vt:lpstr>
      <vt:lpstr>Н.Э. Гронская, Н.Ю. Русова ЛЕКСИКОН  ВЛАСТИ</vt:lpstr>
      <vt:lpstr>Информационно-поисковый тезаурус </vt:lpstr>
      <vt:lpstr>Информационно-поисковый тезаурус </vt:lpstr>
      <vt:lpstr>Информационно-поисковый тезаурус </vt:lpstr>
      <vt:lpstr>Тезаурус исследовательской службы конгресса сша (Legislating Indexing Vocabulary</vt:lpstr>
      <vt:lpstr>Конкретные тезаурусы </vt:lpstr>
      <vt:lpstr>Основные методы индексирования документа</vt:lpstr>
      <vt:lpstr>итог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организации лексической информации. Тезаурусы и онтологии в задачах информационного поиска</dc:title>
  <dc:creator>Natalia</dc:creator>
  <cp:lastModifiedBy>ngronskaya</cp:lastModifiedBy>
  <cp:revision>96</cp:revision>
  <dcterms:created xsi:type="dcterms:W3CDTF">2012-01-10T18:58:17Z</dcterms:created>
  <dcterms:modified xsi:type="dcterms:W3CDTF">2014-12-10T14:01:43Z</dcterms:modified>
</cp:coreProperties>
</file>