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62" r:id="rId5"/>
    <p:sldId id="266" r:id="rId6"/>
    <p:sldId id="268" r:id="rId7"/>
    <p:sldId id="267" r:id="rId8"/>
    <p:sldId id="263" r:id="rId9"/>
    <p:sldId id="264" r:id="rId10"/>
    <p:sldId id="269" r:id="rId11"/>
    <p:sldId id="259" r:id="rId12"/>
    <p:sldId id="258" r:id="rId13"/>
    <p:sldId id="265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409800"/>
          </a:xfrm>
        </p:spPr>
        <p:txBody>
          <a:bodyPr>
            <a:normAutofit/>
          </a:bodyPr>
          <a:lstStyle/>
          <a:p>
            <a:r>
              <a:rPr lang="en-US" dirty="0" smtClean="0"/>
              <a:t>11.12.2014</a:t>
            </a:r>
          </a:p>
          <a:p>
            <a:r>
              <a:rPr lang="ru-RU" dirty="0" smtClean="0"/>
              <a:t>НИУ ВШЭ – Нижний </a:t>
            </a:r>
            <a:r>
              <a:rPr lang="ru-RU" dirty="0" err="1" smtClean="0"/>
              <a:t>новгород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Eduard </a:t>
            </a:r>
            <a:r>
              <a:rPr lang="de-DE" dirty="0" err="1" smtClean="0"/>
              <a:t>Babkin</a:t>
            </a:r>
            <a:endParaRPr lang="de-DE" dirty="0" smtClean="0"/>
          </a:p>
          <a:p>
            <a:r>
              <a:rPr lang="de-DE" dirty="0" smtClean="0"/>
              <a:t>Nikolay </a:t>
            </a:r>
            <a:r>
              <a:rPr lang="de-DE" dirty="0" err="1" smtClean="0"/>
              <a:t>Karpov</a:t>
            </a:r>
            <a:endParaRPr lang="de-DE" dirty="0" smtClean="0"/>
          </a:p>
          <a:p>
            <a:r>
              <a:rPr lang="de-DE" dirty="0" smtClean="0"/>
              <a:t>Tatiana </a:t>
            </a:r>
            <a:r>
              <a:rPr lang="de-DE" dirty="0" err="1" smtClean="0"/>
              <a:t>Babkina</a:t>
            </a:r>
            <a:endParaRPr lang="de-DE" dirty="0" smtClean="0"/>
          </a:p>
          <a:p>
            <a:r>
              <a:rPr lang="de-DE" dirty="0" smtClean="0"/>
              <a:t>National Research University Higher School </a:t>
            </a:r>
            <a:r>
              <a:rPr lang="de-DE" dirty="0" err="1" smtClean="0"/>
              <a:t>of</a:t>
            </a:r>
            <a:r>
              <a:rPr lang="de-DE" dirty="0" smtClean="0"/>
              <a:t> Economics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method of ontology-aided expertise matching for facilitating knowledge exchange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Matcher using Latent </a:t>
            </a:r>
            <a:r>
              <a:rPr lang="en-US" sz="3600" dirty="0" err="1" smtClean="0"/>
              <a:t>Dirichlet</a:t>
            </a:r>
            <a:r>
              <a:rPr lang="en-US" sz="3600" dirty="0" smtClean="0"/>
              <a:t> allocation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665163" y="2247379"/>
          <a:ext cx="3059112" cy="531812"/>
        </p:xfrm>
        <a:graphic>
          <a:graphicData uri="http://schemas.openxmlformats.org/presentationml/2006/ole">
            <p:oleObj spid="_x0000_s1025" name="Формула" r:id="rId3" imgW="1409400" imgH="241200" progId="Equation.3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4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11560" y="2779835"/>
          <a:ext cx="3024336" cy="505149"/>
        </p:xfrm>
        <a:graphic>
          <a:graphicData uri="http://schemas.openxmlformats.org/presentationml/2006/ole">
            <p:oleObj spid="_x0000_s1028" name="Формула" r:id="rId4" imgW="1459866" imgH="241195" progId="Equation.3">
              <p:embed/>
            </p:oleObj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4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83568" y="5157192"/>
          <a:ext cx="2798025" cy="576064"/>
        </p:xfrm>
        <a:graphic>
          <a:graphicData uri="http://schemas.openxmlformats.org/presentationml/2006/ole">
            <p:oleObj spid="_x0000_s1031" name="Формула" r:id="rId5" imgW="1294838" imgH="266584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11560" y="4581128"/>
          <a:ext cx="2885859" cy="504056"/>
        </p:xfrm>
        <a:graphic>
          <a:graphicData uri="http://schemas.openxmlformats.org/presentationml/2006/ole">
            <p:oleObj spid="_x0000_s1034" name="Формула" r:id="rId6" imgW="1651000" imgH="292100" progId="Equation.3">
              <p:embed/>
            </p:oleObj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28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611560" y="1546920"/>
            <a:ext cx="8207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Latent </a:t>
            </a:r>
            <a:r>
              <a:rPr lang="en-US" sz="2000" dirty="0" err="1" smtClean="0"/>
              <a:t>Dirichlet</a:t>
            </a:r>
            <a:r>
              <a:rPr lang="en-US" sz="2000" dirty="0" smtClean="0"/>
              <a:t> allocation model is 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istributions of probabilities.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We build it in offline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27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539552" y="3729226"/>
            <a:ext cx="8207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rPr>
              <a:t>Online we coun</a:t>
            </a:r>
            <a:r>
              <a:rPr lang="en-US" sz="2000" dirty="0" smtClean="0">
                <a:latin typeface="Times" charset="-52"/>
                <a:ea typeface="Times New Roman" pitchFamily="18" charset="0"/>
                <a:cs typeface="Times New Roman" pitchFamily="18" charset="0"/>
              </a:rPr>
              <a:t>t a probability                for each category </a:t>
            </a:r>
            <a:r>
              <a:rPr lang="en-US" sz="2000" b="1" i="1" dirty="0" smtClean="0">
                <a:latin typeface="Times" charset="-52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" charset="-52"/>
                <a:ea typeface="Times New Roman" pitchFamily="18" charset="0"/>
                <a:cs typeface="Times New Roman" pitchFamily="18" charset="0"/>
              </a:rPr>
              <a:t> and  rank categories according to value.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3707904" y="3820468"/>
          <a:ext cx="887413" cy="328612"/>
        </p:xfrm>
        <a:graphic>
          <a:graphicData uri="http://schemas.openxmlformats.org/presentationml/2006/ole">
            <p:oleObj spid="_x0000_s1047" name="Формула" r:id="rId7" imgW="50796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quality evaluation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3645024"/>
          <a:ext cx="8504238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Algorithm</a:t>
                      </a:r>
                      <a:r>
                        <a:rPr lang="en-US" sz="2000" baseline="0" dirty="0" smtClean="0"/>
                        <a:t> type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Mean average precision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Document-based</a:t>
                      </a:r>
                      <a:endParaRPr lang="ru-RU" sz="20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"/>
                          <a:ea typeface="Times New Roman"/>
                          <a:cs typeface="Times New Roman"/>
                        </a:rPr>
                        <a:t>0.31</a:t>
                      </a:r>
                      <a:endParaRPr lang="ru-RU" sz="20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Candidate-based</a:t>
                      </a:r>
                      <a:endParaRPr lang="ru-RU" sz="20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0.22</a:t>
                      </a:r>
                      <a:endParaRPr lang="ru-RU" sz="20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Topic-based</a:t>
                      </a:r>
                      <a:endParaRPr lang="ru-RU" sz="20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4145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"/>
                          <a:ea typeface="Times New Roman"/>
                          <a:cs typeface="Times New Roman"/>
                        </a:rPr>
                        <a:t>0.43</a:t>
                      </a:r>
                      <a:endParaRPr lang="ru-RU" sz="20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1700808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same approach (</a:t>
            </a:r>
            <a:r>
              <a:rPr lang="en-US" sz="2000" dirty="0" err="1" smtClean="0"/>
              <a:t>Momtazi</a:t>
            </a:r>
            <a:r>
              <a:rPr lang="en-US" sz="2000" dirty="0" smtClean="0"/>
              <a:t> and </a:t>
            </a:r>
            <a:r>
              <a:rPr lang="en-US" sz="2000" dirty="0" err="1" smtClean="0"/>
              <a:t>Naumann</a:t>
            </a:r>
            <a:r>
              <a:rPr lang="en-US" sz="2000" dirty="0" smtClean="0"/>
              <a:t>, 2013) on TREC 2005 and 2006 queries, shows 0.248 and 0.471 amount of MAP respectively. 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9" y="3068960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We create our own queries and evaluate our algorithm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Graphical user interface of the EXPERTIZE system</a:t>
            </a:r>
            <a:endParaRPr lang="ru-RU" dirty="0"/>
          </a:p>
        </p:txBody>
      </p:sp>
      <p:pic>
        <p:nvPicPr>
          <p:cNvPr id="1026" name="Picture 2" descr="Рисунок OpenDocument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555" y="1527175"/>
            <a:ext cx="773637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An approach to ontology-aided expertise matching for improving knowledge exchange was presented. </a:t>
            </a:r>
            <a:endParaRPr lang="ru-RU" sz="2000" dirty="0" smtClean="0"/>
          </a:p>
          <a:p>
            <a:r>
              <a:rPr lang="en-US" sz="2000" dirty="0" smtClean="0"/>
              <a:t>A matching method between experts and actual information events based on Latent </a:t>
            </a:r>
            <a:r>
              <a:rPr lang="en-US" sz="2000" dirty="0" err="1" smtClean="0"/>
              <a:t>Dirichlet</a:t>
            </a:r>
            <a:r>
              <a:rPr lang="en-US" sz="2000" dirty="0" smtClean="0"/>
              <a:t> allocation techniques was implemented. </a:t>
            </a:r>
          </a:p>
          <a:p>
            <a:r>
              <a:rPr lang="en-US" sz="2000" dirty="0" smtClean="0"/>
              <a:t>A software design of decision support system EXPERTIZE was developed for practical application of the method proposed. </a:t>
            </a:r>
          </a:p>
          <a:p>
            <a:r>
              <a:rPr lang="en-US" sz="2000" dirty="0" smtClean="0"/>
              <a:t>The first use cases of the EXPERTIZE system show their ability to solve the task specified.</a:t>
            </a:r>
          </a:p>
          <a:p>
            <a:r>
              <a:rPr lang="en-US" sz="2000" dirty="0" smtClean="0"/>
              <a:t>We can archive cross-language expertise retrieval by applying multi-language scientific ontology. It would be our prospective work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Nikolay </a:t>
            </a:r>
            <a:r>
              <a:rPr lang="de-DE" dirty="0" err="1" smtClean="0"/>
              <a:t>Karpov</a:t>
            </a:r>
            <a:endParaRPr lang="de-DE" dirty="0" smtClean="0"/>
          </a:p>
          <a:p>
            <a:endParaRPr lang="de-DE" dirty="0" smtClean="0"/>
          </a:p>
          <a:p>
            <a:r>
              <a:rPr lang="en-US" dirty="0" smtClean="0"/>
              <a:t>nkarpov@hse.ru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Principal design</a:t>
            </a:r>
          </a:p>
          <a:p>
            <a:r>
              <a:rPr lang="en-US" dirty="0" smtClean="0"/>
              <a:t>Case</a:t>
            </a:r>
            <a:r>
              <a:rPr lang="ru-RU" dirty="0" smtClean="0"/>
              <a:t> </a:t>
            </a:r>
            <a:r>
              <a:rPr lang="en-US" dirty="0" smtClean="0"/>
              <a:t>study</a:t>
            </a:r>
          </a:p>
          <a:p>
            <a:r>
              <a:rPr lang="en-US" dirty="0" smtClean="0"/>
              <a:t>Evaluation </a:t>
            </a:r>
          </a:p>
          <a:p>
            <a:r>
              <a:rPr lang="en-US" dirty="0" smtClean="0"/>
              <a:t>Conclusion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believe that advanced methods of automatic knowledge management belong to critical scientific foundations of modernization the paradigm of information and knowledge exchange. </a:t>
            </a:r>
            <a:endParaRPr lang="ru-RU" dirty="0" smtClean="0"/>
          </a:p>
          <a:p>
            <a:r>
              <a:rPr lang="en-US" dirty="0" smtClean="0"/>
              <a:t>A specifically designed combination of automated text processing and ontology-based knowledge engineering may improve quality of information analysis and reduce university’s response time.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Ontology-aided improvement of information flow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one of it is Media Information Logistics project (Media-ILOG) which is concerns the domain of mass media too. The goal of the Media-ILOG, was to improve information flow inside a local newspaper </a:t>
            </a:r>
            <a:r>
              <a:rPr lang="en-US" dirty="0" err="1" smtClean="0"/>
              <a:t>JonkopingsPosten</a:t>
            </a:r>
            <a:endParaRPr lang="en-US" dirty="0" smtClean="0"/>
          </a:p>
          <a:p>
            <a:r>
              <a:rPr lang="en-US" dirty="0" smtClean="0"/>
              <a:t>We propose to facilitate knowledge exchange by seeking relevant university experts for commenting actual information events expressed in the texts of news.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InfoPort</a:t>
            </a:r>
            <a:r>
              <a:rPr lang="en-US" sz="3600" dirty="0" smtClean="0"/>
              <a:t> User Interface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3321943" cy="4627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63330" y="1412776"/>
            <a:ext cx="2133006" cy="4636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961256" y="6021288"/>
            <a:ext cx="8363272" cy="5760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    a) front </a:t>
            </a:r>
            <a:r>
              <a:rPr lang="en-US" dirty="0"/>
              <a:t>page</a:t>
            </a:r>
            <a:r>
              <a:rPr lang="en-US" dirty="0" smtClean="0"/>
              <a:t>;           b) enlarged </a:t>
            </a:r>
            <a:r>
              <a:rPr lang="en-US" dirty="0"/>
              <a:t>view of personal time line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Algorithmically implementation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one hand we have personal ontology</a:t>
            </a:r>
            <a:r>
              <a:rPr lang="ru-RU" dirty="0" smtClean="0"/>
              <a:t> </a:t>
            </a:r>
            <a:r>
              <a:rPr lang="en-US" dirty="0" smtClean="0"/>
              <a:t>which includes skills of university experts </a:t>
            </a:r>
          </a:p>
          <a:p>
            <a:r>
              <a:rPr lang="en-US" dirty="0" smtClean="0"/>
              <a:t>In other hand we have unstructured text of news which are expressed </a:t>
            </a:r>
          </a:p>
          <a:p>
            <a:r>
              <a:rPr lang="en-US" dirty="0" smtClean="0"/>
              <a:t>We analyze semantic in the news and match it with skills of experts</a:t>
            </a:r>
          </a:p>
          <a:p>
            <a:r>
              <a:rPr lang="en-US" dirty="0" smtClean="0"/>
              <a:t>For semantic matching we choose newly designed a modification of Latent </a:t>
            </a:r>
            <a:r>
              <a:rPr lang="en-US" dirty="0" err="1" smtClean="0"/>
              <a:t>Dirichlet</a:t>
            </a:r>
            <a:r>
              <a:rPr lang="en-US" dirty="0" smtClean="0"/>
              <a:t> allocation (</a:t>
            </a:r>
            <a:r>
              <a:rPr lang="en-US" dirty="0" err="1" smtClean="0"/>
              <a:t>Momtazi</a:t>
            </a:r>
            <a:r>
              <a:rPr lang="en-US" dirty="0" smtClean="0"/>
              <a:t> and </a:t>
            </a:r>
            <a:r>
              <a:rPr lang="en-US" dirty="0" err="1" smtClean="0"/>
              <a:t>Naumann</a:t>
            </a:r>
            <a:r>
              <a:rPr lang="en-US" dirty="0" smtClean="0"/>
              <a:t>, 2013).</a:t>
            </a:r>
            <a:r>
              <a:rPr lang="ru-RU" dirty="0" smtClean="0"/>
              <a:t> </a:t>
            </a:r>
          </a:p>
          <a:p>
            <a:r>
              <a:rPr lang="en-US" dirty="0" smtClean="0"/>
              <a:t>It is algorithmically implemented in the newly designed decision support system titled EXPERTIZE.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ontology</a:t>
            </a:r>
            <a:r>
              <a:rPr lang="ru-RU" dirty="0" smtClean="0"/>
              <a:t> </a:t>
            </a:r>
            <a:r>
              <a:rPr lang="en-US" dirty="0" smtClean="0"/>
              <a:t>in </a:t>
            </a:r>
            <a:r>
              <a:rPr lang="en-US" sz="3200" dirty="0" err="1" smtClean="0"/>
              <a:t>InfoPort</a:t>
            </a:r>
            <a:r>
              <a:rPr lang="en-US" sz="3200" dirty="0" smtClean="0"/>
              <a:t> system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95807"/>
            <a:ext cx="6192688" cy="514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79512" y="1504528"/>
            <a:ext cx="2520280" cy="487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W3C FOAF (Friend of Friend)  vocabulary specification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Researcher as a person.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Researcher as a skillful agent.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Researcher as a team member.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9378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Interaction of EXPETIZE services with </a:t>
            </a:r>
            <a:br>
              <a:rPr lang="en-US" dirty="0" smtClean="0"/>
            </a:br>
            <a:r>
              <a:rPr lang="en-US" dirty="0" err="1" smtClean="0"/>
              <a:t>InfoPort</a:t>
            </a:r>
            <a:r>
              <a:rPr lang="en-US" dirty="0" smtClean="0"/>
              <a:t> platform</a:t>
            </a:r>
            <a:endParaRPr lang="ru-RU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395536" y="1340768"/>
            <a:ext cx="7344816" cy="3462980"/>
            <a:chOff x="2722" y="3086"/>
            <a:chExt cx="5567" cy="2624"/>
          </a:xfrm>
        </p:grpSpPr>
        <p:sp>
          <p:nvSpPr>
            <p:cNvPr id="2060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722" y="3086"/>
              <a:ext cx="5567" cy="262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>
              <a:off x="2781" y="3306"/>
              <a:ext cx="2041" cy="222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InfoPort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444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1444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Times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1444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1444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EXPETIZE system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6016" y="3504"/>
              <a:ext cx="2040" cy="1628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InfoPort platform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6173" y="4009"/>
              <a:ext cx="1082" cy="88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Store Service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3200" y="3376"/>
              <a:ext cx="1168" cy="88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Regular</a:t>
              </a:r>
              <a:b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</a:b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offline services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3200" y="4574"/>
              <a:ext cx="1168" cy="88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Online services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5264" y="4374"/>
              <a:ext cx="143" cy="143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>
              <a:off x="5407" y="4446"/>
              <a:ext cx="729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5066" y="3621"/>
              <a:ext cx="1134" cy="75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Native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444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REST-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444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  <a:ea typeface="Times New Roman" pitchFamily="18" charset="0"/>
                  <a:cs typeface="Times New Roman" pitchFamily="18" charset="0"/>
                </a:rPr>
                <a:t>Interface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444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 flipV="1">
              <a:off x="4368" y="4496"/>
              <a:ext cx="917" cy="5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>
              <a:off x="4368" y="3816"/>
              <a:ext cx="917" cy="5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539552" y="494116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EXPERTIZE system regularly monitors different text sources in the Internet, performs document analysis and provide university employees with critical information about relevant events according the specific relevance matching algorithm.</a:t>
            </a: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design of the EXPERTIZE system</a:t>
            </a:r>
            <a:endParaRPr lang="ru-RU" dirty="0"/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1505" name="Group 1"/>
          <p:cNvGrpSpPr>
            <a:grpSpLocks noChangeAspect="1"/>
          </p:cNvGrpSpPr>
          <p:nvPr/>
        </p:nvGrpSpPr>
        <p:grpSpPr bwMode="auto">
          <a:xfrm>
            <a:off x="683568" y="1340768"/>
            <a:ext cx="7920880" cy="5301009"/>
            <a:chOff x="2097" y="7067"/>
            <a:chExt cx="6788" cy="4542"/>
          </a:xfrm>
        </p:grpSpPr>
        <p:sp>
          <p:nvSpPr>
            <p:cNvPr id="21528" name="AutoShape 24"/>
            <p:cNvSpPr>
              <a:spLocks noChangeAspect="1" noChangeArrowheads="1" noTextEdit="1"/>
            </p:cNvSpPr>
            <p:nvPr/>
          </p:nvSpPr>
          <p:spPr bwMode="auto">
            <a:xfrm>
              <a:off x="2097" y="7067"/>
              <a:ext cx="6788" cy="4542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527" name="AutoShape 23"/>
            <p:cNvSpPr>
              <a:spLocks noChangeArrowheads="1"/>
            </p:cNvSpPr>
            <p:nvPr/>
          </p:nvSpPr>
          <p:spPr bwMode="auto">
            <a:xfrm>
              <a:off x="2097" y="8534"/>
              <a:ext cx="3103" cy="1767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2904" y="8089"/>
              <a:ext cx="867" cy="47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REST-Interface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5" name="AutoShape 21"/>
            <p:cNvSpPr>
              <a:spLocks noChangeArrowheads="1"/>
            </p:cNvSpPr>
            <p:nvPr/>
          </p:nvSpPr>
          <p:spPr bwMode="auto">
            <a:xfrm>
              <a:off x="2182" y="8968"/>
              <a:ext cx="1360" cy="10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Crawler Service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4" name="AutoShape 20"/>
            <p:cNvSpPr>
              <a:spLocks noChangeArrowheads="1"/>
            </p:cNvSpPr>
            <p:nvPr/>
          </p:nvSpPr>
          <p:spPr bwMode="auto">
            <a:xfrm>
              <a:off x="3732" y="8968"/>
              <a:ext cx="1392" cy="10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Data Modeler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3" name="AutoShape 19"/>
            <p:cNvSpPr>
              <a:spLocks noChangeArrowheads="1"/>
            </p:cNvSpPr>
            <p:nvPr/>
          </p:nvSpPr>
          <p:spPr bwMode="auto">
            <a:xfrm>
              <a:off x="2097" y="10555"/>
              <a:ext cx="6788" cy="88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4508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-52"/>
                <a:ea typeface="Times New Roman" pitchFamily="18" charset="0"/>
                <a:cs typeface="Times New Roman" pitchFamily="18" charset="0"/>
              </a:endParaRPr>
            </a:p>
            <a:p>
              <a:pPr marL="0" marR="0" lvl="0" indent="4508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							Data Store        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2" name="AutoShape 18"/>
            <p:cNvSpPr>
              <a:spLocks noChangeArrowheads="1"/>
            </p:cNvSpPr>
            <p:nvPr/>
          </p:nvSpPr>
          <p:spPr bwMode="auto">
            <a:xfrm>
              <a:off x="5539" y="8968"/>
              <a:ext cx="1436" cy="10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Matcher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1" name="AutoShape 17"/>
            <p:cNvSpPr>
              <a:spLocks noChangeArrowheads="1"/>
            </p:cNvSpPr>
            <p:nvPr/>
          </p:nvSpPr>
          <p:spPr bwMode="auto">
            <a:xfrm rot="5400000">
              <a:off x="2624" y="10210"/>
              <a:ext cx="455" cy="360"/>
            </a:xfrm>
            <a:prstGeom prst="rightArrow">
              <a:avLst>
                <a:gd name="adj1" fmla="val 50000"/>
                <a:gd name="adj2" fmla="val 315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520" name="AutoShape 16"/>
            <p:cNvSpPr>
              <a:spLocks noChangeArrowheads="1"/>
            </p:cNvSpPr>
            <p:nvPr/>
          </p:nvSpPr>
          <p:spPr bwMode="auto">
            <a:xfrm rot="16200000">
              <a:off x="3804" y="10194"/>
              <a:ext cx="455" cy="360"/>
            </a:xfrm>
            <a:prstGeom prst="rightArrow">
              <a:avLst>
                <a:gd name="adj1" fmla="val 50000"/>
                <a:gd name="adj2" fmla="val 315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2443" y="10752"/>
              <a:ext cx="1900" cy="5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Temporal raw data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444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4604" y="10752"/>
              <a:ext cx="2258" cy="5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LDA model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444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7" name="AutoShape 13"/>
            <p:cNvSpPr>
              <a:spLocks noChangeArrowheads="1"/>
            </p:cNvSpPr>
            <p:nvPr/>
          </p:nvSpPr>
          <p:spPr bwMode="auto">
            <a:xfrm rot="5400000">
              <a:off x="4644" y="10210"/>
              <a:ext cx="455" cy="360"/>
            </a:xfrm>
            <a:prstGeom prst="rightArrow">
              <a:avLst>
                <a:gd name="adj1" fmla="val 50000"/>
                <a:gd name="adj2" fmla="val 315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516" name="AutoShape 12"/>
            <p:cNvSpPr>
              <a:spLocks noChangeArrowheads="1"/>
            </p:cNvSpPr>
            <p:nvPr/>
          </p:nvSpPr>
          <p:spPr bwMode="auto">
            <a:xfrm>
              <a:off x="2182" y="7404"/>
              <a:ext cx="1670" cy="67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InfoPort 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444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Store Service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5" name="AutoShape 11"/>
            <p:cNvSpPr>
              <a:spLocks noChangeArrowheads="1"/>
            </p:cNvSpPr>
            <p:nvPr/>
          </p:nvSpPr>
          <p:spPr bwMode="auto">
            <a:xfrm rot="16200000">
              <a:off x="6098" y="8553"/>
              <a:ext cx="338" cy="316"/>
            </a:xfrm>
            <a:prstGeom prst="leftRightArrow">
              <a:avLst>
                <a:gd name="adj1" fmla="val 50000"/>
                <a:gd name="adj2" fmla="val 2139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>
              <a:off x="7380" y="7384"/>
              <a:ext cx="1393" cy="10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RSS Newsfeed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 rot="10800000">
              <a:off x="6999" y="7773"/>
              <a:ext cx="337" cy="36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 rot="5400000">
              <a:off x="2536" y="8380"/>
              <a:ext cx="656" cy="360"/>
            </a:xfrm>
            <a:prstGeom prst="rightArrow">
              <a:avLst>
                <a:gd name="adj1" fmla="val 50000"/>
                <a:gd name="adj2" fmla="val 4555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7410" y="9143"/>
              <a:ext cx="1232" cy="5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Online processing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>
              <a:off x="3954" y="7534"/>
              <a:ext cx="1545" cy="470"/>
            </a:xfrm>
            <a:prstGeom prst="rightArrow">
              <a:avLst>
                <a:gd name="adj1" fmla="val 50000"/>
                <a:gd name="adj2" fmla="val 8218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REST-Interface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444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3912" y="8489"/>
              <a:ext cx="1140" cy="53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Offline processing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 rot="16200000">
              <a:off x="6061" y="10196"/>
              <a:ext cx="455" cy="360"/>
            </a:xfrm>
            <a:prstGeom prst="rightArrow">
              <a:avLst>
                <a:gd name="adj1" fmla="val 50000"/>
                <a:gd name="adj2" fmla="val 3159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  <p:sp>
          <p:nvSpPr>
            <p:cNvPr id="21507" name="AutoShape 3"/>
            <p:cNvSpPr>
              <a:spLocks noChangeArrowheads="1"/>
            </p:cNvSpPr>
            <p:nvPr/>
          </p:nvSpPr>
          <p:spPr bwMode="auto">
            <a:xfrm>
              <a:off x="5553" y="7387"/>
              <a:ext cx="1399" cy="108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144463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-52"/>
                  <a:ea typeface="Times New Roman" pitchFamily="18" charset="0"/>
                  <a:cs typeface="Times New Roman" pitchFamily="18" charset="0"/>
                </a:rPr>
                <a:t>Web GUI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6" name="AutoShape 2"/>
            <p:cNvSpPr>
              <a:spLocks noChangeArrowheads="1"/>
            </p:cNvSpPr>
            <p:nvPr/>
          </p:nvSpPr>
          <p:spPr bwMode="auto">
            <a:xfrm>
              <a:off x="5431" y="7249"/>
              <a:ext cx="3448" cy="3059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60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3214</TotalTime>
  <Words>539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Официальная</vt:lpstr>
      <vt:lpstr>Формула</vt:lpstr>
      <vt:lpstr>A method of ontology-aided expertise matching for facilitating knowledge exchange</vt:lpstr>
      <vt:lpstr>Agenda</vt:lpstr>
      <vt:lpstr>Motivation</vt:lpstr>
      <vt:lpstr>Ontology-aided improvement of information flow</vt:lpstr>
      <vt:lpstr>InfoPort User Interface</vt:lpstr>
      <vt:lpstr>Algorithmically implementation</vt:lpstr>
      <vt:lpstr>Personal ontology in InfoPort system</vt:lpstr>
      <vt:lpstr>Interaction of EXPETIZE services with  InfoPort platform</vt:lpstr>
      <vt:lpstr>Principle design of the EXPERTIZE system</vt:lpstr>
      <vt:lpstr>Matcher using Latent Dirichlet allocation</vt:lpstr>
      <vt:lpstr>Algorithm quality evaluation</vt:lpstr>
      <vt:lpstr>Graphical user interface of the EXPERTIZE system</vt:lpstr>
      <vt:lpstr>Conclusion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method of ontology-aided expertise matching for facilitating knowledge exchange</dc:title>
  <dc:creator>Admin</dc:creator>
  <cp:lastModifiedBy>mkoskina</cp:lastModifiedBy>
  <cp:revision>114</cp:revision>
  <dcterms:created xsi:type="dcterms:W3CDTF">2014-09-20T19:49:34Z</dcterms:created>
  <dcterms:modified xsi:type="dcterms:W3CDTF">2014-12-11T08:29:24Z</dcterms:modified>
</cp:coreProperties>
</file>