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4"/>
  </p:notesMasterIdLst>
  <p:sldIdLst>
    <p:sldId id="256" r:id="rId2"/>
    <p:sldId id="341" r:id="rId3"/>
    <p:sldId id="263" r:id="rId4"/>
    <p:sldId id="342" r:id="rId5"/>
    <p:sldId id="343" r:id="rId6"/>
    <p:sldId id="344" r:id="rId7"/>
    <p:sldId id="345" r:id="rId8"/>
    <p:sldId id="346" r:id="rId9"/>
    <p:sldId id="352" r:id="rId10"/>
    <p:sldId id="348" r:id="rId11"/>
    <p:sldId id="353" r:id="rId12"/>
    <p:sldId id="355" r:id="rId13"/>
    <p:sldId id="354" r:id="rId14"/>
    <p:sldId id="356" r:id="rId15"/>
    <p:sldId id="357" r:id="rId16"/>
    <p:sldId id="358" r:id="rId17"/>
    <p:sldId id="351" r:id="rId18"/>
    <p:sldId id="349" r:id="rId19"/>
    <p:sldId id="350" r:id="rId20"/>
    <p:sldId id="339" r:id="rId21"/>
    <p:sldId id="359" r:id="rId22"/>
    <p:sldId id="258" r:id="rId2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F82"/>
    <a:srgbClr val="21386F"/>
    <a:srgbClr val="1C2A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0909" autoAdjust="0"/>
  </p:normalViewPr>
  <p:slideViewPr>
    <p:cSldViewPr snapToGrid="0" snapToObjects="1">
      <p:cViewPr varScale="1">
        <p:scale>
          <a:sx n="77" d="100"/>
          <a:sy n="77" d="100"/>
        </p:scale>
        <p:origin x="-112" y="-5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A3FACD-F592-40F7-AA10-30ED94CCE375}" type="datetimeFigureOut">
              <a:rPr lang="ru-RU" smtClean="0"/>
              <a:t>17.04.15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1F3D7E-9630-4106-A8A5-0154D220EA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532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F3D7E-9630-4106-A8A5-0154D220EAE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86891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Уравнение (11.21,а) </a:t>
            </a:r>
            <a:r>
              <a:rPr lang="ru-RU" dirty="0" err="1" smtClean="0"/>
              <a:t>дает</a:t>
            </a:r>
            <a:r>
              <a:rPr lang="ru-RU" dirty="0" smtClean="0"/>
              <a:t> возможность определить трудовые ресурсы отдельного человека. Уравнение (11.21 ,Ь) характеризует трудовой потенциал данного (/-го) члена семьи при ненулевом взаимодействии внутри семьи (взаимозаменяемости), в уравнении же (11.21,с) внутрисемейный эффект замещения равен нулю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F3D7E-9630-4106-A8A5-0154D220EAE4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90399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Уравнение (11.21,а) </a:t>
            </a:r>
            <a:r>
              <a:rPr lang="ru-RU" dirty="0" err="1" smtClean="0"/>
              <a:t>дает</a:t>
            </a:r>
            <a:r>
              <a:rPr lang="ru-RU" dirty="0" smtClean="0"/>
              <a:t> возможность определить трудовые ресурсы отдельного человека. Уравнение (11.21 ,Ь) характеризует трудовой потенциал данного (/-го) члена семьи при ненулевом взаимодействии внутри семьи (взаимозаменяемости), в уравнении же (11.21,с) внутрисемейный эффект замещения равен нулю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F3D7E-9630-4106-A8A5-0154D220EAE4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90399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Уравнение (11.21,а) </a:t>
            </a:r>
            <a:r>
              <a:rPr lang="ru-RU" dirty="0" err="1" smtClean="0"/>
              <a:t>дает</a:t>
            </a:r>
            <a:r>
              <a:rPr lang="ru-RU" dirty="0" smtClean="0"/>
              <a:t> возможность определить трудовые ресурсы отдельного человека. Уравнение (11.21 ,Ь) характеризует трудовой потенциал данного (/-го) члена семьи при ненулевом взаимодействии внутри семьи (взаимозаменяемости), в уравнении же (11.21,с) внутрисемейный эффект замещения равен нулю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F3D7E-9630-4106-A8A5-0154D220EAE4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90399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Уравнение (11.21,а) </a:t>
            </a:r>
            <a:r>
              <a:rPr lang="ru-RU" dirty="0" err="1" smtClean="0"/>
              <a:t>дает</a:t>
            </a:r>
            <a:r>
              <a:rPr lang="ru-RU" dirty="0" smtClean="0"/>
              <a:t> возможность определить трудовые ресурсы отдельного человека. Уравнение (11.21 ,Ь) характеризует трудовой потенциал данного (/-го) члена семьи при ненулевом взаимодействии внутри семьи (взаимозаменяемости), в уравнении же (11.21,с) внутрисемейный эффект замещения равен нулю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F3D7E-9630-4106-A8A5-0154D220EAE4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90399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Уравнение (11.21,а) </a:t>
            </a:r>
            <a:r>
              <a:rPr lang="ru-RU" dirty="0" err="1" smtClean="0"/>
              <a:t>дает</a:t>
            </a:r>
            <a:r>
              <a:rPr lang="ru-RU" dirty="0" smtClean="0"/>
              <a:t> возможность определить трудовые ресурсы отдельного человека. Уравнение (11.21 ,Ь) характеризует трудовой потенциал данного (/-го) члена семьи при ненулевом взаимодействии внутри семьи (взаимозаменяемости), в уравнении же (11.21,с) внутрисемейный эффект замещения равен нулю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F3D7E-9630-4106-A8A5-0154D220EAE4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90399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Уравнение (11.21,а) </a:t>
            </a:r>
            <a:r>
              <a:rPr lang="ru-RU" dirty="0" err="1" smtClean="0"/>
              <a:t>дает</a:t>
            </a:r>
            <a:r>
              <a:rPr lang="ru-RU" dirty="0" smtClean="0"/>
              <a:t> возможность определить трудовые ресурсы отдельного человека. Уравнение (11.21 ,Ь) характеризует трудовой потенциал данного (/-го) члена семьи при ненулевом взаимодействии внутри семьи (взаимозаменяемости), в уравнении же (11.21,с) внутрисемейный эффект замещения равен нулю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F3D7E-9630-4106-A8A5-0154D220EAE4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90399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Уравнение (11.21,а) </a:t>
            </a:r>
            <a:r>
              <a:rPr lang="ru-RU" dirty="0" err="1" smtClean="0"/>
              <a:t>дает</a:t>
            </a:r>
            <a:r>
              <a:rPr lang="ru-RU" dirty="0" smtClean="0"/>
              <a:t> возможность определить трудовые ресурсы отдельного человека. Уравнение (11.21 ,Ь) характеризует трудовой потенциал данного (/-го) члена семьи при ненулевом взаимодействии внутри семьи (взаимозаменяемости), в уравнении же (11.21,с) внутрисемейный эффект замещения равен нулю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F3D7E-9630-4106-A8A5-0154D220EAE4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90399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Уравнение (11.21,а) </a:t>
            </a:r>
            <a:r>
              <a:rPr lang="ru-RU" dirty="0" err="1" smtClean="0"/>
              <a:t>дает</a:t>
            </a:r>
            <a:r>
              <a:rPr lang="ru-RU" dirty="0" smtClean="0"/>
              <a:t> возможность определить трудовые ресурсы отдельного человека. Уравнение (11.21 ,Ь) характеризует трудовой потенциал данного (/-го) члена семьи при ненулевом взаимодействии внутри семьи (взаимозаменяемости), в уравнении же (11.21,с) внутрисемейный эффект замещения равен нулю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F3D7E-9630-4106-A8A5-0154D220EAE4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903990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Уравнение (11.21,а) </a:t>
            </a:r>
            <a:r>
              <a:rPr lang="ru-RU" dirty="0" err="1" smtClean="0"/>
              <a:t>дает</a:t>
            </a:r>
            <a:r>
              <a:rPr lang="ru-RU" dirty="0" smtClean="0"/>
              <a:t> возможность определить трудовые ресурсы отдельного человека. Уравнение (11.21 ,Ь) характеризует трудовой потенциал данного (/-го) члена семьи при ненулевом взаимодействии внутри семьи (взаимозаменяемости), в уравнении же (11.21,с) внутрисемейный эффект замещения равен нулю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F3D7E-9630-4106-A8A5-0154D220EAE4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903990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Уравнение (11.21,а) </a:t>
            </a:r>
            <a:r>
              <a:rPr lang="ru-RU" dirty="0" err="1" smtClean="0"/>
              <a:t>дает</a:t>
            </a:r>
            <a:r>
              <a:rPr lang="ru-RU" dirty="0" smtClean="0"/>
              <a:t> возможность определить трудовые ресурсы отдельного человека. Уравнение (11.21 ,Ь) характеризует трудовой потенциал данного (/-го) члена семьи при ненулевом взаимодействии внутри семьи (взаимозаменяемости), в уравнении же (11.21,с) внутрисемейный эффект замещения равен нулю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F3D7E-9630-4106-A8A5-0154D220EAE4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90399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Marshallian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supply depends on the wage and on non-wage income, whereas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Hicksian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supply of labor depends on the wage and on the level of utility U.</a:t>
            </a:r>
            <a:endParaRPr lang="ru-RU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it-IT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Marshallian elasticity is also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called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noncompensated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elasticity because it takes into account the real variation in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income resulting from the variation in wages.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F3D7E-9630-4106-A8A5-0154D220EAE4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903990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При</a:t>
            </a:r>
            <a:r>
              <a:rPr lang="ru-RU" baseline="0" dirty="0" smtClean="0"/>
              <a:t> отсутствии взвешивания только 4 переменные стали </a:t>
            </a:r>
            <a:r>
              <a:rPr lang="ru-RU" baseline="0" dirty="0" err="1" smtClean="0"/>
              <a:t>неробастными</a:t>
            </a:r>
            <a:r>
              <a:rPr lang="ru-RU" baseline="0" dirty="0" smtClean="0"/>
              <a:t> (гражданские права, революции, войны, доля сырьевого сектора в ВВП), а одна стала устойчивой (отношение ликвидных обязательств к ВВП – степень финансового развития)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F3D7E-9630-4106-A8A5-0154D220EAE4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199033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При</a:t>
            </a:r>
            <a:r>
              <a:rPr lang="ru-RU" baseline="0" dirty="0" smtClean="0"/>
              <a:t> отсутствии взвешивания только 4 переменные стали </a:t>
            </a:r>
            <a:r>
              <a:rPr lang="ru-RU" baseline="0" dirty="0" err="1" smtClean="0"/>
              <a:t>неробастными</a:t>
            </a:r>
            <a:r>
              <a:rPr lang="ru-RU" baseline="0" dirty="0" smtClean="0"/>
              <a:t> (гражданские права, революции, войны, доля сырьевого сектора в ВВП), а одна стала устойчивой (отношение ликвидных обязательств к ВВП – степень финансового развития)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F3D7E-9630-4106-A8A5-0154D220EAE4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19903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Уравнение (11.21,а) </a:t>
            </a:r>
            <a:r>
              <a:rPr lang="ru-RU" dirty="0" err="1" smtClean="0"/>
              <a:t>дает</a:t>
            </a:r>
            <a:r>
              <a:rPr lang="ru-RU" dirty="0" smtClean="0"/>
              <a:t> возможность определить трудовые ресурсы отдельного человека. Уравнение (11.21 ,Ь) характеризует трудовой потенциал данного (/-го) члена семьи при ненулевом взаимодействии внутри семьи (взаимозаменяемости), в уравнении же (11.21,с) внутрисемейный эффект замещения равен нулю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F3D7E-9630-4106-A8A5-0154D220EAE4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90399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Уравнение (11.21,а) </a:t>
            </a:r>
            <a:r>
              <a:rPr lang="ru-RU" dirty="0" err="1" smtClean="0"/>
              <a:t>дает</a:t>
            </a:r>
            <a:r>
              <a:rPr lang="ru-RU" dirty="0" smtClean="0"/>
              <a:t> возможность определить трудовые ресурсы отдельного человека. Уравнение (11.21 ,Ь) характеризует трудовой потенциал данного (/-го) члена семьи при ненулевом взаимодействии внутри семьи (взаимозаменяемости), в уравнении же (11.21,с) внутрисемейный эффект замещения равен нулю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F3D7E-9630-4106-A8A5-0154D220EAE4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90399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Уравнение (11.21,а) </a:t>
            </a:r>
            <a:r>
              <a:rPr lang="ru-RU" dirty="0" err="1" smtClean="0"/>
              <a:t>дает</a:t>
            </a:r>
            <a:r>
              <a:rPr lang="ru-RU" dirty="0" smtClean="0"/>
              <a:t> возможность определить трудовые ресурсы отдельного человека. Уравнение (11.21 ,Ь) характеризует трудовой потенциал данного (/-го) члена семьи при ненулевом взаимодействии внутри семьи (взаимозаменяемости), в уравнении же (11.21,с) внутрисемейный эффект замещения равен нулю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F3D7E-9630-4106-A8A5-0154D220EAE4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90399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Уравнение (11.21,а) </a:t>
            </a:r>
            <a:r>
              <a:rPr lang="ru-RU" dirty="0" err="1" smtClean="0"/>
              <a:t>дает</a:t>
            </a:r>
            <a:r>
              <a:rPr lang="ru-RU" dirty="0" smtClean="0"/>
              <a:t> возможность определить трудовые ресурсы отдельного человека. Уравнение (11.21 ,Ь) характеризует трудовой потенциал данного (/-го) члена семьи при ненулевом взаимодействии внутри семьи (взаимозаменяемости), в уравнении же (11.21,с) внутрисемейный эффект замещения равен нулю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F3D7E-9630-4106-A8A5-0154D220EAE4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90399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F3D7E-9630-4106-A8A5-0154D220EAE4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90399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Уравнение (11.21,а) </a:t>
            </a:r>
            <a:r>
              <a:rPr lang="ru-RU" dirty="0" err="1" smtClean="0"/>
              <a:t>дает</a:t>
            </a:r>
            <a:r>
              <a:rPr lang="ru-RU" dirty="0" smtClean="0"/>
              <a:t> возможность определить трудовые ресурсы отдельного человека. Уравнение (11.21 ,Ь) характеризует трудовой потенциал данного (/-го) члена семьи при ненулевом взаимодействии внутри семьи (взаимозаменяемости), в уравнении же (11.21,с) внутрисемейный эффект замещения равен нулю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F3D7E-9630-4106-A8A5-0154D220EAE4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90399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Уравнение (11.21,а) </a:t>
            </a:r>
            <a:r>
              <a:rPr lang="ru-RU" dirty="0" err="1" smtClean="0"/>
              <a:t>дает</a:t>
            </a:r>
            <a:r>
              <a:rPr lang="ru-RU" dirty="0" smtClean="0"/>
              <a:t> возможность определить трудовые ресурсы отдельного человека. Уравнение (11.21 ,Ь) характеризует трудовой потенциал данного (/-го) члена семьи при ненулевом взаимодействии внутри семьи (взаимозаменяемости), в уравнении же (11.21,с) внутрисемейный эффект замещения равен нулю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F3D7E-9630-4106-A8A5-0154D220EAE4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9039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D12370-D5DE-4F16-B8A6-31698EA770B7}" type="datetime1">
              <a:rPr lang="en-US" smtClean="0"/>
              <a:t>17.04.15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57FFD-70CD-4C5C-8117-5884EA760D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79EF81-6102-4330-AE35-92EF93B9A36B}" type="datetime1">
              <a:rPr lang="en-US" smtClean="0"/>
              <a:t>17.04.15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BE88E-3ED5-4852-8D89-B50379241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C75BC-030D-4E5E-9501-80B3A4230D55}" type="datetime1">
              <a:rPr lang="en-US" smtClean="0"/>
              <a:t>17.04.15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4C045-341C-4E2D-AF88-1D9C503885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3ECEE-8669-450C-843D-F0E9B7403096}" type="datetime1">
              <a:rPr lang="en-US" smtClean="0"/>
              <a:t>17.04.15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5F501-F5CC-4E12-934E-78BB5E4DA2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189C6-1BC0-4B3C-8E66-1B8FC60C8A42}" type="datetime1">
              <a:rPr lang="en-US" smtClean="0"/>
              <a:t>17.04.15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318A3-27E7-4D27-924C-4173717FF2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D2B9E8-03BE-4610-8C9A-6D982DAA9447}" type="datetime1">
              <a:rPr lang="en-US" smtClean="0"/>
              <a:t>17.04.15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1699C-A097-4533-BEFF-B1452833F2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F63A78-D54A-4EDA-A533-7FA2E6A386F3}" type="datetime1">
              <a:rPr lang="en-US" smtClean="0"/>
              <a:t>17.04.15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8C458-4B9D-4501-AB19-9D129E2810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591F8-8AFD-4FB8-86A1-22E6EFA4E468}" type="datetime1">
              <a:rPr lang="en-US" smtClean="0"/>
              <a:t>17.04.15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1CD07-29D6-4A4D-ADEA-1E0E2DFE29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198C9-0D3A-4A27-893C-1040BC6EF0CE}" type="datetime1">
              <a:rPr lang="en-US" smtClean="0"/>
              <a:t>17.04.15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36B3D-EFD3-47A2-82AF-07B5235D98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30C28-0408-4EC0-89AF-A958B753411C}" type="datetime1">
              <a:rPr lang="en-US" smtClean="0"/>
              <a:t>17.04.15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45757-2996-489D-9DE7-5C2053F78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DC0BE8-AA61-420C-8E89-6D1FAF80B56B}" type="datetime1">
              <a:rPr lang="en-US" smtClean="0"/>
              <a:t>17.04.15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0040B-1B69-4DF3-82DE-71CA80F2D8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52FEFDF2-CAFE-4E71-9CD3-E7366319B673}" type="datetime1">
              <a:rPr lang="en-US" smtClean="0"/>
              <a:t>17.04.15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B1F37826-9FC6-4A47-B435-94C6280B7F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6" Type="http://schemas.openxmlformats.org/officeDocument/2006/relationships/image" Target="../media/image12.png"/><Relationship Id="rId7" Type="http://schemas.openxmlformats.org/officeDocument/2006/relationships/image" Target="../media/image13.png"/><Relationship Id="rId8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15.png"/><Relationship Id="rId5" Type="http://schemas.openxmlformats.org/officeDocument/2006/relationships/image" Target="../media/image16.png"/><Relationship Id="rId6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581025" y="2130425"/>
            <a:ext cx="7981950" cy="2206625"/>
          </a:xfrm>
        </p:spPr>
        <p:txBody>
          <a:bodyPr/>
          <a:lstStyle/>
          <a:p>
            <a:pPr eaLnBrk="1" hangingPunct="1">
              <a:spcAft>
                <a:spcPts val="2400"/>
              </a:spcAft>
            </a:pPr>
            <a:r>
              <a:rPr lang="ru-RU" sz="3600" b="1" dirty="0">
                <a:solidFill>
                  <a:srgbClr val="21386F"/>
                </a:solidFill>
                <a:latin typeface="Myriad Pro Semibold"/>
                <a:ea typeface="ＭＳ Ｐゴシック"/>
                <a:cs typeface="ＭＳ Ｐゴシック"/>
              </a:rPr>
              <a:t>Эластичность предложения труда по заработной плате в </a:t>
            </a:r>
            <a:r>
              <a:rPr lang="ru-RU" sz="3600" b="1" dirty="0" smtClean="0">
                <a:solidFill>
                  <a:srgbClr val="21386F"/>
                </a:solidFill>
                <a:latin typeface="Myriad Pro Semibold"/>
                <a:ea typeface="ＭＳ Ｐゴシック"/>
                <a:cs typeface="ＭＳ Ｐゴシック"/>
              </a:rPr>
              <a:t>России</a:t>
            </a:r>
            <a:endParaRPr lang="en-US" sz="2800" dirty="0" smtClean="0">
              <a:solidFill>
                <a:srgbClr val="21386F"/>
              </a:solidFill>
              <a:latin typeface="Myriad Pro Semibold"/>
              <a:ea typeface="ＭＳ Ｐゴシック"/>
              <a:cs typeface="ＭＳ Ｐゴシック"/>
            </a:endParaRPr>
          </a:p>
        </p:txBody>
      </p:sp>
      <p:sp>
        <p:nvSpPr>
          <p:cNvPr id="13316" name="Subtitle 2"/>
          <p:cNvSpPr txBox="1">
            <a:spLocks/>
          </p:cNvSpPr>
          <p:nvPr/>
        </p:nvSpPr>
        <p:spPr bwMode="auto">
          <a:xfrm>
            <a:off x="1371600" y="6467475"/>
            <a:ext cx="64008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</a:t>
            </a:r>
            <a:r>
              <a:rPr lang="ru-RU" sz="800" dirty="0" smtClean="0">
                <a:solidFill>
                  <a:schemeClr val="bg1"/>
                </a:solidFill>
              </a:rPr>
              <a:t>Нижний Новгород, 201</a:t>
            </a:r>
            <a:r>
              <a:rPr lang="ru-RU" sz="800" dirty="0">
                <a:solidFill>
                  <a:schemeClr val="bg1"/>
                </a:solidFill>
              </a:rPr>
              <a:t>4</a:t>
            </a:r>
          </a:p>
          <a:p>
            <a:pPr algn="ctr">
              <a:spcBef>
                <a:spcPct val="20000"/>
              </a:spcBef>
            </a:pPr>
            <a:r>
              <a:rPr lang="en-US" sz="800" dirty="0" smtClean="0">
                <a:solidFill>
                  <a:schemeClr val="bg1"/>
                </a:solidFill>
              </a:rPr>
              <a:t>www.nnov.hse.ru</a:t>
            </a:r>
            <a:r>
              <a:rPr lang="ru-RU" sz="800" dirty="0" smtClean="0">
                <a:solidFill>
                  <a:schemeClr val="bg1"/>
                </a:solidFill>
              </a:rPr>
              <a:t> 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371600" y="4060825"/>
            <a:ext cx="6400800" cy="1752600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Обзор литературы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</a:t>
            </a:r>
            <a:r>
              <a:rPr lang="ru-RU" sz="800" dirty="0" smtClean="0">
                <a:solidFill>
                  <a:schemeClr val="bg1"/>
                </a:solidFill>
              </a:rPr>
              <a:t>Нижний Новгород, 201</a:t>
            </a:r>
            <a:r>
              <a:rPr lang="ru-RU" sz="800" dirty="0">
                <a:solidFill>
                  <a:schemeClr val="bg1"/>
                </a:solidFill>
              </a:rPr>
              <a:t>4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369116"/>
            <a:ext cx="7497136" cy="572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3200" b="1" dirty="0" smtClean="0">
                <a:solidFill>
                  <a:schemeClr val="bg1"/>
                </a:solidFill>
                <a:latin typeface="Myriad Pro"/>
              </a:rPr>
              <a:t>Процедуры </a:t>
            </a:r>
            <a:r>
              <a:rPr lang="ru-RU" sz="3200" b="1" dirty="0" err="1" smtClean="0">
                <a:solidFill>
                  <a:schemeClr val="bg1"/>
                </a:solidFill>
                <a:latin typeface="Myriad Pro"/>
              </a:rPr>
              <a:t>Киллингсворта</a:t>
            </a:r>
            <a:endParaRPr lang="en-US" sz="3200" b="1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65F501-F5CC-4E12-934E-78BB5E4DA20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80998" y="1387524"/>
            <a:ext cx="8582027" cy="275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1800"/>
              </a:spcAft>
              <a:defRPr/>
            </a:pPr>
            <a:r>
              <a:rPr lang="ru-RU" sz="3200" b="1" dirty="0">
                <a:solidFill>
                  <a:srgbClr val="1C2A55"/>
                </a:solidFill>
              </a:rPr>
              <a:t>Процедура </a:t>
            </a:r>
            <a:r>
              <a:rPr lang="it-IT" sz="3200" b="1" dirty="0" smtClean="0">
                <a:solidFill>
                  <a:srgbClr val="1C2A55"/>
                </a:solidFill>
              </a:rPr>
              <a:t>III </a:t>
            </a:r>
            <a:r>
              <a:rPr lang="ru-RU" sz="3200" b="1" dirty="0" smtClean="0">
                <a:solidFill>
                  <a:srgbClr val="1C2A55"/>
                </a:solidFill>
              </a:rPr>
              <a:t> </a:t>
            </a:r>
          </a:p>
          <a:p>
            <a:pPr marL="457200" indent="-457200" defTabSz="914400" fontAlgn="auto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  <a:defRPr/>
            </a:pPr>
            <a:r>
              <a:rPr lang="en-US" sz="3200" dirty="0" smtClean="0">
                <a:solidFill>
                  <a:srgbClr val="1C2A55"/>
                </a:solidFill>
              </a:rPr>
              <a:t>Tobit + </a:t>
            </a:r>
            <a:r>
              <a:rPr lang="ru-RU" sz="3200" dirty="0" smtClean="0">
                <a:solidFill>
                  <a:srgbClr val="1C2A55"/>
                </a:solidFill>
              </a:rPr>
              <a:t>Процедура </a:t>
            </a:r>
            <a:r>
              <a:rPr lang="it-IT" sz="3200" b="1" dirty="0">
                <a:solidFill>
                  <a:srgbClr val="1C2A55"/>
                </a:solidFill>
              </a:rPr>
              <a:t>I </a:t>
            </a:r>
            <a:endParaRPr lang="ru-RU" sz="3200" dirty="0" smtClean="0">
              <a:solidFill>
                <a:srgbClr val="1C2A55"/>
              </a:solidFill>
            </a:endParaRPr>
          </a:p>
          <a:p>
            <a:pPr defTabSz="914400" fontAlgn="auto">
              <a:spcBef>
                <a:spcPts val="0"/>
              </a:spcBef>
              <a:spcAft>
                <a:spcPts val="1800"/>
              </a:spcAft>
              <a:defRPr/>
            </a:pPr>
            <a:endParaRPr lang="ru-RU" sz="3200" dirty="0">
              <a:solidFill>
                <a:srgbClr val="1C2A55"/>
              </a:solidFill>
            </a:endParaRPr>
          </a:p>
          <a:p>
            <a:pPr defTabSz="914400" fontAlgn="auto">
              <a:spcBef>
                <a:spcPts val="0"/>
              </a:spcBef>
              <a:spcAft>
                <a:spcPts val="1800"/>
              </a:spcAft>
              <a:defRPr/>
            </a:pPr>
            <a:r>
              <a:rPr lang="ru-RU" sz="3200" b="1" dirty="0" smtClean="0">
                <a:solidFill>
                  <a:srgbClr val="1C2A55"/>
                </a:solidFill>
              </a:rPr>
              <a:t>Результат:</a:t>
            </a:r>
            <a:r>
              <a:rPr lang="ru-RU" sz="3200" dirty="0">
                <a:solidFill>
                  <a:srgbClr val="1C2A55"/>
                </a:solidFill>
              </a:rPr>
              <a:t> несостоятельные </a:t>
            </a:r>
            <a:r>
              <a:rPr lang="ru-RU" sz="3200" dirty="0" smtClean="0">
                <a:solidFill>
                  <a:srgbClr val="1C2A55"/>
                </a:solidFill>
              </a:rPr>
              <a:t>оценки</a:t>
            </a:r>
          </a:p>
        </p:txBody>
      </p:sp>
    </p:spTree>
    <p:extLst>
      <p:ext uri="{BB962C8B-B14F-4D97-AF65-F5344CB8AC3E}">
        <p14:creationId xmlns:p14="http://schemas.microsoft.com/office/powerpoint/2010/main" val="3488586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</a:t>
            </a:r>
            <a:r>
              <a:rPr lang="ru-RU" sz="800" dirty="0" smtClean="0">
                <a:solidFill>
                  <a:schemeClr val="bg1"/>
                </a:solidFill>
              </a:rPr>
              <a:t>Нижний Новгород, 201</a:t>
            </a:r>
            <a:r>
              <a:rPr lang="ru-RU" sz="800" dirty="0">
                <a:solidFill>
                  <a:schemeClr val="bg1"/>
                </a:solidFill>
              </a:rPr>
              <a:t>4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369116"/>
            <a:ext cx="7497136" cy="572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3200" b="1" dirty="0" smtClean="0">
                <a:solidFill>
                  <a:schemeClr val="bg1"/>
                </a:solidFill>
                <a:latin typeface="Myriad Pro"/>
              </a:rPr>
              <a:t>Процедуры </a:t>
            </a:r>
            <a:r>
              <a:rPr lang="ru-RU" sz="3200" b="1" dirty="0" err="1" smtClean="0">
                <a:solidFill>
                  <a:schemeClr val="bg1"/>
                </a:solidFill>
                <a:latin typeface="Myriad Pro"/>
              </a:rPr>
              <a:t>Киллингсворта</a:t>
            </a:r>
            <a:endParaRPr lang="en-US" sz="3200" b="1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65F501-F5CC-4E12-934E-78BB5E4DA20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80998" y="1387524"/>
            <a:ext cx="858202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1800"/>
              </a:spcAft>
              <a:defRPr/>
            </a:pPr>
            <a:r>
              <a:rPr lang="ru-RU" sz="3200" b="1" dirty="0">
                <a:solidFill>
                  <a:srgbClr val="1C2A55"/>
                </a:solidFill>
              </a:rPr>
              <a:t>Процедура </a:t>
            </a:r>
            <a:r>
              <a:rPr lang="it-IT" sz="3200" b="1" dirty="0" smtClean="0">
                <a:solidFill>
                  <a:srgbClr val="1C2A55"/>
                </a:solidFill>
              </a:rPr>
              <a:t>I</a:t>
            </a:r>
            <a:r>
              <a:rPr lang="en-US" sz="3200" b="1" dirty="0" smtClean="0">
                <a:solidFill>
                  <a:srgbClr val="1C2A55"/>
                </a:solidFill>
              </a:rPr>
              <a:t>V</a:t>
            </a:r>
            <a:r>
              <a:rPr lang="it-IT" sz="3200" b="1" dirty="0" smtClean="0">
                <a:solidFill>
                  <a:srgbClr val="1C2A55"/>
                </a:solidFill>
              </a:rPr>
              <a:t> </a:t>
            </a:r>
            <a:r>
              <a:rPr lang="ru-RU" sz="3200" b="1" dirty="0" smtClean="0">
                <a:solidFill>
                  <a:srgbClr val="1C2A55"/>
                </a:solidFill>
              </a:rPr>
              <a:t> </a:t>
            </a:r>
          </a:p>
          <a:p>
            <a:pPr marL="457200" indent="-457200" defTabSz="914400" fontAlgn="auto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  <a:defRPr/>
            </a:pPr>
            <a:r>
              <a:rPr lang="ru-RU" sz="3200" dirty="0">
                <a:solidFill>
                  <a:srgbClr val="1C2A55"/>
                </a:solidFill>
              </a:rPr>
              <a:t>Работающее население →</a:t>
            </a:r>
            <a:r>
              <a:rPr lang="en-US" sz="3200" dirty="0">
                <a:solidFill>
                  <a:srgbClr val="1C2A55"/>
                </a:solidFill>
              </a:rPr>
              <a:t>W →</a:t>
            </a:r>
            <a:r>
              <a:rPr lang="ru-RU" sz="3200" dirty="0">
                <a:solidFill>
                  <a:srgbClr val="1C2A55"/>
                </a:solidFill>
              </a:rPr>
              <a:t> </a:t>
            </a:r>
            <a:r>
              <a:rPr lang="ru-RU" sz="3200" dirty="0" smtClean="0">
                <a:solidFill>
                  <a:srgbClr val="1C2A55"/>
                </a:solidFill>
              </a:rPr>
              <a:t>МНК</a:t>
            </a:r>
            <a:endParaRPr lang="en-US" sz="3200" dirty="0" smtClean="0">
              <a:solidFill>
                <a:srgbClr val="1C2A55"/>
              </a:solidFill>
            </a:endParaRPr>
          </a:p>
          <a:p>
            <a:pPr marL="457200" indent="-457200" defTabSz="914400" fontAlgn="auto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  <a:defRPr/>
            </a:pPr>
            <a:r>
              <a:rPr lang="ru-RU" sz="3200" dirty="0" smtClean="0">
                <a:solidFill>
                  <a:srgbClr val="1C2A55"/>
                </a:solidFill>
              </a:rPr>
              <a:t>Оценка </a:t>
            </a:r>
            <a:r>
              <a:rPr lang="ru-RU" sz="3200" dirty="0" err="1" smtClean="0">
                <a:solidFill>
                  <a:srgbClr val="1C2A55"/>
                </a:solidFill>
              </a:rPr>
              <a:t>приведенной</a:t>
            </a:r>
            <a:r>
              <a:rPr lang="ru-RU" sz="3200" dirty="0" smtClean="0">
                <a:solidFill>
                  <a:srgbClr val="1C2A55"/>
                </a:solidFill>
              </a:rPr>
              <a:t> формы уравнения предложения труда</a:t>
            </a:r>
          </a:p>
          <a:p>
            <a:pPr marL="457200" indent="-457200" defTabSz="914400" fontAlgn="auto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  <a:defRPr/>
            </a:pPr>
            <a:r>
              <a:rPr lang="ru-RU" sz="3200" dirty="0" smtClean="0">
                <a:solidFill>
                  <a:srgbClr val="1C2A55"/>
                </a:solidFill>
              </a:rPr>
              <a:t>Идентификация структурного уравнения</a:t>
            </a:r>
            <a:endParaRPr lang="ru-RU" sz="3200" dirty="0">
              <a:solidFill>
                <a:srgbClr val="1C2A55"/>
              </a:solidFill>
            </a:endParaRPr>
          </a:p>
          <a:p>
            <a:pPr defTabSz="914400" fontAlgn="auto">
              <a:spcBef>
                <a:spcPts val="0"/>
              </a:spcBef>
              <a:spcAft>
                <a:spcPts val="1800"/>
              </a:spcAft>
              <a:defRPr/>
            </a:pPr>
            <a:endParaRPr lang="ru-RU" sz="3200" dirty="0">
              <a:solidFill>
                <a:srgbClr val="1C2A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43995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</a:t>
            </a:r>
            <a:r>
              <a:rPr lang="ru-RU" sz="800" dirty="0" smtClean="0">
                <a:solidFill>
                  <a:schemeClr val="bg1"/>
                </a:solidFill>
              </a:rPr>
              <a:t>Нижний Новгород, 201</a:t>
            </a:r>
            <a:r>
              <a:rPr lang="ru-RU" sz="800" dirty="0">
                <a:solidFill>
                  <a:schemeClr val="bg1"/>
                </a:solidFill>
              </a:rPr>
              <a:t>4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369116"/>
            <a:ext cx="7497136" cy="572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3200" b="1" dirty="0" smtClean="0">
                <a:solidFill>
                  <a:schemeClr val="bg1"/>
                </a:solidFill>
                <a:latin typeface="Myriad Pro"/>
              </a:rPr>
              <a:t>Процедуры </a:t>
            </a:r>
            <a:r>
              <a:rPr lang="ru-RU" sz="3200" b="1" dirty="0" err="1" smtClean="0">
                <a:solidFill>
                  <a:schemeClr val="bg1"/>
                </a:solidFill>
                <a:latin typeface="Myriad Pro"/>
              </a:rPr>
              <a:t>Киллингсворта</a:t>
            </a:r>
            <a:endParaRPr lang="en-US" sz="3200" b="1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65F501-F5CC-4E12-934E-78BB5E4DA20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80998" y="1387524"/>
            <a:ext cx="858202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1800"/>
              </a:spcAft>
              <a:defRPr/>
            </a:pPr>
            <a:r>
              <a:rPr lang="ru-RU" sz="3200" b="1" dirty="0">
                <a:solidFill>
                  <a:srgbClr val="1C2A55"/>
                </a:solidFill>
              </a:rPr>
              <a:t>Процедура </a:t>
            </a:r>
            <a:r>
              <a:rPr lang="en-US" sz="3200" b="1" dirty="0" smtClean="0">
                <a:solidFill>
                  <a:srgbClr val="1C2A55"/>
                </a:solidFill>
              </a:rPr>
              <a:t>V</a:t>
            </a:r>
            <a:r>
              <a:rPr lang="it-IT" sz="3200" b="1" dirty="0" smtClean="0">
                <a:solidFill>
                  <a:srgbClr val="1C2A55"/>
                </a:solidFill>
              </a:rPr>
              <a:t> </a:t>
            </a:r>
            <a:r>
              <a:rPr lang="ru-RU" sz="3200" b="1" dirty="0" smtClean="0">
                <a:solidFill>
                  <a:srgbClr val="1C2A55"/>
                </a:solidFill>
              </a:rPr>
              <a:t> </a:t>
            </a:r>
          </a:p>
          <a:p>
            <a:pPr marL="457200" indent="-457200" defTabSz="914400" fontAlgn="auto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  <a:defRPr/>
            </a:pPr>
            <a:r>
              <a:rPr lang="ru-RU" sz="3200" dirty="0" smtClean="0">
                <a:solidFill>
                  <a:srgbClr val="1C2A55"/>
                </a:solidFill>
              </a:rPr>
              <a:t>Оценка </a:t>
            </a:r>
            <a:r>
              <a:rPr lang="ru-RU" sz="3200" dirty="0" err="1" smtClean="0">
                <a:solidFill>
                  <a:srgbClr val="1C2A55"/>
                </a:solidFill>
              </a:rPr>
              <a:t>приведенной</a:t>
            </a:r>
            <a:r>
              <a:rPr lang="ru-RU" sz="3200" dirty="0" smtClean="0">
                <a:solidFill>
                  <a:srgbClr val="1C2A55"/>
                </a:solidFill>
              </a:rPr>
              <a:t> формы уравнения предложения труда с помощью </a:t>
            </a:r>
            <a:r>
              <a:rPr lang="en-US" sz="3200" dirty="0" smtClean="0">
                <a:solidFill>
                  <a:srgbClr val="1C2A55"/>
                </a:solidFill>
              </a:rPr>
              <a:t>Tobit</a:t>
            </a:r>
            <a:endParaRPr lang="ru-RU" sz="3200" dirty="0" smtClean="0">
              <a:solidFill>
                <a:srgbClr val="1C2A55"/>
              </a:solidFill>
            </a:endParaRPr>
          </a:p>
          <a:p>
            <a:pPr marL="457200" indent="-457200" defTabSz="914400" fontAlgn="auto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  <a:defRPr/>
            </a:pPr>
            <a:r>
              <a:rPr lang="en-US" sz="3200" dirty="0" smtClean="0">
                <a:solidFill>
                  <a:srgbClr val="1C2A55"/>
                </a:solidFill>
              </a:rPr>
              <a:t>Inverse Mill’s ratio </a:t>
            </a:r>
            <a:r>
              <a:rPr lang="en-US" sz="3200" dirty="0">
                <a:solidFill>
                  <a:srgbClr val="1C2A55"/>
                </a:solidFill>
              </a:rPr>
              <a:t>→ </a:t>
            </a:r>
            <a:r>
              <a:rPr lang="en-US" sz="3200" dirty="0" smtClean="0">
                <a:solidFill>
                  <a:srgbClr val="1C2A55"/>
                </a:solidFill>
              </a:rPr>
              <a:t> W </a:t>
            </a:r>
            <a:r>
              <a:rPr lang="en-US" sz="3200" dirty="0">
                <a:solidFill>
                  <a:srgbClr val="1C2A55"/>
                </a:solidFill>
              </a:rPr>
              <a:t>→</a:t>
            </a:r>
            <a:r>
              <a:rPr lang="ru-RU" sz="3200" dirty="0">
                <a:solidFill>
                  <a:srgbClr val="1C2A55"/>
                </a:solidFill>
              </a:rPr>
              <a:t> </a:t>
            </a:r>
            <a:r>
              <a:rPr lang="ru-RU" sz="3200" dirty="0" smtClean="0">
                <a:solidFill>
                  <a:srgbClr val="1C2A55"/>
                </a:solidFill>
              </a:rPr>
              <a:t>ОМНК</a:t>
            </a:r>
          </a:p>
          <a:p>
            <a:pPr marL="457200" indent="-457200" defTabSz="914400" fontAlgn="auto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  <a:defRPr/>
            </a:pPr>
            <a:r>
              <a:rPr lang="ru-RU" sz="3200" dirty="0" smtClean="0">
                <a:solidFill>
                  <a:srgbClr val="1C2A55"/>
                </a:solidFill>
              </a:rPr>
              <a:t>Идентификация структурного уравнения</a:t>
            </a:r>
            <a:endParaRPr lang="ru-RU" sz="3200" dirty="0">
              <a:solidFill>
                <a:srgbClr val="1C2A55"/>
              </a:solidFill>
            </a:endParaRPr>
          </a:p>
          <a:p>
            <a:pPr defTabSz="914400" fontAlgn="auto">
              <a:spcBef>
                <a:spcPts val="0"/>
              </a:spcBef>
              <a:spcAft>
                <a:spcPts val="1800"/>
              </a:spcAft>
              <a:defRPr/>
            </a:pPr>
            <a:endParaRPr lang="ru-RU" sz="3200" dirty="0">
              <a:solidFill>
                <a:srgbClr val="1C2A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3965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</a:t>
            </a:r>
            <a:r>
              <a:rPr lang="ru-RU" sz="800" dirty="0" smtClean="0">
                <a:solidFill>
                  <a:schemeClr val="bg1"/>
                </a:solidFill>
              </a:rPr>
              <a:t>Нижний Новгород, 201</a:t>
            </a:r>
            <a:r>
              <a:rPr lang="ru-RU" sz="800" dirty="0">
                <a:solidFill>
                  <a:schemeClr val="bg1"/>
                </a:solidFill>
              </a:rPr>
              <a:t>4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369116"/>
            <a:ext cx="7497136" cy="572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3200" b="1" dirty="0" smtClean="0">
                <a:solidFill>
                  <a:schemeClr val="bg1"/>
                </a:solidFill>
                <a:latin typeface="Myriad Pro"/>
              </a:rPr>
              <a:t>Процедуры </a:t>
            </a:r>
            <a:r>
              <a:rPr lang="ru-RU" sz="3200" b="1" dirty="0" err="1" smtClean="0">
                <a:solidFill>
                  <a:schemeClr val="bg1"/>
                </a:solidFill>
                <a:latin typeface="Myriad Pro"/>
              </a:rPr>
              <a:t>Киллингсворта</a:t>
            </a:r>
            <a:endParaRPr lang="en-US" sz="3200" b="1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65F501-F5CC-4E12-934E-78BB5E4DA20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80998" y="1387524"/>
            <a:ext cx="8582027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1800"/>
              </a:spcAft>
              <a:defRPr/>
            </a:pPr>
            <a:r>
              <a:rPr lang="ru-RU" sz="3200" b="1" dirty="0">
                <a:solidFill>
                  <a:srgbClr val="1C2A55"/>
                </a:solidFill>
              </a:rPr>
              <a:t>Процедура </a:t>
            </a:r>
            <a:r>
              <a:rPr lang="en-US" sz="3200" b="1" dirty="0" smtClean="0">
                <a:solidFill>
                  <a:srgbClr val="1C2A55"/>
                </a:solidFill>
              </a:rPr>
              <a:t>V</a:t>
            </a:r>
            <a:r>
              <a:rPr lang="it-IT" sz="3200" b="1" dirty="0" smtClean="0">
                <a:solidFill>
                  <a:srgbClr val="1C2A55"/>
                </a:solidFill>
              </a:rPr>
              <a:t>I </a:t>
            </a:r>
            <a:r>
              <a:rPr lang="ru-RU" sz="3200" b="1" dirty="0" smtClean="0">
                <a:solidFill>
                  <a:srgbClr val="1C2A55"/>
                </a:solidFill>
              </a:rPr>
              <a:t> </a:t>
            </a:r>
          </a:p>
          <a:p>
            <a:pPr marL="457200" indent="-457200" defTabSz="914400" fontAlgn="auto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  <a:defRPr/>
            </a:pPr>
            <a:r>
              <a:rPr lang="en-US" sz="3200" dirty="0" smtClean="0">
                <a:solidFill>
                  <a:srgbClr val="1C2A55"/>
                </a:solidFill>
              </a:rPr>
              <a:t>ML-</a:t>
            </a:r>
            <a:r>
              <a:rPr lang="ru-RU" sz="3200" dirty="0" smtClean="0">
                <a:solidFill>
                  <a:srgbClr val="1C2A55"/>
                </a:solidFill>
              </a:rPr>
              <a:t>Оценка системы одновременных уравнений </a:t>
            </a:r>
            <a:r>
              <a:rPr lang="en-US" sz="3200" dirty="0" smtClean="0">
                <a:solidFill>
                  <a:srgbClr val="1C2A55"/>
                </a:solidFill>
              </a:rPr>
              <a:t>W </a:t>
            </a:r>
            <a:r>
              <a:rPr lang="ru-RU" sz="3200" dirty="0" smtClean="0">
                <a:solidFill>
                  <a:srgbClr val="1C2A55"/>
                </a:solidFill>
              </a:rPr>
              <a:t>и </a:t>
            </a:r>
            <a:r>
              <a:rPr lang="en-US" sz="3200" dirty="0" smtClean="0">
                <a:solidFill>
                  <a:srgbClr val="1C2A55"/>
                </a:solidFill>
              </a:rPr>
              <a:t>H</a:t>
            </a:r>
            <a:endParaRPr lang="ru-RU" sz="3200" dirty="0">
              <a:solidFill>
                <a:srgbClr val="1C2A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427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</a:t>
            </a:r>
            <a:r>
              <a:rPr lang="ru-RU" sz="800" dirty="0" smtClean="0">
                <a:solidFill>
                  <a:schemeClr val="bg1"/>
                </a:solidFill>
              </a:rPr>
              <a:t>Нижний Новгород, 201</a:t>
            </a:r>
            <a:r>
              <a:rPr lang="ru-RU" sz="800" dirty="0">
                <a:solidFill>
                  <a:schemeClr val="bg1"/>
                </a:solidFill>
              </a:rPr>
              <a:t>4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369116"/>
            <a:ext cx="7497136" cy="572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3200" b="1" dirty="0" smtClean="0">
                <a:solidFill>
                  <a:schemeClr val="bg1"/>
                </a:solidFill>
                <a:latin typeface="Myriad Pro"/>
              </a:rPr>
              <a:t>Процедуры </a:t>
            </a:r>
            <a:r>
              <a:rPr lang="ru-RU" sz="3200" b="1" dirty="0" err="1" smtClean="0">
                <a:solidFill>
                  <a:schemeClr val="bg1"/>
                </a:solidFill>
                <a:latin typeface="Myriad Pro"/>
              </a:rPr>
              <a:t>Киллингсворта</a:t>
            </a:r>
            <a:endParaRPr lang="en-US" sz="3200" b="1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65F501-F5CC-4E12-934E-78BB5E4DA20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80998" y="1387524"/>
            <a:ext cx="8582027" cy="5678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1800"/>
              </a:spcAft>
              <a:defRPr/>
            </a:pPr>
            <a:r>
              <a:rPr lang="ru-RU" sz="3200" b="1" dirty="0">
                <a:solidFill>
                  <a:srgbClr val="1C2A55"/>
                </a:solidFill>
              </a:rPr>
              <a:t>Процедура </a:t>
            </a:r>
            <a:r>
              <a:rPr lang="en-US" sz="3200" b="1" dirty="0" smtClean="0">
                <a:solidFill>
                  <a:srgbClr val="1C2A55"/>
                </a:solidFill>
              </a:rPr>
              <a:t>V</a:t>
            </a:r>
            <a:r>
              <a:rPr lang="it-IT" sz="3200" b="1" dirty="0" smtClean="0">
                <a:solidFill>
                  <a:srgbClr val="1C2A55"/>
                </a:solidFill>
              </a:rPr>
              <a:t>II </a:t>
            </a:r>
            <a:r>
              <a:rPr lang="ru-RU" sz="3200" b="1" dirty="0" smtClean="0">
                <a:solidFill>
                  <a:srgbClr val="1C2A55"/>
                </a:solidFill>
              </a:rPr>
              <a:t> </a:t>
            </a:r>
          </a:p>
          <a:p>
            <a:pPr marL="457200" indent="-457200" defTabSz="914400" fontAlgn="auto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  <a:defRPr/>
            </a:pPr>
            <a:r>
              <a:rPr lang="en-US" sz="3200" dirty="0" err="1" smtClean="0">
                <a:solidFill>
                  <a:srgbClr val="1C2A55"/>
                </a:solidFill>
              </a:rPr>
              <a:t>Heckit</a:t>
            </a:r>
            <a:r>
              <a:rPr lang="en-US" sz="3200" dirty="0" smtClean="0">
                <a:solidFill>
                  <a:srgbClr val="1C2A55"/>
                </a:solidFill>
              </a:rPr>
              <a:t> → </a:t>
            </a:r>
            <a:r>
              <a:rPr lang="ru-RU" sz="3200" dirty="0" smtClean="0">
                <a:solidFill>
                  <a:srgbClr val="1C2A55"/>
                </a:solidFill>
              </a:rPr>
              <a:t>точно идентифицированная </a:t>
            </a:r>
            <a:r>
              <a:rPr lang="ru-RU" sz="3200" dirty="0" err="1" smtClean="0">
                <a:solidFill>
                  <a:srgbClr val="1C2A55"/>
                </a:solidFill>
              </a:rPr>
              <a:t>приведенная</a:t>
            </a:r>
            <a:r>
              <a:rPr lang="ru-RU" sz="3200" dirty="0" smtClean="0">
                <a:solidFill>
                  <a:srgbClr val="1C2A55"/>
                </a:solidFill>
              </a:rPr>
              <a:t> форма </a:t>
            </a:r>
            <a:r>
              <a:rPr lang="ru-RU" sz="3200" dirty="0">
                <a:solidFill>
                  <a:srgbClr val="1C2A55"/>
                </a:solidFill>
              </a:rPr>
              <a:t>уравнения предложения труда </a:t>
            </a:r>
            <a:endParaRPr lang="ru-RU" sz="3200" dirty="0" smtClean="0">
              <a:solidFill>
                <a:srgbClr val="1C2A55"/>
              </a:solidFill>
            </a:endParaRPr>
          </a:p>
          <a:p>
            <a:pPr marL="457200" indent="-457200" defTabSz="914400" fontAlgn="auto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  <a:defRPr/>
            </a:pPr>
            <a:r>
              <a:rPr lang="en-US" sz="3200" dirty="0" err="1" smtClean="0">
                <a:solidFill>
                  <a:srgbClr val="1C2A55"/>
                </a:solidFill>
              </a:rPr>
              <a:t>Probit</a:t>
            </a:r>
            <a:r>
              <a:rPr lang="ru-RU" sz="3200" dirty="0">
                <a:solidFill>
                  <a:srgbClr val="1C2A55"/>
                </a:solidFill>
              </a:rPr>
              <a:t> </a:t>
            </a:r>
            <a:r>
              <a:rPr lang="ru-RU" sz="3200" dirty="0" smtClean="0">
                <a:solidFill>
                  <a:srgbClr val="1C2A55"/>
                </a:solidFill>
              </a:rPr>
              <a:t>→участие в рабочей силе</a:t>
            </a:r>
          </a:p>
          <a:p>
            <a:pPr marL="457200" indent="-457200" defTabSz="914400" fontAlgn="auto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solidFill>
                  <a:srgbClr val="1C2A55"/>
                </a:solidFill>
              </a:rPr>
              <a:t>Inverse Mill’s ratio →  </a:t>
            </a:r>
            <a:r>
              <a:rPr lang="en-US" sz="3200" dirty="0" smtClean="0">
                <a:solidFill>
                  <a:srgbClr val="1C2A55"/>
                </a:solidFill>
              </a:rPr>
              <a:t>W</a:t>
            </a:r>
            <a:r>
              <a:rPr lang="ru-RU" sz="3200" dirty="0" smtClean="0">
                <a:solidFill>
                  <a:srgbClr val="1C2A55"/>
                </a:solidFill>
              </a:rPr>
              <a:t> и </a:t>
            </a:r>
            <a:r>
              <a:rPr lang="ru-RU" sz="3200" dirty="0" err="1">
                <a:solidFill>
                  <a:srgbClr val="1C2A55"/>
                </a:solidFill>
              </a:rPr>
              <a:t>приведенная</a:t>
            </a:r>
            <a:r>
              <a:rPr lang="ru-RU" sz="3200" dirty="0">
                <a:solidFill>
                  <a:srgbClr val="1C2A55"/>
                </a:solidFill>
              </a:rPr>
              <a:t> форма уравнения предложения </a:t>
            </a:r>
            <a:r>
              <a:rPr lang="ru-RU" sz="3200" dirty="0" smtClean="0">
                <a:solidFill>
                  <a:srgbClr val="1C2A55"/>
                </a:solidFill>
              </a:rPr>
              <a:t>труда</a:t>
            </a:r>
            <a:endParaRPr lang="ru-RU" sz="3200" dirty="0">
              <a:solidFill>
                <a:srgbClr val="1C2A55"/>
              </a:solidFill>
            </a:endParaRPr>
          </a:p>
          <a:p>
            <a:pPr marL="457200" indent="-457200" defTabSz="914400" fontAlgn="auto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  <a:defRPr/>
            </a:pPr>
            <a:r>
              <a:rPr lang="ru-RU" sz="3200" dirty="0">
                <a:solidFill>
                  <a:srgbClr val="1C2A55"/>
                </a:solidFill>
              </a:rPr>
              <a:t>Идентификация структурного </a:t>
            </a:r>
            <a:r>
              <a:rPr lang="ru-RU" sz="3200" dirty="0" smtClean="0">
                <a:solidFill>
                  <a:srgbClr val="1C2A55"/>
                </a:solidFill>
              </a:rPr>
              <a:t>уравнения</a:t>
            </a:r>
          </a:p>
          <a:p>
            <a:pPr marL="457200" indent="-457200" defTabSz="914400" fontAlgn="auto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  <a:defRPr/>
            </a:pPr>
            <a:endParaRPr lang="ru-RU" sz="3200" dirty="0">
              <a:solidFill>
                <a:srgbClr val="1C2A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40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</a:t>
            </a:r>
            <a:r>
              <a:rPr lang="ru-RU" sz="800" dirty="0" smtClean="0">
                <a:solidFill>
                  <a:schemeClr val="bg1"/>
                </a:solidFill>
              </a:rPr>
              <a:t>Нижний Новгород, 201</a:t>
            </a:r>
            <a:r>
              <a:rPr lang="ru-RU" sz="800" dirty="0">
                <a:solidFill>
                  <a:schemeClr val="bg1"/>
                </a:solidFill>
              </a:rPr>
              <a:t>4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369116"/>
            <a:ext cx="7497136" cy="572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3200" b="1" dirty="0" smtClean="0">
                <a:solidFill>
                  <a:schemeClr val="bg1"/>
                </a:solidFill>
                <a:latin typeface="Myriad Pro"/>
              </a:rPr>
              <a:t>Процедуры </a:t>
            </a:r>
            <a:r>
              <a:rPr lang="ru-RU" sz="3200" b="1" dirty="0" err="1" smtClean="0">
                <a:solidFill>
                  <a:schemeClr val="bg1"/>
                </a:solidFill>
                <a:latin typeface="Myriad Pro"/>
              </a:rPr>
              <a:t>Киллингсворта</a:t>
            </a:r>
            <a:endParaRPr lang="en-US" sz="3200" b="1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65F501-F5CC-4E12-934E-78BB5E4DA20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80998" y="1387524"/>
            <a:ext cx="8582027" cy="5186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1800"/>
              </a:spcAft>
              <a:defRPr/>
            </a:pPr>
            <a:r>
              <a:rPr lang="ru-RU" sz="3200" b="1" dirty="0">
                <a:solidFill>
                  <a:srgbClr val="1C2A55"/>
                </a:solidFill>
              </a:rPr>
              <a:t>Процедура </a:t>
            </a:r>
            <a:r>
              <a:rPr lang="en-US" sz="3200" b="1" dirty="0" smtClean="0">
                <a:solidFill>
                  <a:srgbClr val="1C2A55"/>
                </a:solidFill>
              </a:rPr>
              <a:t>V</a:t>
            </a:r>
            <a:r>
              <a:rPr lang="it-IT" sz="3200" b="1" dirty="0" smtClean="0">
                <a:solidFill>
                  <a:srgbClr val="1C2A55"/>
                </a:solidFill>
              </a:rPr>
              <a:t>II</a:t>
            </a:r>
            <a:r>
              <a:rPr lang="it-IT" sz="3200" b="1" dirty="0">
                <a:solidFill>
                  <a:srgbClr val="1C2A55"/>
                </a:solidFill>
              </a:rPr>
              <a:t>I</a:t>
            </a:r>
            <a:r>
              <a:rPr lang="it-IT" sz="3200" b="1" dirty="0" smtClean="0">
                <a:solidFill>
                  <a:srgbClr val="1C2A55"/>
                </a:solidFill>
              </a:rPr>
              <a:t> </a:t>
            </a:r>
            <a:r>
              <a:rPr lang="ru-RU" sz="3200" b="1" dirty="0" smtClean="0">
                <a:solidFill>
                  <a:srgbClr val="1C2A55"/>
                </a:solidFill>
              </a:rPr>
              <a:t> </a:t>
            </a:r>
          </a:p>
          <a:p>
            <a:pPr marL="457200" indent="-457200" defTabSz="914400" fontAlgn="auto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  <a:defRPr/>
            </a:pPr>
            <a:r>
              <a:rPr lang="en-US" sz="3200" dirty="0" err="1" smtClean="0">
                <a:solidFill>
                  <a:srgbClr val="1C2A55"/>
                </a:solidFill>
              </a:rPr>
              <a:t>Heckit</a:t>
            </a:r>
            <a:r>
              <a:rPr lang="en-US" sz="3200" dirty="0" smtClean="0">
                <a:solidFill>
                  <a:srgbClr val="1C2A55"/>
                </a:solidFill>
              </a:rPr>
              <a:t> → </a:t>
            </a:r>
            <a:r>
              <a:rPr lang="ru-RU" sz="3200" dirty="0" smtClean="0">
                <a:solidFill>
                  <a:srgbClr val="1C2A55"/>
                </a:solidFill>
              </a:rPr>
              <a:t>излишне идентифицированная </a:t>
            </a:r>
            <a:r>
              <a:rPr lang="ru-RU" sz="3200" dirty="0" err="1" smtClean="0">
                <a:solidFill>
                  <a:srgbClr val="1C2A55"/>
                </a:solidFill>
              </a:rPr>
              <a:t>приведенная</a:t>
            </a:r>
            <a:r>
              <a:rPr lang="ru-RU" sz="3200" dirty="0" smtClean="0">
                <a:solidFill>
                  <a:srgbClr val="1C2A55"/>
                </a:solidFill>
              </a:rPr>
              <a:t> форма </a:t>
            </a:r>
            <a:r>
              <a:rPr lang="ru-RU" sz="3200" dirty="0">
                <a:solidFill>
                  <a:srgbClr val="1C2A55"/>
                </a:solidFill>
              </a:rPr>
              <a:t>уравнения предложения труда </a:t>
            </a:r>
            <a:endParaRPr lang="ru-RU" sz="3200" dirty="0" smtClean="0">
              <a:solidFill>
                <a:srgbClr val="1C2A55"/>
              </a:solidFill>
            </a:endParaRPr>
          </a:p>
          <a:p>
            <a:pPr marL="457200" indent="-457200" defTabSz="914400" fontAlgn="auto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  <a:defRPr/>
            </a:pPr>
            <a:r>
              <a:rPr lang="en-US" sz="3200" dirty="0" err="1" smtClean="0">
                <a:solidFill>
                  <a:srgbClr val="1C2A55"/>
                </a:solidFill>
              </a:rPr>
              <a:t>Probit</a:t>
            </a:r>
            <a:r>
              <a:rPr lang="ru-RU" sz="3200" dirty="0">
                <a:solidFill>
                  <a:srgbClr val="1C2A55"/>
                </a:solidFill>
              </a:rPr>
              <a:t> </a:t>
            </a:r>
            <a:r>
              <a:rPr lang="ru-RU" sz="3200" dirty="0" smtClean="0">
                <a:solidFill>
                  <a:srgbClr val="1C2A55"/>
                </a:solidFill>
              </a:rPr>
              <a:t>→участие в рабочей силе</a:t>
            </a:r>
          </a:p>
          <a:p>
            <a:pPr marL="457200" indent="-457200" defTabSz="914400" fontAlgn="auto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solidFill>
                  <a:srgbClr val="1C2A55"/>
                </a:solidFill>
              </a:rPr>
              <a:t>Inverse Mill’s ratio →  </a:t>
            </a:r>
            <a:r>
              <a:rPr lang="en-US" sz="3200" dirty="0" smtClean="0">
                <a:solidFill>
                  <a:srgbClr val="1C2A55"/>
                </a:solidFill>
              </a:rPr>
              <a:t>W</a:t>
            </a:r>
            <a:r>
              <a:rPr lang="ru-RU" sz="3200" dirty="0" smtClean="0">
                <a:solidFill>
                  <a:srgbClr val="1C2A55"/>
                </a:solidFill>
              </a:rPr>
              <a:t> → Прогнозные </a:t>
            </a:r>
            <a:r>
              <a:rPr lang="en-US" sz="3200" dirty="0">
                <a:solidFill>
                  <a:srgbClr val="1C2A55"/>
                </a:solidFill>
              </a:rPr>
              <a:t>W</a:t>
            </a:r>
            <a:endParaRPr lang="ru-RU" sz="3200" dirty="0">
              <a:solidFill>
                <a:srgbClr val="1C2A55"/>
              </a:solidFill>
            </a:endParaRPr>
          </a:p>
          <a:p>
            <a:pPr marL="457200" indent="-457200" defTabSz="914400" fontAlgn="auto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  <a:defRPr/>
            </a:pPr>
            <a:r>
              <a:rPr lang="ru-RU" sz="3200" dirty="0" smtClean="0">
                <a:solidFill>
                  <a:srgbClr val="1C2A55"/>
                </a:solidFill>
              </a:rPr>
              <a:t>Оценка </a:t>
            </a:r>
            <a:r>
              <a:rPr lang="ru-RU" sz="3200" dirty="0">
                <a:solidFill>
                  <a:srgbClr val="1C2A55"/>
                </a:solidFill>
              </a:rPr>
              <a:t>структурного </a:t>
            </a:r>
            <a:r>
              <a:rPr lang="ru-RU" sz="3200" dirty="0" smtClean="0">
                <a:solidFill>
                  <a:srgbClr val="1C2A55"/>
                </a:solidFill>
              </a:rPr>
              <a:t>уравнения</a:t>
            </a:r>
          </a:p>
          <a:p>
            <a:pPr marL="457200" indent="-457200" defTabSz="914400" fontAlgn="auto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  <a:defRPr/>
            </a:pPr>
            <a:endParaRPr lang="ru-RU" sz="3200" dirty="0">
              <a:solidFill>
                <a:srgbClr val="1C2A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33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</a:t>
            </a:r>
            <a:r>
              <a:rPr lang="ru-RU" sz="800" dirty="0" smtClean="0">
                <a:solidFill>
                  <a:schemeClr val="bg1"/>
                </a:solidFill>
              </a:rPr>
              <a:t>Нижний Новгород, 201</a:t>
            </a:r>
            <a:r>
              <a:rPr lang="ru-RU" sz="800" dirty="0">
                <a:solidFill>
                  <a:schemeClr val="bg1"/>
                </a:solidFill>
              </a:rPr>
              <a:t>4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369116"/>
            <a:ext cx="7497136" cy="572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3200" b="1" dirty="0" smtClean="0">
                <a:solidFill>
                  <a:schemeClr val="bg1"/>
                </a:solidFill>
                <a:latin typeface="Myriad Pro"/>
              </a:rPr>
              <a:t>Процедуры </a:t>
            </a:r>
            <a:r>
              <a:rPr lang="ru-RU" sz="3200" b="1" dirty="0" err="1" smtClean="0">
                <a:solidFill>
                  <a:schemeClr val="bg1"/>
                </a:solidFill>
                <a:latin typeface="Myriad Pro"/>
              </a:rPr>
              <a:t>Киллингсворта</a:t>
            </a:r>
            <a:endParaRPr lang="en-US" sz="3200" b="1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65F501-F5CC-4E12-934E-78BB5E4DA20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04089"/>
              </p:ext>
            </p:extLst>
          </p:nvPr>
        </p:nvGraphicFramePr>
        <p:xfrm>
          <a:off x="1080655" y="1579419"/>
          <a:ext cx="7198821" cy="4591224"/>
        </p:xfrm>
        <a:graphic>
          <a:graphicData uri="http://schemas.openxmlformats.org/drawingml/2006/table">
            <a:tbl>
              <a:tblPr/>
              <a:tblGrid>
                <a:gridCol w="3955789"/>
                <a:gridCol w="3243032"/>
              </a:tblGrid>
              <a:tr h="5101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Процедура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Значения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1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Процедура </a:t>
                      </a:r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[-0.16,0.6]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1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Процедура </a:t>
                      </a:r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[0.08,1.14]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1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Процедура </a:t>
                      </a:r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III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[-0.85,3.5]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1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Процедура </a:t>
                      </a:r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IV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[4.47]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1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Процедура </a:t>
                      </a:r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V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[1.46,14.79]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1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Процедура </a:t>
                      </a:r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VI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[2.1,4.31]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1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Процедура </a:t>
                      </a:r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VII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[-0.89,15.24]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1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Процедура </a:t>
                      </a:r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VIII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[-0.27,1.28]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7022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</a:t>
            </a:r>
            <a:r>
              <a:rPr lang="ru-RU" sz="800" dirty="0" smtClean="0">
                <a:solidFill>
                  <a:schemeClr val="bg1"/>
                </a:solidFill>
              </a:rPr>
              <a:t>Нижний Новгород, 201</a:t>
            </a:r>
            <a:r>
              <a:rPr lang="ru-RU" sz="800" dirty="0">
                <a:solidFill>
                  <a:schemeClr val="bg1"/>
                </a:solidFill>
              </a:rPr>
              <a:t>4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369116"/>
            <a:ext cx="7497136" cy="572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3200" b="1" dirty="0" smtClean="0">
                <a:solidFill>
                  <a:schemeClr val="bg1"/>
                </a:solidFill>
                <a:latin typeface="Myriad Pro"/>
              </a:rPr>
              <a:t>Исследования второго поколения</a:t>
            </a:r>
            <a:endParaRPr lang="en-US" sz="3200" b="1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65F501-F5CC-4E12-934E-78BB5E4DA20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7221920"/>
              </p:ext>
            </p:extLst>
          </p:nvPr>
        </p:nvGraphicFramePr>
        <p:xfrm>
          <a:off x="621507" y="1326356"/>
          <a:ext cx="7554912" cy="4641652"/>
        </p:xfrm>
        <a:graphic>
          <a:graphicData uri="http://schemas.openxmlformats.org/drawingml/2006/table">
            <a:tbl>
              <a:tblPr/>
              <a:tblGrid>
                <a:gridCol w="4011028"/>
                <a:gridCol w="3543884"/>
              </a:tblGrid>
              <a:tr h="7302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 dirty="0">
                          <a:solidFill>
                            <a:schemeClr val="tx2"/>
                          </a:solidFill>
                          <a:effectLst/>
                          <a:latin typeface="Times New Roman"/>
                        </a:rPr>
                        <a:t>Мужчины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 dirty="0">
                          <a:solidFill>
                            <a:schemeClr val="tx2"/>
                          </a:solidFill>
                          <a:effectLst/>
                          <a:latin typeface="Times New Roman"/>
                        </a:rPr>
                        <a:t>Женщины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8659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Эластичность по доходу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74936"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[-0.95,0.24]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[-</a:t>
                      </a:r>
                      <a:r>
                        <a:rPr lang="ru-RU" sz="3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0.4,0.52]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74936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Некомпенсированная эластичность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74936"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[-0.25,0.25]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[-</a:t>
                      </a:r>
                      <a:r>
                        <a:rPr lang="ru-RU" sz="3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0.01,2.03]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0046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</a:t>
            </a:r>
            <a:r>
              <a:rPr lang="ru-RU" sz="800" dirty="0" smtClean="0">
                <a:solidFill>
                  <a:schemeClr val="bg1"/>
                </a:solidFill>
              </a:rPr>
              <a:t>Нижний Новгород, 201</a:t>
            </a:r>
            <a:r>
              <a:rPr lang="ru-RU" sz="800" dirty="0">
                <a:solidFill>
                  <a:schemeClr val="bg1"/>
                </a:solidFill>
              </a:rPr>
              <a:t>4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295276"/>
            <a:ext cx="7639050" cy="646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600" b="1" dirty="0" smtClean="0">
                <a:solidFill>
                  <a:schemeClr val="bg1"/>
                </a:solidFill>
                <a:latin typeface="Myriad Pro"/>
              </a:rPr>
              <a:t>Эластичность предложения труда в России</a:t>
            </a:r>
            <a:endParaRPr lang="en-US" sz="2600" b="1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65F501-F5CC-4E12-934E-78BB5E4DA20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80998" y="3559850"/>
            <a:ext cx="858202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defTabSz="914400" fontAlgn="auto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  <a:defRPr/>
            </a:pPr>
            <a:r>
              <a:rPr lang="ru-RU" sz="3200" dirty="0" smtClean="0">
                <a:solidFill>
                  <a:srgbClr val="1C2A55"/>
                </a:solidFill>
              </a:rPr>
              <a:t>По раундам</a:t>
            </a:r>
          </a:p>
          <a:p>
            <a:pPr marL="457200" indent="-457200" defTabSz="914400" fontAlgn="auto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  <a:defRPr/>
            </a:pPr>
            <a:r>
              <a:rPr lang="ru-RU" sz="3200" dirty="0" smtClean="0">
                <a:solidFill>
                  <a:srgbClr val="1C2A55"/>
                </a:solidFill>
              </a:rPr>
              <a:t>По возрасту</a:t>
            </a:r>
          </a:p>
          <a:p>
            <a:pPr marL="457200" indent="-457200" defTabSz="914400" fontAlgn="auto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  <a:defRPr/>
            </a:pPr>
            <a:r>
              <a:rPr lang="ru-RU" sz="3200" dirty="0" smtClean="0">
                <a:solidFill>
                  <a:srgbClr val="1C2A55"/>
                </a:solidFill>
              </a:rPr>
              <a:t>По гендерному признаку</a:t>
            </a:r>
          </a:p>
        </p:txBody>
      </p:sp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779" y="1598599"/>
            <a:ext cx="8272463" cy="168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48290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</a:t>
            </a:r>
            <a:r>
              <a:rPr lang="ru-RU" sz="800" dirty="0" smtClean="0">
                <a:solidFill>
                  <a:schemeClr val="bg1"/>
                </a:solidFill>
              </a:rPr>
              <a:t>Нижний Новгород, 201</a:t>
            </a:r>
            <a:r>
              <a:rPr lang="ru-RU" sz="800" dirty="0">
                <a:solidFill>
                  <a:schemeClr val="bg1"/>
                </a:solidFill>
              </a:rPr>
              <a:t>4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295276"/>
            <a:ext cx="7639050" cy="646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600" b="1" dirty="0" smtClean="0">
                <a:solidFill>
                  <a:schemeClr val="bg1"/>
                </a:solidFill>
                <a:latin typeface="Myriad Pro"/>
              </a:rPr>
              <a:t>Эластичность предложения труда в России</a:t>
            </a:r>
            <a:endParaRPr lang="en-US" sz="2600" b="1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65F501-F5CC-4E12-934E-78BB5E4DA20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80998" y="1387524"/>
            <a:ext cx="8582027" cy="275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1800"/>
              </a:spcAft>
              <a:defRPr/>
            </a:pPr>
            <a:r>
              <a:rPr lang="ru-RU" sz="3200" b="1" dirty="0" smtClean="0">
                <a:solidFill>
                  <a:srgbClr val="1C2A55"/>
                </a:solidFill>
              </a:rPr>
              <a:t>Выводы:</a:t>
            </a:r>
          </a:p>
          <a:p>
            <a:pPr marL="457200" indent="-457200" defTabSz="914400" fontAlgn="auto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  <a:defRPr/>
            </a:pPr>
            <a:r>
              <a:rPr lang="ru-RU" sz="3200" dirty="0" smtClean="0">
                <a:solidFill>
                  <a:srgbClr val="1C2A55"/>
                </a:solidFill>
              </a:rPr>
              <a:t>ЭЗ</a:t>
            </a:r>
            <a:r>
              <a:rPr lang="en-US" sz="3200" dirty="0" smtClean="0">
                <a:solidFill>
                  <a:srgbClr val="1C2A55"/>
                </a:solidFill>
              </a:rPr>
              <a:t>&gt;</a:t>
            </a:r>
            <a:r>
              <a:rPr lang="ru-RU" sz="3200" dirty="0" smtClean="0">
                <a:solidFill>
                  <a:srgbClr val="1C2A55"/>
                </a:solidFill>
              </a:rPr>
              <a:t>ЭД</a:t>
            </a:r>
          </a:p>
          <a:p>
            <a:pPr marL="457200" indent="-457200" defTabSz="914400" fontAlgn="auto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  <a:defRPr/>
            </a:pPr>
            <a:r>
              <a:rPr lang="ru-RU" sz="3200" dirty="0" smtClean="0">
                <a:solidFill>
                  <a:srgbClr val="1C2A55"/>
                </a:solidFill>
              </a:rPr>
              <a:t>ЭЗ больше для женщин</a:t>
            </a:r>
          </a:p>
          <a:p>
            <a:pPr marL="457200" indent="-457200" defTabSz="914400" fontAlgn="auto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  <a:defRPr/>
            </a:pPr>
            <a:r>
              <a:rPr lang="ru-RU" sz="3200" dirty="0" smtClean="0">
                <a:solidFill>
                  <a:srgbClr val="1C2A55"/>
                </a:solidFill>
              </a:rPr>
              <a:t>ЭД больше для мужчин</a:t>
            </a:r>
          </a:p>
        </p:txBody>
      </p:sp>
    </p:spTree>
    <p:extLst>
      <p:ext uri="{BB962C8B-B14F-4D97-AF65-F5344CB8AC3E}">
        <p14:creationId xmlns:p14="http://schemas.microsoft.com/office/powerpoint/2010/main" val="7845977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</a:t>
            </a:r>
            <a:r>
              <a:rPr lang="ru-RU" sz="800" dirty="0" smtClean="0">
                <a:solidFill>
                  <a:schemeClr val="bg1"/>
                </a:solidFill>
              </a:rPr>
              <a:t>Нижний Новгород, 201</a:t>
            </a:r>
            <a:r>
              <a:rPr lang="ru-RU" sz="800" dirty="0">
                <a:solidFill>
                  <a:schemeClr val="bg1"/>
                </a:solidFill>
              </a:rPr>
              <a:t>4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369116"/>
            <a:ext cx="7497136" cy="572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3200" b="1" dirty="0" smtClean="0">
                <a:solidFill>
                  <a:schemeClr val="bg1"/>
                </a:solidFill>
                <a:latin typeface="Myriad Pro"/>
              </a:rPr>
              <a:t>Эластичность предложения труда</a:t>
            </a:r>
            <a:endParaRPr lang="en-US" sz="3200" b="1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65F501-F5CC-4E12-934E-78BB5E4DA20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255588" y="1317507"/>
            <a:ext cx="884634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b="1" dirty="0">
                <a:latin typeface="Myriad Pro"/>
              </a:rPr>
              <a:t>Компенсированная эластичность по заработной плате (по </a:t>
            </a:r>
            <a:r>
              <a:rPr lang="ru-RU" sz="2800" b="1" dirty="0" err="1">
                <a:latin typeface="Myriad Pro"/>
              </a:rPr>
              <a:t>Хиксу</a:t>
            </a:r>
            <a:r>
              <a:rPr lang="ru-RU" sz="2800" b="1" dirty="0" smtClean="0">
                <a:latin typeface="Myriad Pro"/>
              </a:rPr>
              <a:t>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ru-RU" sz="2800" b="1" dirty="0" smtClean="0">
              <a:latin typeface="Myriad Pro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ru-RU" sz="2800" b="1" dirty="0">
              <a:latin typeface="Myriad Pro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b="1" dirty="0" smtClean="0">
                <a:latin typeface="Myriad Pro"/>
              </a:rPr>
              <a:t>Некомпенсированная </a:t>
            </a:r>
            <a:r>
              <a:rPr lang="ru-RU" sz="2800" b="1" dirty="0">
                <a:latin typeface="Myriad Pro"/>
              </a:rPr>
              <a:t>эластичность по заработной плате (по </a:t>
            </a:r>
            <a:r>
              <a:rPr lang="ru-RU" sz="2800" b="1" dirty="0" smtClean="0">
                <a:latin typeface="Myriad Pro"/>
              </a:rPr>
              <a:t>Маршаллу)</a:t>
            </a:r>
            <a:endParaRPr lang="ru-RU" sz="2800" b="1" dirty="0">
              <a:latin typeface="Myriad Pro"/>
            </a:endParaRPr>
          </a:p>
          <a:p>
            <a:pPr>
              <a:lnSpc>
                <a:spcPct val="150000"/>
              </a:lnSpc>
            </a:pPr>
            <a:endParaRPr lang="ru-RU" sz="2400" b="1" dirty="0">
              <a:latin typeface="Myriad Pro"/>
            </a:endParaRPr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0688" y="3080541"/>
            <a:ext cx="2916678" cy="434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0688" y="5352256"/>
            <a:ext cx="2876550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3347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</a:t>
            </a:r>
            <a:r>
              <a:rPr lang="ru-RU" sz="800" dirty="0" smtClean="0">
                <a:solidFill>
                  <a:schemeClr val="bg1"/>
                </a:solidFill>
              </a:rPr>
              <a:t>Нижний Новгород, 201</a:t>
            </a:r>
            <a:r>
              <a:rPr lang="ru-RU" sz="800" dirty="0">
                <a:solidFill>
                  <a:schemeClr val="bg1"/>
                </a:solidFill>
              </a:rPr>
              <a:t>4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268448"/>
            <a:ext cx="7220300" cy="572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4000" b="1" dirty="0" smtClean="0">
                <a:solidFill>
                  <a:schemeClr val="bg1"/>
                </a:solidFill>
                <a:latin typeface="Myriad Pro"/>
              </a:rPr>
              <a:t>Процедуры</a:t>
            </a:r>
            <a:endParaRPr lang="en-US" sz="4000" b="1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65F501-F5CC-4E12-934E-78BB5E4DA208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pic>
        <p:nvPicPr>
          <p:cNvPr id="39941" name="Рисунок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754" y="1423987"/>
            <a:ext cx="7013118" cy="670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940" name="Рисунок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383" y="2332888"/>
            <a:ext cx="7162873" cy="455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939" name="Рисунок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382" y="3148719"/>
            <a:ext cx="2376574" cy="542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938" name="Рисунок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382" y="3959670"/>
            <a:ext cx="2376574" cy="556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937" name="Рисунок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382" y="4742509"/>
            <a:ext cx="7376218" cy="1033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8477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0" y="1047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0" y="1676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78735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</a:t>
            </a:r>
            <a:r>
              <a:rPr lang="ru-RU" sz="800" dirty="0" smtClean="0">
                <a:solidFill>
                  <a:schemeClr val="bg1"/>
                </a:solidFill>
              </a:rPr>
              <a:t>Нижний Новгород, 201</a:t>
            </a:r>
            <a:r>
              <a:rPr lang="ru-RU" sz="800" dirty="0">
                <a:solidFill>
                  <a:schemeClr val="bg1"/>
                </a:solidFill>
              </a:rPr>
              <a:t>4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268448"/>
            <a:ext cx="7220300" cy="572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4000" b="1" dirty="0" smtClean="0">
                <a:solidFill>
                  <a:schemeClr val="bg1"/>
                </a:solidFill>
                <a:latin typeface="Myriad Pro"/>
              </a:rPr>
              <a:t>Процедуры</a:t>
            </a:r>
            <a:endParaRPr lang="en-US" sz="4000" b="1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65F501-F5CC-4E12-934E-78BB5E4DA208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8477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0" y="1047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0" y="1676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8" y="1676400"/>
            <a:ext cx="8480944" cy="996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416" y="3270279"/>
            <a:ext cx="5341598" cy="488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4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416" y="4484589"/>
            <a:ext cx="6301871" cy="921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53428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ubtitle 2"/>
          <p:cNvSpPr>
            <a:spLocks noGrp="1"/>
          </p:cNvSpPr>
          <p:nvPr>
            <p:ph type="subTitle" idx="1"/>
          </p:nvPr>
        </p:nvSpPr>
        <p:spPr>
          <a:xfrm>
            <a:off x="1371600" y="4468813"/>
            <a:ext cx="6400800" cy="908050"/>
          </a:xfrm>
        </p:spPr>
        <p:txBody>
          <a:bodyPr/>
          <a:lstStyle/>
          <a:p>
            <a:r>
              <a:rPr lang="ru-RU" sz="1200" dirty="0">
                <a:solidFill>
                  <a:srgbClr val="003F82"/>
                </a:solidFill>
                <a:latin typeface="Myriad Pro"/>
              </a:rPr>
              <a:t>603155, Н</a:t>
            </a:r>
            <a:r>
              <a:rPr lang="ru-RU" sz="1200" dirty="0" smtClean="0">
                <a:solidFill>
                  <a:srgbClr val="003F82"/>
                </a:solidFill>
                <a:latin typeface="Myriad Pro"/>
              </a:rPr>
              <a:t>.</a:t>
            </a:r>
            <a:r>
              <a:rPr lang="en-US" sz="1200" dirty="0" smtClean="0">
                <a:solidFill>
                  <a:srgbClr val="003F82"/>
                </a:solidFill>
                <a:latin typeface="Myriad Pro"/>
              </a:rPr>
              <a:t> </a:t>
            </a:r>
            <a:r>
              <a:rPr lang="ru-RU" sz="1200" dirty="0" smtClean="0">
                <a:solidFill>
                  <a:srgbClr val="003F82"/>
                </a:solidFill>
                <a:latin typeface="Myriad Pro"/>
              </a:rPr>
              <a:t>Новгород</a:t>
            </a:r>
            <a:r>
              <a:rPr lang="ru-RU" sz="1200" dirty="0">
                <a:solidFill>
                  <a:srgbClr val="003F82"/>
                </a:solidFill>
                <a:latin typeface="Myriad Pro"/>
              </a:rPr>
              <a:t>, Б. Печерская, д. </a:t>
            </a:r>
            <a:r>
              <a:rPr lang="ru-RU" sz="1200" dirty="0" smtClean="0">
                <a:solidFill>
                  <a:srgbClr val="003F82"/>
                </a:solidFill>
                <a:latin typeface="Myriad Pro"/>
              </a:rPr>
              <a:t>25/12</a:t>
            </a:r>
          </a:p>
          <a:p>
            <a:r>
              <a:rPr lang="ru-RU" sz="1200" dirty="0" smtClean="0">
                <a:solidFill>
                  <a:srgbClr val="003F82"/>
                </a:solidFill>
                <a:latin typeface="Myriad Pro"/>
                <a:ea typeface="ＭＳ Ｐゴシック"/>
                <a:cs typeface="ＭＳ Ｐゴシック"/>
              </a:rPr>
              <a:t>Тел.: </a:t>
            </a:r>
            <a:r>
              <a:rPr lang="ru-RU" sz="1200" dirty="0">
                <a:solidFill>
                  <a:srgbClr val="003F82"/>
                </a:solidFill>
                <a:latin typeface="Myriad Pro"/>
              </a:rPr>
              <a:t>(831) </a:t>
            </a:r>
            <a:r>
              <a:rPr lang="ru-RU" sz="1200" dirty="0" smtClean="0">
                <a:solidFill>
                  <a:srgbClr val="003F82"/>
                </a:solidFill>
                <a:latin typeface="Myriad Pro"/>
              </a:rPr>
              <a:t>416-96-85</a:t>
            </a:r>
            <a:endParaRPr lang="en-US" sz="1200" dirty="0" smtClean="0">
              <a:solidFill>
                <a:srgbClr val="003F82"/>
              </a:solidFill>
              <a:latin typeface="Myriad Pro"/>
              <a:ea typeface="ＭＳ Ｐゴシック"/>
              <a:cs typeface="ＭＳ Ｐゴシック"/>
            </a:endParaRPr>
          </a:p>
          <a:p>
            <a:r>
              <a:rPr lang="en-US" sz="1200" dirty="0" smtClean="0">
                <a:solidFill>
                  <a:srgbClr val="003F82"/>
                </a:solidFill>
                <a:latin typeface="Myriad Pro"/>
                <a:ea typeface="ＭＳ Ｐゴシック"/>
                <a:cs typeface="ＭＳ Ｐゴシック"/>
              </a:rPr>
              <a:t>www.nnov.hse.ru</a:t>
            </a:r>
            <a:endParaRPr lang="ru-RU" sz="1200" dirty="0" smtClean="0">
              <a:solidFill>
                <a:srgbClr val="003F82"/>
              </a:solidFill>
              <a:latin typeface="Myriad Pro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</a:t>
            </a:r>
            <a:r>
              <a:rPr lang="ru-RU" sz="800" dirty="0" smtClean="0">
                <a:solidFill>
                  <a:schemeClr val="bg1"/>
                </a:solidFill>
              </a:rPr>
              <a:t>Нижний Новгород, 201</a:t>
            </a:r>
            <a:r>
              <a:rPr lang="ru-RU" sz="800" dirty="0">
                <a:solidFill>
                  <a:schemeClr val="bg1"/>
                </a:solidFill>
              </a:rPr>
              <a:t>4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369116"/>
            <a:ext cx="7497136" cy="572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3200" b="1" dirty="0" smtClean="0">
                <a:solidFill>
                  <a:schemeClr val="bg1"/>
                </a:solidFill>
                <a:latin typeface="Myriad Pro"/>
              </a:rPr>
              <a:t>Исследования первого поколения</a:t>
            </a:r>
            <a:endParaRPr lang="en-US" sz="3200" b="1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65F501-F5CC-4E12-934E-78BB5E4DA20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297656" y="3552766"/>
            <a:ext cx="8846344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latin typeface="Myriad Pro"/>
              </a:rPr>
              <a:t>H - </a:t>
            </a:r>
            <a:r>
              <a:rPr lang="ru-RU" sz="2400" dirty="0" smtClean="0">
                <a:latin typeface="Myriad Pro"/>
              </a:rPr>
              <a:t>рабочее </a:t>
            </a:r>
            <a:r>
              <a:rPr lang="ru-RU" sz="2400" dirty="0">
                <a:latin typeface="Myriad Pro"/>
              </a:rPr>
              <a:t>время в </a:t>
            </a:r>
            <a:r>
              <a:rPr lang="ru-RU" sz="2400" dirty="0" smtClean="0">
                <a:latin typeface="Myriad Pro"/>
              </a:rPr>
              <a:t>часах</a:t>
            </a:r>
            <a:r>
              <a:rPr lang="en-US" sz="2400" dirty="0">
                <a:latin typeface="Myriad Pro"/>
              </a:rPr>
              <a:t>;</a:t>
            </a:r>
            <a:r>
              <a:rPr lang="ru-RU" sz="2400" dirty="0" smtClean="0">
                <a:latin typeface="Myriad Pro"/>
              </a:rPr>
              <a:t> </a:t>
            </a:r>
            <a:endParaRPr lang="en-US" sz="2400" dirty="0" smtClean="0">
              <a:latin typeface="Myriad Pro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latin typeface="Myriad Pro"/>
              </a:rPr>
              <a:t>W</a:t>
            </a:r>
            <a:r>
              <a:rPr lang="ru-RU" sz="2400" dirty="0" smtClean="0">
                <a:latin typeface="Myriad Pro"/>
              </a:rPr>
              <a:t> </a:t>
            </a:r>
            <a:r>
              <a:rPr lang="ru-RU" sz="2400" dirty="0">
                <a:latin typeface="Myriad Pro"/>
              </a:rPr>
              <a:t>— ставка реальной заработной платы; </a:t>
            </a:r>
            <a:endParaRPr lang="en-US" sz="2400" dirty="0" smtClean="0">
              <a:latin typeface="Myriad Pro"/>
            </a:endParaRP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Myriad Pro"/>
              </a:rPr>
              <a:t>V </a:t>
            </a:r>
            <a:r>
              <a:rPr lang="ru-RU" sz="2400" dirty="0">
                <a:latin typeface="Myriad Pro"/>
              </a:rPr>
              <a:t>— доход от эксплуатации </a:t>
            </a:r>
            <a:r>
              <a:rPr lang="ru-RU" sz="2400" dirty="0" smtClean="0">
                <a:latin typeface="Myriad Pro"/>
              </a:rPr>
              <a:t>недвижимости,</a:t>
            </a:r>
            <a:r>
              <a:rPr lang="en-US" sz="2400" dirty="0" smtClean="0">
                <a:latin typeface="Myriad Pro"/>
              </a:rPr>
              <a:t> </a:t>
            </a:r>
            <a:r>
              <a:rPr lang="ru-RU" sz="2400" dirty="0" smtClean="0">
                <a:latin typeface="Myriad Pro"/>
              </a:rPr>
              <a:t>приходящийся </a:t>
            </a:r>
            <a:r>
              <a:rPr lang="ru-RU" sz="2400" dirty="0">
                <a:latin typeface="Myriad Pro"/>
              </a:rPr>
              <a:t>на один такт </a:t>
            </a:r>
            <a:r>
              <a:rPr lang="ru-RU" sz="2400" dirty="0" smtClean="0">
                <a:latin typeface="Myriad Pro"/>
              </a:rPr>
              <a:t>времени;</a:t>
            </a:r>
            <a:endParaRPr lang="en-US" sz="2400" dirty="0" smtClean="0">
              <a:latin typeface="Myriad Pro"/>
            </a:endParaRPr>
          </a:p>
          <a:p>
            <a:pPr>
              <a:lnSpc>
                <a:spcPct val="150000"/>
              </a:lnSpc>
            </a:pPr>
            <a:r>
              <a:rPr lang="en-US" sz="2400" dirty="0" err="1" smtClean="0">
                <a:latin typeface="Myriad Pro"/>
              </a:rPr>
              <a:t>i,j</a:t>
            </a:r>
            <a:r>
              <a:rPr lang="ru-RU" sz="2400" dirty="0" smtClean="0">
                <a:latin typeface="Myriad Pro"/>
              </a:rPr>
              <a:t> </a:t>
            </a:r>
            <a:r>
              <a:rPr lang="en-US" sz="2400" dirty="0" smtClean="0">
                <a:latin typeface="Myriad Pro"/>
              </a:rPr>
              <a:t>- </a:t>
            </a:r>
            <a:r>
              <a:rPr lang="ru-RU" sz="2400" dirty="0" smtClean="0">
                <a:latin typeface="Myriad Pro"/>
              </a:rPr>
              <a:t>индексы</a:t>
            </a:r>
            <a:r>
              <a:rPr lang="ru-RU" sz="2400" dirty="0">
                <a:latin typeface="Myriad Pro"/>
              </a:rPr>
              <a:t>, идентифицирующие различных членов семьи.</a:t>
            </a:r>
          </a:p>
        </p:txBody>
      </p:sp>
      <p:pic>
        <p:nvPicPr>
          <p:cNvPr id="17452" name="Picture 4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7275" y="1464781"/>
            <a:ext cx="4463812" cy="1989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17417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</a:t>
            </a:r>
            <a:r>
              <a:rPr lang="ru-RU" sz="800" dirty="0" smtClean="0">
                <a:solidFill>
                  <a:schemeClr val="bg1"/>
                </a:solidFill>
              </a:rPr>
              <a:t>Нижний Новгород, 201</a:t>
            </a:r>
            <a:r>
              <a:rPr lang="ru-RU" sz="800" dirty="0">
                <a:solidFill>
                  <a:schemeClr val="bg1"/>
                </a:solidFill>
              </a:rPr>
              <a:t>4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369116"/>
            <a:ext cx="7497136" cy="572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3200" b="1" dirty="0" smtClean="0">
                <a:solidFill>
                  <a:schemeClr val="bg1"/>
                </a:solidFill>
                <a:latin typeface="Myriad Pro"/>
              </a:rPr>
              <a:t>Исследования первого поколения</a:t>
            </a:r>
            <a:endParaRPr lang="en-US" sz="3200" b="1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65F501-F5CC-4E12-934E-78BB5E4DA20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8126426"/>
              </p:ext>
            </p:extLst>
          </p:nvPr>
        </p:nvGraphicFramePr>
        <p:xfrm>
          <a:off x="621507" y="1326356"/>
          <a:ext cx="7554912" cy="4641652"/>
        </p:xfrm>
        <a:graphic>
          <a:graphicData uri="http://schemas.openxmlformats.org/drawingml/2006/table">
            <a:tbl>
              <a:tblPr/>
              <a:tblGrid>
                <a:gridCol w="4011028"/>
                <a:gridCol w="3543884"/>
              </a:tblGrid>
              <a:tr h="7302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 dirty="0">
                          <a:solidFill>
                            <a:schemeClr val="tx2"/>
                          </a:solidFill>
                          <a:effectLst/>
                          <a:latin typeface="Times New Roman"/>
                        </a:rPr>
                        <a:t>Мужчины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 dirty="0">
                          <a:solidFill>
                            <a:schemeClr val="tx2"/>
                          </a:solidFill>
                          <a:effectLst/>
                          <a:latin typeface="Times New Roman"/>
                        </a:rPr>
                        <a:t>Женщины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8659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Компенсированная эластичность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74936"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[-0.05,0.96]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[-0.05,2]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74936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Некомпенсированная эластичность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74936"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[-0.45,0.55]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[-0.1,1.6]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2571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</a:t>
            </a:r>
            <a:r>
              <a:rPr lang="ru-RU" sz="800" dirty="0" smtClean="0">
                <a:solidFill>
                  <a:schemeClr val="bg1"/>
                </a:solidFill>
              </a:rPr>
              <a:t>Нижний Новгород, 201</a:t>
            </a:r>
            <a:r>
              <a:rPr lang="ru-RU" sz="800" dirty="0">
                <a:solidFill>
                  <a:schemeClr val="bg1"/>
                </a:solidFill>
              </a:rPr>
              <a:t>4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369116"/>
            <a:ext cx="7497136" cy="572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3200" b="1" dirty="0" smtClean="0">
                <a:solidFill>
                  <a:schemeClr val="bg1"/>
                </a:solidFill>
                <a:latin typeface="Myriad Pro"/>
              </a:rPr>
              <a:t>Исследования первого поколения</a:t>
            </a:r>
            <a:endParaRPr lang="en-US" sz="3200" b="1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65F501-F5CC-4E12-934E-78BB5E4DA20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80998" y="1387524"/>
            <a:ext cx="8582027" cy="3739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1800"/>
              </a:spcAft>
              <a:defRPr/>
            </a:pPr>
            <a:r>
              <a:rPr lang="ru-RU" sz="3200" b="1" dirty="0" smtClean="0">
                <a:solidFill>
                  <a:srgbClr val="1C2A55"/>
                </a:solidFill>
              </a:rPr>
              <a:t>Проблемы: </a:t>
            </a:r>
          </a:p>
          <a:p>
            <a:pPr marL="457200" indent="-457200" defTabSz="914400" fontAlgn="auto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  <a:defRPr/>
            </a:pPr>
            <a:r>
              <a:rPr lang="ru-RU" sz="3200" dirty="0" smtClean="0">
                <a:solidFill>
                  <a:srgbClr val="1C2A55"/>
                </a:solidFill>
              </a:rPr>
              <a:t>Взаимозаменяемые характеристики, отражающие предложение труда;</a:t>
            </a:r>
          </a:p>
          <a:p>
            <a:pPr marL="457200" indent="-457200" defTabSz="914400" fontAlgn="auto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  <a:defRPr/>
            </a:pPr>
            <a:r>
              <a:rPr lang="ru-RU" sz="3200" dirty="0" smtClean="0">
                <a:solidFill>
                  <a:srgbClr val="1C2A55"/>
                </a:solidFill>
              </a:rPr>
              <a:t>Функциональная форма и эконометрическая техника;</a:t>
            </a:r>
          </a:p>
          <a:p>
            <a:pPr marL="457200" indent="-457200" defTabSz="914400" fontAlgn="auto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  <a:defRPr/>
            </a:pPr>
            <a:r>
              <a:rPr lang="ru-RU" sz="3200" dirty="0" smtClean="0">
                <a:solidFill>
                  <a:srgbClr val="1C2A55"/>
                </a:solidFill>
              </a:rPr>
              <a:t>Нелинейное бюджетное ограничение.</a:t>
            </a:r>
            <a:endParaRPr lang="ru-RU" sz="3200" dirty="0">
              <a:solidFill>
                <a:srgbClr val="1C2A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141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</a:t>
            </a:r>
            <a:r>
              <a:rPr lang="ru-RU" sz="800" dirty="0" smtClean="0">
                <a:solidFill>
                  <a:schemeClr val="bg1"/>
                </a:solidFill>
              </a:rPr>
              <a:t>Нижний Новгород, 201</a:t>
            </a:r>
            <a:r>
              <a:rPr lang="ru-RU" sz="800" dirty="0">
                <a:solidFill>
                  <a:schemeClr val="bg1"/>
                </a:solidFill>
              </a:rPr>
              <a:t>4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369116"/>
            <a:ext cx="7497136" cy="572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3200" b="1" dirty="0" smtClean="0">
                <a:solidFill>
                  <a:schemeClr val="bg1"/>
                </a:solidFill>
                <a:latin typeface="Myriad Pro"/>
              </a:rPr>
              <a:t>Исследования второго поколения</a:t>
            </a:r>
            <a:endParaRPr lang="en-US" sz="3200" b="1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65F501-F5CC-4E12-934E-78BB5E4DA20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7617" y="1646238"/>
            <a:ext cx="5929634" cy="862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48966" y="2923551"/>
            <a:ext cx="787590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X</a:t>
            </a:r>
            <a:r>
              <a:rPr lang="en-US" sz="2400" i="1" baseline="-25000" dirty="0" smtClean="0"/>
              <a:t>i</a:t>
            </a:r>
            <a:r>
              <a:rPr lang="ru-RU" sz="2400" dirty="0" smtClean="0"/>
              <a:t>— </a:t>
            </a:r>
            <a:r>
              <a:rPr lang="ru-RU" sz="2400" dirty="0"/>
              <a:t>вектор регрессоров; </a:t>
            </a:r>
            <a:endParaRPr lang="en-US" sz="2400" dirty="0" smtClean="0"/>
          </a:p>
          <a:p>
            <a:r>
              <a:rPr lang="el-GR" sz="2400" dirty="0" smtClean="0"/>
              <a:t>β</a:t>
            </a:r>
            <a:r>
              <a:rPr lang="ru-RU" sz="2400" dirty="0" smtClean="0"/>
              <a:t> </a:t>
            </a:r>
            <a:r>
              <a:rPr lang="ru-RU" sz="2400" dirty="0"/>
              <a:t>— соответствующий вектор неизвестных коэффициентов; </a:t>
            </a:r>
            <a:endParaRPr lang="en-US" sz="2400" dirty="0" smtClean="0"/>
          </a:p>
          <a:p>
            <a:r>
              <a:rPr lang="ru-RU" sz="2400" dirty="0" smtClean="0"/>
              <a:t>N </a:t>
            </a:r>
            <a:r>
              <a:rPr lang="ru-RU" sz="2400" dirty="0"/>
              <a:t>— общее число индивидуумов; </a:t>
            </a:r>
            <a:endParaRPr lang="en-US" sz="2400" dirty="0" smtClean="0"/>
          </a:p>
          <a:p>
            <a:r>
              <a:rPr lang="en-US" sz="2400" dirty="0" smtClean="0"/>
              <a:t>u</a:t>
            </a:r>
            <a:r>
              <a:rPr lang="en-US" sz="2400" i="1" baseline="-25000" dirty="0" smtClean="0"/>
              <a:t>Hi</a:t>
            </a:r>
            <a:r>
              <a:rPr lang="ru-RU" sz="2400" dirty="0" smtClean="0"/>
              <a:t> </a:t>
            </a:r>
            <a:r>
              <a:rPr lang="ru-RU" sz="2400" dirty="0"/>
              <a:t>— </a:t>
            </a:r>
            <a:r>
              <a:rPr lang="ru-RU" sz="2400" dirty="0" smtClean="0"/>
              <a:t>независимые </a:t>
            </a:r>
            <a:r>
              <a:rPr lang="ru-RU" sz="2400" dirty="0"/>
              <a:t>нормально </a:t>
            </a:r>
            <a:r>
              <a:rPr lang="ru-RU" sz="2400" dirty="0" err="1"/>
              <a:t>распределенные</a:t>
            </a:r>
            <a:r>
              <a:rPr lang="ru-RU" sz="2400" dirty="0"/>
              <a:t> случайные величины, характеризующие «склонность индивидуума / к работе», с нулевой средней и </a:t>
            </a:r>
            <a:r>
              <a:rPr lang="ru-RU" sz="2400" dirty="0" smtClean="0"/>
              <a:t>дисперсией</a:t>
            </a:r>
            <a:r>
              <a:rPr lang="en-US" sz="2400" dirty="0" smtClean="0"/>
              <a:t> </a:t>
            </a:r>
            <a:r>
              <a:rPr lang="el-GR" sz="2400" dirty="0" smtClean="0"/>
              <a:t>σ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8125040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</a:t>
            </a:r>
            <a:r>
              <a:rPr lang="ru-RU" sz="800" dirty="0" smtClean="0">
                <a:solidFill>
                  <a:schemeClr val="bg1"/>
                </a:solidFill>
              </a:rPr>
              <a:t>Нижний Новгород, 201</a:t>
            </a:r>
            <a:r>
              <a:rPr lang="ru-RU" sz="800" dirty="0">
                <a:solidFill>
                  <a:schemeClr val="bg1"/>
                </a:solidFill>
              </a:rPr>
              <a:t>4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369116"/>
            <a:ext cx="7497136" cy="572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3200" b="1" dirty="0" smtClean="0">
                <a:solidFill>
                  <a:schemeClr val="bg1"/>
                </a:solidFill>
                <a:latin typeface="Myriad Pro"/>
              </a:rPr>
              <a:t>Исследования второго поколения</a:t>
            </a:r>
            <a:endParaRPr lang="en-US" sz="3200" b="1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65F501-F5CC-4E12-934E-78BB5E4DA20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6806" y="1569243"/>
            <a:ext cx="4884314" cy="87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414818" y="4359553"/>
            <a:ext cx="47625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/>
                </a:solidFill>
              </a:rPr>
              <a:t>Изменение </a:t>
            </a:r>
            <a:r>
              <a:rPr lang="ru-RU" sz="2000" b="1" dirty="0">
                <a:solidFill>
                  <a:schemeClr val="tx2"/>
                </a:solidFill>
              </a:rPr>
              <a:t>в количестве отработанных часов для тех, кто уже трудоустроен, взятое с весом, равным вероятности обладания работой (т.е. доле имеющих работу)</a:t>
            </a:r>
          </a:p>
        </p:txBody>
      </p:sp>
      <p:cxnSp>
        <p:nvCxnSpPr>
          <p:cNvPr id="10" name="Прямая со стрелкой 9"/>
          <p:cNvCxnSpPr/>
          <p:nvPr/>
        </p:nvCxnSpPr>
        <p:spPr>
          <a:xfrm flipV="1">
            <a:off x="3152775" y="2440782"/>
            <a:ext cx="581025" cy="171053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4281968" y="3121839"/>
            <a:ext cx="47625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/>
                </a:solidFill>
              </a:rPr>
              <a:t>Изменение </a:t>
            </a:r>
            <a:r>
              <a:rPr lang="ru-RU" sz="2000" b="1" dirty="0">
                <a:solidFill>
                  <a:schemeClr val="tx2"/>
                </a:solidFill>
              </a:rPr>
              <a:t>в вероятности работы, взятое с весом, равным среднему количеству отработанных часов, для тех, кто работает</a:t>
            </a:r>
          </a:p>
        </p:txBody>
      </p:sp>
      <p:cxnSp>
        <p:nvCxnSpPr>
          <p:cNvPr id="13" name="Прямая со стрелкой 12"/>
          <p:cNvCxnSpPr/>
          <p:nvPr/>
        </p:nvCxnSpPr>
        <p:spPr>
          <a:xfrm flipH="1" flipV="1">
            <a:off x="6238874" y="2619395"/>
            <a:ext cx="314326" cy="5024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42538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</a:t>
            </a:r>
            <a:r>
              <a:rPr lang="ru-RU" sz="800" dirty="0" smtClean="0">
                <a:solidFill>
                  <a:schemeClr val="bg1"/>
                </a:solidFill>
              </a:rPr>
              <a:t>Нижний Новгород, 201</a:t>
            </a:r>
            <a:r>
              <a:rPr lang="ru-RU" sz="800" dirty="0">
                <a:solidFill>
                  <a:schemeClr val="bg1"/>
                </a:solidFill>
              </a:rPr>
              <a:t>4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369116"/>
            <a:ext cx="7497136" cy="572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3200" b="1" dirty="0" smtClean="0">
                <a:solidFill>
                  <a:schemeClr val="bg1"/>
                </a:solidFill>
                <a:latin typeface="Myriad Pro"/>
              </a:rPr>
              <a:t>Процедуры </a:t>
            </a:r>
            <a:r>
              <a:rPr lang="ru-RU" sz="3200" b="1" dirty="0" err="1" smtClean="0">
                <a:solidFill>
                  <a:schemeClr val="bg1"/>
                </a:solidFill>
                <a:latin typeface="Myriad Pro"/>
              </a:rPr>
              <a:t>Киллингсворта</a:t>
            </a:r>
            <a:endParaRPr lang="en-US" sz="3200" b="1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65F501-F5CC-4E12-934E-78BB5E4DA20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80998" y="1387524"/>
            <a:ext cx="858202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1800"/>
              </a:spcAft>
              <a:defRPr/>
            </a:pPr>
            <a:r>
              <a:rPr lang="ru-RU" sz="3200" b="1" dirty="0">
                <a:solidFill>
                  <a:srgbClr val="1C2A55"/>
                </a:solidFill>
              </a:rPr>
              <a:t>Процедура </a:t>
            </a:r>
            <a:r>
              <a:rPr lang="it-IT" sz="3200" b="1" dirty="0" smtClean="0">
                <a:solidFill>
                  <a:srgbClr val="1C2A55"/>
                </a:solidFill>
              </a:rPr>
              <a:t>I</a:t>
            </a:r>
            <a:r>
              <a:rPr lang="ru-RU" sz="3200" b="1" dirty="0" smtClean="0">
                <a:solidFill>
                  <a:srgbClr val="1C2A55"/>
                </a:solidFill>
              </a:rPr>
              <a:t> </a:t>
            </a:r>
          </a:p>
          <a:p>
            <a:pPr marL="457200" indent="-457200" defTabSz="914400" fontAlgn="auto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  <a:defRPr/>
            </a:pPr>
            <a:r>
              <a:rPr lang="ru-RU" sz="3200" dirty="0" smtClean="0">
                <a:solidFill>
                  <a:srgbClr val="1C2A55"/>
                </a:solidFill>
              </a:rPr>
              <a:t>Работающее население →</a:t>
            </a:r>
            <a:r>
              <a:rPr lang="en-US" sz="3200" dirty="0" smtClean="0">
                <a:solidFill>
                  <a:srgbClr val="1C2A55"/>
                </a:solidFill>
              </a:rPr>
              <a:t>W →</a:t>
            </a:r>
            <a:r>
              <a:rPr lang="ru-RU" sz="3200" dirty="0" smtClean="0">
                <a:solidFill>
                  <a:srgbClr val="1C2A55"/>
                </a:solidFill>
              </a:rPr>
              <a:t> МНК</a:t>
            </a:r>
          </a:p>
          <a:p>
            <a:pPr marL="457200" indent="-457200" defTabSz="914400" fontAlgn="auto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  <a:defRPr/>
            </a:pPr>
            <a:r>
              <a:rPr lang="ru-RU" sz="3200" dirty="0" smtClean="0">
                <a:solidFill>
                  <a:srgbClr val="1C2A55"/>
                </a:solidFill>
              </a:rPr>
              <a:t>Прогнозные </a:t>
            </a:r>
            <a:r>
              <a:rPr lang="en-US" sz="3200" dirty="0" smtClean="0">
                <a:solidFill>
                  <a:srgbClr val="1C2A55"/>
                </a:solidFill>
              </a:rPr>
              <a:t>W</a:t>
            </a:r>
            <a:r>
              <a:rPr lang="ru-RU" sz="3200" dirty="0" smtClean="0">
                <a:solidFill>
                  <a:srgbClr val="1C2A55"/>
                </a:solidFill>
              </a:rPr>
              <a:t> для всех → </a:t>
            </a:r>
          </a:p>
          <a:p>
            <a:pPr marL="457200" indent="-457200" defTabSz="914400" fontAlgn="auto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  <a:defRPr/>
            </a:pPr>
            <a:endParaRPr lang="ru-RU" sz="3200" dirty="0">
              <a:solidFill>
                <a:srgbClr val="1C2A55"/>
              </a:solidFill>
            </a:endParaRPr>
          </a:p>
          <a:p>
            <a:pPr defTabSz="914400" fontAlgn="auto">
              <a:spcBef>
                <a:spcPts val="0"/>
              </a:spcBef>
              <a:spcAft>
                <a:spcPts val="1800"/>
              </a:spcAft>
              <a:defRPr/>
            </a:pPr>
            <a:r>
              <a:rPr lang="ru-RU" sz="3200" b="1" dirty="0" smtClean="0">
                <a:solidFill>
                  <a:srgbClr val="1C2A55"/>
                </a:solidFill>
              </a:rPr>
              <a:t>Результат:</a:t>
            </a:r>
            <a:r>
              <a:rPr lang="ru-RU" sz="3200" dirty="0" smtClean="0">
                <a:solidFill>
                  <a:srgbClr val="1C2A55"/>
                </a:solidFill>
              </a:rPr>
              <a:t> несостоятельные оценки</a:t>
            </a:r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5388" y="2830049"/>
            <a:ext cx="2411412" cy="592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3449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</a:t>
            </a:r>
            <a:r>
              <a:rPr lang="ru-RU" sz="800" dirty="0" smtClean="0">
                <a:solidFill>
                  <a:schemeClr val="bg1"/>
                </a:solidFill>
              </a:rPr>
              <a:t>Нижний Новгород, 201</a:t>
            </a:r>
            <a:r>
              <a:rPr lang="ru-RU" sz="800" dirty="0">
                <a:solidFill>
                  <a:schemeClr val="bg1"/>
                </a:solidFill>
              </a:rPr>
              <a:t>4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369116"/>
            <a:ext cx="7497136" cy="572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3200" b="1" dirty="0" smtClean="0">
                <a:solidFill>
                  <a:schemeClr val="bg1"/>
                </a:solidFill>
                <a:latin typeface="Myriad Pro"/>
              </a:rPr>
              <a:t>Процедуры </a:t>
            </a:r>
            <a:r>
              <a:rPr lang="ru-RU" sz="3200" b="1" dirty="0" err="1" smtClean="0">
                <a:solidFill>
                  <a:schemeClr val="bg1"/>
                </a:solidFill>
                <a:latin typeface="Myriad Pro"/>
              </a:rPr>
              <a:t>Киллингсворта</a:t>
            </a:r>
            <a:endParaRPr lang="en-US" sz="3200" b="1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65F501-F5CC-4E12-934E-78BB5E4DA20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80998" y="1387524"/>
            <a:ext cx="858202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1800"/>
              </a:spcAft>
              <a:defRPr/>
            </a:pPr>
            <a:r>
              <a:rPr lang="ru-RU" sz="3200" b="1" dirty="0">
                <a:solidFill>
                  <a:srgbClr val="1C2A55"/>
                </a:solidFill>
              </a:rPr>
              <a:t>Процедура </a:t>
            </a:r>
            <a:r>
              <a:rPr lang="it-IT" sz="3200" b="1" dirty="0" smtClean="0">
                <a:solidFill>
                  <a:srgbClr val="1C2A55"/>
                </a:solidFill>
              </a:rPr>
              <a:t>II</a:t>
            </a:r>
            <a:r>
              <a:rPr lang="ru-RU" sz="3200" b="1" dirty="0" smtClean="0">
                <a:solidFill>
                  <a:srgbClr val="1C2A55"/>
                </a:solidFill>
              </a:rPr>
              <a:t> </a:t>
            </a:r>
          </a:p>
          <a:p>
            <a:pPr marL="457200" indent="-457200" defTabSz="914400" fontAlgn="auto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  <a:defRPr/>
            </a:pPr>
            <a:r>
              <a:rPr lang="ru-RU" sz="3200" dirty="0" smtClean="0">
                <a:solidFill>
                  <a:srgbClr val="1C2A55"/>
                </a:solidFill>
              </a:rPr>
              <a:t>Работающее население →</a:t>
            </a:r>
            <a:r>
              <a:rPr lang="en-US" sz="3200" dirty="0" smtClean="0">
                <a:solidFill>
                  <a:srgbClr val="1C2A55"/>
                </a:solidFill>
              </a:rPr>
              <a:t>W →</a:t>
            </a:r>
            <a:r>
              <a:rPr lang="ru-RU" sz="3200" dirty="0" smtClean="0">
                <a:solidFill>
                  <a:srgbClr val="1C2A55"/>
                </a:solidFill>
              </a:rPr>
              <a:t> МНК</a:t>
            </a:r>
          </a:p>
          <a:p>
            <a:pPr marL="457200" indent="-457200" defTabSz="914400" fontAlgn="auto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  <a:defRPr/>
            </a:pPr>
            <a:r>
              <a:rPr lang="ru-RU" sz="3200" dirty="0" smtClean="0">
                <a:solidFill>
                  <a:srgbClr val="1C2A55"/>
                </a:solidFill>
              </a:rPr>
              <a:t>Прогнозные </a:t>
            </a:r>
            <a:r>
              <a:rPr lang="en-US" sz="3200" dirty="0" smtClean="0">
                <a:solidFill>
                  <a:srgbClr val="1C2A55"/>
                </a:solidFill>
              </a:rPr>
              <a:t>W</a:t>
            </a:r>
            <a:r>
              <a:rPr lang="ru-RU" sz="3200" dirty="0" smtClean="0">
                <a:solidFill>
                  <a:srgbClr val="1C2A55"/>
                </a:solidFill>
              </a:rPr>
              <a:t> для работающего населения → </a:t>
            </a:r>
          </a:p>
          <a:p>
            <a:pPr marL="457200" indent="-457200" defTabSz="914400" fontAlgn="auto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  <a:defRPr/>
            </a:pPr>
            <a:endParaRPr lang="ru-RU" sz="3200" dirty="0">
              <a:solidFill>
                <a:srgbClr val="1C2A55"/>
              </a:solidFill>
            </a:endParaRPr>
          </a:p>
          <a:p>
            <a:pPr defTabSz="914400" fontAlgn="auto">
              <a:spcBef>
                <a:spcPts val="0"/>
              </a:spcBef>
              <a:spcAft>
                <a:spcPts val="1800"/>
              </a:spcAft>
              <a:defRPr/>
            </a:pPr>
            <a:r>
              <a:rPr lang="ru-RU" sz="3200" b="1" dirty="0" smtClean="0">
                <a:solidFill>
                  <a:srgbClr val="1C2A55"/>
                </a:solidFill>
              </a:rPr>
              <a:t>Результат:</a:t>
            </a:r>
            <a:r>
              <a:rPr lang="ru-RU" sz="3200" dirty="0" smtClean="0">
                <a:solidFill>
                  <a:srgbClr val="1C2A55"/>
                </a:solidFill>
              </a:rPr>
              <a:t> несостоятельные оценки</a:t>
            </a:r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194" y="3357575"/>
            <a:ext cx="2411412" cy="592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3689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1036</TotalTime>
  <Words>1760</Words>
  <Application>Microsoft Macintosh PowerPoint</Application>
  <PresentationFormat>On-screen Show (4:3)</PresentationFormat>
  <Paragraphs>256</Paragraphs>
  <Slides>22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Эластичность предложения труда по заработной плате в России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vkremlev</dc:creator>
  <cp:lastModifiedBy>Anton Poe</cp:lastModifiedBy>
  <cp:revision>140</cp:revision>
  <dcterms:created xsi:type="dcterms:W3CDTF">2010-09-30T06:45:29Z</dcterms:created>
  <dcterms:modified xsi:type="dcterms:W3CDTF">2015-04-17T17:39:21Z</dcterms:modified>
</cp:coreProperties>
</file>