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7" r:id="rId6"/>
    <p:sldId id="269" r:id="rId7"/>
    <p:sldId id="268" r:id="rId8"/>
    <p:sldId id="271" r:id="rId9"/>
    <p:sldId id="259" r:id="rId10"/>
    <p:sldId id="265" r:id="rId11"/>
    <p:sldId id="264" r:id="rId12"/>
    <p:sldId id="260" r:id="rId13"/>
    <p:sldId id="27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ПРИВЫЧКИ В ПОТРЕБЛЕНИИ: ЭКОНОМЕТРИЧЕСКИЙ АНАЛИЗ НА ОСНОВЕ МИКРОДАННЫХ РОССИЙСКИХ ДОМАШНИХ ХОЗЯЙСТВ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26642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Ларин А.В., </a:t>
            </a:r>
            <a:r>
              <a:rPr lang="ru-RU" sz="2400" b="1" dirty="0" err="1" smtClean="0">
                <a:solidFill>
                  <a:schemeClr val="tx1"/>
                </a:solidFill>
              </a:rPr>
              <a:t>Новак</a:t>
            </a:r>
            <a:r>
              <a:rPr lang="ru-RU" sz="2400" b="1" dirty="0" smtClean="0">
                <a:solidFill>
                  <a:schemeClr val="tx1"/>
                </a:solidFill>
              </a:rPr>
              <a:t> А.Е., </a:t>
            </a:r>
            <a:r>
              <a:rPr lang="ru-RU" sz="2400" b="1" dirty="0" err="1" smtClean="0">
                <a:solidFill>
                  <a:schemeClr val="tx1"/>
                </a:solidFill>
              </a:rPr>
              <a:t>Хвостова</a:t>
            </a:r>
            <a:r>
              <a:rPr lang="ru-RU" sz="2400" b="1" dirty="0" smtClean="0">
                <a:solidFill>
                  <a:schemeClr val="tx1"/>
                </a:solidFill>
              </a:rPr>
              <a:t> И.Е.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Нижний Новгород, НИУ ВШЭ</a:t>
            </a: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Методология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оценки используется </a:t>
            </a:r>
            <a:r>
              <a:rPr lang="ru-RU" sz="2400" dirty="0" err="1" smtClean="0"/>
              <a:t>двухшаговый</a:t>
            </a:r>
            <a:r>
              <a:rPr lang="ru-RU" sz="2400" dirty="0" smtClean="0"/>
              <a:t> ОММ</a:t>
            </a:r>
          </a:p>
          <a:p>
            <a:r>
              <a:rPr lang="ru-RU" sz="2400" dirty="0" smtClean="0"/>
              <a:t>Инструменты – </a:t>
            </a:r>
            <a:r>
              <a:rPr lang="ru-RU" sz="2400" dirty="0" err="1" smtClean="0"/>
              <a:t>лагированные</a:t>
            </a:r>
            <a:r>
              <a:rPr lang="ru-RU" sz="2400" dirty="0" smtClean="0"/>
              <a:t> значения переменных</a:t>
            </a:r>
          </a:p>
          <a:p>
            <a:r>
              <a:rPr lang="ru-RU" sz="2400" dirty="0" smtClean="0"/>
              <a:t>Оценка ковариационной матрицы – с учетом корреляции ошибок прогнозов разных домохозяйств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Описательная статистика</a:t>
            </a: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88" y="1916832"/>
            <a:ext cx="8723312" cy="313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4504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517232"/>
            <a:ext cx="7416824" cy="78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Описание результатов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Привычки </a:t>
            </a:r>
            <a:r>
              <a:rPr lang="ru-RU" sz="2400" dirty="0"/>
              <a:t>для </a:t>
            </a:r>
            <a:r>
              <a:rPr lang="ru-RU" sz="2400" dirty="0" smtClean="0"/>
              <a:t>двух </a:t>
            </a:r>
            <a:r>
              <a:rPr lang="ru-RU" sz="2400" dirty="0"/>
              <a:t>групп существуют, однако для продуктов питания они получились </a:t>
            </a:r>
            <a:r>
              <a:rPr lang="ru-RU" sz="2400" dirty="0" smtClean="0"/>
              <a:t>положительны, </a:t>
            </a:r>
            <a:r>
              <a:rPr lang="ru-RU" sz="2400" dirty="0"/>
              <a:t>для остальных товаров недлительного пользования – </a:t>
            </a:r>
            <a:r>
              <a:rPr lang="ru-RU" sz="2400" dirty="0" smtClean="0"/>
              <a:t>отрицательны.</a:t>
            </a:r>
            <a:endParaRPr lang="ru-RU" sz="2400" dirty="0" smtClean="0"/>
          </a:p>
          <a:p>
            <a:r>
              <a:rPr lang="ru-RU" sz="2400" dirty="0" smtClean="0"/>
              <a:t>Данный факт можно объяснить тем, что для продуктов питания </a:t>
            </a:r>
            <a:r>
              <a:rPr lang="ru-RU" sz="2400" dirty="0" smtClean="0"/>
              <a:t>прослеживается </a:t>
            </a:r>
            <a:r>
              <a:rPr lang="ru-RU" sz="2400" dirty="0" smtClean="0"/>
              <a:t>зависимость: больше потребления – выше уровень </a:t>
            </a:r>
            <a:r>
              <a:rPr lang="ru-RU" sz="2400" dirty="0" smtClean="0"/>
              <a:t>полезности, для других товаров </a:t>
            </a:r>
            <a:r>
              <a:rPr lang="en-US" sz="2400" dirty="0" smtClean="0"/>
              <a:t>–</a:t>
            </a:r>
            <a:r>
              <a:rPr lang="ru-RU" sz="2400" dirty="0" smtClean="0"/>
              <a:t> чем выше средний уровень потребления, тем выше уровен</a:t>
            </a:r>
            <a:r>
              <a:rPr lang="ru-RU" sz="2400" dirty="0" smtClean="0"/>
              <a:t>ь жизни и полезность индивида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Т.о</a:t>
            </a:r>
            <a:r>
              <a:rPr lang="ru-RU" sz="2400" dirty="0" smtClean="0"/>
              <a:t>. есть подтверждение наличия</a:t>
            </a:r>
            <a:r>
              <a:rPr lang="ru-RU" sz="2400" dirty="0"/>
              <a:t> </a:t>
            </a:r>
            <a:r>
              <a:rPr lang="ru-RU" sz="2400" dirty="0" smtClean="0"/>
              <a:t>глубоких привычек в потреблении в мультипликативной форме для функции полезности </a:t>
            </a:r>
            <a:r>
              <a:rPr lang="ru-RU" sz="2400" dirty="0" err="1" smtClean="0"/>
              <a:t>Кобба</a:t>
            </a:r>
            <a:r>
              <a:rPr lang="ru-RU" sz="2400" dirty="0" smtClean="0"/>
              <a:t>-Дугласа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963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Оценки параметров поведения агентов, полученные на дезагрегированных данных необходимы для калибровки и оценки </a:t>
            </a:r>
            <a:r>
              <a:rPr lang="ru-RU" sz="2600" dirty="0" err="1" smtClean="0"/>
              <a:t>ДСОЭР-моделей</a:t>
            </a:r>
            <a:r>
              <a:rPr lang="ru-RU" sz="2600" dirty="0" smtClean="0"/>
              <a:t> (</a:t>
            </a:r>
            <a:r>
              <a:rPr lang="ru-RU" sz="2600" dirty="0" err="1" smtClean="0"/>
              <a:t>Полбин</a:t>
            </a:r>
            <a:r>
              <a:rPr lang="ru-RU" sz="2600" dirty="0" smtClean="0"/>
              <a:t>, 2013, </a:t>
            </a:r>
            <a:r>
              <a:rPr lang="ru-RU" sz="2600" dirty="0" err="1" smtClean="0"/>
              <a:t>Семко</a:t>
            </a:r>
            <a:r>
              <a:rPr lang="ru-RU" sz="2600" dirty="0" smtClean="0"/>
              <a:t>, 2013)</a:t>
            </a:r>
            <a:endParaRPr lang="en-US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Включение привычек позволяет учесть инерционность поведения </a:t>
            </a:r>
            <a:r>
              <a:rPr lang="en-US" sz="2600" dirty="0" smtClean="0"/>
              <a:t>(Abel</a:t>
            </a:r>
            <a:r>
              <a:rPr lang="ru-RU" sz="2600" dirty="0" smtClean="0"/>
              <a:t>, 1990; </a:t>
            </a:r>
            <a:r>
              <a:rPr lang="en-US" sz="2600" dirty="0" err="1" smtClean="0"/>
              <a:t>Smets</a:t>
            </a:r>
            <a:r>
              <a:rPr lang="ru-RU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Wouters</a:t>
            </a:r>
            <a:r>
              <a:rPr lang="ru-RU" sz="2600" dirty="0" smtClean="0"/>
              <a:t> 2003, 2007</a:t>
            </a:r>
            <a:r>
              <a:rPr lang="en-US" sz="2600" dirty="0" smtClean="0"/>
              <a:t>)</a:t>
            </a:r>
          </a:p>
          <a:p>
            <a:endParaRPr lang="ru-RU" sz="2600" dirty="0" smtClean="0"/>
          </a:p>
          <a:p>
            <a:r>
              <a:rPr lang="ru-RU" sz="2600" dirty="0" smtClean="0"/>
              <a:t>Глубокие привычки («</a:t>
            </a:r>
            <a:r>
              <a:rPr lang="en-US" sz="2600" dirty="0" smtClean="0"/>
              <a:t>Deep habits</a:t>
            </a:r>
            <a:r>
              <a:rPr lang="ru-RU" sz="2600" dirty="0" smtClean="0"/>
              <a:t>»</a:t>
            </a:r>
            <a:r>
              <a:rPr lang="en-US" sz="2600" dirty="0" smtClean="0"/>
              <a:t>) </a:t>
            </a:r>
            <a:r>
              <a:rPr lang="ru-RU" sz="2600" dirty="0" smtClean="0"/>
              <a:t>анализируют отношение агентов к отдельным товарам, которые в свою очередь формируют агрегированное потребление (</a:t>
            </a:r>
            <a:r>
              <a:rPr lang="en-US" sz="2600" dirty="0" err="1" smtClean="0"/>
              <a:t>Ravn</a:t>
            </a:r>
            <a:r>
              <a:rPr lang="en-US" sz="2600" dirty="0" smtClean="0"/>
              <a:t> at al.,2006 </a:t>
            </a:r>
            <a:r>
              <a:rPr lang="ru-RU" sz="2600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/>
          <a:lstStyle/>
          <a:p>
            <a:pPr algn="l"/>
            <a:r>
              <a:rPr lang="ru-RU" dirty="0" smtClean="0"/>
              <a:t>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Полезность </a:t>
            </a:r>
            <a:r>
              <a:rPr lang="en-US" sz="1800" dirty="0" smtClean="0"/>
              <a:t>U</a:t>
            </a:r>
            <a:r>
              <a:rPr lang="ru-RU" sz="1800" dirty="0" smtClean="0"/>
              <a:t>  домохозяйства </a:t>
            </a:r>
            <a:r>
              <a:rPr lang="en-US" sz="1800" dirty="0" smtClean="0"/>
              <a:t>j </a:t>
            </a:r>
            <a:r>
              <a:rPr lang="ru-RU" sz="1800" dirty="0" smtClean="0"/>
              <a:t>описывается функцией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Где </a:t>
            </a:r>
            <a:r>
              <a:rPr lang="en-US" sz="1800" dirty="0" smtClean="0"/>
              <a:t>        </a:t>
            </a:r>
            <a:r>
              <a:rPr lang="ru-RU" sz="1800" dirty="0" smtClean="0"/>
              <a:t> - потребление с учетом привычек,</a:t>
            </a:r>
            <a:r>
              <a:rPr lang="en-US" sz="1800" dirty="0" smtClean="0"/>
              <a:t>    </a:t>
            </a:r>
            <a:r>
              <a:rPr lang="ru-RU" sz="1800" dirty="0" smtClean="0"/>
              <a:t>  – субъективный дисконт,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полезность за один период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u(x) </a:t>
            </a:r>
            <a:r>
              <a:rPr lang="ru-RU" sz="1800" dirty="0" smtClean="0"/>
              <a:t>в случае </a:t>
            </a:r>
            <a:r>
              <a:rPr lang="en-US" sz="1800" dirty="0" smtClean="0"/>
              <a:t>CRRA</a:t>
            </a:r>
            <a:endParaRPr lang="ru-RU" sz="1800" dirty="0" smtClean="0"/>
          </a:p>
          <a:p>
            <a:endParaRPr lang="ru-RU" dirty="0" smtClean="0"/>
          </a:p>
          <a:p>
            <a:endParaRPr lang="en-US" sz="1800" dirty="0" smtClean="0"/>
          </a:p>
          <a:p>
            <a:r>
              <a:rPr lang="ru-RU" sz="1800" dirty="0" smtClean="0"/>
              <a:t>Бюджетное ограничение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где  </a:t>
            </a:r>
            <a:r>
              <a:rPr lang="en-US" sz="1800" dirty="0" smtClean="0"/>
              <a:t>     </a:t>
            </a:r>
            <a:r>
              <a:rPr lang="ru-RU" sz="1800" dirty="0" smtClean="0"/>
              <a:t>- активы -го домохозяйства на начало периода </a:t>
            </a:r>
            <a:r>
              <a:rPr lang="en-US" sz="1800" dirty="0" smtClean="0"/>
              <a:t>t</a:t>
            </a:r>
            <a:r>
              <a:rPr lang="ru-RU" sz="1800" dirty="0" smtClean="0"/>
              <a:t>,</a:t>
            </a:r>
            <a:endParaRPr lang="en-US" sz="1800" dirty="0" smtClean="0"/>
          </a:p>
          <a:p>
            <a:r>
              <a:rPr lang="ru-RU" sz="1800" dirty="0" smtClean="0"/>
              <a:t>  </a:t>
            </a:r>
            <a:r>
              <a:rPr lang="en-US" sz="1800" dirty="0" smtClean="0"/>
              <a:t>   </a:t>
            </a:r>
            <a:r>
              <a:rPr lang="ru-RU" sz="1800" dirty="0" smtClean="0"/>
              <a:t>- нефинансовый доход,  </a:t>
            </a:r>
            <a:r>
              <a:rPr lang="en-US" sz="1800" dirty="0" smtClean="0"/>
              <a:t>             </a:t>
            </a:r>
            <a:r>
              <a:rPr lang="ru-RU" sz="1800" dirty="0" smtClean="0"/>
              <a:t>цена -го товара,  </a:t>
            </a:r>
            <a:r>
              <a:rPr lang="en-US" sz="1800" dirty="0" smtClean="0"/>
              <a:t>           </a:t>
            </a:r>
            <a:r>
              <a:rPr lang="ru-RU" sz="1800" dirty="0" smtClean="0"/>
              <a:t>–валовая процентная ставка за период.</a:t>
            </a:r>
          </a:p>
          <a:p>
            <a:endParaRPr lang="ru-RU" dirty="0" smtClean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556792"/>
            <a:ext cx="2376264" cy="867977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56992"/>
            <a:ext cx="2016225" cy="667133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293096"/>
            <a:ext cx="4691639" cy="787188"/>
          </a:xfrm>
          <a:prstGeom prst="rect">
            <a:avLst/>
          </a:prstGeom>
          <a:noFill/>
        </p:spPr>
      </p:pic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492896"/>
            <a:ext cx="176747" cy="324036"/>
          </a:xfrm>
          <a:prstGeom prst="rect">
            <a:avLst/>
          </a:prstGeom>
          <a:noFill/>
        </p:spPr>
      </p:pic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492896"/>
            <a:ext cx="297033" cy="339466"/>
          </a:xfrm>
          <a:prstGeom prst="rect">
            <a:avLst/>
          </a:prstGeom>
          <a:noFill/>
        </p:spPr>
      </p:pic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085184"/>
            <a:ext cx="357090" cy="372616"/>
          </a:xfrm>
          <a:prstGeom prst="rect">
            <a:avLst/>
          </a:prstGeom>
          <a:noFill/>
        </p:spPr>
      </p:pic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8" name="Picture 2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445224"/>
            <a:ext cx="401191" cy="356614"/>
          </a:xfrm>
          <a:prstGeom prst="rect">
            <a:avLst/>
          </a:prstGeom>
          <a:noFill/>
        </p:spPr>
      </p:pic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445223"/>
            <a:ext cx="360040" cy="377185"/>
          </a:xfrm>
          <a:prstGeom prst="rect">
            <a:avLst/>
          </a:prstGeom>
          <a:noFill/>
        </p:spPr>
      </p:pic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2" name="Picture 3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445224"/>
            <a:ext cx="615069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052736"/>
          <a:ext cx="7416823" cy="5312981"/>
        </p:xfrm>
        <a:graphic>
          <a:graphicData uri="http://schemas.openxmlformats.org/drawingml/2006/table">
            <a:tbl>
              <a:tblPr/>
              <a:tblGrid>
                <a:gridCol w="1405697"/>
                <a:gridCol w="3082587"/>
                <a:gridCol w="2928539"/>
              </a:tblGrid>
              <a:tr h="424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Аддитивные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Мультипликативные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05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Для функции потребления с постоянной эластичностью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межвременного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замещения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Внешние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5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Внутренние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Для функции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потребления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Кобба-Дугласа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20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Внешние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36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Внутренние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420888"/>
            <a:ext cx="2238375" cy="581025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276872"/>
            <a:ext cx="1781175" cy="895350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573016"/>
            <a:ext cx="2276475" cy="581025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356992"/>
            <a:ext cx="1857375" cy="1114425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157192"/>
            <a:ext cx="1581150" cy="390525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085184"/>
            <a:ext cx="1057275" cy="590550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877272"/>
            <a:ext cx="1628775" cy="390525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733256"/>
            <a:ext cx="1114425" cy="609600"/>
          </a:xfrm>
          <a:prstGeom prst="rect">
            <a:avLst/>
          </a:prstGeom>
          <a:noFill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2008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Потребление с учетом различных видов привычек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Оценки на </a:t>
            </a:r>
            <a:r>
              <a:rPr lang="ru-RU" dirty="0" err="1" smtClean="0"/>
              <a:t>макроданных</a:t>
            </a:r>
            <a:r>
              <a:rPr lang="ru-RU" dirty="0" smtClean="0"/>
              <a:t> в </a:t>
            </a:r>
            <a:r>
              <a:rPr lang="en-US" dirty="0" smtClean="0"/>
              <a:t>DSGE </a:t>
            </a:r>
            <a:r>
              <a:rPr lang="ru-RU" dirty="0" smtClean="0"/>
              <a:t>моделях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Оценки параметра привычек, которые используются при калибровке </a:t>
            </a:r>
            <a:r>
              <a:rPr lang="en-US" sz="2600" dirty="0" smtClean="0"/>
              <a:t>DSGE </a:t>
            </a:r>
            <a:r>
              <a:rPr lang="ru-RU" sz="2600" dirty="0" smtClean="0"/>
              <a:t>моделей: </a:t>
            </a:r>
            <a:r>
              <a:rPr lang="ru-RU" sz="2600" dirty="0"/>
              <a:t>от 0,5 до 0,7. </a:t>
            </a:r>
            <a:endParaRPr lang="ru-RU" sz="2600" dirty="0" smtClean="0"/>
          </a:p>
          <a:p>
            <a:r>
              <a:rPr lang="ru-RU" sz="2600" dirty="0" smtClean="0"/>
              <a:t>Ф</a:t>
            </a:r>
            <a:r>
              <a:rPr lang="ru-RU" sz="2600" dirty="0"/>
              <a:t>. </a:t>
            </a:r>
            <a:r>
              <a:rPr lang="ru-RU" sz="2600" dirty="0" err="1"/>
              <a:t>Сметс</a:t>
            </a:r>
            <a:r>
              <a:rPr lang="ru-RU" sz="2600" dirty="0"/>
              <a:t>, Р. </a:t>
            </a:r>
            <a:r>
              <a:rPr lang="ru-RU" sz="2600" dirty="0" err="1"/>
              <a:t>Воутерс</a:t>
            </a:r>
            <a:r>
              <a:rPr lang="ru-RU" sz="2600" dirty="0"/>
              <a:t> </a:t>
            </a:r>
            <a:r>
              <a:rPr lang="ru-RU" sz="2600" dirty="0" smtClean="0"/>
              <a:t>- 0,55</a:t>
            </a:r>
            <a:r>
              <a:rPr lang="ru-RU" sz="2600" dirty="0"/>
              <a:t>, в работе 2007 г. для </a:t>
            </a:r>
            <a:r>
              <a:rPr lang="ru-RU" sz="2600" dirty="0" smtClean="0"/>
              <a:t>США, 0,71 для Европы.  </a:t>
            </a:r>
            <a:r>
              <a:rPr lang="ru-RU" sz="2600" dirty="0"/>
              <a:t>Д. </a:t>
            </a:r>
            <a:r>
              <a:rPr lang="ru-RU" sz="2600" dirty="0" err="1"/>
              <a:t>Кристиано</a:t>
            </a:r>
            <a:r>
              <a:rPr lang="ru-RU" sz="2600" dirty="0"/>
              <a:t>, М. </a:t>
            </a:r>
            <a:r>
              <a:rPr lang="ru-RU" sz="2600" dirty="0" err="1" smtClean="0"/>
              <a:t>Эхенбаум</a:t>
            </a:r>
            <a:r>
              <a:rPr lang="ru-RU" sz="2600" dirty="0" smtClean="0"/>
              <a:t>, </a:t>
            </a:r>
            <a:r>
              <a:rPr lang="ru-RU" sz="2600" dirty="0"/>
              <a:t>К. </a:t>
            </a:r>
            <a:r>
              <a:rPr lang="ru-RU" sz="2600" dirty="0" smtClean="0"/>
              <a:t>Эванс </a:t>
            </a:r>
            <a:r>
              <a:rPr lang="ru-RU" sz="2600" dirty="0"/>
              <a:t>(</a:t>
            </a:r>
            <a:r>
              <a:rPr lang="ru-RU" sz="2600" dirty="0" smtClean="0"/>
              <a:t>2005) -  0,65, </a:t>
            </a:r>
            <a:r>
              <a:rPr lang="ru-RU" sz="2600" dirty="0" err="1" smtClean="0"/>
              <a:t>Д.Кристиано</a:t>
            </a:r>
            <a:r>
              <a:rPr lang="ru-RU" sz="2600" dirty="0"/>
              <a:t>, Л. </a:t>
            </a:r>
            <a:r>
              <a:rPr lang="ru-RU" sz="2600" dirty="0" err="1" smtClean="0"/>
              <a:t>Болдрин</a:t>
            </a:r>
            <a:r>
              <a:rPr lang="ru-RU" sz="2600" dirty="0" smtClean="0"/>
              <a:t>, </a:t>
            </a:r>
            <a:r>
              <a:rPr lang="ru-RU" sz="2600" dirty="0"/>
              <a:t>Д. </a:t>
            </a:r>
            <a:r>
              <a:rPr lang="ru-RU" sz="2600" dirty="0" smtClean="0"/>
              <a:t>Фишер </a:t>
            </a:r>
            <a:r>
              <a:rPr lang="ru-RU" sz="2600" dirty="0"/>
              <a:t>(</a:t>
            </a:r>
            <a:r>
              <a:rPr lang="ru-RU" sz="2600" dirty="0" smtClean="0"/>
              <a:t>2001) - 0,7</a:t>
            </a:r>
            <a:r>
              <a:rPr lang="ru-RU" sz="2600" dirty="0"/>
              <a:t>. </a:t>
            </a:r>
            <a:r>
              <a:rPr lang="ru-RU" sz="2600" dirty="0" smtClean="0"/>
              <a:t>М. </a:t>
            </a:r>
            <a:r>
              <a:rPr lang="ru-RU" sz="2600" dirty="0" err="1"/>
              <a:t>Ратто</a:t>
            </a:r>
            <a:r>
              <a:rPr lang="ru-RU" sz="2600" dirty="0"/>
              <a:t> и др. (2008) </a:t>
            </a:r>
            <a:r>
              <a:rPr lang="ru-RU" sz="2600" dirty="0" smtClean="0"/>
              <a:t>- 0,56 для Еврозоны.</a:t>
            </a:r>
            <a:endParaRPr lang="ru-RU" sz="2600" dirty="0"/>
          </a:p>
          <a:p>
            <a:r>
              <a:rPr lang="ru-RU" sz="2600" dirty="0" smtClean="0"/>
              <a:t>В </a:t>
            </a:r>
            <a:r>
              <a:rPr lang="ru-RU" sz="2600" dirty="0"/>
              <a:t>работах российских авторов. </a:t>
            </a:r>
            <a:endParaRPr lang="ru-RU" sz="2600" dirty="0" smtClean="0"/>
          </a:p>
          <a:p>
            <a:r>
              <a:rPr lang="ru-RU" sz="2600" dirty="0" smtClean="0"/>
              <a:t>А</a:t>
            </a:r>
            <a:r>
              <a:rPr lang="ru-RU" sz="2600" dirty="0"/>
              <a:t>. </a:t>
            </a:r>
            <a:r>
              <a:rPr lang="ru-RU" sz="2600" dirty="0" err="1" smtClean="0"/>
              <a:t>Полбин</a:t>
            </a:r>
            <a:r>
              <a:rPr lang="ru-RU" sz="2600" dirty="0" smtClean="0"/>
              <a:t> </a:t>
            </a:r>
            <a:r>
              <a:rPr lang="ru-RU" sz="2600" dirty="0"/>
              <a:t>(</a:t>
            </a:r>
            <a:r>
              <a:rPr lang="ru-RU" sz="2600" dirty="0" smtClean="0"/>
              <a:t>2014) - </a:t>
            </a:r>
            <a:r>
              <a:rPr lang="ru-RU" sz="2600" dirty="0"/>
              <a:t>0,94, </a:t>
            </a:r>
            <a:r>
              <a:rPr lang="ru-RU" sz="2600" dirty="0" smtClean="0"/>
              <a:t>О</a:t>
            </a:r>
            <a:r>
              <a:rPr lang="ru-RU" sz="2600" dirty="0"/>
              <a:t>. </a:t>
            </a:r>
            <a:r>
              <a:rPr lang="ru-RU" sz="2600" dirty="0" err="1" smtClean="0"/>
              <a:t>Малаховская</a:t>
            </a:r>
            <a:r>
              <a:rPr lang="ru-RU" sz="2600" dirty="0" smtClean="0"/>
              <a:t> и А</a:t>
            </a:r>
            <a:r>
              <a:rPr lang="ru-RU" sz="2600" dirty="0"/>
              <a:t>. </a:t>
            </a:r>
            <a:r>
              <a:rPr lang="ru-RU" sz="2600" dirty="0" err="1" smtClean="0"/>
              <a:t>Минабутдинов</a:t>
            </a:r>
            <a:r>
              <a:rPr lang="ru-RU" sz="2600" dirty="0" smtClean="0"/>
              <a:t> - </a:t>
            </a:r>
            <a:r>
              <a:rPr lang="ru-RU" sz="2600" dirty="0"/>
              <a:t>0,66, </a:t>
            </a:r>
            <a:r>
              <a:rPr lang="ru-RU" sz="2600" dirty="0" smtClean="0"/>
              <a:t>А. Шул</a:t>
            </a:r>
            <a:r>
              <a:rPr lang="ru-RU" sz="2600" dirty="0"/>
              <a:t>ь</a:t>
            </a:r>
            <a:r>
              <a:rPr lang="ru-RU" sz="2600" dirty="0" smtClean="0"/>
              <a:t>гин - 0,74</a:t>
            </a:r>
            <a:r>
              <a:rPr lang="ru-RU" sz="2600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44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</a:t>
            </a:r>
            <a:r>
              <a:rPr lang="en-US" dirty="0" smtClean="0"/>
              <a:t>DSGE </a:t>
            </a:r>
            <a:r>
              <a:rPr lang="ru-RU" dirty="0" smtClean="0"/>
              <a:t>модели с привычками в потреблении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Первоначальная </a:t>
            </a:r>
            <a:r>
              <a:rPr lang="ru-RU" dirty="0"/>
              <a:t>реакция </a:t>
            </a:r>
            <a:r>
              <a:rPr lang="ru-RU" dirty="0" smtClean="0"/>
              <a:t>потребления на шоки </a:t>
            </a:r>
            <a:r>
              <a:rPr lang="ru-RU" dirty="0"/>
              <a:t>в модели без привычек сильнее</a:t>
            </a:r>
            <a:r>
              <a:rPr lang="ru-RU" dirty="0" smtClean="0"/>
              <a:t>, </a:t>
            </a:r>
            <a:r>
              <a:rPr lang="ru-RU" dirty="0"/>
              <a:t>при этом динамика потребления и цен после первоначального шока более гладкая.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Максимальное </a:t>
            </a:r>
            <a:r>
              <a:rPr lang="ru-RU" dirty="0"/>
              <a:t>отклонение </a:t>
            </a:r>
            <a:r>
              <a:rPr lang="ru-RU" dirty="0" smtClean="0"/>
              <a:t>больше в спецификации без привычек, </a:t>
            </a:r>
            <a:r>
              <a:rPr lang="ru-RU" dirty="0"/>
              <a:t>при этом нужно больше времени для подстройки к новому равновесию.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Добавление </a:t>
            </a:r>
            <a:r>
              <a:rPr lang="ru-RU" dirty="0"/>
              <a:t>привычек позволяет моделировать отложенный эффект шоков на потребление и цены, формируя при этом «куполообразный» (</a:t>
            </a:r>
            <a:r>
              <a:rPr lang="en-US" dirty="0" err="1"/>
              <a:t>humpshaped</a:t>
            </a:r>
            <a:r>
              <a:rPr lang="ru-RU" dirty="0"/>
              <a:t>) отклик. </a:t>
            </a:r>
            <a:r>
              <a:rPr lang="ru-RU" dirty="0" smtClean="0"/>
              <a:t>Данный эффект дополняет эффект </a:t>
            </a:r>
            <a:r>
              <a:rPr lang="ru-RU" dirty="0"/>
              <a:t>«сглаженного во времени потребления</a:t>
            </a:r>
            <a:r>
              <a:rPr lang="ru-RU" dirty="0" smtClean="0"/>
              <a:t>», который моделируется </a:t>
            </a:r>
            <a:r>
              <a:rPr lang="ru-RU" dirty="0"/>
              <a:t>с использованием эластичности </a:t>
            </a:r>
            <a:r>
              <a:rPr lang="ru-RU" dirty="0" err="1"/>
              <a:t>межвременного</a:t>
            </a:r>
            <a:r>
              <a:rPr lang="ru-RU" dirty="0"/>
              <a:t> </a:t>
            </a:r>
            <a:r>
              <a:rPr lang="ru-RU" dirty="0" smtClean="0"/>
              <a:t>замещения.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Ex, </a:t>
            </a:r>
            <a:r>
              <a:rPr lang="ru-RU" dirty="0" smtClean="0"/>
              <a:t>стандартная </a:t>
            </a:r>
            <a:r>
              <a:rPr lang="en-US" dirty="0" smtClean="0"/>
              <a:t>DSGE </a:t>
            </a:r>
            <a:r>
              <a:rPr lang="ru-RU" dirty="0" smtClean="0"/>
              <a:t>модель с учетом жесткости цен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9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800000"/>
            <a:ext cx="4275757" cy="32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1800000"/>
            <a:ext cx="4275757" cy="32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1043608" y="764704"/>
            <a:ext cx="748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Функции импульсного отклика на шок производительности для потребления и инфляции для модели без привычек (а) и с привычками (</a:t>
            </a:r>
            <a:r>
              <a:rPr lang="en-US" dirty="0"/>
              <a:t>b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013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043608" y="764704"/>
            <a:ext cx="748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Расходы домашних хозяйств на конечное потребление на душу населения в ценах 2004 г (тыс. руб.); </a:t>
            </a:r>
            <a:r>
              <a:rPr lang="en-US" dirty="0"/>
              <a:t>b</a:t>
            </a:r>
            <a:r>
              <a:rPr lang="ru-RU" dirty="0"/>
              <a:t>) Динамика цен на нефть марки </a:t>
            </a:r>
            <a:r>
              <a:rPr lang="en-US" dirty="0"/>
              <a:t>Urals</a:t>
            </a:r>
            <a:r>
              <a:rPr lang="ru-RU" dirty="0"/>
              <a:t> (долл. США)</a:t>
            </a:r>
          </a:p>
          <a:p>
            <a:r>
              <a:rPr lang="ru-RU" dirty="0"/>
              <a:t>Источник: Росстат, расчеты авторов</a:t>
            </a:r>
          </a:p>
          <a:p>
            <a:endParaRPr lang="ru-RU" dirty="0"/>
          </a:p>
        </p:txBody>
      </p:sp>
      <p:pic>
        <p:nvPicPr>
          <p:cNvPr id="3074" name="Диаграмма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2160000"/>
            <a:ext cx="3902083" cy="233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Диаграмма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2160000"/>
            <a:ext cx="3902083" cy="233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60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RLMS HSE</a:t>
            </a:r>
          </a:p>
          <a:p>
            <a:pPr lvl="1"/>
            <a:r>
              <a:rPr lang="en-US" dirty="0" smtClean="0"/>
              <a:t>11 </a:t>
            </a:r>
            <a:r>
              <a:rPr lang="ru-RU" dirty="0" smtClean="0"/>
              <a:t>волн (2002-2013гг)</a:t>
            </a:r>
          </a:p>
          <a:p>
            <a:pPr lvl="1"/>
            <a:r>
              <a:rPr lang="ru-RU" dirty="0" smtClean="0"/>
              <a:t>5791 наблюдение (в среднем 526 д/х в одной волне)</a:t>
            </a:r>
          </a:p>
          <a:p>
            <a:pPr lvl="1"/>
            <a:r>
              <a:rPr lang="ru-RU" dirty="0" smtClean="0"/>
              <a:t>Товары текущего потребления</a:t>
            </a:r>
          </a:p>
          <a:p>
            <a:pPr lvl="2"/>
            <a:r>
              <a:rPr lang="ru-RU" dirty="0" smtClean="0"/>
              <a:t>Продукты питания</a:t>
            </a:r>
          </a:p>
          <a:p>
            <a:pPr lvl="2"/>
            <a:r>
              <a:rPr lang="ru-RU" dirty="0" smtClean="0"/>
              <a:t>Остальные</a:t>
            </a:r>
          </a:p>
          <a:p>
            <a:r>
              <a:rPr lang="ru-RU" dirty="0" smtClean="0"/>
              <a:t>Средневзвешенные ставки по депозитам</a:t>
            </a:r>
          </a:p>
          <a:p>
            <a:r>
              <a:rPr lang="ru-RU" dirty="0" smtClean="0"/>
              <a:t>Инфляция для товаров текущего потребления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568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 Office</vt:lpstr>
      <vt:lpstr>ПРИВЫЧКИ В ПОТРЕБЛЕНИИ: ЭКОНОМЕТРИЧЕСКИЙ АНАЛИЗ НА ОСНОВЕ МИКРОДАННЫХ РОССИЙСКИХ ДОМАШНИХ ХОЗЯЙСТВ </vt:lpstr>
      <vt:lpstr>Мотивация</vt:lpstr>
      <vt:lpstr>Модель</vt:lpstr>
      <vt:lpstr>Потребление с учетом различных видов привычек</vt:lpstr>
      <vt:lpstr>Оценки на макроданных в DSGE моделях </vt:lpstr>
      <vt:lpstr>Динамика DSGE модели с привычками в потреблении</vt:lpstr>
      <vt:lpstr>PowerPoint Presentation</vt:lpstr>
      <vt:lpstr>PowerPoint Presentation</vt:lpstr>
      <vt:lpstr>Данные</vt:lpstr>
      <vt:lpstr>Методология</vt:lpstr>
      <vt:lpstr>Описательная статистика</vt:lpstr>
      <vt:lpstr>Результаты</vt:lpstr>
      <vt:lpstr>Описание результатов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ПРИВЫЧКИ В ПОТРЕБЛЕНИИ: ЭКОНОМЕТРИЧЕСКИЙ АНАЛИЗ НА ОСНОВЕ МИКРОДАННЫХ РОССИЙСКИХ ДОМАШНИХ ХОЗЯЙСТВ</dc:title>
  <dc:creator>luvka</dc:creator>
  <cp:lastModifiedBy>Anton Poe</cp:lastModifiedBy>
  <cp:revision>17</cp:revision>
  <dcterms:modified xsi:type="dcterms:W3CDTF">2015-10-22T20:00:06Z</dcterms:modified>
</cp:coreProperties>
</file>