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5" r:id="rId8"/>
    <p:sldId id="264" r:id="rId9"/>
    <p:sldId id="269" r:id="rId10"/>
    <p:sldId id="268" r:id="rId11"/>
    <p:sldId id="260" r:id="rId12"/>
    <p:sldId id="271" r:id="rId13"/>
    <p:sldId id="278" r:id="rId14"/>
    <p:sldId id="266" r:id="rId15"/>
    <p:sldId id="273" r:id="rId16"/>
    <p:sldId id="263" r:id="rId17"/>
    <p:sldId id="276" r:id="rId18"/>
    <p:sldId id="275" r:id="rId19"/>
    <p:sldId id="279" r:id="rId20"/>
    <p:sldId id="262" r:id="rId21"/>
    <p:sldId id="274" r:id="rId22"/>
    <p:sldId id="280" r:id="rId23"/>
    <p:sldId id="282" r:id="rId24"/>
    <p:sldId id="281" r:id="rId25"/>
    <p:sldId id="27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31" autoAdjust="0"/>
  </p:normalViewPr>
  <p:slideViewPr>
    <p:cSldViewPr>
      <p:cViewPr varScale="1">
        <p:scale>
          <a:sx n="75" d="100"/>
          <a:sy n="75" d="100"/>
        </p:scale>
        <p:origin x="-95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7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\Downloads\&#1050;&#1085;&#1080;&#1075;&#1072;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Лист1!$B$3</c:f>
              <c:strCache>
                <c:ptCount val="1"/>
                <c:pt idx="0">
                  <c:v>Greek election, %</c:v>
                </c:pt>
              </c:strCache>
            </c:strRef>
          </c:tx>
          <c:cat>
            <c:strRef>
              <c:f>Лист1!$A$4:$A$11</c:f>
              <c:strCache>
                <c:ptCount val="8"/>
                <c:pt idx="0">
                  <c:v>SYRIZA</c:v>
                </c:pt>
                <c:pt idx="1">
                  <c:v>ND</c:v>
                </c:pt>
                <c:pt idx="2">
                  <c:v>XA</c:v>
                </c:pt>
                <c:pt idx="3">
                  <c:v>PASOK-DIMAR</c:v>
                </c:pt>
                <c:pt idx="4">
                  <c:v>KKE</c:v>
                </c:pt>
                <c:pt idx="5">
                  <c:v>Potami</c:v>
                </c:pt>
                <c:pt idx="6">
                  <c:v>ANEL</c:v>
                </c:pt>
                <c:pt idx="7">
                  <c:v>EK</c:v>
                </c:pt>
              </c:strCache>
            </c:strRef>
          </c:cat>
          <c:val>
            <c:numRef>
              <c:f>Лист1!$B$4:$B$11</c:f>
              <c:numCache>
                <c:formatCode>General</c:formatCode>
                <c:ptCount val="8"/>
                <c:pt idx="0">
                  <c:v>35.5</c:v>
                </c:pt>
                <c:pt idx="1">
                  <c:v>28.1</c:v>
                </c:pt>
                <c:pt idx="2">
                  <c:v>7</c:v>
                </c:pt>
                <c:pt idx="3">
                  <c:v>6.3</c:v>
                </c:pt>
                <c:pt idx="4">
                  <c:v>5.6</c:v>
                </c:pt>
                <c:pt idx="5">
                  <c:v>4.0999999999999996</c:v>
                </c:pt>
                <c:pt idx="6">
                  <c:v>3.7</c:v>
                </c:pt>
                <c:pt idx="7">
                  <c:v>3.4</c:v>
                </c:pt>
              </c:numCache>
            </c:numRef>
          </c:val>
        </c:ser>
        <c:axId val="111950848"/>
        <c:axId val="111954944"/>
      </c:barChart>
      <c:catAx>
        <c:axId val="111950848"/>
        <c:scaling>
          <c:orientation val="minMax"/>
        </c:scaling>
        <c:axPos val="b"/>
        <c:tickLblPos val="nextTo"/>
        <c:crossAx val="111954944"/>
        <c:crosses val="autoZero"/>
        <c:auto val="1"/>
        <c:lblAlgn val="ctr"/>
        <c:lblOffset val="100"/>
      </c:catAx>
      <c:valAx>
        <c:axId val="111954944"/>
        <c:scaling>
          <c:orientation val="minMax"/>
        </c:scaling>
        <c:axPos val="l"/>
        <c:majorGridlines/>
        <c:numFmt formatCode="General" sourceLinked="1"/>
        <c:tickLblPos val="nextTo"/>
        <c:crossAx val="11195084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True distribution</c:v>
                </c:pt>
              </c:strCache>
            </c:strRef>
          </c:tx>
          <c:val>
            <c:numRef>
              <c:f>Лист1!$B$4:$B$6</c:f>
              <c:numCache>
                <c:formatCode>General</c:formatCode>
                <c:ptCount val="3"/>
                <c:pt idx="0">
                  <c:v>0.3</c:v>
                </c:pt>
                <c:pt idx="1">
                  <c:v>0.4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Estimated distribution</c:v>
                </c:pt>
              </c:strCache>
            </c:strRef>
          </c:tx>
          <c:val>
            <c:numRef>
              <c:f>Лист1!$C$4:$C$6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0.2</c:v>
                </c:pt>
              </c:numCache>
            </c:numRef>
          </c:val>
        </c:ser>
        <c:axId val="112428928"/>
        <c:axId val="112430464"/>
      </c:barChart>
      <c:catAx>
        <c:axId val="112428928"/>
        <c:scaling>
          <c:orientation val="minMax"/>
        </c:scaling>
        <c:axPos val="b"/>
        <c:tickLblPos val="nextTo"/>
        <c:crossAx val="112430464"/>
        <c:crosses val="autoZero"/>
        <c:auto val="1"/>
        <c:lblAlgn val="ctr"/>
        <c:lblOffset val="100"/>
      </c:catAx>
      <c:valAx>
        <c:axId val="112430464"/>
        <c:scaling>
          <c:orientation val="minMax"/>
        </c:scaling>
        <c:axPos val="l"/>
        <c:majorGridlines/>
        <c:numFmt formatCode="General" sourceLinked="1"/>
        <c:tickLblPos val="nextTo"/>
        <c:crossAx val="11242892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rctickirillas/Rubri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Detecting New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Priori Probabilities of 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 smtClean="0"/>
              <a:t>Supervised Learning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Karpov</a:t>
            </a:r>
            <a:r>
              <a:rPr lang="en-US" dirty="0" smtClean="0"/>
              <a:t> </a:t>
            </a:r>
            <a:r>
              <a:rPr lang="en-US" dirty="0" err="1" smtClean="0"/>
              <a:t>Nikolay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NRU Higher School of Economics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b="1" dirty="0" smtClean="0"/>
              <a:t>Problem </a:t>
            </a:r>
            <a:r>
              <a:rPr lang="en-US" b="1" dirty="0" smtClean="0"/>
              <a:t>solution</a:t>
            </a:r>
          </a:p>
          <a:p>
            <a:r>
              <a:rPr lang="en-US" dirty="0" smtClean="0"/>
              <a:t>Results evaluation</a:t>
            </a:r>
          </a:p>
          <a:p>
            <a:r>
              <a:rPr lang="en-US" dirty="0" smtClean="0"/>
              <a:t>Conclusion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algorithm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Adjusted classify and </a:t>
            </a:r>
            <a:r>
              <a:rPr lang="en-US" sz="2400" b="1" dirty="0" smtClean="0"/>
              <a:t>count</a:t>
            </a:r>
          </a:p>
          <a:p>
            <a:pPr>
              <a:buNone/>
            </a:pPr>
            <a:r>
              <a:rPr lang="en-US" sz="2400" dirty="0" smtClean="0"/>
              <a:t>In the classifier task </a:t>
            </a:r>
            <a:r>
              <a:rPr lang="en-US" sz="2400" dirty="0" smtClean="0"/>
              <a:t>w</a:t>
            </a:r>
            <a:r>
              <a:rPr lang="en-US" sz="2400" dirty="0" smtClean="0"/>
              <a:t>e predict the value of category     . Trivial </a:t>
            </a:r>
            <a:r>
              <a:rPr lang="en-US" sz="2400" dirty="0" smtClean="0"/>
              <a:t>solution</a:t>
            </a:r>
            <a:r>
              <a:rPr lang="ru-RU" sz="2400" dirty="0" smtClean="0"/>
              <a:t> </a:t>
            </a:r>
            <a:r>
              <a:rPr lang="en-US" sz="2400" dirty="0" smtClean="0"/>
              <a:t>is to count the number of elements in the predicted classes. We can a</a:t>
            </a:r>
            <a:r>
              <a:rPr lang="en-US" sz="2400" dirty="0" smtClean="0"/>
              <a:t>d</a:t>
            </a:r>
            <a:r>
              <a:rPr lang="en-US" sz="2400" dirty="0" smtClean="0"/>
              <a:t>just this with the help of confusion matrix.</a:t>
            </a:r>
          </a:p>
          <a:p>
            <a:pPr>
              <a:buNone/>
            </a:pPr>
            <a:r>
              <a:rPr lang="en-US" sz="2400" dirty="0" smtClean="0"/>
              <a:t>Standard classifier is tuned to minimize FP </a:t>
            </a:r>
            <a:r>
              <a:rPr lang="en-US" sz="2400" dirty="0" smtClean="0"/>
              <a:t>+ </a:t>
            </a:r>
            <a:r>
              <a:rPr lang="en-US" sz="2400" dirty="0" smtClean="0"/>
              <a:t>FN or </a:t>
            </a:r>
            <a:r>
              <a:rPr lang="en-US" sz="2400" dirty="0" smtClean="0"/>
              <a:t>a proxy of it, but </a:t>
            </a:r>
            <a:r>
              <a:rPr lang="en-US" sz="2400" dirty="0" smtClean="0"/>
              <a:t>we need to minimize </a:t>
            </a:r>
            <a:r>
              <a:rPr lang="en-US" sz="2400" dirty="0" smtClean="0"/>
              <a:t>FP </a:t>
            </a:r>
            <a:r>
              <a:rPr lang="en-US" sz="2400" dirty="0" smtClean="0"/>
              <a:t>- FN</a:t>
            </a:r>
          </a:p>
          <a:p>
            <a:pPr>
              <a:buNone/>
            </a:pPr>
            <a:r>
              <a:rPr lang="en-US" sz="2400" dirty="0" smtClean="0"/>
              <a:t>But we can estimate </a:t>
            </a:r>
            <a:r>
              <a:rPr lang="en-US" sz="2400" dirty="0" smtClean="0"/>
              <a:t>confusion matrix </a:t>
            </a:r>
            <a:r>
              <a:rPr lang="en-US" sz="2400" dirty="0" smtClean="0"/>
              <a:t>only with training set. p(</a:t>
            </a:r>
            <a:r>
              <a:rPr lang="el-GR" sz="2400" dirty="0" smtClean="0"/>
              <a:t>ω</a:t>
            </a:r>
            <a:r>
              <a:rPr lang="en-US" sz="2400" baseline="-25000" dirty="0" smtClean="0"/>
              <a:t> j</a:t>
            </a:r>
            <a:r>
              <a:rPr lang="en-US" sz="2400" dirty="0" smtClean="0"/>
              <a:t>) can be find from equations: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70644" y="5818336"/>
          <a:ext cx="6997700" cy="635000"/>
        </p:xfrm>
        <a:graphic>
          <a:graphicData uri="http://schemas.openxmlformats.org/presentationml/2006/ole">
            <p:oleObj spid="_x0000_s3079" name="Формула" r:id="rId3" imgW="6997680" imgH="6346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748984" y="2726060"/>
          <a:ext cx="279400" cy="342900"/>
        </p:xfrm>
        <a:graphic>
          <a:graphicData uri="http://schemas.openxmlformats.org/presentationml/2006/ole">
            <p:oleObj spid="_x0000_s3080" name="Формула" r:id="rId4" imgW="2793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methods perform best?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Largest experimentation to date is </a:t>
            </a:r>
            <a:r>
              <a:rPr lang="en-US" dirty="0" smtClean="0"/>
              <a:t>likely: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Esuli</a:t>
            </a:r>
            <a:r>
              <a:rPr lang="en-US" dirty="0" smtClean="0"/>
              <a:t>, A. and F. </a:t>
            </a:r>
            <a:r>
              <a:rPr lang="en-US" dirty="0" err="1" smtClean="0"/>
              <a:t>Sebastiani</a:t>
            </a:r>
            <a:r>
              <a:rPr lang="en-US" dirty="0" smtClean="0"/>
              <a:t>: 2015, Optimizing Text Quantifiers for Multivariate Loss Functions. ACM Transactions on Knowledge Discovery from Data, 9(4): Article 27, 2015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Fabrizio</a:t>
            </a:r>
            <a:r>
              <a:rPr lang="en-US" dirty="0" smtClean="0"/>
              <a:t> </a:t>
            </a:r>
            <a:r>
              <a:rPr lang="en-US" dirty="0" err="1" smtClean="0"/>
              <a:t>Sebastiani</a:t>
            </a:r>
            <a:r>
              <a:rPr lang="en-US" dirty="0" smtClean="0"/>
              <a:t> calls this problem as Quantification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Different papers present different methods + use </a:t>
            </a:r>
            <a:r>
              <a:rPr lang="en-US" dirty="0" smtClean="0"/>
              <a:t>different datasets</a:t>
            </a:r>
            <a:r>
              <a:rPr lang="en-US" dirty="0" smtClean="0"/>
              <a:t>, baselines, and evaluation protocols; it is thus hard </a:t>
            </a:r>
            <a:r>
              <a:rPr lang="en-US" dirty="0" smtClean="0"/>
              <a:t>to have </a:t>
            </a:r>
            <a:r>
              <a:rPr lang="en-US" dirty="0" smtClean="0"/>
              <a:t>a precise </a:t>
            </a:r>
            <a:r>
              <a:rPr lang="en-US" dirty="0" smtClean="0"/>
              <a:t>view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8659"/>
            <a:ext cx="6768751" cy="625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208625" y="6546830"/>
            <a:ext cx="1899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F. </a:t>
            </a:r>
            <a:r>
              <a:rPr lang="en-US" sz="1600" dirty="0" err="1" smtClean="0"/>
              <a:t>Sebastiani</a:t>
            </a:r>
            <a:r>
              <a:rPr lang="en-US" sz="1600" dirty="0" smtClean="0"/>
              <a:t>, </a:t>
            </a:r>
            <a:r>
              <a:rPr lang="en-US" sz="1600" dirty="0" smtClean="0"/>
              <a:t>2015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Fuzzy classifier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998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Fuzzy </a:t>
            </a:r>
            <a:r>
              <a:rPr lang="en-US" dirty="0" smtClean="0"/>
              <a:t>classifier </a:t>
            </a:r>
            <a:r>
              <a:rPr lang="en-US" dirty="0" smtClean="0"/>
              <a:t>estimate </a:t>
            </a:r>
            <a:r>
              <a:rPr lang="en-US" dirty="0" smtClean="0"/>
              <a:t>the posteriori probabilities of each </a:t>
            </a:r>
            <a:r>
              <a:rPr lang="en-US" dirty="0" smtClean="0"/>
              <a:t>category on the basis of training set </a:t>
            </a:r>
            <a:r>
              <a:rPr lang="en-US" dirty="0" smtClean="0"/>
              <a:t>using vector of variable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we have distribution drift of a priori probabilities </a:t>
            </a:r>
          </a:p>
          <a:p>
            <a:pPr algn="ctr"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Train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 ≠ p</a:t>
            </a:r>
            <a:r>
              <a:rPr lang="en-US" baseline="-25000" dirty="0" smtClean="0"/>
              <a:t> Test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j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a </a:t>
            </a:r>
            <a:r>
              <a:rPr lang="en-US" dirty="0" smtClean="0"/>
              <a:t>posteriori </a:t>
            </a:r>
            <a:r>
              <a:rPr lang="en-US" dirty="0" smtClean="0"/>
              <a:t>probabilities should be retune. So, our classification results will change.</a:t>
            </a:r>
            <a:endParaRPr lang="en-US" dirty="0" smtClean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987824" y="3429000"/>
          <a:ext cx="2880319" cy="570022"/>
        </p:xfrm>
        <a:graphic>
          <a:graphicData uri="http://schemas.openxmlformats.org/presentationml/2006/ole">
            <p:oleObj spid="_x0000_s6147" name="Формула" r:id="rId3" imgW="21081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to a distribution </a:t>
            </a:r>
            <a:r>
              <a:rPr lang="en-US" dirty="0" smtClean="0"/>
              <a:t>drift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96952"/>
            <a:ext cx="3672408" cy="173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2204864"/>
            <a:ext cx="8229600" cy="72008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</a:t>
            </a:r>
            <a:r>
              <a:rPr lang="en-US" sz="2800" dirty="0" smtClean="0"/>
              <a:t>know </a:t>
            </a:r>
            <a:r>
              <a:rPr lang="en-US" sz="2800" dirty="0" smtClean="0"/>
              <a:t>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priori probability 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simply count a new value </a:t>
            </a:r>
            <a:r>
              <a:rPr lang="en-US" sz="2800" dirty="0" smtClean="0"/>
              <a:t>for posteriori </a:t>
            </a:r>
            <a:r>
              <a:rPr lang="en-US" sz="2800" dirty="0" smtClean="0"/>
              <a:t>probabilities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148064" y="3212976"/>
          <a:ext cx="1409700" cy="774700"/>
        </p:xfrm>
        <a:graphic>
          <a:graphicData uri="http://schemas.openxmlformats.org/presentationml/2006/ole">
            <p:oleObj spid="_x0000_s8196" name="Формула" r:id="rId4" imgW="1409400" imgH="77436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148064" y="2204864"/>
          <a:ext cx="685800" cy="342900"/>
        </p:xfrm>
        <a:graphic>
          <a:graphicData uri="http://schemas.openxmlformats.org/presentationml/2006/ole">
            <p:oleObj spid="_x0000_s8197" name="Формула" r:id="rId5" imgW="685800" imgH="342720" progId="Equation.3">
              <p:embed/>
            </p:oleObj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4797152"/>
            <a:ext cx="8229600" cy="158417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don’t </a:t>
            </a:r>
            <a:r>
              <a:rPr lang="en-US" sz="2800" dirty="0" smtClean="0"/>
              <a:t>know 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priori probability we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estimate it iteratively as it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propused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paper: 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en-US" sz="2800" dirty="0" err="1" smtClean="0"/>
              <a:t>Saerens</a:t>
            </a:r>
            <a:r>
              <a:rPr lang="en-US" sz="2800" dirty="0" smtClean="0"/>
              <a:t>, M., P. </a:t>
            </a:r>
            <a:r>
              <a:rPr lang="en-US" sz="2800" dirty="0" err="1" smtClean="0"/>
              <a:t>Latinne</a:t>
            </a:r>
            <a:r>
              <a:rPr lang="en-US" sz="2800" dirty="0" smtClean="0"/>
              <a:t>, and C. </a:t>
            </a:r>
            <a:r>
              <a:rPr lang="en-US" sz="2800" dirty="0" err="1" smtClean="0"/>
              <a:t>Decaestecker</a:t>
            </a:r>
            <a:r>
              <a:rPr lang="en-US" sz="2800" dirty="0" smtClean="0"/>
              <a:t>: 2002, Adjusting the Outputs of</a:t>
            </a:r>
            <a:r>
              <a:rPr lang="ru-RU" sz="2800" dirty="0" smtClean="0"/>
              <a:t> </a:t>
            </a:r>
            <a:r>
              <a:rPr lang="en-US" sz="2800" dirty="0" smtClean="0"/>
              <a:t>a Classifier to New a Priori Probabilities: A Simple Procedure. Neural</a:t>
            </a:r>
            <a:r>
              <a:rPr lang="ru-RU" sz="2800" dirty="0" smtClean="0"/>
              <a:t> </a:t>
            </a:r>
            <a:r>
              <a:rPr lang="en-US" sz="2800" dirty="0" smtClean="0"/>
              <a:t>Computation 14(1), 21–41.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algorithm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69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* </a:t>
            </a:r>
            <a:r>
              <a:rPr lang="en-US" dirty="0" err="1" smtClean="0"/>
              <a:t>Saerens</a:t>
            </a:r>
            <a:r>
              <a:rPr lang="en-US" dirty="0" smtClean="0"/>
              <a:t>, M., P. </a:t>
            </a:r>
            <a:r>
              <a:rPr lang="en-US" dirty="0" err="1" smtClean="0"/>
              <a:t>Latinne</a:t>
            </a:r>
            <a:r>
              <a:rPr lang="en-US" dirty="0" smtClean="0"/>
              <a:t>, and C. </a:t>
            </a:r>
            <a:r>
              <a:rPr lang="en-US" dirty="0" err="1" smtClean="0"/>
              <a:t>Decaestecker</a:t>
            </a:r>
            <a:r>
              <a:rPr lang="en-US" dirty="0" smtClean="0"/>
              <a:t>: 2002, Adjusting the Outputs </a:t>
            </a:r>
            <a:r>
              <a:rPr lang="en-US" dirty="0" smtClean="0"/>
              <a:t>of</a:t>
            </a:r>
            <a:r>
              <a:rPr lang="ru-RU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Classifier to New a Priori Probabilities: A Simple Procedure. </a:t>
            </a:r>
            <a:r>
              <a:rPr lang="en-US" dirty="0" smtClean="0"/>
              <a:t>Neural</a:t>
            </a:r>
            <a:r>
              <a:rPr lang="ru-RU" dirty="0" smtClean="0"/>
              <a:t> </a:t>
            </a:r>
            <a:r>
              <a:rPr lang="en-US" dirty="0" smtClean="0"/>
              <a:t>Computation </a:t>
            </a:r>
            <a:r>
              <a:rPr lang="en-US" dirty="0" smtClean="0"/>
              <a:t>14(1), 21–41.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2132856"/>
            <a:ext cx="4248471" cy="324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408488" y="1989138"/>
          <a:ext cx="1409700" cy="774700"/>
        </p:xfrm>
        <a:graphic>
          <a:graphicData uri="http://schemas.openxmlformats.org/presentationml/2006/ole">
            <p:oleObj spid="_x0000_s2051" name="Формула" r:id="rId4" imgW="1409400" imgH="774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solution</a:t>
            </a:r>
          </a:p>
          <a:p>
            <a:r>
              <a:rPr lang="en-US" b="1" dirty="0" smtClean="0"/>
              <a:t>Results </a:t>
            </a:r>
            <a:r>
              <a:rPr lang="en-US" b="1" dirty="0" smtClean="0"/>
              <a:t>e</a:t>
            </a:r>
            <a:r>
              <a:rPr lang="en-US" b="1" dirty="0" smtClean="0"/>
              <a:t>valuation</a:t>
            </a:r>
          </a:p>
          <a:p>
            <a:r>
              <a:rPr lang="en-US" dirty="0" smtClean="0"/>
              <a:t>Conclusion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Results </a:t>
            </a:r>
            <a:r>
              <a:rPr lang="en-US" b="1" dirty="0" smtClean="0"/>
              <a:t>evaluation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realize EM algorithm proposed  by (</a:t>
            </a:r>
            <a:r>
              <a:rPr lang="en-US" dirty="0" err="1" smtClean="0"/>
              <a:t>Saerens</a:t>
            </a:r>
            <a:r>
              <a:rPr lang="en-US" dirty="0" smtClean="0"/>
              <a:t>, </a:t>
            </a:r>
            <a:r>
              <a:rPr lang="en-US" dirty="0" smtClean="0"/>
              <a:t>et </a:t>
            </a:r>
            <a:r>
              <a:rPr lang="en-US" dirty="0" smtClean="0"/>
              <a:t>a</a:t>
            </a:r>
            <a:r>
              <a:rPr lang="en-US" dirty="0" smtClean="0"/>
              <a:t>l., 2002) and compare with others.</a:t>
            </a:r>
          </a:p>
          <a:p>
            <a:r>
              <a:rPr lang="en-US" dirty="0" smtClean="0"/>
              <a:t>F. </a:t>
            </a:r>
            <a:r>
              <a:rPr lang="en-US" dirty="0" err="1" smtClean="0"/>
              <a:t>Sebastiani</a:t>
            </a:r>
            <a:r>
              <a:rPr lang="en-US" dirty="0" smtClean="0"/>
              <a:t> </a:t>
            </a:r>
            <a:r>
              <a:rPr lang="en-US" dirty="0" smtClean="0"/>
              <a:t>used </a:t>
            </a:r>
            <a:r>
              <a:rPr lang="en-US" dirty="0" smtClean="0"/>
              <a:t>baseline algorithms </a:t>
            </a:r>
            <a:r>
              <a:rPr lang="en-US" dirty="0" smtClean="0"/>
              <a:t>from </a:t>
            </a:r>
            <a:r>
              <a:rPr lang="en-US" dirty="0" smtClean="0"/>
              <a:t>George Forman </a:t>
            </a:r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 smtClean="0"/>
              <a:t>Forman </a:t>
            </a:r>
            <a:r>
              <a:rPr lang="en-US" dirty="0" smtClean="0"/>
              <a:t>wrote algorithms for HP and he can’t share it, because it is too old!</a:t>
            </a:r>
          </a:p>
          <a:p>
            <a:r>
              <a:rPr lang="en-US" dirty="0" smtClean="0"/>
              <a:t>We can compare results by using only same datasets from </a:t>
            </a:r>
            <a:r>
              <a:rPr lang="en-US" dirty="0" err="1" smtClean="0"/>
              <a:t>Esuli</a:t>
            </a:r>
            <a:r>
              <a:rPr lang="en-US" dirty="0" smtClean="0"/>
              <a:t>, A. and F. </a:t>
            </a:r>
            <a:r>
              <a:rPr lang="en-US" dirty="0" err="1" smtClean="0"/>
              <a:t>Sebastiani</a:t>
            </a:r>
            <a:r>
              <a:rPr lang="en-US" dirty="0" smtClean="0"/>
              <a:t>: 2015, and same </a:t>
            </a:r>
            <a:r>
              <a:rPr lang="en-US" dirty="0" err="1" smtClean="0"/>
              <a:t>Kullback-Leibler</a:t>
            </a:r>
            <a:r>
              <a:rPr lang="en-US" dirty="0" smtClean="0"/>
              <a:t> Divergence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8659"/>
            <a:ext cx="6768751" cy="625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208625" y="6546830"/>
            <a:ext cx="1899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F. </a:t>
            </a:r>
            <a:r>
              <a:rPr lang="en-US" sz="1600" dirty="0" err="1" smtClean="0"/>
              <a:t>Sebastiani</a:t>
            </a:r>
            <a:r>
              <a:rPr lang="en-US" sz="1600" dirty="0" smtClean="0"/>
              <a:t>, </a:t>
            </a:r>
            <a:r>
              <a:rPr lang="en-US" sz="1600" dirty="0" smtClean="0"/>
              <a:t>2015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Results evaluation</a:t>
            </a:r>
          </a:p>
          <a:p>
            <a:r>
              <a:rPr lang="en-US" dirty="0" smtClean="0"/>
              <a:t>Conclusion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datasets*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9595" y="2084362"/>
            <a:ext cx="6462536" cy="41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9024" y="630932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Esuli</a:t>
            </a:r>
            <a:r>
              <a:rPr lang="en-US" sz="1400" dirty="0" smtClean="0"/>
              <a:t>, A. and F. </a:t>
            </a:r>
            <a:r>
              <a:rPr lang="en-US" sz="1400" dirty="0" err="1" smtClean="0"/>
              <a:t>Sebastiani</a:t>
            </a:r>
            <a:r>
              <a:rPr lang="en-US" sz="1400" dirty="0" smtClean="0"/>
              <a:t>: 2015, Optimizing Text Quantifiers </a:t>
            </a:r>
            <a:r>
              <a:rPr lang="en-US" sz="1400" dirty="0" smtClean="0"/>
              <a:t>for Multivariate </a:t>
            </a:r>
            <a:r>
              <a:rPr lang="en-US" sz="1400" dirty="0" smtClean="0"/>
              <a:t>Loss Functions. ACM Transactions on Knowledge Discovery </a:t>
            </a:r>
            <a:r>
              <a:rPr lang="en-US" sz="1400" dirty="0" smtClean="0"/>
              <a:t>from Data</a:t>
            </a:r>
            <a:r>
              <a:rPr lang="en-US" sz="1400" dirty="0" smtClean="0"/>
              <a:t>, 9(4): Article 27, 2015</a:t>
            </a:r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Results </a:t>
            </a:r>
            <a:r>
              <a:rPr lang="en-US" b="1" dirty="0" smtClean="0"/>
              <a:t>evaluation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265216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Esuli</a:t>
            </a:r>
            <a:r>
              <a:rPr lang="en-US" dirty="0" smtClean="0"/>
              <a:t>, A. and F. </a:t>
            </a:r>
            <a:r>
              <a:rPr lang="en-US" dirty="0" err="1" smtClean="0"/>
              <a:t>Sebastiani</a:t>
            </a:r>
            <a:r>
              <a:rPr lang="en-US" dirty="0" smtClean="0"/>
              <a:t>: 2015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20970"/>
            <a:ext cx="6053808" cy="438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evaluation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3212978"/>
          <a:ext cx="7344816" cy="736092"/>
        </p:xfrm>
        <a:graphic>
          <a:graphicData uri="http://schemas.openxmlformats.org/drawingml/2006/table">
            <a:tbl>
              <a:tblPr/>
              <a:tblGrid>
                <a:gridCol w="1223838"/>
                <a:gridCol w="1223838"/>
                <a:gridCol w="1223838"/>
                <a:gridCol w="1223838"/>
                <a:gridCol w="1224732"/>
                <a:gridCol w="1224732"/>
              </a:tblGrid>
              <a:tr h="23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VLP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LP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HP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VHP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EM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4,99E-04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1,91E-03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1,33E-03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5,31E-04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9,88E-04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SVM(KLD)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21E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02E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55E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1.05E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13E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70" y="2420888"/>
          <a:ext cx="7344816" cy="736092"/>
        </p:xfrm>
        <a:graphic>
          <a:graphicData uri="http://schemas.openxmlformats.org/drawingml/2006/table">
            <a:tbl>
              <a:tblPr/>
              <a:tblGrid>
                <a:gridCol w="1223837"/>
                <a:gridCol w="1223837"/>
                <a:gridCol w="1223837"/>
                <a:gridCol w="1223837"/>
                <a:gridCol w="1224734"/>
                <a:gridCol w="1224734"/>
              </a:tblGrid>
              <a:tr h="217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VLD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LD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HD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VHD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EM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1,17E-04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1,49E-04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3,34E-04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3,35E-03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9,88E-04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SVM(KLD)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00E-04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54E-04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39E-04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11E-03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13E-03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7" y="5086329"/>
          <a:ext cx="7358516" cy="736092"/>
        </p:xfrm>
        <a:graphic>
          <a:graphicData uri="http://schemas.openxmlformats.org/drawingml/2006/table">
            <a:tbl>
              <a:tblPr/>
              <a:tblGrid>
                <a:gridCol w="1226121"/>
                <a:gridCol w="1226121"/>
                <a:gridCol w="1226121"/>
                <a:gridCol w="1226121"/>
                <a:gridCol w="1227016"/>
                <a:gridCol w="1227016"/>
              </a:tblGrid>
              <a:tr h="23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VLP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Calibri"/>
                          <a:cs typeface="Times New Roman"/>
                        </a:rPr>
                        <a:t>LP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HP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VHP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EM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6,52E-05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1,497E-05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1.16E-04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7,62E-06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1,32E-03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SVM(KLD)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2,09E-03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4,92E-04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7,19E-04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1,12E-03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1,32E-03</a:t>
                      </a: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7" y="4294241"/>
          <a:ext cx="7358516" cy="736092"/>
        </p:xfrm>
        <a:graphic>
          <a:graphicData uri="http://schemas.openxmlformats.org/drawingml/2006/table">
            <a:tbl>
              <a:tblPr/>
              <a:tblGrid>
                <a:gridCol w="1226121"/>
                <a:gridCol w="1226121"/>
                <a:gridCol w="1226121"/>
                <a:gridCol w="1226121"/>
                <a:gridCol w="1227016"/>
                <a:gridCol w="1227016"/>
              </a:tblGrid>
              <a:tr h="23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VLD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LD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HD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VHD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EM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3,32E-04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4,92E-04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1,83E-03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4,29E-03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1,32E-03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SVM(KLD)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1.17E-03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1.10E-03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1.38E-03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1.67E-03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1,32E-03</a:t>
                      </a:r>
                      <a:endParaRPr lang="ru-RU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OHSUMED-S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RCV1-V2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3933056"/>
            <a:ext cx="10583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RCV1-V2</a:t>
            </a:r>
            <a:endParaRPr lang="ru-RU" dirty="0" smtClean="0">
              <a:latin typeface="+mj-lt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16748" y="2036616"/>
            <a:ext cx="1374094" cy="38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+mj-lt"/>
                <a:ea typeface="Calibri"/>
                <a:cs typeface="Times New Roman"/>
              </a:rPr>
              <a:t>OHSUMED-S</a:t>
            </a:r>
            <a:endParaRPr lang="en-US" dirty="0">
              <a:latin typeface="+mj-lt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Results </a:t>
            </a:r>
            <a:r>
              <a:rPr lang="en-US" dirty="0" smtClean="0"/>
              <a:t>e</a:t>
            </a:r>
            <a:r>
              <a:rPr lang="en-US" dirty="0" smtClean="0"/>
              <a:t>valuation</a:t>
            </a:r>
          </a:p>
          <a:p>
            <a:r>
              <a:rPr lang="en-US" b="1" dirty="0" smtClean="0"/>
              <a:t>Conclusion 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the problem to detect new a priori probabilities </a:t>
            </a:r>
            <a:r>
              <a:rPr lang="en-US" dirty="0" smtClean="0"/>
              <a:t>of </a:t>
            </a:r>
            <a:r>
              <a:rPr lang="en-US" dirty="0" smtClean="0"/>
              <a:t>data using supervised learning</a:t>
            </a:r>
          </a:p>
          <a:p>
            <a:r>
              <a:rPr lang="en-US" dirty="0" smtClean="0"/>
              <a:t>Realize </a:t>
            </a:r>
            <a:r>
              <a:rPr lang="en-US" dirty="0" smtClean="0"/>
              <a:t>EM algorithm </a:t>
            </a:r>
            <a:r>
              <a:rPr lang="en-US" dirty="0" smtClean="0"/>
              <a:t>when </a:t>
            </a:r>
            <a:r>
              <a:rPr lang="en-US" dirty="0" smtClean="0"/>
              <a:t>a priori </a:t>
            </a:r>
            <a:r>
              <a:rPr lang="en-US" dirty="0" smtClean="0"/>
              <a:t>probabilities counted as a spin off</a:t>
            </a:r>
          </a:p>
          <a:p>
            <a:r>
              <a:rPr lang="en-US" dirty="0" smtClean="0"/>
              <a:t>Realize </a:t>
            </a:r>
            <a:r>
              <a:rPr lang="en-US" dirty="0" smtClean="0"/>
              <a:t>baseline</a:t>
            </a:r>
            <a:r>
              <a:rPr lang="en-US" dirty="0" smtClean="0"/>
              <a:t> </a:t>
            </a:r>
            <a:r>
              <a:rPr lang="en-US" dirty="0" smtClean="0"/>
              <a:t>algorithms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EM algorithm </a:t>
            </a:r>
            <a:r>
              <a:rPr lang="en-US" dirty="0" smtClean="0"/>
              <a:t>on the datasets and compare with baseline and sate of the art algorithms </a:t>
            </a:r>
          </a:p>
          <a:p>
            <a:r>
              <a:rPr lang="en-US" dirty="0" smtClean="0"/>
              <a:t>EM algorithm shows good results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Algorithms available at:</a:t>
            </a: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github.com/Arctickirillas/Rubrication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</a:t>
            </a:r>
            <a:r>
              <a:rPr lang="en-US" dirty="0" smtClean="0"/>
              <a:t>hank </a:t>
            </a:r>
            <a:r>
              <a:rPr lang="en-US" dirty="0" smtClean="0"/>
              <a:t>you for your attention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3573016"/>
          <a:ext cx="763284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988840"/>
            <a:ext cx="7931224" cy="17281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200" dirty="0" smtClean="0"/>
              <a:t>In </a:t>
            </a:r>
            <a:r>
              <a:rPr lang="en-US" sz="2200" dirty="0" smtClean="0"/>
              <a:t>many applications of classification, the real goal is </a:t>
            </a:r>
            <a:r>
              <a:rPr lang="en-US" sz="2200" dirty="0" smtClean="0"/>
              <a:t>estimating </a:t>
            </a:r>
            <a:r>
              <a:rPr lang="en-US" sz="2200" dirty="0" smtClean="0"/>
              <a:t>the relative frequency of each class in the unlabelled </a:t>
            </a:r>
            <a:r>
              <a:rPr lang="en-US" sz="2200" dirty="0" smtClean="0"/>
              <a:t>data</a:t>
            </a:r>
            <a:r>
              <a:rPr lang="ru-RU" sz="2200" dirty="0" smtClean="0"/>
              <a:t> (</a:t>
            </a:r>
            <a:r>
              <a:rPr lang="en-US" sz="2200" dirty="0" smtClean="0"/>
              <a:t>a p</a:t>
            </a:r>
            <a:r>
              <a:rPr lang="en-US" sz="2200" dirty="0" smtClean="0"/>
              <a:t>riori probabilities </a:t>
            </a:r>
            <a:r>
              <a:rPr lang="en-US" sz="2200" dirty="0" smtClean="0"/>
              <a:t>of d</a:t>
            </a:r>
            <a:r>
              <a:rPr lang="en-US" sz="2200" dirty="0" smtClean="0"/>
              <a:t>ata</a:t>
            </a:r>
            <a:r>
              <a:rPr lang="ru-RU" sz="2200" dirty="0" smtClean="0"/>
              <a:t>)</a:t>
            </a:r>
            <a:r>
              <a:rPr lang="en-US" sz="2200" dirty="0" smtClean="0"/>
              <a:t>.</a:t>
            </a:r>
          </a:p>
          <a:p>
            <a:pPr algn="just">
              <a:buNone/>
            </a:pPr>
            <a:r>
              <a:rPr lang="en-US" sz="2200" dirty="0" smtClean="0"/>
              <a:t>Examples: prediction in election</a:t>
            </a:r>
            <a:r>
              <a:rPr lang="en-US" sz="2200" dirty="0" smtClean="0"/>
              <a:t>, </a:t>
            </a:r>
            <a:r>
              <a:rPr lang="en-US" sz="2200" dirty="0" smtClean="0"/>
              <a:t>happiness, </a:t>
            </a:r>
            <a:r>
              <a:rPr lang="en-US" sz="2200" dirty="0" smtClean="0"/>
              <a:t>epidemiology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Classification is a data mining function that </a:t>
            </a:r>
            <a:r>
              <a:rPr lang="en-US" dirty="0" smtClean="0"/>
              <a:t>assigns each </a:t>
            </a:r>
            <a:r>
              <a:rPr lang="en-US" dirty="0" smtClean="0"/>
              <a:t>items in a collection to target categories or classes.</a:t>
            </a:r>
          </a:p>
          <a:p>
            <a:r>
              <a:rPr lang="en-US" dirty="0" smtClean="0"/>
              <a:t>If we </a:t>
            </a:r>
            <a:r>
              <a:rPr lang="en-US" dirty="0" smtClean="0"/>
              <a:t>have labeled and unlabeled data when </a:t>
            </a:r>
            <a:r>
              <a:rPr lang="en-US" dirty="0" smtClean="0"/>
              <a:t>classification </a:t>
            </a:r>
            <a:r>
              <a:rPr lang="en-US" dirty="0" smtClean="0"/>
              <a:t>is usually </a:t>
            </a:r>
            <a:r>
              <a:rPr lang="en-US" dirty="0" smtClean="0"/>
              <a:t>solved </a:t>
            </a:r>
            <a:r>
              <a:rPr lang="en-US" dirty="0" smtClean="0"/>
              <a:t>via </a:t>
            </a:r>
            <a:r>
              <a:rPr lang="en-US" dirty="0" smtClean="0"/>
              <a:t>supervised machine learning.</a:t>
            </a:r>
          </a:p>
          <a:p>
            <a:r>
              <a:rPr lang="en-US" dirty="0" smtClean="0"/>
              <a:t>Popular classes of supervised learning algorithms: Naïve </a:t>
            </a:r>
            <a:r>
              <a:rPr lang="en-US" dirty="0" err="1" smtClean="0"/>
              <a:t>Bayes</a:t>
            </a:r>
            <a:r>
              <a:rPr lang="en-US" dirty="0" smtClean="0"/>
              <a:t>, </a:t>
            </a:r>
            <a:r>
              <a:rPr lang="en-US" dirty="0" smtClean="0"/>
              <a:t>k -NN</a:t>
            </a:r>
            <a:r>
              <a:rPr lang="en-US" dirty="0" smtClean="0"/>
              <a:t>, SVMs, </a:t>
            </a:r>
            <a:r>
              <a:rPr lang="en-US" dirty="0" smtClean="0"/>
              <a:t>decision </a:t>
            </a:r>
            <a:r>
              <a:rPr lang="en-US" dirty="0" smtClean="0"/>
              <a:t>trees, neural </a:t>
            </a:r>
            <a:r>
              <a:rPr lang="en-US" dirty="0" smtClean="0"/>
              <a:t>networks, </a:t>
            </a:r>
            <a:r>
              <a:rPr lang="en-US" dirty="0" smtClean="0"/>
              <a:t>etc.</a:t>
            </a:r>
            <a:endParaRPr lang="ru-RU" dirty="0" smtClean="0"/>
          </a:p>
          <a:p>
            <a:r>
              <a:rPr lang="en-US" dirty="0" smtClean="0"/>
              <a:t>We can simply use a </a:t>
            </a:r>
            <a:r>
              <a:rPr lang="ru-RU" dirty="0" smtClean="0"/>
              <a:t>«</a:t>
            </a:r>
            <a:r>
              <a:rPr lang="en-US" dirty="0" smtClean="0"/>
              <a:t>classify and count</a:t>
            </a:r>
            <a:r>
              <a:rPr lang="ru-RU" dirty="0" smtClean="0"/>
              <a:t>»</a:t>
            </a:r>
            <a:r>
              <a:rPr lang="en-US" dirty="0" smtClean="0"/>
              <a:t> strategy to estimate priori probabilities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Is “classify and count” the optimal strategy to estimate relative frequency?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perfect classifier is also a perfect “quantifier” (i.e., estimator </a:t>
            </a:r>
            <a:r>
              <a:rPr lang="en-US" dirty="0" smtClean="0"/>
              <a:t>of class prevalence) but …</a:t>
            </a:r>
            <a:endParaRPr lang="ru-RU" dirty="0" smtClean="0"/>
          </a:p>
          <a:p>
            <a:r>
              <a:rPr lang="en-US" dirty="0" smtClean="0"/>
              <a:t>Real applications may suffer from distribution drift (or “shift”, or “mismatch”), defined as a discrepancy between the class distribution of </a:t>
            </a:r>
            <a:r>
              <a:rPr lang="en-US" dirty="0" err="1" smtClean="0"/>
              <a:t>Tr</a:t>
            </a:r>
            <a:r>
              <a:rPr lang="en-US" dirty="0" smtClean="0"/>
              <a:t> and that of Te</a:t>
            </a:r>
          </a:p>
          <a:p>
            <a:pPr>
              <a:buNone/>
            </a:pPr>
            <a:r>
              <a:rPr lang="en-US" dirty="0" smtClean="0"/>
              <a:t>1. the </a:t>
            </a:r>
            <a:r>
              <a:rPr lang="en-US" dirty="0" smtClean="0"/>
              <a:t>prior probabilities </a:t>
            </a:r>
            <a:r>
              <a:rPr lang="en-US" dirty="0" smtClean="0"/>
              <a:t>p(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 </a:t>
            </a:r>
            <a:r>
              <a:rPr lang="en-US" dirty="0" smtClean="0"/>
              <a:t>may change from training to test set</a:t>
            </a:r>
          </a:p>
          <a:p>
            <a:pPr>
              <a:buNone/>
            </a:pPr>
            <a:r>
              <a:rPr lang="en-US" dirty="0" smtClean="0"/>
              <a:t>2. the class-conditional distributions (aka “within-class densities</a:t>
            </a:r>
            <a:r>
              <a:rPr lang="en-US" dirty="0" smtClean="0"/>
              <a:t>”) p(x|</a:t>
            </a:r>
            <a:r>
              <a:rPr lang="el-GR" dirty="0" smtClean="0"/>
              <a:t> ω</a:t>
            </a:r>
            <a:r>
              <a:rPr lang="en-US" baseline="-25000" dirty="0" smtClean="0"/>
              <a:t> j</a:t>
            </a:r>
            <a:r>
              <a:rPr lang="en-US" dirty="0" smtClean="0"/>
              <a:t>) </a:t>
            </a:r>
            <a:r>
              <a:rPr lang="en-US" dirty="0" smtClean="0"/>
              <a:t>may change</a:t>
            </a:r>
          </a:p>
          <a:p>
            <a:pPr>
              <a:buNone/>
            </a:pPr>
            <a:r>
              <a:rPr lang="en-US" dirty="0" smtClean="0"/>
              <a:t>3. the posterior probabilities </a:t>
            </a:r>
            <a:r>
              <a:rPr lang="en-US" dirty="0" smtClean="0"/>
              <a:t>p(</a:t>
            </a:r>
            <a:r>
              <a:rPr lang="el-GR" dirty="0" smtClean="0"/>
              <a:t>ω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j</a:t>
            </a:r>
            <a:r>
              <a:rPr lang="en-US" dirty="0" err="1" smtClean="0"/>
              <a:t>|x</a:t>
            </a:r>
            <a:r>
              <a:rPr lang="en-US" dirty="0" smtClean="0"/>
              <a:t>) may change</a:t>
            </a:r>
            <a:endParaRPr lang="en-US" dirty="0" smtClean="0"/>
          </a:p>
          <a:p>
            <a:r>
              <a:rPr lang="en-US" dirty="0" smtClean="0"/>
              <a:t>Standard ML algorithms are instead based on </a:t>
            </a:r>
            <a:r>
              <a:rPr lang="en-US" dirty="0" smtClean="0"/>
              <a:t>the assumption that training </a:t>
            </a:r>
            <a:r>
              <a:rPr lang="en-US" dirty="0" smtClean="0"/>
              <a:t>and test items are drawn from </a:t>
            </a:r>
            <a:r>
              <a:rPr lang="en-US" dirty="0" smtClean="0"/>
              <a:t>the same distribution</a:t>
            </a:r>
          </a:p>
          <a:p>
            <a:r>
              <a:rPr lang="en-US" dirty="0" smtClean="0"/>
              <a:t>We are interested in the first case of </a:t>
            </a:r>
            <a:r>
              <a:rPr lang="en-US" dirty="0" smtClean="0"/>
              <a:t>distribution </a:t>
            </a:r>
            <a:r>
              <a:rPr lang="en-US" dirty="0" smtClean="0"/>
              <a:t>drift.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b="1" dirty="0" smtClean="0"/>
              <a:t>Problem statement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Results evaluation</a:t>
            </a:r>
          </a:p>
          <a:p>
            <a:r>
              <a:rPr lang="en-US" dirty="0" smtClean="0"/>
              <a:t>Conclusion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statement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have training </a:t>
            </a:r>
            <a:r>
              <a:rPr lang="en-US" dirty="0" smtClean="0"/>
              <a:t>set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test set Te with 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Tr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 ≠ p</a:t>
            </a:r>
            <a:r>
              <a:rPr lang="en-US" baseline="-25000" dirty="0" smtClean="0"/>
              <a:t> Te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We have vector of variables X, and indexes of classes </a:t>
            </a:r>
            <a:r>
              <a:rPr lang="el-GR" dirty="0" smtClean="0"/>
              <a:t>ω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j</a:t>
            </a:r>
            <a:r>
              <a:rPr lang="en-US" dirty="0" smtClean="0"/>
              <a:t>, j=1,J</a:t>
            </a:r>
            <a:endParaRPr lang="en-US" dirty="0" smtClean="0"/>
          </a:p>
          <a:p>
            <a:r>
              <a:rPr lang="en-US" dirty="0" smtClean="0"/>
              <a:t>We know indexes for each item in </a:t>
            </a:r>
            <a:r>
              <a:rPr lang="en-US" dirty="0" smtClean="0"/>
              <a:t>training set </a:t>
            </a:r>
            <a:r>
              <a:rPr lang="en-US" dirty="0" err="1" smtClean="0"/>
              <a:t>Tr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Task is to estimate </a:t>
            </a:r>
            <a:r>
              <a:rPr lang="en-US" dirty="0" smtClean="0"/>
              <a:t>p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Te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</a:t>
            </a:r>
            <a:r>
              <a:rPr lang="en-US" dirty="0" smtClean="0"/>
              <a:t> , j=1,J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780928"/>
          <a:ext cx="5554960" cy="1494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992"/>
                <a:gridCol w="1110992"/>
                <a:gridCol w="1110992"/>
                <a:gridCol w="1110992"/>
                <a:gridCol w="1110992"/>
              </a:tblGrid>
              <a:tr h="3737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</a:t>
                      </a:r>
                      <a:r>
                        <a:rPr lang="en-US" baseline="-2500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ω</a:t>
                      </a:r>
                      <a:endParaRPr lang="ru-RU" dirty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1</a:t>
                      </a:r>
                      <a:endParaRPr lang="ru-RU" dirty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67544" y="4581128"/>
          <a:ext cx="6696744" cy="1868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1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1</a:t>
                      </a:r>
                      <a:endParaRPr lang="ru-RU" dirty="0" smtClean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1</a:t>
                      </a:r>
                      <a:endParaRPr lang="ru-RU" dirty="0" smtClean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X4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ω</a:t>
                      </a:r>
                      <a:r>
                        <a:rPr lang="en-US" baseline="-2500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122492" y="4941168"/>
          <a:ext cx="977900" cy="774700"/>
        </p:xfrm>
        <a:graphic>
          <a:graphicData uri="http://schemas.openxmlformats.org/presentationml/2006/ole">
            <p:oleObj spid="_x0000_s4098" name="Формула" r:id="rId3" imgW="977760" imgH="77436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380312" y="5732463"/>
          <a:ext cx="1016000" cy="774700"/>
        </p:xfrm>
        <a:graphic>
          <a:graphicData uri="http://schemas.openxmlformats.org/presentationml/2006/ole">
            <p:oleObj spid="_x0000_s4099" name="Формула" r:id="rId4" imgW="1015920" imgH="77436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73004" y="242088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Training set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28380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Test </a:t>
            </a:r>
            <a:r>
              <a:rPr lang="en-US" dirty="0" smtClean="0"/>
              <a:t>set</a:t>
            </a:r>
            <a:endParaRPr lang="ru-RU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125696" y="4653136"/>
          <a:ext cx="228600" cy="254000"/>
        </p:xfrm>
        <a:graphic>
          <a:graphicData uri="http://schemas.openxmlformats.org/presentationml/2006/ole">
            <p:oleObj spid="_x0000_s4100" name="Формула" r:id="rId5" imgW="228600" imgH="2538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67544" y="1939479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It may be also defined as the task of approximating a distribution of classes</a:t>
            </a:r>
            <a:endParaRPr lang="ru-RU" sz="22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3140968"/>
            <a:ext cx="235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Train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 ≠ p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Test 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baseline="-25000" dirty="0" smtClean="0"/>
              <a:t> j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132856"/>
            <a:ext cx="4392488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Quality estimation:</a:t>
            </a:r>
          </a:p>
          <a:p>
            <a:r>
              <a:rPr lang="en-US" sz="2000" dirty="0" smtClean="0"/>
              <a:t>Absolute Error</a:t>
            </a:r>
            <a:endParaRPr lang="en-US" sz="2000" dirty="0" smtClean="0"/>
          </a:p>
          <a:p>
            <a:r>
              <a:rPr lang="en-US" sz="2000" dirty="0" err="1" smtClean="0"/>
              <a:t>Kullback-Leibler</a:t>
            </a:r>
            <a:r>
              <a:rPr lang="en-US" sz="2000" dirty="0" smtClean="0"/>
              <a:t> </a:t>
            </a:r>
            <a:r>
              <a:rPr lang="en-US" sz="2000" dirty="0" smtClean="0"/>
              <a:t>Divergence</a:t>
            </a:r>
          </a:p>
          <a:p>
            <a:r>
              <a:rPr lang="en-US" sz="2000" dirty="0" smtClean="0"/>
              <a:t>…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2276872"/>
          <a:ext cx="37444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0" y="3502496"/>
          <a:ext cx="4394200" cy="2590800"/>
        </p:xfrm>
        <a:graphic>
          <a:graphicData uri="http://schemas.openxmlformats.org/presentationml/2006/ole">
            <p:oleObj spid="_x0000_s5122" name="Формула" r:id="rId4" imgW="4394160" imgH="25905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2885</TotalTime>
  <Words>1021</Words>
  <Application>Microsoft Office PowerPoint</Application>
  <PresentationFormat>Экран (4:3)</PresentationFormat>
  <Paragraphs>216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Городская</vt:lpstr>
      <vt:lpstr>Microsoft Equation 3.0</vt:lpstr>
      <vt:lpstr>Detecting New  a Priori Probabilities of Data  Using Supervised Learning </vt:lpstr>
      <vt:lpstr>Agenda</vt:lpstr>
      <vt:lpstr>Motivation</vt:lpstr>
      <vt:lpstr>Motivation</vt:lpstr>
      <vt:lpstr>Motivation</vt:lpstr>
      <vt:lpstr>Agenda</vt:lpstr>
      <vt:lpstr>Problem statement</vt:lpstr>
      <vt:lpstr>Problem statement</vt:lpstr>
      <vt:lpstr>Problem statement</vt:lpstr>
      <vt:lpstr>Agenda</vt:lpstr>
      <vt:lpstr>Baseline algorithm</vt:lpstr>
      <vt:lpstr>Which methods perform best?</vt:lpstr>
      <vt:lpstr>Слайд 13</vt:lpstr>
      <vt:lpstr>Fuzzy classifier</vt:lpstr>
      <vt:lpstr>Adjusting to a distribution drift </vt:lpstr>
      <vt:lpstr>EM algorithm*</vt:lpstr>
      <vt:lpstr>Agenda</vt:lpstr>
      <vt:lpstr>Results evaluation</vt:lpstr>
      <vt:lpstr>Слайд 19</vt:lpstr>
      <vt:lpstr>Testing datasets*</vt:lpstr>
      <vt:lpstr>Results evaluation</vt:lpstr>
      <vt:lpstr>Results evaluation</vt:lpstr>
      <vt:lpstr>Agenda</vt:lpstr>
      <vt:lpstr>Conclusion 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Nikolay Karpov</dc:creator>
  <cp:lastModifiedBy>nkarpov@outlook.com</cp:lastModifiedBy>
  <cp:revision>86</cp:revision>
  <dcterms:created xsi:type="dcterms:W3CDTF">2015-10-22T10:35:43Z</dcterms:created>
  <dcterms:modified xsi:type="dcterms:W3CDTF">2015-10-24T10:42:16Z</dcterms:modified>
</cp:coreProperties>
</file>