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80" r:id="rId2"/>
    <p:sldId id="320" r:id="rId3"/>
    <p:sldId id="351" r:id="rId4"/>
    <p:sldId id="339" r:id="rId5"/>
    <p:sldId id="322" r:id="rId6"/>
    <p:sldId id="323" r:id="rId7"/>
    <p:sldId id="285" r:id="rId8"/>
    <p:sldId id="257" r:id="rId9"/>
    <p:sldId id="283" r:id="rId10"/>
    <p:sldId id="324" r:id="rId11"/>
    <p:sldId id="325" r:id="rId12"/>
    <p:sldId id="326" r:id="rId13"/>
    <p:sldId id="337" r:id="rId14"/>
    <p:sldId id="342" r:id="rId15"/>
    <p:sldId id="346" r:id="rId16"/>
    <p:sldId id="347" r:id="rId17"/>
    <p:sldId id="348" r:id="rId18"/>
    <p:sldId id="349" r:id="rId19"/>
    <p:sldId id="350" r:id="rId20"/>
    <p:sldId id="327" r:id="rId21"/>
    <p:sldId id="343" r:id="rId22"/>
    <p:sldId id="284" r:id="rId23"/>
    <p:sldId id="281" r:id="rId24"/>
    <p:sldId id="286" r:id="rId25"/>
    <p:sldId id="287" r:id="rId26"/>
    <p:sldId id="288" r:id="rId27"/>
    <p:sldId id="290" r:id="rId28"/>
    <p:sldId id="291" r:id="rId29"/>
    <p:sldId id="328" r:id="rId30"/>
    <p:sldId id="329" r:id="rId31"/>
    <p:sldId id="330" r:id="rId32"/>
    <p:sldId id="331" r:id="rId33"/>
    <p:sldId id="315" r:id="rId34"/>
    <p:sldId id="316" r:id="rId35"/>
    <p:sldId id="340" r:id="rId36"/>
    <p:sldId id="297" r:id="rId37"/>
    <p:sldId id="289" r:id="rId38"/>
    <p:sldId id="292" r:id="rId39"/>
    <p:sldId id="293" r:id="rId40"/>
    <p:sldId id="298" r:id="rId41"/>
    <p:sldId id="317" r:id="rId42"/>
    <p:sldId id="318" r:id="rId43"/>
    <p:sldId id="319" r:id="rId44"/>
    <p:sldId id="321" r:id="rId45"/>
    <p:sldId id="332" r:id="rId46"/>
    <p:sldId id="341" r:id="rId47"/>
    <p:sldId id="333" r:id="rId48"/>
    <p:sldId id="334" r:id="rId49"/>
    <p:sldId id="335" r:id="rId50"/>
    <p:sldId id="336" r:id="rId51"/>
    <p:sldId id="338" r:id="rId52"/>
    <p:sldId id="344" r:id="rId53"/>
    <p:sldId id="345" r:id="rId5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1F55A4"/>
    <a:srgbClr val="A5211A"/>
    <a:srgbClr val="F5AE27"/>
    <a:srgbClr val="A7D541"/>
    <a:srgbClr val="FF8B28"/>
    <a:srgbClr val="35759D"/>
    <a:srgbClr val="35B19D"/>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79" autoAdjust="0"/>
  </p:normalViewPr>
  <p:slideViewPr>
    <p:cSldViewPr>
      <p:cViewPr varScale="1">
        <p:scale>
          <a:sx n="102" d="100"/>
          <a:sy n="102" d="100"/>
        </p:scale>
        <p:origin x="-984" y="-12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0ED79-9705-8F49-98DA-10E12373BAF4}" type="doc">
      <dgm:prSet loTypeId="urn:microsoft.com/office/officeart/2008/layout/LinedList" loCatId="" qsTypeId="urn:microsoft.com/office/officeart/2005/8/quickstyle/simple4" qsCatId="simple" csTypeId="urn:microsoft.com/office/officeart/2005/8/colors/accent6_3" csCatId="accent6" phldr="1"/>
      <dgm:spPr/>
      <dgm:t>
        <a:bodyPr/>
        <a:lstStyle/>
        <a:p>
          <a:endParaRPr lang="it-IT"/>
        </a:p>
      </dgm:t>
    </dgm:pt>
    <dgm:pt modelId="{1865C06D-CAA7-7E43-8525-8498E8B8CDA9}">
      <dgm:prSet phldrT="[Tes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it-IT" sz="2800" b="0" i="0" dirty="0" smtClean="0">
              <a:solidFill>
                <a:srgbClr val="000090"/>
              </a:solidFill>
              <a:latin typeface="Gill Sans"/>
              <a:cs typeface="Gill Sans"/>
            </a:rPr>
            <a:t>Gene networks can be </a:t>
          </a:r>
          <a:r>
            <a:rPr lang="it-IT" sz="2800" b="0" i="0" dirty="0" err="1" smtClean="0">
              <a:solidFill>
                <a:srgbClr val="000090"/>
              </a:solidFill>
              <a:latin typeface="Gill Sans"/>
              <a:cs typeface="Gill Sans"/>
            </a:rPr>
            <a:t>used</a:t>
          </a:r>
          <a:r>
            <a:rPr lang="it-IT" sz="2800" b="0" i="0" dirty="0" smtClean="0">
              <a:solidFill>
                <a:srgbClr val="000090"/>
              </a:solidFill>
              <a:latin typeface="Gill Sans"/>
              <a:cs typeface="Gill Sans"/>
            </a:rPr>
            <a:t> for gene </a:t>
          </a:r>
          <a:r>
            <a:rPr lang="it-IT" sz="2800" b="0" i="0" dirty="0" err="1" smtClean="0">
              <a:solidFill>
                <a:srgbClr val="000090"/>
              </a:solidFill>
              <a:latin typeface="Gill Sans"/>
              <a:cs typeface="Gill Sans"/>
            </a:rPr>
            <a:t>classification</a:t>
          </a:r>
          <a:r>
            <a:rPr lang="it-IT" sz="2800" b="0" i="0" dirty="0" smtClean="0">
              <a:solidFill>
                <a:srgbClr val="000090"/>
              </a:solidFill>
              <a:latin typeface="Gill Sans"/>
              <a:cs typeface="Gill Sans"/>
            </a:rPr>
            <a:t>, </a:t>
          </a:r>
          <a:r>
            <a:rPr lang="it-IT" sz="2800" b="0" i="0" dirty="0" err="1" smtClean="0">
              <a:solidFill>
                <a:srgbClr val="000090"/>
              </a:solidFill>
              <a:latin typeface="Gill Sans"/>
              <a:cs typeface="Gill Sans"/>
            </a:rPr>
            <a:t>based</a:t>
          </a:r>
          <a:r>
            <a:rPr lang="it-IT" sz="2800" b="0" i="0" dirty="0" smtClean="0">
              <a:solidFill>
                <a:srgbClr val="000090"/>
              </a:solidFill>
              <a:latin typeface="Gill Sans"/>
              <a:cs typeface="Gill Sans"/>
            </a:rPr>
            <a:t> on the </a:t>
          </a:r>
          <a:r>
            <a:rPr lang="it-IT" sz="2800" b="0" i="0" dirty="0" err="1" smtClean="0">
              <a:solidFill>
                <a:srgbClr val="000090"/>
              </a:solidFill>
              <a:latin typeface="Gill Sans"/>
              <a:cs typeface="Gill Sans"/>
            </a:rPr>
            <a:t>localization</a:t>
          </a:r>
          <a:r>
            <a:rPr lang="it-IT" sz="2800" b="0" i="0" dirty="0" smtClean="0">
              <a:solidFill>
                <a:srgbClr val="000090"/>
              </a:solidFill>
              <a:latin typeface="Gill Sans"/>
              <a:cs typeface="Gill Sans"/>
            </a:rPr>
            <a:t> of the </a:t>
          </a:r>
          <a:r>
            <a:rPr lang="it-IT" sz="2800" b="0" i="0" dirty="0" err="1" smtClean="0">
              <a:solidFill>
                <a:srgbClr val="000090"/>
              </a:solidFill>
              <a:latin typeface="Gill Sans"/>
              <a:cs typeface="Gill Sans"/>
            </a:rPr>
            <a:t>gene’s</a:t>
          </a:r>
          <a:r>
            <a:rPr lang="it-IT" sz="2800" b="0" i="0" dirty="0" smtClean="0">
              <a:solidFill>
                <a:srgbClr val="000090"/>
              </a:solidFill>
              <a:latin typeface="Gill Sans"/>
              <a:cs typeface="Gill Sans"/>
            </a:rPr>
            <a:t> </a:t>
          </a:r>
          <a:r>
            <a:rPr lang="it-IT" sz="2800" b="0" i="0" dirty="0" err="1" smtClean="0">
              <a:solidFill>
                <a:srgbClr val="000090"/>
              </a:solidFill>
              <a:latin typeface="Gill Sans"/>
              <a:cs typeface="Gill Sans"/>
            </a:rPr>
            <a:t>influence</a:t>
          </a:r>
          <a:r>
            <a:rPr lang="it-IT" sz="2800" b="0" i="0" dirty="0" smtClean="0">
              <a:solidFill>
                <a:srgbClr val="000090"/>
              </a:solidFill>
              <a:latin typeface="Gill Sans"/>
              <a:cs typeface="Gill Sans"/>
            </a:rPr>
            <a:t> on </a:t>
          </a:r>
          <a:r>
            <a:rPr lang="it-IT" sz="2800" b="0" i="0" dirty="0" err="1" smtClean="0">
              <a:solidFill>
                <a:srgbClr val="000090"/>
              </a:solidFill>
              <a:latin typeface="Gill Sans"/>
              <a:cs typeface="Gill Sans"/>
            </a:rPr>
            <a:t>other</a:t>
          </a:r>
          <a:r>
            <a:rPr lang="it-IT" sz="2800" b="0" i="0" dirty="0" smtClean="0">
              <a:solidFill>
                <a:srgbClr val="000090"/>
              </a:solidFill>
              <a:latin typeface="Gill Sans"/>
              <a:cs typeface="Gill Sans"/>
            </a:rPr>
            <a:t> </a:t>
          </a:r>
          <a:r>
            <a:rPr lang="it-IT" sz="2800" b="0" i="0" dirty="0" err="1" smtClean="0">
              <a:solidFill>
                <a:srgbClr val="000090"/>
              </a:solidFill>
              <a:latin typeface="Gill Sans"/>
              <a:cs typeface="Gill Sans"/>
            </a:rPr>
            <a:t>genes</a:t>
          </a:r>
          <a:r>
            <a:rPr lang="it-IT" sz="2800" b="0" i="0" dirty="0" smtClean="0">
              <a:solidFill>
                <a:srgbClr val="000090"/>
              </a:solidFill>
              <a:latin typeface="Gill Sans"/>
              <a:cs typeface="Gill Sans"/>
            </a:rPr>
            <a:t>, </a:t>
          </a:r>
          <a:r>
            <a:rPr lang="it-IT" sz="2800" b="0" i="0" dirty="0" smtClean="0">
              <a:solidFill>
                <a:srgbClr val="000090"/>
              </a:solidFill>
              <a:latin typeface="Gill Sans"/>
              <a:cs typeface="Gill Sans"/>
            </a:rPr>
            <a:t>and </a:t>
          </a:r>
          <a:r>
            <a:rPr lang="it-IT" sz="2800" b="0" i="0" dirty="0" smtClean="0">
              <a:solidFill>
                <a:srgbClr val="000090"/>
              </a:solidFill>
              <a:latin typeface="Gill Sans"/>
              <a:cs typeface="Gill Sans"/>
            </a:rPr>
            <a:t>vice versa.</a:t>
          </a:r>
          <a:endParaRPr lang="it-IT" sz="2800" b="0" i="0" dirty="0" smtClean="0">
            <a:solidFill>
              <a:srgbClr val="000090"/>
            </a:solidFill>
            <a:latin typeface="Gill Sans"/>
            <a:cs typeface="Gill Sans"/>
          </a:endParaRPr>
        </a:p>
      </dgm:t>
    </dgm:pt>
    <dgm:pt modelId="{4A193C83-23D9-DC43-8CC1-40C179E8E0AD}" type="sibTrans" cxnId="{E0A8F59A-8CDC-E641-BEA1-F75546BA45B0}">
      <dgm:prSet/>
      <dgm:spPr/>
      <dgm:t>
        <a:bodyPr/>
        <a:lstStyle/>
        <a:p>
          <a:pPr algn="l"/>
          <a:endParaRPr lang="it-IT" sz="2000" b="1" i="0">
            <a:solidFill>
              <a:schemeClr val="tx2">
                <a:lumMod val="75000"/>
              </a:schemeClr>
            </a:solidFill>
            <a:latin typeface="Gill Sans"/>
            <a:cs typeface="Gill Sans"/>
          </a:endParaRPr>
        </a:p>
      </dgm:t>
    </dgm:pt>
    <dgm:pt modelId="{B2C8D17C-048A-2C43-A935-985A0096AE8F}" type="parTrans" cxnId="{E0A8F59A-8CDC-E641-BEA1-F75546BA45B0}">
      <dgm:prSet/>
      <dgm:spPr/>
      <dgm:t>
        <a:bodyPr/>
        <a:lstStyle/>
        <a:p>
          <a:pPr algn="l"/>
          <a:endParaRPr lang="it-IT" sz="2000" b="1" i="0">
            <a:solidFill>
              <a:schemeClr val="tx2">
                <a:lumMod val="75000"/>
              </a:schemeClr>
            </a:solidFill>
            <a:latin typeface="Gill Sans"/>
            <a:cs typeface="Gill Sans"/>
          </a:endParaRPr>
        </a:p>
      </dgm:t>
    </dgm:pt>
    <dgm:pt modelId="{997E27A6-5F56-114C-8E9E-3192B4B462AD}">
      <dgm:prSet custT="1"/>
      <dgm:spPr/>
      <dgm:t>
        <a:bodyPr/>
        <a:lstStyle/>
        <a:p>
          <a:pPr algn="ctr"/>
          <a:r>
            <a:rPr lang="it-IT" sz="2800" i="0" dirty="0" smtClean="0">
              <a:solidFill>
                <a:srgbClr val="000090"/>
              </a:solidFill>
              <a:latin typeface="Gill Sans"/>
              <a:cs typeface="Gill Sans"/>
            </a:rPr>
            <a:t>In quantitative </a:t>
          </a:r>
          <a:r>
            <a:rPr lang="it-IT" sz="2800" i="0" dirty="0" err="1" smtClean="0">
              <a:solidFill>
                <a:srgbClr val="000090"/>
              </a:solidFill>
              <a:latin typeface="Gill Sans"/>
              <a:cs typeface="Gill Sans"/>
            </a:rPr>
            <a:t>settings</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they</a:t>
          </a:r>
          <a:r>
            <a:rPr lang="it-IT" sz="2800" i="0" dirty="0" smtClean="0">
              <a:solidFill>
                <a:srgbClr val="000090"/>
              </a:solidFill>
              <a:latin typeface="Gill Sans"/>
              <a:cs typeface="Gill Sans"/>
            </a:rPr>
            <a:t> can be </a:t>
          </a:r>
          <a:r>
            <a:rPr lang="it-IT" sz="2800" i="0" dirty="0" err="1" smtClean="0">
              <a:solidFill>
                <a:srgbClr val="000090"/>
              </a:solidFill>
              <a:latin typeface="Gill Sans"/>
              <a:cs typeface="Gill Sans"/>
            </a:rPr>
            <a:t>used</a:t>
          </a:r>
          <a:r>
            <a:rPr lang="it-IT" sz="2800" i="0" dirty="0" smtClean="0">
              <a:solidFill>
                <a:srgbClr val="000090"/>
              </a:solidFill>
              <a:latin typeface="Gill Sans"/>
              <a:cs typeface="Gill Sans"/>
            </a:rPr>
            <a:t> to simulate </a:t>
          </a:r>
          <a:r>
            <a:rPr lang="it-IT" sz="2800" i="0" dirty="0" err="1" smtClean="0">
              <a:solidFill>
                <a:srgbClr val="000090"/>
              </a:solidFill>
              <a:latin typeface="Gill Sans"/>
              <a:cs typeface="Gill Sans"/>
            </a:rPr>
            <a:t>various</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scenarios</a:t>
          </a:r>
          <a:r>
            <a:rPr lang="it-IT" sz="2800" i="0" dirty="0" smtClean="0">
              <a:solidFill>
                <a:srgbClr val="000090"/>
              </a:solidFill>
              <a:latin typeface="Gill Sans"/>
              <a:cs typeface="Gill Sans"/>
            </a:rPr>
            <a:t>, and </a:t>
          </a:r>
          <a:r>
            <a:rPr lang="it-IT" sz="2800" i="0" dirty="0" smtClean="0">
              <a:solidFill>
                <a:srgbClr val="000090"/>
              </a:solidFill>
              <a:latin typeface="Gill Sans"/>
              <a:cs typeface="Gill Sans"/>
            </a:rPr>
            <a:t>to </a:t>
          </a:r>
          <a:r>
            <a:rPr lang="it-IT" sz="2800" i="0" dirty="0" err="1" smtClean="0">
              <a:solidFill>
                <a:srgbClr val="000090"/>
              </a:solidFill>
              <a:latin typeface="Gill Sans"/>
              <a:cs typeface="Gill Sans"/>
            </a:rPr>
            <a:t>predict</a:t>
          </a:r>
          <a:r>
            <a:rPr lang="it-IT" sz="2800" i="0" dirty="0" smtClean="0">
              <a:solidFill>
                <a:srgbClr val="000090"/>
              </a:solidFill>
              <a:latin typeface="Gill Sans"/>
              <a:cs typeface="Gill Sans"/>
            </a:rPr>
            <a:t> the </a:t>
          </a:r>
          <a:r>
            <a:rPr lang="it-IT" sz="2800" i="0" dirty="0" err="1" smtClean="0">
              <a:solidFill>
                <a:srgbClr val="000090"/>
              </a:solidFill>
              <a:latin typeface="Gill Sans"/>
              <a:cs typeface="Gill Sans"/>
            </a:rPr>
            <a:t>behavior</a:t>
          </a:r>
          <a:r>
            <a:rPr lang="it-IT" sz="2800" i="0" dirty="0" smtClean="0">
              <a:solidFill>
                <a:srgbClr val="000090"/>
              </a:solidFill>
              <a:latin typeface="Gill Sans"/>
              <a:cs typeface="Gill Sans"/>
            </a:rPr>
            <a:t> </a:t>
          </a:r>
          <a:r>
            <a:rPr lang="it-IT" sz="2800" i="0" dirty="0" smtClean="0">
              <a:solidFill>
                <a:srgbClr val="000090"/>
              </a:solidFill>
              <a:latin typeface="Gill Sans"/>
              <a:cs typeface="Gill Sans"/>
            </a:rPr>
            <a:t>of the </a:t>
          </a:r>
          <a:r>
            <a:rPr lang="it-IT" sz="2800" i="0" dirty="0" err="1" smtClean="0">
              <a:solidFill>
                <a:srgbClr val="000090"/>
              </a:solidFill>
              <a:latin typeface="Gill Sans"/>
              <a:cs typeface="Gill Sans"/>
            </a:rPr>
            <a:t>system</a:t>
          </a:r>
          <a:r>
            <a:rPr lang="it-IT" sz="2800" i="0" dirty="0" smtClean="0">
              <a:solidFill>
                <a:srgbClr val="000090"/>
              </a:solidFill>
              <a:latin typeface="Gill Sans"/>
              <a:cs typeface="Gill Sans"/>
            </a:rPr>
            <a:t>. </a:t>
          </a:r>
          <a:endParaRPr lang="it-IT" sz="2800" i="0" dirty="0" smtClean="0">
            <a:solidFill>
              <a:srgbClr val="000090"/>
            </a:solidFill>
            <a:latin typeface="Gill Sans"/>
            <a:cs typeface="Gill Sans"/>
          </a:endParaRPr>
        </a:p>
        <a:p>
          <a:pPr algn="ctr"/>
          <a:endParaRPr lang="it-IT" sz="2800" i="0" dirty="0" smtClean="0">
            <a:solidFill>
              <a:srgbClr val="000090"/>
            </a:solidFill>
            <a:latin typeface="Gill Sans"/>
            <a:cs typeface="Gill Sans"/>
          </a:endParaRPr>
        </a:p>
        <a:p>
          <a:pPr algn="ctr"/>
          <a:endParaRPr lang="it-IT" sz="2800" i="0" dirty="0">
            <a:solidFill>
              <a:srgbClr val="000090"/>
            </a:solidFill>
            <a:latin typeface="Gill Sans"/>
            <a:cs typeface="Gill Sans"/>
          </a:endParaRPr>
        </a:p>
      </dgm:t>
    </dgm:pt>
    <dgm:pt modelId="{379DD092-EB0D-9743-A3F6-072F42696FCE}" type="parTrans" cxnId="{99ABCC51-1686-C94F-AD3A-61C19957D752}">
      <dgm:prSet/>
      <dgm:spPr/>
      <dgm:t>
        <a:bodyPr/>
        <a:lstStyle/>
        <a:p>
          <a:endParaRPr lang="it-IT" sz="2000" i="0">
            <a:latin typeface="Gill Sans"/>
            <a:cs typeface="Gill Sans"/>
          </a:endParaRPr>
        </a:p>
      </dgm:t>
    </dgm:pt>
    <dgm:pt modelId="{3C48B479-E093-5443-8ECB-C8F2BFF2F1DF}" type="sibTrans" cxnId="{99ABCC51-1686-C94F-AD3A-61C19957D752}">
      <dgm:prSet/>
      <dgm:spPr/>
      <dgm:t>
        <a:bodyPr/>
        <a:lstStyle/>
        <a:p>
          <a:endParaRPr lang="it-IT" sz="2000" i="0">
            <a:latin typeface="Gill Sans"/>
            <a:cs typeface="Gill Sans"/>
          </a:endParaRPr>
        </a:p>
      </dgm:t>
    </dgm:pt>
    <dgm:pt modelId="{AE2BA715-0B0F-154E-B918-384E12D28002}">
      <dgm:prSet custT="1"/>
      <dgm:spPr/>
      <dgm:t>
        <a:bodyPr/>
        <a:lstStyle/>
        <a:p>
          <a:pPr algn="ctr"/>
          <a:r>
            <a:rPr lang="it-IT" sz="2800" i="0" dirty="0" smtClean="0">
              <a:solidFill>
                <a:srgbClr val="000090"/>
              </a:solidFill>
              <a:latin typeface="Gill Sans"/>
              <a:cs typeface="Gill Sans"/>
            </a:rPr>
            <a:t>The </a:t>
          </a:r>
          <a:r>
            <a:rPr lang="it-IT" sz="2800" i="0" dirty="0" err="1" smtClean="0">
              <a:solidFill>
                <a:srgbClr val="000090"/>
              </a:solidFill>
              <a:latin typeface="Gill Sans"/>
              <a:cs typeface="Gill Sans"/>
            </a:rPr>
            <a:t>regulatory</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interactions</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between</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genes</a:t>
          </a:r>
          <a:r>
            <a:rPr lang="it-IT" sz="2800" i="0" dirty="0" smtClean="0">
              <a:solidFill>
                <a:srgbClr val="000090"/>
              </a:solidFill>
              <a:latin typeface="Gill Sans"/>
              <a:cs typeface="Gill Sans"/>
            </a:rPr>
            <a:t> can be </a:t>
          </a:r>
          <a:r>
            <a:rPr lang="it-IT" sz="2800" i="0" dirty="0" err="1" smtClean="0">
              <a:solidFill>
                <a:srgbClr val="000090"/>
              </a:solidFill>
              <a:latin typeface="Gill Sans"/>
              <a:cs typeface="Gill Sans"/>
            </a:rPr>
            <a:t>studied</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at</a:t>
          </a:r>
          <a:r>
            <a:rPr lang="it-IT" sz="2800" i="0" dirty="0" smtClean="0">
              <a:solidFill>
                <a:srgbClr val="000090"/>
              </a:solidFill>
              <a:latin typeface="Gill Sans"/>
              <a:cs typeface="Gill Sans"/>
            </a:rPr>
            <a:t> large-</a:t>
          </a:r>
          <a:r>
            <a:rPr lang="it-IT" sz="2800" i="0" dirty="0" err="1" smtClean="0">
              <a:solidFill>
                <a:srgbClr val="000090"/>
              </a:solidFill>
              <a:latin typeface="Gill Sans"/>
              <a:cs typeface="Gill Sans"/>
            </a:rPr>
            <a:t>scales</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allowing</a:t>
          </a:r>
          <a:r>
            <a:rPr lang="it-IT" sz="2800" i="0" dirty="0" smtClean="0">
              <a:solidFill>
                <a:srgbClr val="000090"/>
              </a:solidFill>
              <a:latin typeface="Gill Sans"/>
              <a:cs typeface="Gill Sans"/>
            </a:rPr>
            <a:t> for </a:t>
          </a:r>
          <a:r>
            <a:rPr lang="it-IT" sz="2800" i="0" dirty="0" err="1" smtClean="0">
              <a:solidFill>
                <a:srgbClr val="000090"/>
              </a:solidFill>
              <a:latin typeface="Gill Sans"/>
              <a:cs typeface="Gill Sans"/>
            </a:rPr>
            <a:t>example</a:t>
          </a:r>
          <a:r>
            <a:rPr lang="it-IT" sz="2800" i="0" dirty="0" smtClean="0">
              <a:solidFill>
                <a:srgbClr val="000090"/>
              </a:solidFill>
              <a:latin typeface="Gill Sans"/>
              <a:cs typeface="Gill Sans"/>
            </a:rPr>
            <a:t> for </a:t>
          </a:r>
          <a:r>
            <a:rPr lang="it-IT" sz="2800" i="0" dirty="0" err="1" smtClean="0">
              <a:solidFill>
                <a:srgbClr val="000090"/>
              </a:solidFill>
              <a:latin typeface="Gill Sans"/>
              <a:cs typeface="Gill Sans"/>
            </a:rPr>
            <a:t>understanding</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cascades</a:t>
          </a:r>
          <a:r>
            <a:rPr lang="it-IT" sz="2800" i="0" dirty="0" smtClean="0">
              <a:solidFill>
                <a:srgbClr val="000090"/>
              </a:solidFill>
              <a:latin typeface="Gill Sans"/>
              <a:cs typeface="Gill Sans"/>
            </a:rPr>
            <a:t> of gene </a:t>
          </a:r>
          <a:r>
            <a:rPr lang="it-IT" sz="2800" i="0" dirty="0" err="1" smtClean="0">
              <a:solidFill>
                <a:srgbClr val="000090"/>
              </a:solidFill>
              <a:latin typeface="Gill Sans"/>
              <a:cs typeface="Gill Sans"/>
            </a:rPr>
            <a:t>regulations</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e.g</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during</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organism</a:t>
          </a:r>
          <a:r>
            <a:rPr lang="it-IT" sz="2800" i="0" dirty="0" smtClean="0">
              <a:solidFill>
                <a:srgbClr val="000090"/>
              </a:solidFill>
              <a:latin typeface="Gill Sans"/>
              <a:cs typeface="Gill Sans"/>
            </a:rPr>
            <a:t> </a:t>
          </a:r>
          <a:r>
            <a:rPr lang="it-IT" sz="2800" i="0" dirty="0" err="1" smtClean="0">
              <a:solidFill>
                <a:srgbClr val="000090"/>
              </a:solidFill>
              <a:latin typeface="Gill Sans"/>
              <a:cs typeface="Gill Sans"/>
            </a:rPr>
            <a:t>development</a:t>
          </a:r>
          <a:r>
            <a:rPr lang="it-IT" sz="2800" i="0" dirty="0" smtClean="0">
              <a:solidFill>
                <a:srgbClr val="000090"/>
              </a:solidFill>
              <a:latin typeface="Gill Sans"/>
              <a:cs typeface="Gill Sans"/>
            </a:rPr>
            <a:t>).</a:t>
          </a:r>
          <a:endParaRPr lang="it-IT" sz="2800" i="0" dirty="0">
            <a:solidFill>
              <a:srgbClr val="000090"/>
            </a:solidFill>
            <a:latin typeface="Gill Sans"/>
            <a:cs typeface="Gill Sans"/>
          </a:endParaRPr>
        </a:p>
      </dgm:t>
    </dgm:pt>
    <dgm:pt modelId="{6C7B53E7-AD6D-8742-B1BF-DE83F2C47E04}" type="parTrans" cxnId="{0B79053B-A5C1-B644-AF89-CA2946161B65}">
      <dgm:prSet/>
      <dgm:spPr/>
      <dgm:t>
        <a:bodyPr/>
        <a:lstStyle/>
        <a:p>
          <a:endParaRPr lang="it-IT" sz="2000" i="0">
            <a:latin typeface="Gill Sans"/>
            <a:cs typeface="Gill Sans"/>
          </a:endParaRPr>
        </a:p>
      </dgm:t>
    </dgm:pt>
    <dgm:pt modelId="{FA6C74B6-3145-4C44-A443-89CE60BABC54}" type="sibTrans" cxnId="{0B79053B-A5C1-B644-AF89-CA2946161B65}">
      <dgm:prSet/>
      <dgm:spPr/>
      <dgm:t>
        <a:bodyPr/>
        <a:lstStyle/>
        <a:p>
          <a:endParaRPr lang="it-IT" sz="2000" i="0">
            <a:latin typeface="Gill Sans"/>
            <a:cs typeface="Gill Sans"/>
          </a:endParaRPr>
        </a:p>
      </dgm:t>
    </dgm:pt>
    <dgm:pt modelId="{72AC2E76-39DB-B14B-A4F2-921DF41608AE}" type="pres">
      <dgm:prSet presAssocID="{DED0ED79-9705-8F49-98DA-10E12373BAF4}" presName="vert0" presStyleCnt="0">
        <dgm:presLayoutVars>
          <dgm:dir/>
          <dgm:animOne val="branch"/>
          <dgm:animLvl val="lvl"/>
        </dgm:presLayoutVars>
      </dgm:prSet>
      <dgm:spPr/>
      <dgm:t>
        <a:bodyPr/>
        <a:lstStyle/>
        <a:p>
          <a:endParaRPr lang="it-IT"/>
        </a:p>
      </dgm:t>
    </dgm:pt>
    <dgm:pt modelId="{3CB2668D-D707-B44A-A06A-CB5D43C31B67}" type="pres">
      <dgm:prSet presAssocID="{1865C06D-CAA7-7E43-8525-8498E8B8CDA9}" presName="thickLine" presStyleLbl="alignNode1" presStyleIdx="0" presStyleCnt="3" custLinFactNeighborX="1398" custLinFactNeighborY="-68540"/>
      <dgm:spPr/>
      <dgm:t>
        <a:bodyPr/>
        <a:lstStyle/>
        <a:p>
          <a:endParaRPr lang="it-IT"/>
        </a:p>
      </dgm:t>
    </dgm:pt>
    <dgm:pt modelId="{C31B2ED2-E9AC-6442-AACB-9999DD0B46B0}" type="pres">
      <dgm:prSet presAssocID="{1865C06D-CAA7-7E43-8525-8498E8B8CDA9}" presName="horz1" presStyleCnt="0"/>
      <dgm:spPr/>
      <dgm:t>
        <a:bodyPr/>
        <a:lstStyle/>
        <a:p>
          <a:endParaRPr lang="it-IT"/>
        </a:p>
      </dgm:t>
    </dgm:pt>
    <dgm:pt modelId="{648F4DC7-E544-B645-9EC6-7331F63B8F0A}" type="pres">
      <dgm:prSet presAssocID="{1865C06D-CAA7-7E43-8525-8498E8B8CDA9}" presName="tx1" presStyleLbl="revTx" presStyleIdx="0" presStyleCnt="3" custScaleY="41095" custLinFactNeighborX="284" custLinFactNeighborY="-24244"/>
      <dgm:spPr/>
      <dgm:t>
        <a:bodyPr/>
        <a:lstStyle/>
        <a:p>
          <a:endParaRPr lang="it-IT"/>
        </a:p>
      </dgm:t>
    </dgm:pt>
    <dgm:pt modelId="{BC8BCEB3-4F7E-1E45-BC61-6205C93FF01B}" type="pres">
      <dgm:prSet presAssocID="{1865C06D-CAA7-7E43-8525-8498E8B8CDA9}" presName="vert1" presStyleCnt="0"/>
      <dgm:spPr/>
      <dgm:t>
        <a:bodyPr/>
        <a:lstStyle/>
        <a:p>
          <a:endParaRPr lang="it-IT"/>
        </a:p>
      </dgm:t>
    </dgm:pt>
    <dgm:pt modelId="{7D9CFF84-ADF9-0A4E-8839-066BAF8D3D45}" type="pres">
      <dgm:prSet presAssocID="{AE2BA715-0B0F-154E-B918-384E12D28002}" presName="thickLine" presStyleLbl="alignNode1" presStyleIdx="1" presStyleCnt="3" custLinFactNeighborY="56962"/>
      <dgm:spPr/>
    </dgm:pt>
    <dgm:pt modelId="{F293E444-0C28-914E-B794-38A88548EE0F}" type="pres">
      <dgm:prSet presAssocID="{AE2BA715-0B0F-154E-B918-384E12D28002}" presName="horz1" presStyleCnt="0"/>
      <dgm:spPr/>
    </dgm:pt>
    <dgm:pt modelId="{7BF14A2B-3357-A843-8682-37AA3C7FE4C5}" type="pres">
      <dgm:prSet presAssocID="{AE2BA715-0B0F-154E-B918-384E12D28002}" presName="tx1" presStyleLbl="revTx" presStyleIdx="1" presStyleCnt="3" custLinFactY="44704" custLinFactNeighborX="-893" custLinFactNeighborY="100000"/>
      <dgm:spPr/>
      <dgm:t>
        <a:bodyPr/>
        <a:lstStyle/>
        <a:p>
          <a:endParaRPr lang="it-IT"/>
        </a:p>
      </dgm:t>
    </dgm:pt>
    <dgm:pt modelId="{1A7680B7-6CA8-EC44-B3AC-2305EAA3A843}" type="pres">
      <dgm:prSet presAssocID="{AE2BA715-0B0F-154E-B918-384E12D28002}" presName="vert1" presStyleCnt="0"/>
      <dgm:spPr/>
    </dgm:pt>
    <dgm:pt modelId="{5EA1222E-A2FC-E94B-96ED-EF82669A4FAD}" type="pres">
      <dgm:prSet presAssocID="{997E27A6-5F56-114C-8E9E-3192B4B462AD}" presName="thickLine" presStyleLbl="alignNode1" presStyleIdx="2" presStyleCnt="3" custLinFactNeighborY="28207"/>
      <dgm:spPr/>
    </dgm:pt>
    <dgm:pt modelId="{5E35052A-16B5-4C4E-9C70-BB2BB9EBBDAB}" type="pres">
      <dgm:prSet presAssocID="{997E27A6-5F56-114C-8E9E-3192B4B462AD}" presName="horz1" presStyleCnt="0"/>
      <dgm:spPr/>
    </dgm:pt>
    <dgm:pt modelId="{E2C9BD09-24B6-6348-9D38-11DB90B7CB33}" type="pres">
      <dgm:prSet presAssocID="{997E27A6-5F56-114C-8E9E-3192B4B462AD}" presName="tx1" presStyleLbl="revTx" presStyleIdx="2" presStyleCnt="3" custScaleY="178890" custLinFactNeighborY="-32715"/>
      <dgm:spPr/>
      <dgm:t>
        <a:bodyPr/>
        <a:lstStyle/>
        <a:p>
          <a:endParaRPr lang="it-IT"/>
        </a:p>
      </dgm:t>
    </dgm:pt>
    <dgm:pt modelId="{4F02E9F5-551F-FE47-A31F-5C1374A2103D}" type="pres">
      <dgm:prSet presAssocID="{997E27A6-5F56-114C-8E9E-3192B4B462AD}" presName="vert1" presStyleCnt="0"/>
      <dgm:spPr/>
    </dgm:pt>
  </dgm:ptLst>
  <dgm:cxnLst>
    <dgm:cxn modelId="{13B52186-C55B-9E4D-8D15-EABFE6265250}" type="presOf" srcId="{DED0ED79-9705-8F49-98DA-10E12373BAF4}" destId="{72AC2E76-39DB-B14B-A4F2-921DF41608AE}" srcOrd="0" destOrd="0" presId="urn:microsoft.com/office/officeart/2008/layout/LinedList"/>
    <dgm:cxn modelId="{E0A8F59A-8CDC-E641-BEA1-F75546BA45B0}" srcId="{DED0ED79-9705-8F49-98DA-10E12373BAF4}" destId="{1865C06D-CAA7-7E43-8525-8498E8B8CDA9}" srcOrd="0" destOrd="0" parTransId="{B2C8D17C-048A-2C43-A935-985A0096AE8F}" sibTransId="{4A193C83-23D9-DC43-8CC1-40C179E8E0AD}"/>
    <dgm:cxn modelId="{A843EE5A-E644-4B4C-820E-31BBAFC5E25A}" type="presOf" srcId="{AE2BA715-0B0F-154E-B918-384E12D28002}" destId="{7BF14A2B-3357-A843-8682-37AA3C7FE4C5}" srcOrd="0" destOrd="0" presId="urn:microsoft.com/office/officeart/2008/layout/LinedList"/>
    <dgm:cxn modelId="{3A40B60E-6436-0845-B56C-F48B92219E64}" type="presOf" srcId="{1865C06D-CAA7-7E43-8525-8498E8B8CDA9}" destId="{648F4DC7-E544-B645-9EC6-7331F63B8F0A}" srcOrd="0" destOrd="0" presId="urn:microsoft.com/office/officeart/2008/layout/LinedList"/>
    <dgm:cxn modelId="{0B79053B-A5C1-B644-AF89-CA2946161B65}" srcId="{DED0ED79-9705-8F49-98DA-10E12373BAF4}" destId="{AE2BA715-0B0F-154E-B918-384E12D28002}" srcOrd="1" destOrd="0" parTransId="{6C7B53E7-AD6D-8742-B1BF-DE83F2C47E04}" sibTransId="{FA6C74B6-3145-4C44-A443-89CE60BABC54}"/>
    <dgm:cxn modelId="{99ABCC51-1686-C94F-AD3A-61C19957D752}" srcId="{DED0ED79-9705-8F49-98DA-10E12373BAF4}" destId="{997E27A6-5F56-114C-8E9E-3192B4B462AD}" srcOrd="2" destOrd="0" parTransId="{379DD092-EB0D-9743-A3F6-072F42696FCE}" sibTransId="{3C48B479-E093-5443-8ECB-C8F2BFF2F1DF}"/>
    <dgm:cxn modelId="{4F9A1F70-9BE3-5E49-95AD-DC2FD537254E}" type="presOf" srcId="{997E27A6-5F56-114C-8E9E-3192B4B462AD}" destId="{E2C9BD09-24B6-6348-9D38-11DB90B7CB33}" srcOrd="0" destOrd="0" presId="urn:microsoft.com/office/officeart/2008/layout/LinedList"/>
    <dgm:cxn modelId="{F1C9D35E-801E-A247-90A3-5DA98F99C73E}" type="presParOf" srcId="{72AC2E76-39DB-B14B-A4F2-921DF41608AE}" destId="{3CB2668D-D707-B44A-A06A-CB5D43C31B67}" srcOrd="0" destOrd="0" presId="urn:microsoft.com/office/officeart/2008/layout/LinedList"/>
    <dgm:cxn modelId="{ADF8C69C-189D-F146-9B73-031A5836673C}" type="presParOf" srcId="{72AC2E76-39DB-B14B-A4F2-921DF41608AE}" destId="{C31B2ED2-E9AC-6442-AACB-9999DD0B46B0}" srcOrd="1" destOrd="0" presId="urn:microsoft.com/office/officeart/2008/layout/LinedList"/>
    <dgm:cxn modelId="{E192A885-688A-F04C-85DC-46BE979D03BD}" type="presParOf" srcId="{C31B2ED2-E9AC-6442-AACB-9999DD0B46B0}" destId="{648F4DC7-E544-B645-9EC6-7331F63B8F0A}" srcOrd="0" destOrd="0" presId="urn:microsoft.com/office/officeart/2008/layout/LinedList"/>
    <dgm:cxn modelId="{336DB4F9-E376-104C-B4DE-6990591EDCC8}" type="presParOf" srcId="{C31B2ED2-E9AC-6442-AACB-9999DD0B46B0}" destId="{BC8BCEB3-4F7E-1E45-BC61-6205C93FF01B}" srcOrd="1" destOrd="0" presId="urn:microsoft.com/office/officeart/2008/layout/LinedList"/>
    <dgm:cxn modelId="{27C7FDDD-DB8D-4D40-9582-0DEA9958E96D}" type="presParOf" srcId="{72AC2E76-39DB-B14B-A4F2-921DF41608AE}" destId="{7D9CFF84-ADF9-0A4E-8839-066BAF8D3D45}" srcOrd="2" destOrd="0" presId="urn:microsoft.com/office/officeart/2008/layout/LinedList"/>
    <dgm:cxn modelId="{0B74F321-D258-A64C-9A21-5BE88551ECE6}" type="presParOf" srcId="{72AC2E76-39DB-B14B-A4F2-921DF41608AE}" destId="{F293E444-0C28-914E-B794-38A88548EE0F}" srcOrd="3" destOrd="0" presId="urn:microsoft.com/office/officeart/2008/layout/LinedList"/>
    <dgm:cxn modelId="{7CA7ABE0-D85A-A541-945B-34D0B74C3E3A}" type="presParOf" srcId="{F293E444-0C28-914E-B794-38A88548EE0F}" destId="{7BF14A2B-3357-A843-8682-37AA3C7FE4C5}" srcOrd="0" destOrd="0" presId="urn:microsoft.com/office/officeart/2008/layout/LinedList"/>
    <dgm:cxn modelId="{3A066CEB-34C1-C048-AFA1-A3C90E19127C}" type="presParOf" srcId="{F293E444-0C28-914E-B794-38A88548EE0F}" destId="{1A7680B7-6CA8-EC44-B3AC-2305EAA3A843}" srcOrd="1" destOrd="0" presId="urn:microsoft.com/office/officeart/2008/layout/LinedList"/>
    <dgm:cxn modelId="{DBB96C40-F51A-8E4E-9CD6-6FC3ACF407F4}" type="presParOf" srcId="{72AC2E76-39DB-B14B-A4F2-921DF41608AE}" destId="{5EA1222E-A2FC-E94B-96ED-EF82669A4FAD}" srcOrd="4" destOrd="0" presId="urn:microsoft.com/office/officeart/2008/layout/LinedList"/>
    <dgm:cxn modelId="{F5C11EBE-EC14-B24F-8120-43C4714F80BD}" type="presParOf" srcId="{72AC2E76-39DB-B14B-A4F2-921DF41608AE}" destId="{5E35052A-16B5-4C4E-9C70-BB2BB9EBBDAB}" srcOrd="5" destOrd="0" presId="urn:microsoft.com/office/officeart/2008/layout/LinedList"/>
    <dgm:cxn modelId="{40F7914D-7C14-6D45-AFE1-DE3B09DCC14A}" type="presParOf" srcId="{5E35052A-16B5-4C4E-9C70-BB2BB9EBBDAB}" destId="{E2C9BD09-24B6-6348-9D38-11DB90B7CB33}" srcOrd="0" destOrd="0" presId="urn:microsoft.com/office/officeart/2008/layout/LinedList"/>
    <dgm:cxn modelId="{FEDC9AD7-703F-7043-B52A-04127A52D540}" type="presParOf" srcId="{5E35052A-16B5-4C4E-9C70-BB2BB9EBBDAB}" destId="{4F02E9F5-551F-FE47-A31F-5C1374A210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636CEE-8492-E145-AD20-061E1F485F78}" type="doc">
      <dgm:prSet loTypeId="urn:microsoft.com/office/officeart/2005/8/layout/hList9" loCatId="" qsTypeId="urn:microsoft.com/office/officeart/2005/8/quickstyle/3D1" qsCatId="3D" csTypeId="urn:microsoft.com/office/officeart/2005/8/colors/accent6_2" csCatId="accent6" phldr="1"/>
      <dgm:spPr/>
      <dgm:t>
        <a:bodyPr/>
        <a:lstStyle/>
        <a:p>
          <a:endParaRPr lang="it-IT"/>
        </a:p>
      </dgm:t>
    </dgm:pt>
    <dgm:pt modelId="{02356772-2139-7E41-AEAC-6543BE8B8A6D}">
      <dgm:prSet phldrT="[Testo]" custT="1"/>
      <dgm:spPr/>
      <dgm:t>
        <a:bodyPr/>
        <a:lstStyle/>
        <a:p>
          <a:r>
            <a:rPr lang="it-IT" sz="2000" b="0" dirty="0" err="1" smtClean="0">
              <a:solidFill>
                <a:srgbClr val="000090"/>
              </a:solidFill>
              <a:latin typeface="Gill Sans SemiBold"/>
              <a:cs typeface="Gill Sans SemiBold"/>
            </a:rPr>
            <a:t>Physical</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Models</a:t>
          </a:r>
          <a:endParaRPr lang="it-IT" sz="2000" b="0" dirty="0">
            <a:solidFill>
              <a:srgbClr val="000090"/>
            </a:solidFill>
            <a:latin typeface="Gill Sans SemiBold"/>
            <a:cs typeface="Gill Sans SemiBold"/>
          </a:endParaRPr>
        </a:p>
      </dgm:t>
    </dgm:pt>
    <dgm:pt modelId="{A8AD7781-1DBA-8443-AB5B-9835096C5B53}" type="sibTrans" cxnId="{7B3E565C-BDB0-A742-8038-7C762480B76B}">
      <dgm:prSet/>
      <dgm:spPr/>
      <dgm:t>
        <a:bodyPr/>
        <a:lstStyle/>
        <a:p>
          <a:endParaRPr lang="it-IT">
            <a:solidFill>
              <a:schemeClr val="accent1">
                <a:lumMod val="50000"/>
              </a:schemeClr>
            </a:solidFill>
          </a:endParaRPr>
        </a:p>
      </dgm:t>
    </dgm:pt>
    <dgm:pt modelId="{108A28AD-FFE4-8844-B4BF-2B748DBB709C}" type="parTrans" cxnId="{7B3E565C-BDB0-A742-8038-7C762480B76B}">
      <dgm:prSet/>
      <dgm:spPr/>
      <dgm:t>
        <a:bodyPr/>
        <a:lstStyle/>
        <a:p>
          <a:endParaRPr lang="it-IT">
            <a:solidFill>
              <a:schemeClr val="accent1">
                <a:lumMod val="50000"/>
              </a:schemeClr>
            </a:solidFill>
          </a:endParaRPr>
        </a:p>
      </dgm:t>
    </dgm:pt>
    <dgm:pt modelId="{BBB014CD-5D3B-2D49-B5D8-6A5C03AD4ACA}">
      <dgm:prSet phldrT="[Testo]" custT="1"/>
      <dgm:spPr/>
      <dgm:t>
        <a:bodyPr/>
        <a:lstStyle/>
        <a:p>
          <a:r>
            <a:rPr lang="it-IT" sz="1800" b="0" dirty="0" err="1" smtClean="0">
              <a:solidFill>
                <a:srgbClr val="000090"/>
              </a:solidFill>
              <a:latin typeface="Gill Sans SemiBold"/>
              <a:cs typeface="Gill Sans SemiBold"/>
            </a:rPr>
            <a:t>Combinatorial</a:t>
          </a:r>
          <a:r>
            <a:rPr lang="it-IT" sz="1800" b="0" dirty="0" smtClean="0">
              <a:solidFill>
                <a:srgbClr val="000090"/>
              </a:solidFill>
              <a:latin typeface="Gill Sans SemiBold"/>
              <a:cs typeface="Gill Sans SemiBold"/>
            </a:rPr>
            <a:t> </a:t>
          </a:r>
          <a:r>
            <a:rPr lang="it-IT" sz="1800" b="0" dirty="0" err="1" smtClean="0">
              <a:solidFill>
                <a:srgbClr val="000090"/>
              </a:solidFill>
              <a:latin typeface="Gill Sans SemiBold"/>
              <a:cs typeface="Gill Sans SemiBold"/>
            </a:rPr>
            <a:t>Models</a:t>
          </a:r>
          <a:endParaRPr lang="it-IT" sz="1800" b="0" dirty="0">
            <a:solidFill>
              <a:srgbClr val="000090"/>
            </a:solidFill>
            <a:latin typeface="Gill Sans SemiBold"/>
            <a:cs typeface="Gill Sans SemiBold"/>
          </a:endParaRPr>
        </a:p>
      </dgm:t>
    </dgm:pt>
    <dgm:pt modelId="{69C800E2-543B-0140-A150-931B5771DBE5}" type="sibTrans" cxnId="{0A7A9242-3072-6D44-9627-41DA01EB99FF}">
      <dgm:prSet/>
      <dgm:spPr/>
      <dgm:t>
        <a:bodyPr/>
        <a:lstStyle/>
        <a:p>
          <a:endParaRPr lang="it-IT">
            <a:solidFill>
              <a:schemeClr val="accent1">
                <a:lumMod val="50000"/>
              </a:schemeClr>
            </a:solidFill>
          </a:endParaRPr>
        </a:p>
      </dgm:t>
    </dgm:pt>
    <dgm:pt modelId="{06290BB5-7ACC-634E-BE05-B157C347971D}" type="parTrans" cxnId="{0A7A9242-3072-6D44-9627-41DA01EB99FF}">
      <dgm:prSet/>
      <dgm:spPr/>
      <dgm:t>
        <a:bodyPr/>
        <a:lstStyle/>
        <a:p>
          <a:endParaRPr lang="it-IT">
            <a:solidFill>
              <a:schemeClr val="accent1">
                <a:lumMod val="50000"/>
              </a:schemeClr>
            </a:solidFill>
          </a:endParaRPr>
        </a:p>
      </dgm:t>
    </dgm:pt>
    <dgm:pt modelId="{B9CE8CFB-07CA-5B43-A328-19DB182C7F2A}">
      <dgm:prSet custT="1"/>
      <dgm:spPr/>
      <dgm:t>
        <a:bodyPr/>
        <a:lstStyle/>
        <a:p>
          <a:pPr algn="l"/>
          <a:r>
            <a:rPr lang="it-IT" sz="2000" b="0" i="0" dirty="0" smtClean="0">
              <a:solidFill>
                <a:srgbClr val="000090"/>
              </a:solidFill>
              <a:latin typeface="Gill Sans SemiBold"/>
              <a:cs typeface="Gill Sans SemiBold"/>
            </a:rPr>
            <a:t>Can be </a:t>
          </a:r>
          <a:r>
            <a:rPr lang="it-IT" sz="2000" b="0" i="0" dirty="0" err="1" smtClean="0">
              <a:solidFill>
                <a:srgbClr val="000090"/>
              </a:solidFill>
              <a:latin typeface="Gill Sans SemiBold"/>
              <a:cs typeface="Gill Sans SemiBold"/>
            </a:rPr>
            <a:t>used</a:t>
          </a:r>
          <a:r>
            <a:rPr lang="it-IT" sz="2000" b="0" i="0" dirty="0" smtClean="0">
              <a:solidFill>
                <a:srgbClr val="000090"/>
              </a:solidFill>
              <a:latin typeface="Gill Sans SemiBold"/>
              <a:cs typeface="Gill Sans SemiBold"/>
            </a:rPr>
            <a:t> to </a:t>
          </a:r>
          <a:r>
            <a:rPr lang="it-IT" sz="2000" b="0" i="0" dirty="0" err="1" smtClean="0">
              <a:solidFill>
                <a:srgbClr val="000090"/>
              </a:solidFill>
              <a:latin typeface="Gill Sans SemiBold"/>
              <a:cs typeface="Gill Sans SemiBold"/>
            </a:rPr>
            <a:t>run</a:t>
          </a:r>
          <a:r>
            <a:rPr lang="it-IT" sz="2000" b="0" i="0" dirty="0" smtClean="0">
              <a:solidFill>
                <a:srgbClr val="000090"/>
              </a:solidFill>
              <a:latin typeface="Gill Sans SemiBold"/>
              <a:cs typeface="Gill Sans SemiBold"/>
            </a:rPr>
            <a:t> </a:t>
          </a:r>
          <a:r>
            <a:rPr lang="it-IT" sz="2000" b="0" i="0" dirty="0" err="1" smtClean="0">
              <a:solidFill>
                <a:srgbClr val="000090"/>
              </a:solidFill>
              <a:latin typeface="Gill Sans SemiBold"/>
              <a:cs typeface="Gill Sans SemiBold"/>
            </a:rPr>
            <a:t>simulations</a:t>
          </a:r>
          <a:r>
            <a:rPr lang="it-IT" sz="2000" b="0" i="0" dirty="0" smtClean="0">
              <a:solidFill>
                <a:srgbClr val="000090"/>
              </a:solidFill>
              <a:latin typeface="Gill Sans SemiBold"/>
              <a:cs typeface="Gill Sans SemiBold"/>
            </a:rPr>
            <a:t> and </a:t>
          </a:r>
          <a:r>
            <a:rPr lang="it-IT" sz="2000" b="0" i="0" dirty="0" err="1" smtClean="0">
              <a:solidFill>
                <a:srgbClr val="000090"/>
              </a:solidFill>
              <a:latin typeface="Gill Sans SemiBold"/>
              <a:cs typeface="Gill Sans SemiBold"/>
            </a:rPr>
            <a:t>predict</a:t>
          </a:r>
          <a:r>
            <a:rPr lang="it-IT" sz="2000" b="0" i="0" dirty="0" smtClean="0">
              <a:solidFill>
                <a:srgbClr val="000090"/>
              </a:solidFill>
              <a:latin typeface="Gill Sans SemiBold"/>
              <a:cs typeface="Gill Sans SemiBold"/>
            </a:rPr>
            <a:t> the future </a:t>
          </a:r>
          <a:r>
            <a:rPr lang="it-IT" sz="2000" b="0" i="0" dirty="0" err="1" smtClean="0">
              <a:solidFill>
                <a:srgbClr val="000090"/>
              </a:solidFill>
              <a:latin typeface="Gill Sans SemiBold"/>
              <a:cs typeface="Gill Sans SemiBold"/>
            </a:rPr>
            <a:t>behaviour</a:t>
          </a:r>
          <a:r>
            <a:rPr lang="it-IT" sz="2000" b="0" i="0" dirty="0" smtClean="0">
              <a:solidFill>
                <a:srgbClr val="000090"/>
              </a:solidFill>
              <a:latin typeface="Gill Sans SemiBold"/>
              <a:cs typeface="Gill Sans SemiBold"/>
            </a:rPr>
            <a:t> of the </a:t>
          </a:r>
          <a:r>
            <a:rPr lang="it-IT" sz="2000" b="0" i="0" dirty="0" err="1" smtClean="0">
              <a:solidFill>
                <a:srgbClr val="000090"/>
              </a:solidFill>
              <a:latin typeface="Gill Sans SemiBold"/>
              <a:cs typeface="Gill Sans SemiBold"/>
            </a:rPr>
            <a:t>system</a:t>
          </a:r>
          <a:r>
            <a:rPr lang="it-IT" sz="2000" b="0" i="0" dirty="0" smtClean="0">
              <a:solidFill>
                <a:srgbClr val="000090"/>
              </a:solidFill>
              <a:latin typeface="Gill Sans SemiBold"/>
              <a:cs typeface="Gill Sans SemiBold"/>
            </a:rPr>
            <a:t>.</a:t>
          </a:r>
          <a:endParaRPr lang="it-IT" sz="2000" b="0" i="0" dirty="0">
            <a:solidFill>
              <a:srgbClr val="000090"/>
            </a:solidFill>
            <a:latin typeface="Gill Sans SemiBold"/>
            <a:cs typeface="Gill Sans SemiBold"/>
          </a:endParaRPr>
        </a:p>
      </dgm:t>
    </dgm:pt>
    <dgm:pt modelId="{E1A15C61-6968-3441-A660-D52DDAF5C9D3}" type="sibTrans" cxnId="{A8EC178D-B56B-8D42-987D-0BC23053A130}">
      <dgm:prSet/>
      <dgm:spPr/>
      <dgm:t>
        <a:bodyPr/>
        <a:lstStyle/>
        <a:p>
          <a:endParaRPr lang="it-IT">
            <a:solidFill>
              <a:schemeClr val="accent1">
                <a:lumMod val="50000"/>
              </a:schemeClr>
            </a:solidFill>
          </a:endParaRPr>
        </a:p>
      </dgm:t>
    </dgm:pt>
    <dgm:pt modelId="{239B2FFC-576E-C348-875D-93C57DAB62C3}" type="parTrans" cxnId="{A8EC178D-B56B-8D42-987D-0BC23053A130}">
      <dgm:prSet/>
      <dgm:spPr/>
      <dgm:t>
        <a:bodyPr/>
        <a:lstStyle/>
        <a:p>
          <a:endParaRPr lang="it-IT">
            <a:solidFill>
              <a:schemeClr val="accent1">
                <a:lumMod val="50000"/>
              </a:schemeClr>
            </a:solidFill>
          </a:endParaRPr>
        </a:p>
      </dgm:t>
    </dgm:pt>
    <dgm:pt modelId="{347EA486-5413-A14F-8413-F897FFBDE3B4}">
      <dgm:prSet custT="1"/>
      <dgm:spPr/>
      <dgm:t>
        <a:bodyPr/>
        <a:lstStyle/>
        <a:p>
          <a:pPr algn="l"/>
          <a:r>
            <a:rPr lang="it-IT" sz="2000" b="0" i="0" dirty="0" err="1" smtClean="0">
              <a:solidFill>
                <a:srgbClr val="000090"/>
              </a:solidFill>
              <a:latin typeface="Gill Sans SemiBold"/>
              <a:cs typeface="Gill Sans SemiBold"/>
            </a:rPr>
            <a:t>Have</a:t>
          </a:r>
          <a:r>
            <a:rPr lang="it-IT" sz="2000" b="0" i="0" dirty="0" smtClean="0">
              <a:solidFill>
                <a:srgbClr val="000090"/>
              </a:solidFill>
              <a:latin typeface="Gill Sans SemiBold"/>
              <a:cs typeface="Gill Sans SemiBold"/>
            </a:rPr>
            <a:t> </a:t>
          </a:r>
          <a:r>
            <a:rPr lang="it-IT" sz="2000" b="0" i="0" dirty="0" err="1" smtClean="0">
              <a:solidFill>
                <a:srgbClr val="000090"/>
              </a:solidFill>
              <a:latin typeface="Gill Sans SemiBold"/>
              <a:cs typeface="Gill Sans SemiBold"/>
            </a:rPr>
            <a:t>many</a:t>
          </a:r>
          <a:r>
            <a:rPr lang="it-IT" sz="2000" b="0" i="0" dirty="0" smtClean="0">
              <a:solidFill>
                <a:srgbClr val="000090"/>
              </a:solidFill>
              <a:latin typeface="Gill Sans SemiBold"/>
              <a:cs typeface="Gill Sans SemiBold"/>
            </a:rPr>
            <a:t> </a:t>
          </a:r>
          <a:r>
            <a:rPr lang="it-IT" sz="2000" b="0" i="0" dirty="0" err="1" smtClean="0">
              <a:solidFill>
                <a:srgbClr val="000090"/>
              </a:solidFill>
              <a:latin typeface="Gill Sans SemiBold"/>
              <a:cs typeface="Gill Sans SemiBold"/>
            </a:rPr>
            <a:t>parameters</a:t>
          </a:r>
          <a:r>
            <a:rPr lang="it-IT" sz="2000" b="0" i="0" dirty="0" smtClean="0">
              <a:solidFill>
                <a:srgbClr val="000090"/>
              </a:solidFill>
              <a:latin typeface="Gill Sans SemiBold"/>
              <a:cs typeface="Gill Sans SemiBold"/>
            </a:rPr>
            <a:t>, </a:t>
          </a:r>
          <a:r>
            <a:rPr lang="it-IT" sz="2000" b="0" i="0" dirty="0" err="1" smtClean="0">
              <a:solidFill>
                <a:srgbClr val="000090"/>
              </a:solidFill>
              <a:latin typeface="Gill Sans SemiBold"/>
              <a:cs typeface="Gill Sans SemiBold"/>
            </a:rPr>
            <a:t>necessitating</a:t>
          </a:r>
          <a:r>
            <a:rPr lang="it-IT" sz="2000" b="0" i="0" dirty="0" smtClean="0">
              <a:solidFill>
                <a:srgbClr val="000090"/>
              </a:solidFill>
              <a:latin typeface="Gill Sans SemiBold"/>
              <a:cs typeface="Gill Sans SemiBold"/>
            </a:rPr>
            <a:t> large </a:t>
          </a:r>
          <a:r>
            <a:rPr lang="it-IT" sz="2000" b="0" i="0" dirty="0" err="1" smtClean="0">
              <a:solidFill>
                <a:srgbClr val="000090"/>
              </a:solidFill>
              <a:latin typeface="Gill Sans SemiBold"/>
              <a:cs typeface="Gill Sans SemiBold"/>
            </a:rPr>
            <a:t>number</a:t>
          </a:r>
          <a:r>
            <a:rPr lang="it-IT" sz="2000" b="0" i="0" dirty="0" smtClean="0">
              <a:solidFill>
                <a:srgbClr val="000090"/>
              </a:solidFill>
              <a:latin typeface="Gill Sans SemiBold"/>
              <a:cs typeface="Gill Sans SemiBold"/>
            </a:rPr>
            <a:t> of </a:t>
          </a:r>
          <a:r>
            <a:rPr lang="it-IT" sz="2000" b="0" i="0" dirty="0" err="1" smtClean="0">
              <a:solidFill>
                <a:srgbClr val="000090"/>
              </a:solidFill>
              <a:latin typeface="Gill Sans SemiBold"/>
              <a:cs typeface="Gill Sans SemiBold"/>
            </a:rPr>
            <a:t>experiments</a:t>
          </a:r>
          <a:r>
            <a:rPr lang="it-IT" sz="2000" b="0" i="0" dirty="0" smtClean="0">
              <a:solidFill>
                <a:srgbClr val="000090"/>
              </a:solidFill>
              <a:latin typeface="Gill Sans SemiBold"/>
              <a:cs typeface="Gill Sans SemiBold"/>
            </a:rPr>
            <a:t> to </a:t>
          </a:r>
          <a:r>
            <a:rPr lang="it-IT" sz="2000" b="0" i="0" dirty="0" err="1" smtClean="0">
              <a:solidFill>
                <a:srgbClr val="000090"/>
              </a:solidFill>
              <a:latin typeface="Gill Sans SemiBold"/>
              <a:cs typeface="Gill Sans SemiBold"/>
            </a:rPr>
            <a:t>fit</a:t>
          </a:r>
          <a:r>
            <a:rPr lang="it-IT" sz="2000" b="0" i="0" dirty="0" smtClean="0">
              <a:solidFill>
                <a:srgbClr val="000090"/>
              </a:solidFill>
              <a:latin typeface="Gill Sans SemiBold"/>
              <a:cs typeface="Gill Sans SemiBold"/>
            </a:rPr>
            <a:t> </a:t>
          </a:r>
          <a:r>
            <a:rPr lang="it-IT" sz="2000" b="0" i="0" dirty="0" err="1" smtClean="0">
              <a:solidFill>
                <a:srgbClr val="000090"/>
              </a:solidFill>
              <a:latin typeface="Gill Sans SemiBold"/>
              <a:cs typeface="Gill Sans SemiBold"/>
            </a:rPr>
            <a:t>them</a:t>
          </a:r>
          <a:r>
            <a:rPr lang="it-IT" sz="2000" b="0" i="0" dirty="0" smtClean="0">
              <a:solidFill>
                <a:srgbClr val="000090"/>
              </a:solidFill>
              <a:latin typeface="Gill Sans SemiBold"/>
              <a:cs typeface="Gill Sans SemiBold"/>
            </a:rPr>
            <a:t> to the data.</a:t>
          </a:r>
          <a:endParaRPr lang="it-IT" sz="2000" b="0" i="0" dirty="0">
            <a:solidFill>
              <a:srgbClr val="000090"/>
            </a:solidFill>
            <a:latin typeface="Gill Sans SemiBold"/>
            <a:cs typeface="Gill Sans SemiBold"/>
          </a:endParaRPr>
        </a:p>
      </dgm:t>
    </dgm:pt>
    <dgm:pt modelId="{05984E28-1F9A-684C-B986-9353F60DF9DF}" type="parTrans" cxnId="{887FFA67-BD1A-9046-A9DF-472A4A380E68}">
      <dgm:prSet/>
      <dgm:spPr/>
      <dgm:t>
        <a:bodyPr/>
        <a:lstStyle/>
        <a:p>
          <a:endParaRPr lang="it-IT"/>
        </a:p>
      </dgm:t>
    </dgm:pt>
    <dgm:pt modelId="{FF585758-C27C-CA41-B863-480182621DDD}" type="sibTrans" cxnId="{887FFA67-BD1A-9046-A9DF-472A4A380E68}">
      <dgm:prSet/>
      <dgm:spPr/>
      <dgm:t>
        <a:bodyPr/>
        <a:lstStyle/>
        <a:p>
          <a:endParaRPr lang="it-IT"/>
        </a:p>
      </dgm:t>
    </dgm:pt>
    <dgm:pt modelId="{E1A44736-69E7-6E40-A721-E74D8D4A34B6}">
      <dgm:prSet phldrT="[Testo]" custT="1"/>
      <dgm:spPr/>
      <dgm:t>
        <a:bodyPr/>
        <a:lstStyle/>
        <a:p>
          <a:pPr algn="l"/>
          <a:r>
            <a:rPr lang="it-IT" sz="2000" b="0" dirty="0" smtClean="0">
              <a:solidFill>
                <a:srgbClr val="000090"/>
              </a:solidFill>
              <a:latin typeface="Gill Sans SemiBold"/>
              <a:cs typeface="Gill Sans SemiBold"/>
            </a:rPr>
            <a:t>Start from </a:t>
          </a:r>
          <a:r>
            <a:rPr lang="it-IT" sz="2000" b="0" dirty="0" err="1" smtClean="0">
              <a:solidFill>
                <a:srgbClr val="000090"/>
              </a:solidFill>
              <a:latin typeface="Gill Sans SemiBold"/>
              <a:cs typeface="Gill Sans SemiBold"/>
            </a:rPr>
            <a:t>higher</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level</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features</a:t>
          </a:r>
          <a:r>
            <a:rPr lang="it-IT" sz="2000" b="0" dirty="0" smtClean="0">
              <a:solidFill>
                <a:srgbClr val="000090"/>
              </a:solidFill>
              <a:latin typeface="Gill Sans SemiBold"/>
              <a:cs typeface="Gill Sans SemiBold"/>
            </a:rPr>
            <a:t> of the </a:t>
          </a:r>
          <a:r>
            <a:rPr lang="it-IT" sz="2000" b="0" dirty="0" err="1" smtClean="0">
              <a:solidFill>
                <a:srgbClr val="000090"/>
              </a:solidFill>
              <a:latin typeface="Gill Sans SemiBold"/>
              <a:cs typeface="Gill Sans SemiBold"/>
            </a:rPr>
            <a:t>system</a:t>
          </a:r>
          <a:r>
            <a:rPr lang="it-IT" sz="2000" b="0" dirty="0" smtClean="0">
              <a:solidFill>
                <a:srgbClr val="000090"/>
              </a:solidFill>
              <a:latin typeface="Gill Sans SemiBold"/>
              <a:cs typeface="Gill Sans SemiBold"/>
            </a:rPr>
            <a:t> by </a:t>
          </a:r>
          <a:r>
            <a:rPr lang="it-IT" sz="2000" b="0" dirty="0" err="1" smtClean="0">
              <a:solidFill>
                <a:srgbClr val="000090"/>
              </a:solidFill>
              <a:latin typeface="Gill Sans SemiBold"/>
              <a:cs typeface="Gill Sans SemiBold"/>
            </a:rPr>
            <a:t>defining</a:t>
          </a:r>
          <a:r>
            <a:rPr lang="it-IT" sz="2000" b="0" dirty="0" smtClean="0">
              <a:solidFill>
                <a:srgbClr val="000090"/>
              </a:solidFill>
              <a:latin typeface="Gill Sans SemiBold"/>
              <a:cs typeface="Gill Sans SemiBold"/>
            </a:rPr>
            <a:t> the </a:t>
          </a:r>
          <a:r>
            <a:rPr lang="it-IT" sz="2000" b="0" dirty="0" err="1" smtClean="0">
              <a:solidFill>
                <a:srgbClr val="000090"/>
              </a:solidFill>
              <a:latin typeface="Gill Sans SemiBold"/>
              <a:cs typeface="Gill Sans SemiBold"/>
            </a:rPr>
            <a:t>caracteristics</a:t>
          </a:r>
          <a:r>
            <a:rPr lang="it-IT" sz="2000" b="0" dirty="0" smtClean="0">
              <a:solidFill>
                <a:srgbClr val="000090"/>
              </a:solidFill>
              <a:latin typeface="Gill Sans SemiBold"/>
              <a:cs typeface="Gill Sans SemiBold"/>
            </a:rPr>
            <a:t> and </a:t>
          </a:r>
          <a:r>
            <a:rPr lang="it-IT" sz="2000" b="0" dirty="0" err="1" smtClean="0">
              <a:solidFill>
                <a:srgbClr val="000090"/>
              </a:solidFill>
              <a:latin typeface="Gill Sans SemiBold"/>
              <a:cs typeface="Gill Sans SemiBold"/>
            </a:rPr>
            <a:t>features</a:t>
          </a:r>
          <a:r>
            <a:rPr lang="it-IT" sz="2000" b="0" dirty="0" smtClean="0">
              <a:solidFill>
                <a:srgbClr val="000090"/>
              </a:solidFill>
              <a:latin typeface="Gill Sans SemiBold"/>
              <a:cs typeface="Gill Sans SemiBold"/>
            </a:rPr>
            <a:t> of </a:t>
          </a:r>
          <a:r>
            <a:rPr lang="it-IT" sz="2000" b="0" dirty="0" err="1" smtClean="0">
              <a:solidFill>
                <a:srgbClr val="000090"/>
              </a:solidFill>
              <a:latin typeface="Gill Sans SemiBold"/>
              <a:cs typeface="Gill Sans SemiBold"/>
            </a:rPr>
            <a:t>interest</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like</a:t>
          </a:r>
          <a:r>
            <a:rPr lang="it-IT" sz="2000" b="0" dirty="0" smtClean="0">
              <a:solidFill>
                <a:srgbClr val="000090"/>
              </a:solidFill>
              <a:latin typeface="Gill Sans SemiBold"/>
              <a:cs typeface="Gill Sans SemiBold"/>
            </a:rPr>
            <a:t> the </a:t>
          </a:r>
          <a:r>
            <a:rPr lang="it-IT" sz="2000" b="0" dirty="0" err="1" smtClean="0">
              <a:solidFill>
                <a:srgbClr val="000090"/>
              </a:solidFill>
              <a:latin typeface="Gill Sans SemiBold"/>
              <a:cs typeface="Gill Sans SemiBold"/>
            </a:rPr>
            <a:t>important</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observables</a:t>
          </a:r>
          <a:r>
            <a:rPr lang="it-IT" sz="2000" b="0" dirty="0" smtClean="0">
              <a:solidFill>
                <a:srgbClr val="000090"/>
              </a:solidFill>
              <a:latin typeface="Gill Sans SemiBold"/>
              <a:cs typeface="Gill Sans SemiBold"/>
            </a:rPr>
            <a:t> , i.e. gene </a:t>
          </a:r>
          <a:r>
            <a:rPr lang="it-IT" sz="2000" b="0" dirty="0" err="1" smtClean="0">
              <a:solidFill>
                <a:srgbClr val="000090"/>
              </a:solidFill>
              <a:latin typeface="Gill Sans SemiBold"/>
              <a:cs typeface="Gill Sans SemiBold"/>
            </a:rPr>
            <a:t>expression</a:t>
          </a:r>
          <a:r>
            <a:rPr lang="it-IT" sz="2000" b="0" dirty="0" smtClean="0">
              <a:solidFill>
                <a:srgbClr val="000090"/>
              </a:solidFill>
              <a:latin typeface="Gill Sans SemiBold"/>
              <a:cs typeface="Gill Sans SemiBold"/>
            </a:rPr>
            <a:t> </a:t>
          </a:r>
          <a:r>
            <a:rPr lang="it-IT" sz="2000" b="0" dirty="0" err="1" smtClean="0">
              <a:solidFill>
                <a:srgbClr val="000090"/>
              </a:solidFill>
              <a:latin typeface="Gill Sans SemiBold"/>
              <a:cs typeface="Gill Sans SemiBold"/>
            </a:rPr>
            <a:t>levels</a:t>
          </a:r>
          <a:r>
            <a:rPr lang="it-IT" sz="2000" b="0" dirty="0" smtClean="0">
              <a:solidFill>
                <a:srgbClr val="000090"/>
              </a:solidFill>
              <a:latin typeface="Gill Sans SemiBold"/>
              <a:cs typeface="Gill Sans SemiBold"/>
            </a:rPr>
            <a:t>, and the nature of </a:t>
          </a:r>
          <a:r>
            <a:rPr lang="it-IT" sz="2000" b="0" dirty="0" err="1" smtClean="0">
              <a:solidFill>
                <a:srgbClr val="000090"/>
              </a:solidFill>
              <a:latin typeface="Gill Sans SemiBold"/>
              <a:cs typeface="Gill Sans SemiBold"/>
            </a:rPr>
            <a:t>relationships</a:t>
          </a:r>
          <a:endParaRPr lang="it-IT" sz="2000" b="0" dirty="0">
            <a:solidFill>
              <a:srgbClr val="000090"/>
            </a:solidFill>
            <a:latin typeface="Gill Sans SemiBold"/>
            <a:cs typeface="Gill Sans SemiBold"/>
          </a:endParaRPr>
        </a:p>
      </dgm:t>
    </dgm:pt>
    <dgm:pt modelId="{A907162F-12CD-AF4A-B8A3-9C1317E40F5C}" type="sibTrans" cxnId="{0E0A9A4C-E18E-594E-8145-0413D2A08654}">
      <dgm:prSet/>
      <dgm:spPr/>
      <dgm:t>
        <a:bodyPr/>
        <a:lstStyle/>
        <a:p>
          <a:endParaRPr lang="it-IT">
            <a:solidFill>
              <a:schemeClr val="accent1">
                <a:lumMod val="50000"/>
              </a:schemeClr>
            </a:solidFill>
          </a:endParaRPr>
        </a:p>
      </dgm:t>
    </dgm:pt>
    <dgm:pt modelId="{B299A4FA-2B10-EC48-96D4-86D8F93837E8}" type="parTrans" cxnId="{0E0A9A4C-E18E-594E-8145-0413D2A08654}">
      <dgm:prSet/>
      <dgm:spPr/>
      <dgm:t>
        <a:bodyPr/>
        <a:lstStyle/>
        <a:p>
          <a:endParaRPr lang="it-IT">
            <a:solidFill>
              <a:schemeClr val="accent1">
                <a:lumMod val="50000"/>
              </a:schemeClr>
            </a:solidFill>
          </a:endParaRPr>
        </a:p>
      </dgm:t>
    </dgm:pt>
    <dgm:pt modelId="{E4C01427-F529-CB4F-9141-C5959BAD411E}" type="pres">
      <dgm:prSet presAssocID="{7E636CEE-8492-E145-AD20-061E1F485F78}" presName="list" presStyleCnt="0">
        <dgm:presLayoutVars>
          <dgm:dir/>
          <dgm:animLvl val="lvl"/>
        </dgm:presLayoutVars>
      </dgm:prSet>
      <dgm:spPr/>
      <dgm:t>
        <a:bodyPr/>
        <a:lstStyle/>
        <a:p>
          <a:endParaRPr lang="it-IT"/>
        </a:p>
      </dgm:t>
    </dgm:pt>
    <dgm:pt modelId="{B9CEB441-98FF-2341-80D3-D901CEA90BFC}" type="pres">
      <dgm:prSet presAssocID="{02356772-2139-7E41-AEAC-6543BE8B8A6D}" presName="posSpace" presStyleCnt="0"/>
      <dgm:spPr/>
      <dgm:t>
        <a:bodyPr/>
        <a:lstStyle/>
        <a:p>
          <a:endParaRPr lang="it-IT"/>
        </a:p>
      </dgm:t>
    </dgm:pt>
    <dgm:pt modelId="{1E5E0CAE-794F-344E-A297-43E1DE4DEF84}" type="pres">
      <dgm:prSet presAssocID="{02356772-2139-7E41-AEAC-6543BE8B8A6D}" presName="vertFlow" presStyleCnt="0"/>
      <dgm:spPr/>
      <dgm:t>
        <a:bodyPr/>
        <a:lstStyle/>
        <a:p>
          <a:endParaRPr lang="it-IT"/>
        </a:p>
      </dgm:t>
    </dgm:pt>
    <dgm:pt modelId="{363B98FC-82C4-EB4E-9968-FD3C6527326E}" type="pres">
      <dgm:prSet presAssocID="{02356772-2139-7E41-AEAC-6543BE8B8A6D}" presName="topSpace" presStyleCnt="0"/>
      <dgm:spPr/>
      <dgm:t>
        <a:bodyPr/>
        <a:lstStyle/>
        <a:p>
          <a:endParaRPr lang="it-IT"/>
        </a:p>
      </dgm:t>
    </dgm:pt>
    <dgm:pt modelId="{90A02E5F-941F-CD44-902F-D3D0548EAF12}" type="pres">
      <dgm:prSet presAssocID="{02356772-2139-7E41-AEAC-6543BE8B8A6D}" presName="firstComp" presStyleCnt="0"/>
      <dgm:spPr/>
      <dgm:t>
        <a:bodyPr/>
        <a:lstStyle/>
        <a:p>
          <a:endParaRPr lang="it-IT"/>
        </a:p>
      </dgm:t>
    </dgm:pt>
    <dgm:pt modelId="{8A5F5E01-F072-9541-A694-C38779D78F78}" type="pres">
      <dgm:prSet presAssocID="{02356772-2139-7E41-AEAC-6543BE8B8A6D}" presName="firstChild" presStyleLbl="bgAccFollowNode1" presStyleIdx="0" presStyleCnt="3" custScaleX="143088" custScaleY="122959" custLinFactNeighborX="-10695" custLinFactNeighborY="62900"/>
      <dgm:spPr/>
      <dgm:t>
        <a:bodyPr/>
        <a:lstStyle/>
        <a:p>
          <a:endParaRPr lang="it-IT"/>
        </a:p>
      </dgm:t>
    </dgm:pt>
    <dgm:pt modelId="{2CDAF064-1339-974E-93D6-52DD981932B1}" type="pres">
      <dgm:prSet presAssocID="{02356772-2139-7E41-AEAC-6543BE8B8A6D}" presName="firstChildTx" presStyleLbl="bgAccFollowNode1" presStyleIdx="0" presStyleCnt="3">
        <dgm:presLayoutVars>
          <dgm:bulletEnabled val="1"/>
        </dgm:presLayoutVars>
      </dgm:prSet>
      <dgm:spPr/>
      <dgm:t>
        <a:bodyPr/>
        <a:lstStyle/>
        <a:p>
          <a:endParaRPr lang="it-IT"/>
        </a:p>
      </dgm:t>
    </dgm:pt>
    <dgm:pt modelId="{516A4AF0-8984-1043-851A-1157653C2FC4}" type="pres">
      <dgm:prSet presAssocID="{347EA486-5413-A14F-8413-F897FFBDE3B4}" presName="comp" presStyleCnt="0"/>
      <dgm:spPr/>
    </dgm:pt>
    <dgm:pt modelId="{916AB64D-74B5-F44A-8B53-C07FD82F3FD3}" type="pres">
      <dgm:prSet presAssocID="{347EA486-5413-A14F-8413-F897FFBDE3B4}" presName="child" presStyleLbl="bgAccFollowNode1" presStyleIdx="1" presStyleCnt="3" custScaleX="144376" custScaleY="123002" custLinFactNeighborX="0" custLinFactNeighborY="47012"/>
      <dgm:spPr/>
      <dgm:t>
        <a:bodyPr/>
        <a:lstStyle/>
        <a:p>
          <a:endParaRPr lang="it-IT"/>
        </a:p>
      </dgm:t>
    </dgm:pt>
    <dgm:pt modelId="{77E173C6-FAB4-8041-A18A-38A241A4D5FB}" type="pres">
      <dgm:prSet presAssocID="{347EA486-5413-A14F-8413-F897FFBDE3B4}" presName="childTx" presStyleLbl="bgAccFollowNode1" presStyleIdx="1" presStyleCnt="3">
        <dgm:presLayoutVars>
          <dgm:bulletEnabled val="1"/>
        </dgm:presLayoutVars>
      </dgm:prSet>
      <dgm:spPr/>
      <dgm:t>
        <a:bodyPr/>
        <a:lstStyle/>
        <a:p>
          <a:endParaRPr lang="it-IT"/>
        </a:p>
      </dgm:t>
    </dgm:pt>
    <dgm:pt modelId="{28869A7B-E379-2B4A-B3E3-0BFA15CF5FC8}" type="pres">
      <dgm:prSet presAssocID="{02356772-2139-7E41-AEAC-6543BE8B8A6D}" presName="negSpace" presStyleCnt="0"/>
      <dgm:spPr/>
      <dgm:t>
        <a:bodyPr/>
        <a:lstStyle/>
        <a:p>
          <a:endParaRPr lang="it-IT"/>
        </a:p>
      </dgm:t>
    </dgm:pt>
    <dgm:pt modelId="{E454E52B-3DA3-514E-9847-944C846DFBA2}" type="pres">
      <dgm:prSet presAssocID="{02356772-2139-7E41-AEAC-6543BE8B8A6D}" presName="circle" presStyleLbl="node1" presStyleIdx="0" presStyleCnt="2" custScaleX="160523" custScaleY="102971" custLinFactNeighborX="-52000" custLinFactNeighborY="10074"/>
      <dgm:spPr/>
      <dgm:t>
        <a:bodyPr/>
        <a:lstStyle/>
        <a:p>
          <a:endParaRPr lang="it-IT"/>
        </a:p>
      </dgm:t>
    </dgm:pt>
    <dgm:pt modelId="{0E8F67C9-86FA-4540-A66C-BB832E5AF52F}" type="pres">
      <dgm:prSet presAssocID="{A8AD7781-1DBA-8443-AB5B-9835096C5B53}" presName="transSpace" presStyleCnt="0"/>
      <dgm:spPr/>
      <dgm:t>
        <a:bodyPr/>
        <a:lstStyle/>
        <a:p>
          <a:endParaRPr lang="it-IT"/>
        </a:p>
      </dgm:t>
    </dgm:pt>
    <dgm:pt modelId="{C1D479D2-D82C-F34B-9AA3-4116403238C0}" type="pres">
      <dgm:prSet presAssocID="{BBB014CD-5D3B-2D49-B5D8-6A5C03AD4ACA}" presName="posSpace" presStyleCnt="0"/>
      <dgm:spPr/>
      <dgm:t>
        <a:bodyPr/>
        <a:lstStyle/>
        <a:p>
          <a:endParaRPr lang="it-IT"/>
        </a:p>
      </dgm:t>
    </dgm:pt>
    <dgm:pt modelId="{811A42AD-7278-5740-BE5F-66A7A4D92DA1}" type="pres">
      <dgm:prSet presAssocID="{BBB014CD-5D3B-2D49-B5D8-6A5C03AD4ACA}" presName="vertFlow" presStyleCnt="0"/>
      <dgm:spPr/>
      <dgm:t>
        <a:bodyPr/>
        <a:lstStyle/>
        <a:p>
          <a:endParaRPr lang="it-IT"/>
        </a:p>
      </dgm:t>
    </dgm:pt>
    <dgm:pt modelId="{37BECAF9-A5AB-0D4A-B8C2-AD12CE1A7CA9}" type="pres">
      <dgm:prSet presAssocID="{BBB014CD-5D3B-2D49-B5D8-6A5C03AD4ACA}" presName="topSpace" presStyleCnt="0"/>
      <dgm:spPr/>
      <dgm:t>
        <a:bodyPr/>
        <a:lstStyle/>
        <a:p>
          <a:endParaRPr lang="it-IT"/>
        </a:p>
      </dgm:t>
    </dgm:pt>
    <dgm:pt modelId="{DB7303FB-F84F-B049-81C9-68FF29200536}" type="pres">
      <dgm:prSet presAssocID="{BBB014CD-5D3B-2D49-B5D8-6A5C03AD4ACA}" presName="firstComp" presStyleCnt="0"/>
      <dgm:spPr/>
      <dgm:t>
        <a:bodyPr/>
        <a:lstStyle/>
        <a:p>
          <a:endParaRPr lang="it-IT"/>
        </a:p>
      </dgm:t>
    </dgm:pt>
    <dgm:pt modelId="{426D38FC-88C2-7649-B997-8B8548D0037F}" type="pres">
      <dgm:prSet presAssocID="{BBB014CD-5D3B-2D49-B5D8-6A5C03AD4ACA}" presName="firstChild" presStyleLbl="bgAccFollowNode1" presStyleIdx="2" presStyleCnt="3" custScaleX="140521" custScaleY="232404" custLinFactNeighborX="-39420" custLinFactNeighborY="64350"/>
      <dgm:spPr/>
      <dgm:t>
        <a:bodyPr/>
        <a:lstStyle/>
        <a:p>
          <a:endParaRPr lang="it-IT"/>
        </a:p>
      </dgm:t>
    </dgm:pt>
    <dgm:pt modelId="{420201EF-4982-C04B-8C0A-7BAE02A3E0A8}" type="pres">
      <dgm:prSet presAssocID="{BBB014CD-5D3B-2D49-B5D8-6A5C03AD4ACA}" presName="firstChildTx" presStyleLbl="bgAccFollowNode1" presStyleIdx="2" presStyleCnt="3">
        <dgm:presLayoutVars>
          <dgm:bulletEnabled val="1"/>
        </dgm:presLayoutVars>
      </dgm:prSet>
      <dgm:spPr/>
      <dgm:t>
        <a:bodyPr/>
        <a:lstStyle/>
        <a:p>
          <a:endParaRPr lang="it-IT"/>
        </a:p>
      </dgm:t>
    </dgm:pt>
    <dgm:pt modelId="{1E7C50A2-6BC5-DF4D-B155-D58B982FF8C2}" type="pres">
      <dgm:prSet presAssocID="{BBB014CD-5D3B-2D49-B5D8-6A5C03AD4ACA}" presName="negSpace" presStyleCnt="0"/>
      <dgm:spPr/>
      <dgm:t>
        <a:bodyPr/>
        <a:lstStyle/>
        <a:p>
          <a:endParaRPr lang="it-IT"/>
        </a:p>
      </dgm:t>
    </dgm:pt>
    <dgm:pt modelId="{E8D420D5-4E94-DE4B-9066-20DB990B30CC}" type="pres">
      <dgm:prSet presAssocID="{BBB014CD-5D3B-2D49-B5D8-6A5C03AD4ACA}" presName="circle" presStyleLbl="node1" presStyleIdx="1" presStyleCnt="2" custScaleX="162484" custScaleY="103654" custLinFactNeighborX="-63362" custLinFactNeighborY="12436"/>
      <dgm:spPr/>
      <dgm:t>
        <a:bodyPr/>
        <a:lstStyle/>
        <a:p>
          <a:endParaRPr lang="it-IT"/>
        </a:p>
      </dgm:t>
    </dgm:pt>
  </dgm:ptLst>
  <dgm:cxnLst>
    <dgm:cxn modelId="{0E0A9A4C-E18E-594E-8145-0413D2A08654}" srcId="{BBB014CD-5D3B-2D49-B5D8-6A5C03AD4ACA}" destId="{E1A44736-69E7-6E40-A721-E74D8D4A34B6}" srcOrd="0" destOrd="0" parTransId="{B299A4FA-2B10-EC48-96D4-86D8F93837E8}" sibTransId="{A907162F-12CD-AF4A-B8A3-9C1317E40F5C}"/>
    <dgm:cxn modelId="{7B3E565C-BDB0-A742-8038-7C762480B76B}" srcId="{7E636CEE-8492-E145-AD20-061E1F485F78}" destId="{02356772-2139-7E41-AEAC-6543BE8B8A6D}" srcOrd="0" destOrd="0" parTransId="{108A28AD-FFE4-8844-B4BF-2B748DBB709C}" sibTransId="{A8AD7781-1DBA-8443-AB5B-9835096C5B53}"/>
    <dgm:cxn modelId="{88573812-0D5C-8848-9492-525F61BED066}" type="presOf" srcId="{E1A44736-69E7-6E40-A721-E74D8D4A34B6}" destId="{420201EF-4982-C04B-8C0A-7BAE02A3E0A8}" srcOrd="1" destOrd="0" presId="urn:microsoft.com/office/officeart/2005/8/layout/hList9"/>
    <dgm:cxn modelId="{BA9BA7A1-E1EC-AE43-83DE-132A4DBA14E8}" type="presOf" srcId="{7E636CEE-8492-E145-AD20-061E1F485F78}" destId="{E4C01427-F529-CB4F-9141-C5959BAD411E}" srcOrd="0" destOrd="0" presId="urn:microsoft.com/office/officeart/2005/8/layout/hList9"/>
    <dgm:cxn modelId="{0A7A9242-3072-6D44-9627-41DA01EB99FF}" srcId="{7E636CEE-8492-E145-AD20-061E1F485F78}" destId="{BBB014CD-5D3B-2D49-B5D8-6A5C03AD4ACA}" srcOrd="1" destOrd="0" parTransId="{06290BB5-7ACC-634E-BE05-B157C347971D}" sibTransId="{69C800E2-543B-0140-A150-931B5771DBE5}"/>
    <dgm:cxn modelId="{95E7E633-9F5B-2A4B-8ED4-1550A9413001}" type="presOf" srcId="{E1A44736-69E7-6E40-A721-E74D8D4A34B6}" destId="{426D38FC-88C2-7649-B997-8B8548D0037F}" srcOrd="0" destOrd="0" presId="urn:microsoft.com/office/officeart/2005/8/layout/hList9"/>
    <dgm:cxn modelId="{3F890D30-1A8E-3D40-BB06-583E930D2C60}" type="presOf" srcId="{BBB014CD-5D3B-2D49-B5D8-6A5C03AD4ACA}" destId="{E8D420D5-4E94-DE4B-9066-20DB990B30CC}" srcOrd="0" destOrd="0" presId="urn:microsoft.com/office/officeart/2005/8/layout/hList9"/>
    <dgm:cxn modelId="{B7DA1889-7C4B-CE43-94C9-A3D730358078}" type="presOf" srcId="{347EA486-5413-A14F-8413-F897FFBDE3B4}" destId="{916AB64D-74B5-F44A-8B53-C07FD82F3FD3}" srcOrd="0" destOrd="0" presId="urn:microsoft.com/office/officeart/2005/8/layout/hList9"/>
    <dgm:cxn modelId="{BE77512E-38DF-AA44-9417-00C0BEE638C4}" type="presOf" srcId="{347EA486-5413-A14F-8413-F897FFBDE3B4}" destId="{77E173C6-FAB4-8041-A18A-38A241A4D5FB}" srcOrd="1" destOrd="0" presId="urn:microsoft.com/office/officeart/2005/8/layout/hList9"/>
    <dgm:cxn modelId="{A5331BC7-9887-EE4D-B443-86DA766DDEDC}" type="presOf" srcId="{B9CE8CFB-07CA-5B43-A328-19DB182C7F2A}" destId="{2CDAF064-1339-974E-93D6-52DD981932B1}" srcOrd="1" destOrd="0" presId="urn:microsoft.com/office/officeart/2005/8/layout/hList9"/>
    <dgm:cxn modelId="{195FC76F-93F5-2548-B870-B15EDF77A53D}" type="presOf" srcId="{B9CE8CFB-07CA-5B43-A328-19DB182C7F2A}" destId="{8A5F5E01-F072-9541-A694-C38779D78F78}" srcOrd="0" destOrd="0" presId="urn:microsoft.com/office/officeart/2005/8/layout/hList9"/>
    <dgm:cxn modelId="{A8EC178D-B56B-8D42-987D-0BC23053A130}" srcId="{02356772-2139-7E41-AEAC-6543BE8B8A6D}" destId="{B9CE8CFB-07CA-5B43-A328-19DB182C7F2A}" srcOrd="0" destOrd="0" parTransId="{239B2FFC-576E-C348-875D-93C57DAB62C3}" sibTransId="{E1A15C61-6968-3441-A660-D52DDAF5C9D3}"/>
    <dgm:cxn modelId="{887FFA67-BD1A-9046-A9DF-472A4A380E68}" srcId="{02356772-2139-7E41-AEAC-6543BE8B8A6D}" destId="{347EA486-5413-A14F-8413-F897FFBDE3B4}" srcOrd="1" destOrd="0" parTransId="{05984E28-1F9A-684C-B986-9353F60DF9DF}" sibTransId="{FF585758-C27C-CA41-B863-480182621DDD}"/>
    <dgm:cxn modelId="{9BB36D30-123B-A94B-B1BF-272F1403F1A4}" type="presOf" srcId="{02356772-2139-7E41-AEAC-6543BE8B8A6D}" destId="{E454E52B-3DA3-514E-9847-944C846DFBA2}" srcOrd="0" destOrd="0" presId="urn:microsoft.com/office/officeart/2005/8/layout/hList9"/>
    <dgm:cxn modelId="{858E8921-EE52-6548-A630-D8CC7E686743}" type="presParOf" srcId="{E4C01427-F529-CB4F-9141-C5959BAD411E}" destId="{B9CEB441-98FF-2341-80D3-D901CEA90BFC}" srcOrd="0" destOrd="0" presId="urn:microsoft.com/office/officeart/2005/8/layout/hList9"/>
    <dgm:cxn modelId="{364DEF34-4532-A949-9149-42B5DE5DB910}" type="presParOf" srcId="{E4C01427-F529-CB4F-9141-C5959BAD411E}" destId="{1E5E0CAE-794F-344E-A297-43E1DE4DEF84}" srcOrd="1" destOrd="0" presId="urn:microsoft.com/office/officeart/2005/8/layout/hList9"/>
    <dgm:cxn modelId="{0E33FC08-BB20-764D-80C7-07F69802986E}" type="presParOf" srcId="{1E5E0CAE-794F-344E-A297-43E1DE4DEF84}" destId="{363B98FC-82C4-EB4E-9968-FD3C6527326E}" srcOrd="0" destOrd="0" presId="urn:microsoft.com/office/officeart/2005/8/layout/hList9"/>
    <dgm:cxn modelId="{C2F8EECF-1C42-CB4F-913A-324EC785FDA0}" type="presParOf" srcId="{1E5E0CAE-794F-344E-A297-43E1DE4DEF84}" destId="{90A02E5F-941F-CD44-902F-D3D0548EAF12}" srcOrd="1" destOrd="0" presId="urn:microsoft.com/office/officeart/2005/8/layout/hList9"/>
    <dgm:cxn modelId="{3FD7DB89-D439-D54A-9967-E634B3180E34}" type="presParOf" srcId="{90A02E5F-941F-CD44-902F-D3D0548EAF12}" destId="{8A5F5E01-F072-9541-A694-C38779D78F78}" srcOrd="0" destOrd="0" presId="urn:microsoft.com/office/officeart/2005/8/layout/hList9"/>
    <dgm:cxn modelId="{E496DD69-DDF1-1240-A97B-21D19525161B}" type="presParOf" srcId="{90A02E5F-941F-CD44-902F-D3D0548EAF12}" destId="{2CDAF064-1339-974E-93D6-52DD981932B1}" srcOrd="1" destOrd="0" presId="urn:microsoft.com/office/officeart/2005/8/layout/hList9"/>
    <dgm:cxn modelId="{DABD0C77-99FB-CF49-8AD3-F7676E38A3A9}" type="presParOf" srcId="{1E5E0CAE-794F-344E-A297-43E1DE4DEF84}" destId="{516A4AF0-8984-1043-851A-1157653C2FC4}" srcOrd="2" destOrd="0" presId="urn:microsoft.com/office/officeart/2005/8/layout/hList9"/>
    <dgm:cxn modelId="{5F691F8D-A29A-D744-99D5-3A24E9E2AD37}" type="presParOf" srcId="{516A4AF0-8984-1043-851A-1157653C2FC4}" destId="{916AB64D-74B5-F44A-8B53-C07FD82F3FD3}" srcOrd="0" destOrd="0" presId="urn:microsoft.com/office/officeart/2005/8/layout/hList9"/>
    <dgm:cxn modelId="{CE7B5098-AC97-2248-962D-CDB252102CD1}" type="presParOf" srcId="{516A4AF0-8984-1043-851A-1157653C2FC4}" destId="{77E173C6-FAB4-8041-A18A-38A241A4D5FB}" srcOrd="1" destOrd="0" presId="urn:microsoft.com/office/officeart/2005/8/layout/hList9"/>
    <dgm:cxn modelId="{72EEFF8F-9CC0-9E4F-8BA1-FDB46441620E}" type="presParOf" srcId="{E4C01427-F529-CB4F-9141-C5959BAD411E}" destId="{28869A7B-E379-2B4A-B3E3-0BFA15CF5FC8}" srcOrd="2" destOrd="0" presId="urn:microsoft.com/office/officeart/2005/8/layout/hList9"/>
    <dgm:cxn modelId="{7EC26A45-5A36-274C-A62E-16BE593637D8}" type="presParOf" srcId="{E4C01427-F529-CB4F-9141-C5959BAD411E}" destId="{E454E52B-3DA3-514E-9847-944C846DFBA2}" srcOrd="3" destOrd="0" presId="urn:microsoft.com/office/officeart/2005/8/layout/hList9"/>
    <dgm:cxn modelId="{BF2452C4-62E9-1341-8931-9BD858837E60}" type="presParOf" srcId="{E4C01427-F529-CB4F-9141-C5959BAD411E}" destId="{0E8F67C9-86FA-4540-A66C-BB832E5AF52F}" srcOrd="4" destOrd="0" presId="urn:microsoft.com/office/officeart/2005/8/layout/hList9"/>
    <dgm:cxn modelId="{9776457F-D792-E44A-96B0-C3EA2920EDC5}" type="presParOf" srcId="{E4C01427-F529-CB4F-9141-C5959BAD411E}" destId="{C1D479D2-D82C-F34B-9AA3-4116403238C0}" srcOrd="5" destOrd="0" presId="urn:microsoft.com/office/officeart/2005/8/layout/hList9"/>
    <dgm:cxn modelId="{6B124768-6178-1F4E-BB0F-D381D2027FB0}" type="presParOf" srcId="{E4C01427-F529-CB4F-9141-C5959BAD411E}" destId="{811A42AD-7278-5740-BE5F-66A7A4D92DA1}" srcOrd="6" destOrd="0" presId="urn:microsoft.com/office/officeart/2005/8/layout/hList9"/>
    <dgm:cxn modelId="{B0C41255-DABF-9F49-8CA2-A758923F5139}" type="presParOf" srcId="{811A42AD-7278-5740-BE5F-66A7A4D92DA1}" destId="{37BECAF9-A5AB-0D4A-B8C2-AD12CE1A7CA9}" srcOrd="0" destOrd="0" presId="urn:microsoft.com/office/officeart/2005/8/layout/hList9"/>
    <dgm:cxn modelId="{DF47BBB2-BD21-A145-AECC-C9E43230BECF}" type="presParOf" srcId="{811A42AD-7278-5740-BE5F-66A7A4D92DA1}" destId="{DB7303FB-F84F-B049-81C9-68FF29200536}" srcOrd="1" destOrd="0" presId="urn:microsoft.com/office/officeart/2005/8/layout/hList9"/>
    <dgm:cxn modelId="{BABCFCA3-7A72-2E4B-93B4-93E9A6183E55}" type="presParOf" srcId="{DB7303FB-F84F-B049-81C9-68FF29200536}" destId="{426D38FC-88C2-7649-B997-8B8548D0037F}" srcOrd="0" destOrd="0" presId="urn:microsoft.com/office/officeart/2005/8/layout/hList9"/>
    <dgm:cxn modelId="{E4B80CE1-D01A-9344-A2F2-3125FF36AB03}" type="presParOf" srcId="{DB7303FB-F84F-B049-81C9-68FF29200536}" destId="{420201EF-4982-C04B-8C0A-7BAE02A3E0A8}" srcOrd="1" destOrd="0" presId="urn:microsoft.com/office/officeart/2005/8/layout/hList9"/>
    <dgm:cxn modelId="{719BD81D-6195-9A43-BAA3-7A106C8110D1}" type="presParOf" srcId="{E4C01427-F529-CB4F-9141-C5959BAD411E}" destId="{1E7C50A2-6BC5-DF4D-B155-D58B982FF8C2}" srcOrd="7" destOrd="0" presId="urn:microsoft.com/office/officeart/2005/8/layout/hList9"/>
    <dgm:cxn modelId="{BDECD62D-E6CC-2C4A-8ECD-398BED2F2C45}" type="presParOf" srcId="{E4C01427-F529-CB4F-9141-C5959BAD411E}" destId="{E8D420D5-4E94-DE4B-9066-20DB990B30CC}"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36CEE-8492-E145-AD20-061E1F485F78}" type="doc">
      <dgm:prSet loTypeId="urn:microsoft.com/office/officeart/2005/8/layout/hList9" loCatId="" qsTypeId="urn:microsoft.com/office/officeart/2005/8/quickstyle/3D1" qsCatId="3D" csTypeId="urn:microsoft.com/office/officeart/2005/8/colors/accent6_2" csCatId="accent6" phldr="1"/>
      <dgm:spPr/>
      <dgm:t>
        <a:bodyPr/>
        <a:lstStyle/>
        <a:p>
          <a:endParaRPr lang="it-IT"/>
        </a:p>
      </dgm:t>
    </dgm:pt>
    <dgm:pt modelId="{02356772-2139-7E41-AEAC-6543BE8B8A6D}">
      <dgm:prSet phldrT="[Testo]" custT="1"/>
      <dgm:spPr/>
      <dgm:t>
        <a:bodyPr/>
        <a:lstStyle/>
        <a:p>
          <a:r>
            <a:rPr lang="it-IT" sz="2000" b="1" dirty="0" err="1" smtClean="0">
              <a:solidFill>
                <a:srgbClr val="000090"/>
              </a:solidFill>
              <a:latin typeface="Gill Sans SemiBold"/>
              <a:cs typeface="Gill Sans SemiBold"/>
            </a:rPr>
            <a:t>Deterministic</a:t>
          </a:r>
          <a:r>
            <a:rPr lang="it-IT" sz="2000" b="1" dirty="0" smtClean="0">
              <a:solidFill>
                <a:srgbClr val="000090"/>
              </a:solidFill>
              <a:latin typeface="Gill Sans SemiBold"/>
              <a:cs typeface="Gill Sans SemiBold"/>
            </a:rPr>
            <a:t> Model</a:t>
          </a:r>
          <a:endParaRPr lang="it-IT" sz="2000" b="1" dirty="0">
            <a:solidFill>
              <a:srgbClr val="000090"/>
            </a:solidFill>
            <a:latin typeface="Gill Sans SemiBold"/>
            <a:cs typeface="Gill Sans SemiBold"/>
          </a:endParaRPr>
        </a:p>
      </dgm:t>
    </dgm:pt>
    <dgm:pt modelId="{A8AD7781-1DBA-8443-AB5B-9835096C5B53}" type="sibTrans" cxnId="{7B3E565C-BDB0-A742-8038-7C762480B76B}">
      <dgm:prSet/>
      <dgm:spPr/>
      <dgm:t>
        <a:bodyPr/>
        <a:lstStyle/>
        <a:p>
          <a:endParaRPr lang="it-IT">
            <a:solidFill>
              <a:schemeClr val="accent1">
                <a:lumMod val="50000"/>
              </a:schemeClr>
            </a:solidFill>
          </a:endParaRPr>
        </a:p>
      </dgm:t>
    </dgm:pt>
    <dgm:pt modelId="{108A28AD-FFE4-8844-B4BF-2B748DBB709C}" type="parTrans" cxnId="{7B3E565C-BDB0-A742-8038-7C762480B76B}">
      <dgm:prSet/>
      <dgm:spPr/>
      <dgm:t>
        <a:bodyPr/>
        <a:lstStyle/>
        <a:p>
          <a:endParaRPr lang="it-IT">
            <a:solidFill>
              <a:schemeClr val="accent1">
                <a:lumMod val="50000"/>
              </a:schemeClr>
            </a:solidFill>
          </a:endParaRPr>
        </a:p>
      </dgm:t>
    </dgm:pt>
    <dgm:pt modelId="{B9CE8CFB-07CA-5B43-A328-19DB182C7F2A}">
      <dgm:prSet custT="1"/>
      <dgm:spPr/>
      <dgm:t>
        <a:bodyPr/>
        <a:lstStyle/>
        <a:p>
          <a:pPr algn="l"/>
          <a:r>
            <a:rPr lang="it-IT" sz="2000" b="1" i="0" dirty="0" smtClean="0">
              <a:solidFill>
                <a:srgbClr val="004A94"/>
              </a:solidFill>
              <a:latin typeface="Gill Sans SemiBold"/>
              <a:cs typeface="Gill Sans SemiBold"/>
            </a:rPr>
            <a:t>The </a:t>
          </a:r>
          <a:r>
            <a:rPr lang="it-IT" sz="2000" b="1" i="0" dirty="0" err="1" smtClean="0">
              <a:solidFill>
                <a:srgbClr val="004A94"/>
              </a:solidFill>
              <a:latin typeface="Gill Sans SemiBold"/>
              <a:cs typeface="Gill Sans SemiBold"/>
            </a:rPr>
            <a:t>expression</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states</a:t>
          </a:r>
          <a:r>
            <a:rPr lang="it-IT" sz="2000" b="1" i="0" dirty="0" smtClean="0">
              <a:solidFill>
                <a:srgbClr val="004A94"/>
              </a:solidFill>
              <a:latin typeface="Gill Sans SemiBold"/>
              <a:cs typeface="Gill Sans SemiBold"/>
            </a:rPr>
            <a:t> of the </a:t>
          </a:r>
          <a:r>
            <a:rPr lang="it-IT" sz="2000" b="1" i="0" dirty="0" err="1" smtClean="0">
              <a:solidFill>
                <a:srgbClr val="004A94"/>
              </a:solidFill>
              <a:latin typeface="Gill Sans SemiBold"/>
              <a:cs typeface="Gill Sans SemiBold"/>
            </a:rPr>
            <a:t>genes</a:t>
          </a:r>
          <a:r>
            <a:rPr lang="it-IT" sz="2000" b="1" i="0" dirty="0" smtClean="0">
              <a:solidFill>
                <a:srgbClr val="004A94"/>
              </a:solidFill>
              <a:latin typeface="Gill Sans SemiBold"/>
              <a:cs typeface="Gill Sans SemiBold"/>
            </a:rPr>
            <a:t> are </a:t>
          </a:r>
          <a:r>
            <a:rPr lang="it-IT" sz="2000" b="1" i="0" dirty="0" err="1" smtClean="0">
              <a:solidFill>
                <a:srgbClr val="004A94"/>
              </a:solidFill>
              <a:latin typeface="Gill Sans SemiBold"/>
              <a:cs typeface="Gill Sans SemiBold"/>
            </a:rPr>
            <a:t>either</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given</a:t>
          </a:r>
          <a:r>
            <a:rPr lang="it-IT" sz="2000" b="1" i="0" dirty="0" smtClean="0">
              <a:solidFill>
                <a:srgbClr val="004A94"/>
              </a:solidFill>
              <a:latin typeface="Gill Sans SemiBold"/>
              <a:cs typeface="Gill Sans SemiBold"/>
            </a:rPr>
            <a:t> by a formula or </a:t>
          </a:r>
          <a:r>
            <a:rPr lang="it-IT" sz="2000" b="1" i="0" dirty="0" err="1" smtClean="0">
              <a:solidFill>
                <a:srgbClr val="004A94"/>
              </a:solidFill>
              <a:latin typeface="Gill Sans SemiBold"/>
              <a:cs typeface="Gill Sans SemiBold"/>
            </a:rPr>
            <a:t>belong</a:t>
          </a:r>
          <a:r>
            <a:rPr lang="it-IT" sz="2000" b="1" i="0" dirty="0" smtClean="0">
              <a:solidFill>
                <a:srgbClr val="004A94"/>
              </a:solidFill>
              <a:latin typeface="Gill Sans SemiBold"/>
              <a:cs typeface="Gill Sans SemiBold"/>
            </a:rPr>
            <a:t> to a </a:t>
          </a:r>
          <a:r>
            <a:rPr lang="it-IT" sz="2000" b="1" i="0" dirty="0" err="1" smtClean="0">
              <a:solidFill>
                <a:srgbClr val="004A94"/>
              </a:solidFill>
              <a:latin typeface="Gill Sans SemiBold"/>
              <a:cs typeface="Gill Sans SemiBold"/>
            </a:rPr>
            <a:t>specific</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class</a:t>
          </a:r>
          <a:r>
            <a:rPr lang="it-IT" sz="2000" b="1" i="0" dirty="0" smtClean="0">
              <a:solidFill>
                <a:srgbClr val="004A94"/>
              </a:solidFill>
              <a:latin typeface="Gill Sans SemiBold"/>
              <a:cs typeface="Gill Sans SemiBold"/>
            </a:rPr>
            <a:t>.</a:t>
          </a:r>
          <a:endParaRPr lang="it-IT" sz="2000" b="1" i="0" dirty="0">
            <a:solidFill>
              <a:srgbClr val="004A94"/>
            </a:solidFill>
            <a:latin typeface="Gill Sans SemiBold"/>
            <a:cs typeface="Gill Sans SemiBold"/>
          </a:endParaRPr>
        </a:p>
      </dgm:t>
    </dgm:pt>
    <dgm:pt modelId="{E1A15C61-6968-3441-A660-D52DDAF5C9D3}" type="sibTrans" cxnId="{A8EC178D-B56B-8D42-987D-0BC23053A130}">
      <dgm:prSet/>
      <dgm:spPr/>
      <dgm:t>
        <a:bodyPr/>
        <a:lstStyle/>
        <a:p>
          <a:endParaRPr lang="it-IT">
            <a:solidFill>
              <a:schemeClr val="accent1">
                <a:lumMod val="50000"/>
              </a:schemeClr>
            </a:solidFill>
          </a:endParaRPr>
        </a:p>
      </dgm:t>
    </dgm:pt>
    <dgm:pt modelId="{239B2FFC-576E-C348-875D-93C57DAB62C3}" type="parTrans" cxnId="{A8EC178D-B56B-8D42-987D-0BC23053A130}">
      <dgm:prSet/>
      <dgm:spPr/>
      <dgm:t>
        <a:bodyPr/>
        <a:lstStyle/>
        <a:p>
          <a:endParaRPr lang="it-IT">
            <a:solidFill>
              <a:schemeClr val="accent1">
                <a:lumMod val="50000"/>
              </a:schemeClr>
            </a:solidFill>
          </a:endParaRPr>
        </a:p>
      </dgm:t>
    </dgm:pt>
    <dgm:pt modelId="{347EA486-5413-A14F-8413-F897FFBDE3B4}">
      <dgm:prSet custT="1"/>
      <dgm:spPr/>
      <dgm:t>
        <a:bodyPr/>
        <a:lstStyle/>
        <a:p>
          <a:pPr algn="l"/>
          <a:r>
            <a:rPr lang="it-IT" sz="2000" b="1" i="0" dirty="0" smtClean="0">
              <a:solidFill>
                <a:srgbClr val="004A94"/>
              </a:solidFill>
              <a:latin typeface="Gill Sans SemiBold"/>
              <a:cs typeface="Gill Sans SemiBold"/>
            </a:rPr>
            <a:t>The </a:t>
          </a:r>
          <a:r>
            <a:rPr lang="it-IT" sz="2000" b="1" i="0" dirty="0" err="1" smtClean="0">
              <a:solidFill>
                <a:srgbClr val="004A94"/>
              </a:solidFill>
              <a:latin typeface="Gill Sans SemiBold"/>
              <a:cs typeface="Gill Sans SemiBold"/>
            </a:rPr>
            <a:t>precision</a:t>
          </a:r>
          <a:r>
            <a:rPr lang="it-IT" sz="2000" b="1" i="0" dirty="0" smtClean="0">
              <a:solidFill>
                <a:srgbClr val="004A94"/>
              </a:solidFill>
              <a:latin typeface="Gill Sans SemiBold"/>
              <a:cs typeface="Gill Sans SemiBold"/>
            </a:rPr>
            <a:t> of the </a:t>
          </a:r>
          <a:r>
            <a:rPr lang="it-IT" sz="2000" b="1" i="0" dirty="0" err="1" smtClean="0">
              <a:solidFill>
                <a:srgbClr val="004A94"/>
              </a:solidFill>
              <a:latin typeface="Gill Sans SemiBold"/>
              <a:cs typeface="Gill Sans SemiBold"/>
            </a:rPr>
            <a:t>observed</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expression</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values</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depends</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solely</a:t>
          </a:r>
          <a:r>
            <a:rPr lang="it-IT" sz="2000" b="1" i="0" dirty="0" smtClean="0">
              <a:solidFill>
                <a:srgbClr val="004A94"/>
              </a:solidFill>
              <a:latin typeface="Gill Sans SemiBold"/>
              <a:cs typeface="Gill Sans SemiBold"/>
            </a:rPr>
            <a:t> on the </a:t>
          </a:r>
          <a:r>
            <a:rPr lang="it-IT" sz="2000" b="1" i="0" dirty="0" err="1" smtClean="0">
              <a:solidFill>
                <a:srgbClr val="004A94"/>
              </a:solidFill>
              <a:latin typeface="Gill Sans SemiBold"/>
              <a:cs typeface="Gill Sans SemiBold"/>
            </a:rPr>
            <a:t>experimental</a:t>
          </a:r>
          <a:r>
            <a:rPr lang="it-IT" sz="2000" b="1" i="0" dirty="0" smtClean="0">
              <a:solidFill>
                <a:srgbClr val="004A94"/>
              </a:solidFill>
              <a:latin typeface="Gill Sans SemiBold"/>
              <a:cs typeface="Gill Sans SemiBold"/>
            </a:rPr>
            <a:t> setup and </a:t>
          </a:r>
          <a:r>
            <a:rPr lang="it-IT" sz="2000" b="1" i="0" dirty="0" err="1" smtClean="0">
              <a:solidFill>
                <a:srgbClr val="004A94"/>
              </a:solidFill>
              <a:latin typeface="Gill Sans SemiBold"/>
              <a:cs typeface="Gill Sans SemiBold"/>
            </a:rPr>
            <a:t>technological</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precision</a:t>
          </a:r>
          <a:r>
            <a:rPr lang="it-IT" sz="2000" b="1" i="0" dirty="0" smtClean="0">
              <a:solidFill>
                <a:srgbClr val="004A94"/>
              </a:solidFill>
              <a:latin typeface="Gill Sans SemiBold"/>
              <a:cs typeface="Gill Sans SemiBold"/>
            </a:rPr>
            <a:t>.</a:t>
          </a:r>
          <a:endParaRPr lang="it-IT" sz="2000" b="1" i="0" dirty="0">
            <a:solidFill>
              <a:srgbClr val="004A94"/>
            </a:solidFill>
            <a:latin typeface="Gill Sans SemiBold"/>
            <a:cs typeface="Gill Sans SemiBold"/>
          </a:endParaRPr>
        </a:p>
      </dgm:t>
    </dgm:pt>
    <dgm:pt modelId="{05984E28-1F9A-684C-B986-9353F60DF9DF}" type="parTrans" cxnId="{887FFA67-BD1A-9046-A9DF-472A4A380E68}">
      <dgm:prSet/>
      <dgm:spPr/>
      <dgm:t>
        <a:bodyPr/>
        <a:lstStyle/>
        <a:p>
          <a:endParaRPr lang="it-IT"/>
        </a:p>
      </dgm:t>
    </dgm:pt>
    <dgm:pt modelId="{FF585758-C27C-CA41-B863-480182621DDD}" type="sibTrans" cxnId="{887FFA67-BD1A-9046-A9DF-472A4A380E68}">
      <dgm:prSet/>
      <dgm:spPr/>
      <dgm:t>
        <a:bodyPr/>
        <a:lstStyle/>
        <a:p>
          <a:endParaRPr lang="it-IT"/>
        </a:p>
      </dgm:t>
    </dgm:pt>
    <dgm:pt modelId="{E1A44736-69E7-6E40-A721-E74D8D4A34B6}">
      <dgm:prSet phldrT="[Testo]" custT="1"/>
      <dgm:spPr/>
      <dgm:t>
        <a:bodyPr/>
        <a:lstStyle/>
        <a:p>
          <a:pPr algn="l"/>
          <a:r>
            <a:rPr lang="it-IT" sz="2000" b="1" i="0" dirty="0" smtClean="0">
              <a:solidFill>
                <a:srgbClr val="004A94"/>
              </a:solidFill>
              <a:latin typeface="Gill Sans SemiBold"/>
              <a:cs typeface="Gill Sans SemiBold"/>
            </a:rPr>
            <a:t>Start from the </a:t>
          </a:r>
          <a:r>
            <a:rPr lang="it-IT" sz="2000" b="1" i="0" dirty="0" err="1" smtClean="0">
              <a:solidFill>
                <a:srgbClr val="004A94"/>
              </a:solidFill>
              <a:latin typeface="Gill Sans SemiBold"/>
              <a:cs typeface="Gill Sans SemiBold"/>
            </a:rPr>
            <a:t>assumption</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that</a:t>
          </a:r>
          <a:r>
            <a:rPr lang="it-IT" sz="2000" b="1" i="0" dirty="0" smtClean="0">
              <a:solidFill>
                <a:srgbClr val="004A94"/>
              </a:solidFill>
              <a:latin typeface="Gill Sans SemiBold"/>
              <a:cs typeface="Gill Sans SemiBold"/>
            </a:rPr>
            <a:t> gene </a:t>
          </a:r>
          <a:r>
            <a:rPr lang="it-IT" sz="2000" b="1" i="0" dirty="0" err="1" smtClean="0">
              <a:solidFill>
                <a:srgbClr val="004A94"/>
              </a:solidFill>
              <a:latin typeface="Gill Sans SemiBold"/>
              <a:cs typeface="Gill Sans SemiBold"/>
            </a:rPr>
            <a:t>expression</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values</a:t>
          </a:r>
          <a:r>
            <a:rPr lang="it-IT" sz="2000" b="1" i="0" dirty="0" smtClean="0">
              <a:solidFill>
                <a:srgbClr val="004A94"/>
              </a:solidFill>
              <a:latin typeface="Gill Sans SemiBold"/>
              <a:cs typeface="Gill Sans SemiBold"/>
            </a:rPr>
            <a:t> are </a:t>
          </a:r>
          <a:r>
            <a:rPr lang="it-IT" sz="2000" b="1" i="0" dirty="0" err="1" smtClean="0">
              <a:solidFill>
                <a:srgbClr val="004A94"/>
              </a:solidFill>
              <a:latin typeface="Gill Sans SemiBold"/>
              <a:cs typeface="Gill Sans SemiBold"/>
            </a:rPr>
            <a:t>described</a:t>
          </a:r>
          <a:r>
            <a:rPr lang="it-IT" sz="2000" b="1" i="0" dirty="0" smtClean="0">
              <a:solidFill>
                <a:srgbClr val="004A94"/>
              </a:solidFill>
              <a:latin typeface="Gill Sans SemiBold"/>
              <a:cs typeface="Gill Sans SemiBold"/>
            </a:rPr>
            <a:t> by random </a:t>
          </a:r>
          <a:r>
            <a:rPr lang="it-IT" sz="2000" b="1" i="0" dirty="0" err="1" smtClean="0">
              <a:solidFill>
                <a:srgbClr val="004A94"/>
              </a:solidFill>
              <a:latin typeface="Gill Sans SemiBold"/>
              <a:cs typeface="Gill Sans SemiBold"/>
            </a:rPr>
            <a:t>variables</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which</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follow</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probability</a:t>
          </a:r>
          <a:r>
            <a:rPr lang="it-IT" sz="2000" b="1" i="0" dirty="0" smtClean="0">
              <a:solidFill>
                <a:srgbClr val="004A94"/>
              </a:solidFill>
              <a:latin typeface="Gill Sans SemiBold"/>
              <a:cs typeface="Gill Sans SemiBold"/>
            </a:rPr>
            <a:t> </a:t>
          </a:r>
          <a:r>
            <a:rPr lang="it-IT" sz="2000" b="1" i="0" dirty="0" err="1" smtClean="0">
              <a:solidFill>
                <a:srgbClr val="004A94"/>
              </a:solidFill>
              <a:latin typeface="Gill Sans SemiBold"/>
              <a:cs typeface="Gill Sans SemiBold"/>
            </a:rPr>
            <a:t>distributions</a:t>
          </a:r>
          <a:r>
            <a:rPr lang="it-IT" sz="2000" b="1" i="0" dirty="0" smtClean="0">
              <a:solidFill>
                <a:srgbClr val="004A94"/>
              </a:solidFill>
              <a:latin typeface="Gill Sans SemiBold"/>
              <a:cs typeface="Gill Sans SemiBold"/>
            </a:rPr>
            <a:t>.</a:t>
          </a:r>
          <a:endParaRPr lang="it-IT" sz="2000" b="1" i="0" dirty="0">
            <a:solidFill>
              <a:srgbClr val="004A94"/>
            </a:solidFill>
            <a:latin typeface="Gill Sans SemiBold"/>
            <a:cs typeface="Gill Sans SemiBold"/>
          </a:endParaRPr>
        </a:p>
      </dgm:t>
    </dgm:pt>
    <dgm:pt modelId="{A907162F-12CD-AF4A-B8A3-9C1317E40F5C}" type="sibTrans" cxnId="{0E0A9A4C-E18E-594E-8145-0413D2A08654}">
      <dgm:prSet/>
      <dgm:spPr/>
      <dgm:t>
        <a:bodyPr/>
        <a:lstStyle/>
        <a:p>
          <a:endParaRPr lang="it-IT">
            <a:solidFill>
              <a:schemeClr val="accent1">
                <a:lumMod val="50000"/>
              </a:schemeClr>
            </a:solidFill>
          </a:endParaRPr>
        </a:p>
      </dgm:t>
    </dgm:pt>
    <dgm:pt modelId="{B299A4FA-2B10-EC48-96D4-86D8F93837E8}" type="parTrans" cxnId="{0E0A9A4C-E18E-594E-8145-0413D2A08654}">
      <dgm:prSet/>
      <dgm:spPr/>
      <dgm:t>
        <a:bodyPr/>
        <a:lstStyle/>
        <a:p>
          <a:endParaRPr lang="it-IT">
            <a:solidFill>
              <a:schemeClr val="accent1">
                <a:lumMod val="50000"/>
              </a:schemeClr>
            </a:solidFill>
          </a:endParaRPr>
        </a:p>
      </dgm:t>
    </dgm:pt>
    <dgm:pt modelId="{BBB014CD-5D3B-2D49-B5D8-6A5C03AD4ACA}">
      <dgm:prSet phldrT="[Testo]" custT="1"/>
      <dgm:spPr/>
      <dgm:t>
        <a:bodyPr/>
        <a:lstStyle/>
        <a:p>
          <a:r>
            <a:rPr lang="it-IT" sz="2000" b="1" dirty="0" err="1" smtClean="0">
              <a:solidFill>
                <a:srgbClr val="000090"/>
              </a:solidFill>
              <a:latin typeface="Gill Sans SemiBold"/>
              <a:cs typeface="Gill Sans SemiBold"/>
            </a:rPr>
            <a:t>Stochastic</a:t>
          </a:r>
          <a:r>
            <a:rPr lang="it-IT" sz="2000" b="1" baseline="0" dirty="0" smtClean="0">
              <a:solidFill>
                <a:srgbClr val="000090"/>
              </a:solidFill>
              <a:latin typeface="Gill Sans SemiBold"/>
              <a:cs typeface="Gill Sans SemiBold"/>
            </a:rPr>
            <a:t> Model</a:t>
          </a:r>
          <a:endParaRPr lang="it-IT" sz="2000" b="1" dirty="0">
            <a:solidFill>
              <a:srgbClr val="000090"/>
            </a:solidFill>
            <a:latin typeface="Gill Sans SemiBold"/>
            <a:cs typeface="Gill Sans SemiBold"/>
          </a:endParaRPr>
        </a:p>
      </dgm:t>
    </dgm:pt>
    <dgm:pt modelId="{69C800E2-543B-0140-A150-931B5771DBE5}" type="sibTrans" cxnId="{0A7A9242-3072-6D44-9627-41DA01EB99FF}">
      <dgm:prSet/>
      <dgm:spPr/>
      <dgm:t>
        <a:bodyPr/>
        <a:lstStyle/>
        <a:p>
          <a:endParaRPr lang="it-IT">
            <a:solidFill>
              <a:schemeClr val="accent1">
                <a:lumMod val="50000"/>
              </a:schemeClr>
            </a:solidFill>
          </a:endParaRPr>
        </a:p>
      </dgm:t>
    </dgm:pt>
    <dgm:pt modelId="{06290BB5-7ACC-634E-BE05-B157C347971D}" type="parTrans" cxnId="{0A7A9242-3072-6D44-9627-41DA01EB99FF}">
      <dgm:prSet/>
      <dgm:spPr/>
      <dgm:t>
        <a:bodyPr/>
        <a:lstStyle/>
        <a:p>
          <a:endParaRPr lang="it-IT">
            <a:solidFill>
              <a:schemeClr val="accent1">
                <a:lumMod val="50000"/>
              </a:schemeClr>
            </a:solidFill>
          </a:endParaRPr>
        </a:p>
      </dgm:t>
    </dgm:pt>
    <dgm:pt modelId="{E4C01427-F529-CB4F-9141-C5959BAD411E}" type="pres">
      <dgm:prSet presAssocID="{7E636CEE-8492-E145-AD20-061E1F485F78}" presName="list" presStyleCnt="0">
        <dgm:presLayoutVars>
          <dgm:dir/>
          <dgm:animLvl val="lvl"/>
        </dgm:presLayoutVars>
      </dgm:prSet>
      <dgm:spPr/>
      <dgm:t>
        <a:bodyPr/>
        <a:lstStyle/>
        <a:p>
          <a:endParaRPr lang="it-IT"/>
        </a:p>
      </dgm:t>
    </dgm:pt>
    <dgm:pt modelId="{B9CEB441-98FF-2341-80D3-D901CEA90BFC}" type="pres">
      <dgm:prSet presAssocID="{02356772-2139-7E41-AEAC-6543BE8B8A6D}" presName="posSpace" presStyleCnt="0"/>
      <dgm:spPr/>
      <dgm:t>
        <a:bodyPr/>
        <a:lstStyle/>
        <a:p>
          <a:endParaRPr lang="it-IT"/>
        </a:p>
      </dgm:t>
    </dgm:pt>
    <dgm:pt modelId="{1E5E0CAE-794F-344E-A297-43E1DE4DEF84}" type="pres">
      <dgm:prSet presAssocID="{02356772-2139-7E41-AEAC-6543BE8B8A6D}" presName="vertFlow" presStyleCnt="0"/>
      <dgm:spPr/>
      <dgm:t>
        <a:bodyPr/>
        <a:lstStyle/>
        <a:p>
          <a:endParaRPr lang="it-IT"/>
        </a:p>
      </dgm:t>
    </dgm:pt>
    <dgm:pt modelId="{363B98FC-82C4-EB4E-9968-FD3C6527326E}" type="pres">
      <dgm:prSet presAssocID="{02356772-2139-7E41-AEAC-6543BE8B8A6D}" presName="topSpace" presStyleCnt="0"/>
      <dgm:spPr/>
      <dgm:t>
        <a:bodyPr/>
        <a:lstStyle/>
        <a:p>
          <a:endParaRPr lang="it-IT"/>
        </a:p>
      </dgm:t>
    </dgm:pt>
    <dgm:pt modelId="{90A02E5F-941F-CD44-902F-D3D0548EAF12}" type="pres">
      <dgm:prSet presAssocID="{02356772-2139-7E41-AEAC-6543BE8B8A6D}" presName="firstComp" presStyleCnt="0"/>
      <dgm:spPr/>
      <dgm:t>
        <a:bodyPr/>
        <a:lstStyle/>
        <a:p>
          <a:endParaRPr lang="it-IT"/>
        </a:p>
      </dgm:t>
    </dgm:pt>
    <dgm:pt modelId="{8A5F5E01-F072-9541-A694-C38779D78F78}" type="pres">
      <dgm:prSet presAssocID="{02356772-2139-7E41-AEAC-6543BE8B8A6D}" presName="firstChild" presStyleLbl="bgAccFollowNode1" presStyleIdx="0" presStyleCnt="3" custScaleX="153573" custScaleY="122959" custLinFactNeighborX="8846" custLinFactNeighborY="56383"/>
      <dgm:spPr/>
      <dgm:t>
        <a:bodyPr/>
        <a:lstStyle/>
        <a:p>
          <a:endParaRPr lang="it-IT"/>
        </a:p>
      </dgm:t>
    </dgm:pt>
    <dgm:pt modelId="{2CDAF064-1339-974E-93D6-52DD981932B1}" type="pres">
      <dgm:prSet presAssocID="{02356772-2139-7E41-AEAC-6543BE8B8A6D}" presName="firstChildTx" presStyleLbl="bgAccFollowNode1" presStyleIdx="0" presStyleCnt="3">
        <dgm:presLayoutVars>
          <dgm:bulletEnabled val="1"/>
        </dgm:presLayoutVars>
      </dgm:prSet>
      <dgm:spPr/>
      <dgm:t>
        <a:bodyPr/>
        <a:lstStyle/>
        <a:p>
          <a:endParaRPr lang="it-IT"/>
        </a:p>
      </dgm:t>
    </dgm:pt>
    <dgm:pt modelId="{516A4AF0-8984-1043-851A-1157653C2FC4}" type="pres">
      <dgm:prSet presAssocID="{347EA486-5413-A14F-8413-F897FFBDE3B4}" presName="comp" presStyleCnt="0"/>
      <dgm:spPr/>
    </dgm:pt>
    <dgm:pt modelId="{916AB64D-74B5-F44A-8B53-C07FD82F3FD3}" type="pres">
      <dgm:prSet presAssocID="{347EA486-5413-A14F-8413-F897FFBDE3B4}" presName="child" presStyleLbl="bgAccFollowNode1" presStyleIdx="1" presStyleCnt="3" custScaleX="153395" custScaleY="123002" custLinFactNeighborX="8935" custLinFactNeighborY="49573"/>
      <dgm:spPr/>
      <dgm:t>
        <a:bodyPr/>
        <a:lstStyle/>
        <a:p>
          <a:endParaRPr lang="it-IT"/>
        </a:p>
      </dgm:t>
    </dgm:pt>
    <dgm:pt modelId="{77E173C6-FAB4-8041-A18A-38A241A4D5FB}" type="pres">
      <dgm:prSet presAssocID="{347EA486-5413-A14F-8413-F897FFBDE3B4}" presName="childTx" presStyleLbl="bgAccFollowNode1" presStyleIdx="1" presStyleCnt="3">
        <dgm:presLayoutVars>
          <dgm:bulletEnabled val="1"/>
        </dgm:presLayoutVars>
      </dgm:prSet>
      <dgm:spPr/>
      <dgm:t>
        <a:bodyPr/>
        <a:lstStyle/>
        <a:p>
          <a:endParaRPr lang="it-IT"/>
        </a:p>
      </dgm:t>
    </dgm:pt>
    <dgm:pt modelId="{28869A7B-E379-2B4A-B3E3-0BFA15CF5FC8}" type="pres">
      <dgm:prSet presAssocID="{02356772-2139-7E41-AEAC-6543BE8B8A6D}" presName="negSpace" presStyleCnt="0"/>
      <dgm:spPr/>
      <dgm:t>
        <a:bodyPr/>
        <a:lstStyle/>
        <a:p>
          <a:endParaRPr lang="it-IT"/>
        </a:p>
      </dgm:t>
    </dgm:pt>
    <dgm:pt modelId="{E454E52B-3DA3-514E-9847-944C846DFBA2}" type="pres">
      <dgm:prSet presAssocID="{02356772-2139-7E41-AEAC-6543BE8B8A6D}" presName="circle" presStyleLbl="node1" presStyleIdx="0" presStyleCnt="2" custScaleX="191624" custScaleY="102971" custLinFactNeighborX="-70651" custLinFactNeighborY="2682"/>
      <dgm:spPr/>
      <dgm:t>
        <a:bodyPr/>
        <a:lstStyle/>
        <a:p>
          <a:endParaRPr lang="it-IT"/>
        </a:p>
      </dgm:t>
    </dgm:pt>
    <dgm:pt modelId="{0E8F67C9-86FA-4540-A66C-BB832E5AF52F}" type="pres">
      <dgm:prSet presAssocID="{A8AD7781-1DBA-8443-AB5B-9835096C5B53}" presName="transSpace" presStyleCnt="0"/>
      <dgm:spPr/>
      <dgm:t>
        <a:bodyPr/>
        <a:lstStyle/>
        <a:p>
          <a:endParaRPr lang="it-IT"/>
        </a:p>
      </dgm:t>
    </dgm:pt>
    <dgm:pt modelId="{C1D479D2-D82C-F34B-9AA3-4116403238C0}" type="pres">
      <dgm:prSet presAssocID="{BBB014CD-5D3B-2D49-B5D8-6A5C03AD4ACA}" presName="posSpace" presStyleCnt="0"/>
      <dgm:spPr/>
      <dgm:t>
        <a:bodyPr/>
        <a:lstStyle/>
        <a:p>
          <a:endParaRPr lang="it-IT"/>
        </a:p>
      </dgm:t>
    </dgm:pt>
    <dgm:pt modelId="{811A42AD-7278-5740-BE5F-66A7A4D92DA1}" type="pres">
      <dgm:prSet presAssocID="{BBB014CD-5D3B-2D49-B5D8-6A5C03AD4ACA}" presName="vertFlow" presStyleCnt="0"/>
      <dgm:spPr/>
      <dgm:t>
        <a:bodyPr/>
        <a:lstStyle/>
        <a:p>
          <a:endParaRPr lang="it-IT"/>
        </a:p>
      </dgm:t>
    </dgm:pt>
    <dgm:pt modelId="{37BECAF9-A5AB-0D4A-B8C2-AD12CE1A7CA9}" type="pres">
      <dgm:prSet presAssocID="{BBB014CD-5D3B-2D49-B5D8-6A5C03AD4ACA}" presName="topSpace" presStyleCnt="0"/>
      <dgm:spPr/>
      <dgm:t>
        <a:bodyPr/>
        <a:lstStyle/>
        <a:p>
          <a:endParaRPr lang="it-IT"/>
        </a:p>
      </dgm:t>
    </dgm:pt>
    <dgm:pt modelId="{DB7303FB-F84F-B049-81C9-68FF29200536}" type="pres">
      <dgm:prSet presAssocID="{BBB014CD-5D3B-2D49-B5D8-6A5C03AD4ACA}" presName="firstComp" presStyleCnt="0"/>
      <dgm:spPr/>
      <dgm:t>
        <a:bodyPr/>
        <a:lstStyle/>
        <a:p>
          <a:endParaRPr lang="it-IT"/>
        </a:p>
      </dgm:t>
    </dgm:pt>
    <dgm:pt modelId="{426D38FC-88C2-7649-B997-8B8548D0037F}" type="pres">
      <dgm:prSet presAssocID="{BBB014CD-5D3B-2D49-B5D8-6A5C03AD4ACA}" presName="firstChild" presStyleLbl="bgAccFollowNode1" presStyleIdx="2" presStyleCnt="3" custScaleX="140521" custScaleY="237544" custLinFactNeighborX="-55224" custLinFactNeighborY="56383"/>
      <dgm:spPr/>
      <dgm:t>
        <a:bodyPr/>
        <a:lstStyle/>
        <a:p>
          <a:endParaRPr lang="it-IT"/>
        </a:p>
      </dgm:t>
    </dgm:pt>
    <dgm:pt modelId="{420201EF-4982-C04B-8C0A-7BAE02A3E0A8}" type="pres">
      <dgm:prSet presAssocID="{BBB014CD-5D3B-2D49-B5D8-6A5C03AD4ACA}" presName="firstChildTx" presStyleLbl="bgAccFollowNode1" presStyleIdx="2" presStyleCnt="3">
        <dgm:presLayoutVars>
          <dgm:bulletEnabled val="1"/>
        </dgm:presLayoutVars>
      </dgm:prSet>
      <dgm:spPr/>
      <dgm:t>
        <a:bodyPr/>
        <a:lstStyle/>
        <a:p>
          <a:endParaRPr lang="it-IT"/>
        </a:p>
      </dgm:t>
    </dgm:pt>
    <dgm:pt modelId="{1E7C50A2-6BC5-DF4D-B155-D58B982FF8C2}" type="pres">
      <dgm:prSet presAssocID="{BBB014CD-5D3B-2D49-B5D8-6A5C03AD4ACA}" presName="negSpace" presStyleCnt="0"/>
      <dgm:spPr/>
      <dgm:t>
        <a:bodyPr/>
        <a:lstStyle/>
        <a:p>
          <a:endParaRPr lang="it-IT"/>
        </a:p>
      </dgm:t>
    </dgm:pt>
    <dgm:pt modelId="{E8D420D5-4E94-DE4B-9066-20DB990B30CC}" type="pres">
      <dgm:prSet presAssocID="{BBB014CD-5D3B-2D49-B5D8-6A5C03AD4ACA}" presName="circle" presStyleLbl="node1" presStyleIdx="1" presStyleCnt="2" custScaleX="162484" custScaleY="103654" custLinFactNeighborX="-77413" custLinFactNeighborY="1999"/>
      <dgm:spPr/>
      <dgm:t>
        <a:bodyPr/>
        <a:lstStyle/>
        <a:p>
          <a:endParaRPr lang="it-IT"/>
        </a:p>
      </dgm:t>
    </dgm:pt>
  </dgm:ptLst>
  <dgm:cxnLst>
    <dgm:cxn modelId="{7B3E565C-BDB0-A742-8038-7C762480B76B}" srcId="{7E636CEE-8492-E145-AD20-061E1F485F78}" destId="{02356772-2139-7E41-AEAC-6543BE8B8A6D}" srcOrd="0" destOrd="0" parTransId="{108A28AD-FFE4-8844-B4BF-2B748DBB709C}" sibTransId="{A8AD7781-1DBA-8443-AB5B-9835096C5B53}"/>
    <dgm:cxn modelId="{4595A249-BA96-D746-997E-1A4E381B544E}" type="presOf" srcId="{7E636CEE-8492-E145-AD20-061E1F485F78}" destId="{E4C01427-F529-CB4F-9141-C5959BAD411E}" srcOrd="0" destOrd="0" presId="urn:microsoft.com/office/officeart/2005/8/layout/hList9"/>
    <dgm:cxn modelId="{0A7A9242-3072-6D44-9627-41DA01EB99FF}" srcId="{7E636CEE-8492-E145-AD20-061E1F485F78}" destId="{BBB014CD-5D3B-2D49-B5D8-6A5C03AD4ACA}" srcOrd="1" destOrd="0" parTransId="{06290BB5-7ACC-634E-BE05-B157C347971D}" sibTransId="{69C800E2-543B-0140-A150-931B5771DBE5}"/>
    <dgm:cxn modelId="{887FFA67-BD1A-9046-A9DF-472A4A380E68}" srcId="{02356772-2139-7E41-AEAC-6543BE8B8A6D}" destId="{347EA486-5413-A14F-8413-F897FFBDE3B4}" srcOrd="1" destOrd="0" parTransId="{05984E28-1F9A-684C-B986-9353F60DF9DF}" sibTransId="{FF585758-C27C-CA41-B863-480182621DDD}"/>
    <dgm:cxn modelId="{148C1EE8-BD19-5045-94FF-6056F20C7A74}" type="presOf" srcId="{347EA486-5413-A14F-8413-F897FFBDE3B4}" destId="{916AB64D-74B5-F44A-8B53-C07FD82F3FD3}" srcOrd="0" destOrd="0" presId="urn:microsoft.com/office/officeart/2005/8/layout/hList9"/>
    <dgm:cxn modelId="{B7965CA2-B566-5644-85A7-D0D8F6DAD91C}" type="presOf" srcId="{02356772-2139-7E41-AEAC-6543BE8B8A6D}" destId="{E454E52B-3DA3-514E-9847-944C846DFBA2}" srcOrd="0" destOrd="0" presId="urn:microsoft.com/office/officeart/2005/8/layout/hList9"/>
    <dgm:cxn modelId="{4FFA1C5C-8ED6-C94F-8976-5B48961617DB}" type="presOf" srcId="{E1A44736-69E7-6E40-A721-E74D8D4A34B6}" destId="{420201EF-4982-C04B-8C0A-7BAE02A3E0A8}" srcOrd="1" destOrd="0" presId="urn:microsoft.com/office/officeart/2005/8/layout/hList9"/>
    <dgm:cxn modelId="{CF6F6436-FABB-AF40-9BAC-3C4C3C34E480}" type="presOf" srcId="{B9CE8CFB-07CA-5B43-A328-19DB182C7F2A}" destId="{8A5F5E01-F072-9541-A694-C38779D78F78}" srcOrd="0" destOrd="0" presId="urn:microsoft.com/office/officeart/2005/8/layout/hList9"/>
    <dgm:cxn modelId="{7BD98A1B-08B9-0E44-BB2F-ACDB81DD5D1E}" type="presOf" srcId="{347EA486-5413-A14F-8413-F897FFBDE3B4}" destId="{77E173C6-FAB4-8041-A18A-38A241A4D5FB}" srcOrd="1" destOrd="0" presId="urn:microsoft.com/office/officeart/2005/8/layout/hList9"/>
    <dgm:cxn modelId="{81D5A05C-7046-C246-836E-4D4F5FB11E92}" type="presOf" srcId="{E1A44736-69E7-6E40-A721-E74D8D4A34B6}" destId="{426D38FC-88C2-7649-B997-8B8548D0037F}" srcOrd="0" destOrd="0" presId="urn:microsoft.com/office/officeart/2005/8/layout/hList9"/>
    <dgm:cxn modelId="{2BBBE959-9D2E-E146-B77E-F6BF5644F5AD}" type="presOf" srcId="{BBB014CD-5D3B-2D49-B5D8-6A5C03AD4ACA}" destId="{E8D420D5-4E94-DE4B-9066-20DB990B30CC}" srcOrd="0" destOrd="0" presId="urn:microsoft.com/office/officeart/2005/8/layout/hList9"/>
    <dgm:cxn modelId="{7C4D0982-DD66-F74E-970E-E079794E6E97}" type="presOf" srcId="{B9CE8CFB-07CA-5B43-A328-19DB182C7F2A}" destId="{2CDAF064-1339-974E-93D6-52DD981932B1}" srcOrd="1" destOrd="0" presId="urn:microsoft.com/office/officeart/2005/8/layout/hList9"/>
    <dgm:cxn modelId="{A8EC178D-B56B-8D42-987D-0BC23053A130}" srcId="{02356772-2139-7E41-AEAC-6543BE8B8A6D}" destId="{B9CE8CFB-07CA-5B43-A328-19DB182C7F2A}" srcOrd="0" destOrd="0" parTransId="{239B2FFC-576E-C348-875D-93C57DAB62C3}" sibTransId="{E1A15C61-6968-3441-A660-D52DDAF5C9D3}"/>
    <dgm:cxn modelId="{0E0A9A4C-E18E-594E-8145-0413D2A08654}" srcId="{BBB014CD-5D3B-2D49-B5D8-6A5C03AD4ACA}" destId="{E1A44736-69E7-6E40-A721-E74D8D4A34B6}" srcOrd="0" destOrd="0" parTransId="{B299A4FA-2B10-EC48-96D4-86D8F93837E8}" sibTransId="{A907162F-12CD-AF4A-B8A3-9C1317E40F5C}"/>
    <dgm:cxn modelId="{23041CD5-4E06-1348-9FE0-1430D5AF9270}" type="presParOf" srcId="{E4C01427-F529-CB4F-9141-C5959BAD411E}" destId="{B9CEB441-98FF-2341-80D3-D901CEA90BFC}" srcOrd="0" destOrd="0" presId="urn:microsoft.com/office/officeart/2005/8/layout/hList9"/>
    <dgm:cxn modelId="{64B7865F-008D-FF43-A823-4D87C14664B6}" type="presParOf" srcId="{E4C01427-F529-CB4F-9141-C5959BAD411E}" destId="{1E5E0CAE-794F-344E-A297-43E1DE4DEF84}" srcOrd="1" destOrd="0" presId="urn:microsoft.com/office/officeart/2005/8/layout/hList9"/>
    <dgm:cxn modelId="{6BB277F8-6597-5540-9E89-0319B99FB14D}" type="presParOf" srcId="{1E5E0CAE-794F-344E-A297-43E1DE4DEF84}" destId="{363B98FC-82C4-EB4E-9968-FD3C6527326E}" srcOrd="0" destOrd="0" presId="urn:microsoft.com/office/officeart/2005/8/layout/hList9"/>
    <dgm:cxn modelId="{576E8041-50CE-3341-9E48-52F3F5F7C79D}" type="presParOf" srcId="{1E5E0CAE-794F-344E-A297-43E1DE4DEF84}" destId="{90A02E5F-941F-CD44-902F-D3D0548EAF12}" srcOrd="1" destOrd="0" presId="urn:microsoft.com/office/officeart/2005/8/layout/hList9"/>
    <dgm:cxn modelId="{8826FF47-0391-3749-AECC-8967D9D8CF0C}" type="presParOf" srcId="{90A02E5F-941F-CD44-902F-D3D0548EAF12}" destId="{8A5F5E01-F072-9541-A694-C38779D78F78}" srcOrd="0" destOrd="0" presId="urn:microsoft.com/office/officeart/2005/8/layout/hList9"/>
    <dgm:cxn modelId="{1E4ACF75-A7BE-EE49-B587-5042B00870F9}" type="presParOf" srcId="{90A02E5F-941F-CD44-902F-D3D0548EAF12}" destId="{2CDAF064-1339-974E-93D6-52DD981932B1}" srcOrd="1" destOrd="0" presId="urn:microsoft.com/office/officeart/2005/8/layout/hList9"/>
    <dgm:cxn modelId="{94922DE5-1847-784F-8082-4217791AB925}" type="presParOf" srcId="{1E5E0CAE-794F-344E-A297-43E1DE4DEF84}" destId="{516A4AF0-8984-1043-851A-1157653C2FC4}" srcOrd="2" destOrd="0" presId="urn:microsoft.com/office/officeart/2005/8/layout/hList9"/>
    <dgm:cxn modelId="{649A0635-07AE-6C4B-8B29-269F85B4FDD8}" type="presParOf" srcId="{516A4AF0-8984-1043-851A-1157653C2FC4}" destId="{916AB64D-74B5-F44A-8B53-C07FD82F3FD3}" srcOrd="0" destOrd="0" presId="urn:microsoft.com/office/officeart/2005/8/layout/hList9"/>
    <dgm:cxn modelId="{271CB691-7875-D047-923C-DBE0C25E8DA7}" type="presParOf" srcId="{516A4AF0-8984-1043-851A-1157653C2FC4}" destId="{77E173C6-FAB4-8041-A18A-38A241A4D5FB}" srcOrd="1" destOrd="0" presId="urn:microsoft.com/office/officeart/2005/8/layout/hList9"/>
    <dgm:cxn modelId="{C9078BDD-EEE9-BC41-A5B1-B471FAA2F6E0}" type="presParOf" srcId="{E4C01427-F529-CB4F-9141-C5959BAD411E}" destId="{28869A7B-E379-2B4A-B3E3-0BFA15CF5FC8}" srcOrd="2" destOrd="0" presId="urn:microsoft.com/office/officeart/2005/8/layout/hList9"/>
    <dgm:cxn modelId="{4014D0D2-E1B4-9A40-B891-D2830BAA6291}" type="presParOf" srcId="{E4C01427-F529-CB4F-9141-C5959BAD411E}" destId="{E454E52B-3DA3-514E-9847-944C846DFBA2}" srcOrd="3" destOrd="0" presId="urn:microsoft.com/office/officeart/2005/8/layout/hList9"/>
    <dgm:cxn modelId="{5EFEF95E-8CDD-DD4E-A286-F05D346F7A1A}" type="presParOf" srcId="{E4C01427-F529-CB4F-9141-C5959BAD411E}" destId="{0E8F67C9-86FA-4540-A66C-BB832E5AF52F}" srcOrd="4" destOrd="0" presId="urn:microsoft.com/office/officeart/2005/8/layout/hList9"/>
    <dgm:cxn modelId="{40C8353A-EE36-224E-A83D-11E466FC1A20}" type="presParOf" srcId="{E4C01427-F529-CB4F-9141-C5959BAD411E}" destId="{C1D479D2-D82C-F34B-9AA3-4116403238C0}" srcOrd="5" destOrd="0" presId="urn:microsoft.com/office/officeart/2005/8/layout/hList9"/>
    <dgm:cxn modelId="{A8234CF6-7B83-5C45-9B90-2BA280516A2E}" type="presParOf" srcId="{E4C01427-F529-CB4F-9141-C5959BAD411E}" destId="{811A42AD-7278-5740-BE5F-66A7A4D92DA1}" srcOrd="6" destOrd="0" presId="urn:microsoft.com/office/officeart/2005/8/layout/hList9"/>
    <dgm:cxn modelId="{B33FFB46-2910-8848-9E14-C873F88D8A0C}" type="presParOf" srcId="{811A42AD-7278-5740-BE5F-66A7A4D92DA1}" destId="{37BECAF9-A5AB-0D4A-B8C2-AD12CE1A7CA9}" srcOrd="0" destOrd="0" presId="urn:microsoft.com/office/officeart/2005/8/layout/hList9"/>
    <dgm:cxn modelId="{1C210C2A-1E87-284E-BE44-7D01C52232F1}" type="presParOf" srcId="{811A42AD-7278-5740-BE5F-66A7A4D92DA1}" destId="{DB7303FB-F84F-B049-81C9-68FF29200536}" srcOrd="1" destOrd="0" presId="urn:microsoft.com/office/officeart/2005/8/layout/hList9"/>
    <dgm:cxn modelId="{4ABD6D10-3AFC-C343-B423-2CA8AE8D3B1C}" type="presParOf" srcId="{DB7303FB-F84F-B049-81C9-68FF29200536}" destId="{426D38FC-88C2-7649-B997-8B8548D0037F}" srcOrd="0" destOrd="0" presId="urn:microsoft.com/office/officeart/2005/8/layout/hList9"/>
    <dgm:cxn modelId="{3D096376-82BD-9544-B5A8-4F49B013A05C}" type="presParOf" srcId="{DB7303FB-F84F-B049-81C9-68FF29200536}" destId="{420201EF-4982-C04B-8C0A-7BAE02A3E0A8}" srcOrd="1" destOrd="0" presId="urn:microsoft.com/office/officeart/2005/8/layout/hList9"/>
    <dgm:cxn modelId="{54EE335D-39B6-9B4E-90F4-15F0502883AA}" type="presParOf" srcId="{E4C01427-F529-CB4F-9141-C5959BAD411E}" destId="{1E7C50A2-6BC5-DF4D-B155-D58B982FF8C2}" srcOrd="7" destOrd="0" presId="urn:microsoft.com/office/officeart/2005/8/layout/hList9"/>
    <dgm:cxn modelId="{5095E03B-A602-5440-BD7D-A3B08516F6E3}" type="presParOf" srcId="{E4C01427-F529-CB4F-9141-C5959BAD411E}" destId="{E8D420D5-4E94-DE4B-9066-20DB990B30CC}"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668D-D707-B44A-A06A-CB5D43C31B67}">
      <dsp:nvSpPr>
        <dsp:cNvPr id="0" name=""/>
        <dsp:cNvSpPr/>
      </dsp:nvSpPr>
      <dsp:spPr>
        <a:xfrm>
          <a:off x="0" y="0"/>
          <a:ext cx="8534400" cy="0"/>
        </a:xfrm>
        <a:prstGeom prst="line">
          <a:avLst/>
        </a:prstGeom>
        <a:gradFill rotWithShape="0">
          <a:gsLst>
            <a:gs pos="0">
              <a:schemeClr val="accent6">
                <a:shade val="80000"/>
                <a:hueOff val="0"/>
                <a:satOff val="0"/>
                <a:lumOff val="0"/>
                <a:alphaOff val="0"/>
                <a:tint val="100000"/>
                <a:shade val="100000"/>
                <a:satMod val="130000"/>
              </a:schemeClr>
            </a:gs>
            <a:gs pos="100000">
              <a:schemeClr val="accent6">
                <a:shade val="80000"/>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8F4DC7-E544-B645-9EC6-7331F63B8F0A}">
      <dsp:nvSpPr>
        <dsp:cNvPr id="0" name=""/>
        <dsp:cNvSpPr/>
      </dsp:nvSpPr>
      <dsp:spPr>
        <a:xfrm>
          <a:off x="0" y="0"/>
          <a:ext cx="8534400" cy="64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800" b="0" i="0" kern="1200" dirty="0" smtClean="0">
              <a:solidFill>
                <a:srgbClr val="000090"/>
              </a:solidFill>
              <a:latin typeface="Gill Sans"/>
              <a:cs typeface="Gill Sans"/>
            </a:rPr>
            <a:t>Gene networks can be </a:t>
          </a:r>
          <a:r>
            <a:rPr lang="it-IT" sz="2800" b="0" i="0" kern="1200" dirty="0" err="1" smtClean="0">
              <a:solidFill>
                <a:srgbClr val="000090"/>
              </a:solidFill>
              <a:latin typeface="Gill Sans"/>
              <a:cs typeface="Gill Sans"/>
            </a:rPr>
            <a:t>used</a:t>
          </a:r>
          <a:r>
            <a:rPr lang="it-IT" sz="2800" b="0" i="0" kern="1200" dirty="0" smtClean="0">
              <a:solidFill>
                <a:srgbClr val="000090"/>
              </a:solidFill>
              <a:latin typeface="Gill Sans"/>
              <a:cs typeface="Gill Sans"/>
            </a:rPr>
            <a:t> for gene </a:t>
          </a:r>
          <a:r>
            <a:rPr lang="it-IT" sz="2800" b="0" i="0" kern="1200" dirty="0" err="1" smtClean="0">
              <a:solidFill>
                <a:srgbClr val="000090"/>
              </a:solidFill>
              <a:latin typeface="Gill Sans"/>
              <a:cs typeface="Gill Sans"/>
            </a:rPr>
            <a:t>classification</a:t>
          </a:r>
          <a:r>
            <a:rPr lang="it-IT" sz="2800" b="0" i="0" kern="1200" dirty="0" smtClean="0">
              <a:solidFill>
                <a:srgbClr val="000090"/>
              </a:solidFill>
              <a:latin typeface="Gill Sans"/>
              <a:cs typeface="Gill Sans"/>
            </a:rPr>
            <a:t>, </a:t>
          </a:r>
          <a:r>
            <a:rPr lang="it-IT" sz="2800" b="0" i="0" kern="1200" dirty="0" err="1" smtClean="0">
              <a:solidFill>
                <a:srgbClr val="000090"/>
              </a:solidFill>
              <a:latin typeface="Gill Sans"/>
              <a:cs typeface="Gill Sans"/>
            </a:rPr>
            <a:t>based</a:t>
          </a:r>
          <a:r>
            <a:rPr lang="it-IT" sz="2800" b="0" i="0" kern="1200" dirty="0" smtClean="0">
              <a:solidFill>
                <a:srgbClr val="000090"/>
              </a:solidFill>
              <a:latin typeface="Gill Sans"/>
              <a:cs typeface="Gill Sans"/>
            </a:rPr>
            <a:t> on the </a:t>
          </a:r>
          <a:r>
            <a:rPr lang="it-IT" sz="2800" b="0" i="0" kern="1200" dirty="0" err="1" smtClean="0">
              <a:solidFill>
                <a:srgbClr val="000090"/>
              </a:solidFill>
              <a:latin typeface="Gill Sans"/>
              <a:cs typeface="Gill Sans"/>
            </a:rPr>
            <a:t>localization</a:t>
          </a:r>
          <a:r>
            <a:rPr lang="it-IT" sz="2800" b="0" i="0" kern="1200" dirty="0" smtClean="0">
              <a:solidFill>
                <a:srgbClr val="000090"/>
              </a:solidFill>
              <a:latin typeface="Gill Sans"/>
              <a:cs typeface="Gill Sans"/>
            </a:rPr>
            <a:t> of the </a:t>
          </a:r>
          <a:r>
            <a:rPr lang="it-IT" sz="2800" b="0" i="0" kern="1200" dirty="0" err="1" smtClean="0">
              <a:solidFill>
                <a:srgbClr val="000090"/>
              </a:solidFill>
              <a:latin typeface="Gill Sans"/>
              <a:cs typeface="Gill Sans"/>
            </a:rPr>
            <a:t>gene’s</a:t>
          </a:r>
          <a:r>
            <a:rPr lang="it-IT" sz="2800" b="0" i="0" kern="1200" dirty="0" smtClean="0">
              <a:solidFill>
                <a:srgbClr val="000090"/>
              </a:solidFill>
              <a:latin typeface="Gill Sans"/>
              <a:cs typeface="Gill Sans"/>
            </a:rPr>
            <a:t> </a:t>
          </a:r>
          <a:r>
            <a:rPr lang="it-IT" sz="2800" b="0" i="0" kern="1200" dirty="0" err="1" smtClean="0">
              <a:solidFill>
                <a:srgbClr val="000090"/>
              </a:solidFill>
              <a:latin typeface="Gill Sans"/>
              <a:cs typeface="Gill Sans"/>
            </a:rPr>
            <a:t>influence</a:t>
          </a:r>
          <a:r>
            <a:rPr lang="it-IT" sz="2800" b="0" i="0" kern="1200" dirty="0" smtClean="0">
              <a:solidFill>
                <a:srgbClr val="000090"/>
              </a:solidFill>
              <a:latin typeface="Gill Sans"/>
              <a:cs typeface="Gill Sans"/>
            </a:rPr>
            <a:t> on </a:t>
          </a:r>
          <a:r>
            <a:rPr lang="it-IT" sz="2800" b="0" i="0" kern="1200" dirty="0" err="1" smtClean="0">
              <a:solidFill>
                <a:srgbClr val="000090"/>
              </a:solidFill>
              <a:latin typeface="Gill Sans"/>
              <a:cs typeface="Gill Sans"/>
            </a:rPr>
            <a:t>other</a:t>
          </a:r>
          <a:r>
            <a:rPr lang="it-IT" sz="2800" b="0" i="0" kern="1200" dirty="0" smtClean="0">
              <a:solidFill>
                <a:srgbClr val="000090"/>
              </a:solidFill>
              <a:latin typeface="Gill Sans"/>
              <a:cs typeface="Gill Sans"/>
            </a:rPr>
            <a:t> </a:t>
          </a:r>
          <a:r>
            <a:rPr lang="it-IT" sz="2800" b="0" i="0" kern="1200" dirty="0" err="1" smtClean="0">
              <a:solidFill>
                <a:srgbClr val="000090"/>
              </a:solidFill>
              <a:latin typeface="Gill Sans"/>
              <a:cs typeface="Gill Sans"/>
            </a:rPr>
            <a:t>genes</a:t>
          </a:r>
          <a:r>
            <a:rPr lang="it-IT" sz="2800" b="0" i="0" kern="1200" dirty="0" smtClean="0">
              <a:solidFill>
                <a:srgbClr val="000090"/>
              </a:solidFill>
              <a:latin typeface="Gill Sans"/>
              <a:cs typeface="Gill Sans"/>
            </a:rPr>
            <a:t>, </a:t>
          </a:r>
          <a:r>
            <a:rPr lang="it-IT" sz="2800" b="0" i="0" kern="1200" dirty="0" smtClean="0">
              <a:solidFill>
                <a:srgbClr val="000090"/>
              </a:solidFill>
              <a:latin typeface="Gill Sans"/>
              <a:cs typeface="Gill Sans"/>
            </a:rPr>
            <a:t>and </a:t>
          </a:r>
          <a:r>
            <a:rPr lang="it-IT" sz="2800" b="0" i="0" kern="1200" dirty="0" smtClean="0">
              <a:solidFill>
                <a:srgbClr val="000090"/>
              </a:solidFill>
              <a:latin typeface="Gill Sans"/>
              <a:cs typeface="Gill Sans"/>
            </a:rPr>
            <a:t>vice versa.</a:t>
          </a:r>
          <a:endParaRPr lang="it-IT" sz="2800" b="0" i="0" kern="1200" dirty="0" smtClean="0">
            <a:solidFill>
              <a:srgbClr val="000090"/>
            </a:solidFill>
            <a:latin typeface="Gill Sans"/>
            <a:cs typeface="Gill Sans"/>
          </a:endParaRPr>
        </a:p>
      </dsp:txBody>
      <dsp:txXfrm>
        <a:off x="0" y="0"/>
        <a:ext cx="8534400" cy="645859"/>
      </dsp:txXfrm>
    </dsp:sp>
    <dsp:sp modelId="{7D9CFF84-ADF9-0A4E-8839-066BAF8D3D45}">
      <dsp:nvSpPr>
        <dsp:cNvPr id="0" name=""/>
        <dsp:cNvSpPr/>
      </dsp:nvSpPr>
      <dsp:spPr>
        <a:xfrm>
          <a:off x="0" y="1541206"/>
          <a:ext cx="8534400" cy="0"/>
        </a:xfrm>
        <a:prstGeom prst="line">
          <a:avLst/>
        </a:prstGeom>
        <a:gradFill rotWithShape="0">
          <a:gsLst>
            <a:gs pos="0">
              <a:schemeClr val="accent6">
                <a:shade val="80000"/>
                <a:hueOff val="-190846"/>
                <a:satOff val="8505"/>
                <a:lumOff val="11889"/>
                <a:alphaOff val="0"/>
                <a:tint val="100000"/>
                <a:shade val="100000"/>
                <a:satMod val="130000"/>
              </a:schemeClr>
            </a:gs>
            <a:gs pos="100000">
              <a:schemeClr val="accent6">
                <a:shade val="80000"/>
                <a:hueOff val="-190846"/>
                <a:satOff val="8505"/>
                <a:lumOff val="11889"/>
                <a:alphaOff val="0"/>
                <a:tint val="50000"/>
                <a:shade val="100000"/>
                <a:satMod val="350000"/>
              </a:schemeClr>
            </a:gs>
          </a:gsLst>
          <a:lin ang="16200000" scaled="0"/>
        </a:gradFill>
        <a:ln w="9525" cap="flat" cmpd="sng" algn="ctr">
          <a:solidFill>
            <a:schemeClr val="accent6">
              <a:shade val="80000"/>
              <a:hueOff val="-190846"/>
              <a:satOff val="8505"/>
              <a:lumOff val="1188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F14A2B-3357-A843-8682-37AA3C7FE4C5}">
      <dsp:nvSpPr>
        <dsp:cNvPr id="0" name=""/>
        <dsp:cNvSpPr/>
      </dsp:nvSpPr>
      <dsp:spPr>
        <a:xfrm>
          <a:off x="0" y="2920181"/>
          <a:ext cx="8534400"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it-IT" sz="2800" i="0" kern="1200" dirty="0" smtClean="0">
              <a:solidFill>
                <a:srgbClr val="000090"/>
              </a:solidFill>
              <a:latin typeface="Gill Sans"/>
              <a:cs typeface="Gill Sans"/>
            </a:rPr>
            <a:t>The </a:t>
          </a:r>
          <a:r>
            <a:rPr lang="it-IT" sz="2800" i="0" kern="1200" dirty="0" err="1" smtClean="0">
              <a:solidFill>
                <a:srgbClr val="000090"/>
              </a:solidFill>
              <a:latin typeface="Gill Sans"/>
              <a:cs typeface="Gill Sans"/>
            </a:rPr>
            <a:t>regulatory</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interactions</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between</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genes</a:t>
          </a:r>
          <a:r>
            <a:rPr lang="it-IT" sz="2800" i="0" kern="1200" dirty="0" smtClean="0">
              <a:solidFill>
                <a:srgbClr val="000090"/>
              </a:solidFill>
              <a:latin typeface="Gill Sans"/>
              <a:cs typeface="Gill Sans"/>
            </a:rPr>
            <a:t> can be </a:t>
          </a:r>
          <a:r>
            <a:rPr lang="it-IT" sz="2800" i="0" kern="1200" dirty="0" err="1" smtClean="0">
              <a:solidFill>
                <a:srgbClr val="000090"/>
              </a:solidFill>
              <a:latin typeface="Gill Sans"/>
              <a:cs typeface="Gill Sans"/>
            </a:rPr>
            <a:t>studied</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at</a:t>
          </a:r>
          <a:r>
            <a:rPr lang="it-IT" sz="2800" i="0" kern="1200" dirty="0" smtClean="0">
              <a:solidFill>
                <a:srgbClr val="000090"/>
              </a:solidFill>
              <a:latin typeface="Gill Sans"/>
              <a:cs typeface="Gill Sans"/>
            </a:rPr>
            <a:t> large-</a:t>
          </a:r>
          <a:r>
            <a:rPr lang="it-IT" sz="2800" i="0" kern="1200" dirty="0" err="1" smtClean="0">
              <a:solidFill>
                <a:srgbClr val="000090"/>
              </a:solidFill>
              <a:latin typeface="Gill Sans"/>
              <a:cs typeface="Gill Sans"/>
            </a:rPr>
            <a:t>scales</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allowing</a:t>
          </a:r>
          <a:r>
            <a:rPr lang="it-IT" sz="2800" i="0" kern="1200" dirty="0" smtClean="0">
              <a:solidFill>
                <a:srgbClr val="000090"/>
              </a:solidFill>
              <a:latin typeface="Gill Sans"/>
              <a:cs typeface="Gill Sans"/>
            </a:rPr>
            <a:t> for </a:t>
          </a:r>
          <a:r>
            <a:rPr lang="it-IT" sz="2800" i="0" kern="1200" dirty="0" err="1" smtClean="0">
              <a:solidFill>
                <a:srgbClr val="000090"/>
              </a:solidFill>
              <a:latin typeface="Gill Sans"/>
              <a:cs typeface="Gill Sans"/>
            </a:rPr>
            <a:t>example</a:t>
          </a:r>
          <a:r>
            <a:rPr lang="it-IT" sz="2800" i="0" kern="1200" dirty="0" smtClean="0">
              <a:solidFill>
                <a:srgbClr val="000090"/>
              </a:solidFill>
              <a:latin typeface="Gill Sans"/>
              <a:cs typeface="Gill Sans"/>
            </a:rPr>
            <a:t> for </a:t>
          </a:r>
          <a:r>
            <a:rPr lang="it-IT" sz="2800" i="0" kern="1200" dirty="0" err="1" smtClean="0">
              <a:solidFill>
                <a:srgbClr val="000090"/>
              </a:solidFill>
              <a:latin typeface="Gill Sans"/>
              <a:cs typeface="Gill Sans"/>
            </a:rPr>
            <a:t>understanding</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cascades</a:t>
          </a:r>
          <a:r>
            <a:rPr lang="it-IT" sz="2800" i="0" kern="1200" dirty="0" smtClean="0">
              <a:solidFill>
                <a:srgbClr val="000090"/>
              </a:solidFill>
              <a:latin typeface="Gill Sans"/>
              <a:cs typeface="Gill Sans"/>
            </a:rPr>
            <a:t> of gene </a:t>
          </a:r>
          <a:r>
            <a:rPr lang="it-IT" sz="2800" i="0" kern="1200" dirty="0" err="1" smtClean="0">
              <a:solidFill>
                <a:srgbClr val="000090"/>
              </a:solidFill>
              <a:latin typeface="Gill Sans"/>
              <a:cs typeface="Gill Sans"/>
            </a:rPr>
            <a:t>regulations</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e.g</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during</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organism</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development</a:t>
          </a:r>
          <a:r>
            <a:rPr lang="it-IT" sz="2800" i="0" kern="1200" dirty="0" smtClean="0">
              <a:solidFill>
                <a:srgbClr val="000090"/>
              </a:solidFill>
              <a:latin typeface="Gill Sans"/>
              <a:cs typeface="Gill Sans"/>
            </a:rPr>
            <a:t>).</a:t>
          </a:r>
          <a:endParaRPr lang="it-IT" sz="2800" i="0" kern="1200" dirty="0">
            <a:solidFill>
              <a:srgbClr val="000090"/>
            </a:solidFill>
            <a:latin typeface="Gill Sans"/>
            <a:cs typeface="Gill Sans"/>
          </a:endParaRPr>
        </a:p>
      </dsp:txBody>
      <dsp:txXfrm>
        <a:off x="0" y="2920181"/>
        <a:ext cx="8534400" cy="1571624"/>
      </dsp:txXfrm>
    </dsp:sp>
    <dsp:sp modelId="{5EA1222E-A2FC-E94B-96ED-EF82669A4FAD}">
      <dsp:nvSpPr>
        <dsp:cNvPr id="0" name=""/>
        <dsp:cNvSpPr/>
      </dsp:nvSpPr>
      <dsp:spPr>
        <a:xfrm>
          <a:off x="0" y="3010636"/>
          <a:ext cx="8534400" cy="0"/>
        </a:xfrm>
        <a:prstGeom prst="line">
          <a:avLst/>
        </a:prstGeom>
        <a:gradFill rotWithShape="0">
          <a:gsLst>
            <a:gs pos="0">
              <a:schemeClr val="accent6">
                <a:shade val="80000"/>
                <a:hueOff val="-381691"/>
                <a:satOff val="17009"/>
                <a:lumOff val="23779"/>
                <a:alphaOff val="0"/>
                <a:tint val="100000"/>
                <a:shade val="100000"/>
                <a:satMod val="130000"/>
              </a:schemeClr>
            </a:gs>
            <a:gs pos="100000">
              <a:schemeClr val="accent6">
                <a:shade val="80000"/>
                <a:hueOff val="-381691"/>
                <a:satOff val="17009"/>
                <a:lumOff val="23779"/>
                <a:alphaOff val="0"/>
                <a:tint val="50000"/>
                <a:shade val="100000"/>
                <a:satMod val="350000"/>
              </a:schemeClr>
            </a:gs>
          </a:gsLst>
          <a:lin ang="16200000" scaled="0"/>
        </a:gradFill>
        <a:ln w="9525" cap="flat" cmpd="sng" algn="ctr">
          <a:solidFill>
            <a:schemeClr val="accent6">
              <a:shade val="80000"/>
              <a:hueOff val="-381691"/>
              <a:satOff val="17009"/>
              <a:lumOff val="2377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C9BD09-24B6-6348-9D38-11DB90B7CB33}">
      <dsp:nvSpPr>
        <dsp:cNvPr id="0" name=""/>
        <dsp:cNvSpPr/>
      </dsp:nvSpPr>
      <dsp:spPr>
        <a:xfrm>
          <a:off x="0" y="1703445"/>
          <a:ext cx="8526065" cy="2811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it-IT" sz="2800" i="0" kern="1200" dirty="0" smtClean="0">
              <a:solidFill>
                <a:srgbClr val="000090"/>
              </a:solidFill>
              <a:latin typeface="Gill Sans"/>
              <a:cs typeface="Gill Sans"/>
            </a:rPr>
            <a:t>In quantitative </a:t>
          </a:r>
          <a:r>
            <a:rPr lang="it-IT" sz="2800" i="0" kern="1200" dirty="0" err="1" smtClean="0">
              <a:solidFill>
                <a:srgbClr val="000090"/>
              </a:solidFill>
              <a:latin typeface="Gill Sans"/>
              <a:cs typeface="Gill Sans"/>
            </a:rPr>
            <a:t>settings</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they</a:t>
          </a:r>
          <a:r>
            <a:rPr lang="it-IT" sz="2800" i="0" kern="1200" dirty="0" smtClean="0">
              <a:solidFill>
                <a:srgbClr val="000090"/>
              </a:solidFill>
              <a:latin typeface="Gill Sans"/>
              <a:cs typeface="Gill Sans"/>
            </a:rPr>
            <a:t> can be </a:t>
          </a:r>
          <a:r>
            <a:rPr lang="it-IT" sz="2800" i="0" kern="1200" dirty="0" err="1" smtClean="0">
              <a:solidFill>
                <a:srgbClr val="000090"/>
              </a:solidFill>
              <a:latin typeface="Gill Sans"/>
              <a:cs typeface="Gill Sans"/>
            </a:rPr>
            <a:t>used</a:t>
          </a:r>
          <a:r>
            <a:rPr lang="it-IT" sz="2800" i="0" kern="1200" dirty="0" smtClean="0">
              <a:solidFill>
                <a:srgbClr val="000090"/>
              </a:solidFill>
              <a:latin typeface="Gill Sans"/>
              <a:cs typeface="Gill Sans"/>
            </a:rPr>
            <a:t> to simulate </a:t>
          </a:r>
          <a:r>
            <a:rPr lang="it-IT" sz="2800" i="0" kern="1200" dirty="0" err="1" smtClean="0">
              <a:solidFill>
                <a:srgbClr val="000090"/>
              </a:solidFill>
              <a:latin typeface="Gill Sans"/>
              <a:cs typeface="Gill Sans"/>
            </a:rPr>
            <a:t>various</a:t>
          </a:r>
          <a:r>
            <a:rPr lang="it-IT" sz="2800" i="0" kern="1200" dirty="0" smtClean="0">
              <a:solidFill>
                <a:srgbClr val="000090"/>
              </a:solidFill>
              <a:latin typeface="Gill Sans"/>
              <a:cs typeface="Gill Sans"/>
            </a:rPr>
            <a:t> </a:t>
          </a:r>
          <a:r>
            <a:rPr lang="it-IT" sz="2800" i="0" kern="1200" dirty="0" err="1" smtClean="0">
              <a:solidFill>
                <a:srgbClr val="000090"/>
              </a:solidFill>
              <a:latin typeface="Gill Sans"/>
              <a:cs typeface="Gill Sans"/>
            </a:rPr>
            <a:t>scenarios</a:t>
          </a:r>
          <a:r>
            <a:rPr lang="it-IT" sz="2800" i="0" kern="1200" dirty="0" smtClean="0">
              <a:solidFill>
                <a:srgbClr val="000090"/>
              </a:solidFill>
              <a:latin typeface="Gill Sans"/>
              <a:cs typeface="Gill Sans"/>
            </a:rPr>
            <a:t>, and </a:t>
          </a:r>
          <a:r>
            <a:rPr lang="it-IT" sz="2800" i="0" kern="1200" dirty="0" smtClean="0">
              <a:solidFill>
                <a:srgbClr val="000090"/>
              </a:solidFill>
              <a:latin typeface="Gill Sans"/>
              <a:cs typeface="Gill Sans"/>
            </a:rPr>
            <a:t>to </a:t>
          </a:r>
          <a:r>
            <a:rPr lang="it-IT" sz="2800" i="0" kern="1200" dirty="0" err="1" smtClean="0">
              <a:solidFill>
                <a:srgbClr val="000090"/>
              </a:solidFill>
              <a:latin typeface="Gill Sans"/>
              <a:cs typeface="Gill Sans"/>
            </a:rPr>
            <a:t>predict</a:t>
          </a:r>
          <a:r>
            <a:rPr lang="it-IT" sz="2800" i="0" kern="1200" dirty="0" smtClean="0">
              <a:solidFill>
                <a:srgbClr val="000090"/>
              </a:solidFill>
              <a:latin typeface="Gill Sans"/>
              <a:cs typeface="Gill Sans"/>
            </a:rPr>
            <a:t> the </a:t>
          </a:r>
          <a:r>
            <a:rPr lang="it-IT" sz="2800" i="0" kern="1200" dirty="0" err="1" smtClean="0">
              <a:solidFill>
                <a:srgbClr val="000090"/>
              </a:solidFill>
              <a:latin typeface="Gill Sans"/>
              <a:cs typeface="Gill Sans"/>
            </a:rPr>
            <a:t>behavior</a:t>
          </a:r>
          <a:r>
            <a:rPr lang="it-IT" sz="2800" i="0" kern="1200" dirty="0" smtClean="0">
              <a:solidFill>
                <a:srgbClr val="000090"/>
              </a:solidFill>
              <a:latin typeface="Gill Sans"/>
              <a:cs typeface="Gill Sans"/>
            </a:rPr>
            <a:t> </a:t>
          </a:r>
          <a:r>
            <a:rPr lang="it-IT" sz="2800" i="0" kern="1200" dirty="0" smtClean="0">
              <a:solidFill>
                <a:srgbClr val="000090"/>
              </a:solidFill>
              <a:latin typeface="Gill Sans"/>
              <a:cs typeface="Gill Sans"/>
            </a:rPr>
            <a:t>of the </a:t>
          </a:r>
          <a:r>
            <a:rPr lang="it-IT" sz="2800" i="0" kern="1200" dirty="0" err="1" smtClean="0">
              <a:solidFill>
                <a:srgbClr val="000090"/>
              </a:solidFill>
              <a:latin typeface="Gill Sans"/>
              <a:cs typeface="Gill Sans"/>
            </a:rPr>
            <a:t>system</a:t>
          </a:r>
          <a:r>
            <a:rPr lang="it-IT" sz="2800" i="0" kern="1200" dirty="0" smtClean="0">
              <a:solidFill>
                <a:srgbClr val="000090"/>
              </a:solidFill>
              <a:latin typeface="Gill Sans"/>
              <a:cs typeface="Gill Sans"/>
            </a:rPr>
            <a:t>. </a:t>
          </a:r>
          <a:endParaRPr lang="it-IT" sz="2800" i="0" kern="1200" dirty="0" smtClean="0">
            <a:solidFill>
              <a:srgbClr val="000090"/>
            </a:solidFill>
            <a:latin typeface="Gill Sans"/>
            <a:cs typeface="Gill Sans"/>
          </a:endParaRPr>
        </a:p>
        <a:p>
          <a:pPr lvl="0" algn="ctr" defTabSz="1244600">
            <a:lnSpc>
              <a:spcPct val="90000"/>
            </a:lnSpc>
            <a:spcBef>
              <a:spcPct val="0"/>
            </a:spcBef>
            <a:spcAft>
              <a:spcPct val="35000"/>
            </a:spcAft>
          </a:pPr>
          <a:endParaRPr lang="it-IT" sz="2800" i="0" kern="1200" dirty="0" smtClean="0">
            <a:solidFill>
              <a:srgbClr val="000090"/>
            </a:solidFill>
            <a:latin typeface="Gill Sans"/>
            <a:cs typeface="Gill Sans"/>
          </a:endParaRPr>
        </a:p>
        <a:p>
          <a:pPr lvl="0" algn="ctr" defTabSz="1244600">
            <a:lnSpc>
              <a:spcPct val="90000"/>
            </a:lnSpc>
            <a:spcBef>
              <a:spcPct val="0"/>
            </a:spcBef>
            <a:spcAft>
              <a:spcPct val="35000"/>
            </a:spcAft>
          </a:pPr>
          <a:endParaRPr lang="it-IT" sz="2800" i="0" kern="1200" dirty="0">
            <a:solidFill>
              <a:srgbClr val="000090"/>
            </a:solidFill>
            <a:latin typeface="Gill Sans"/>
            <a:cs typeface="Gill Sans"/>
          </a:endParaRPr>
        </a:p>
      </dsp:txBody>
      <dsp:txXfrm>
        <a:off x="0" y="1703445"/>
        <a:ext cx="8526065" cy="2811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E01-F072-9541-A694-C38779D78F78}">
      <dsp:nvSpPr>
        <dsp:cNvPr id="0" name=""/>
        <dsp:cNvSpPr/>
      </dsp:nvSpPr>
      <dsp:spPr>
        <a:xfrm>
          <a:off x="-118244" y="2305905"/>
          <a:ext cx="3982066" cy="1580871"/>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0" i="0" kern="1200" dirty="0" smtClean="0">
              <a:solidFill>
                <a:srgbClr val="000090"/>
              </a:solidFill>
              <a:latin typeface="Gill Sans SemiBold"/>
              <a:cs typeface="Gill Sans SemiBold"/>
            </a:rPr>
            <a:t>Can be </a:t>
          </a:r>
          <a:r>
            <a:rPr lang="it-IT" sz="2000" b="0" i="0" kern="1200" dirty="0" err="1" smtClean="0">
              <a:solidFill>
                <a:srgbClr val="000090"/>
              </a:solidFill>
              <a:latin typeface="Gill Sans SemiBold"/>
              <a:cs typeface="Gill Sans SemiBold"/>
            </a:rPr>
            <a:t>used</a:t>
          </a:r>
          <a:r>
            <a:rPr lang="it-IT" sz="2000" b="0" i="0" kern="1200" dirty="0" smtClean="0">
              <a:solidFill>
                <a:srgbClr val="000090"/>
              </a:solidFill>
              <a:latin typeface="Gill Sans SemiBold"/>
              <a:cs typeface="Gill Sans SemiBold"/>
            </a:rPr>
            <a:t> to </a:t>
          </a:r>
          <a:r>
            <a:rPr lang="it-IT" sz="2000" b="0" i="0" kern="1200" dirty="0" err="1" smtClean="0">
              <a:solidFill>
                <a:srgbClr val="000090"/>
              </a:solidFill>
              <a:latin typeface="Gill Sans SemiBold"/>
              <a:cs typeface="Gill Sans SemiBold"/>
            </a:rPr>
            <a:t>run</a:t>
          </a:r>
          <a:r>
            <a:rPr lang="it-IT" sz="2000" b="0" i="0" kern="1200" dirty="0" smtClean="0">
              <a:solidFill>
                <a:srgbClr val="000090"/>
              </a:solidFill>
              <a:latin typeface="Gill Sans SemiBold"/>
              <a:cs typeface="Gill Sans SemiBold"/>
            </a:rPr>
            <a:t> </a:t>
          </a:r>
          <a:r>
            <a:rPr lang="it-IT" sz="2000" b="0" i="0" kern="1200" dirty="0" err="1" smtClean="0">
              <a:solidFill>
                <a:srgbClr val="000090"/>
              </a:solidFill>
              <a:latin typeface="Gill Sans SemiBold"/>
              <a:cs typeface="Gill Sans SemiBold"/>
            </a:rPr>
            <a:t>simulations</a:t>
          </a:r>
          <a:r>
            <a:rPr lang="it-IT" sz="2000" b="0" i="0" kern="1200" dirty="0" smtClean="0">
              <a:solidFill>
                <a:srgbClr val="000090"/>
              </a:solidFill>
              <a:latin typeface="Gill Sans SemiBold"/>
              <a:cs typeface="Gill Sans SemiBold"/>
            </a:rPr>
            <a:t> and </a:t>
          </a:r>
          <a:r>
            <a:rPr lang="it-IT" sz="2000" b="0" i="0" kern="1200" dirty="0" err="1" smtClean="0">
              <a:solidFill>
                <a:srgbClr val="000090"/>
              </a:solidFill>
              <a:latin typeface="Gill Sans SemiBold"/>
              <a:cs typeface="Gill Sans SemiBold"/>
            </a:rPr>
            <a:t>predict</a:t>
          </a:r>
          <a:r>
            <a:rPr lang="it-IT" sz="2000" b="0" i="0" kern="1200" dirty="0" smtClean="0">
              <a:solidFill>
                <a:srgbClr val="000090"/>
              </a:solidFill>
              <a:latin typeface="Gill Sans SemiBold"/>
              <a:cs typeface="Gill Sans SemiBold"/>
            </a:rPr>
            <a:t> the future </a:t>
          </a:r>
          <a:r>
            <a:rPr lang="it-IT" sz="2000" b="0" i="0" kern="1200" dirty="0" err="1" smtClean="0">
              <a:solidFill>
                <a:srgbClr val="000090"/>
              </a:solidFill>
              <a:latin typeface="Gill Sans SemiBold"/>
              <a:cs typeface="Gill Sans SemiBold"/>
            </a:rPr>
            <a:t>behaviour</a:t>
          </a:r>
          <a:r>
            <a:rPr lang="it-IT" sz="2000" b="0" i="0" kern="1200" dirty="0" smtClean="0">
              <a:solidFill>
                <a:srgbClr val="000090"/>
              </a:solidFill>
              <a:latin typeface="Gill Sans SemiBold"/>
              <a:cs typeface="Gill Sans SemiBold"/>
            </a:rPr>
            <a:t> of the </a:t>
          </a:r>
          <a:r>
            <a:rPr lang="it-IT" sz="2000" b="0" i="0" kern="1200" dirty="0" err="1" smtClean="0">
              <a:solidFill>
                <a:srgbClr val="000090"/>
              </a:solidFill>
              <a:latin typeface="Gill Sans SemiBold"/>
              <a:cs typeface="Gill Sans SemiBold"/>
            </a:rPr>
            <a:t>system</a:t>
          </a:r>
          <a:r>
            <a:rPr lang="it-IT" sz="2000" b="0" i="0" kern="1200" dirty="0" smtClean="0">
              <a:solidFill>
                <a:srgbClr val="000090"/>
              </a:solidFill>
              <a:latin typeface="Gill Sans SemiBold"/>
              <a:cs typeface="Gill Sans SemiBold"/>
            </a:rPr>
            <a:t>.</a:t>
          </a:r>
          <a:endParaRPr lang="it-IT" sz="2000" b="0" i="0" kern="1200" dirty="0">
            <a:solidFill>
              <a:srgbClr val="000090"/>
            </a:solidFill>
            <a:latin typeface="Gill Sans SemiBold"/>
            <a:cs typeface="Gill Sans SemiBold"/>
          </a:endParaRPr>
        </a:p>
      </dsp:txBody>
      <dsp:txXfrm>
        <a:off x="518886" y="2305905"/>
        <a:ext cx="3344935" cy="1580871"/>
      </dsp:txXfrm>
    </dsp:sp>
    <dsp:sp modelId="{916AB64D-74B5-F44A-8B53-C07FD82F3FD3}">
      <dsp:nvSpPr>
        <dsp:cNvPr id="0" name=""/>
        <dsp:cNvSpPr/>
      </dsp:nvSpPr>
      <dsp:spPr>
        <a:xfrm>
          <a:off x="-136166" y="3682505"/>
          <a:ext cx="4017910" cy="15814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0" i="0" kern="1200" dirty="0" err="1" smtClean="0">
              <a:solidFill>
                <a:srgbClr val="000090"/>
              </a:solidFill>
              <a:latin typeface="Gill Sans SemiBold"/>
              <a:cs typeface="Gill Sans SemiBold"/>
            </a:rPr>
            <a:t>Have</a:t>
          </a:r>
          <a:r>
            <a:rPr lang="it-IT" sz="2000" b="0" i="0" kern="1200" dirty="0" smtClean="0">
              <a:solidFill>
                <a:srgbClr val="000090"/>
              </a:solidFill>
              <a:latin typeface="Gill Sans SemiBold"/>
              <a:cs typeface="Gill Sans SemiBold"/>
            </a:rPr>
            <a:t> </a:t>
          </a:r>
          <a:r>
            <a:rPr lang="it-IT" sz="2000" b="0" i="0" kern="1200" dirty="0" err="1" smtClean="0">
              <a:solidFill>
                <a:srgbClr val="000090"/>
              </a:solidFill>
              <a:latin typeface="Gill Sans SemiBold"/>
              <a:cs typeface="Gill Sans SemiBold"/>
            </a:rPr>
            <a:t>many</a:t>
          </a:r>
          <a:r>
            <a:rPr lang="it-IT" sz="2000" b="0" i="0" kern="1200" dirty="0" smtClean="0">
              <a:solidFill>
                <a:srgbClr val="000090"/>
              </a:solidFill>
              <a:latin typeface="Gill Sans SemiBold"/>
              <a:cs typeface="Gill Sans SemiBold"/>
            </a:rPr>
            <a:t> </a:t>
          </a:r>
          <a:r>
            <a:rPr lang="it-IT" sz="2000" b="0" i="0" kern="1200" dirty="0" err="1" smtClean="0">
              <a:solidFill>
                <a:srgbClr val="000090"/>
              </a:solidFill>
              <a:latin typeface="Gill Sans SemiBold"/>
              <a:cs typeface="Gill Sans SemiBold"/>
            </a:rPr>
            <a:t>parameters</a:t>
          </a:r>
          <a:r>
            <a:rPr lang="it-IT" sz="2000" b="0" i="0" kern="1200" dirty="0" smtClean="0">
              <a:solidFill>
                <a:srgbClr val="000090"/>
              </a:solidFill>
              <a:latin typeface="Gill Sans SemiBold"/>
              <a:cs typeface="Gill Sans SemiBold"/>
            </a:rPr>
            <a:t>, </a:t>
          </a:r>
          <a:r>
            <a:rPr lang="it-IT" sz="2000" b="0" i="0" kern="1200" dirty="0" err="1" smtClean="0">
              <a:solidFill>
                <a:srgbClr val="000090"/>
              </a:solidFill>
              <a:latin typeface="Gill Sans SemiBold"/>
              <a:cs typeface="Gill Sans SemiBold"/>
            </a:rPr>
            <a:t>necessitating</a:t>
          </a:r>
          <a:r>
            <a:rPr lang="it-IT" sz="2000" b="0" i="0" kern="1200" dirty="0" smtClean="0">
              <a:solidFill>
                <a:srgbClr val="000090"/>
              </a:solidFill>
              <a:latin typeface="Gill Sans SemiBold"/>
              <a:cs typeface="Gill Sans SemiBold"/>
            </a:rPr>
            <a:t> large </a:t>
          </a:r>
          <a:r>
            <a:rPr lang="it-IT" sz="2000" b="0" i="0" kern="1200" dirty="0" err="1" smtClean="0">
              <a:solidFill>
                <a:srgbClr val="000090"/>
              </a:solidFill>
              <a:latin typeface="Gill Sans SemiBold"/>
              <a:cs typeface="Gill Sans SemiBold"/>
            </a:rPr>
            <a:t>number</a:t>
          </a:r>
          <a:r>
            <a:rPr lang="it-IT" sz="2000" b="0" i="0" kern="1200" dirty="0" smtClean="0">
              <a:solidFill>
                <a:srgbClr val="000090"/>
              </a:solidFill>
              <a:latin typeface="Gill Sans SemiBold"/>
              <a:cs typeface="Gill Sans SemiBold"/>
            </a:rPr>
            <a:t> of </a:t>
          </a:r>
          <a:r>
            <a:rPr lang="it-IT" sz="2000" b="0" i="0" kern="1200" dirty="0" err="1" smtClean="0">
              <a:solidFill>
                <a:srgbClr val="000090"/>
              </a:solidFill>
              <a:latin typeface="Gill Sans SemiBold"/>
              <a:cs typeface="Gill Sans SemiBold"/>
            </a:rPr>
            <a:t>experiments</a:t>
          </a:r>
          <a:r>
            <a:rPr lang="it-IT" sz="2000" b="0" i="0" kern="1200" dirty="0" smtClean="0">
              <a:solidFill>
                <a:srgbClr val="000090"/>
              </a:solidFill>
              <a:latin typeface="Gill Sans SemiBold"/>
              <a:cs typeface="Gill Sans SemiBold"/>
            </a:rPr>
            <a:t> to </a:t>
          </a:r>
          <a:r>
            <a:rPr lang="it-IT" sz="2000" b="0" i="0" kern="1200" dirty="0" err="1" smtClean="0">
              <a:solidFill>
                <a:srgbClr val="000090"/>
              </a:solidFill>
              <a:latin typeface="Gill Sans SemiBold"/>
              <a:cs typeface="Gill Sans SemiBold"/>
            </a:rPr>
            <a:t>fit</a:t>
          </a:r>
          <a:r>
            <a:rPr lang="it-IT" sz="2000" b="0" i="0" kern="1200" dirty="0" smtClean="0">
              <a:solidFill>
                <a:srgbClr val="000090"/>
              </a:solidFill>
              <a:latin typeface="Gill Sans SemiBold"/>
              <a:cs typeface="Gill Sans SemiBold"/>
            </a:rPr>
            <a:t> </a:t>
          </a:r>
          <a:r>
            <a:rPr lang="it-IT" sz="2000" b="0" i="0" kern="1200" dirty="0" err="1" smtClean="0">
              <a:solidFill>
                <a:srgbClr val="000090"/>
              </a:solidFill>
              <a:latin typeface="Gill Sans SemiBold"/>
              <a:cs typeface="Gill Sans SemiBold"/>
            </a:rPr>
            <a:t>them</a:t>
          </a:r>
          <a:r>
            <a:rPr lang="it-IT" sz="2000" b="0" i="0" kern="1200" dirty="0" smtClean="0">
              <a:solidFill>
                <a:srgbClr val="000090"/>
              </a:solidFill>
              <a:latin typeface="Gill Sans SemiBold"/>
              <a:cs typeface="Gill Sans SemiBold"/>
            </a:rPr>
            <a:t> to the data.</a:t>
          </a:r>
          <a:endParaRPr lang="it-IT" sz="2000" b="0" i="0" kern="1200" dirty="0">
            <a:solidFill>
              <a:srgbClr val="000090"/>
            </a:solidFill>
            <a:latin typeface="Gill Sans SemiBold"/>
            <a:cs typeface="Gill Sans SemiBold"/>
          </a:endParaRPr>
        </a:p>
      </dsp:txBody>
      <dsp:txXfrm>
        <a:off x="506699" y="3682505"/>
        <a:ext cx="3375045" cy="1581423"/>
      </dsp:txXfrm>
    </dsp:sp>
    <dsp:sp modelId="{E454E52B-3DA3-514E-9847-944C846DFBA2}">
      <dsp:nvSpPr>
        <dsp:cNvPr id="0" name=""/>
        <dsp:cNvSpPr/>
      </dsp:nvSpPr>
      <dsp:spPr>
        <a:xfrm>
          <a:off x="0" y="1112643"/>
          <a:ext cx="2062796" cy="1323225"/>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0" kern="1200" dirty="0" err="1" smtClean="0">
              <a:solidFill>
                <a:srgbClr val="000090"/>
              </a:solidFill>
              <a:latin typeface="Gill Sans SemiBold"/>
              <a:cs typeface="Gill Sans SemiBold"/>
            </a:rPr>
            <a:t>Physical</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Models</a:t>
          </a:r>
          <a:endParaRPr lang="it-IT" sz="2000" b="0" kern="1200" dirty="0">
            <a:solidFill>
              <a:srgbClr val="000090"/>
            </a:solidFill>
            <a:latin typeface="Gill Sans SemiBold"/>
            <a:cs typeface="Gill Sans SemiBold"/>
          </a:endParaRPr>
        </a:p>
      </dsp:txBody>
      <dsp:txXfrm>
        <a:off x="302089" y="1306425"/>
        <a:ext cx="1458618" cy="935661"/>
      </dsp:txXfrm>
    </dsp:sp>
    <dsp:sp modelId="{426D38FC-88C2-7649-B997-8B8548D0037F}">
      <dsp:nvSpPr>
        <dsp:cNvPr id="0" name=""/>
        <dsp:cNvSpPr/>
      </dsp:nvSpPr>
      <dsp:spPr>
        <a:xfrm>
          <a:off x="4876793" y="2324547"/>
          <a:ext cx="3806210" cy="298799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0" kern="1200" dirty="0" smtClean="0">
              <a:solidFill>
                <a:srgbClr val="000090"/>
              </a:solidFill>
              <a:latin typeface="Gill Sans SemiBold"/>
              <a:cs typeface="Gill Sans SemiBold"/>
            </a:rPr>
            <a:t>Start from </a:t>
          </a:r>
          <a:r>
            <a:rPr lang="it-IT" sz="2000" b="0" kern="1200" dirty="0" err="1" smtClean="0">
              <a:solidFill>
                <a:srgbClr val="000090"/>
              </a:solidFill>
              <a:latin typeface="Gill Sans SemiBold"/>
              <a:cs typeface="Gill Sans SemiBold"/>
            </a:rPr>
            <a:t>higher</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level</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features</a:t>
          </a:r>
          <a:r>
            <a:rPr lang="it-IT" sz="2000" b="0" kern="1200" dirty="0" smtClean="0">
              <a:solidFill>
                <a:srgbClr val="000090"/>
              </a:solidFill>
              <a:latin typeface="Gill Sans SemiBold"/>
              <a:cs typeface="Gill Sans SemiBold"/>
            </a:rPr>
            <a:t> of the </a:t>
          </a:r>
          <a:r>
            <a:rPr lang="it-IT" sz="2000" b="0" kern="1200" dirty="0" err="1" smtClean="0">
              <a:solidFill>
                <a:srgbClr val="000090"/>
              </a:solidFill>
              <a:latin typeface="Gill Sans SemiBold"/>
              <a:cs typeface="Gill Sans SemiBold"/>
            </a:rPr>
            <a:t>system</a:t>
          </a:r>
          <a:r>
            <a:rPr lang="it-IT" sz="2000" b="0" kern="1200" dirty="0" smtClean="0">
              <a:solidFill>
                <a:srgbClr val="000090"/>
              </a:solidFill>
              <a:latin typeface="Gill Sans SemiBold"/>
              <a:cs typeface="Gill Sans SemiBold"/>
            </a:rPr>
            <a:t> by </a:t>
          </a:r>
          <a:r>
            <a:rPr lang="it-IT" sz="2000" b="0" kern="1200" dirty="0" err="1" smtClean="0">
              <a:solidFill>
                <a:srgbClr val="000090"/>
              </a:solidFill>
              <a:latin typeface="Gill Sans SemiBold"/>
              <a:cs typeface="Gill Sans SemiBold"/>
            </a:rPr>
            <a:t>defining</a:t>
          </a:r>
          <a:r>
            <a:rPr lang="it-IT" sz="2000" b="0" kern="1200" dirty="0" smtClean="0">
              <a:solidFill>
                <a:srgbClr val="000090"/>
              </a:solidFill>
              <a:latin typeface="Gill Sans SemiBold"/>
              <a:cs typeface="Gill Sans SemiBold"/>
            </a:rPr>
            <a:t> the </a:t>
          </a:r>
          <a:r>
            <a:rPr lang="it-IT" sz="2000" b="0" kern="1200" dirty="0" err="1" smtClean="0">
              <a:solidFill>
                <a:srgbClr val="000090"/>
              </a:solidFill>
              <a:latin typeface="Gill Sans SemiBold"/>
              <a:cs typeface="Gill Sans SemiBold"/>
            </a:rPr>
            <a:t>caracteristics</a:t>
          </a:r>
          <a:r>
            <a:rPr lang="it-IT" sz="2000" b="0" kern="1200" dirty="0" smtClean="0">
              <a:solidFill>
                <a:srgbClr val="000090"/>
              </a:solidFill>
              <a:latin typeface="Gill Sans SemiBold"/>
              <a:cs typeface="Gill Sans SemiBold"/>
            </a:rPr>
            <a:t> and </a:t>
          </a:r>
          <a:r>
            <a:rPr lang="it-IT" sz="2000" b="0" kern="1200" dirty="0" err="1" smtClean="0">
              <a:solidFill>
                <a:srgbClr val="000090"/>
              </a:solidFill>
              <a:latin typeface="Gill Sans SemiBold"/>
              <a:cs typeface="Gill Sans SemiBold"/>
            </a:rPr>
            <a:t>features</a:t>
          </a:r>
          <a:r>
            <a:rPr lang="it-IT" sz="2000" b="0" kern="1200" dirty="0" smtClean="0">
              <a:solidFill>
                <a:srgbClr val="000090"/>
              </a:solidFill>
              <a:latin typeface="Gill Sans SemiBold"/>
              <a:cs typeface="Gill Sans SemiBold"/>
            </a:rPr>
            <a:t> of </a:t>
          </a:r>
          <a:r>
            <a:rPr lang="it-IT" sz="2000" b="0" kern="1200" dirty="0" err="1" smtClean="0">
              <a:solidFill>
                <a:srgbClr val="000090"/>
              </a:solidFill>
              <a:latin typeface="Gill Sans SemiBold"/>
              <a:cs typeface="Gill Sans SemiBold"/>
            </a:rPr>
            <a:t>interest</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like</a:t>
          </a:r>
          <a:r>
            <a:rPr lang="it-IT" sz="2000" b="0" kern="1200" dirty="0" smtClean="0">
              <a:solidFill>
                <a:srgbClr val="000090"/>
              </a:solidFill>
              <a:latin typeface="Gill Sans SemiBold"/>
              <a:cs typeface="Gill Sans SemiBold"/>
            </a:rPr>
            <a:t> the </a:t>
          </a:r>
          <a:r>
            <a:rPr lang="it-IT" sz="2000" b="0" kern="1200" dirty="0" err="1" smtClean="0">
              <a:solidFill>
                <a:srgbClr val="000090"/>
              </a:solidFill>
              <a:latin typeface="Gill Sans SemiBold"/>
              <a:cs typeface="Gill Sans SemiBold"/>
            </a:rPr>
            <a:t>important</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observables</a:t>
          </a:r>
          <a:r>
            <a:rPr lang="it-IT" sz="2000" b="0" kern="1200" dirty="0" smtClean="0">
              <a:solidFill>
                <a:srgbClr val="000090"/>
              </a:solidFill>
              <a:latin typeface="Gill Sans SemiBold"/>
              <a:cs typeface="Gill Sans SemiBold"/>
            </a:rPr>
            <a:t> , i.e. gene </a:t>
          </a:r>
          <a:r>
            <a:rPr lang="it-IT" sz="2000" b="0" kern="1200" dirty="0" err="1" smtClean="0">
              <a:solidFill>
                <a:srgbClr val="000090"/>
              </a:solidFill>
              <a:latin typeface="Gill Sans SemiBold"/>
              <a:cs typeface="Gill Sans SemiBold"/>
            </a:rPr>
            <a:t>expression</a:t>
          </a:r>
          <a:r>
            <a:rPr lang="it-IT" sz="2000" b="0" kern="1200" dirty="0" smtClean="0">
              <a:solidFill>
                <a:srgbClr val="000090"/>
              </a:solidFill>
              <a:latin typeface="Gill Sans SemiBold"/>
              <a:cs typeface="Gill Sans SemiBold"/>
            </a:rPr>
            <a:t> </a:t>
          </a:r>
          <a:r>
            <a:rPr lang="it-IT" sz="2000" b="0" kern="1200" dirty="0" err="1" smtClean="0">
              <a:solidFill>
                <a:srgbClr val="000090"/>
              </a:solidFill>
              <a:latin typeface="Gill Sans SemiBold"/>
              <a:cs typeface="Gill Sans SemiBold"/>
            </a:rPr>
            <a:t>levels</a:t>
          </a:r>
          <a:r>
            <a:rPr lang="it-IT" sz="2000" b="0" kern="1200" dirty="0" smtClean="0">
              <a:solidFill>
                <a:srgbClr val="000090"/>
              </a:solidFill>
              <a:latin typeface="Gill Sans SemiBold"/>
              <a:cs typeface="Gill Sans SemiBold"/>
            </a:rPr>
            <a:t>, and the nature of </a:t>
          </a:r>
          <a:r>
            <a:rPr lang="it-IT" sz="2000" b="0" kern="1200" dirty="0" err="1" smtClean="0">
              <a:solidFill>
                <a:srgbClr val="000090"/>
              </a:solidFill>
              <a:latin typeface="Gill Sans SemiBold"/>
              <a:cs typeface="Gill Sans SemiBold"/>
            </a:rPr>
            <a:t>relationships</a:t>
          </a:r>
          <a:endParaRPr lang="it-IT" sz="2000" b="0" kern="1200" dirty="0">
            <a:solidFill>
              <a:srgbClr val="000090"/>
            </a:solidFill>
            <a:latin typeface="Gill Sans SemiBold"/>
            <a:cs typeface="Gill Sans SemiBold"/>
          </a:endParaRPr>
        </a:p>
      </dsp:txBody>
      <dsp:txXfrm>
        <a:off x="5485787" y="2324547"/>
        <a:ext cx="3197216" cy="2987993"/>
      </dsp:txXfrm>
    </dsp:sp>
    <dsp:sp modelId="{E8D420D5-4E94-DE4B-9066-20DB990B30CC}">
      <dsp:nvSpPr>
        <dsp:cNvPr id="0" name=""/>
        <dsp:cNvSpPr/>
      </dsp:nvSpPr>
      <dsp:spPr>
        <a:xfrm>
          <a:off x="4922409" y="1142996"/>
          <a:ext cx="2087995" cy="133200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t-IT" sz="1800" b="0" kern="1200" dirty="0" err="1" smtClean="0">
              <a:solidFill>
                <a:srgbClr val="000090"/>
              </a:solidFill>
              <a:latin typeface="Gill Sans SemiBold"/>
              <a:cs typeface="Gill Sans SemiBold"/>
            </a:rPr>
            <a:t>Combinatorial</a:t>
          </a:r>
          <a:r>
            <a:rPr lang="it-IT" sz="1800" b="0" kern="1200" dirty="0" smtClean="0">
              <a:solidFill>
                <a:srgbClr val="000090"/>
              </a:solidFill>
              <a:latin typeface="Gill Sans SemiBold"/>
              <a:cs typeface="Gill Sans SemiBold"/>
            </a:rPr>
            <a:t> </a:t>
          </a:r>
          <a:r>
            <a:rPr lang="it-IT" sz="1800" b="0" kern="1200" dirty="0" err="1" smtClean="0">
              <a:solidFill>
                <a:srgbClr val="000090"/>
              </a:solidFill>
              <a:latin typeface="Gill Sans SemiBold"/>
              <a:cs typeface="Gill Sans SemiBold"/>
            </a:rPr>
            <a:t>Models</a:t>
          </a:r>
          <a:endParaRPr lang="it-IT" sz="1800" b="0" kern="1200" dirty="0">
            <a:solidFill>
              <a:srgbClr val="000090"/>
            </a:solidFill>
            <a:latin typeface="Gill Sans SemiBold"/>
            <a:cs typeface="Gill Sans SemiBold"/>
          </a:endParaRPr>
        </a:p>
      </dsp:txBody>
      <dsp:txXfrm>
        <a:off x="5228189" y="1338063"/>
        <a:ext cx="1476435" cy="941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E01-F072-9541-A694-C38779D78F78}">
      <dsp:nvSpPr>
        <dsp:cNvPr id="0" name=""/>
        <dsp:cNvSpPr/>
      </dsp:nvSpPr>
      <dsp:spPr>
        <a:xfrm>
          <a:off x="-44467" y="2248709"/>
          <a:ext cx="4344359" cy="151071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1" i="0" kern="1200" dirty="0" smtClean="0">
              <a:solidFill>
                <a:srgbClr val="004A94"/>
              </a:solidFill>
              <a:latin typeface="Gill Sans SemiBold"/>
              <a:cs typeface="Gill Sans SemiBold"/>
            </a:rPr>
            <a:t>The </a:t>
          </a:r>
          <a:r>
            <a:rPr lang="it-IT" sz="2000" b="1" i="0" kern="1200" dirty="0" err="1" smtClean="0">
              <a:solidFill>
                <a:srgbClr val="004A94"/>
              </a:solidFill>
              <a:latin typeface="Gill Sans SemiBold"/>
              <a:cs typeface="Gill Sans SemiBold"/>
            </a:rPr>
            <a:t>expression</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states</a:t>
          </a:r>
          <a:r>
            <a:rPr lang="it-IT" sz="2000" b="1" i="0" kern="1200" dirty="0" smtClean="0">
              <a:solidFill>
                <a:srgbClr val="004A94"/>
              </a:solidFill>
              <a:latin typeface="Gill Sans SemiBold"/>
              <a:cs typeface="Gill Sans SemiBold"/>
            </a:rPr>
            <a:t> of the </a:t>
          </a:r>
          <a:r>
            <a:rPr lang="it-IT" sz="2000" b="1" i="0" kern="1200" dirty="0" err="1" smtClean="0">
              <a:solidFill>
                <a:srgbClr val="004A94"/>
              </a:solidFill>
              <a:latin typeface="Gill Sans SemiBold"/>
              <a:cs typeface="Gill Sans SemiBold"/>
            </a:rPr>
            <a:t>genes</a:t>
          </a:r>
          <a:r>
            <a:rPr lang="it-IT" sz="2000" b="1" i="0" kern="1200" dirty="0" smtClean="0">
              <a:solidFill>
                <a:srgbClr val="004A94"/>
              </a:solidFill>
              <a:latin typeface="Gill Sans SemiBold"/>
              <a:cs typeface="Gill Sans SemiBold"/>
            </a:rPr>
            <a:t> are </a:t>
          </a:r>
          <a:r>
            <a:rPr lang="it-IT" sz="2000" b="1" i="0" kern="1200" dirty="0" err="1" smtClean="0">
              <a:solidFill>
                <a:srgbClr val="004A94"/>
              </a:solidFill>
              <a:latin typeface="Gill Sans SemiBold"/>
              <a:cs typeface="Gill Sans SemiBold"/>
            </a:rPr>
            <a:t>either</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given</a:t>
          </a:r>
          <a:r>
            <a:rPr lang="it-IT" sz="2000" b="1" i="0" kern="1200" dirty="0" smtClean="0">
              <a:solidFill>
                <a:srgbClr val="004A94"/>
              </a:solidFill>
              <a:latin typeface="Gill Sans SemiBold"/>
              <a:cs typeface="Gill Sans SemiBold"/>
            </a:rPr>
            <a:t> by a formula or </a:t>
          </a:r>
          <a:r>
            <a:rPr lang="it-IT" sz="2000" b="1" i="0" kern="1200" dirty="0" err="1" smtClean="0">
              <a:solidFill>
                <a:srgbClr val="004A94"/>
              </a:solidFill>
              <a:latin typeface="Gill Sans SemiBold"/>
              <a:cs typeface="Gill Sans SemiBold"/>
            </a:rPr>
            <a:t>belong</a:t>
          </a:r>
          <a:r>
            <a:rPr lang="it-IT" sz="2000" b="1" i="0" kern="1200" dirty="0" smtClean="0">
              <a:solidFill>
                <a:srgbClr val="004A94"/>
              </a:solidFill>
              <a:latin typeface="Gill Sans SemiBold"/>
              <a:cs typeface="Gill Sans SemiBold"/>
            </a:rPr>
            <a:t> to a </a:t>
          </a:r>
          <a:r>
            <a:rPr lang="it-IT" sz="2000" b="1" i="0" kern="1200" dirty="0" err="1" smtClean="0">
              <a:solidFill>
                <a:srgbClr val="004A94"/>
              </a:solidFill>
              <a:latin typeface="Gill Sans SemiBold"/>
              <a:cs typeface="Gill Sans SemiBold"/>
            </a:rPr>
            <a:t>specific</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class</a:t>
          </a:r>
          <a:r>
            <a:rPr lang="it-IT" sz="2000" b="1" i="0" kern="1200" dirty="0" smtClean="0">
              <a:solidFill>
                <a:srgbClr val="004A94"/>
              </a:solidFill>
              <a:latin typeface="Gill Sans SemiBold"/>
              <a:cs typeface="Gill Sans SemiBold"/>
            </a:rPr>
            <a:t>.</a:t>
          </a:r>
          <a:endParaRPr lang="it-IT" sz="2000" b="1" i="0" kern="1200" dirty="0">
            <a:solidFill>
              <a:srgbClr val="004A94"/>
            </a:solidFill>
            <a:latin typeface="Gill Sans SemiBold"/>
            <a:cs typeface="Gill Sans SemiBold"/>
          </a:endParaRPr>
        </a:p>
      </dsp:txBody>
      <dsp:txXfrm>
        <a:off x="650629" y="2248709"/>
        <a:ext cx="3649261" cy="1510713"/>
      </dsp:txXfrm>
    </dsp:sp>
    <dsp:sp modelId="{916AB64D-74B5-F44A-8B53-C07FD82F3FD3}">
      <dsp:nvSpPr>
        <dsp:cNvPr id="0" name=""/>
        <dsp:cNvSpPr/>
      </dsp:nvSpPr>
      <dsp:spPr>
        <a:xfrm>
          <a:off x="-39432" y="3675753"/>
          <a:ext cx="4339324" cy="1511242"/>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1" i="0" kern="1200" dirty="0" smtClean="0">
              <a:solidFill>
                <a:srgbClr val="004A94"/>
              </a:solidFill>
              <a:latin typeface="Gill Sans SemiBold"/>
              <a:cs typeface="Gill Sans SemiBold"/>
            </a:rPr>
            <a:t>The </a:t>
          </a:r>
          <a:r>
            <a:rPr lang="it-IT" sz="2000" b="1" i="0" kern="1200" dirty="0" err="1" smtClean="0">
              <a:solidFill>
                <a:srgbClr val="004A94"/>
              </a:solidFill>
              <a:latin typeface="Gill Sans SemiBold"/>
              <a:cs typeface="Gill Sans SemiBold"/>
            </a:rPr>
            <a:t>precision</a:t>
          </a:r>
          <a:r>
            <a:rPr lang="it-IT" sz="2000" b="1" i="0" kern="1200" dirty="0" smtClean="0">
              <a:solidFill>
                <a:srgbClr val="004A94"/>
              </a:solidFill>
              <a:latin typeface="Gill Sans SemiBold"/>
              <a:cs typeface="Gill Sans SemiBold"/>
            </a:rPr>
            <a:t> of the </a:t>
          </a:r>
          <a:r>
            <a:rPr lang="it-IT" sz="2000" b="1" i="0" kern="1200" dirty="0" err="1" smtClean="0">
              <a:solidFill>
                <a:srgbClr val="004A94"/>
              </a:solidFill>
              <a:latin typeface="Gill Sans SemiBold"/>
              <a:cs typeface="Gill Sans SemiBold"/>
            </a:rPr>
            <a:t>observed</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expression</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values</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depends</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solely</a:t>
          </a:r>
          <a:r>
            <a:rPr lang="it-IT" sz="2000" b="1" i="0" kern="1200" dirty="0" smtClean="0">
              <a:solidFill>
                <a:srgbClr val="004A94"/>
              </a:solidFill>
              <a:latin typeface="Gill Sans SemiBold"/>
              <a:cs typeface="Gill Sans SemiBold"/>
            </a:rPr>
            <a:t> on the </a:t>
          </a:r>
          <a:r>
            <a:rPr lang="it-IT" sz="2000" b="1" i="0" kern="1200" dirty="0" err="1" smtClean="0">
              <a:solidFill>
                <a:srgbClr val="004A94"/>
              </a:solidFill>
              <a:latin typeface="Gill Sans SemiBold"/>
              <a:cs typeface="Gill Sans SemiBold"/>
            </a:rPr>
            <a:t>experimental</a:t>
          </a:r>
          <a:r>
            <a:rPr lang="it-IT" sz="2000" b="1" i="0" kern="1200" dirty="0" smtClean="0">
              <a:solidFill>
                <a:srgbClr val="004A94"/>
              </a:solidFill>
              <a:latin typeface="Gill Sans SemiBold"/>
              <a:cs typeface="Gill Sans SemiBold"/>
            </a:rPr>
            <a:t> setup and </a:t>
          </a:r>
          <a:r>
            <a:rPr lang="it-IT" sz="2000" b="1" i="0" kern="1200" dirty="0" err="1" smtClean="0">
              <a:solidFill>
                <a:srgbClr val="004A94"/>
              </a:solidFill>
              <a:latin typeface="Gill Sans SemiBold"/>
              <a:cs typeface="Gill Sans SemiBold"/>
            </a:rPr>
            <a:t>technological</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precision</a:t>
          </a:r>
          <a:r>
            <a:rPr lang="it-IT" sz="2000" b="1" i="0" kern="1200" dirty="0" smtClean="0">
              <a:solidFill>
                <a:srgbClr val="004A94"/>
              </a:solidFill>
              <a:latin typeface="Gill Sans SemiBold"/>
              <a:cs typeface="Gill Sans SemiBold"/>
            </a:rPr>
            <a:t>.</a:t>
          </a:r>
          <a:endParaRPr lang="it-IT" sz="2000" b="1" i="0" kern="1200" dirty="0">
            <a:solidFill>
              <a:srgbClr val="004A94"/>
            </a:solidFill>
            <a:latin typeface="Gill Sans SemiBold"/>
            <a:cs typeface="Gill Sans SemiBold"/>
          </a:endParaRPr>
        </a:p>
      </dsp:txBody>
      <dsp:txXfrm>
        <a:off x="654859" y="3675753"/>
        <a:ext cx="3645032" cy="1511242"/>
      </dsp:txXfrm>
    </dsp:sp>
    <dsp:sp modelId="{E454E52B-3DA3-514E-9847-944C846DFBA2}">
      <dsp:nvSpPr>
        <dsp:cNvPr id="0" name=""/>
        <dsp:cNvSpPr/>
      </dsp:nvSpPr>
      <dsp:spPr>
        <a:xfrm>
          <a:off x="0" y="1097698"/>
          <a:ext cx="2353177" cy="126450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err="1" smtClean="0">
              <a:solidFill>
                <a:srgbClr val="000090"/>
              </a:solidFill>
              <a:latin typeface="Gill Sans SemiBold"/>
              <a:cs typeface="Gill Sans SemiBold"/>
            </a:rPr>
            <a:t>Deterministic</a:t>
          </a:r>
          <a:r>
            <a:rPr lang="it-IT" sz="2000" b="1" kern="1200" dirty="0" smtClean="0">
              <a:solidFill>
                <a:srgbClr val="000090"/>
              </a:solidFill>
              <a:latin typeface="Gill Sans SemiBold"/>
              <a:cs typeface="Gill Sans SemiBold"/>
            </a:rPr>
            <a:t> Model</a:t>
          </a:r>
          <a:endParaRPr lang="it-IT" sz="2000" b="1" kern="1200" dirty="0">
            <a:solidFill>
              <a:srgbClr val="000090"/>
            </a:solidFill>
            <a:latin typeface="Gill Sans SemiBold"/>
            <a:cs typeface="Gill Sans SemiBold"/>
          </a:endParaRPr>
        </a:p>
      </dsp:txBody>
      <dsp:txXfrm>
        <a:off x="344615" y="1282880"/>
        <a:ext cx="1663947" cy="894138"/>
      </dsp:txXfrm>
    </dsp:sp>
    <dsp:sp modelId="{426D38FC-88C2-7649-B997-8B8548D0037F}">
      <dsp:nvSpPr>
        <dsp:cNvPr id="0" name=""/>
        <dsp:cNvSpPr/>
      </dsp:nvSpPr>
      <dsp:spPr>
        <a:xfrm>
          <a:off x="4973391" y="2248709"/>
          <a:ext cx="3637294" cy="2918541"/>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b="1" i="0" kern="1200" dirty="0" smtClean="0">
              <a:solidFill>
                <a:srgbClr val="004A94"/>
              </a:solidFill>
              <a:latin typeface="Gill Sans SemiBold"/>
              <a:cs typeface="Gill Sans SemiBold"/>
            </a:rPr>
            <a:t>Start from the </a:t>
          </a:r>
          <a:r>
            <a:rPr lang="it-IT" sz="2000" b="1" i="0" kern="1200" dirty="0" err="1" smtClean="0">
              <a:solidFill>
                <a:srgbClr val="004A94"/>
              </a:solidFill>
              <a:latin typeface="Gill Sans SemiBold"/>
              <a:cs typeface="Gill Sans SemiBold"/>
            </a:rPr>
            <a:t>assumption</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that</a:t>
          </a:r>
          <a:r>
            <a:rPr lang="it-IT" sz="2000" b="1" i="0" kern="1200" dirty="0" smtClean="0">
              <a:solidFill>
                <a:srgbClr val="004A94"/>
              </a:solidFill>
              <a:latin typeface="Gill Sans SemiBold"/>
              <a:cs typeface="Gill Sans SemiBold"/>
            </a:rPr>
            <a:t> gene </a:t>
          </a:r>
          <a:r>
            <a:rPr lang="it-IT" sz="2000" b="1" i="0" kern="1200" dirty="0" err="1" smtClean="0">
              <a:solidFill>
                <a:srgbClr val="004A94"/>
              </a:solidFill>
              <a:latin typeface="Gill Sans SemiBold"/>
              <a:cs typeface="Gill Sans SemiBold"/>
            </a:rPr>
            <a:t>expression</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values</a:t>
          </a:r>
          <a:r>
            <a:rPr lang="it-IT" sz="2000" b="1" i="0" kern="1200" dirty="0" smtClean="0">
              <a:solidFill>
                <a:srgbClr val="004A94"/>
              </a:solidFill>
              <a:latin typeface="Gill Sans SemiBold"/>
              <a:cs typeface="Gill Sans SemiBold"/>
            </a:rPr>
            <a:t> are </a:t>
          </a:r>
          <a:r>
            <a:rPr lang="it-IT" sz="2000" b="1" i="0" kern="1200" dirty="0" err="1" smtClean="0">
              <a:solidFill>
                <a:srgbClr val="004A94"/>
              </a:solidFill>
              <a:latin typeface="Gill Sans SemiBold"/>
              <a:cs typeface="Gill Sans SemiBold"/>
            </a:rPr>
            <a:t>described</a:t>
          </a:r>
          <a:r>
            <a:rPr lang="it-IT" sz="2000" b="1" i="0" kern="1200" dirty="0" smtClean="0">
              <a:solidFill>
                <a:srgbClr val="004A94"/>
              </a:solidFill>
              <a:latin typeface="Gill Sans SemiBold"/>
              <a:cs typeface="Gill Sans SemiBold"/>
            </a:rPr>
            <a:t> by random </a:t>
          </a:r>
          <a:r>
            <a:rPr lang="it-IT" sz="2000" b="1" i="0" kern="1200" dirty="0" err="1" smtClean="0">
              <a:solidFill>
                <a:srgbClr val="004A94"/>
              </a:solidFill>
              <a:latin typeface="Gill Sans SemiBold"/>
              <a:cs typeface="Gill Sans SemiBold"/>
            </a:rPr>
            <a:t>variables</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which</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follow</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probability</a:t>
          </a:r>
          <a:r>
            <a:rPr lang="it-IT" sz="2000" b="1" i="0" kern="1200" dirty="0" smtClean="0">
              <a:solidFill>
                <a:srgbClr val="004A94"/>
              </a:solidFill>
              <a:latin typeface="Gill Sans SemiBold"/>
              <a:cs typeface="Gill Sans SemiBold"/>
            </a:rPr>
            <a:t> </a:t>
          </a:r>
          <a:r>
            <a:rPr lang="it-IT" sz="2000" b="1" i="0" kern="1200" dirty="0" err="1" smtClean="0">
              <a:solidFill>
                <a:srgbClr val="004A94"/>
              </a:solidFill>
              <a:latin typeface="Gill Sans SemiBold"/>
              <a:cs typeface="Gill Sans SemiBold"/>
            </a:rPr>
            <a:t>distributions</a:t>
          </a:r>
          <a:r>
            <a:rPr lang="it-IT" sz="2000" b="1" i="0" kern="1200" dirty="0" smtClean="0">
              <a:solidFill>
                <a:srgbClr val="004A94"/>
              </a:solidFill>
              <a:latin typeface="Gill Sans SemiBold"/>
              <a:cs typeface="Gill Sans SemiBold"/>
            </a:rPr>
            <a:t>.</a:t>
          </a:r>
          <a:endParaRPr lang="it-IT" sz="2000" b="1" i="0" kern="1200" dirty="0">
            <a:solidFill>
              <a:srgbClr val="004A94"/>
            </a:solidFill>
            <a:latin typeface="Gill Sans SemiBold"/>
            <a:cs typeface="Gill Sans SemiBold"/>
          </a:endParaRPr>
        </a:p>
      </dsp:txBody>
      <dsp:txXfrm>
        <a:off x="5555358" y="2248709"/>
        <a:ext cx="3055327" cy="2918541"/>
      </dsp:txXfrm>
    </dsp:sp>
    <dsp:sp modelId="{E8D420D5-4E94-DE4B-9066-20DB990B30CC}">
      <dsp:nvSpPr>
        <dsp:cNvPr id="0" name=""/>
        <dsp:cNvSpPr/>
      </dsp:nvSpPr>
      <dsp:spPr>
        <a:xfrm>
          <a:off x="5029196" y="1089311"/>
          <a:ext cx="1995332" cy="1272889"/>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err="1" smtClean="0">
              <a:solidFill>
                <a:srgbClr val="000090"/>
              </a:solidFill>
              <a:latin typeface="Gill Sans SemiBold"/>
              <a:cs typeface="Gill Sans SemiBold"/>
            </a:rPr>
            <a:t>Stochastic</a:t>
          </a:r>
          <a:r>
            <a:rPr lang="it-IT" sz="2000" b="1" kern="1200" baseline="0" dirty="0" smtClean="0">
              <a:solidFill>
                <a:srgbClr val="000090"/>
              </a:solidFill>
              <a:latin typeface="Gill Sans SemiBold"/>
              <a:cs typeface="Gill Sans SemiBold"/>
            </a:rPr>
            <a:t> Model</a:t>
          </a:r>
          <a:endParaRPr lang="it-IT" sz="2000" b="1" kern="1200" dirty="0">
            <a:solidFill>
              <a:srgbClr val="000090"/>
            </a:solidFill>
            <a:latin typeface="Gill Sans SemiBold"/>
            <a:cs typeface="Gill Sans SemiBold"/>
          </a:endParaRPr>
        </a:p>
      </dsp:txBody>
      <dsp:txXfrm>
        <a:off x="5321406" y="1275721"/>
        <a:ext cx="1410912" cy="900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396621-2E1A-E947-8EE6-7182E167902B}" type="datetimeFigureOut">
              <a:rPr lang="it-IT" smtClean="0"/>
              <a:t>22/10/15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6D9C9-7152-4344-A514-D85E29656EF2}" type="slidenum">
              <a:rPr lang="it-IT" smtClean="0"/>
              <a:t>‹n.›</a:t>
            </a:fld>
            <a:endParaRPr lang="it-IT"/>
          </a:p>
        </p:txBody>
      </p:sp>
    </p:spTree>
    <p:extLst>
      <p:ext uri="{BB962C8B-B14F-4D97-AF65-F5344CB8AC3E}">
        <p14:creationId xmlns:p14="http://schemas.microsoft.com/office/powerpoint/2010/main" val="254861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AACD47EA-6F10-C34E-848D-BDCEABE61BB9}" type="slidenum">
              <a:rPr lang="en-US"/>
              <a:pPr>
                <a:defRPr/>
              </a:pPr>
              <a:t>‹n.›</a:t>
            </a:fld>
            <a:endParaRPr lang="en-US"/>
          </a:p>
        </p:txBody>
      </p:sp>
    </p:spTree>
    <p:extLst>
      <p:ext uri="{BB962C8B-B14F-4D97-AF65-F5344CB8AC3E}">
        <p14:creationId xmlns:p14="http://schemas.microsoft.com/office/powerpoint/2010/main" val="3496407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31EE20-FC10-924E-9077-7A0DF6005C75}" type="slidenum">
              <a:rPr lang="en-US"/>
              <a:pPr>
                <a:defRPr/>
              </a:pPr>
              <a:t>8</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pPr eaLnBrk="1" hangingPunct="1">
              <a:defRPr/>
            </a:pPr>
            <a:endParaRPr lang="it-IT"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95A631-66E6-4053-A6D5-DE12074D266C}" type="slidenum">
              <a:rPr lang="it-IT" smtClean="0"/>
              <a:pPr/>
              <a:t>15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95A631-66E6-4053-A6D5-DE12074D266C}" type="slidenum">
              <a:rPr lang="it-IT" smtClean="0"/>
              <a:pPr/>
              <a:t>16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95A631-66E6-4053-A6D5-DE12074D266C}" type="slidenum">
              <a:rPr lang="it-IT" smtClean="0"/>
              <a:pPr/>
              <a:t>17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95A631-66E6-4053-A6D5-DE12074D266C}" type="slidenum">
              <a:rPr lang="it-IT" smtClean="0"/>
              <a:pPr/>
              <a:t>18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95A631-66E6-4053-A6D5-DE12074D266C}" type="slidenum">
              <a:rPr lang="it-IT" smtClean="0"/>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In the first approach we try to implement </a:t>
            </a:r>
            <a:r>
              <a:rPr lang="en-GB">
                <a:latin typeface="Calibri" charset="0"/>
                <a:ea typeface="MS PGothic" charset="0"/>
              </a:rPr>
              <a:t>Wagner’s algorithm in Python language to construct genetic networks starting from gene expression's dataset containing profiles of cancer cells that have been exposed to genetic perturbations; this algorithm is based on a graph representation consisting of nodes and direct edges; the nodes of the graph correspond to genes numbered from 0 through 19  and two genes are connected by an arrow if they influence each other’s activity directly. In this first our approach we tried to build the characteristics of secretory patway starting from LINCS data.</a:t>
            </a:r>
            <a:endParaRPr lang="it-IT">
              <a:latin typeface="Calibri" charset="0"/>
              <a:ea typeface="MS PGothic" charset="0"/>
            </a:endParaRPr>
          </a:p>
        </p:txBody>
      </p:sp>
      <p:sp>
        <p:nvSpPr>
          <p:cNvPr id="24579" name="Segnaposto piè di pagina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it-IT" sz="1200"/>
              <a:t>Daniela Evangelista, ICAR/CNR</a:t>
            </a:r>
          </a:p>
        </p:txBody>
      </p:sp>
      <p:sp>
        <p:nvSpPr>
          <p:cNvPr id="24580" name="Segnaposto numero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F400A00-8B80-B441-B073-1DDF5429E456}" type="slidenum">
              <a:rPr lang="it-IT" sz="1200"/>
              <a:pPr eaLnBrk="1" hangingPunct="1"/>
              <a:t>35</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09600" y="5410200"/>
            <a:ext cx="7772400" cy="685800"/>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marL="0" indent="0">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31515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4834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77000" y="1752600"/>
            <a:ext cx="1828800" cy="50292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990600" y="1752600"/>
            <a:ext cx="5334000" cy="50292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8352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185114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stile</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368401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42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3778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47784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17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227180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2126622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a:solidFill>
            <a:schemeClr val="tx1"/>
          </a:solidFill>
          <a:latin typeface="Gill Sans"/>
          <a:ea typeface="+mj-ea"/>
          <a:cs typeface="Gill Sans"/>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Gill Sans"/>
          <a:ea typeface="+mn-ea"/>
          <a:cs typeface="Gill Sans"/>
        </a:defRPr>
      </a:lvl1pPr>
      <a:lvl2pPr marL="742950" indent="-285750" algn="l" rtl="0" eaLnBrk="0" fontAlgn="base" hangingPunct="0">
        <a:spcBef>
          <a:spcPct val="20000"/>
        </a:spcBef>
        <a:spcAft>
          <a:spcPct val="0"/>
        </a:spcAft>
        <a:buChar char="–"/>
        <a:defRPr sz="2800">
          <a:solidFill>
            <a:schemeClr val="tx1"/>
          </a:solidFill>
          <a:latin typeface="Gill Sans"/>
          <a:ea typeface="+mn-ea"/>
          <a:cs typeface="Gill Sans"/>
        </a:defRPr>
      </a:lvl2pPr>
      <a:lvl3pPr marL="1143000" indent="-228600" algn="l" rtl="0" eaLnBrk="0" fontAlgn="base" hangingPunct="0">
        <a:spcBef>
          <a:spcPct val="20000"/>
        </a:spcBef>
        <a:spcAft>
          <a:spcPct val="0"/>
        </a:spcAft>
        <a:buChar char="•"/>
        <a:defRPr sz="2400">
          <a:solidFill>
            <a:schemeClr val="tx1"/>
          </a:solidFill>
          <a:latin typeface="Gill Sans"/>
          <a:ea typeface="+mn-ea"/>
          <a:cs typeface="Gill Sans"/>
        </a:defRPr>
      </a:lvl3pPr>
      <a:lvl4pPr marL="1600200" indent="-228600" algn="l" rtl="0" eaLnBrk="0" fontAlgn="base" hangingPunct="0">
        <a:spcBef>
          <a:spcPct val="20000"/>
        </a:spcBef>
        <a:spcAft>
          <a:spcPct val="0"/>
        </a:spcAft>
        <a:buChar char="–"/>
        <a:defRPr sz="2000">
          <a:solidFill>
            <a:schemeClr val="tx1"/>
          </a:solidFill>
          <a:latin typeface="Gill Sans"/>
          <a:ea typeface="+mn-ea"/>
          <a:cs typeface="Gill Sans"/>
        </a:defRPr>
      </a:lvl4pPr>
      <a:lvl5pPr marL="2057400" indent="-228600" algn="l" rtl="0" eaLnBrk="0" fontAlgn="base" hangingPunct="0">
        <a:spcBef>
          <a:spcPct val="20000"/>
        </a:spcBef>
        <a:spcAft>
          <a:spcPct val="0"/>
        </a:spcAft>
        <a:buChar char="»"/>
        <a:defRPr sz="2000">
          <a:solidFill>
            <a:schemeClr val="tx1"/>
          </a:solidFill>
          <a:latin typeface="Gill Sans"/>
          <a:ea typeface="+mn-ea"/>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emf"/><Relationship Id="rId5" Type="http://schemas.openxmlformats.org/officeDocument/2006/relationships/oleObject" Target="../embeddings/oleObject2.bin"/><Relationship Id="rId6"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9" Type="http://schemas.microsoft.com/office/2007/relationships/hdphoto" Target="../media/hdphoto5.wdp"/><Relationship Id="rId20" Type="http://schemas.openxmlformats.org/officeDocument/2006/relationships/image" Target="../media/image41.png"/><Relationship Id="rId10" Type="http://schemas.openxmlformats.org/officeDocument/2006/relationships/image" Target="../media/image35.jpeg"/><Relationship Id="rId11" Type="http://schemas.microsoft.com/office/2007/relationships/hdphoto" Target="../media/hdphoto6.wdp"/><Relationship Id="rId12" Type="http://schemas.openxmlformats.org/officeDocument/2006/relationships/image" Target="../media/image36.jpeg"/><Relationship Id="rId13" Type="http://schemas.microsoft.com/office/2007/relationships/hdphoto" Target="../media/hdphoto7.wdp"/><Relationship Id="rId14" Type="http://schemas.openxmlformats.org/officeDocument/2006/relationships/image" Target="../media/image37.jpeg"/><Relationship Id="rId15" Type="http://schemas.microsoft.com/office/2007/relationships/hdphoto" Target="../media/hdphoto8.wdp"/><Relationship Id="rId16" Type="http://schemas.openxmlformats.org/officeDocument/2006/relationships/image" Target="../media/image38.jpeg"/><Relationship Id="rId17" Type="http://schemas.microsoft.com/office/2007/relationships/hdphoto" Target="../media/hdphoto9.wdp"/><Relationship Id="rId18" Type="http://schemas.openxmlformats.org/officeDocument/2006/relationships/image" Target="../media/image39.png"/><Relationship Id="rId1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1.jpeg"/><Relationship Id="rId3" Type="http://schemas.microsoft.com/office/2007/relationships/hdphoto" Target="../media/hdphoto2.wdp"/><Relationship Id="rId4" Type="http://schemas.openxmlformats.org/officeDocument/2006/relationships/image" Target="../media/image32.jpeg"/><Relationship Id="rId5" Type="http://schemas.microsoft.com/office/2007/relationships/hdphoto" Target="../media/hdphoto3.wdp"/><Relationship Id="rId6" Type="http://schemas.openxmlformats.org/officeDocument/2006/relationships/image" Target="../media/image33.jpeg"/><Relationship Id="rId7" Type="http://schemas.microsoft.com/office/2007/relationships/hdphoto" Target="../media/hdphoto4.wdp"/><Relationship Id="rId8"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microsoft.com/office/2007/relationships/hdphoto" Target="../media/hdphoto10.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microsoft.com/office/2007/relationships/hdphoto" Target="../media/hdphoto2.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microsoft.com/office/2007/relationships/hdphoto" Target="../media/hdphoto11.wdp"/></Relationships>
</file>

<file path=ppt/slides/_rels/slide42.xml.rels><?xml version="1.0" encoding="UTF-8" standalone="yes"?>
<Relationships xmlns="http://schemas.openxmlformats.org/package/2006/relationships"><Relationship Id="rId3" Type="http://schemas.microsoft.com/office/2007/relationships/hdphoto" Target="../media/hdphoto12.wdp"/><Relationship Id="rId4" Type="http://schemas.openxmlformats.org/officeDocument/2006/relationships/image" Target="../media/image46.jpeg"/><Relationship Id="rId5"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21" descr="logogt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9358" y="381000"/>
            <a:ext cx="95494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1000" y="1828800"/>
            <a:ext cx="8410222" cy="1323439"/>
          </a:xfrm>
          <a:prstGeom prst="rect">
            <a:avLst/>
          </a:prstGeom>
          <a:solidFill>
            <a:schemeClr val="accent6"/>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a:spAutoFit/>
          </a:bodyPr>
          <a:lstStyle/>
          <a:p>
            <a:r>
              <a:rPr lang="en-US" sz="4000" dirty="0" smtClean="0">
                <a:solidFill>
                  <a:srgbClr val="000090"/>
                </a:solidFill>
                <a:latin typeface="Gill Sans"/>
                <a:cs typeface="Gill Sans"/>
              </a:rPr>
              <a:t>From </a:t>
            </a:r>
            <a:r>
              <a:rPr lang="en-US" sz="4000" dirty="0">
                <a:solidFill>
                  <a:srgbClr val="000090"/>
                </a:solidFill>
                <a:latin typeface="Gill Sans"/>
                <a:cs typeface="Gill Sans"/>
              </a:rPr>
              <a:t>biological experimental data </a:t>
            </a:r>
            <a:endParaRPr lang="en-US" sz="4000" dirty="0" smtClean="0">
              <a:solidFill>
                <a:srgbClr val="000090"/>
              </a:solidFill>
              <a:latin typeface="Gill Sans"/>
              <a:cs typeface="Gill Sans"/>
            </a:endParaRPr>
          </a:p>
          <a:p>
            <a:r>
              <a:rPr lang="en-US" sz="4000" dirty="0" smtClean="0">
                <a:solidFill>
                  <a:srgbClr val="000090"/>
                </a:solidFill>
                <a:latin typeface="Gill Sans"/>
                <a:cs typeface="Gill Sans"/>
              </a:rPr>
              <a:t>to </a:t>
            </a:r>
            <a:r>
              <a:rPr lang="en-US" sz="4000" dirty="0">
                <a:solidFill>
                  <a:srgbClr val="000090"/>
                </a:solidFill>
                <a:latin typeface="Gill Sans"/>
                <a:cs typeface="Gill Sans"/>
              </a:rPr>
              <a:t>regulatory and interaction networks</a:t>
            </a:r>
            <a:endParaRPr lang="en-US" sz="4000" dirty="0">
              <a:solidFill>
                <a:srgbClr val="000090"/>
              </a:solidFill>
              <a:latin typeface="Gill Sans"/>
              <a:cs typeface="Gill Sans"/>
            </a:endParaRPr>
          </a:p>
        </p:txBody>
      </p:sp>
      <p:sp>
        <p:nvSpPr>
          <p:cNvPr id="3" name="Rettangolo 2"/>
          <p:cNvSpPr/>
          <p:nvPr/>
        </p:nvSpPr>
        <p:spPr>
          <a:xfrm>
            <a:off x="0" y="5574268"/>
            <a:ext cx="9144000" cy="369332"/>
          </a:xfrm>
          <a:prstGeom prst="rect">
            <a:avLst/>
          </a:prstGeom>
          <a:effectLst>
            <a:outerShdw blurRad="50800" dist="38100" dir="5400000" algn="t" rotWithShape="0">
              <a:prstClr val="black">
                <a:alpha val="40000"/>
              </a:prstClr>
            </a:outerShdw>
          </a:effectLst>
        </p:spPr>
        <p:txBody>
          <a:bodyPr wrap="square">
            <a:spAutoFit/>
          </a:bodyPr>
          <a:lstStyle/>
          <a:p>
            <a:r>
              <a:rPr lang="en-US" sz="1800" i="1" smtClean="0">
                <a:solidFill>
                  <a:srgbClr val="000090"/>
                </a:solidFill>
                <a:latin typeface="Gill Sans"/>
                <a:cs typeface="Gill Sans"/>
              </a:rPr>
              <a:t>October 23</a:t>
            </a:r>
            <a:r>
              <a:rPr lang="en-US" sz="1800" i="1" baseline="30000" smtClean="0">
                <a:solidFill>
                  <a:srgbClr val="000090"/>
                </a:solidFill>
                <a:latin typeface="Gill Sans"/>
                <a:cs typeface="Gill Sans"/>
              </a:rPr>
              <a:t>rd</a:t>
            </a:r>
            <a:r>
              <a:rPr lang="en-US" sz="1800" i="1" smtClean="0">
                <a:solidFill>
                  <a:srgbClr val="000090"/>
                </a:solidFill>
                <a:latin typeface="Gill Sans"/>
                <a:cs typeface="Gill Sans"/>
              </a:rPr>
              <a:t> </a:t>
            </a:r>
            <a:r>
              <a:rPr lang="en-US" sz="1800" i="1" smtClean="0">
                <a:solidFill>
                  <a:srgbClr val="000090"/>
                </a:solidFill>
                <a:latin typeface="Gill Sans"/>
                <a:cs typeface="Gill Sans"/>
              </a:rPr>
              <a:t>– 25</a:t>
            </a:r>
            <a:r>
              <a:rPr lang="en-US" sz="1800" i="1" baseline="30000" smtClean="0">
                <a:solidFill>
                  <a:srgbClr val="000090"/>
                </a:solidFill>
                <a:latin typeface="Gill Sans"/>
                <a:cs typeface="Gill Sans"/>
              </a:rPr>
              <a:t>th</a:t>
            </a:r>
            <a:r>
              <a:rPr lang="en-US" sz="1800" i="1" smtClean="0">
                <a:solidFill>
                  <a:srgbClr val="000090"/>
                </a:solidFill>
                <a:latin typeface="Gill Sans"/>
                <a:cs typeface="Gill Sans"/>
              </a:rPr>
              <a:t>, 2015</a:t>
            </a:r>
            <a:endParaRPr lang="en-US" sz="1800" i="1">
              <a:solidFill>
                <a:srgbClr val="000090"/>
              </a:solidFill>
              <a:latin typeface="Gill Sans"/>
              <a:cs typeface="Gill Sans"/>
            </a:endParaRPr>
          </a:p>
        </p:txBody>
      </p:sp>
      <p:sp>
        <p:nvSpPr>
          <p:cNvPr id="4" name="Rettangolo 3"/>
          <p:cNvSpPr/>
          <p:nvPr/>
        </p:nvSpPr>
        <p:spPr>
          <a:xfrm>
            <a:off x="-25479" y="6031468"/>
            <a:ext cx="9144000" cy="369332"/>
          </a:xfrm>
          <a:prstGeom prst="rect">
            <a:avLst/>
          </a:prstGeom>
          <a:effectLst>
            <a:outerShdw blurRad="50800" dist="38100" dir="5400000" algn="t" rotWithShape="0">
              <a:prstClr val="black">
                <a:alpha val="40000"/>
              </a:prstClr>
            </a:outerShdw>
          </a:effectLst>
        </p:spPr>
        <p:txBody>
          <a:bodyPr wrap="square">
            <a:spAutoFit/>
          </a:bodyPr>
          <a:lstStyle/>
          <a:p>
            <a:r>
              <a:rPr lang="en-US" sz="1800" i="1" dirty="0" smtClean="0">
                <a:solidFill>
                  <a:srgbClr val="000090"/>
                </a:solidFill>
                <a:latin typeface="Gill Sans"/>
                <a:cs typeface="Gill Sans"/>
              </a:rPr>
              <a:t>HSE – Nizhny Novgorod</a:t>
            </a:r>
            <a:endParaRPr lang="en-US" sz="1800" i="1" dirty="0">
              <a:solidFill>
                <a:srgbClr val="000090"/>
              </a:solidFill>
              <a:latin typeface="Gill Sans"/>
              <a:cs typeface="Gill Sans"/>
            </a:endParaRPr>
          </a:p>
        </p:txBody>
      </p:sp>
      <p:sp>
        <p:nvSpPr>
          <p:cNvPr id="8" name="CasellaDiTesto 7"/>
          <p:cNvSpPr txBox="1"/>
          <p:nvPr/>
        </p:nvSpPr>
        <p:spPr>
          <a:xfrm>
            <a:off x="0" y="3429000"/>
            <a:ext cx="9144000" cy="126188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solidFill>
                  <a:srgbClr val="000090"/>
                </a:solidFill>
                <a:latin typeface="Gill Sans"/>
                <a:cs typeface="Gill Sans"/>
              </a:rPr>
              <a:t>Mario R. Guarracino</a:t>
            </a:r>
          </a:p>
          <a:p>
            <a:r>
              <a:rPr lang="en-US" sz="2000" dirty="0" smtClean="0">
                <a:solidFill>
                  <a:srgbClr val="000090"/>
                </a:solidFill>
                <a:latin typeface="Gill Sans"/>
                <a:cs typeface="Gill Sans"/>
              </a:rPr>
              <a:t>joint work with Marina </a:t>
            </a:r>
            <a:r>
              <a:rPr lang="en-US" sz="2000" dirty="0" err="1" smtClean="0">
                <a:solidFill>
                  <a:srgbClr val="000090"/>
                </a:solidFill>
                <a:latin typeface="Gill Sans"/>
                <a:cs typeface="Gill Sans"/>
              </a:rPr>
              <a:t>Piccirillo</a:t>
            </a:r>
            <a:r>
              <a:rPr lang="en-US" sz="2000" dirty="0" smtClean="0">
                <a:solidFill>
                  <a:srgbClr val="000090"/>
                </a:solidFill>
                <a:latin typeface="Gill Sans"/>
                <a:cs typeface="Gill Sans"/>
              </a:rPr>
              <a:t>, </a:t>
            </a:r>
            <a:r>
              <a:rPr lang="en-US" sz="2000" dirty="0" err="1" smtClean="0">
                <a:solidFill>
                  <a:srgbClr val="000090"/>
                </a:solidFill>
                <a:latin typeface="Gill Sans"/>
                <a:cs typeface="Gill Sans"/>
              </a:rPr>
              <a:t>Sonali</a:t>
            </a:r>
            <a:r>
              <a:rPr lang="en-US" sz="2000" dirty="0" smtClean="0">
                <a:solidFill>
                  <a:srgbClr val="000090"/>
                </a:solidFill>
                <a:latin typeface="Gill Sans"/>
                <a:cs typeface="Gill Sans"/>
              </a:rPr>
              <a:t> </a:t>
            </a:r>
            <a:r>
              <a:rPr lang="en-US" sz="2000" dirty="0" err="1" smtClean="0">
                <a:solidFill>
                  <a:srgbClr val="000090"/>
                </a:solidFill>
                <a:latin typeface="Gill Sans"/>
                <a:cs typeface="Gill Sans"/>
              </a:rPr>
              <a:t>Chavan</a:t>
            </a:r>
            <a:r>
              <a:rPr lang="en-US" sz="2000" dirty="0" smtClean="0">
                <a:solidFill>
                  <a:srgbClr val="000090"/>
                </a:solidFill>
                <a:latin typeface="Gill Sans"/>
                <a:cs typeface="Gill Sans"/>
              </a:rPr>
              <a:t>, </a:t>
            </a:r>
            <a:r>
              <a:rPr lang="en-US" sz="2000" dirty="0" err="1" smtClean="0">
                <a:solidFill>
                  <a:srgbClr val="000090"/>
                </a:solidFill>
                <a:latin typeface="Gill Sans"/>
                <a:cs typeface="Gill Sans"/>
              </a:rPr>
              <a:t>Parijat</a:t>
            </a:r>
            <a:r>
              <a:rPr lang="en-US" sz="2000" dirty="0" smtClean="0">
                <a:solidFill>
                  <a:srgbClr val="000090"/>
                </a:solidFill>
                <a:latin typeface="Gill Sans"/>
                <a:cs typeface="Gill Sans"/>
              </a:rPr>
              <a:t> </a:t>
            </a:r>
            <a:r>
              <a:rPr lang="en-US" sz="2000" dirty="0" err="1" smtClean="0">
                <a:solidFill>
                  <a:srgbClr val="000090"/>
                </a:solidFill>
                <a:latin typeface="Gill Sans"/>
                <a:cs typeface="Gill Sans"/>
              </a:rPr>
              <a:t>Triphati</a:t>
            </a:r>
            <a:r>
              <a:rPr lang="en-US" sz="2000" dirty="0" smtClean="0">
                <a:solidFill>
                  <a:srgbClr val="000090"/>
                </a:solidFill>
                <a:latin typeface="Gill Sans"/>
                <a:cs typeface="Gill Sans"/>
              </a:rPr>
              <a:t> </a:t>
            </a:r>
          </a:p>
          <a:p>
            <a:endParaRPr lang="en-US" sz="2800" dirty="0">
              <a:solidFill>
                <a:srgbClr val="000090"/>
              </a:solidFill>
              <a:latin typeface="Gill Sans"/>
              <a:cs typeface="Gill Sans"/>
            </a:endParaRPr>
          </a:p>
        </p:txBody>
      </p:sp>
      <p:sp>
        <p:nvSpPr>
          <p:cNvPr id="9" name="Rettangolo 8"/>
          <p:cNvSpPr/>
          <p:nvPr/>
        </p:nvSpPr>
        <p:spPr>
          <a:xfrm>
            <a:off x="-18746" y="4394537"/>
            <a:ext cx="9162746" cy="1015663"/>
          </a:xfrm>
          <a:prstGeom prst="rect">
            <a:avLst/>
          </a:prstGeom>
          <a:effectLst>
            <a:outerShdw blurRad="50800" dist="38100" dir="5400000" algn="t" rotWithShape="0">
              <a:prstClr val="black">
                <a:alpha val="40000"/>
              </a:prstClr>
            </a:outerShdw>
          </a:effectLst>
        </p:spPr>
        <p:txBody>
          <a:bodyPr wrap="square">
            <a:spAutoFit/>
          </a:bodyPr>
          <a:lstStyle/>
          <a:p>
            <a:r>
              <a:rPr lang="en-US" sz="2000" i="1" dirty="0" smtClean="0">
                <a:solidFill>
                  <a:srgbClr val="000090"/>
                </a:solidFill>
                <a:latin typeface="Gill Sans"/>
                <a:cs typeface="Gill Sans"/>
              </a:rPr>
              <a:t>Workshop on </a:t>
            </a:r>
            <a:br>
              <a:rPr lang="en-US" sz="2000" i="1" dirty="0" smtClean="0">
                <a:solidFill>
                  <a:srgbClr val="000090"/>
                </a:solidFill>
                <a:latin typeface="Gill Sans"/>
                <a:cs typeface="Gill Sans"/>
              </a:rPr>
            </a:br>
            <a:r>
              <a:rPr lang="en-US" sz="2000" i="1" dirty="0" smtClean="0">
                <a:solidFill>
                  <a:srgbClr val="000090"/>
                </a:solidFill>
                <a:latin typeface="Gill Sans"/>
                <a:cs typeface="Gill Sans"/>
              </a:rPr>
              <a:t>Clustering and search techniques </a:t>
            </a:r>
            <a:br>
              <a:rPr lang="en-US" sz="2000" i="1" dirty="0" smtClean="0">
                <a:solidFill>
                  <a:srgbClr val="000090"/>
                </a:solidFill>
                <a:latin typeface="Gill Sans"/>
                <a:cs typeface="Gill Sans"/>
              </a:rPr>
            </a:br>
            <a:r>
              <a:rPr lang="en-US" sz="2000" i="1" dirty="0" smtClean="0">
                <a:solidFill>
                  <a:srgbClr val="000090"/>
                </a:solidFill>
                <a:latin typeface="Gill Sans"/>
                <a:cs typeface="Gill Sans"/>
              </a:rPr>
              <a:t>in  large scale networks</a:t>
            </a:r>
            <a:endParaRPr lang="en-US" sz="2000" i="1" dirty="0">
              <a:solidFill>
                <a:srgbClr val="000090"/>
              </a:solidFill>
              <a:latin typeface="Gill Sans"/>
              <a:cs typeface="Gill Sans"/>
            </a:endParaRPr>
          </a:p>
        </p:txBody>
      </p:sp>
      <p:pic>
        <p:nvPicPr>
          <p:cNvPr id="10" name="Immagine 9"/>
          <p:cNvPicPr>
            <a:picLocks noChangeAspect="1"/>
          </p:cNvPicPr>
          <p:nvPr/>
        </p:nvPicPr>
        <p:blipFill>
          <a:blip r:embed="rId3"/>
          <a:stretch>
            <a:fillRect/>
          </a:stretch>
        </p:blipFill>
        <p:spPr>
          <a:xfrm>
            <a:off x="304800" y="5652786"/>
            <a:ext cx="1600200" cy="9115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4636"/>
            <a:ext cx="9144000" cy="584776"/>
          </a:xfrm>
          <a:prstGeom prst="rect">
            <a:avLst/>
          </a:prstGeom>
        </p:spPr>
        <p:txBody>
          <a:bodyPr wrap="square">
            <a:spAutoFit/>
          </a:bodyPr>
          <a:lstStyle/>
          <a:p>
            <a:pPr algn="r"/>
            <a:r>
              <a:rPr lang="en-US" sz="3200" smtClean="0">
                <a:solidFill>
                  <a:srgbClr val="000090"/>
                </a:solidFill>
                <a:latin typeface="Gill Sans SemiBold"/>
                <a:cs typeface="Gill Sans SemiBold"/>
              </a:rPr>
              <a:t>Other </a:t>
            </a:r>
            <a:r>
              <a:rPr lang="en-US" sz="3200" smtClean="0">
                <a:solidFill>
                  <a:srgbClr val="000090"/>
                </a:solidFill>
                <a:latin typeface="Gill Sans SemiBold"/>
                <a:cs typeface="Gill Sans SemiBold"/>
              </a:rPr>
              <a:t>t</a:t>
            </a:r>
            <a:r>
              <a:rPr lang="en-US" sz="3200" smtClean="0">
                <a:solidFill>
                  <a:srgbClr val="000090"/>
                </a:solidFill>
                <a:latin typeface="Gill Sans SemiBold"/>
                <a:cs typeface="Gill Sans SemiBold"/>
              </a:rPr>
              <a:t>ypes of networks : metabolic networks </a:t>
            </a:r>
            <a:endParaRPr lang="en-US" sz="3200" smtClean="0">
              <a:solidFill>
                <a:srgbClr val="000090"/>
              </a:solidFill>
              <a:latin typeface="Gill Sans SemiBold"/>
              <a:cs typeface="Gill Sans SemiBold"/>
            </a:endParaRPr>
          </a:p>
        </p:txBody>
      </p:sp>
      <p:sp>
        <p:nvSpPr>
          <p:cNvPr id="4" name="Rettangolo 3"/>
          <p:cNvSpPr/>
          <p:nvPr/>
        </p:nvSpPr>
        <p:spPr>
          <a:xfrm>
            <a:off x="0" y="1554540"/>
            <a:ext cx="9144000" cy="1569660"/>
          </a:xfrm>
          <a:prstGeom prst="rect">
            <a:avLst/>
          </a:prstGeom>
        </p:spPr>
        <p:txBody>
          <a:bodyPr wrap="square">
            <a:spAutoFit/>
          </a:bodyPr>
          <a:lstStyle/>
          <a:p>
            <a:pPr algn="l"/>
            <a:r>
              <a:rPr lang="en-US" smtClean="0">
                <a:solidFill>
                  <a:srgbClr val="000090"/>
                </a:solidFill>
                <a:latin typeface="Gill Sans"/>
                <a:cs typeface="Gill Sans"/>
              </a:rPr>
              <a:t>Reflect the set of biochemical reactions in a cell 	</a:t>
            </a:r>
          </a:p>
          <a:p>
            <a:pPr marL="342900" indent="-342900" algn="l">
              <a:buFont typeface="Arial"/>
              <a:buChar char="•"/>
            </a:pPr>
            <a:r>
              <a:rPr lang="en-US" smtClean="0">
                <a:solidFill>
                  <a:srgbClr val="000090"/>
                </a:solidFill>
                <a:latin typeface="Gill Sans"/>
                <a:cs typeface="Gill Sans"/>
              </a:rPr>
              <a:t>Nodes: metabolites</a:t>
            </a:r>
          </a:p>
          <a:p>
            <a:pPr marL="342900" indent="-342900" algn="l">
              <a:buFont typeface="Arial"/>
              <a:buChar char="•"/>
            </a:pPr>
            <a:r>
              <a:rPr lang="en-US" smtClean="0">
                <a:solidFill>
                  <a:srgbClr val="000090"/>
                </a:solidFill>
                <a:latin typeface="Gill Sans"/>
                <a:cs typeface="Gill Sans"/>
              </a:rPr>
              <a:t>􏰀Edges: biochemical reactions</a:t>
            </a:r>
          </a:p>
          <a:p>
            <a:pPr marL="342900" indent="-342900" algn="l">
              <a:buFont typeface="Arial"/>
              <a:buChar char="•"/>
            </a:pPr>
            <a:r>
              <a:rPr lang="en-US" smtClean="0">
                <a:solidFill>
                  <a:srgbClr val="000090"/>
                </a:solidFill>
                <a:latin typeface="Gill Sans"/>
                <a:cs typeface="Gill Sans"/>
              </a:rPr>
              <a:t>Directed; weighted; hyperedges</a:t>
            </a:r>
            <a:endParaRPr lang="en-US">
              <a:solidFill>
                <a:srgbClr val="000090"/>
              </a:solidFill>
              <a:latin typeface="Gill Sans"/>
              <a:cs typeface="Gill Sans"/>
            </a:endParaRPr>
          </a:p>
        </p:txBody>
      </p:sp>
      <p:sp>
        <p:nvSpPr>
          <p:cNvPr id="5" name="Rettangolo 4"/>
          <p:cNvSpPr/>
          <p:nvPr/>
        </p:nvSpPr>
        <p:spPr>
          <a:xfrm>
            <a:off x="14890" y="3307140"/>
            <a:ext cx="4572000" cy="1569660"/>
          </a:xfrm>
          <a:prstGeom prst="rect">
            <a:avLst/>
          </a:prstGeom>
        </p:spPr>
        <p:txBody>
          <a:bodyPr>
            <a:spAutoFit/>
          </a:bodyPr>
          <a:lstStyle/>
          <a:p>
            <a:pPr algn="l"/>
            <a:r>
              <a:rPr lang="en-US" smtClean="0">
                <a:solidFill>
                  <a:srgbClr val="000090"/>
                </a:solidFill>
                <a:latin typeface="Gill Sans"/>
                <a:cs typeface="Gill Sans"/>
              </a:rPr>
              <a:t>Derived through:</a:t>
            </a:r>
          </a:p>
          <a:p>
            <a:pPr marL="342900" indent="-342900" algn="l">
              <a:buFont typeface="Arial"/>
              <a:buChar char="•"/>
            </a:pPr>
            <a:r>
              <a:rPr lang="en-US" smtClean="0">
                <a:solidFill>
                  <a:srgbClr val="000090"/>
                </a:solidFill>
                <a:latin typeface="Gill Sans"/>
                <a:cs typeface="Gill Sans"/>
              </a:rPr>
              <a:t>Knowledge of biochemistry </a:t>
            </a:r>
          </a:p>
          <a:p>
            <a:pPr marL="342900" indent="-342900" algn="l">
              <a:buFont typeface="Arial"/>
              <a:buChar char="•"/>
            </a:pPr>
            <a:r>
              <a:rPr lang="en-US" smtClean="0">
                <a:solidFill>
                  <a:srgbClr val="000090"/>
                </a:solidFill>
                <a:latin typeface="Gill Sans"/>
                <a:cs typeface="Gill Sans"/>
              </a:rPr>
              <a:t>Metabolic flux measurements</a:t>
            </a:r>
          </a:p>
          <a:p>
            <a:pPr marL="342900" indent="-342900" algn="l">
              <a:buFont typeface="Arial"/>
              <a:buChar char="•"/>
            </a:pPr>
            <a:r>
              <a:rPr lang="en-US" smtClean="0">
                <a:solidFill>
                  <a:srgbClr val="000090"/>
                </a:solidFill>
                <a:latin typeface="Gill Sans"/>
                <a:cs typeface="Gill Sans"/>
              </a:rPr>
              <a:t>Homology?</a:t>
            </a:r>
            <a:endParaRPr lang="en-US">
              <a:solidFill>
                <a:srgbClr val="000090"/>
              </a:solidFill>
              <a:latin typeface="Gill Sans"/>
              <a:cs typeface="Gill Sans"/>
            </a:endParaRPr>
          </a:p>
        </p:txBody>
      </p:sp>
      <p:pic>
        <p:nvPicPr>
          <p:cNvPr id="6" name="Immagine 5" descr="Schermata 2015-10-07 alle 15.22.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589555"/>
            <a:ext cx="2590800" cy="1039845"/>
          </a:xfrm>
          <a:prstGeom prst="rect">
            <a:avLst/>
          </a:prstGeom>
        </p:spPr>
      </p:pic>
      <p:pic>
        <p:nvPicPr>
          <p:cNvPr id="7" name="Immagine 6" descr="Schermata 2015-10-07 alle 15.22.56.png"/>
          <p:cNvPicPr>
            <a:picLocks noChangeAspect="1"/>
          </p:cNvPicPr>
          <p:nvPr/>
        </p:nvPicPr>
        <p:blipFill rotWithShape="1">
          <a:blip r:embed="rId3">
            <a:extLst>
              <a:ext uri="{28A0092B-C50C-407E-A947-70E740481C1C}">
                <a14:useLocalDpi xmlns:a14="http://schemas.microsoft.com/office/drawing/2010/main" val="0"/>
              </a:ext>
            </a:extLst>
          </a:blip>
          <a:srcRect l="1907" t="1618" r="3937" b="3481"/>
          <a:stretch/>
        </p:blipFill>
        <p:spPr>
          <a:xfrm>
            <a:off x="5249333" y="2156178"/>
            <a:ext cx="3344334" cy="4473222"/>
          </a:xfrm>
          <a:prstGeom prst="rect">
            <a:avLst/>
          </a:prstGeom>
        </p:spPr>
      </p:pic>
    </p:spTree>
    <p:extLst>
      <p:ext uri="{BB962C8B-B14F-4D97-AF65-F5344CB8AC3E}">
        <p14:creationId xmlns:p14="http://schemas.microsoft.com/office/powerpoint/2010/main" val="2979820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22" y="0"/>
            <a:ext cx="9146822" cy="584776"/>
          </a:xfrm>
          <a:prstGeom prst="rect">
            <a:avLst/>
          </a:prstGeom>
        </p:spPr>
        <p:txBody>
          <a:bodyPr wrap="square">
            <a:spAutoFit/>
          </a:bodyPr>
          <a:lstStyle/>
          <a:p>
            <a:pPr algn="r"/>
            <a:r>
              <a:rPr lang="en-US" sz="3200" smtClean="0">
                <a:solidFill>
                  <a:srgbClr val="000090"/>
                </a:solidFill>
                <a:latin typeface="Gill Sans SemiBold"/>
                <a:cs typeface="Gill Sans SemiBold"/>
              </a:rPr>
              <a:t>Protein-protein interaction (PPI) networks</a:t>
            </a:r>
            <a:endParaRPr lang="en-US" sz="3200">
              <a:solidFill>
                <a:srgbClr val="000090"/>
              </a:solidFill>
              <a:latin typeface="Gill Sans SemiBold"/>
              <a:cs typeface="Gill Sans SemiBold"/>
            </a:endParaRPr>
          </a:p>
        </p:txBody>
      </p:sp>
      <p:sp>
        <p:nvSpPr>
          <p:cNvPr id="3" name="Rettangolo 2"/>
          <p:cNvSpPr/>
          <p:nvPr/>
        </p:nvSpPr>
        <p:spPr>
          <a:xfrm>
            <a:off x="0" y="1490008"/>
            <a:ext cx="9144000" cy="1938992"/>
          </a:xfrm>
          <a:prstGeom prst="rect">
            <a:avLst/>
          </a:prstGeom>
        </p:spPr>
        <p:txBody>
          <a:bodyPr wrap="square">
            <a:spAutoFit/>
          </a:bodyPr>
          <a:lstStyle/>
          <a:p>
            <a:pPr algn="l"/>
            <a:r>
              <a:rPr lang="en-US" smtClean="0">
                <a:solidFill>
                  <a:srgbClr val="000090"/>
                </a:solidFill>
                <a:latin typeface="Gill Sans"/>
                <a:cs typeface="Gill Sans"/>
              </a:rPr>
              <a:t>Reflect the cell’s molecular interactions and signling pathways (interactome)</a:t>
            </a:r>
          </a:p>
          <a:p>
            <a:pPr marL="342900" indent="-342900" algn="l">
              <a:buFont typeface="Arial"/>
              <a:buChar char="•"/>
            </a:pPr>
            <a:r>
              <a:rPr lang="en-US" b="1" smtClean="0">
                <a:solidFill>
                  <a:srgbClr val="000090"/>
                </a:solidFill>
                <a:latin typeface="Gill Sans"/>
                <a:cs typeface="Gill Sans"/>
              </a:rPr>
              <a:t>Nodes</a:t>
            </a:r>
            <a:r>
              <a:rPr lang="en-US" smtClean="0">
                <a:solidFill>
                  <a:srgbClr val="000090"/>
                </a:solidFill>
                <a:latin typeface="Gill Sans"/>
                <a:cs typeface="Gill Sans"/>
              </a:rPr>
              <a:t>: proteins</a:t>
            </a:r>
          </a:p>
          <a:p>
            <a:pPr marL="342900" indent="-342900" algn="l">
              <a:buFont typeface="Arial"/>
              <a:buChar char="•"/>
            </a:pPr>
            <a:r>
              <a:rPr lang="en-US" b="1" smtClean="0">
                <a:solidFill>
                  <a:srgbClr val="000090"/>
                </a:solidFill>
                <a:latin typeface="Gill Sans"/>
                <a:cs typeface="Gill Sans"/>
              </a:rPr>
              <a:t>Edges</a:t>
            </a:r>
            <a:r>
              <a:rPr lang="en-US" smtClean="0">
                <a:solidFill>
                  <a:srgbClr val="000090"/>
                </a:solidFill>
                <a:latin typeface="Gill Sans"/>
                <a:cs typeface="Gill Sans"/>
              </a:rPr>
              <a:t>: interactions</a:t>
            </a:r>
          </a:p>
          <a:p>
            <a:pPr marL="342900" indent="-342900" algn="l">
              <a:buFont typeface="Arial"/>
              <a:buChar char="•"/>
            </a:pPr>
            <a:r>
              <a:rPr lang="en-US" smtClean="0">
                <a:solidFill>
                  <a:srgbClr val="000090"/>
                </a:solidFill>
                <a:latin typeface="Gill Sans"/>
                <a:cs typeface="Gill Sans"/>
              </a:rPr>
              <a:t>Undirected</a:t>
            </a:r>
            <a:endParaRPr lang="en-US">
              <a:solidFill>
                <a:srgbClr val="000090"/>
              </a:solidFill>
              <a:latin typeface="Gill Sans"/>
              <a:cs typeface="Gill Sans"/>
            </a:endParaRPr>
          </a:p>
        </p:txBody>
      </p:sp>
      <p:sp>
        <p:nvSpPr>
          <p:cNvPr id="4" name="Rettangolo 3"/>
          <p:cNvSpPr/>
          <p:nvPr/>
        </p:nvSpPr>
        <p:spPr>
          <a:xfrm>
            <a:off x="36689" y="3764340"/>
            <a:ext cx="4572000" cy="1569660"/>
          </a:xfrm>
          <a:prstGeom prst="rect">
            <a:avLst/>
          </a:prstGeom>
        </p:spPr>
        <p:txBody>
          <a:bodyPr>
            <a:spAutoFit/>
          </a:bodyPr>
          <a:lstStyle/>
          <a:p>
            <a:pPr algn="l"/>
            <a:r>
              <a:rPr lang="en-US" dirty="0" smtClean="0">
                <a:solidFill>
                  <a:srgbClr val="000090"/>
                </a:solidFill>
                <a:latin typeface="Gill Sans"/>
                <a:cs typeface="Gill Sans"/>
              </a:rPr>
              <a:t>High-throughput experiments:</a:t>
            </a:r>
          </a:p>
          <a:p>
            <a:pPr marL="342900" indent="-342900" algn="l">
              <a:buFont typeface="Arial"/>
              <a:buChar char="•"/>
            </a:pPr>
            <a:r>
              <a:rPr lang="en-US" dirty="0" smtClean="0">
                <a:solidFill>
                  <a:srgbClr val="000090"/>
                </a:solidFill>
                <a:latin typeface="Gill Sans"/>
                <a:cs typeface="Gill Sans"/>
              </a:rPr>
              <a:t>Protein Complex-IP (Co-IP)</a:t>
            </a:r>
          </a:p>
          <a:p>
            <a:pPr marL="342900" indent="-342900" algn="l">
              <a:buFont typeface="Arial"/>
              <a:buChar char="•"/>
            </a:pPr>
            <a:r>
              <a:rPr lang="en-US" dirty="0" smtClean="0">
                <a:solidFill>
                  <a:srgbClr val="000090"/>
                </a:solidFill>
                <a:latin typeface="Gill Sans"/>
                <a:cs typeface="Gill Sans"/>
              </a:rPr>
              <a:t>Yeast two-hybrid</a:t>
            </a:r>
          </a:p>
          <a:p>
            <a:pPr marL="342900" indent="-342900" algn="l">
              <a:buFont typeface="Arial"/>
              <a:buChar char="•"/>
            </a:pPr>
            <a:r>
              <a:rPr lang="en-US" dirty="0" smtClean="0">
                <a:solidFill>
                  <a:srgbClr val="000090"/>
                </a:solidFill>
                <a:latin typeface="Gill Sans"/>
                <a:cs typeface="Gill Sans"/>
              </a:rPr>
              <a:t>Computational predictions</a:t>
            </a:r>
            <a:endParaRPr lang="en-US" dirty="0">
              <a:solidFill>
                <a:srgbClr val="000090"/>
              </a:solidFill>
              <a:latin typeface="Gill Sans"/>
              <a:cs typeface="Gill Sans"/>
            </a:endParaRPr>
          </a:p>
        </p:txBody>
      </p:sp>
      <p:pic>
        <p:nvPicPr>
          <p:cNvPr id="5" name="Immagine 4" descr="Schermata 2015-10-07 alle 15.29.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410200"/>
            <a:ext cx="3005262" cy="1187646"/>
          </a:xfrm>
          <a:prstGeom prst="rect">
            <a:avLst/>
          </a:prstGeom>
        </p:spPr>
      </p:pic>
      <p:pic>
        <p:nvPicPr>
          <p:cNvPr id="6" name="Immagine 5" descr="Schermata 2015-10-07 alle 15.29.41.png"/>
          <p:cNvPicPr>
            <a:picLocks noChangeAspect="1"/>
          </p:cNvPicPr>
          <p:nvPr/>
        </p:nvPicPr>
        <p:blipFill rotWithShape="1">
          <a:blip r:embed="rId3">
            <a:extLst>
              <a:ext uri="{28A0092B-C50C-407E-A947-70E740481C1C}">
                <a14:useLocalDpi xmlns:a14="http://schemas.microsoft.com/office/drawing/2010/main" val="0"/>
              </a:ext>
            </a:extLst>
          </a:blip>
          <a:srcRect l="11824" t="13015"/>
          <a:stretch/>
        </p:blipFill>
        <p:spPr>
          <a:xfrm>
            <a:off x="4872674" y="2667000"/>
            <a:ext cx="3890326" cy="3454400"/>
          </a:xfrm>
          <a:prstGeom prst="rect">
            <a:avLst/>
          </a:prstGeom>
        </p:spPr>
      </p:pic>
    </p:spTree>
    <p:extLst>
      <p:ext uri="{BB962C8B-B14F-4D97-AF65-F5344CB8AC3E}">
        <p14:creationId xmlns:p14="http://schemas.microsoft.com/office/powerpoint/2010/main" val="23264307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644"/>
            <a:ext cx="9144000" cy="584776"/>
          </a:xfrm>
          <a:prstGeom prst="rect">
            <a:avLst/>
          </a:prstGeom>
        </p:spPr>
        <p:txBody>
          <a:bodyPr wrap="square">
            <a:spAutoFit/>
          </a:bodyPr>
          <a:lstStyle/>
          <a:p>
            <a:pPr algn="r"/>
            <a:r>
              <a:rPr lang="it-IT" sz="3200" dirty="0" err="1">
                <a:solidFill>
                  <a:srgbClr val="000090"/>
                </a:solidFill>
                <a:latin typeface="Gill Sans SemiBold"/>
                <a:cs typeface="Gill Sans SemiBold"/>
              </a:rPr>
              <a:t>Other</a:t>
            </a:r>
            <a:r>
              <a:rPr lang="it-IT" sz="3200" dirty="0">
                <a:solidFill>
                  <a:srgbClr val="000090"/>
                </a:solidFill>
                <a:latin typeface="Gill Sans SemiBold"/>
                <a:cs typeface="Gill Sans SemiBold"/>
              </a:rPr>
              <a:t> networks in </a:t>
            </a:r>
            <a:r>
              <a:rPr lang="it-IT" sz="3200" dirty="0" err="1">
                <a:solidFill>
                  <a:srgbClr val="000090"/>
                </a:solidFill>
                <a:latin typeface="Gill Sans SemiBold"/>
                <a:cs typeface="Gill Sans SemiBold"/>
              </a:rPr>
              <a:t>biology</a:t>
            </a:r>
            <a:r>
              <a:rPr lang="it-IT" sz="3200" dirty="0">
                <a:solidFill>
                  <a:srgbClr val="000090"/>
                </a:solidFill>
                <a:latin typeface="Gill Sans SemiBold"/>
                <a:cs typeface="Gill Sans SemiBold"/>
              </a:rPr>
              <a:t>/medicine</a:t>
            </a:r>
          </a:p>
        </p:txBody>
      </p:sp>
      <p:pic>
        <p:nvPicPr>
          <p:cNvPr id="3" name="Immagine 2" descr="Schermata 2015-10-07 alle 15.32.02.png"/>
          <p:cNvPicPr>
            <a:picLocks noChangeAspect="1"/>
          </p:cNvPicPr>
          <p:nvPr/>
        </p:nvPicPr>
        <p:blipFill rotWithShape="1">
          <a:blip r:embed="rId2">
            <a:extLst>
              <a:ext uri="{28A0092B-C50C-407E-A947-70E740481C1C}">
                <a14:useLocalDpi xmlns:a14="http://schemas.microsoft.com/office/drawing/2010/main" val="0"/>
              </a:ext>
            </a:extLst>
          </a:blip>
          <a:srcRect t="3244" b="4758"/>
          <a:stretch/>
        </p:blipFill>
        <p:spPr>
          <a:xfrm>
            <a:off x="152400" y="1828800"/>
            <a:ext cx="8839200" cy="4850381"/>
          </a:xfrm>
          <a:prstGeom prst="rect">
            <a:avLst/>
          </a:prstGeom>
        </p:spPr>
      </p:pic>
    </p:spTree>
    <p:extLst>
      <p:ext uri="{BB962C8B-B14F-4D97-AF65-F5344CB8AC3E}">
        <p14:creationId xmlns:p14="http://schemas.microsoft.com/office/powerpoint/2010/main" val="17205006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Gene Expression Data</a:t>
            </a:r>
            <a:endParaRPr lang="en-US" sz="3200" b="1" dirty="0">
              <a:solidFill>
                <a:srgbClr val="000090"/>
              </a:solidFill>
              <a:latin typeface="Gill Sans SemiBold"/>
              <a:cs typeface="Gill Sans SemiBold"/>
            </a:endParaRPr>
          </a:p>
        </p:txBody>
      </p:sp>
      <p:sp>
        <p:nvSpPr>
          <p:cNvPr id="3" name="CasellaDiTesto 2"/>
          <p:cNvSpPr txBox="1"/>
          <p:nvPr/>
        </p:nvSpPr>
        <p:spPr>
          <a:xfrm>
            <a:off x="0" y="1600200"/>
            <a:ext cx="9144000" cy="1200328"/>
          </a:xfrm>
          <a:prstGeom prst="rect">
            <a:avLst/>
          </a:prstGeom>
          <a:noFill/>
        </p:spPr>
        <p:txBody>
          <a:bodyPr wrap="square" rtlCol="0">
            <a:spAutoFit/>
          </a:bodyPr>
          <a:lstStyle/>
          <a:p>
            <a:r>
              <a:rPr lang="en-US" smtClean="0">
                <a:solidFill>
                  <a:srgbClr val="000090"/>
                </a:solidFill>
                <a:latin typeface="Gill Sans"/>
                <a:cs typeface="Gill Sans"/>
              </a:rPr>
              <a:t>Expression level of genes in an individual that is measured through Microarray</a:t>
            </a:r>
          </a:p>
          <a:p>
            <a:endParaRPr lang="en-US">
              <a:latin typeface="Gill Sans"/>
              <a:cs typeface="Gill Sans"/>
            </a:endParaRPr>
          </a:p>
        </p:txBody>
      </p:sp>
      <p:pic>
        <p:nvPicPr>
          <p:cNvPr id="7" name="Immagine 6" descr="microarr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2590800" cy="2391508"/>
          </a:xfrm>
          <a:prstGeom prst="rect">
            <a:avLst/>
          </a:prstGeom>
          <a:ln>
            <a:noFill/>
          </a:ln>
          <a:effectLst>
            <a:outerShdw blurRad="292100" dist="139700" dir="2700000" algn="tl" rotWithShape="0">
              <a:srgbClr val="333333">
                <a:alpha val="65000"/>
              </a:srgbClr>
            </a:outerShdw>
          </a:effectLst>
        </p:spPr>
      </p:pic>
      <p:sp>
        <p:nvSpPr>
          <p:cNvPr id="10" name="CasellaDiTesto 9"/>
          <p:cNvSpPr txBox="1"/>
          <p:nvPr/>
        </p:nvSpPr>
        <p:spPr>
          <a:xfrm>
            <a:off x="990600" y="5410200"/>
            <a:ext cx="1981200" cy="369332"/>
          </a:xfrm>
          <a:prstGeom prst="rect">
            <a:avLst/>
          </a:prstGeom>
          <a:noFill/>
        </p:spPr>
        <p:txBody>
          <a:bodyPr wrap="square" rtlCol="0">
            <a:spAutoFit/>
          </a:bodyPr>
          <a:lstStyle/>
          <a:p>
            <a:r>
              <a:rPr lang="en-US" sz="1800" smtClean="0">
                <a:solidFill>
                  <a:srgbClr val="000090"/>
                </a:solidFill>
                <a:latin typeface="Gill Sans"/>
                <a:cs typeface="Gill Sans"/>
              </a:rPr>
              <a:t>Microarray Chip</a:t>
            </a:r>
            <a:endParaRPr lang="en-US" sz="1800">
              <a:solidFill>
                <a:srgbClr val="000090"/>
              </a:solidFill>
              <a:latin typeface="Gill Sans"/>
              <a:cs typeface="Gill Sans"/>
            </a:endParaRPr>
          </a:p>
        </p:txBody>
      </p:sp>
      <p:sp>
        <p:nvSpPr>
          <p:cNvPr id="11" name="CasellaDiTesto 10"/>
          <p:cNvSpPr txBox="1"/>
          <p:nvPr/>
        </p:nvSpPr>
        <p:spPr>
          <a:xfrm>
            <a:off x="3733800" y="3352800"/>
            <a:ext cx="4800600" cy="1569660"/>
          </a:xfrm>
          <a:prstGeom prst="rect">
            <a:avLst/>
          </a:prstGeom>
          <a:noFill/>
        </p:spPr>
        <p:txBody>
          <a:bodyPr wrap="square" rtlCol="0">
            <a:spAutoFit/>
          </a:bodyPr>
          <a:lstStyle/>
          <a:p>
            <a:r>
              <a:rPr lang="en-US" dirty="0" smtClean="0">
                <a:solidFill>
                  <a:srgbClr val="000090"/>
                </a:solidFill>
                <a:latin typeface="Gill Sans"/>
                <a:cs typeface="Gill Sans"/>
              </a:rPr>
              <a:t>Measure expression level for approximately 20,000 genes, each gene is represented by a single pixel called </a:t>
            </a:r>
            <a:r>
              <a:rPr lang="en-US" i="1" dirty="0" smtClean="0">
                <a:solidFill>
                  <a:srgbClr val="000090"/>
                </a:solidFill>
                <a:latin typeface="Gill Sans"/>
                <a:cs typeface="Gill Sans"/>
              </a:rPr>
              <a:t>probe</a:t>
            </a:r>
            <a:endParaRPr lang="en-US" i="1" dirty="0">
              <a:solidFill>
                <a:srgbClr val="000090"/>
              </a:solidFill>
              <a:latin typeface="Gill Sans"/>
              <a:cs typeface="Gill Sans"/>
            </a:endParaRPr>
          </a:p>
        </p:txBody>
      </p:sp>
    </p:spTree>
    <p:extLst>
      <p:ext uri="{BB962C8B-B14F-4D97-AF65-F5344CB8AC3E}">
        <p14:creationId xmlns:p14="http://schemas.microsoft.com/office/powerpoint/2010/main" val="229015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5-10-23 alle 08.16.09.png"/>
          <p:cNvPicPr>
            <a:picLocks noChangeAspect="1"/>
          </p:cNvPicPr>
          <p:nvPr/>
        </p:nvPicPr>
        <p:blipFill rotWithShape="1">
          <a:blip r:embed="rId2">
            <a:extLst>
              <a:ext uri="{28A0092B-C50C-407E-A947-70E740481C1C}">
                <a14:useLocalDpi xmlns:a14="http://schemas.microsoft.com/office/drawing/2010/main" val="0"/>
              </a:ext>
            </a:extLst>
          </a:blip>
          <a:srcRect l="16205" t="10344" r="1140" b="7296"/>
          <a:stretch/>
        </p:blipFill>
        <p:spPr>
          <a:xfrm>
            <a:off x="63749" y="838200"/>
            <a:ext cx="9054385" cy="5638800"/>
          </a:xfrm>
          <a:prstGeom prst="rect">
            <a:avLst/>
          </a:prstGeom>
        </p:spPr>
      </p:pic>
      <p:sp>
        <p:nvSpPr>
          <p:cNvPr id="3"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repositories</a:t>
            </a:r>
            <a:endParaRPr lang="en-US" sz="3200" b="1" dirty="0">
              <a:solidFill>
                <a:srgbClr val="000090"/>
              </a:solidFill>
              <a:latin typeface="Gill Sans SemiBold"/>
              <a:cs typeface="Gill Sans SemiBold"/>
            </a:endParaRPr>
          </a:p>
        </p:txBody>
      </p:sp>
      <p:sp>
        <p:nvSpPr>
          <p:cNvPr id="5" name="Rettangolo 4"/>
          <p:cNvSpPr/>
          <p:nvPr/>
        </p:nvSpPr>
        <p:spPr>
          <a:xfrm>
            <a:off x="26396" y="6477000"/>
            <a:ext cx="7696200" cy="369332"/>
          </a:xfrm>
          <a:prstGeom prst="rect">
            <a:avLst/>
          </a:prstGeom>
        </p:spPr>
        <p:txBody>
          <a:bodyPr wrap="square">
            <a:spAutoFit/>
          </a:bodyPr>
          <a:lstStyle/>
          <a:p>
            <a:pPr algn="l"/>
            <a:r>
              <a:rPr lang="en-US" sz="1800" dirty="0"/>
              <a:t>https://</a:t>
            </a:r>
            <a:r>
              <a:rPr lang="en-US" sz="1800" dirty="0" err="1"/>
              <a:t>en.wikipedia.org</a:t>
            </a:r>
            <a:r>
              <a:rPr lang="en-US" sz="1800" dirty="0"/>
              <a:t>/wiki/</a:t>
            </a:r>
            <a:r>
              <a:rPr lang="en-US" sz="1800" dirty="0" err="1"/>
              <a:t>Microarray_databases</a:t>
            </a:r>
            <a:endParaRPr lang="en-US" sz="1800" dirty="0"/>
          </a:p>
        </p:txBody>
      </p:sp>
    </p:spTree>
    <p:extLst>
      <p:ext uri="{BB962C8B-B14F-4D97-AF65-F5344CB8AC3E}">
        <p14:creationId xmlns:p14="http://schemas.microsoft.com/office/powerpoint/2010/main" val="3029964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0"/>
            <a:ext cx="8077200" cy="5160264"/>
          </a:xfrm>
        </p:spPr>
        <p:txBody>
          <a:bodyPr>
            <a:noAutofit/>
          </a:bodyPr>
          <a:lstStyle/>
          <a:p>
            <a:r>
              <a:rPr lang="en-US" sz="2800" dirty="0" smtClean="0">
                <a:solidFill>
                  <a:srgbClr val="000090"/>
                </a:solidFill>
              </a:rPr>
              <a:t>DNA is present in (nearly) all cells of any organism, but these are not all the same</a:t>
            </a:r>
          </a:p>
          <a:p>
            <a:r>
              <a:rPr lang="en-US" sz="2800" dirty="0" smtClean="0">
                <a:solidFill>
                  <a:srgbClr val="000090"/>
                </a:solidFill>
              </a:rPr>
              <a:t>Many </a:t>
            </a:r>
            <a:r>
              <a:rPr lang="en-US" sz="2800" dirty="0" smtClean="0">
                <a:solidFill>
                  <a:srgbClr val="000090"/>
                </a:solidFill>
              </a:rPr>
              <a:t>differences are due to the different subset of genes that are expressed in a given cell type</a:t>
            </a:r>
          </a:p>
          <a:p>
            <a:r>
              <a:rPr lang="en-US" sz="2800" dirty="0" smtClean="0">
                <a:solidFill>
                  <a:srgbClr val="000090"/>
                </a:solidFill>
              </a:rPr>
              <a:t>Microarrays detect the level of gene activation from the abundance of mRNA molecules in a cell</a:t>
            </a:r>
          </a:p>
          <a:p>
            <a:r>
              <a:rPr lang="en-US" sz="2800" dirty="0" smtClean="0">
                <a:solidFill>
                  <a:srgbClr val="000090"/>
                </a:solidFill>
              </a:rPr>
              <a:t>The abundance of each mRNA can provide information on the corresponding protein</a:t>
            </a:r>
          </a:p>
        </p:txBody>
      </p:sp>
      <p:sp>
        <p:nvSpPr>
          <p:cNvPr id="5" name="Slide Number Placeholder 4"/>
          <p:cNvSpPr>
            <a:spLocks noGrp="1"/>
          </p:cNvSpPr>
          <p:nvPr>
            <p:ph type="sldNum" sz="quarter" idx="4294967295"/>
          </p:nvPr>
        </p:nvSpPr>
        <p:spPr>
          <a:xfrm>
            <a:off x="0" y="1272222"/>
            <a:ext cx="533400" cy="244476"/>
          </a:xfrm>
          <a:prstGeom prst="rect">
            <a:avLst/>
          </a:prstGeom>
        </p:spPr>
        <p:txBody>
          <a:bodyPr>
            <a:normAutofit fontScale="47500" lnSpcReduction="20000"/>
          </a:bodyPr>
          <a:lstStyle/>
          <a:p>
            <a:fld id="{B6F15528-21DE-4FAA-801E-634DDDAF4B2B}" type="slidenum">
              <a:rPr lang="en-US" smtClean="0"/>
              <a:pPr/>
              <a:t>15</a:t>
            </a:fld>
            <a:endParaRPr lang="en-US"/>
          </a:p>
        </p:txBody>
      </p:sp>
      <p:sp>
        <p:nvSpPr>
          <p:cNvPr id="6"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Gene Expression Data</a:t>
            </a:r>
            <a:endParaRPr lang="en-US" sz="3200" b="1" dirty="0">
              <a:solidFill>
                <a:srgbClr val="000090"/>
              </a:solidFill>
              <a:latin typeface="Gill Sans SemiBold"/>
              <a:cs typeface="Gill Sans SemiBold"/>
            </a:endParaRPr>
          </a:p>
        </p:txBody>
      </p:sp>
    </p:spTree>
    <p:extLst>
      <p:ext uri="{BB962C8B-B14F-4D97-AF65-F5344CB8AC3E}">
        <p14:creationId xmlns:p14="http://schemas.microsoft.com/office/powerpoint/2010/main" val="1235003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524000"/>
            <a:ext cx="8153400" cy="4495800"/>
          </a:xfrm>
        </p:spPr>
        <p:txBody>
          <a:bodyPr/>
          <a:lstStyle/>
          <a:p>
            <a:r>
              <a:rPr lang="en-US" sz="2800" dirty="0" smtClean="0">
                <a:solidFill>
                  <a:srgbClr val="000090"/>
                </a:solidFill>
              </a:rPr>
              <a:t>In the process of extracting the intensity level from each spot, many values are missed or computed with an error</a:t>
            </a:r>
          </a:p>
          <a:p>
            <a:r>
              <a:rPr lang="en-US" sz="2800" dirty="0" smtClean="0">
                <a:solidFill>
                  <a:srgbClr val="000090"/>
                </a:solidFill>
              </a:rPr>
              <a:t>Solutions adopted: ignore sample, estimate or impute a value</a:t>
            </a:r>
          </a:p>
          <a:p>
            <a:r>
              <a:rPr lang="en-US" sz="2800" dirty="0" smtClean="0">
                <a:solidFill>
                  <a:srgbClr val="000090"/>
                </a:solidFill>
              </a:rPr>
              <a:t>Due to the cost of each experiment, missing values are estimated/imputed</a:t>
            </a:r>
            <a:endParaRPr lang="it-IT" sz="2800" dirty="0">
              <a:solidFill>
                <a:srgbClr val="000090"/>
              </a:solidFill>
            </a:endParaRPr>
          </a:p>
        </p:txBody>
      </p:sp>
      <p:sp>
        <p:nvSpPr>
          <p:cNvPr id="6"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Missing and noisy data</a:t>
            </a:r>
            <a:endParaRPr lang="en-US" sz="3200" b="1" dirty="0">
              <a:solidFill>
                <a:srgbClr val="000090"/>
              </a:solidFill>
              <a:latin typeface="Gill Sans SemiBold"/>
              <a:cs typeface="Gill Sans SemiBold"/>
            </a:endParaRPr>
          </a:p>
        </p:txBody>
      </p:sp>
    </p:spTree>
    <p:extLst>
      <p:ext uri="{BB962C8B-B14F-4D97-AF65-F5344CB8AC3E}">
        <p14:creationId xmlns:p14="http://schemas.microsoft.com/office/powerpoint/2010/main" val="917575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data file</a:t>
            </a:r>
            <a:endParaRPr lang="it-IT" dirty="0"/>
          </a:p>
        </p:txBody>
      </p:sp>
      <p:sp>
        <p:nvSpPr>
          <p:cNvPr id="3" name="Content Placeholder 2"/>
          <p:cNvSpPr>
            <a:spLocks noGrp="1"/>
          </p:cNvSpPr>
          <p:nvPr>
            <p:ph sz="quarter" idx="1"/>
          </p:nvPr>
        </p:nvSpPr>
        <p:spPr>
          <a:xfrm>
            <a:off x="612648" y="2133600"/>
            <a:ext cx="8153400" cy="4495800"/>
          </a:xfrm>
        </p:spPr>
        <p:txBody>
          <a:bodyPr/>
          <a:lstStyle/>
          <a:p>
            <a:endParaRPr lang="it-IT"/>
          </a:p>
        </p:txBody>
      </p:sp>
      <p:pic>
        <p:nvPicPr>
          <p:cNvPr id="60418" name="Picture 2"/>
          <p:cNvPicPr>
            <a:picLocks noChangeAspect="1" noChangeArrowheads="1"/>
          </p:cNvPicPr>
          <p:nvPr/>
        </p:nvPicPr>
        <p:blipFill>
          <a:blip r:embed="rId3" cstate="print"/>
          <a:srcRect t="23000" r="36890" b="19781"/>
          <a:stretch>
            <a:fillRect/>
          </a:stretch>
        </p:blipFill>
        <p:spPr bwMode="auto">
          <a:xfrm>
            <a:off x="0" y="1600200"/>
            <a:ext cx="9144000" cy="5181600"/>
          </a:xfrm>
          <a:prstGeom prst="rect">
            <a:avLst/>
          </a:prstGeom>
          <a:noFill/>
          <a:ln w="9525">
            <a:noFill/>
            <a:miter lim="800000"/>
            <a:headEnd/>
            <a:tailEnd/>
          </a:ln>
          <a:effectLst/>
        </p:spPr>
      </p:pic>
      <p:sp>
        <p:nvSpPr>
          <p:cNvPr id="5" name="Rectangular Callout 4"/>
          <p:cNvSpPr/>
          <p:nvPr/>
        </p:nvSpPr>
        <p:spPr>
          <a:xfrm>
            <a:off x="5867400" y="2057400"/>
            <a:ext cx="2514600" cy="1066800"/>
          </a:xfrm>
          <a:prstGeom prst="wedgeRectCallout">
            <a:avLst>
              <a:gd name="adj1" fmla="val -57197"/>
              <a:gd name="adj2" fmla="val 14457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a:r>
              <a:rPr lang="en-US" sz="2800" dirty="0" smtClean="0">
                <a:effectLst>
                  <a:outerShdw blurRad="38100" dist="38100" dir="2700000" algn="tl">
                    <a:srgbClr val="000000">
                      <a:alpha val="43137"/>
                    </a:srgbClr>
                  </a:outerShdw>
                </a:effectLst>
              </a:rPr>
              <a:t>P = Present</a:t>
            </a:r>
          </a:p>
          <a:p>
            <a:pPr marL="284163"/>
            <a:r>
              <a:rPr lang="en-US" sz="2800" dirty="0" smtClean="0">
                <a:effectLst>
                  <a:outerShdw blurRad="38100" dist="38100" dir="2700000" algn="tl">
                    <a:srgbClr val="000000">
                      <a:alpha val="43137"/>
                    </a:srgbClr>
                  </a:outerShdw>
                </a:effectLst>
              </a:rPr>
              <a:t>A = Absent</a:t>
            </a:r>
            <a:endParaRPr lang="it-IT" sz="28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4294967295"/>
          </p:nvPr>
        </p:nvSpPr>
        <p:spPr>
          <a:xfrm>
            <a:off x="0" y="1272222"/>
            <a:ext cx="533400" cy="244476"/>
          </a:xfrm>
          <a:prstGeom prst="rect">
            <a:avLst/>
          </a:prstGeom>
        </p:spPr>
        <p:txBody>
          <a:bodyPr>
            <a:normAutofit fontScale="47500" lnSpcReduction="20000"/>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078029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990600" y="1752600"/>
            <a:ext cx="7315200" cy="4267200"/>
          </a:xfrm>
        </p:spPr>
        <p:txBody>
          <a:bodyPr>
            <a:normAutofit fontScale="92500" lnSpcReduction="10000"/>
          </a:bodyPr>
          <a:lstStyle/>
          <a:p>
            <a:r>
              <a:rPr lang="en-US" dirty="0" smtClean="0">
                <a:solidFill>
                  <a:srgbClr val="000090"/>
                </a:solidFill>
              </a:rPr>
              <a:t>Gene expression data have proven to be highly informative on disease state</a:t>
            </a:r>
          </a:p>
          <a:p>
            <a:r>
              <a:rPr lang="en-US" dirty="0" smtClean="0">
                <a:solidFill>
                  <a:srgbClr val="000090"/>
                </a:solidFill>
              </a:rPr>
              <a:t>In the area of oncology, accurate diagnosis and appropriate treatment are critical</a:t>
            </a:r>
          </a:p>
          <a:p>
            <a:r>
              <a:rPr lang="en-US" dirty="0" smtClean="0">
                <a:solidFill>
                  <a:srgbClr val="000090"/>
                </a:solidFill>
              </a:rPr>
              <a:t>Studies on clinical samples have shown gene expression data can be used </a:t>
            </a:r>
          </a:p>
          <a:p>
            <a:pPr lvl="1"/>
            <a:r>
              <a:rPr lang="en-US" dirty="0" smtClean="0">
                <a:solidFill>
                  <a:srgbClr val="000090"/>
                </a:solidFill>
              </a:rPr>
              <a:t>to classify tumor types</a:t>
            </a:r>
          </a:p>
          <a:p>
            <a:pPr lvl="1"/>
            <a:r>
              <a:rPr lang="en-US" dirty="0" smtClean="0">
                <a:solidFill>
                  <a:srgbClr val="000090"/>
                </a:solidFill>
              </a:rPr>
              <a:t>detect subtypes</a:t>
            </a:r>
          </a:p>
          <a:p>
            <a:pPr lvl="1"/>
            <a:r>
              <a:rPr lang="en-US" dirty="0" smtClean="0">
                <a:solidFill>
                  <a:srgbClr val="000090"/>
                </a:solidFill>
              </a:rPr>
              <a:t>and to predict prognostic outcomes</a:t>
            </a:r>
            <a:endParaRPr lang="it-IT" dirty="0">
              <a:solidFill>
                <a:srgbClr val="000090"/>
              </a:solidFill>
            </a:endParaRPr>
          </a:p>
        </p:txBody>
      </p:sp>
      <p:sp>
        <p:nvSpPr>
          <p:cNvPr id="7"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Microarray applications</a:t>
            </a:r>
            <a:endParaRPr lang="en-US" sz="3200" b="1" dirty="0">
              <a:solidFill>
                <a:srgbClr val="000090"/>
              </a:solidFill>
              <a:latin typeface="Gill Sans SemiBold"/>
              <a:cs typeface="Gill Sans SemiBold"/>
            </a:endParaRPr>
          </a:p>
        </p:txBody>
      </p:sp>
    </p:spTree>
    <p:extLst>
      <p:ext uri="{BB962C8B-B14F-4D97-AF65-F5344CB8AC3E}">
        <p14:creationId xmlns:p14="http://schemas.microsoft.com/office/powerpoint/2010/main" val="525276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3"/>
          <p:cNvSpPr>
            <a:spLocks noGrp="1" noChangeArrowheads="1"/>
          </p:cNvSpPr>
          <p:nvPr>
            <p:ph sz="quarter" idx="1"/>
          </p:nvPr>
        </p:nvSpPr>
        <p:spPr>
          <a:xfrm>
            <a:off x="271462" y="1524000"/>
            <a:ext cx="6129338" cy="5257800"/>
          </a:xfrm>
        </p:spPr>
        <p:txBody>
          <a:bodyPr>
            <a:normAutofit/>
          </a:bodyPr>
          <a:lstStyle/>
          <a:p>
            <a:r>
              <a:rPr lang="en-US" sz="2800" b="0" dirty="0">
                <a:solidFill>
                  <a:srgbClr val="000090"/>
                </a:solidFill>
              </a:rPr>
              <a:t>Data produced </a:t>
            </a:r>
            <a:r>
              <a:rPr lang="en-US" sz="2800" b="0" dirty="0" smtClean="0">
                <a:solidFill>
                  <a:srgbClr val="000090"/>
                </a:solidFill>
              </a:rPr>
              <a:t>by microarrays are exponentially increasing</a:t>
            </a:r>
            <a:endParaRPr lang="en-US" sz="2800" b="0" dirty="0">
              <a:solidFill>
                <a:srgbClr val="000090"/>
              </a:solidFill>
            </a:endParaRPr>
          </a:p>
          <a:p>
            <a:r>
              <a:rPr lang="en-US" sz="2800" dirty="0" smtClean="0">
                <a:solidFill>
                  <a:srgbClr val="000090"/>
                </a:solidFill>
              </a:rPr>
              <a:t>D</a:t>
            </a:r>
            <a:r>
              <a:rPr lang="en-US" sz="2800" b="0" dirty="0" smtClean="0">
                <a:solidFill>
                  <a:srgbClr val="000090"/>
                </a:solidFill>
              </a:rPr>
              <a:t>atasets </a:t>
            </a:r>
            <a:r>
              <a:rPr lang="en-US" sz="2800" b="0" dirty="0">
                <a:solidFill>
                  <a:srgbClr val="000090"/>
                </a:solidFill>
              </a:rPr>
              <a:t>contain </a:t>
            </a:r>
            <a:r>
              <a:rPr lang="en-US" sz="2800" dirty="0" smtClean="0">
                <a:solidFill>
                  <a:srgbClr val="000090"/>
                </a:solidFill>
              </a:rPr>
              <a:t>expression for tens of thousands genes</a:t>
            </a:r>
            <a:endParaRPr lang="en-US" sz="2800" b="0" dirty="0">
              <a:solidFill>
                <a:srgbClr val="000090"/>
              </a:solidFill>
            </a:endParaRPr>
          </a:p>
          <a:p>
            <a:r>
              <a:rPr lang="en-US" sz="2800" b="0" dirty="0" smtClean="0">
                <a:solidFill>
                  <a:srgbClr val="000090"/>
                </a:solidFill>
              </a:rPr>
              <a:t>Data are incomplete and noisy</a:t>
            </a:r>
          </a:p>
          <a:p>
            <a:r>
              <a:rPr lang="en-US" sz="2800" b="0" dirty="0" smtClean="0">
                <a:solidFill>
                  <a:srgbClr val="000090"/>
                </a:solidFill>
              </a:rPr>
              <a:t>Current </a:t>
            </a:r>
            <a:r>
              <a:rPr lang="en-US" sz="2800" b="0" dirty="0">
                <a:solidFill>
                  <a:srgbClr val="000090"/>
                </a:solidFill>
              </a:rPr>
              <a:t>classification methods can over-fit the problem, providing models that do not generalize </a:t>
            </a:r>
            <a:r>
              <a:rPr lang="en-US" sz="2800" b="0" dirty="0" smtClean="0">
                <a:solidFill>
                  <a:srgbClr val="000090"/>
                </a:solidFill>
              </a:rPr>
              <a:t>well</a:t>
            </a:r>
            <a:endParaRPr lang="en-US" sz="2800" b="0" dirty="0">
              <a:solidFill>
                <a:srgbClr val="000090"/>
              </a:solidFill>
            </a:endParaRPr>
          </a:p>
        </p:txBody>
      </p:sp>
      <p:pic>
        <p:nvPicPr>
          <p:cNvPr id="43009" name="Picture 1" descr="C:\Users\mariog\Documenti\Lavori\Convegni\2008\BIOMAT\Abbate\slides\di5\heatmap.jpg"/>
          <p:cNvPicPr>
            <a:picLocks noChangeAspect="1" noChangeArrowheads="1"/>
          </p:cNvPicPr>
          <p:nvPr/>
        </p:nvPicPr>
        <p:blipFill>
          <a:blip r:embed="rId3" cstate="print"/>
          <a:srcRect r="6667"/>
          <a:stretch>
            <a:fillRect/>
          </a:stretch>
        </p:blipFill>
        <p:spPr bwMode="auto">
          <a:xfrm>
            <a:off x="6479894" y="1752600"/>
            <a:ext cx="2511706" cy="4724400"/>
          </a:xfrm>
          <a:prstGeom prst="rect">
            <a:avLst/>
          </a:prstGeom>
          <a:noFill/>
        </p:spPr>
      </p:pic>
      <p:sp>
        <p:nvSpPr>
          <p:cNvPr id="7"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b="1" dirty="0" smtClean="0">
                <a:solidFill>
                  <a:srgbClr val="000090"/>
                </a:solidFill>
                <a:latin typeface="Gill Sans SemiBold"/>
                <a:cs typeface="Gill Sans SemiBold"/>
              </a:rPr>
              <a:t>Data: Challenges</a:t>
            </a:r>
            <a:endParaRPr lang="en-US" sz="3200" b="1" dirty="0">
              <a:solidFill>
                <a:srgbClr val="000090"/>
              </a:solidFill>
              <a:latin typeface="Gill Sans SemiBold"/>
              <a:cs typeface="Gill Sans SemiBold"/>
            </a:endParaRPr>
          </a:p>
        </p:txBody>
      </p:sp>
    </p:spTree>
    <p:extLst>
      <p:ext uri="{BB962C8B-B14F-4D97-AF65-F5344CB8AC3E}">
        <p14:creationId xmlns:p14="http://schemas.microsoft.com/office/powerpoint/2010/main" val="1149377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Immagine 7" descr="paint.jpg"/>
          <p:cNvPicPr>
            <a:picLocks noChangeAspect="1"/>
          </p:cNvPicPr>
          <p:nvPr/>
        </p:nvPicPr>
        <p:blipFill rotWithShape="1">
          <a:blip r:embed="rId3">
            <a:extLst>
              <a:ext uri="{28A0092B-C50C-407E-A947-70E740481C1C}">
                <a14:useLocalDpi xmlns:a14="http://schemas.microsoft.com/office/drawing/2010/main" val="0"/>
              </a:ext>
            </a:extLst>
          </a:blip>
          <a:srcRect t="3717" r="13019" b="3831"/>
          <a:stretch/>
        </p:blipFill>
        <p:spPr>
          <a:xfrm>
            <a:off x="1285854" y="1295400"/>
            <a:ext cx="6610724" cy="5153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tangolo 8"/>
          <p:cNvSpPr/>
          <p:nvPr/>
        </p:nvSpPr>
        <p:spPr>
          <a:xfrm>
            <a:off x="25690" y="0"/>
            <a:ext cx="9118310" cy="584776"/>
          </a:xfrm>
          <a:prstGeom prst="rect">
            <a:avLst/>
          </a:prstGeom>
        </p:spPr>
        <p:txBody>
          <a:bodyPr wrap="square">
            <a:spAutoFit/>
          </a:bodyPr>
          <a:lstStyle/>
          <a:p>
            <a:pPr algn="r"/>
            <a:r>
              <a:rPr lang="it-IT" sz="3200" dirty="0" smtClean="0">
                <a:solidFill>
                  <a:srgbClr val="000090"/>
                </a:solidFill>
                <a:latin typeface="Gill Sans SemiBold"/>
                <a:cs typeface="Gill Sans SemiBold"/>
              </a:rPr>
              <a:t>Human and Mouse: </a:t>
            </a:r>
            <a:r>
              <a:rPr lang="it-IT" sz="3200" dirty="0" err="1" smtClean="0">
                <a:solidFill>
                  <a:srgbClr val="000090"/>
                </a:solidFill>
                <a:latin typeface="Gill Sans SemiBold"/>
                <a:cs typeface="Gill Sans SemiBold"/>
              </a:rPr>
              <a:t>Similarities</a:t>
            </a:r>
            <a:endParaRPr lang="it-IT" sz="3200" dirty="0">
              <a:solidFill>
                <a:srgbClr val="000090"/>
              </a:solidFill>
              <a:latin typeface="Gill Sans SemiBold"/>
              <a:cs typeface="Gill Sans SemiBold"/>
            </a:endParaRPr>
          </a:p>
        </p:txBody>
      </p:sp>
      <p:sp>
        <p:nvSpPr>
          <p:cNvPr id="2" name="Rettangolo 1"/>
          <p:cNvSpPr/>
          <p:nvPr/>
        </p:nvSpPr>
        <p:spPr bwMode="auto">
          <a:xfrm>
            <a:off x="1634067" y="4219222"/>
            <a:ext cx="762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Gill Sans SemiBold"/>
              <a:ea typeface="ＭＳ Ｐゴシック" charset="0"/>
              <a:cs typeface="Gill Sans SemiBold"/>
            </a:endParaRPr>
          </a:p>
        </p:txBody>
      </p:sp>
      <p:sp>
        <p:nvSpPr>
          <p:cNvPr id="6" name="Rettangolo 5"/>
          <p:cNvSpPr/>
          <p:nvPr/>
        </p:nvSpPr>
        <p:spPr bwMode="auto">
          <a:xfrm>
            <a:off x="1786467" y="2362200"/>
            <a:ext cx="762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Gill Sans SemiBold"/>
              <a:ea typeface="ＭＳ Ｐゴシック" charset="0"/>
              <a:cs typeface="Gill Sans SemiBold"/>
            </a:endParaRPr>
          </a:p>
        </p:txBody>
      </p:sp>
      <p:sp>
        <p:nvSpPr>
          <p:cNvPr id="7" name="Rettangolo 6"/>
          <p:cNvSpPr/>
          <p:nvPr/>
        </p:nvSpPr>
        <p:spPr bwMode="auto">
          <a:xfrm>
            <a:off x="2743200" y="1600200"/>
            <a:ext cx="762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Gill Sans SemiBold"/>
              <a:ea typeface="ＭＳ Ｐゴシック" charset="0"/>
              <a:cs typeface="Gill Sans SemiBold"/>
            </a:endParaRPr>
          </a:p>
        </p:txBody>
      </p:sp>
      <p:sp>
        <p:nvSpPr>
          <p:cNvPr id="10" name="Rettangolo 9"/>
          <p:cNvSpPr/>
          <p:nvPr/>
        </p:nvSpPr>
        <p:spPr bwMode="auto">
          <a:xfrm>
            <a:off x="4876800" y="1766711"/>
            <a:ext cx="762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Gill Sans SemiBold"/>
              <a:ea typeface="ＭＳ Ｐゴシック" charset="0"/>
              <a:cs typeface="Gill Sans SemiBold"/>
            </a:endParaRPr>
          </a:p>
        </p:txBody>
      </p:sp>
      <p:sp>
        <p:nvSpPr>
          <p:cNvPr id="11" name="Rettangolo 10"/>
          <p:cNvSpPr/>
          <p:nvPr/>
        </p:nvSpPr>
        <p:spPr bwMode="auto">
          <a:xfrm>
            <a:off x="6324600" y="3657600"/>
            <a:ext cx="762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Gill Sans SemiBold"/>
              <a:ea typeface="ＭＳ Ｐゴシック" charset="0"/>
              <a:cs typeface="Gill Sans SemiBold"/>
            </a:endParaRPr>
          </a:p>
        </p:txBody>
      </p:sp>
    </p:spTree>
    <p:extLst>
      <p:ext uri="{BB962C8B-B14F-4D97-AF65-F5344CB8AC3E}">
        <p14:creationId xmlns:p14="http://schemas.microsoft.com/office/powerpoint/2010/main" val="1442856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subTnLst>
                                    <p:set>
                                      <p:cBhvr override="childStyle">
                                        <p:cTn dur="1" fill="hold" display="0" masterRel="sameClick" afterEffect="1">
                                          <p:stCondLst>
                                            <p:cond evt="end" delay="0">
                                              <p:tn val="10"/>
                                            </p:cond>
                                          </p:stCondLst>
                                        </p:cTn>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subTnLst>
                                    <p:set>
                                      <p:cBhvr override="childStyle">
                                        <p:cTn dur="1" fill="hold" display="0" masterRel="sameClick" afterEffect="1">
                                          <p:stCondLst>
                                            <p:cond evt="end" delay="0">
                                              <p:tn val="15"/>
                                            </p:cond>
                                          </p:stCondLst>
                                        </p:cTn>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subTnLst>
                                    <p:set>
                                      <p:cBhvr override="childStyle">
                                        <p:cTn dur="1" fill="hold" display="0" masterRel="sameClick" afterEffect="1">
                                          <p:stCondLst>
                                            <p:cond evt="end" delay="0">
                                              <p:tn val="20"/>
                                            </p:cond>
                                          </p:stCondLst>
                                        </p:cTn>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subTnLst>
                                    <p:set>
                                      <p:cBhvr override="childStyle">
                                        <p:cTn dur="1" fill="hold" display="0" masterRel="sameClick" afterEffect="1">
                                          <p:stCondLst>
                                            <p:cond evt="end" delay="0">
                                              <p:tn val="25"/>
                                            </p:cond>
                                          </p:stCondLst>
                                        </p:cTn>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15963"/>
          </a:xfrm>
        </p:spPr>
        <p:txBody>
          <a:bodyPr/>
          <a:lstStyle/>
          <a:p>
            <a:pPr algn="r"/>
            <a:r>
              <a:rPr lang="it-IT" sz="3200" b="1" dirty="0" err="1" smtClean="0">
                <a:solidFill>
                  <a:srgbClr val="000090"/>
                </a:solidFill>
                <a:latin typeface="Gill Sans SemiBold"/>
                <a:cs typeface="Gill Sans SemiBold"/>
              </a:rPr>
              <a:t>Perturbation</a:t>
            </a:r>
            <a:r>
              <a:rPr lang="it-IT" sz="3200" b="1" dirty="0" smtClean="0">
                <a:solidFill>
                  <a:srgbClr val="000090"/>
                </a:solidFill>
                <a:latin typeface="Gill Sans SemiBold"/>
                <a:cs typeface="Gill Sans SemiBold"/>
              </a:rPr>
              <a:t> Data</a:t>
            </a:r>
            <a:endParaRPr lang="it-IT" sz="3200" b="1" dirty="0">
              <a:solidFill>
                <a:srgbClr val="000090"/>
              </a:solidFill>
              <a:latin typeface="Gill Sans SemiBold"/>
              <a:cs typeface="Gill Sans SemiBold"/>
            </a:endParaRPr>
          </a:p>
        </p:txBody>
      </p:sp>
      <p:sp>
        <p:nvSpPr>
          <p:cNvPr id="3" name="Rettangolo 2"/>
          <p:cNvSpPr/>
          <p:nvPr/>
        </p:nvSpPr>
        <p:spPr>
          <a:xfrm>
            <a:off x="-33868" y="1676400"/>
            <a:ext cx="9177867" cy="1015663"/>
          </a:xfrm>
          <a:prstGeom prst="rect">
            <a:avLst/>
          </a:prstGeom>
        </p:spPr>
        <p:txBody>
          <a:bodyPr wrap="square">
            <a:spAutoFit/>
          </a:bodyPr>
          <a:lstStyle/>
          <a:p>
            <a:pPr algn="just"/>
            <a:r>
              <a:rPr lang="it-IT" sz="2000" dirty="0" err="1" smtClean="0">
                <a:solidFill>
                  <a:srgbClr val="000090"/>
                </a:solidFill>
                <a:latin typeface="Gill Sans"/>
                <a:cs typeface="Gill Sans"/>
              </a:rPr>
              <a:t>Genetic</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perturbation</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is</a:t>
            </a:r>
            <a:r>
              <a:rPr lang="it-IT" sz="2000" dirty="0" smtClean="0">
                <a:solidFill>
                  <a:srgbClr val="000090"/>
                </a:solidFill>
                <a:latin typeface="Gill Sans"/>
                <a:cs typeface="Gill Sans"/>
              </a:rPr>
              <a:t> an </a:t>
            </a:r>
            <a:r>
              <a:rPr lang="it-IT" sz="2000" dirty="0" err="1" smtClean="0">
                <a:solidFill>
                  <a:srgbClr val="000090"/>
                </a:solidFill>
                <a:latin typeface="Gill Sans"/>
                <a:cs typeface="Gill Sans"/>
              </a:rPr>
              <a:t>experimental</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manipulation</a:t>
            </a:r>
            <a:r>
              <a:rPr lang="it-IT" sz="2000" dirty="0" smtClean="0">
                <a:solidFill>
                  <a:srgbClr val="000090"/>
                </a:solidFill>
                <a:latin typeface="Gill Sans"/>
                <a:cs typeface="Gill Sans"/>
              </a:rPr>
              <a:t> of gene </a:t>
            </a:r>
            <a:r>
              <a:rPr lang="it-IT" sz="2000" dirty="0" err="1" smtClean="0">
                <a:solidFill>
                  <a:srgbClr val="000090"/>
                </a:solidFill>
                <a:latin typeface="Gill Sans"/>
                <a:cs typeface="Gill Sans"/>
              </a:rPr>
              <a:t>activity</a:t>
            </a:r>
            <a:r>
              <a:rPr lang="it-IT" sz="2000" dirty="0" smtClean="0">
                <a:solidFill>
                  <a:srgbClr val="000090"/>
                </a:solidFill>
                <a:latin typeface="Gill Sans"/>
                <a:cs typeface="Gill Sans"/>
              </a:rPr>
              <a:t> by </a:t>
            </a:r>
            <a:r>
              <a:rPr lang="it-IT" sz="2000" dirty="0" err="1" smtClean="0">
                <a:solidFill>
                  <a:srgbClr val="000090"/>
                </a:solidFill>
                <a:latin typeface="Gill Sans"/>
                <a:cs typeface="Gill Sans"/>
              </a:rPr>
              <a:t>manipulating</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either</a:t>
            </a:r>
            <a:r>
              <a:rPr lang="it-IT" sz="2000" dirty="0" smtClean="0">
                <a:solidFill>
                  <a:srgbClr val="000090"/>
                </a:solidFill>
                <a:latin typeface="Gill Sans"/>
                <a:cs typeface="Gill Sans"/>
              </a:rPr>
              <a:t> a gene </a:t>
            </a:r>
            <a:r>
              <a:rPr lang="it-IT" sz="2000" dirty="0" err="1" smtClean="0">
                <a:solidFill>
                  <a:srgbClr val="000090"/>
                </a:solidFill>
                <a:latin typeface="Gill Sans"/>
                <a:cs typeface="Gill Sans"/>
              </a:rPr>
              <a:t>itself</a:t>
            </a:r>
            <a:r>
              <a:rPr lang="it-IT" sz="2000" dirty="0" smtClean="0">
                <a:solidFill>
                  <a:srgbClr val="000090"/>
                </a:solidFill>
                <a:latin typeface="Gill Sans"/>
                <a:cs typeface="Gill Sans"/>
              </a:rPr>
              <a:t> or </a:t>
            </a:r>
            <a:r>
              <a:rPr lang="it-IT" sz="2000" dirty="0" err="1" smtClean="0">
                <a:solidFill>
                  <a:srgbClr val="000090"/>
                </a:solidFill>
                <a:latin typeface="Gill Sans"/>
                <a:cs typeface="Gill Sans"/>
              </a:rPr>
              <a:t>its</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product</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Such</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perturbations</a:t>
            </a:r>
            <a:r>
              <a:rPr lang="it-IT" sz="2000" dirty="0" smtClean="0">
                <a:solidFill>
                  <a:srgbClr val="000090"/>
                </a:solidFill>
                <a:latin typeface="Gill Sans"/>
                <a:cs typeface="Gill Sans"/>
              </a:rPr>
              <a:t> include </a:t>
            </a:r>
            <a:r>
              <a:rPr lang="it-IT" sz="2000" dirty="0" err="1" smtClean="0">
                <a:solidFill>
                  <a:srgbClr val="000090"/>
                </a:solidFill>
                <a:latin typeface="Gill Sans"/>
                <a:cs typeface="Gill Sans"/>
              </a:rPr>
              <a:t>point</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mutations</a:t>
            </a:r>
            <a:r>
              <a:rPr lang="it-IT" sz="2000" dirty="0" smtClean="0">
                <a:solidFill>
                  <a:srgbClr val="000090"/>
                </a:solidFill>
                <a:latin typeface="Gill Sans"/>
                <a:cs typeface="Gill Sans"/>
              </a:rPr>
              <a:t>, gene </a:t>
            </a:r>
            <a:r>
              <a:rPr lang="it-IT" sz="2000" dirty="0" err="1" smtClean="0">
                <a:solidFill>
                  <a:srgbClr val="000090"/>
                </a:solidFill>
                <a:latin typeface="Gill Sans"/>
                <a:cs typeface="Gill Sans"/>
              </a:rPr>
              <a:t>deletions</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overexpression</a:t>
            </a:r>
            <a:r>
              <a:rPr lang="it-IT" sz="2000" dirty="0" smtClean="0">
                <a:solidFill>
                  <a:srgbClr val="000090"/>
                </a:solidFill>
                <a:latin typeface="Gill Sans"/>
                <a:cs typeface="Gill Sans"/>
              </a:rPr>
              <a:t>, or </a:t>
            </a:r>
            <a:r>
              <a:rPr lang="it-IT" sz="2000" dirty="0" err="1" smtClean="0">
                <a:solidFill>
                  <a:srgbClr val="000090"/>
                </a:solidFill>
                <a:latin typeface="Gill Sans"/>
                <a:cs typeface="Gill Sans"/>
              </a:rPr>
              <a:t>any</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other</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interference</a:t>
            </a:r>
            <a:r>
              <a:rPr lang="it-IT" sz="2000" dirty="0" smtClean="0">
                <a:solidFill>
                  <a:srgbClr val="000090"/>
                </a:solidFill>
                <a:latin typeface="Gill Sans"/>
                <a:cs typeface="Gill Sans"/>
              </a:rPr>
              <a:t> with the </a:t>
            </a:r>
            <a:r>
              <a:rPr lang="it-IT" sz="2000" dirty="0" err="1" smtClean="0">
                <a:solidFill>
                  <a:srgbClr val="000090"/>
                </a:solidFill>
                <a:latin typeface="Gill Sans"/>
                <a:cs typeface="Gill Sans"/>
              </a:rPr>
              <a:t>activity</a:t>
            </a:r>
            <a:r>
              <a:rPr lang="it-IT" sz="2000" dirty="0" smtClean="0">
                <a:solidFill>
                  <a:srgbClr val="000090"/>
                </a:solidFill>
                <a:latin typeface="Gill Sans"/>
                <a:cs typeface="Gill Sans"/>
              </a:rPr>
              <a:t> of the </a:t>
            </a:r>
            <a:r>
              <a:rPr lang="it-IT" sz="2000" dirty="0" err="1" smtClean="0">
                <a:solidFill>
                  <a:srgbClr val="000090"/>
                </a:solidFill>
                <a:latin typeface="Gill Sans"/>
                <a:cs typeface="Gill Sans"/>
              </a:rPr>
              <a:t>product</a:t>
            </a:r>
            <a:r>
              <a:rPr lang="it-IT" sz="2000" dirty="0" smtClean="0">
                <a:solidFill>
                  <a:srgbClr val="000090"/>
                </a:solidFill>
                <a:latin typeface="Gill Sans"/>
                <a:cs typeface="Gill Sans"/>
              </a:rPr>
              <a:t>.</a:t>
            </a:r>
            <a:endParaRPr lang="it-IT" sz="2000" dirty="0">
              <a:solidFill>
                <a:srgbClr val="000090"/>
              </a:solidFill>
              <a:latin typeface="Gill Sans"/>
              <a:cs typeface="Gill Sans"/>
            </a:endParaRPr>
          </a:p>
        </p:txBody>
      </p:sp>
      <p:sp>
        <p:nvSpPr>
          <p:cNvPr id="5" name="Rettangolo 4"/>
          <p:cNvSpPr/>
          <p:nvPr/>
        </p:nvSpPr>
        <p:spPr>
          <a:xfrm>
            <a:off x="-8467" y="6229290"/>
            <a:ext cx="9144000" cy="400110"/>
          </a:xfrm>
          <a:prstGeom prst="rect">
            <a:avLst/>
          </a:prstGeom>
        </p:spPr>
        <p:txBody>
          <a:bodyPr wrap="square">
            <a:spAutoFit/>
          </a:bodyPr>
          <a:lstStyle/>
          <a:p>
            <a:r>
              <a:rPr lang="it-IT" sz="2000" i="1" dirty="0" err="1" smtClean="0">
                <a:solidFill>
                  <a:srgbClr val="000090"/>
                </a:solidFill>
                <a:latin typeface="Gill Sans SemiBold"/>
                <a:cs typeface="Gill Sans SemiBold"/>
              </a:rPr>
              <a:t>Each</a:t>
            </a:r>
            <a:r>
              <a:rPr lang="it-IT" sz="2000" i="1" dirty="0" smtClean="0">
                <a:solidFill>
                  <a:srgbClr val="000090"/>
                </a:solidFill>
                <a:latin typeface="Gill Sans SemiBold"/>
                <a:cs typeface="Gill Sans SemiBold"/>
              </a:rPr>
              <a:t> </a:t>
            </a:r>
            <a:r>
              <a:rPr lang="it-IT" sz="2000" i="1" dirty="0" err="1">
                <a:solidFill>
                  <a:srgbClr val="000090"/>
                </a:solidFill>
                <a:latin typeface="Gill Sans SemiBold"/>
                <a:cs typeface="Gill Sans SemiBold"/>
              </a:rPr>
              <a:t>row</a:t>
            </a:r>
            <a:r>
              <a:rPr lang="it-IT" sz="2000" i="1" dirty="0">
                <a:solidFill>
                  <a:srgbClr val="000090"/>
                </a:solidFill>
                <a:latin typeface="Gill Sans SemiBold"/>
                <a:cs typeface="Gill Sans SemiBold"/>
              </a:rPr>
              <a:t> in the </a:t>
            </a:r>
            <a:r>
              <a:rPr lang="it-IT" sz="2000" i="1" dirty="0" err="1">
                <a:solidFill>
                  <a:srgbClr val="000090"/>
                </a:solidFill>
                <a:latin typeface="Gill Sans SemiBold"/>
                <a:cs typeface="Gill Sans SemiBold"/>
              </a:rPr>
              <a:t>matrix</a:t>
            </a:r>
            <a:r>
              <a:rPr lang="it-IT" sz="2000" i="1" dirty="0">
                <a:solidFill>
                  <a:srgbClr val="000090"/>
                </a:solidFill>
                <a:latin typeface="Gill Sans SemiBold"/>
                <a:cs typeface="Gill Sans SemiBold"/>
              </a:rPr>
              <a:t> </a:t>
            </a:r>
            <a:r>
              <a:rPr lang="it-IT" sz="2000" i="1" dirty="0" err="1">
                <a:solidFill>
                  <a:srgbClr val="000090"/>
                </a:solidFill>
                <a:latin typeface="Gill Sans SemiBold"/>
                <a:cs typeface="Gill Sans SemiBold"/>
              </a:rPr>
              <a:t>represents</a:t>
            </a:r>
            <a:r>
              <a:rPr lang="it-IT" sz="2000" i="1" dirty="0">
                <a:solidFill>
                  <a:srgbClr val="000090"/>
                </a:solidFill>
                <a:latin typeface="Gill Sans SemiBold"/>
                <a:cs typeface="Gill Sans SemiBold"/>
              </a:rPr>
              <a:t> a gene </a:t>
            </a:r>
            <a:r>
              <a:rPr lang="it-IT" sz="2000" i="1" dirty="0" err="1">
                <a:solidFill>
                  <a:srgbClr val="000090"/>
                </a:solidFill>
                <a:latin typeface="Gill Sans SemiBold"/>
                <a:cs typeface="Gill Sans SemiBold"/>
              </a:rPr>
              <a:t>expression</a:t>
            </a:r>
            <a:r>
              <a:rPr lang="it-IT" sz="2000" i="1" dirty="0">
                <a:solidFill>
                  <a:srgbClr val="000090"/>
                </a:solidFill>
                <a:latin typeface="Gill Sans SemiBold"/>
                <a:cs typeface="Gill Sans SemiBold"/>
              </a:rPr>
              <a:t> </a:t>
            </a:r>
            <a:r>
              <a:rPr lang="it-IT" sz="2000" i="1" dirty="0" err="1">
                <a:solidFill>
                  <a:srgbClr val="000090"/>
                </a:solidFill>
                <a:latin typeface="Gill Sans SemiBold"/>
                <a:cs typeface="Gill Sans SemiBold"/>
              </a:rPr>
              <a:t>profile</a:t>
            </a:r>
            <a:r>
              <a:rPr lang="it-IT" sz="2000" i="1" dirty="0">
                <a:solidFill>
                  <a:srgbClr val="000090"/>
                </a:solidFill>
                <a:latin typeface="Gill Sans SemiBold"/>
                <a:cs typeface="Gill Sans SemiBold"/>
              </a:rPr>
              <a:t>.</a:t>
            </a:r>
          </a:p>
        </p:txBody>
      </p:sp>
      <p:pic>
        <p:nvPicPr>
          <p:cNvPr id="7" name="Picture 2"/>
          <p:cNvPicPr>
            <a:picLocks noChangeAspect="1" noChangeArrowheads="1"/>
          </p:cNvPicPr>
          <p:nvPr/>
        </p:nvPicPr>
        <p:blipFill rotWithShape="1">
          <a:blip r:embed="rId2" cstate="print"/>
          <a:srcRect t="23000" r="36890" b="28383"/>
          <a:stretch/>
        </p:blipFill>
        <p:spPr bwMode="auto">
          <a:xfrm>
            <a:off x="1413933" y="3050822"/>
            <a:ext cx="6324600" cy="3045178"/>
          </a:xfrm>
          <a:prstGeom prst="rect">
            <a:avLst/>
          </a:prstGeom>
          <a:noFill/>
          <a:ln w="9525">
            <a:noFill/>
            <a:miter lim="800000"/>
            <a:headEnd/>
            <a:tailEnd/>
          </a:ln>
          <a:effectLst/>
        </p:spPr>
      </p:pic>
    </p:spTree>
    <p:extLst>
      <p:ext uri="{BB962C8B-B14F-4D97-AF65-F5344CB8AC3E}">
        <p14:creationId xmlns:p14="http://schemas.microsoft.com/office/powerpoint/2010/main" val="24882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5-10-23 alle 08.26.07.png"/>
          <p:cNvPicPr>
            <a:picLocks noChangeAspect="1"/>
          </p:cNvPicPr>
          <p:nvPr/>
        </p:nvPicPr>
        <p:blipFill rotWithShape="1">
          <a:blip r:embed="rId2">
            <a:extLst>
              <a:ext uri="{28A0092B-C50C-407E-A947-70E740481C1C}">
                <a14:useLocalDpi xmlns:a14="http://schemas.microsoft.com/office/drawing/2010/main" val="0"/>
              </a:ext>
            </a:extLst>
          </a:blip>
          <a:srcRect t="7994"/>
          <a:stretch/>
        </p:blipFill>
        <p:spPr>
          <a:xfrm>
            <a:off x="76200" y="1426474"/>
            <a:ext cx="8915400" cy="5126726"/>
          </a:xfrm>
          <a:prstGeom prst="rect">
            <a:avLst/>
          </a:prstGeom>
          <a:effectLst>
            <a:outerShdw blurRad="50800" dist="38100" dir="2700000" algn="tl" rotWithShape="0">
              <a:prstClr val="black">
                <a:alpha val="40000"/>
              </a:prstClr>
            </a:outerShdw>
          </a:effectLst>
        </p:spPr>
      </p:pic>
      <p:sp>
        <p:nvSpPr>
          <p:cNvPr id="4" name="Titolo 1"/>
          <p:cNvSpPr txBox="1">
            <a:spLocks/>
          </p:cNvSpPr>
          <p:nvPr/>
        </p:nvSpPr>
        <p:spPr>
          <a:xfrm>
            <a:off x="0" y="0"/>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Gill Sans"/>
                <a:ea typeface="+mj-ea"/>
                <a:cs typeface="Gill Sans"/>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it-IT" sz="3200" b="1" dirty="0" err="1" smtClean="0">
                <a:solidFill>
                  <a:srgbClr val="000090"/>
                </a:solidFill>
                <a:latin typeface="Gill Sans SemiBold"/>
                <a:cs typeface="Gill Sans SemiBold"/>
              </a:rPr>
              <a:t>Perturbation</a:t>
            </a:r>
            <a:r>
              <a:rPr lang="it-IT" sz="3200" b="1" dirty="0" smtClean="0">
                <a:solidFill>
                  <a:srgbClr val="000090"/>
                </a:solidFill>
                <a:latin typeface="Gill Sans SemiBold"/>
                <a:cs typeface="Gill Sans SemiBold"/>
              </a:rPr>
              <a:t> Data: </a:t>
            </a:r>
            <a:r>
              <a:rPr lang="it-IT" sz="3200" b="1" dirty="0" err="1" smtClean="0">
                <a:solidFill>
                  <a:srgbClr val="000090"/>
                </a:solidFill>
                <a:latin typeface="Gill Sans SemiBold"/>
                <a:cs typeface="Gill Sans SemiBold"/>
              </a:rPr>
              <a:t>repository</a:t>
            </a:r>
            <a:r>
              <a:rPr lang="it-IT" sz="3200" b="1" dirty="0" smtClean="0">
                <a:solidFill>
                  <a:srgbClr val="000090"/>
                </a:solidFill>
                <a:latin typeface="Gill Sans SemiBold"/>
                <a:cs typeface="Gill Sans SemiBold"/>
              </a:rPr>
              <a:t> </a:t>
            </a:r>
            <a:endParaRPr lang="it-IT" sz="3200" b="1" dirty="0">
              <a:solidFill>
                <a:srgbClr val="000090"/>
              </a:solidFill>
              <a:latin typeface="Gill Sans SemiBold"/>
              <a:cs typeface="Gill Sans SemiBold"/>
            </a:endParaRPr>
          </a:p>
        </p:txBody>
      </p:sp>
      <p:sp>
        <p:nvSpPr>
          <p:cNvPr id="5" name="Rettangolo 4"/>
          <p:cNvSpPr/>
          <p:nvPr/>
        </p:nvSpPr>
        <p:spPr>
          <a:xfrm>
            <a:off x="0" y="6489452"/>
            <a:ext cx="3007203" cy="400110"/>
          </a:xfrm>
          <a:prstGeom prst="rect">
            <a:avLst/>
          </a:prstGeom>
        </p:spPr>
        <p:txBody>
          <a:bodyPr wrap="none">
            <a:spAutoFit/>
          </a:bodyPr>
          <a:lstStyle/>
          <a:p>
            <a:r>
              <a:rPr lang="en-US" sz="2000" dirty="0"/>
              <a:t>http://</a:t>
            </a:r>
            <a:r>
              <a:rPr lang="en-US" sz="2000" dirty="0" err="1"/>
              <a:t>www.lincscloud.org</a:t>
            </a:r>
            <a:endParaRPr lang="en-US" sz="2000" dirty="0"/>
          </a:p>
        </p:txBody>
      </p:sp>
    </p:spTree>
    <p:extLst>
      <p:ext uri="{BB962C8B-B14F-4D97-AF65-F5344CB8AC3E}">
        <p14:creationId xmlns:p14="http://schemas.microsoft.com/office/powerpoint/2010/main" val="28337011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7415"/>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r" eaLnBrk="1" hangingPunct="1">
              <a:lnSpc>
                <a:spcPct val="110000"/>
              </a:lnSpc>
            </a:pPr>
            <a:r>
              <a:rPr lang="en-US" sz="3200" b="1" smtClean="0">
                <a:solidFill>
                  <a:srgbClr val="17375E"/>
                </a:solidFill>
                <a:latin typeface="Gill Sans"/>
                <a:cs typeface="Gill Sans"/>
              </a:rPr>
              <a:t>                                                        </a:t>
            </a:r>
            <a:endParaRPr lang="en-US" sz="3200" b="1">
              <a:solidFill>
                <a:srgbClr val="17375E"/>
              </a:solidFill>
              <a:latin typeface="Gill Sans"/>
              <a:cs typeface="Gill Sans"/>
            </a:endParaRPr>
          </a:p>
        </p:txBody>
      </p:sp>
      <p:sp>
        <p:nvSpPr>
          <p:cNvPr id="4" name="Rettangolo 3"/>
          <p:cNvSpPr/>
          <p:nvPr/>
        </p:nvSpPr>
        <p:spPr>
          <a:xfrm>
            <a:off x="3897351" y="152400"/>
            <a:ext cx="5301451" cy="584776"/>
          </a:xfrm>
          <a:prstGeom prst="rect">
            <a:avLst/>
          </a:prstGeom>
        </p:spPr>
        <p:txBody>
          <a:bodyPr wrap="none">
            <a:spAutoFit/>
          </a:bodyPr>
          <a:lstStyle/>
          <a:p>
            <a:r>
              <a:rPr lang="en-US" sz="3200" b="1" smtClean="0">
                <a:solidFill>
                  <a:srgbClr val="000090"/>
                </a:solidFill>
                <a:latin typeface="Gill Sans SemiBold"/>
                <a:cs typeface="Gill Sans SemiBold"/>
              </a:rPr>
              <a:t>Biological network inference</a:t>
            </a:r>
            <a:r>
              <a:rPr lang="en-US" sz="3200" smtClean="0">
                <a:solidFill>
                  <a:srgbClr val="000090"/>
                </a:solidFill>
                <a:latin typeface="Gill Sans SemiBold"/>
                <a:cs typeface="Gill Sans SemiBold"/>
              </a:rPr>
              <a:t> </a:t>
            </a:r>
            <a:endParaRPr lang="en-US" sz="3200">
              <a:solidFill>
                <a:srgbClr val="000090"/>
              </a:solidFill>
              <a:latin typeface="Gill Sans SemiBold"/>
              <a:cs typeface="Gill Sans SemiBold"/>
            </a:endParaRPr>
          </a:p>
        </p:txBody>
      </p:sp>
      <p:sp>
        <p:nvSpPr>
          <p:cNvPr id="2" name="Rettangolo 1"/>
          <p:cNvSpPr/>
          <p:nvPr/>
        </p:nvSpPr>
        <p:spPr>
          <a:xfrm>
            <a:off x="-2228" y="990600"/>
            <a:ext cx="9144000" cy="830997"/>
          </a:xfrm>
          <a:prstGeom prst="rect">
            <a:avLst/>
          </a:prstGeom>
        </p:spPr>
        <p:txBody>
          <a:bodyPr wrap="square">
            <a:spAutoFit/>
          </a:bodyPr>
          <a:lstStyle/>
          <a:p>
            <a:r>
              <a:rPr lang="en-US" b="1" dirty="0" smtClean="0">
                <a:solidFill>
                  <a:srgbClr val="000090"/>
                </a:solidFill>
                <a:latin typeface="Gill Sans"/>
                <a:cs typeface="Gill Sans"/>
              </a:rPr>
              <a:t>Biological network inference</a:t>
            </a:r>
            <a:r>
              <a:rPr lang="en-US" dirty="0" smtClean="0">
                <a:solidFill>
                  <a:srgbClr val="000090"/>
                </a:solidFill>
                <a:latin typeface="Gill Sans"/>
                <a:cs typeface="Gill Sans"/>
              </a:rPr>
              <a:t> is the process of making inferences and predictions about biological networks.</a:t>
            </a:r>
            <a:endParaRPr lang="en-US" dirty="0" smtClean="0">
              <a:solidFill>
                <a:srgbClr val="000090"/>
              </a:solidFill>
              <a:latin typeface="Gill Sans"/>
              <a:cs typeface="Gill Sans"/>
            </a:endParaRPr>
          </a:p>
        </p:txBody>
      </p:sp>
      <p:pic>
        <p:nvPicPr>
          <p:cNvPr id="5" name="Immagine 4" descr="Schermata 2015-09-25 alle 14.1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905000"/>
            <a:ext cx="4076700" cy="1549400"/>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0" y="3517880"/>
            <a:ext cx="9144000" cy="3416320"/>
          </a:xfrm>
          <a:prstGeom prst="rect">
            <a:avLst/>
          </a:prstGeom>
        </p:spPr>
        <p:txBody>
          <a:bodyPr wrap="square">
            <a:spAutoFit/>
          </a:bodyPr>
          <a:lstStyle/>
          <a:p>
            <a:pPr marL="342900" indent="-342900" algn="just">
              <a:buFont typeface="Arial"/>
              <a:buChar char="•"/>
            </a:pPr>
            <a:r>
              <a:rPr lang="en-US" dirty="0" smtClean="0">
                <a:solidFill>
                  <a:srgbClr val="000090"/>
                </a:solidFill>
                <a:latin typeface="Gill Sans"/>
                <a:cs typeface="Gill Sans"/>
              </a:rPr>
              <a:t>By measuring gene expression over time using high-throughput technologies, it may be possible to reverse engineer, or infer, the structure of the gene network involved in a particular cellular process. </a:t>
            </a:r>
          </a:p>
          <a:p>
            <a:pPr marL="342900" indent="-342900" algn="just">
              <a:buFont typeface="Arial"/>
              <a:buChar char="•"/>
            </a:pPr>
            <a:r>
              <a:rPr lang="en-US" dirty="0" smtClean="0">
                <a:solidFill>
                  <a:srgbClr val="000090"/>
                </a:solidFill>
                <a:latin typeface="Gill Sans"/>
                <a:cs typeface="Gill Sans"/>
              </a:rPr>
              <a:t>These gene expression data typically have a </a:t>
            </a:r>
            <a:r>
              <a:rPr lang="en-US" dirty="0" smtClean="0">
                <a:solidFill>
                  <a:srgbClr val="000090"/>
                </a:solidFill>
                <a:latin typeface="Gill Sans SemiBold"/>
                <a:cs typeface="Gill Sans SemiBold"/>
              </a:rPr>
              <a:t>high dimensionality </a:t>
            </a:r>
            <a:r>
              <a:rPr lang="en-US" dirty="0" smtClean="0">
                <a:solidFill>
                  <a:srgbClr val="000090"/>
                </a:solidFill>
                <a:latin typeface="Gill Sans"/>
                <a:cs typeface="Gill Sans"/>
              </a:rPr>
              <a:t>and a limited number of biological replicates and time points. </a:t>
            </a:r>
          </a:p>
          <a:p>
            <a:pPr marL="342900" indent="-342900" algn="just">
              <a:buFont typeface="Arial"/>
              <a:buChar char="•"/>
            </a:pPr>
            <a:r>
              <a:rPr lang="en-US" dirty="0" smtClean="0">
                <a:solidFill>
                  <a:srgbClr val="000090"/>
                </a:solidFill>
                <a:latin typeface="Gill Sans"/>
                <a:cs typeface="Gill Sans"/>
              </a:rPr>
              <a:t>Due to these issues and the complexity of biological systems, the problem of reverse engineering networks from gene expression data demands a specialized suite of statistical tools and methodologies.</a:t>
            </a:r>
            <a:endParaRPr lang="en-US" dirty="0">
              <a:solidFill>
                <a:srgbClr val="000090"/>
              </a:solidFill>
              <a:latin typeface="Gill Sans"/>
              <a:cs typeface="Gill Sans"/>
            </a:endParaRPr>
          </a:p>
        </p:txBody>
      </p:sp>
    </p:spTree>
    <p:extLst>
      <p:ext uri="{BB962C8B-B14F-4D97-AF65-F5344CB8AC3E}">
        <p14:creationId xmlns:p14="http://schemas.microsoft.com/office/powerpoint/2010/main" val="37482728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2860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a:solidFill>
                  <a:srgbClr val="000090"/>
                </a:solidFill>
                <a:latin typeface="Gill Sans SemiBold"/>
                <a:ea typeface="+mn-ea"/>
                <a:cs typeface="Gill Sans SemiBold"/>
              </a:rPr>
              <a:t>                                            </a:t>
            </a:r>
            <a:r>
              <a:rPr lang="it-IT" sz="3200" b="1" dirty="0" smtClean="0">
                <a:solidFill>
                  <a:srgbClr val="000090"/>
                </a:solidFill>
                <a:latin typeface="Gill Sans SemiBold"/>
                <a:cs typeface="Gill Sans SemiBold"/>
              </a:rPr>
              <a:t>Network </a:t>
            </a:r>
            <a:r>
              <a:rPr lang="it-IT" sz="3200" b="1" dirty="0" err="1" smtClean="0">
                <a:solidFill>
                  <a:srgbClr val="000090"/>
                </a:solidFill>
                <a:latin typeface="Gill Sans SemiBold"/>
                <a:cs typeface="Gill Sans SemiBold"/>
              </a:rPr>
              <a:t>Modeling</a:t>
            </a:r>
            <a:endParaRPr lang="it-IT" sz="3200" b="1" dirty="0">
              <a:solidFill>
                <a:srgbClr val="000090"/>
              </a:solidFill>
              <a:latin typeface="Gill Sans SemiBold"/>
              <a:ea typeface="+mn-ea"/>
              <a:cs typeface="Gill Sans SemiBold"/>
            </a:endParaRPr>
          </a:p>
        </p:txBody>
      </p:sp>
      <p:pic>
        <p:nvPicPr>
          <p:cNvPr id="2" name="Immagine 1" descr="Schermata 2015-09-25 alle 14.3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52600"/>
            <a:ext cx="6366810" cy="3160370"/>
          </a:xfrm>
          <a:prstGeom prst="rect">
            <a:avLst/>
          </a:prstGeom>
          <a:ln>
            <a:noFill/>
          </a:ln>
          <a:effectLst>
            <a:softEdge rad="112500"/>
          </a:effectLst>
        </p:spPr>
      </p:pic>
      <p:sp>
        <p:nvSpPr>
          <p:cNvPr id="5" name="Rettangolo 4"/>
          <p:cNvSpPr>
            <a:spLocks noChangeArrowheads="1"/>
          </p:cNvSpPr>
          <p:nvPr/>
        </p:nvSpPr>
        <p:spPr bwMode="auto">
          <a:xfrm>
            <a:off x="0" y="6581001"/>
            <a:ext cx="9144000" cy="276999"/>
          </a:xfrm>
          <a:prstGeom prst="rect">
            <a:avLst/>
          </a:prstGeom>
          <a:solidFill>
            <a:srgbClr val="FAC09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it-IT" sz="1200" dirty="0">
                <a:latin typeface="Gill Sans"/>
                <a:cs typeface="Gill Sans"/>
              </a:rPr>
              <a:t>Image </a:t>
            </a:r>
            <a:r>
              <a:rPr lang="it-IT" sz="1200" dirty="0" smtClean="0">
                <a:latin typeface="Gill Sans"/>
                <a:cs typeface="Gill Sans"/>
              </a:rPr>
              <a:t>from </a:t>
            </a:r>
            <a:r>
              <a:rPr lang="it-IT" sz="1200" dirty="0" err="1" smtClean="0">
                <a:latin typeface="Gill Sans"/>
                <a:cs typeface="Gill Sans"/>
              </a:rPr>
              <a:t>Hecker</a:t>
            </a:r>
            <a:r>
              <a:rPr lang="it-IT" sz="1200" dirty="0" smtClean="0">
                <a:latin typeface="Gill Sans"/>
                <a:cs typeface="Gill Sans"/>
              </a:rPr>
              <a:t> M. et al. (2009) Gene </a:t>
            </a:r>
            <a:r>
              <a:rPr lang="it-IT" sz="1200" dirty="0" err="1">
                <a:latin typeface="Gill Sans"/>
                <a:cs typeface="Gill Sans"/>
              </a:rPr>
              <a:t>regulatory</a:t>
            </a:r>
            <a:r>
              <a:rPr lang="it-IT" sz="1200" dirty="0">
                <a:latin typeface="Gill Sans"/>
                <a:cs typeface="Gill Sans"/>
              </a:rPr>
              <a:t> network </a:t>
            </a:r>
            <a:r>
              <a:rPr lang="it-IT" sz="1200" dirty="0" err="1">
                <a:latin typeface="Gill Sans"/>
                <a:cs typeface="Gill Sans"/>
              </a:rPr>
              <a:t>inference</a:t>
            </a:r>
            <a:r>
              <a:rPr lang="it-IT" sz="1200" dirty="0">
                <a:latin typeface="Gill Sans"/>
                <a:cs typeface="Gill Sans"/>
              </a:rPr>
              <a:t>: Data </a:t>
            </a:r>
            <a:r>
              <a:rPr lang="it-IT" sz="1200" dirty="0" err="1">
                <a:latin typeface="Gill Sans"/>
                <a:cs typeface="Gill Sans"/>
              </a:rPr>
              <a:t>integration</a:t>
            </a:r>
            <a:r>
              <a:rPr lang="it-IT" sz="1200" dirty="0">
                <a:latin typeface="Gill Sans"/>
                <a:cs typeface="Gill Sans"/>
              </a:rPr>
              <a:t> in </a:t>
            </a:r>
            <a:r>
              <a:rPr lang="it-IT" sz="1200" dirty="0" err="1">
                <a:latin typeface="Gill Sans"/>
                <a:cs typeface="Gill Sans"/>
              </a:rPr>
              <a:t>dynamic</a:t>
            </a:r>
            <a:r>
              <a:rPr lang="it-IT" sz="1200" dirty="0">
                <a:latin typeface="Gill Sans"/>
                <a:cs typeface="Gill Sans"/>
              </a:rPr>
              <a:t> </a:t>
            </a:r>
            <a:r>
              <a:rPr lang="it-IT" sz="1200" dirty="0" err="1">
                <a:latin typeface="Gill Sans"/>
                <a:cs typeface="Gill Sans"/>
              </a:rPr>
              <a:t>models</a:t>
            </a:r>
            <a:r>
              <a:rPr lang="it-IT" sz="1200" dirty="0">
                <a:latin typeface="Gill Sans"/>
                <a:cs typeface="Gill Sans"/>
              </a:rPr>
              <a:t>—A </a:t>
            </a:r>
            <a:r>
              <a:rPr lang="it-IT" sz="1200" dirty="0" err="1" smtClean="0">
                <a:latin typeface="Gill Sans"/>
                <a:cs typeface="Gill Sans"/>
              </a:rPr>
              <a:t>review</a:t>
            </a:r>
            <a:r>
              <a:rPr lang="it-IT" sz="1200" dirty="0" smtClean="0">
                <a:latin typeface="Gill Sans"/>
                <a:cs typeface="Gill Sans"/>
              </a:rPr>
              <a:t> , </a:t>
            </a:r>
            <a:r>
              <a:rPr lang="it-IT" sz="1200" dirty="0">
                <a:latin typeface="Gill Sans"/>
                <a:cs typeface="Gill Sans"/>
              </a:rPr>
              <a:t>86–103</a:t>
            </a:r>
            <a:r>
              <a:rPr lang="it-IT" sz="1200" dirty="0" smtClean="0">
                <a:latin typeface="Gill Sans"/>
                <a:cs typeface="Gill Sans"/>
              </a:rPr>
              <a:t> </a:t>
            </a:r>
            <a:endParaRPr lang="it-IT" sz="1200" dirty="0">
              <a:solidFill>
                <a:srgbClr val="17375E"/>
              </a:solidFill>
              <a:latin typeface="Gill Sans"/>
              <a:cs typeface="Gill Sans"/>
            </a:endParaRPr>
          </a:p>
        </p:txBody>
      </p:sp>
      <p:sp>
        <p:nvSpPr>
          <p:cNvPr id="3" name="CasellaDiTesto 2"/>
          <p:cNvSpPr txBox="1"/>
          <p:nvPr/>
        </p:nvSpPr>
        <p:spPr>
          <a:xfrm>
            <a:off x="0" y="5077361"/>
            <a:ext cx="9144000" cy="1323439"/>
          </a:xfrm>
          <a:prstGeom prst="rect">
            <a:avLst/>
          </a:prstGeom>
          <a:noFill/>
        </p:spPr>
        <p:txBody>
          <a:bodyPr wrap="square" rtlCol="0">
            <a:spAutoFit/>
          </a:bodyPr>
          <a:lstStyle/>
          <a:p>
            <a:pPr algn="just"/>
            <a:r>
              <a:rPr lang="it-IT" sz="2000" dirty="0" err="1" smtClean="0">
                <a:solidFill>
                  <a:srgbClr val="000090"/>
                </a:solidFill>
                <a:latin typeface="Gill Sans"/>
                <a:cs typeface="Gill Sans"/>
              </a:rPr>
              <a:t>There</a:t>
            </a:r>
            <a:r>
              <a:rPr lang="it-IT" sz="2000" dirty="0" smtClean="0">
                <a:solidFill>
                  <a:srgbClr val="000090"/>
                </a:solidFill>
                <a:latin typeface="Gill Sans"/>
                <a:cs typeface="Gill Sans"/>
              </a:rPr>
              <a:t> are </a:t>
            </a:r>
            <a:r>
              <a:rPr lang="it-IT" sz="2000" dirty="0" err="1" smtClean="0">
                <a:solidFill>
                  <a:srgbClr val="000090"/>
                </a:solidFill>
                <a:latin typeface="Gill Sans"/>
                <a:cs typeface="Gill Sans"/>
              </a:rPr>
              <a:t>different</a:t>
            </a:r>
            <a:r>
              <a:rPr lang="it-IT" sz="2000" dirty="0" smtClean="0">
                <a:solidFill>
                  <a:srgbClr val="000090"/>
                </a:solidFill>
                <a:latin typeface="Gill Sans"/>
                <a:cs typeface="Gill Sans"/>
              </a:rPr>
              <a:t> </a:t>
            </a:r>
            <a:r>
              <a:rPr lang="it-IT" sz="2000" dirty="0" err="1" smtClean="0">
                <a:solidFill>
                  <a:srgbClr val="000090"/>
                </a:solidFill>
                <a:latin typeface="Gill Sans"/>
                <a:cs typeface="Gill Sans"/>
              </a:rPr>
              <a:t>methodologies</a:t>
            </a:r>
            <a:r>
              <a:rPr lang="it-IT" sz="2000" dirty="0" smtClean="0">
                <a:solidFill>
                  <a:srgbClr val="000090"/>
                </a:solidFill>
                <a:latin typeface="Gill Sans"/>
                <a:cs typeface="Gill Sans"/>
              </a:rPr>
              <a:t> for </a:t>
            </a:r>
            <a:r>
              <a:rPr lang="it-IT" sz="2000" dirty="0" err="1" smtClean="0">
                <a:solidFill>
                  <a:srgbClr val="000090"/>
                </a:solidFill>
                <a:latin typeface="Gill Sans"/>
                <a:cs typeface="Gill Sans"/>
              </a:rPr>
              <a:t>modeling</a:t>
            </a:r>
            <a:r>
              <a:rPr lang="it-IT" sz="2000" dirty="0" smtClean="0">
                <a:solidFill>
                  <a:srgbClr val="000090"/>
                </a:solidFill>
                <a:latin typeface="Gill Sans"/>
                <a:cs typeface="Gill Sans"/>
              </a:rPr>
              <a:t> of gene networks.</a:t>
            </a:r>
            <a:r>
              <a:rPr lang="it-IT" sz="2000" dirty="0">
                <a:solidFill>
                  <a:srgbClr val="000090"/>
                </a:solidFill>
                <a:latin typeface="Gill Sans"/>
                <a:cs typeface="Gill Sans"/>
              </a:rPr>
              <a:t> </a:t>
            </a:r>
            <a:endParaRPr lang="it-IT" sz="2000" dirty="0" smtClean="0">
              <a:solidFill>
                <a:srgbClr val="000090"/>
              </a:solidFill>
              <a:latin typeface="Gill Sans"/>
              <a:cs typeface="Gill Sans"/>
            </a:endParaRPr>
          </a:p>
          <a:p>
            <a:pPr algn="just"/>
            <a:r>
              <a:rPr lang="it-IT" sz="2000" dirty="0" err="1" smtClean="0">
                <a:solidFill>
                  <a:srgbClr val="000090"/>
                </a:solidFill>
                <a:latin typeface="Gill Sans"/>
                <a:cs typeface="Gill Sans"/>
              </a:rPr>
              <a:t>These</a:t>
            </a:r>
            <a:r>
              <a:rPr lang="it-IT" sz="2000" dirty="0" smtClean="0">
                <a:solidFill>
                  <a:srgbClr val="000090"/>
                </a:solidFill>
                <a:latin typeface="Gill Sans"/>
                <a:cs typeface="Gill Sans"/>
              </a:rPr>
              <a:t> </a:t>
            </a:r>
            <a:r>
              <a:rPr lang="it-IT" sz="2000" dirty="0" err="1">
                <a:solidFill>
                  <a:srgbClr val="000090"/>
                </a:solidFill>
                <a:latin typeface="Gill Sans"/>
                <a:cs typeface="Gill Sans"/>
              </a:rPr>
              <a:t>models</a:t>
            </a:r>
            <a:r>
              <a:rPr lang="it-IT" sz="2000" dirty="0">
                <a:solidFill>
                  <a:srgbClr val="000090"/>
                </a:solidFill>
                <a:latin typeface="Gill Sans"/>
                <a:cs typeface="Gill Sans"/>
              </a:rPr>
              <a:t> </a:t>
            </a:r>
            <a:r>
              <a:rPr lang="it-IT" sz="2000" dirty="0" err="1">
                <a:solidFill>
                  <a:srgbClr val="000090"/>
                </a:solidFill>
                <a:latin typeface="Gill Sans"/>
                <a:cs typeface="Gill Sans"/>
              </a:rPr>
              <a:t>range</a:t>
            </a:r>
            <a:r>
              <a:rPr lang="it-IT" sz="2000" dirty="0">
                <a:solidFill>
                  <a:srgbClr val="000090"/>
                </a:solidFill>
                <a:latin typeface="Gill Sans"/>
                <a:cs typeface="Gill Sans"/>
              </a:rPr>
              <a:t> from </a:t>
            </a:r>
            <a:r>
              <a:rPr lang="it-IT" sz="2000" dirty="0" err="1">
                <a:solidFill>
                  <a:srgbClr val="000090"/>
                </a:solidFill>
                <a:latin typeface="Gill Sans"/>
                <a:cs typeface="Gill Sans"/>
              </a:rPr>
              <a:t>very</a:t>
            </a:r>
            <a:r>
              <a:rPr lang="it-IT" sz="2000" dirty="0">
                <a:solidFill>
                  <a:srgbClr val="000090"/>
                </a:solidFill>
                <a:latin typeface="Gill Sans"/>
                <a:cs typeface="Gill Sans"/>
              </a:rPr>
              <a:t> </a:t>
            </a:r>
            <a:r>
              <a:rPr lang="it-IT" sz="2000" dirty="0" err="1">
                <a:solidFill>
                  <a:srgbClr val="000090"/>
                </a:solidFill>
                <a:latin typeface="Gill Sans"/>
                <a:cs typeface="Gill Sans"/>
              </a:rPr>
              <a:t>abstract</a:t>
            </a:r>
            <a:r>
              <a:rPr lang="it-IT" sz="2000" dirty="0">
                <a:solidFill>
                  <a:srgbClr val="000090"/>
                </a:solidFill>
                <a:latin typeface="Gill Sans"/>
                <a:cs typeface="Gill Sans"/>
              </a:rPr>
              <a:t> (</a:t>
            </a:r>
            <a:r>
              <a:rPr lang="it-IT" sz="2000" dirty="0" err="1">
                <a:solidFill>
                  <a:srgbClr val="000090"/>
                </a:solidFill>
                <a:latin typeface="Gill Sans"/>
                <a:cs typeface="Gill Sans"/>
              </a:rPr>
              <a:t>involving</a:t>
            </a:r>
            <a:r>
              <a:rPr lang="it-IT" sz="2000" dirty="0">
                <a:solidFill>
                  <a:srgbClr val="000090"/>
                </a:solidFill>
                <a:latin typeface="Gill Sans"/>
                <a:cs typeface="Gill Sans"/>
              </a:rPr>
              <a:t> </a:t>
            </a:r>
            <a:r>
              <a:rPr lang="it-IT" sz="2000" dirty="0" err="1">
                <a:solidFill>
                  <a:srgbClr val="000090"/>
                </a:solidFill>
                <a:latin typeface="Gill Sans"/>
                <a:cs typeface="Gill Sans"/>
              </a:rPr>
              <a:t>Boolean</a:t>
            </a:r>
            <a:r>
              <a:rPr lang="it-IT" sz="2000" dirty="0">
                <a:solidFill>
                  <a:srgbClr val="000090"/>
                </a:solidFill>
                <a:latin typeface="Gill Sans"/>
                <a:cs typeface="Gill Sans"/>
              </a:rPr>
              <a:t> </a:t>
            </a:r>
            <a:r>
              <a:rPr lang="it-IT" sz="2000" dirty="0" err="1">
                <a:solidFill>
                  <a:srgbClr val="000090"/>
                </a:solidFill>
                <a:latin typeface="Gill Sans"/>
                <a:cs typeface="Gill Sans"/>
              </a:rPr>
              <a:t>values</a:t>
            </a:r>
            <a:r>
              <a:rPr lang="it-IT" sz="2000" dirty="0">
                <a:solidFill>
                  <a:srgbClr val="000090"/>
                </a:solidFill>
                <a:latin typeface="Gill Sans"/>
                <a:cs typeface="Gill Sans"/>
              </a:rPr>
              <a:t> </a:t>
            </a:r>
            <a:r>
              <a:rPr lang="it-IT" sz="2000" dirty="0" err="1">
                <a:solidFill>
                  <a:srgbClr val="000090"/>
                </a:solidFill>
                <a:latin typeface="Gill Sans"/>
                <a:cs typeface="Gill Sans"/>
              </a:rPr>
              <a:t>only</a:t>
            </a:r>
            <a:r>
              <a:rPr lang="it-IT" sz="2000" dirty="0">
                <a:solidFill>
                  <a:srgbClr val="000090"/>
                </a:solidFill>
                <a:latin typeface="Gill Sans"/>
                <a:cs typeface="Gill Sans"/>
              </a:rPr>
              <a:t>) to </a:t>
            </a:r>
            <a:r>
              <a:rPr lang="it-IT" sz="2000" dirty="0" err="1">
                <a:solidFill>
                  <a:srgbClr val="000090"/>
                </a:solidFill>
                <a:latin typeface="Gill Sans"/>
                <a:cs typeface="Gill Sans"/>
              </a:rPr>
              <a:t>very</a:t>
            </a:r>
            <a:r>
              <a:rPr lang="it-IT" sz="2000" dirty="0">
                <a:solidFill>
                  <a:srgbClr val="000090"/>
                </a:solidFill>
                <a:latin typeface="Gill Sans"/>
                <a:cs typeface="Gill Sans"/>
              </a:rPr>
              <a:t> concrete (</a:t>
            </a:r>
            <a:r>
              <a:rPr lang="it-IT" sz="2000" dirty="0" err="1">
                <a:solidFill>
                  <a:srgbClr val="000090"/>
                </a:solidFill>
                <a:latin typeface="Gill Sans"/>
                <a:cs typeface="Gill Sans"/>
              </a:rPr>
              <a:t>including</a:t>
            </a:r>
            <a:r>
              <a:rPr lang="it-IT" sz="2000" dirty="0">
                <a:solidFill>
                  <a:srgbClr val="000090"/>
                </a:solidFill>
                <a:latin typeface="Gill Sans"/>
                <a:cs typeface="Gill Sans"/>
              </a:rPr>
              <a:t> </a:t>
            </a:r>
            <a:r>
              <a:rPr lang="it-IT" sz="2000" dirty="0" err="1">
                <a:solidFill>
                  <a:srgbClr val="000090"/>
                </a:solidFill>
                <a:latin typeface="Gill Sans"/>
                <a:cs typeface="Gill Sans"/>
              </a:rPr>
              <a:t>fully</a:t>
            </a:r>
            <a:r>
              <a:rPr lang="it-IT" sz="2000" dirty="0">
                <a:solidFill>
                  <a:srgbClr val="000090"/>
                </a:solidFill>
                <a:latin typeface="Gill Sans"/>
                <a:cs typeface="Gill Sans"/>
              </a:rPr>
              <a:t> </a:t>
            </a:r>
            <a:r>
              <a:rPr lang="it-IT" sz="2000" dirty="0" err="1">
                <a:solidFill>
                  <a:srgbClr val="000090"/>
                </a:solidFill>
                <a:latin typeface="Gill Sans"/>
                <a:cs typeface="Gill Sans"/>
              </a:rPr>
              <a:t>biochemical</a:t>
            </a:r>
            <a:r>
              <a:rPr lang="it-IT" sz="2000" dirty="0">
                <a:solidFill>
                  <a:srgbClr val="000090"/>
                </a:solidFill>
                <a:latin typeface="Gill Sans"/>
                <a:cs typeface="Gill Sans"/>
              </a:rPr>
              <a:t> </a:t>
            </a:r>
            <a:r>
              <a:rPr lang="it-IT" sz="2000" dirty="0" err="1">
                <a:solidFill>
                  <a:srgbClr val="000090"/>
                </a:solidFill>
                <a:latin typeface="Gill Sans"/>
                <a:cs typeface="Gill Sans"/>
              </a:rPr>
              <a:t>interactions</a:t>
            </a:r>
            <a:r>
              <a:rPr lang="it-IT" sz="2000" dirty="0">
                <a:solidFill>
                  <a:srgbClr val="000090"/>
                </a:solidFill>
                <a:latin typeface="Gill Sans"/>
                <a:cs typeface="Gill Sans"/>
              </a:rPr>
              <a:t> with </a:t>
            </a:r>
            <a:r>
              <a:rPr lang="it-IT" sz="2000" dirty="0" err="1">
                <a:solidFill>
                  <a:srgbClr val="000090"/>
                </a:solidFill>
                <a:latin typeface="Gill Sans"/>
                <a:cs typeface="Gill Sans"/>
              </a:rPr>
              <a:t>stochastic</a:t>
            </a:r>
            <a:r>
              <a:rPr lang="it-IT" sz="2000" dirty="0">
                <a:solidFill>
                  <a:srgbClr val="000090"/>
                </a:solidFill>
                <a:latin typeface="Gill Sans"/>
                <a:cs typeface="Gill Sans"/>
              </a:rPr>
              <a:t> </a:t>
            </a:r>
            <a:r>
              <a:rPr lang="it-IT" sz="2000" dirty="0" err="1">
                <a:solidFill>
                  <a:srgbClr val="000090"/>
                </a:solidFill>
                <a:latin typeface="Gill Sans"/>
                <a:cs typeface="Gill Sans"/>
              </a:rPr>
              <a:t>kinetics</a:t>
            </a:r>
            <a:r>
              <a:rPr lang="it-IT" sz="2000" dirty="0">
                <a:solidFill>
                  <a:srgbClr val="000090"/>
                </a:solidFill>
                <a:latin typeface="Gill Sans"/>
                <a:cs typeface="Gill Sans"/>
              </a:rPr>
              <a:t>), </a:t>
            </a:r>
            <a:r>
              <a:rPr lang="it-IT" sz="2000" dirty="0" err="1">
                <a:solidFill>
                  <a:srgbClr val="000090"/>
                </a:solidFill>
                <a:latin typeface="Gill Sans"/>
                <a:cs typeface="Gill Sans"/>
              </a:rPr>
              <a:t>depending</a:t>
            </a:r>
            <a:r>
              <a:rPr lang="it-IT" sz="2000" dirty="0">
                <a:solidFill>
                  <a:srgbClr val="000090"/>
                </a:solidFill>
                <a:latin typeface="Gill Sans"/>
                <a:cs typeface="Gill Sans"/>
              </a:rPr>
              <a:t> on the </a:t>
            </a:r>
            <a:r>
              <a:rPr lang="it-IT" sz="2000" dirty="0" err="1">
                <a:solidFill>
                  <a:srgbClr val="000090"/>
                </a:solidFill>
                <a:latin typeface="Gill Sans"/>
                <a:cs typeface="Gill Sans"/>
              </a:rPr>
              <a:t>biological</a:t>
            </a:r>
            <a:r>
              <a:rPr lang="it-IT" sz="2000" dirty="0">
                <a:solidFill>
                  <a:srgbClr val="000090"/>
                </a:solidFill>
                <a:latin typeface="Gill Sans"/>
                <a:cs typeface="Gill Sans"/>
              </a:rPr>
              <a:t> </a:t>
            </a:r>
            <a:r>
              <a:rPr lang="it-IT" sz="2000" dirty="0" err="1">
                <a:solidFill>
                  <a:srgbClr val="000090"/>
                </a:solidFill>
                <a:latin typeface="Gill Sans"/>
                <a:cs typeface="Gill Sans"/>
              </a:rPr>
              <a:t>level</a:t>
            </a:r>
            <a:r>
              <a:rPr lang="it-IT" sz="2000" dirty="0">
                <a:solidFill>
                  <a:srgbClr val="000090"/>
                </a:solidFill>
                <a:latin typeface="Gill Sans"/>
                <a:cs typeface="Gill Sans"/>
              </a:rPr>
              <a:t> to be </a:t>
            </a:r>
            <a:r>
              <a:rPr lang="it-IT" sz="2000" dirty="0" err="1">
                <a:solidFill>
                  <a:srgbClr val="000090"/>
                </a:solidFill>
                <a:latin typeface="Gill Sans"/>
                <a:cs typeface="Gill Sans"/>
              </a:rPr>
              <a:t>studied</a:t>
            </a:r>
            <a:r>
              <a:rPr lang="it-IT" sz="2000" dirty="0">
                <a:solidFill>
                  <a:srgbClr val="000090"/>
                </a:solidFill>
                <a:latin typeface="Gill Sans"/>
                <a:cs typeface="Gill Sans"/>
              </a:rPr>
              <a:t>.</a:t>
            </a:r>
          </a:p>
        </p:txBody>
      </p:sp>
    </p:spTree>
    <p:extLst>
      <p:ext uri="{BB962C8B-B14F-4D97-AF65-F5344CB8AC3E}">
        <p14:creationId xmlns:p14="http://schemas.microsoft.com/office/powerpoint/2010/main" val="2147873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err="1" smtClean="0">
                <a:solidFill>
                  <a:srgbClr val="000090"/>
                </a:solidFill>
                <a:latin typeface="Gill Sans SemiBold"/>
                <a:ea typeface="+mn-ea"/>
                <a:cs typeface="Gill Sans SemiBold"/>
              </a:rPr>
              <a:t>Physical</a:t>
            </a:r>
            <a:r>
              <a:rPr lang="it-IT" sz="3200" b="1" dirty="0" smtClean="0">
                <a:solidFill>
                  <a:srgbClr val="000090"/>
                </a:solidFill>
                <a:latin typeface="Gill Sans SemiBold"/>
                <a:ea typeface="+mn-ea"/>
                <a:cs typeface="Gill Sans SemiBold"/>
              </a:rPr>
              <a:t> </a:t>
            </a:r>
            <a:r>
              <a:rPr lang="it-IT" sz="3200" b="1" dirty="0" smtClean="0">
                <a:solidFill>
                  <a:srgbClr val="000090"/>
                </a:solidFill>
                <a:latin typeface="Gill Sans SemiBold"/>
                <a:ea typeface="+mn-ea"/>
                <a:cs typeface="Gill Sans SemiBold"/>
              </a:rPr>
              <a:t>vs. </a:t>
            </a:r>
            <a:r>
              <a:rPr lang="it-IT" sz="3200" b="1" dirty="0" err="1" smtClean="0">
                <a:solidFill>
                  <a:srgbClr val="000090"/>
                </a:solidFill>
                <a:latin typeface="Gill Sans SemiBold"/>
                <a:ea typeface="+mn-ea"/>
                <a:cs typeface="Gill Sans SemiBold"/>
              </a:rPr>
              <a:t>Combinatorial</a:t>
            </a:r>
            <a:r>
              <a:rPr lang="it-IT" sz="3200" b="1" dirty="0" smtClean="0">
                <a:solidFill>
                  <a:srgbClr val="000090"/>
                </a:solidFill>
                <a:latin typeface="Gill Sans SemiBold"/>
                <a:ea typeface="+mn-ea"/>
                <a:cs typeface="Gill Sans SemiBold"/>
              </a:rPr>
              <a:t> </a:t>
            </a:r>
            <a:r>
              <a:rPr lang="it-IT" sz="3200" b="1" dirty="0" err="1" smtClean="0">
                <a:solidFill>
                  <a:srgbClr val="000090"/>
                </a:solidFill>
                <a:latin typeface="Gill Sans SemiBold"/>
                <a:ea typeface="+mn-ea"/>
                <a:cs typeface="Gill Sans SemiBold"/>
              </a:rPr>
              <a:t>Models</a:t>
            </a:r>
            <a:r>
              <a:rPr lang="it-IT" sz="3200" b="1" dirty="0" smtClean="0">
                <a:solidFill>
                  <a:srgbClr val="000090"/>
                </a:solidFill>
                <a:latin typeface="Gill Sans SemiBold"/>
                <a:ea typeface="+mn-ea"/>
                <a:cs typeface="Gill Sans SemiBold"/>
              </a:rPr>
              <a:t> </a:t>
            </a:r>
            <a:endParaRPr lang="it-IT" sz="3200" b="1" dirty="0">
              <a:solidFill>
                <a:srgbClr val="000090"/>
              </a:solidFill>
              <a:latin typeface="Gill Sans SemiBold"/>
              <a:ea typeface="+mn-ea"/>
              <a:cs typeface="Gill Sans SemiBold"/>
            </a:endParaRPr>
          </a:p>
        </p:txBody>
      </p:sp>
      <p:graphicFrame>
        <p:nvGraphicFramePr>
          <p:cNvPr id="5" name="Diagramma 4"/>
          <p:cNvGraphicFramePr/>
          <p:nvPr>
            <p:extLst>
              <p:ext uri="{D42A27DB-BD31-4B8C-83A1-F6EECF244321}">
                <p14:modId xmlns:p14="http://schemas.microsoft.com/office/powerpoint/2010/main" val="3489887583"/>
              </p:ext>
            </p:extLst>
          </p:nvPr>
        </p:nvGraphicFramePr>
        <p:xfrm>
          <a:off x="304800" y="609600"/>
          <a:ext cx="8586546" cy="564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9721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Dynamic vs. Static Models (1) </a:t>
            </a:r>
            <a:endParaRPr lang="en-US" sz="3200" b="1">
              <a:solidFill>
                <a:srgbClr val="000090"/>
              </a:solidFill>
              <a:latin typeface="Gill Sans SemiBold"/>
              <a:ea typeface="+mn-ea"/>
              <a:cs typeface="Gill Sans SemiBold"/>
            </a:endParaRPr>
          </a:p>
        </p:txBody>
      </p:sp>
      <p:sp>
        <p:nvSpPr>
          <p:cNvPr id="5" name="CasellaDiTesto 4"/>
          <p:cNvSpPr txBox="1"/>
          <p:nvPr/>
        </p:nvSpPr>
        <p:spPr>
          <a:xfrm>
            <a:off x="-10861" y="1295400"/>
            <a:ext cx="9106892" cy="4388893"/>
          </a:xfrm>
          <a:prstGeom prst="rect">
            <a:avLst/>
          </a:prstGeom>
          <a:noFill/>
        </p:spPr>
        <p:txBody>
          <a:bodyPr wrap="square" rtlCol="0">
            <a:spAutoFit/>
          </a:bodyPr>
          <a:lstStyle/>
          <a:p>
            <a:pPr marL="342900" indent="-342900" algn="just">
              <a:lnSpc>
                <a:spcPct val="110000"/>
              </a:lnSpc>
              <a:buFont typeface="Arial"/>
              <a:buChar char="•"/>
            </a:pPr>
            <a:r>
              <a:rPr lang="en-US" smtClean="0">
                <a:solidFill>
                  <a:srgbClr val="000090"/>
                </a:solidFill>
                <a:latin typeface="Gill Sans"/>
                <a:cs typeface="Gill Sans"/>
              </a:rPr>
              <a:t>Describe the change of gene expression in time.</a:t>
            </a:r>
          </a:p>
          <a:p>
            <a:pPr marL="342900" indent="-342900" algn="just">
              <a:lnSpc>
                <a:spcPct val="110000"/>
              </a:lnSpc>
              <a:buFont typeface="Arial"/>
              <a:buChar char="•"/>
            </a:pPr>
            <a:r>
              <a:rPr lang="en-US" smtClean="0">
                <a:solidFill>
                  <a:srgbClr val="000090"/>
                </a:solidFill>
                <a:latin typeface="Gill Sans"/>
                <a:cs typeface="Gill Sans"/>
              </a:rPr>
              <a:t>Tend to be more complete than static ones, in that they aim to characterize the interactions among the input signals, and offer quantitative predictions for the observable variables.</a:t>
            </a:r>
          </a:p>
          <a:p>
            <a:pPr marL="342900" indent="-342900" algn="just">
              <a:buFont typeface="Arial"/>
              <a:buChar char="•"/>
            </a:pPr>
            <a:r>
              <a:rPr lang="en-US" smtClean="0">
                <a:solidFill>
                  <a:srgbClr val="000090"/>
                </a:solidFill>
                <a:latin typeface="Gill Sans"/>
                <a:cs typeface="Gill Sans"/>
              </a:rPr>
              <a:t>Require more input data in general because of the large number of parameters to fit, as well as some type of understanding of the nature of the aggregation function.</a:t>
            </a:r>
          </a:p>
          <a:p>
            <a:pPr algn="just">
              <a:lnSpc>
                <a:spcPct val="120000"/>
              </a:lnSpc>
            </a:pPr>
            <a:r>
              <a:rPr lang="en-US" smtClean="0">
                <a:solidFill>
                  <a:srgbClr val="000090"/>
                </a:solidFill>
                <a:latin typeface="Gill Sans"/>
                <a:cs typeface="Gill Sans"/>
              </a:rPr>
              <a:t>Most dynamic models are based on simplifications of differential rate equations for each node: </a:t>
            </a:r>
          </a:p>
          <a:p>
            <a:pPr algn="just"/>
            <a:endParaRPr lang="en-US" smtClean="0">
              <a:solidFill>
                <a:schemeClr val="tx2"/>
              </a:solidFill>
              <a:latin typeface="Gill Sans"/>
              <a:cs typeface="Gill Sans"/>
            </a:endParaRPr>
          </a:p>
          <a:p>
            <a:endParaRPr lang="en-US" sz="2000">
              <a:solidFill>
                <a:schemeClr val="tx2"/>
              </a:solidFill>
              <a:latin typeface="Gill Sans"/>
              <a:cs typeface="Gill Sans"/>
            </a:endParaRPr>
          </a:p>
        </p:txBody>
      </p:sp>
      <p:pic>
        <p:nvPicPr>
          <p:cNvPr id="12" name="Immagine 11" descr="Schermata 2015-09-28 alle 11.58.22.png"/>
          <p:cNvPicPr>
            <a:picLocks noChangeAspect="1"/>
          </p:cNvPicPr>
          <p:nvPr/>
        </p:nvPicPr>
        <p:blipFill>
          <a:blip r:embed="rId2">
            <a:duotone>
              <a:prstClr val="black"/>
              <a:srgbClr val="D9C3A5">
                <a:tint val="50000"/>
                <a:satMod val="180000"/>
              </a:srgbClr>
            </a:duotone>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90800" y="5131044"/>
            <a:ext cx="4000880" cy="888756"/>
          </a:xfrm>
          <a:prstGeom prst="rect">
            <a:avLst/>
          </a:prstGeom>
          <a:ln>
            <a:noFill/>
          </a:ln>
          <a:effectLst>
            <a:outerShdw blurRad="292100" dist="139700" dir="2700000" algn="tl" rotWithShape="0">
              <a:srgbClr val="333333">
                <a:alpha val="65000"/>
              </a:srgbClr>
            </a:outerShdw>
          </a:effectLst>
        </p:spPr>
      </p:pic>
      <p:sp>
        <p:nvSpPr>
          <p:cNvPr id="13" name="CasellaDiTesto 12"/>
          <p:cNvSpPr txBox="1"/>
          <p:nvPr/>
        </p:nvSpPr>
        <p:spPr>
          <a:xfrm>
            <a:off x="228600" y="6396335"/>
            <a:ext cx="8686800" cy="461665"/>
          </a:xfrm>
          <a:prstGeom prst="rect">
            <a:avLst/>
          </a:prstGeom>
          <a:solidFill>
            <a:schemeClr val="tx2">
              <a:lumMod val="60000"/>
              <a:lumOff val="40000"/>
            </a:schemeClr>
          </a:solidFill>
          <a:effectLst>
            <a:innerShdw blurRad="63500" dist="50800" dir="13500000">
              <a:prstClr val="black">
                <a:alpha val="50000"/>
              </a:prstClr>
            </a:innerShdw>
          </a:effectLst>
        </p:spPr>
        <p:txBody>
          <a:bodyPr wrap="square" rtlCol="0">
            <a:spAutoFit/>
          </a:bodyPr>
          <a:lstStyle/>
          <a:p>
            <a:r>
              <a:rPr lang="en-US" smtClean="0">
                <a:solidFill>
                  <a:srgbClr val="000090"/>
                </a:solidFill>
                <a:latin typeface="Gill Sans"/>
                <a:cs typeface="Gill Sans"/>
              </a:rPr>
              <a:t>Examples of dynamic models are Boolean Networks </a:t>
            </a:r>
            <a:endParaRPr lang="en-US">
              <a:solidFill>
                <a:srgbClr val="000090"/>
              </a:solidFill>
              <a:latin typeface="Gill Sans"/>
              <a:cs typeface="Gill Sans"/>
            </a:endParaRPr>
          </a:p>
        </p:txBody>
      </p:sp>
    </p:spTree>
    <p:extLst>
      <p:ext uri="{BB962C8B-B14F-4D97-AF65-F5344CB8AC3E}">
        <p14:creationId xmlns:p14="http://schemas.microsoft.com/office/powerpoint/2010/main" val="2478060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err="1" smtClean="0">
                <a:solidFill>
                  <a:srgbClr val="000090"/>
                </a:solidFill>
                <a:latin typeface="Gill Sans SemiBold"/>
                <a:ea typeface="+mn-ea"/>
                <a:cs typeface="Gill Sans SemiBold"/>
              </a:rPr>
              <a:t>Dynamic</a:t>
            </a:r>
            <a:r>
              <a:rPr lang="it-IT" sz="3200" b="1" dirty="0" smtClean="0">
                <a:solidFill>
                  <a:srgbClr val="000090"/>
                </a:solidFill>
                <a:latin typeface="Gill Sans SemiBold"/>
                <a:ea typeface="+mn-ea"/>
                <a:cs typeface="Gill Sans SemiBold"/>
              </a:rPr>
              <a:t> vs. </a:t>
            </a:r>
            <a:r>
              <a:rPr lang="it-IT" sz="3200" b="1" dirty="0" err="1" smtClean="0">
                <a:solidFill>
                  <a:srgbClr val="000090"/>
                </a:solidFill>
                <a:latin typeface="Gill Sans SemiBold"/>
                <a:ea typeface="+mn-ea"/>
                <a:cs typeface="Gill Sans SemiBold"/>
              </a:rPr>
              <a:t>Static</a:t>
            </a:r>
            <a:r>
              <a:rPr lang="it-IT" sz="3200" b="1" dirty="0" smtClean="0">
                <a:solidFill>
                  <a:srgbClr val="000090"/>
                </a:solidFill>
                <a:latin typeface="Gill Sans SemiBold"/>
                <a:ea typeface="+mn-ea"/>
                <a:cs typeface="Gill Sans SemiBold"/>
              </a:rPr>
              <a:t> </a:t>
            </a:r>
            <a:r>
              <a:rPr lang="it-IT" sz="3200" b="1" dirty="0" err="1" smtClean="0">
                <a:solidFill>
                  <a:srgbClr val="000090"/>
                </a:solidFill>
                <a:latin typeface="Gill Sans SemiBold"/>
                <a:ea typeface="+mn-ea"/>
                <a:cs typeface="Gill Sans SemiBold"/>
              </a:rPr>
              <a:t>Models</a:t>
            </a:r>
            <a:r>
              <a:rPr lang="it-IT" sz="3200" b="1" dirty="0" smtClean="0">
                <a:solidFill>
                  <a:srgbClr val="000090"/>
                </a:solidFill>
                <a:latin typeface="Gill Sans SemiBold"/>
                <a:ea typeface="+mn-ea"/>
                <a:cs typeface="Gill Sans SemiBold"/>
              </a:rPr>
              <a:t> (2) </a:t>
            </a:r>
            <a:endParaRPr lang="it-IT" sz="3200" b="1" dirty="0">
              <a:solidFill>
                <a:srgbClr val="000090"/>
              </a:solidFill>
              <a:latin typeface="Gill Sans SemiBold"/>
              <a:ea typeface="+mn-ea"/>
              <a:cs typeface="Gill Sans SemiBold"/>
            </a:endParaRPr>
          </a:p>
        </p:txBody>
      </p:sp>
      <p:sp>
        <p:nvSpPr>
          <p:cNvPr id="5" name="Rettangolo 4"/>
          <p:cNvSpPr/>
          <p:nvPr/>
        </p:nvSpPr>
        <p:spPr>
          <a:xfrm>
            <a:off x="0" y="1905000"/>
            <a:ext cx="9118658" cy="1938992"/>
          </a:xfrm>
          <a:prstGeom prst="rect">
            <a:avLst/>
          </a:prstGeom>
        </p:spPr>
        <p:txBody>
          <a:bodyPr wrap="square">
            <a:spAutoFit/>
          </a:bodyPr>
          <a:lstStyle/>
          <a:p>
            <a:pPr marL="342900" indent="-342900" algn="l">
              <a:buFont typeface="Arial"/>
              <a:buChar char="•"/>
            </a:pPr>
            <a:r>
              <a:rPr lang="it-IT" dirty="0" err="1">
                <a:solidFill>
                  <a:srgbClr val="000090"/>
                </a:solidFill>
                <a:latin typeface="Gill Sans"/>
                <a:cs typeface="Gill Sans"/>
              </a:rPr>
              <a:t>Static</a:t>
            </a:r>
            <a:r>
              <a:rPr lang="it-IT" dirty="0">
                <a:solidFill>
                  <a:srgbClr val="000090"/>
                </a:solidFill>
                <a:latin typeface="Gill Sans"/>
                <a:cs typeface="Gill Sans"/>
              </a:rPr>
              <a:t> </a:t>
            </a:r>
            <a:r>
              <a:rPr lang="it-IT" dirty="0" err="1">
                <a:solidFill>
                  <a:srgbClr val="000090"/>
                </a:solidFill>
                <a:latin typeface="Gill Sans"/>
                <a:cs typeface="Gill Sans"/>
              </a:rPr>
              <a:t>models</a:t>
            </a:r>
            <a:r>
              <a:rPr lang="it-IT" dirty="0">
                <a:solidFill>
                  <a:srgbClr val="000090"/>
                </a:solidFill>
                <a:latin typeface="Gill Sans"/>
                <a:cs typeface="Gill Sans"/>
              </a:rPr>
              <a:t> do </a:t>
            </a:r>
            <a:r>
              <a:rPr lang="it-IT" dirty="0" err="1">
                <a:solidFill>
                  <a:srgbClr val="000090"/>
                </a:solidFill>
                <a:latin typeface="Gill Sans"/>
                <a:cs typeface="Gill Sans"/>
              </a:rPr>
              <a:t>not</a:t>
            </a:r>
            <a:r>
              <a:rPr lang="it-IT" dirty="0">
                <a:solidFill>
                  <a:srgbClr val="000090"/>
                </a:solidFill>
                <a:latin typeface="Gill Sans"/>
                <a:cs typeface="Gill Sans"/>
              </a:rPr>
              <a:t> </a:t>
            </a:r>
            <a:r>
              <a:rPr lang="it-IT" dirty="0" err="1">
                <a:solidFill>
                  <a:srgbClr val="000090"/>
                </a:solidFill>
                <a:latin typeface="Gill Sans"/>
                <a:cs typeface="Gill Sans"/>
              </a:rPr>
              <a:t>have</a:t>
            </a:r>
            <a:r>
              <a:rPr lang="it-IT" dirty="0">
                <a:solidFill>
                  <a:srgbClr val="000090"/>
                </a:solidFill>
                <a:latin typeface="Gill Sans"/>
                <a:cs typeface="Gill Sans"/>
              </a:rPr>
              <a:t> a time-component in </a:t>
            </a:r>
            <a:r>
              <a:rPr lang="it-IT" dirty="0" err="1">
                <a:solidFill>
                  <a:srgbClr val="000090"/>
                </a:solidFill>
                <a:latin typeface="Gill Sans"/>
                <a:cs typeface="Gill Sans"/>
              </a:rPr>
              <a:t>them</a:t>
            </a:r>
            <a:r>
              <a:rPr lang="it-IT" dirty="0" smtClean="0">
                <a:solidFill>
                  <a:srgbClr val="000090"/>
                </a:solidFill>
                <a:latin typeface="Gill Sans"/>
                <a:cs typeface="Gill Sans"/>
              </a:rPr>
              <a:t>. </a:t>
            </a:r>
            <a:endParaRPr lang="it-IT" dirty="0" smtClean="0">
              <a:solidFill>
                <a:srgbClr val="000090"/>
              </a:solidFill>
              <a:latin typeface="Gill Sans"/>
              <a:cs typeface="Gill Sans"/>
            </a:endParaRPr>
          </a:p>
          <a:p>
            <a:pPr marL="342900" indent="-342900" algn="l">
              <a:buFont typeface="Arial"/>
              <a:buChar char="•"/>
            </a:pPr>
            <a:r>
              <a:rPr lang="it-IT" dirty="0" err="1" smtClean="0">
                <a:solidFill>
                  <a:srgbClr val="000090"/>
                </a:solidFill>
                <a:latin typeface="Gill Sans"/>
                <a:cs typeface="Gill Sans"/>
              </a:rPr>
              <a:t>This</a:t>
            </a:r>
            <a:r>
              <a:rPr lang="it-IT" dirty="0" smtClean="0">
                <a:solidFill>
                  <a:srgbClr val="000090"/>
                </a:solidFill>
                <a:latin typeface="Gill Sans"/>
                <a:cs typeface="Gill Sans"/>
              </a:rPr>
              <a:t> </a:t>
            </a:r>
            <a:r>
              <a:rPr lang="it-IT" dirty="0" err="1" smtClean="0">
                <a:solidFill>
                  <a:srgbClr val="000090"/>
                </a:solidFill>
                <a:latin typeface="Gill Sans"/>
                <a:cs typeface="Gill Sans"/>
              </a:rPr>
              <a:t>means</a:t>
            </a:r>
            <a:r>
              <a:rPr lang="it-IT" dirty="0" smtClean="0">
                <a:solidFill>
                  <a:srgbClr val="000090"/>
                </a:solidFill>
                <a:latin typeface="Gill Sans"/>
                <a:cs typeface="Gill Sans"/>
              </a:rPr>
              <a:t> </a:t>
            </a:r>
            <a:r>
              <a:rPr lang="it-IT" dirty="0" err="1">
                <a:solidFill>
                  <a:srgbClr val="000090"/>
                </a:solidFill>
                <a:latin typeface="Gill Sans"/>
                <a:cs typeface="Gill Sans"/>
              </a:rPr>
              <a:t>that</a:t>
            </a:r>
            <a:r>
              <a:rPr lang="it-IT" dirty="0">
                <a:solidFill>
                  <a:srgbClr val="000090"/>
                </a:solidFill>
                <a:latin typeface="Gill Sans"/>
                <a:cs typeface="Gill Sans"/>
              </a:rPr>
              <a:t> </a:t>
            </a:r>
            <a:r>
              <a:rPr lang="it-IT" dirty="0" err="1">
                <a:solidFill>
                  <a:srgbClr val="000090"/>
                </a:solidFill>
                <a:latin typeface="Gill Sans"/>
                <a:cs typeface="Gill Sans"/>
              </a:rPr>
              <a:t>static</a:t>
            </a:r>
            <a:r>
              <a:rPr lang="it-IT" dirty="0">
                <a:solidFill>
                  <a:srgbClr val="000090"/>
                </a:solidFill>
                <a:latin typeface="Gill Sans"/>
                <a:cs typeface="Gill Sans"/>
              </a:rPr>
              <a:t> </a:t>
            </a:r>
            <a:r>
              <a:rPr lang="it-IT" dirty="0" err="1">
                <a:solidFill>
                  <a:srgbClr val="000090"/>
                </a:solidFill>
                <a:latin typeface="Gill Sans"/>
                <a:cs typeface="Gill Sans"/>
              </a:rPr>
              <a:t>models</a:t>
            </a:r>
            <a:r>
              <a:rPr lang="it-IT" dirty="0">
                <a:solidFill>
                  <a:srgbClr val="000090"/>
                </a:solidFill>
                <a:latin typeface="Gill Sans"/>
                <a:cs typeface="Gill Sans"/>
              </a:rPr>
              <a:t> </a:t>
            </a:r>
            <a:r>
              <a:rPr lang="it-IT" dirty="0" err="1">
                <a:solidFill>
                  <a:srgbClr val="000090"/>
                </a:solidFill>
                <a:latin typeface="Gill Sans"/>
                <a:cs typeface="Gill Sans"/>
              </a:rPr>
              <a:t>yield</a:t>
            </a:r>
            <a:r>
              <a:rPr lang="it-IT" dirty="0">
                <a:solidFill>
                  <a:srgbClr val="000090"/>
                </a:solidFill>
                <a:latin typeface="Gill Sans"/>
                <a:cs typeface="Gill Sans"/>
              </a:rPr>
              <a:t> </a:t>
            </a:r>
            <a:r>
              <a:rPr lang="it-IT" dirty="0" err="1">
                <a:solidFill>
                  <a:srgbClr val="000090"/>
                </a:solidFill>
                <a:latin typeface="Gill Sans"/>
                <a:cs typeface="Gill Sans"/>
              </a:rPr>
              <a:t>only</a:t>
            </a:r>
            <a:r>
              <a:rPr lang="it-IT" dirty="0">
                <a:solidFill>
                  <a:srgbClr val="000090"/>
                </a:solidFill>
                <a:latin typeface="Gill Sans"/>
                <a:cs typeface="Gill Sans"/>
              </a:rPr>
              <a:t> </a:t>
            </a:r>
            <a:r>
              <a:rPr lang="it-IT" dirty="0" err="1">
                <a:solidFill>
                  <a:srgbClr val="000090"/>
                </a:solidFill>
                <a:latin typeface="Gill Sans"/>
                <a:cs typeface="Gill Sans"/>
              </a:rPr>
              <a:t>topologies</a:t>
            </a:r>
            <a:r>
              <a:rPr lang="it-IT" dirty="0">
                <a:solidFill>
                  <a:srgbClr val="000090"/>
                </a:solidFill>
                <a:latin typeface="Gill Sans"/>
                <a:cs typeface="Gill Sans"/>
              </a:rPr>
              <a:t>, or qualitative networks of </a:t>
            </a:r>
            <a:r>
              <a:rPr lang="it-IT" dirty="0" err="1">
                <a:solidFill>
                  <a:srgbClr val="000090"/>
                </a:solidFill>
                <a:latin typeface="Gill Sans"/>
                <a:cs typeface="Gill Sans"/>
              </a:rPr>
              <a:t>interactions</a:t>
            </a:r>
            <a:r>
              <a:rPr lang="it-IT" dirty="0">
                <a:solidFill>
                  <a:srgbClr val="000090"/>
                </a:solidFill>
                <a:latin typeface="Gill Sans"/>
                <a:cs typeface="Gill Sans"/>
              </a:rPr>
              <a:t> </a:t>
            </a:r>
            <a:r>
              <a:rPr lang="it-IT" dirty="0" err="1">
                <a:solidFill>
                  <a:srgbClr val="000090"/>
                </a:solidFill>
                <a:latin typeface="Gill Sans"/>
                <a:cs typeface="Gill Sans"/>
              </a:rPr>
              <a:t>between</a:t>
            </a:r>
            <a:r>
              <a:rPr lang="it-IT" dirty="0">
                <a:solidFill>
                  <a:srgbClr val="000090"/>
                </a:solidFill>
                <a:latin typeface="Gill Sans"/>
                <a:cs typeface="Gill Sans"/>
              </a:rPr>
              <a:t> the </a:t>
            </a:r>
            <a:r>
              <a:rPr lang="it-IT" dirty="0" err="1">
                <a:solidFill>
                  <a:srgbClr val="000090"/>
                </a:solidFill>
                <a:latin typeface="Gill Sans"/>
                <a:cs typeface="Gill Sans"/>
              </a:rPr>
              <a:t>genes</a:t>
            </a:r>
            <a:r>
              <a:rPr lang="it-IT" dirty="0">
                <a:solidFill>
                  <a:srgbClr val="000090"/>
                </a:solidFill>
                <a:latin typeface="Gill Sans"/>
                <a:cs typeface="Gill Sans"/>
              </a:rPr>
              <a:t>, </a:t>
            </a:r>
            <a:r>
              <a:rPr lang="it-IT" dirty="0" err="1">
                <a:solidFill>
                  <a:srgbClr val="000090"/>
                </a:solidFill>
                <a:latin typeface="Gill Sans"/>
                <a:cs typeface="Gill Sans"/>
              </a:rPr>
              <a:t>often</a:t>
            </a:r>
            <a:r>
              <a:rPr lang="it-IT" dirty="0">
                <a:solidFill>
                  <a:srgbClr val="000090"/>
                </a:solidFill>
                <a:latin typeface="Gill Sans"/>
                <a:cs typeface="Gill Sans"/>
              </a:rPr>
              <a:t> </a:t>
            </a:r>
            <a:r>
              <a:rPr lang="it-IT" dirty="0" err="1">
                <a:solidFill>
                  <a:srgbClr val="000090"/>
                </a:solidFill>
                <a:latin typeface="Gill Sans"/>
                <a:cs typeface="Gill Sans"/>
              </a:rPr>
              <a:t>specifying</a:t>
            </a:r>
            <a:r>
              <a:rPr lang="it-IT" dirty="0">
                <a:solidFill>
                  <a:srgbClr val="000090"/>
                </a:solidFill>
                <a:latin typeface="Gill Sans"/>
                <a:cs typeface="Gill Sans"/>
              </a:rPr>
              <a:t> the nature of the </a:t>
            </a:r>
            <a:r>
              <a:rPr lang="it-IT" dirty="0" err="1">
                <a:solidFill>
                  <a:srgbClr val="000090"/>
                </a:solidFill>
                <a:latin typeface="Gill Sans"/>
                <a:cs typeface="Gill Sans"/>
              </a:rPr>
              <a:t>interactions</a:t>
            </a:r>
            <a:r>
              <a:rPr lang="it-IT" dirty="0">
                <a:solidFill>
                  <a:srgbClr val="000090"/>
                </a:solidFill>
                <a:latin typeface="Gill Sans"/>
                <a:cs typeface="Gill Sans"/>
              </a:rPr>
              <a:t>. </a:t>
            </a:r>
          </a:p>
          <a:p>
            <a:endParaRPr lang="it-IT" dirty="0">
              <a:latin typeface="Gill Sans"/>
              <a:cs typeface="Gill Sans"/>
            </a:endParaRPr>
          </a:p>
        </p:txBody>
      </p:sp>
      <p:sp>
        <p:nvSpPr>
          <p:cNvPr id="6" name="Rettangolo 5"/>
          <p:cNvSpPr/>
          <p:nvPr/>
        </p:nvSpPr>
        <p:spPr>
          <a:xfrm>
            <a:off x="533400" y="4191000"/>
            <a:ext cx="8382000" cy="830997"/>
          </a:xfrm>
          <a:prstGeom prst="rect">
            <a:avLst/>
          </a:prstGeom>
          <a:solidFill>
            <a:schemeClr val="tx2">
              <a:lumMod val="60000"/>
              <a:lumOff val="40000"/>
            </a:schemeClr>
          </a:solidFill>
          <a:effectLst>
            <a:innerShdw blurRad="63500" dist="50800" dir="13500000">
              <a:prstClr val="black">
                <a:alpha val="50000"/>
              </a:prstClr>
            </a:innerShdw>
          </a:effectLst>
        </p:spPr>
        <p:txBody>
          <a:bodyPr wrap="square">
            <a:spAutoFit/>
          </a:bodyPr>
          <a:lstStyle/>
          <a:p>
            <a:r>
              <a:rPr lang="it-IT" dirty="0" err="1">
                <a:solidFill>
                  <a:srgbClr val="000090"/>
                </a:solidFill>
                <a:latin typeface="Gill Sans"/>
                <a:cs typeface="Gill Sans"/>
              </a:rPr>
              <a:t>Examples</a:t>
            </a:r>
            <a:r>
              <a:rPr lang="it-IT" dirty="0">
                <a:solidFill>
                  <a:srgbClr val="000090"/>
                </a:solidFill>
                <a:latin typeface="Gill Sans"/>
                <a:cs typeface="Gill Sans"/>
              </a:rPr>
              <a:t> of </a:t>
            </a:r>
            <a:r>
              <a:rPr lang="it-IT" dirty="0" err="1">
                <a:solidFill>
                  <a:srgbClr val="000090"/>
                </a:solidFill>
                <a:latin typeface="Gill Sans"/>
                <a:cs typeface="Gill Sans"/>
              </a:rPr>
              <a:t>static</a:t>
            </a:r>
            <a:r>
              <a:rPr lang="it-IT" dirty="0">
                <a:solidFill>
                  <a:srgbClr val="000090"/>
                </a:solidFill>
                <a:latin typeface="Gill Sans"/>
                <a:cs typeface="Gill Sans"/>
              </a:rPr>
              <a:t> </a:t>
            </a:r>
            <a:r>
              <a:rPr lang="it-IT" dirty="0" err="1">
                <a:solidFill>
                  <a:srgbClr val="000090"/>
                </a:solidFill>
                <a:latin typeface="Gill Sans"/>
                <a:cs typeface="Gill Sans"/>
              </a:rPr>
              <a:t>models</a:t>
            </a:r>
            <a:r>
              <a:rPr lang="it-IT" dirty="0">
                <a:solidFill>
                  <a:srgbClr val="000090"/>
                </a:solidFill>
                <a:latin typeface="Gill Sans"/>
                <a:cs typeface="Gill Sans"/>
              </a:rPr>
              <a:t> are: </a:t>
            </a:r>
            <a:r>
              <a:rPr lang="it-IT" dirty="0" err="1">
                <a:solidFill>
                  <a:srgbClr val="000090"/>
                </a:solidFill>
                <a:latin typeface="Gill Sans"/>
                <a:cs typeface="Gill Sans"/>
              </a:rPr>
              <a:t>Graph</a:t>
            </a:r>
            <a:r>
              <a:rPr lang="it-IT" dirty="0">
                <a:solidFill>
                  <a:srgbClr val="000090"/>
                </a:solidFill>
                <a:latin typeface="Gill Sans"/>
                <a:cs typeface="Gill Sans"/>
              </a:rPr>
              <a:t> </a:t>
            </a:r>
            <a:r>
              <a:rPr lang="it-IT" dirty="0" err="1">
                <a:solidFill>
                  <a:srgbClr val="000090"/>
                </a:solidFill>
                <a:latin typeface="Gill Sans"/>
                <a:cs typeface="Gill Sans"/>
              </a:rPr>
              <a:t>T</a:t>
            </a:r>
            <a:r>
              <a:rPr lang="it-IT" dirty="0" err="1" smtClean="0">
                <a:solidFill>
                  <a:srgbClr val="000090"/>
                </a:solidFill>
                <a:latin typeface="Gill Sans"/>
                <a:cs typeface="Gill Sans"/>
              </a:rPr>
              <a:t>heoretic</a:t>
            </a:r>
            <a:r>
              <a:rPr lang="it-IT" dirty="0" smtClean="0">
                <a:solidFill>
                  <a:srgbClr val="000090"/>
                </a:solidFill>
                <a:latin typeface="Gill Sans"/>
                <a:cs typeface="Gill Sans"/>
              </a:rPr>
              <a:t> </a:t>
            </a:r>
            <a:r>
              <a:rPr lang="it-IT" dirty="0" err="1">
                <a:solidFill>
                  <a:srgbClr val="000090"/>
                </a:solidFill>
                <a:latin typeface="Gill Sans"/>
                <a:cs typeface="Gill Sans"/>
              </a:rPr>
              <a:t>M</a:t>
            </a:r>
            <a:r>
              <a:rPr lang="it-IT" dirty="0" err="1" smtClean="0">
                <a:solidFill>
                  <a:srgbClr val="000090"/>
                </a:solidFill>
                <a:latin typeface="Gill Sans"/>
                <a:cs typeface="Gill Sans"/>
              </a:rPr>
              <a:t>odels</a:t>
            </a:r>
            <a:r>
              <a:rPr lang="it-IT" dirty="0">
                <a:solidFill>
                  <a:srgbClr val="000090"/>
                </a:solidFill>
                <a:latin typeface="Gill Sans"/>
                <a:cs typeface="Gill Sans"/>
              </a:rPr>
              <a:t>, </a:t>
            </a:r>
            <a:r>
              <a:rPr lang="it-IT" dirty="0" err="1">
                <a:solidFill>
                  <a:srgbClr val="000090"/>
                </a:solidFill>
                <a:latin typeface="Gill Sans"/>
                <a:cs typeface="Gill Sans"/>
              </a:rPr>
              <a:t>Bayesian</a:t>
            </a:r>
            <a:r>
              <a:rPr lang="it-IT" dirty="0">
                <a:solidFill>
                  <a:srgbClr val="000090"/>
                </a:solidFill>
                <a:latin typeface="Gill Sans"/>
                <a:cs typeface="Gill Sans"/>
              </a:rPr>
              <a:t> N</a:t>
            </a:r>
            <a:r>
              <a:rPr lang="it-IT" dirty="0" smtClean="0">
                <a:solidFill>
                  <a:srgbClr val="000090"/>
                </a:solidFill>
                <a:latin typeface="Gill Sans"/>
                <a:cs typeface="Gill Sans"/>
              </a:rPr>
              <a:t>etworks</a:t>
            </a:r>
            <a:r>
              <a:rPr lang="it-IT" dirty="0">
                <a:solidFill>
                  <a:srgbClr val="000090"/>
                </a:solidFill>
                <a:latin typeface="Gill Sans"/>
                <a:cs typeface="Gill Sans"/>
              </a:rPr>
              <a:t>, and Linear Additive </a:t>
            </a:r>
            <a:r>
              <a:rPr lang="it-IT" dirty="0" err="1">
                <a:solidFill>
                  <a:srgbClr val="000090"/>
                </a:solidFill>
                <a:latin typeface="Gill Sans"/>
                <a:cs typeface="Gill Sans"/>
              </a:rPr>
              <a:t>Models</a:t>
            </a:r>
            <a:r>
              <a:rPr lang="it-IT" dirty="0">
                <a:solidFill>
                  <a:srgbClr val="000090"/>
                </a:solidFill>
                <a:latin typeface="Gill Sans"/>
                <a:cs typeface="Gill Sans"/>
              </a:rPr>
              <a:t> </a:t>
            </a:r>
          </a:p>
        </p:txBody>
      </p:sp>
    </p:spTree>
    <p:extLst>
      <p:ext uri="{BB962C8B-B14F-4D97-AF65-F5344CB8AC3E}">
        <p14:creationId xmlns:p14="http://schemas.microsoft.com/office/powerpoint/2010/main" val="6162644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err="1" smtClean="0">
                <a:solidFill>
                  <a:srgbClr val="000090"/>
                </a:solidFill>
                <a:latin typeface="Gill Sans SemiBold"/>
                <a:ea typeface="+mn-ea"/>
                <a:cs typeface="Gill Sans SemiBold"/>
              </a:rPr>
              <a:t>Deterministic</a:t>
            </a:r>
            <a:r>
              <a:rPr lang="it-IT" sz="3200" b="1" dirty="0" smtClean="0">
                <a:solidFill>
                  <a:srgbClr val="000090"/>
                </a:solidFill>
                <a:latin typeface="Gill Sans SemiBold"/>
                <a:ea typeface="+mn-ea"/>
                <a:cs typeface="Gill Sans SemiBold"/>
              </a:rPr>
              <a:t> </a:t>
            </a:r>
            <a:r>
              <a:rPr lang="it-IT" sz="3200" b="1" dirty="0" smtClean="0">
                <a:solidFill>
                  <a:srgbClr val="000090"/>
                </a:solidFill>
                <a:latin typeface="Gill Sans SemiBold"/>
                <a:ea typeface="+mn-ea"/>
                <a:cs typeface="Gill Sans SemiBold"/>
              </a:rPr>
              <a:t>vs. </a:t>
            </a:r>
            <a:r>
              <a:rPr lang="it-IT" sz="3200" b="1" dirty="0" err="1">
                <a:solidFill>
                  <a:srgbClr val="000090"/>
                </a:solidFill>
                <a:latin typeface="Gill Sans SemiBold"/>
                <a:ea typeface="+mn-ea"/>
                <a:cs typeface="Gill Sans SemiBold"/>
              </a:rPr>
              <a:t>S</a:t>
            </a:r>
            <a:r>
              <a:rPr lang="it-IT" sz="3200" b="1" dirty="0" err="1" smtClean="0">
                <a:solidFill>
                  <a:srgbClr val="000090"/>
                </a:solidFill>
                <a:latin typeface="Gill Sans SemiBold"/>
                <a:ea typeface="+mn-ea"/>
                <a:cs typeface="Gill Sans SemiBold"/>
              </a:rPr>
              <a:t>tochastic</a:t>
            </a:r>
            <a:r>
              <a:rPr lang="it-IT" sz="3200" b="1" dirty="0" smtClean="0">
                <a:solidFill>
                  <a:srgbClr val="000090"/>
                </a:solidFill>
                <a:latin typeface="Gill Sans SemiBold"/>
                <a:ea typeface="+mn-ea"/>
                <a:cs typeface="Gill Sans SemiBold"/>
              </a:rPr>
              <a:t> </a:t>
            </a:r>
            <a:r>
              <a:rPr lang="it-IT" sz="3200" b="1" dirty="0" err="1">
                <a:solidFill>
                  <a:srgbClr val="000090"/>
                </a:solidFill>
                <a:latin typeface="Gill Sans SemiBold"/>
                <a:ea typeface="+mn-ea"/>
                <a:cs typeface="Gill Sans SemiBold"/>
              </a:rPr>
              <a:t>M</a:t>
            </a:r>
            <a:r>
              <a:rPr lang="it-IT" sz="3200" b="1" dirty="0" err="1" smtClean="0">
                <a:solidFill>
                  <a:srgbClr val="000090"/>
                </a:solidFill>
                <a:latin typeface="Gill Sans SemiBold"/>
                <a:ea typeface="+mn-ea"/>
                <a:cs typeface="Gill Sans SemiBold"/>
              </a:rPr>
              <a:t>odels</a:t>
            </a:r>
            <a:r>
              <a:rPr lang="it-IT" sz="3200" b="1" dirty="0" smtClean="0">
                <a:solidFill>
                  <a:srgbClr val="000090"/>
                </a:solidFill>
                <a:latin typeface="Gill Sans SemiBold"/>
                <a:ea typeface="+mn-ea"/>
                <a:cs typeface="Gill Sans SemiBold"/>
              </a:rPr>
              <a:t> </a:t>
            </a:r>
            <a:endParaRPr lang="it-IT" sz="3200" b="1" dirty="0">
              <a:solidFill>
                <a:srgbClr val="000090"/>
              </a:solidFill>
              <a:latin typeface="Gill Sans SemiBold"/>
              <a:ea typeface="+mn-ea"/>
              <a:cs typeface="Gill Sans SemiBold"/>
            </a:endParaRPr>
          </a:p>
        </p:txBody>
      </p:sp>
      <p:graphicFrame>
        <p:nvGraphicFramePr>
          <p:cNvPr id="5" name="Diagramma 4"/>
          <p:cNvGraphicFramePr/>
          <p:nvPr>
            <p:extLst>
              <p:ext uri="{D42A27DB-BD31-4B8C-83A1-F6EECF244321}">
                <p14:modId xmlns:p14="http://schemas.microsoft.com/office/powerpoint/2010/main" val="1172536750"/>
              </p:ext>
            </p:extLst>
          </p:nvPr>
        </p:nvGraphicFramePr>
        <p:xfrm>
          <a:off x="304800" y="914400"/>
          <a:ext cx="8763000" cy="564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2036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a:solidFill>
                  <a:srgbClr val="000090"/>
                </a:solidFill>
                <a:latin typeface="Gill Sans"/>
                <a:ea typeface="+mn-ea"/>
                <a:cs typeface="Gill Sans"/>
              </a:rPr>
              <a:t>                           </a:t>
            </a:r>
          </a:p>
        </p:txBody>
      </p:sp>
      <p:sp>
        <p:nvSpPr>
          <p:cNvPr id="5" name="Rettangolo 4"/>
          <p:cNvSpPr/>
          <p:nvPr/>
        </p:nvSpPr>
        <p:spPr>
          <a:xfrm>
            <a:off x="0" y="24824"/>
            <a:ext cx="9144000" cy="584776"/>
          </a:xfrm>
          <a:prstGeom prst="rect">
            <a:avLst/>
          </a:prstGeom>
        </p:spPr>
        <p:txBody>
          <a:bodyPr wrap="square">
            <a:spAutoFit/>
          </a:bodyPr>
          <a:lstStyle/>
          <a:p>
            <a:pPr algn="r"/>
            <a:r>
              <a:rPr lang="it-IT" sz="3200" b="1" dirty="0" err="1" smtClean="0">
                <a:solidFill>
                  <a:srgbClr val="000090"/>
                </a:solidFill>
                <a:latin typeface="Gill Sans SemiBold"/>
                <a:cs typeface="Gill Sans SemiBold"/>
              </a:rPr>
              <a:t>Static</a:t>
            </a:r>
            <a:r>
              <a:rPr lang="it-IT" sz="3200" b="1" dirty="0" smtClean="0">
                <a:solidFill>
                  <a:srgbClr val="000090"/>
                </a:solidFill>
                <a:latin typeface="Gill Sans SemiBold"/>
                <a:cs typeface="Gill Sans SemiBold"/>
              </a:rPr>
              <a:t> </a:t>
            </a:r>
            <a:r>
              <a:rPr lang="it-IT" sz="3200" b="1" dirty="0" err="1" smtClean="0">
                <a:solidFill>
                  <a:srgbClr val="000090"/>
                </a:solidFill>
                <a:latin typeface="Gill Sans SemiBold"/>
                <a:cs typeface="Gill Sans SemiBold"/>
              </a:rPr>
              <a:t>Graph</a:t>
            </a:r>
            <a:r>
              <a:rPr lang="it-IT" sz="3200" b="1" dirty="0" smtClean="0">
                <a:solidFill>
                  <a:srgbClr val="000090"/>
                </a:solidFill>
                <a:latin typeface="Gill Sans SemiBold"/>
                <a:cs typeface="Gill Sans SemiBold"/>
              </a:rPr>
              <a:t> </a:t>
            </a:r>
            <a:r>
              <a:rPr lang="it-IT" sz="3200" b="1" dirty="0">
                <a:solidFill>
                  <a:srgbClr val="000090"/>
                </a:solidFill>
                <a:latin typeface="Gill Sans SemiBold"/>
                <a:cs typeface="Gill Sans SemiBold"/>
              </a:rPr>
              <a:t>Model</a:t>
            </a:r>
          </a:p>
        </p:txBody>
      </p:sp>
      <p:sp>
        <p:nvSpPr>
          <p:cNvPr id="8" name="Rettangolo 7"/>
          <p:cNvSpPr/>
          <p:nvPr/>
        </p:nvSpPr>
        <p:spPr>
          <a:xfrm>
            <a:off x="0" y="1447800"/>
            <a:ext cx="9144000" cy="2862322"/>
          </a:xfrm>
          <a:prstGeom prst="rect">
            <a:avLst/>
          </a:prstGeom>
        </p:spPr>
        <p:txBody>
          <a:bodyPr wrap="square">
            <a:spAutoFit/>
          </a:bodyPr>
          <a:lstStyle/>
          <a:p>
            <a:pPr algn="l"/>
            <a:r>
              <a:rPr lang="it-IT" sz="2000" b="1" dirty="0">
                <a:solidFill>
                  <a:srgbClr val="000090"/>
                </a:solidFill>
                <a:latin typeface="Gill Sans"/>
                <a:cs typeface="Gill Sans"/>
              </a:rPr>
              <a:t>Network: </a:t>
            </a:r>
            <a:r>
              <a:rPr lang="it-IT" sz="2000" b="1" dirty="0" err="1">
                <a:solidFill>
                  <a:srgbClr val="000090"/>
                </a:solidFill>
                <a:latin typeface="Gill Sans"/>
                <a:cs typeface="Gill Sans"/>
              </a:rPr>
              <a:t>directed</a:t>
            </a:r>
            <a:r>
              <a:rPr lang="it-IT" sz="2000" b="1" dirty="0">
                <a:solidFill>
                  <a:srgbClr val="000090"/>
                </a:solidFill>
                <a:latin typeface="Gill Sans"/>
                <a:cs typeface="Gill Sans"/>
              </a:rPr>
              <a:t> </a:t>
            </a:r>
            <a:r>
              <a:rPr lang="it-IT" sz="2000" b="1" dirty="0" err="1">
                <a:solidFill>
                  <a:srgbClr val="000090"/>
                </a:solidFill>
                <a:latin typeface="Gill Sans"/>
                <a:cs typeface="Gill Sans"/>
              </a:rPr>
              <a:t>graph</a:t>
            </a:r>
            <a:r>
              <a:rPr lang="it-IT" sz="2000" b="1" dirty="0">
                <a:solidFill>
                  <a:srgbClr val="000090"/>
                </a:solidFill>
                <a:latin typeface="Gill Sans"/>
                <a:cs typeface="Gill Sans"/>
              </a:rPr>
              <a:t> G=(V,E), </a:t>
            </a:r>
            <a:r>
              <a:rPr lang="it-IT" sz="2000" b="1" dirty="0" err="1">
                <a:solidFill>
                  <a:srgbClr val="000090"/>
                </a:solidFill>
                <a:latin typeface="Gill Sans"/>
                <a:cs typeface="Gill Sans"/>
              </a:rPr>
              <a:t>where</a:t>
            </a:r>
            <a:r>
              <a:rPr lang="it-IT" sz="2000" b="1" dirty="0">
                <a:solidFill>
                  <a:srgbClr val="000090"/>
                </a:solidFill>
                <a:latin typeface="Gill Sans"/>
                <a:cs typeface="Gill Sans"/>
              </a:rPr>
              <a:t> V </a:t>
            </a:r>
            <a:r>
              <a:rPr lang="it-IT" sz="2000" b="1" dirty="0" err="1">
                <a:solidFill>
                  <a:srgbClr val="000090"/>
                </a:solidFill>
                <a:latin typeface="Gill Sans"/>
                <a:cs typeface="Gill Sans"/>
              </a:rPr>
              <a:t>is</a:t>
            </a:r>
            <a:r>
              <a:rPr lang="it-IT" sz="2000" b="1" dirty="0">
                <a:solidFill>
                  <a:srgbClr val="000090"/>
                </a:solidFill>
                <a:latin typeface="Gill Sans"/>
                <a:cs typeface="Gill Sans"/>
              </a:rPr>
              <a:t> set of </a:t>
            </a:r>
            <a:r>
              <a:rPr lang="it-IT" sz="2000" b="1" dirty="0" err="1">
                <a:solidFill>
                  <a:srgbClr val="000090"/>
                </a:solidFill>
                <a:latin typeface="Gill Sans"/>
                <a:cs typeface="Gill Sans"/>
              </a:rPr>
              <a:t>vertices</a:t>
            </a:r>
            <a:r>
              <a:rPr lang="it-IT" sz="2000" b="1" dirty="0">
                <a:solidFill>
                  <a:srgbClr val="000090"/>
                </a:solidFill>
                <a:latin typeface="Gill Sans"/>
                <a:cs typeface="Gill Sans"/>
              </a:rPr>
              <a:t>, and E set of </a:t>
            </a:r>
            <a:r>
              <a:rPr lang="it-IT" sz="2000" b="1" dirty="0" err="1">
                <a:solidFill>
                  <a:srgbClr val="000090"/>
                </a:solidFill>
                <a:latin typeface="Gill Sans"/>
                <a:cs typeface="Gill Sans"/>
              </a:rPr>
              <a:t>edges</a:t>
            </a:r>
            <a:r>
              <a:rPr lang="it-IT" sz="2000" b="1" dirty="0">
                <a:solidFill>
                  <a:srgbClr val="000090"/>
                </a:solidFill>
                <a:latin typeface="Gill Sans"/>
                <a:cs typeface="Gill Sans"/>
              </a:rPr>
              <a:t> on V</a:t>
            </a:r>
            <a:r>
              <a:rPr lang="it-IT" sz="2000" b="1" dirty="0" smtClean="0">
                <a:solidFill>
                  <a:srgbClr val="000090"/>
                </a:solidFill>
                <a:latin typeface="Gill Sans"/>
                <a:cs typeface="Gill Sans"/>
              </a:rPr>
              <a:t>.</a:t>
            </a:r>
          </a:p>
          <a:p>
            <a:pPr algn="l"/>
            <a:endParaRPr lang="it-IT" sz="2000" b="1" dirty="0">
              <a:solidFill>
                <a:srgbClr val="000090"/>
              </a:solidFill>
              <a:latin typeface="Gill Sans"/>
              <a:cs typeface="Gill Sans"/>
            </a:endParaRPr>
          </a:p>
          <a:p>
            <a:pPr marL="342900" indent="-342900" algn="l">
              <a:buFont typeface="Wingdings" charset="2"/>
              <a:buChar char="Ø"/>
            </a:pPr>
            <a:r>
              <a:rPr lang="it-IT" sz="2000" dirty="0" smtClean="0">
                <a:solidFill>
                  <a:srgbClr val="000090"/>
                </a:solidFill>
                <a:latin typeface="Gill Sans"/>
                <a:cs typeface="Gill Sans"/>
              </a:rPr>
              <a:t>The </a:t>
            </a:r>
            <a:r>
              <a:rPr lang="it-IT" sz="2000" dirty="0" err="1">
                <a:solidFill>
                  <a:srgbClr val="000090"/>
                </a:solidFill>
                <a:latin typeface="Gill Sans"/>
                <a:cs typeface="Gill Sans"/>
              </a:rPr>
              <a:t>nodes</a:t>
            </a:r>
            <a:r>
              <a:rPr lang="it-IT" sz="2000" dirty="0">
                <a:solidFill>
                  <a:srgbClr val="000090"/>
                </a:solidFill>
                <a:latin typeface="Gill Sans"/>
                <a:cs typeface="Gill Sans"/>
              </a:rPr>
              <a:t> </a:t>
            </a:r>
            <a:r>
              <a:rPr lang="it-IT" sz="2000" dirty="0" err="1">
                <a:solidFill>
                  <a:srgbClr val="000090"/>
                </a:solidFill>
                <a:latin typeface="Gill Sans"/>
                <a:cs typeface="Gill Sans"/>
              </a:rPr>
              <a:t>represent</a:t>
            </a:r>
            <a:r>
              <a:rPr lang="it-IT" sz="2000" dirty="0">
                <a:solidFill>
                  <a:srgbClr val="000090"/>
                </a:solidFill>
                <a:latin typeface="Gill Sans"/>
                <a:cs typeface="Gill Sans"/>
              </a:rPr>
              <a:t> </a:t>
            </a:r>
            <a:r>
              <a:rPr lang="it-IT" sz="2000" dirty="0" err="1">
                <a:solidFill>
                  <a:srgbClr val="000090"/>
                </a:solidFill>
                <a:latin typeface="Gill Sans"/>
                <a:cs typeface="Gill Sans"/>
              </a:rPr>
              <a:t>genes</a:t>
            </a:r>
            <a:r>
              <a:rPr lang="it-IT" sz="2000" dirty="0">
                <a:solidFill>
                  <a:srgbClr val="000090"/>
                </a:solidFill>
                <a:latin typeface="Gill Sans"/>
                <a:cs typeface="Gill Sans"/>
              </a:rPr>
              <a:t> and an </a:t>
            </a:r>
            <a:r>
              <a:rPr lang="it-IT" sz="2000" dirty="0" err="1">
                <a:solidFill>
                  <a:srgbClr val="000090"/>
                </a:solidFill>
                <a:latin typeface="Gill Sans"/>
                <a:cs typeface="Gill Sans"/>
              </a:rPr>
              <a:t>edge</a:t>
            </a:r>
            <a:r>
              <a:rPr lang="it-IT" sz="2000" dirty="0">
                <a:solidFill>
                  <a:srgbClr val="000090"/>
                </a:solidFill>
                <a:latin typeface="Gill Sans"/>
                <a:cs typeface="Gill Sans"/>
              </a:rPr>
              <a:t> </a:t>
            </a:r>
            <a:r>
              <a:rPr lang="it-IT" sz="2000" dirty="0" err="1">
                <a:solidFill>
                  <a:srgbClr val="000090"/>
                </a:solidFill>
                <a:latin typeface="Gill Sans"/>
                <a:cs typeface="Gill Sans"/>
              </a:rPr>
              <a:t>between</a:t>
            </a:r>
            <a:r>
              <a:rPr lang="it-IT" sz="2000" dirty="0">
                <a:solidFill>
                  <a:srgbClr val="000090"/>
                </a:solidFill>
                <a:latin typeface="Gill Sans"/>
                <a:cs typeface="Gill Sans"/>
              </a:rPr>
              <a:t> v</a:t>
            </a:r>
            <a:r>
              <a:rPr lang="it-IT" sz="2000" baseline="-25000" dirty="0">
                <a:solidFill>
                  <a:srgbClr val="000090"/>
                </a:solidFill>
                <a:latin typeface="Gill Sans"/>
                <a:cs typeface="Gill Sans"/>
              </a:rPr>
              <a:t>i</a:t>
            </a:r>
            <a:r>
              <a:rPr lang="it-IT" sz="2000" dirty="0">
                <a:solidFill>
                  <a:srgbClr val="000090"/>
                </a:solidFill>
                <a:latin typeface="Gill Sans"/>
                <a:cs typeface="Gill Sans"/>
              </a:rPr>
              <a:t> and </a:t>
            </a:r>
            <a:r>
              <a:rPr lang="it-IT" sz="2000" dirty="0" err="1">
                <a:solidFill>
                  <a:srgbClr val="000090"/>
                </a:solidFill>
                <a:latin typeface="Gill Sans"/>
                <a:cs typeface="Gill Sans"/>
              </a:rPr>
              <a:t>v</a:t>
            </a:r>
            <a:r>
              <a:rPr lang="it-IT" sz="2000" baseline="-25000" dirty="0" err="1">
                <a:solidFill>
                  <a:srgbClr val="000090"/>
                </a:solidFill>
                <a:latin typeface="Gill Sans"/>
                <a:cs typeface="Gill Sans"/>
              </a:rPr>
              <a:t>j</a:t>
            </a:r>
            <a:r>
              <a:rPr lang="it-IT" sz="2000" dirty="0">
                <a:solidFill>
                  <a:srgbClr val="000090"/>
                </a:solidFill>
                <a:latin typeface="Gill Sans"/>
                <a:cs typeface="Gill Sans"/>
              </a:rPr>
              <a:t> </a:t>
            </a:r>
            <a:r>
              <a:rPr lang="it-IT" sz="2000" dirty="0" err="1">
                <a:solidFill>
                  <a:srgbClr val="000090"/>
                </a:solidFill>
                <a:latin typeface="Gill Sans"/>
                <a:cs typeface="Gill Sans"/>
              </a:rPr>
              <a:t>symbolizes</a:t>
            </a:r>
            <a:r>
              <a:rPr lang="it-IT" sz="2000" dirty="0">
                <a:solidFill>
                  <a:srgbClr val="000090"/>
                </a:solidFill>
                <a:latin typeface="Gill Sans"/>
                <a:cs typeface="Gill Sans"/>
              </a:rPr>
              <a:t> a </a:t>
            </a:r>
            <a:r>
              <a:rPr lang="it-IT" sz="2000" dirty="0" err="1">
                <a:solidFill>
                  <a:srgbClr val="000090"/>
                </a:solidFill>
                <a:latin typeface="Gill Sans"/>
                <a:cs typeface="Gill Sans"/>
              </a:rPr>
              <a:t>dependence</a:t>
            </a:r>
            <a:r>
              <a:rPr lang="it-IT" sz="2000" dirty="0">
                <a:solidFill>
                  <a:srgbClr val="000090"/>
                </a:solidFill>
                <a:latin typeface="Gill Sans"/>
                <a:cs typeface="Gill Sans"/>
              </a:rPr>
              <a:t> </a:t>
            </a:r>
            <a:r>
              <a:rPr lang="it-IT" sz="2000" dirty="0" err="1">
                <a:solidFill>
                  <a:srgbClr val="000090"/>
                </a:solidFill>
                <a:latin typeface="Gill Sans"/>
                <a:cs typeface="Gill Sans"/>
              </a:rPr>
              <a:t>between</a:t>
            </a:r>
            <a:r>
              <a:rPr lang="it-IT" sz="2000" dirty="0">
                <a:solidFill>
                  <a:srgbClr val="000090"/>
                </a:solidFill>
                <a:latin typeface="Gill Sans"/>
                <a:cs typeface="Gill Sans"/>
              </a:rPr>
              <a:t> v</a:t>
            </a:r>
            <a:r>
              <a:rPr lang="it-IT" sz="2000" baseline="-25000" dirty="0">
                <a:solidFill>
                  <a:srgbClr val="000090"/>
                </a:solidFill>
                <a:latin typeface="Gill Sans"/>
                <a:cs typeface="Gill Sans"/>
              </a:rPr>
              <a:t>i</a:t>
            </a:r>
            <a:r>
              <a:rPr lang="it-IT" sz="2000" dirty="0">
                <a:solidFill>
                  <a:srgbClr val="000090"/>
                </a:solidFill>
                <a:latin typeface="Gill Sans"/>
                <a:cs typeface="Gill Sans"/>
              </a:rPr>
              <a:t> and </a:t>
            </a:r>
            <a:r>
              <a:rPr lang="it-IT" sz="2000" dirty="0" err="1">
                <a:solidFill>
                  <a:srgbClr val="000090"/>
                </a:solidFill>
                <a:latin typeface="Gill Sans"/>
                <a:cs typeface="Gill Sans"/>
              </a:rPr>
              <a:t>v</a:t>
            </a:r>
            <a:r>
              <a:rPr lang="it-IT" sz="2000" baseline="-25000" dirty="0" err="1">
                <a:solidFill>
                  <a:srgbClr val="000090"/>
                </a:solidFill>
                <a:latin typeface="Gill Sans"/>
                <a:cs typeface="Gill Sans"/>
              </a:rPr>
              <a:t>j</a:t>
            </a:r>
            <a:r>
              <a:rPr lang="it-IT" sz="2000" dirty="0">
                <a:solidFill>
                  <a:srgbClr val="000090"/>
                </a:solidFill>
                <a:latin typeface="Gill Sans"/>
                <a:cs typeface="Gill Sans"/>
              </a:rPr>
              <a:t>.</a:t>
            </a:r>
          </a:p>
          <a:p>
            <a:pPr marL="342900" indent="-342900" algn="l">
              <a:buFont typeface="Wingdings" charset="2"/>
              <a:buChar char="Ø"/>
            </a:pPr>
            <a:r>
              <a:rPr lang="it-IT" sz="2000" dirty="0" smtClean="0">
                <a:solidFill>
                  <a:srgbClr val="000090"/>
                </a:solidFill>
                <a:latin typeface="Gill Sans"/>
                <a:cs typeface="Gill Sans"/>
              </a:rPr>
              <a:t>The </a:t>
            </a:r>
            <a:r>
              <a:rPr lang="it-IT" sz="2000" dirty="0" err="1">
                <a:solidFill>
                  <a:srgbClr val="000090"/>
                </a:solidFill>
                <a:latin typeface="Gill Sans"/>
                <a:cs typeface="Gill Sans"/>
              </a:rPr>
              <a:t>dependencies</a:t>
            </a:r>
            <a:r>
              <a:rPr lang="it-IT" sz="2000" dirty="0">
                <a:solidFill>
                  <a:srgbClr val="000090"/>
                </a:solidFill>
                <a:latin typeface="Gill Sans"/>
                <a:cs typeface="Gill Sans"/>
              </a:rPr>
              <a:t> can be </a:t>
            </a:r>
            <a:r>
              <a:rPr lang="it-IT" sz="2000" i="1" dirty="0" err="1">
                <a:solidFill>
                  <a:srgbClr val="000090"/>
                </a:solidFill>
                <a:latin typeface="Gill Sans"/>
                <a:cs typeface="Gill Sans"/>
              </a:rPr>
              <a:t>temporal</a:t>
            </a:r>
            <a:r>
              <a:rPr lang="it-IT" sz="2000" i="1" dirty="0">
                <a:solidFill>
                  <a:srgbClr val="000090"/>
                </a:solidFill>
                <a:latin typeface="Gill Sans"/>
                <a:cs typeface="Gill Sans"/>
              </a:rPr>
              <a:t> </a:t>
            </a:r>
            <a:r>
              <a:rPr lang="it-IT" sz="2000" dirty="0">
                <a:solidFill>
                  <a:srgbClr val="000090"/>
                </a:solidFill>
                <a:latin typeface="Gill Sans"/>
                <a:cs typeface="Gill Sans"/>
              </a:rPr>
              <a:t>(</a:t>
            </a:r>
            <a:r>
              <a:rPr lang="it-IT" sz="2000" dirty="0" err="1">
                <a:solidFill>
                  <a:srgbClr val="000090"/>
                </a:solidFill>
                <a:latin typeface="Gill Sans"/>
                <a:cs typeface="Gill Sans"/>
              </a:rPr>
              <a:t>causal</a:t>
            </a:r>
            <a:r>
              <a:rPr lang="it-IT" sz="2000" dirty="0">
                <a:solidFill>
                  <a:srgbClr val="000090"/>
                </a:solidFill>
                <a:latin typeface="Gill Sans"/>
                <a:cs typeface="Gill Sans"/>
              </a:rPr>
              <a:t> </a:t>
            </a:r>
            <a:r>
              <a:rPr lang="it-IT" sz="2000" dirty="0" err="1">
                <a:solidFill>
                  <a:srgbClr val="000090"/>
                </a:solidFill>
                <a:latin typeface="Gill Sans"/>
                <a:cs typeface="Gill Sans"/>
              </a:rPr>
              <a:t>relationship</a:t>
            </a:r>
            <a:r>
              <a:rPr lang="it-IT" sz="2000" dirty="0">
                <a:solidFill>
                  <a:srgbClr val="000090"/>
                </a:solidFill>
                <a:latin typeface="Gill Sans"/>
                <a:cs typeface="Gill Sans"/>
              </a:rPr>
              <a:t>) or </a:t>
            </a:r>
            <a:r>
              <a:rPr lang="it-IT" sz="2000" i="1" dirty="0" err="1">
                <a:solidFill>
                  <a:srgbClr val="000090"/>
                </a:solidFill>
                <a:latin typeface="Gill Sans"/>
                <a:cs typeface="Gill Sans"/>
              </a:rPr>
              <a:t>spatial</a:t>
            </a:r>
            <a:r>
              <a:rPr lang="it-IT" sz="2000" i="1" dirty="0">
                <a:solidFill>
                  <a:srgbClr val="000090"/>
                </a:solidFill>
                <a:latin typeface="Gill Sans"/>
                <a:cs typeface="Gill Sans"/>
              </a:rPr>
              <a:t> </a:t>
            </a:r>
            <a:r>
              <a:rPr lang="it-IT" sz="2000" dirty="0">
                <a:solidFill>
                  <a:srgbClr val="000090"/>
                </a:solidFill>
                <a:latin typeface="Gill Sans"/>
                <a:cs typeface="Gill Sans"/>
              </a:rPr>
              <a:t>(cis- trans </a:t>
            </a:r>
            <a:r>
              <a:rPr lang="it-IT" sz="2000" dirty="0" err="1">
                <a:solidFill>
                  <a:srgbClr val="000090"/>
                </a:solidFill>
                <a:latin typeface="Gill Sans"/>
                <a:cs typeface="Gill Sans"/>
              </a:rPr>
              <a:t>specificity</a:t>
            </a:r>
            <a:r>
              <a:rPr lang="it-IT" sz="2000" dirty="0">
                <a:solidFill>
                  <a:srgbClr val="000090"/>
                </a:solidFill>
                <a:latin typeface="Gill Sans"/>
                <a:cs typeface="Gill Sans"/>
              </a:rPr>
              <a:t>).</a:t>
            </a:r>
          </a:p>
          <a:p>
            <a:pPr marL="342900" indent="-342900" algn="l">
              <a:buFont typeface="Wingdings" charset="2"/>
              <a:buChar char="Ø"/>
            </a:pPr>
            <a:r>
              <a:rPr lang="it-IT" sz="2000" dirty="0" smtClean="0">
                <a:solidFill>
                  <a:srgbClr val="000090"/>
                </a:solidFill>
                <a:latin typeface="Gill Sans"/>
                <a:cs typeface="Gill Sans"/>
              </a:rPr>
              <a:t>The </a:t>
            </a:r>
            <a:r>
              <a:rPr lang="it-IT" sz="2000" dirty="0" err="1">
                <a:solidFill>
                  <a:srgbClr val="000090"/>
                </a:solidFill>
                <a:latin typeface="Gill Sans"/>
                <a:cs typeface="Gill Sans"/>
              </a:rPr>
              <a:t>graph</a:t>
            </a:r>
            <a:r>
              <a:rPr lang="it-IT" sz="2000" dirty="0">
                <a:solidFill>
                  <a:srgbClr val="000090"/>
                </a:solidFill>
                <a:latin typeface="Gill Sans"/>
                <a:cs typeface="Gill Sans"/>
              </a:rPr>
              <a:t> can be </a:t>
            </a:r>
            <a:r>
              <a:rPr lang="it-IT" sz="2000" dirty="0" err="1">
                <a:solidFill>
                  <a:srgbClr val="000090"/>
                </a:solidFill>
                <a:latin typeface="Gill Sans"/>
                <a:cs typeface="Gill Sans"/>
              </a:rPr>
              <a:t>annotated</a:t>
            </a:r>
            <a:r>
              <a:rPr lang="it-IT" sz="2000" dirty="0">
                <a:solidFill>
                  <a:srgbClr val="000090"/>
                </a:solidFill>
                <a:latin typeface="Gill Sans"/>
                <a:cs typeface="Gill Sans"/>
              </a:rPr>
              <a:t> so </a:t>
            </a:r>
            <a:r>
              <a:rPr lang="it-IT" sz="2000" dirty="0" err="1">
                <a:solidFill>
                  <a:srgbClr val="000090"/>
                </a:solidFill>
                <a:latin typeface="Gill Sans"/>
                <a:cs typeface="Gill Sans"/>
              </a:rPr>
              <a:t>as</a:t>
            </a:r>
            <a:r>
              <a:rPr lang="it-IT" sz="2000" dirty="0">
                <a:solidFill>
                  <a:srgbClr val="000090"/>
                </a:solidFill>
                <a:latin typeface="Gill Sans"/>
                <a:cs typeface="Gill Sans"/>
              </a:rPr>
              <a:t> to </a:t>
            </a:r>
            <a:r>
              <a:rPr lang="it-IT" sz="2000" dirty="0" err="1">
                <a:solidFill>
                  <a:srgbClr val="000090"/>
                </a:solidFill>
                <a:latin typeface="Gill Sans"/>
                <a:cs typeface="Gill Sans"/>
              </a:rPr>
              <a:t>reflect</a:t>
            </a:r>
            <a:r>
              <a:rPr lang="it-IT" sz="2000" dirty="0">
                <a:solidFill>
                  <a:srgbClr val="000090"/>
                </a:solidFill>
                <a:latin typeface="Gill Sans"/>
                <a:cs typeface="Gill Sans"/>
              </a:rPr>
              <a:t> the nature of the </a:t>
            </a:r>
            <a:r>
              <a:rPr lang="it-IT" sz="2000" dirty="0" err="1" smtClean="0">
                <a:solidFill>
                  <a:srgbClr val="000090"/>
                </a:solidFill>
                <a:latin typeface="Gill Sans"/>
                <a:cs typeface="Gill Sans"/>
              </a:rPr>
              <a:t>dependencies</a:t>
            </a:r>
            <a:r>
              <a:rPr lang="it-IT" sz="2000" dirty="0">
                <a:solidFill>
                  <a:srgbClr val="000090"/>
                </a:solidFill>
                <a:latin typeface="Gill Sans"/>
                <a:cs typeface="Gill Sans"/>
              </a:rPr>
              <a:t> </a:t>
            </a:r>
            <a:r>
              <a:rPr lang="it-IT" sz="2000" dirty="0" smtClean="0">
                <a:solidFill>
                  <a:srgbClr val="000090"/>
                </a:solidFill>
                <a:latin typeface="Gill Sans"/>
                <a:cs typeface="Gill Sans"/>
              </a:rPr>
              <a:t>(</a:t>
            </a:r>
            <a:r>
              <a:rPr lang="it-IT" sz="2000" dirty="0">
                <a:solidFill>
                  <a:srgbClr val="000090"/>
                </a:solidFill>
                <a:latin typeface="Gill Sans"/>
                <a:cs typeface="Gill Sans"/>
              </a:rPr>
              <a:t>e.g. promoter, </a:t>
            </a:r>
            <a:r>
              <a:rPr lang="it-IT" sz="2000" dirty="0" err="1">
                <a:solidFill>
                  <a:srgbClr val="000090"/>
                </a:solidFill>
                <a:latin typeface="Gill Sans"/>
                <a:cs typeface="Gill Sans"/>
              </a:rPr>
              <a:t>inhibitor</a:t>
            </a:r>
            <a:r>
              <a:rPr lang="it-IT" sz="2000" dirty="0">
                <a:solidFill>
                  <a:srgbClr val="000090"/>
                </a:solidFill>
                <a:latin typeface="Gill Sans"/>
                <a:cs typeface="Gill Sans"/>
              </a:rPr>
              <a:t>), or </a:t>
            </a:r>
            <a:r>
              <a:rPr lang="it-IT" sz="2000" dirty="0" err="1">
                <a:solidFill>
                  <a:srgbClr val="000090"/>
                </a:solidFill>
                <a:latin typeface="Gill Sans"/>
                <a:cs typeface="Gill Sans"/>
              </a:rPr>
              <a:t>their</a:t>
            </a:r>
            <a:r>
              <a:rPr lang="it-IT" sz="2000" dirty="0">
                <a:solidFill>
                  <a:srgbClr val="000090"/>
                </a:solidFill>
                <a:latin typeface="Gill Sans"/>
                <a:cs typeface="Gill Sans"/>
              </a:rPr>
              <a:t> </a:t>
            </a:r>
            <a:r>
              <a:rPr lang="it-IT" sz="2000" dirty="0" err="1">
                <a:solidFill>
                  <a:srgbClr val="000090"/>
                </a:solidFill>
                <a:latin typeface="Gill Sans"/>
                <a:cs typeface="Gill Sans"/>
              </a:rPr>
              <a:t>strength</a:t>
            </a:r>
            <a:r>
              <a:rPr lang="it-IT" sz="2000" dirty="0">
                <a:solidFill>
                  <a:srgbClr val="000090"/>
                </a:solidFill>
                <a:latin typeface="Gill Sans"/>
                <a:cs typeface="Gill Sans"/>
              </a:rPr>
              <a:t>.</a:t>
            </a:r>
          </a:p>
        </p:txBody>
      </p:sp>
      <p:sp>
        <p:nvSpPr>
          <p:cNvPr id="9" name="Rettangolo 8"/>
          <p:cNvSpPr/>
          <p:nvPr/>
        </p:nvSpPr>
        <p:spPr>
          <a:xfrm>
            <a:off x="228600" y="4724400"/>
            <a:ext cx="5489360" cy="1323439"/>
          </a:xfrm>
          <a:prstGeom prst="rect">
            <a:avLst/>
          </a:prstGeom>
        </p:spPr>
        <p:txBody>
          <a:bodyPr wrap="square">
            <a:spAutoFit/>
          </a:bodyPr>
          <a:lstStyle/>
          <a:p>
            <a:pPr algn="l"/>
            <a:r>
              <a:rPr lang="it-IT" sz="2000" b="1" dirty="0" err="1">
                <a:solidFill>
                  <a:srgbClr val="000090"/>
                </a:solidFill>
                <a:latin typeface="Gill Sans"/>
                <a:cs typeface="Gill Sans"/>
              </a:rPr>
              <a:t>Properties</a:t>
            </a:r>
            <a:r>
              <a:rPr lang="it-IT" sz="2000" b="1" dirty="0">
                <a:solidFill>
                  <a:srgbClr val="000090"/>
                </a:solidFill>
                <a:latin typeface="Gill Sans"/>
                <a:cs typeface="Gill Sans"/>
              </a:rPr>
              <a:t>:</a:t>
            </a:r>
          </a:p>
          <a:p>
            <a:pPr algn="l"/>
            <a:r>
              <a:rPr lang="it-IT" sz="2000" dirty="0">
                <a:solidFill>
                  <a:srgbClr val="000090"/>
                </a:solidFill>
                <a:latin typeface="Gill Sans"/>
                <a:cs typeface="Gill Sans"/>
              </a:rPr>
              <a:t>• </a:t>
            </a:r>
            <a:r>
              <a:rPr lang="it-IT" sz="2000" dirty="0" err="1">
                <a:solidFill>
                  <a:srgbClr val="000090"/>
                </a:solidFill>
                <a:latin typeface="Gill Sans"/>
                <a:cs typeface="Gill Sans"/>
              </a:rPr>
              <a:t>Fixed</a:t>
            </a:r>
            <a:r>
              <a:rPr lang="it-IT" sz="2000" dirty="0">
                <a:solidFill>
                  <a:srgbClr val="000090"/>
                </a:solidFill>
                <a:latin typeface="Gill Sans"/>
                <a:cs typeface="Gill Sans"/>
              </a:rPr>
              <a:t> </a:t>
            </a:r>
            <a:r>
              <a:rPr lang="it-IT" sz="2000" dirty="0" err="1">
                <a:solidFill>
                  <a:srgbClr val="000090"/>
                </a:solidFill>
                <a:latin typeface="Gill Sans"/>
                <a:cs typeface="Gill Sans"/>
              </a:rPr>
              <a:t>Topology</a:t>
            </a:r>
            <a:r>
              <a:rPr lang="it-IT" sz="2000" dirty="0">
                <a:solidFill>
                  <a:srgbClr val="000090"/>
                </a:solidFill>
                <a:latin typeface="Gill Sans"/>
                <a:cs typeface="Gill Sans"/>
              </a:rPr>
              <a:t> (</a:t>
            </a:r>
            <a:r>
              <a:rPr lang="it-IT" sz="2000" dirty="0" err="1">
                <a:solidFill>
                  <a:srgbClr val="000090"/>
                </a:solidFill>
                <a:latin typeface="Gill Sans"/>
                <a:cs typeface="Gill Sans"/>
              </a:rPr>
              <a:t>doesn’t</a:t>
            </a:r>
            <a:r>
              <a:rPr lang="it-IT" sz="2000" dirty="0">
                <a:solidFill>
                  <a:srgbClr val="000090"/>
                </a:solidFill>
                <a:latin typeface="Gill Sans"/>
                <a:cs typeface="Gill Sans"/>
              </a:rPr>
              <a:t> </a:t>
            </a:r>
            <a:r>
              <a:rPr lang="it-IT" sz="2000" dirty="0" err="1">
                <a:solidFill>
                  <a:srgbClr val="000090"/>
                </a:solidFill>
                <a:latin typeface="Gill Sans"/>
                <a:cs typeface="Gill Sans"/>
              </a:rPr>
              <a:t>change</a:t>
            </a:r>
            <a:r>
              <a:rPr lang="it-IT" sz="2000" dirty="0">
                <a:solidFill>
                  <a:srgbClr val="000090"/>
                </a:solidFill>
                <a:latin typeface="Gill Sans"/>
                <a:cs typeface="Gill Sans"/>
              </a:rPr>
              <a:t> with time)</a:t>
            </a:r>
          </a:p>
          <a:p>
            <a:pPr algn="l"/>
            <a:r>
              <a:rPr lang="it-IT" sz="2000" dirty="0">
                <a:solidFill>
                  <a:srgbClr val="000090"/>
                </a:solidFill>
                <a:latin typeface="Gill Sans"/>
                <a:cs typeface="Gill Sans"/>
              </a:rPr>
              <a:t>• </a:t>
            </a:r>
            <a:r>
              <a:rPr lang="it-IT" sz="2000" dirty="0" err="1">
                <a:solidFill>
                  <a:srgbClr val="000090"/>
                </a:solidFill>
                <a:latin typeface="Gill Sans"/>
                <a:cs typeface="Gill Sans"/>
              </a:rPr>
              <a:t>Static</a:t>
            </a:r>
            <a:endParaRPr lang="it-IT" sz="2000" dirty="0">
              <a:solidFill>
                <a:srgbClr val="000090"/>
              </a:solidFill>
              <a:latin typeface="Gill Sans"/>
              <a:cs typeface="Gill Sans"/>
            </a:endParaRPr>
          </a:p>
          <a:p>
            <a:pPr algn="l"/>
            <a:r>
              <a:rPr lang="it-IT" sz="2000" dirty="0">
                <a:solidFill>
                  <a:srgbClr val="000090"/>
                </a:solidFill>
                <a:latin typeface="Gill Sans"/>
                <a:cs typeface="Gill Sans"/>
              </a:rPr>
              <a:t>• </a:t>
            </a:r>
            <a:r>
              <a:rPr lang="it-IT" sz="2000" dirty="0" err="1">
                <a:solidFill>
                  <a:srgbClr val="000090"/>
                </a:solidFill>
                <a:latin typeface="Gill Sans"/>
                <a:cs typeface="Gill Sans"/>
              </a:rPr>
              <a:t>Node</a:t>
            </a:r>
            <a:r>
              <a:rPr lang="it-IT" sz="2000" dirty="0">
                <a:solidFill>
                  <a:srgbClr val="000090"/>
                </a:solidFill>
                <a:latin typeface="Gill Sans"/>
                <a:cs typeface="Gill Sans"/>
              </a:rPr>
              <a:t> </a:t>
            </a:r>
            <a:r>
              <a:rPr lang="it-IT" sz="2000" dirty="0" err="1">
                <a:solidFill>
                  <a:srgbClr val="000090"/>
                </a:solidFill>
                <a:latin typeface="Gill Sans"/>
                <a:cs typeface="Gill Sans"/>
              </a:rPr>
              <a:t>States</a:t>
            </a:r>
            <a:r>
              <a:rPr lang="it-IT" sz="2000" dirty="0">
                <a:solidFill>
                  <a:srgbClr val="000090"/>
                </a:solidFill>
                <a:latin typeface="Gill Sans"/>
                <a:cs typeface="Gill Sans"/>
              </a:rPr>
              <a:t>: </a:t>
            </a:r>
            <a:r>
              <a:rPr lang="it-IT" sz="2000" dirty="0" err="1">
                <a:solidFill>
                  <a:srgbClr val="000090"/>
                </a:solidFill>
                <a:latin typeface="Gill Sans"/>
                <a:cs typeface="Gill Sans"/>
              </a:rPr>
              <a:t>Deterministic</a:t>
            </a:r>
            <a:endParaRPr lang="it-IT" sz="2000" dirty="0">
              <a:solidFill>
                <a:srgbClr val="000090"/>
              </a:solidFill>
              <a:latin typeface="Gill Sans"/>
              <a:cs typeface="Gill Sans"/>
            </a:endParaRPr>
          </a:p>
        </p:txBody>
      </p:sp>
      <p:pic>
        <p:nvPicPr>
          <p:cNvPr id="10" name="Immagine 9" descr="Schermata 2015-10-05 alle 14.49.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91001"/>
            <a:ext cx="3124200" cy="2666999"/>
          </a:xfrm>
          <a:prstGeom prst="rect">
            <a:avLst/>
          </a:prstGeom>
        </p:spPr>
      </p:pic>
    </p:spTree>
    <p:extLst>
      <p:ext uri="{BB962C8B-B14F-4D97-AF65-F5344CB8AC3E}">
        <p14:creationId xmlns:p14="http://schemas.microsoft.com/office/powerpoint/2010/main" val="17322633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56" y="1"/>
            <a:ext cx="9144000" cy="533400"/>
          </a:xfrm>
        </p:spPr>
        <p:txBody>
          <a:bodyPr/>
          <a:lstStyle/>
          <a:p>
            <a:pPr algn="r"/>
            <a:r>
              <a:rPr lang="en-US" sz="3200" smtClean="0">
                <a:solidFill>
                  <a:srgbClr val="000090"/>
                </a:solidFill>
                <a:latin typeface="Gill Sans SemiBold"/>
                <a:cs typeface="Gill Sans SemiBold"/>
              </a:rPr>
              <a:t>A </a:t>
            </a:r>
            <a:r>
              <a:rPr lang="en-US" sz="3200" b="1" smtClean="0">
                <a:solidFill>
                  <a:srgbClr val="000090"/>
                </a:solidFill>
                <a:latin typeface="Gill Sans SemiBold"/>
                <a:cs typeface="Gill Sans SemiBold"/>
              </a:rPr>
              <a:t>gene co-expression network</a:t>
            </a:r>
            <a:endParaRPr lang="en-US" sz="3200">
              <a:solidFill>
                <a:srgbClr val="000090"/>
              </a:solidFill>
              <a:latin typeface="Gill Sans SemiBold"/>
              <a:cs typeface="Gill Sans SemiBold"/>
            </a:endParaRPr>
          </a:p>
        </p:txBody>
      </p:sp>
      <p:sp>
        <p:nvSpPr>
          <p:cNvPr id="4" name="Rettangolo 3"/>
          <p:cNvSpPr/>
          <p:nvPr/>
        </p:nvSpPr>
        <p:spPr>
          <a:xfrm>
            <a:off x="0" y="1219200"/>
            <a:ext cx="9144000" cy="1200328"/>
          </a:xfrm>
          <a:prstGeom prst="rect">
            <a:avLst/>
          </a:prstGeom>
        </p:spPr>
        <p:txBody>
          <a:bodyPr wrap="square">
            <a:spAutoFit/>
          </a:bodyPr>
          <a:lstStyle/>
          <a:p>
            <a:pPr algn="just"/>
            <a:r>
              <a:rPr lang="en-US" dirty="0" smtClean="0">
                <a:solidFill>
                  <a:srgbClr val="000090"/>
                </a:solidFill>
                <a:latin typeface="Gill Sans"/>
                <a:cs typeface="Gill Sans"/>
              </a:rPr>
              <a:t>A gene co-expression network (GCN) is an </a:t>
            </a:r>
            <a:r>
              <a:rPr lang="en-US" dirty="0" err="1" smtClean="0">
                <a:solidFill>
                  <a:srgbClr val="000090"/>
                </a:solidFill>
                <a:latin typeface="Gill Sans"/>
                <a:cs typeface="Gill Sans"/>
              </a:rPr>
              <a:t>undirect</a:t>
            </a:r>
            <a:r>
              <a:rPr lang="en-US" dirty="0" smtClean="0">
                <a:solidFill>
                  <a:srgbClr val="000090"/>
                </a:solidFill>
                <a:latin typeface="Gill Sans"/>
                <a:cs typeface="Gill Sans"/>
              </a:rPr>
              <a:t> graph, where each node corresponds to a </a:t>
            </a:r>
            <a:r>
              <a:rPr lang="en-US" dirty="0" err="1" smtClean="0">
                <a:solidFill>
                  <a:srgbClr val="000090"/>
                </a:solidFill>
                <a:latin typeface="Gill Sans"/>
                <a:cs typeface="Gill Sans"/>
              </a:rPr>
              <a:t>gene,and</a:t>
            </a:r>
            <a:r>
              <a:rPr lang="en-US" dirty="0" smtClean="0">
                <a:solidFill>
                  <a:srgbClr val="000090"/>
                </a:solidFill>
                <a:latin typeface="Gill Sans"/>
                <a:cs typeface="Gill Sans"/>
              </a:rPr>
              <a:t> a pair of nodes is connected with an edge if there is a significant co-expression relationship between them.</a:t>
            </a:r>
            <a:endParaRPr lang="en-US" dirty="0">
              <a:solidFill>
                <a:srgbClr val="000090"/>
              </a:solidFill>
              <a:latin typeface="Gill Sans"/>
              <a:cs typeface="Gill Sans"/>
            </a:endParaRPr>
          </a:p>
        </p:txBody>
      </p:sp>
      <p:pic>
        <p:nvPicPr>
          <p:cNvPr id="6" name="Immagine 5" descr="Gene_co-expression_network_construction_ste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502" y="2514601"/>
            <a:ext cx="5575368" cy="3429000"/>
          </a:xfrm>
          <a:prstGeom prst="rect">
            <a:avLst/>
          </a:prstGeom>
          <a:effectLst>
            <a:outerShdw blurRad="50800" dist="38100" dir="2700000" algn="tl" rotWithShape="0">
              <a:prstClr val="black">
                <a:alpha val="40000"/>
              </a:prstClr>
            </a:outerShdw>
          </a:effectLst>
        </p:spPr>
      </p:pic>
      <p:sp>
        <p:nvSpPr>
          <p:cNvPr id="7" name="Rettangolo 6"/>
          <p:cNvSpPr/>
          <p:nvPr/>
        </p:nvSpPr>
        <p:spPr>
          <a:xfrm>
            <a:off x="0" y="6019800"/>
            <a:ext cx="9144000" cy="830997"/>
          </a:xfrm>
          <a:prstGeom prst="rect">
            <a:avLst/>
          </a:prstGeom>
        </p:spPr>
        <p:txBody>
          <a:bodyPr wrap="square">
            <a:spAutoFit/>
          </a:bodyPr>
          <a:lstStyle/>
          <a:p>
            <a:pPr algn="just"/>
            <a:r>
              <a:rPr lang="en-US" smtClean="0">
                <a:solidFill>
                  <a:srgbClr val="000090"/>
                </a:solidFill>
                <a:latin typeface="Gill Sans"/>
                <a:cs typeface="Gill Sans"/>
              </a:rPr>
              <a:t>The two general steps for constructing a gene co-expression network: calculating co-expression measure, and selecting significance threshold.  </a:t>
            </a:r>
            <a:endParaRPr lang="en-US">
              <a:solidFill>
                <a:srgbClr val="000090"/>
              </a:solidFill>
              <a:latin typeface="Gill Sans"/>
              <a:cs typeface="Gill Sans"/>
            </a:endParaRPr>
          </a:p>
        </p:txBody>
      </p:sp>
    </p:spTree>
    <p:extLst>
      <p:ext uri="{BB962C8B-B14F-4D97-AF65-F5344CB8AC3E}">
        <p14:creationId xmlns:p14="http://schemas.microsoft.com/office/powerpoint/2010/main" val="8744181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paint.jpg"/>
          <p:cNvPicPr>
            <a:picLocks noChangeAspect="1"/>
          </p:cNvPicPr>
          <p:nvPr/>
        </p:nvPicPr>
        <p:blipFill rotWithShape="1">
          <a:blip r:embed="rId2">
            <a:extLst>
              <a:ext uri="{28A0092B-C50C-407E-A947-70E740481C1C}">
                <a14:useLocalDpi xmlns:a14="http://schemas.microsoft.com/office/drawing/2010/main" val="0"/>
              </a:ext>
            </a:extLst>
          </a:blip>
          <a:srcRect t="3717" r="13019" b="3831"/>
          <a:stretch/>
        </p:blipFill>
        <p:spPr>
          <a:xfrm>
            <a:off x="1285854" y="1295400"/>
            <a:ext cx="6610724" cy="5153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tangolo 8"/>
          <p:cNvSpPr/>
          <p:nvPr/>
        </p:nvSpPr>
        <p:spPr>
          <a:xfrm>
            <a:off x="25690" y="0"/>
            <a:ext cx="9118310" cy="584776"/>
          </a:xfrm>
          <a:prstGeom prst="rect">
            <a:avLst/>
          </a:prstGeom>
        </p:spPr>
        <p:txBody>
          <a:bodyPr wrap="square">
            <a:spAutoFit/>
          </a:bodyPr>
          <a:lstStyle/>
          <a:p>
            <a:pPr algn="r"/>
            <a:r>
              <a:rPr lang="it-IT" sz="3200" dirty="0" smtClean="0">
                <a:solidFill>
                  <a:srgbClr val="000090"/>
                </a:solidFill>
                <a:latin typeface="Gill Sans SemiBold"/>
                <a:cs typeface="Gill Sans SemiBold"/>
              </a:rPr>
              <a:t>Human and Mouse: </a:t>
            </a:r>
            <a:r>
              <a:rPr lang="it-IT" sz="3200" dirty="0" err="1" smtClean="0">
                <a:solidFill>
                  <a:srgbClr val="000090"/>
                </a:solidFill>
                <a:latin typeface="Gill Sans SemiBold"/>
                <a:cs typeface="Gill Sans SemiBold"/>
              </a:rPr>
              <a:t>Differences</a:t>
            </a:r>
            <a:endParaRPr lang="it-IT" sz="3200" dirty="0">
              <a:solidFill>
                <a:srgbClr val="000090"/>
              </a:solidFill>
              <a:latin typeface="Gill Sans SemiBold"/>
              <a:cs typeface="Gill Sans SemiBold"/>
            </a:endParaRPr>
          </a:p>
        </p:txBody>
      </p:sp>
      <p:sp>
        <p:nvSpPr>
          <p:cNvPr id="4" name="Rettangolo 3"/>
          <p:cNvSpPr/>
          <p:nvPr/>
        </p:nvSpPr>
        <p:spPr>
          <a:xfrm>
            <a:off x="1497604" y="1357650"/>
            <a:ext cx="6172200" cy="5016758"/>
          </a:xfrm>
          <a:prstGeom prst="rect">
            <a:avLst/>
          </a:prstGeom>
          <a:solidFill>
            <a:srgbClr val="000000"/>
          </a:solidFill>
        </p:spPr>
        <p:txBody>
          <a:bodyPr wrap="square">
            <a:spAutoFit/>
          </a:bodyPr>
          <a:lstStyle/>
          <a:p>
            <a:r>
              <a:rPr lang="en-US" sz="32000" dirty="0">
                <a:solidFill>
                  <a:schemeClr val="bg1"/>
                </a:solidFill>
              </a:rPr>
              <a:t>?</a:t>
            </a:r>
            <a:endParaRPr lang="en-US" sz="32000" dirty="0">
              <a:solidFill>
                <a:schemeClr val="bg1"/>
              </a:solidFill>
            </a:endParaRPr>
          </a:p>
        </p:txBody>
      </p:sp>
    </p:spTree>
    <p:extLst>
      <p:ext uri="{BB962C8B-B14F-4D97-AF65-F5344CB8AC3E}">
        <p14:creationId xmlns:p14="http://schemas.microsoft.com/office/powerpoint/2010/main" val="3555012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5400"/>
            <a:ext cx="9144000" cy="715963"/>
          </a:xfrm>
        </p:spPr>
        <p:txBody>
          <a:bodyPr/>
          <a:lstStyle/>
          <a:p>
            <a:pPr algn="r"/>
            <a:r>
              <a:rPr lang="it-IT" sz="3200" b="1" dirty="0">
                <a:solidFill>
                  <a:srgbClr val="000090"/>
                </a:solidFill>
                <a:latin typeface="Gill Sans SemiBold"/>
                <a:cs typeface="Gill Sans SemiBold"/>
              </a:rPr>
              <a:t>Co-</a:t>
            </a:r>
            <a:r>
              <a:rPr lang="it-IT" sz="3200" b="1" dirty="0" err="1">
                <a:solidFill>
                  <a:srgbClr val="000090"/>
                </a:solidFill>
                <a:latin typeface="Gill Sans SemiBold"/>
                <a:cs typeface="Gill Sans SemiBold"/>
              </a:rPr>
              <a:t>expression</a:t>
            </a:r>
            <a:r>
              <a:rPr lang="it-IT" sz="3200" b="1" dirty="0">
                <a:solidFill>
                  <a:srgbClr val="000090"/>
                </a:solidFill>
                <a:latin typeface="Gill Sans SemiBold"/>
                <a:cs typeface="Gill Sans SemiBold"/>
              </a:rPr>
              <a:t> </a:t>
            </a:r>
            <a:r>
              <a:rPr lang="it-IT" sz="3200" b="1" dirty="0" err="1" smtClean="0">
                <a:solidFill>
                  <a:srgbClr val="000090"/>
                </a:solidFill>
                <a:latin typeface="Gill Sans SemiBold"/>
                <a:cs typeface="Gill Sans SemiBold"/>
              </a:rPr>
              <a:t>measures</a:t>
            </a:r>
            <a:endParaRPr lang="it-IT" sz="3200" b="1" dirty="0">
              <a:solidFill>
                <a:srgbClr val="000090"/>
              </a:solidFill>
              <a:latin typeface="Gill Sans SemiBold"/>
              <a:cs typeface="Gill Sans SemiBold"/>
            </a:endParaRPr>
          </a:p>
        </p:txBody>
      </p:sp>
      <p:sp>
        <p:nvSpPr>
          <p:cNvPr id="4" name="Rettangolo 3"/>
          <p:cNvSpPr/>
          <p:nvPr/>
        </p:nvSpPr>
        <p:spPr>
          <a:xfrm>
            <a:off x="-25400" y="1371600"/>
            <a:ext cx="9169400" cy="3582519"/>
          </a:xfrm>
          <a:prstGeom prst="rect">
            <a:avLst/>
          </a:prstGeom>
        </p:spPr>
        <p:txBody>
          <a:bodyPr wrap="square">
            <a:spAutoFit/>
          </a:bodyPr>
          <a:lstStyle/>
          <a:p>
            <a:pPr algn="l"/>
            <a:r>
              <a:rPr lang="it-IT" dirty="0">
                <a:solidFill>
                  <a:srgbClr val="000090"/>
                </a:solidFill>
                <a:latin typeface="Gill Sans"/>
                <a:cs typeface="Gill Sans"/>
              </a:rPr>
              <a:t>F</a:t>
            </a:r>
            <a:r>
              <a:rPr lang="it-IT" dirty="0" smtClean="0">
                <a:solidFill>
                  <a:srgbClr val="000090"/>
                </a:solidFill>
                <a:latin typeface="Gill Sans"/>
                <a:cs typeface="Gill Sans"/>
              </a:rPr>
              <a:t>or </a:t>
            </a:r>
            <a:r>
              <a:rPr lang="it-IT" dirty="0" err="1">
                <a:solidFill>
                  <a:srgbClr val="000090"/>
                </a:solidFill>
                <a:latin typeface="Gill Sans"/>
                <a:cs typeface="Gill Sans"/>
              </a:rPr>
              <a:t>constructing</a:t>
            </a:r>
            <a:r>
              <a:rPr lang="it-IT" dirty="0">
                <a:solidFill>
                  <a:srgbClr val="000090"/>
                </a:solidFill>
                <a:latin typeface="Gill Sans"/>
                <a:cs typeface="Gill Sans"/>
              </a:rPr>
              <a:t> gene co-</a:t>
            </a:r>
            <a:r>
              <a:rPr lang="it-IT" dirty="0" err="1">
                <a:solidFill>
                  <a:srgbClr val="000090"/>
                </a:solidFill>
                <a:latin typeface="Gill Sans"/>
                <a:cs typeface="Gill Sans"/>
              </a:rPr>
              <a:t>expression</a:t>
            </a:r>
            <a:r>
              <a:rPr lang="it-IT" dirty="0">
                <a:solidFill>
                  <a:srgbClr val="000090"/>
                </a:solidFill>
                <a:latin typeface="Gill Sans"/>
                <a:cs typeface="Gill Sans"/>
              </a:rPr>
              <a:t> </a:t>
            </a:r>
            <a:r>
              <a:rPr lang="it-IT" dirty="0" smtClean="0">
                <a:solidFill>
                  <a:srgbClr val="000090"/>
                </a:solidFill>
                <a:latin typeface="Gill Sans"/>
                <a:cs typeface="Gill Sans"/>
              </a:rPr>
              <a:t>networks </a:t>
            </a:r>
            <a:r>
              <a:rPr lang="it-IT" dirty="0" err="1" smtClean="0">
                <a:solidFill>
                  <a:srgbClr val="000090"/>
                </a:solidFill>
                <a:latin typeface="Gill Sans"/>
                <a:cs typeface="Gill Sans"/>
              </a:rPr>
              <a:t>there</a:t>
            </a:r>
            <a:r>
              <a:rPr lang="it-IT" dirty="0" smtClean="0">
                <a:solidFill>
                  <a:srgbClr val="000090"/>
                </a:solidFill>
                <a:latin typeface="Gill Sans"/>
                <a:cs typeface="Gill Sans"/>
              </a:rPr>
              <a:t> are </a:t>
            </a:r>
            <a:r>
              <a:rPr lang="it-IT" dirty="0" err="1">
                <a:solidFill>
                  <a:srgbClr val="000090"/>
                </a:solidFill>
                <a:latin typeface="Gill Sans"/>
                <a:cs typeface="Gill Sans"/>
              </a:rPr>
              <a:t>four</a:t>
            </a:r>
            <a:r>
              <a:rPr lang="it-IT" dirty="0">
                <a:solidFill>
                  <a:srgbClr val="000090"/>
                </a:solidFill>
                <a:latin typeface="Gill Sans"/>
                <a:cs typeface="Gill Sans"/>
              </a:rPr>
              <a:t> </a:t>
            </a:r>
            <a:r>
              <a:rPr lang="it-IT" dirty="0" err="1">
                <a:solidFill>
                  <a:srgbClr val="000090"/>
                </a:solidFill>
                <a:latin typeface="Gill Sans"/>
                <a:cs typeface="Gill Sans"/>
              </a:rPr>
              <a:t>mostly</a:t>
            </a:r>
            <a:r>
              <a:rPr lang="it-IT" dirty="0">
                <a:solidFill>
                  <a:srgbClr val="000090"/>
                </a:solidFill>
                <a:latin typeface="Gill Sans"/>
                <a:cs typeface="Gill Sans"/>
              </a:rPr>
              <a:t> </a:t>
            </a:r>
            <a:r>
              <a:rPr lang="it-IT" dirty="0" err="1">
                <a:solidFill>
                  <a:srgbClr val="000090"/>
                </a:solidFill>
                <a:latin typeface="Gill Sans"/>
                <a:cs typeface="Gill Sans"/>
              </a:rPr>
              <a:t>used</a:t>
            </a:r>
            <a:r>
              <a:rPr lang="it-IT" dirty="0">
                <a:solidFill>
                  <a:srgbClr val="000090"/>
                </a:solidFill>
                <a:latin typeface="Gill Sans"/>
                <a:cs typeface="Gill Sans"/>
              </a:rPr>
              <a:t> co-</a:t>
            </a:r>
            <a:r>
              <a:rPr lang="it-IT" dirty="0" err="1">
                <a:solidFill>
                  <a:srgbClr val="000090"/>
                </a:solidFill>
                <a:latin typeface="Gill Sans"/>
                <a:cs typeface="Gill Sans"/>
              </a:rPr>
              <a:t>expression</a:t>
            </a:r>
            <a:r>
              <a:rPr lang="it-IT" dirty="0">
                <a:solidFill>
                  <a:srgbClr val="000090"/>
                </a:solidFill>
                <a:latin typeface="Gill Sans"/>
                <a:cs typeface="Gill Sans"/>
              </a:rPr>
              <a:t> </a:t>
            </a:r>
            <a:r>
              <a:rPr lang="it-IT" dirty="0" err="1" smtClean="0">
                <a:solidFill>
                  <a:srgbClr val="000090"/>
                </a:solidFill>
                <a:latin typeface="Gill Sans"/>
                <a:cs typeface="Gill Sans"/>
              </a:rPr>
              <a:t>measures</a:t>
            </a:r>
            <a:r>
              <a:rPr lang="it-IT" dirty="0" smtClean="0">
                <a:solidFill>
                  <a:srgbClr val="000090"/>
                </a:solidFill>
                <a:latin typeface="Gill Sans"/>
                <a:cs typeface="Gill Sans"/>
              </a:rPr>
              <a:t>:</a:t>
            </a:r>
          </a:p>
          <a:p>
            <a:pPr algn="l"/>
            <a:endParaRPr lang="it-IT" dirty="0" smtClean="0">
              <a:solidFill>
                <a:srgbClr val="000090"/>
              </a:solidFill>
              <a:latin typeface="Gill Sans"/>
              <a:cs typeface="Gill Sans"/>
            </a:endParaRPr>
          </a:p>
          <a:p>
            <a:pPr marL="342900" indent="-342900" algn="l">
              <a:lnSpc>
                <a:spcPct val="130000"/>
              </a:lnSpc>
              <a:buFont typeface="Arial"/>
              <a:buChar char="•"/>
            </a:pPr>
            <a:r>
              <a:rPr lang="it-IT" dirty="0" err="1" smtClean="0">
                <a:solidFill>
                  <a:srgbClr val="000090"/>
                </a:solidFill>
                <a:latin typeface="Gill Sans SemiBold"/>
                <a:cs typeface="Gill Sans SemiBold"/>
              </a:rPr>
              <a:t>Pearson's</a:t>
            </a:r>
            <a:r>
              <a:rPr lang="it-IT" dirty="0" smtClean="0">
                <a:solidFill>
                  <a:srgbClr val="000090"/>
                </a:solidFill>
                <a:latin typeface="Gill Sans SemiBold"/>
                <a:cs typeface="Gill Sans SemiBold"/>
              </a:rPr>
              <a:t> </a:t>
            </a:r>
            <a:r>
              <a:rPr lang="it-IT" dirty="0" err="1" smtClean="0">
                <a:solidFill>
                  <a:srgbClr val="000090"/>
                </a:solidFill>
                <a:latin typeface="Gill Sans SemiBold"/>
                <a:cs typeface="Gill Sans SemiBold"/>
              </a:rPr>
              <a:t>correlation</a:t>
            </a:r>
            <a:r>
              <a:rPr lang="it-IT" dirty="0" smtClean="0">
                <a:solidFill>
                  <a:srgbClr val="000090"/>
                </a:solidFill>
                <a:latin typeface="Gill Sans SemiBold"/>
                <a:cs typeface="Gill Sans SemiBold"/>
              </a:rPr>
              <a:t>;</a:t>
            </a:r>
          </a:p>
          <a:p>
            <a:pPr marL="342900" indent="-342900" algn="l">
              <a:lnSpc>
                <a:spcPct val="130000"/>
              </a:lnSpc>
              <a:buFont typeface="Arial"/>
              <a:buChar char="•"/>
            </a:pPr>
            <a:r>
              <a:rPr lang="it-IT" dirty="0" err="1" smtClean="0">
                <a:solidFill>
                  <a:srgbClr val="000090"/>
                </a:solidFill>
                <a:latin typeface="Gill Sans SemiBold"/>
                <a:cs typeface="Gill Sans SemiBold"/>
              </a:rPr>
              <a:t>Partial</a:t>
            </a:r>
            <a:r>
              <a:rPr lang="it-IT" dirty="0" smtClean="0">
                <a:solidFill>
                  <a:srgbClr val="000090"/>
                </a:solidFill>
                <a:latin typeface="Gill Sans SemiBold"/>
                <a:cs typeface="Gill Sans SemiBold"/>
              </a:rPr>
              <a:t> </a:t>
            </a:r>
            <a:r>
              <a:rPr lang="it-IT" dirty="0" err="1" smtClean="0">
                <a:solidFill>
                  <a:srgbClr val="000090"/>
                </a:solidFill>
                <a:latin typeface="Gill Sans SemiBold"/>
                <a:cs typeface="Gill Sans SemiBold"/>
              </a:rPr>
              <a:t>correlation</a:t>
            </a:r>
            <a:r>
              <a:rPr lang="it-IT" dirty="0" smtClean="0">
                <a:solidFill>
                  <a:srgbClr val="000090"/>
                </a:solidFill>
                <a:latin typeface="Gill Sans SemiBold"/>
                <a:cs typeface="Gill Sans SemiBold"/>
              </a:rPr>
              <a:t>;</a:t>
            </a:r>
            <a:endParaRPr lang="it-IT" dirty="0" smtClean="0">
              <a:solidFill>
                <a:srgbClr val="000090"/>
              </a:solidFill>
              <a:latin typeface="Gill Sans SemiBold"/>
              <a:cs typeface="Gill Sans SemiBold"/>
            </a:endParaRPr>
          </a:p>
          <a:p>
            <a:pPr marL="342900" indent="-342900" algn="l">
              <a:lnSpc>
                <a:spcPct val="130000"/>
              </a:lnSpc>
              <a:buFont typeface="Arial"/>
              <a:buChar char="•"/>
            </a:pPr>
            <a:r>
              <a:rPr lang="it-IT" dirty="0" err="1" smtClean="0">
                <a:solidFill>
                  <a:schemeClr val="accent6">
                    <a:lumMod val="75000"/>
                  </a:schemeClr>
                </a:solidFill>
                <a:latin typeface="Gill Sans SemiBold"/>
                <a:cs typeface="Gill Sans SemiBold"/>
              </a:rPr>
              <a:t>Mutual</a:t>
            </a:r>
            <a:r>
              <a:rPr lang="it-IT" dirty="0" smtClean="0">
                <a:solidFill>
                  <a:schemeClr val="accent6">
                    <a:lumMod val="75000"/>
                  </a:schemeClr>
                </a:solidFill>
                <a:latin typeface="Gill Sans SemiBold"/>
                <a:cs typeface="Gill Sans SemiBold"/>
              </a:rPr>
              <a:t> Information</a:t>
            </a:r>
            <a:r>
              <a:rPr lang="it-IT" dirty="0">
                <a:solidFill>
                  <a:schemeClr val="accent6">
                    <a:lumMod val="75000"/>
                  </a:schemeClr>
                </a:solidFill>
                <a:latin typeface="Gill Sans SemiBold"/>
                <a:cs typeface="Gill Sans SemiBold"/>
              </a:rPr>
              <a:t>;</a:t>
            </a:r>
            <a:endParaRPr lang="it-IT" dirty="0" smtClean="0">
              <a:solidFill>
                <a:schemeClr val="accent6">
                  <a:lumMod val="75000"/>
                </a:schemeClr>
              </a:solidFill>
              <a:latin typeface="Gill Sans SemiBold"/>
              <a:cs typeface="Gill Sans SemiBold"/>
            </a:endParaRPr>
          </a:p>
          <a:p>
            <a:pPr marL="342900" indent="-342900" algn="l">
              <a:lnSpc>
                <a:spcPct val="130000"/>
              </a:lnSpc>
              <a:buFont typeface="Arial"/>
              <a:buChar char="•"/>
            </a:pPr>
            <a:r>
              <a:rPr lang="it-IT" dirty="0" err="1" smtClean="0">
                <a:solidFill>
                  <a:srgbClr val="000090"/>
                </a:solidFill>
                <a:latin typeface="Gill Sans SemiBold"/>
                <a:cs typeface="Gill Sans SemiBold"/>
              </a:rPr>
              <a:t>Spearman's</a:t>
            </a:r>
            <a:r>
              <a:rPr lang="it-IT" dirty="0" smtClean="0">
                <a:solidFill>
                  <a:srgbClr val="000090"/>
                </a:solidFill>
                <a:latin typeface="Gill Sans SemiBold"/>
                <a:cs typeface="Gill Sans SemiBold"/>
              </a:rPr>
              <a:t> </a:t>
            </a:r>
            <a:r>
              <a:rPr lang="it-IT" dirty="0">
                <a:solidFill>
                  <a:srgbClr val="000090"/>
                </a:solidFill>
                <a:latin typeface="Gill Sans SemiBold"/>
                <a:cs typeface="Gill Sans SemiBold"/>
              </a:rPr>
              <a:t>rank </a:t>
            </a:r>
            <a:r>
              <a:rPr lang="it-IT" dirty="0" err="1">
                <a:solidFill>
                  <a:srgbClr val="000090"/>
                </a:solidFill>
                <a:latin typeface="Gill Sans SemiBold"/>
                <a:cs typeface="Gill Sans SemiBold"/>
              </a:rPr>
              <a:t>correlation</a:t>
            </a:r>
            <a:r>
              <a:rPr lang="it-IT" dirty="0">
                <a:solidFill>
                  <a:srgbClr val="000090"/>
                </a:solidFill>
                <a:latin typeface="Gill Sans SemiBold"/>
                <a:cs typeface="Gill Sans SemiBold"/>
              </a:rPr>
              <a:t> </a:t>
            </a:r>
            <a:r>
              <a:rPr lang="it-IT" dirty="0" err="1" smtClean="0">
                <a:solidFill>
                  <a:srgbClr val="000090"/>
                </a:solidFill>
                <a:latin typeface="Gill Sans SemiBold"/>
                <a:cs typeface="Gill Sans SemiBold"/>
              </a:rPr>
              <a:t>coefficient</a:t>
            </a:r>
            <a:r>
              <a:rPr lang="it-IT" dirty="0">
                <a:solidFill>
                  <a:srgbClr val="000090"/>
                </a:solidFill>
                <a:latin typeface="Gill Sans SemiBold"/>
                <a:cs typeface="Gill Sans SemiBold"/>
              </a:rPr>
              <a:t>;</a:t>
            </a:r>
            <a:endParaRPr lang="it-IT" dirty="0" smtClean="0">
              <a:solidFill>
                <a:srgbClr val="000090"/>
              </a:solidFill>
              <a:latin typeface="Gill Sans SemiBold"/>
              <a:cs typeface="Gill Sans SemiBold"/>
            </a:endParaRPr>
          </a:p>
          <a:p>
            <a:pPr marL="342900" indent="-342900" algn="l">
              <a:lnSpc>
                <a:spcPct val="130000"/>
              </a:lnSpc>
              <a:buFont typeface="Arial"/>
              <a:buChar char="•"/>
            </a:pPr>
            <a:r>
              <a:rPr lang="it-IT" dirty="0" err="1" smtClean="0">
                <a:solidFill>
                  <a:srgbClr val="000090"/>
                </a:solidFill>
                <a:latin typeface="Gill Sans SemiBold"/>
                <a:cs typeface="Gill Sans SemiBold"/>
              </a:rPr>
              <a:t>Euclidean</a:t>
            </a:r>
            <a:r>
              <a:rPr lang="it-IT" dirty="0" smtClean="0">
                <a:solidFill>
                  <a:srgbClr val="000090"/>
                </a:solidFill>
                <a:latin typeface="Gill Sans SemiBold"/>
                <a:cs typeface="Gill Sans SemiBold"/>
              </a:rPr>
              <a:t> </a:t>
            </a:r>
            <a:r>
              <a:rPr lang="it-IT" dirty="0" err="1" smtClean="0">
                <a:solidFill>
                  <a:srgbClr val="000090"/>
                </a:solidFill>
                <a:latin typeface="Gill Sans SemiBold"/>
                <a:cs typeface="Gill Sans SemiBold"/>
              </a:rPr>
              <a:t>distance</a:t>
            </a:r>
            <a:r>
              <a:rPr lang="it-IT" dirty="0" smtClean="0">
                <a:solidFill>
                  <a:srgbClr val="000090"/>
                </a:solidFill>
                <a:latin typeface="Gill Sans SemiBold"/>
                <a:cs typeface="Gill Sans SemiBold"/>
              </a:rPr>
              <a:t>.</a:t>
            </a:r>
            <a:endParaRPr lang="it-IT" dirty="0">
              <a:solidFill>
                <a:srgbClr val="000090"/>
              </a:solidFill>
              <a:latin typeface="Gill Sans SemiBold"/>
              <a:cs typeface="Gill Sans SemiBold"/>
            </a:endParaRPr>
          </a:p>
        </p:txBody>
      </p:sp>
    </p:spTree>
    <p:extLst>
      <p:ext uri="{BB962C8B-B14F-4D97-AF65-F5344CB8AC3E}">
        <p14:creationId xmlns:p14="http://schemas.microsoft.com/office/powerpoint/2010/main" val="27563316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15963"/>
          </a:xfrm>
        </p:spPr>
        <p:txBody>
          <a:bodyPr/>
          <a:lstStyle/>
          <a:p>
            <a:pPr algn="r"/>
            <a:r>
              <a:rPr lang="it-IT" sz="3200" b="1" dirty="0" err="1" smtClean="0">
                <a:solidFill>
                  <a:srgbClr val="000090"/>
                </a:solidFill>
                <a:latin typeface="Gill Sans SemiBold"/>
                <a:cs typeface="Gill Sans SemiBold"/>
              </a:rPr>
              <a:t>Mutual</a:t>
            </a:r>
            <a:r>
              <a:rPr lang="it-IT" sz="3200" b="1" dirty="0" smtClean="0">
                <a:solidFill>
                  <a:srgbClr val="000090"/>
                </a:solidFill>
                <a:latin typeface="Gill Sans SemiBold"/>
                <a:cs typeface="Gill Sans SemiBold"/>
              </a:rPr>
              <a:t> Information</a:t>
            </a:r>
            <a:endParaRPr lang="it-IT" sz="3200" b="1" dirty="0">
              <a:solidFill>
                <a:srgbClr val="000090"/>
              </a:solidFill>
              <a:latin typeface="Gill Sans SemiBold"/>
              <a:cs typeface="Gill Sans SemiBold"/>
            </a:endParaRPr>
          </a:p>
        </p:txBody>
      </p:sp>
      <p:sp>
        <p:nvSpPr>
          <p:cNvPr id="3" name="Rectangle 3"/>
          <p:cNvSpPr txBox="1">
            <a:spLocks noChangeArrowheads="1"/>
          </p:cNvSpPr>
          <p:nvPr/>
        </p:nvSpPr>
        <p:spPr bwMode="auto">
          <a:xfrm>
            <a:off x="0" y="1447800"/>
            <a:ext cx="9144000"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73050" indent="-273050"/>
            <a:r>
              <a:rPr lang="en-US" sz="2400" dirty="0" smtClean="0">
                <a:solidFill>
                  <a:srgbClr val="000090"/>
                </a:solidFill>
                <a:latin typeface="Gill Sans"/>
                <a:cs typeface="Gill Sans"/>
              </a:rPr>
              <a:t>The mutual information between two random variables is a measure of the amount of information that one random variable contains about another.</a:t>
            </a:r>
          </a:p>
          <a:p>
            <a:pPr marL="273050" indent="-273050"/>
            <a:r>
              <a:rPr lang="en-US" sz="2400" dirty="0" smtClean="0">
                <a:solidFill>
                  <a:srgbClr val="000090"/>
                </a:solidFill>
                <a:latin typeface="Gill Sans"/>
                <a:cs typeface="Gill Sans"/>
              </a:rPr>
              <a:t>It is defined as the relative entropy (or </a:t>
            </a:r>
            <a:r>
              <a:rPr lang="en-US" sz="2400" dirty="0" err="1" smtClean="0">
                <a:solidFill>
                  <a:srgbClr val="000090"/>
                </a:solidFill>
                <a:latin typeface="Gill Sans"/>
                <a:cs typeface="Gill Sans"/>
              </a:rPr>
              <a:t>Kullback-Leibler</a:t>
            </a:r>
            <a:r>
              <a:rPr lang="en-US" sz="2400" dirty="0" smtClean="0">
                <a:solidFill>
                  <a:srgbClr val="000090"/>
                </a:solidFill>
                <a:latin typeface="Gill Sans"/>
                <a:cs typeface="Gill Sans"/>
              </a:rPr>
              <a:t> distance) between the joint distribution and the product of the </a:t>
            </a:r>
            <a:r>
              <a:rPr lang="en-US" sz="2400" dirty="0" err="1" smtClean="0">
                <a:solidFill>
                  <a:srgbClr val="000090"/>
                </a:solidFill>
                <a:latin typeface="Gill Sans"/>
                <a:cs typeface="Gill Sans"/>
              </a:rPr>
              <a:t>marginals</a:t>
            </a:r>
            <a:r>
              <a:rPr lang="en-US" sz="2400" dirty="0" smtClean="0">
                <a:solidFill>
                  <a:srgbClr val="000090"/>
                </a:solidFill>
                <a:latin typeface="Gill Sans"/>
                <a:cs typeface="Gill Sans"/>
              </a:rPr>
              <a:t>:</a:t>
            </a:r>
          </a:p>
          <a:p>
            <a:pPr marL="273050" indent="-273050"/>
            <a:endParaRPr lang="en-US" dirty="0" smtClean="0">
              <a:latin typeface="Gill Sans"/>
              <a:cs typeface="Gill Sans"/>
            </a:endParaRPr>
          </a:p>
          <a:p>
            <a:pPr marL="273050" indent="-273050"/>
            <a:endParaRPr lang="en-US" sz="1800" dirty="0" smtClean="0">
              <a:latin typeface="Gill Sans"/>
              <a:cs typeface="Gill Sans"/>
            </a:endParaRPr>
          </a:p>
          <a:p>
            <a:pPr marL="273050" indent="-273050"/>
            <a:endParaRPr lang="en-US" sz="1800" dirty="0" smtClean="0">
              <a:latin typeface="Gill Sans"/>
              <a:cs typeface="Gill Sans"/>
            </a:endParaRPr>
          </a:p>
          <a:p>
            <a:pPr marL="273050" indent="-273050"/>
            <a:r>
              <a:rPr lang="en-US" sz="2400" dirty="0" smtClean="0">
                <a:solidFill>
                  <a:srgbClr val="000090"/>
                </a:solidFill>
                <a:latin typeface="Gill Sans"/>
                <a:cs typeface="Gill Sans"/>
              </a:rPr>
              <a:t>Alternative formulations:</a:t>
            </a:r>
          </a:p>
          <a:p>
            <a:pPr marL="0" indent="0">
              <a:buNone/>
            </a:pPr>
            <a:endParaRPr lang="en-US" dirty="0" smtClean="0">
              <a:latin typeface="Gill Sans"/>
              <a:cs typeface="Gill Sans"/>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2522123893"/>
              </p:ext>
            </p:extLst>
          </p:nvPr>
        </p:nvGraphicFramePr>
        <p:xfrm>
          <a:off x="1107281" y="3657600"/>
          <a:ext cx="6929438" cy="857250"/>
        </p:xfrm>
        <a:graphic>
          <a:graphicData uri="http://schemas.openxmlformats.org/presentationml/2006/ole">
            <mc:AlternateContent xmlns:mc="http://schemas.openxmlformats.org/markup-compatibility/2006">
              <mc:Choice xmlns:v="urn:schemas-microsoft-com:vml" Requires="v">
                <p:oleObj spid="_x0000_s1208" name="Equation" r:id="rId3" imgW="3594100" imgH="444500" progId="Equation.3">
                  <p:embed/>
                </p:oleObj>
              </mc:Choice>
              <mc:Fallback>
                <p:oleObj name="Equation" r:id="rId3" imgW="3594100" imgH="444500" progId="Equation.3">
                  <p:embed/>
                  <p:pic>
                    <p:nvPicPr>
                      <p:cNvPr id="0" name=""/>
                      <p:cNvPicPr>
                        <a:picLocks noChangeAspect="1" noChangeArrowheads="1"/>
                      </p:cNvPicPr>
                      <p:nvPr/>
                    </p:nvPicPr>
                    <p:blipFill>
                      <a:blip r:embed="rId4"/>
                      <a:srcRect/>
                      <a:stretch>
                        <a:fillRect/>
                      </a:stretch>
                    </p:blipFill>
                    <p:spPr bwMode="auto">
                      <a:xfrm>
                        <a:off x="1107281" y="3657600"/>
                        <a:ext cx="6929438" cy="857250"/>
                      </a:xfrm>
                      <a:prstGeom prst="rect">
                        <a:avLst/>
                      </a:prstGeom>
                      <a:noFill/>
                      <a:ln>
                        <a:solidFill>
                          <a:srgbClr val="000090"/>
                        </a:solid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339343283"/>
              </p:ext>
            </p:extLst>
          </p:nvPr>
        </p:nvGraphicFramePr>
        <p:xfrm>
          <a:off x="1447800" y="5410200"/>
          <a:ext cx="6192837" cy="396875"/>
        </p:xfrm>
        <a:graphic>
          <a:graphicData uri="http://schemas.openxmlformats.org/presentationml/2006/ole">
            <mc:AlternateContent xmlns:mc="http://schemas.openxmlformats.org/markup-compatibility/2006">
              <mc:Choice xmlns:v="urn:schemas-microsoft-com:vml" Requires="v">
                <p:oleObj spid="_x0000_s1209" name="Ecuación" r:id="rId5" imgW="3162240" imgH="203040" progId="Equation.3">
                  <p:embed/>
                </p:oleObj>
              </mc:Choice>
              <mc:Fallback>
                <p:oleObj name="Ecuación" r:id="rId5" imgW="31622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410200"/>
                        <a:ext cx="6192837" cy="396875"/>
                      </a:xfrm>
                      <a:prstGeom prst="rect">
                        <a:avLst/>
                      </a:prstGeom>
                      <a:noFill/>
                      <a:ln>
                        <a:solidFill>
                          <a:srgbClr val="000090"/>
                        </a:solidFill>
                      </a:ln>
                      <a:effectLst/>
                    </p:spPr>
                  </p:pic>
                </p:oleObj>
              </mc:Fallback>
            </mc:AlternateContent>
          </a:graphicData>
        </a:graphic>
      </p:graphicFrame>
    </p:spTree>
    <p:extLst>
      <p:ext uri="{BB962C8B-B14F-4D97-AF65-F5344CB8AC3E}">
        <p14:creationId xmlns:p14="http://schemas.microsoft.com/office/powerpoint/2010/main" val="3764687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295400"/>
            <a:ext cx="9144000" cy="4267200"/>
          </a:xfrm>
        </p:spPr>
        <p:txBody>
          <a:bodyPr/>
          <a:lstStyle/>
          <a:p>
            <a:pPr marL="0" indent="0" algn="just">
              <a:buNone/>
            </a:pPr>
            <a:r>
              <a:rPr lang="it-IT" sz="2000" dirty="0">
                <a:solidFill>
                  <a:srgbClr val="000090"/>
                </a:solidFill>
              </a:rPr>
              <a:t>ARACNE (</a:t>
            </a:r>
            <a:r>
              <a:rPr lang="it-IT" sz="2000" b="1" dirty="0" err="1">
                <a:solidFill>
                  <a:srgbClr val="000090"/>
                </a:solidFill>
              </a:rPr>
              <a:t>A</a:t>
            </a:r>
            <a:r>
              <a:rPr lang="it-IT" sz="2000" dirty="0" err="1">
                <a:solidFill>
                  <a:srgbClr val="000090"/>
                </a:solidFill>
              </a:rPr>
              <a:t>lgorithm</a:t>
            </a:r>
            <a:r>
              <a:rPr lang="it-IT" sz="2000" dirty="0">
                <a:solidFill>
                  <a:srgbClr val="000090"/>
                </a:solidFill>
              </a:rPr>
              <a:t> for the </a:t>
            </a:r>
            <a:r>
              <a:rPr lang="it-IT" sz="2000" b="1" dirty="0" err="1">
                <a:solidFill>
                  <a:srgbClr val="000090"/>
                </a:solidFill>
              </a:rPr>
              <a:t>R</a:t>
            </a:r>
            <a:r>
              <a:rPr lang="it-IT" sz="2000" dirty="0" err="1">
                <a:solidFill>
                  <a:srgbClr val="000090"/>
                </a:solidFill>
              </a:rPr>
              <a:t>econstruction</a:t>
            </a:r>
            <a:r>
              <a:rPr lang="it-IT" sz="2000" dirty="0">
                <a:solidFill>
                  <a:srgbClr val="000090"/>
                </a:solidFill>
              </a:rPr>
              <a:t> of </a:t>
            </a:r>
            <a:r>
              <a:rPr lang="it-IT" sz="2000" b="1" dirty="0">
                <a:solidFill>
                  <a:srgbClr val="000090"/>
                </a:solidFill>
              </a:rPr>
              <a:t>A</a:t>
            </a:r>
            <a:r>
              <a:rPr lang="it-IT" sz="2000" dirty="0">
                <a:solidFill>
                  <a:srgbClr val="000090"/>
                </a:solidFill>
              </a:rPr>
              <a:t>ccurate </a:t>
            </a:r>
            <a:r>
              <a:rPr lang="it-IT" sz="2000" b="1" dirty="0">
                <a:solidFill>
                  <a:srgbClr val="000090"/>
                </a:solidFill>
              </a:rPr>
              <a:t>C</a:t>
            </a:r>
            <a:r>
              <a:rPr lang="it-IT" sz="2000" dirty="0">
                <a:solidFill>
                  <a:srgbClr val="000090"/>
                </a:solidFill>
              </a:rPr>
              <a:t>ellular </a:t>
            </a:r>
            <a:r>
              <a:rPr lang="it-IT" sz="2000" b="1" dirty="0">
                <a:solidFill>
                  <a:srgbClr val="000090"/>
                </a:solidFill>
              </a:rPr>
              <a:t>Ne</a:t>
            </a:r>
            <a:r>
              <a:rPr lang="it-IT" sz="2000" dirty="0">
                <a:solidFill>
                  <a:srgbClr val="000090"/>
                </a:solidFill>
              </a:rPr>
              <a:t>tworks) </a:t>
            </a:r>
            <a:r>
              <a:rPr lang="it-IT" sz="2000" dirty="0" err="1">
                <a:solidFill>
                  <a:srgbClr val="000090"/>
                </a:solidFill>
              </a:rPr>
              <a:t>is</a:t>
            </a:r>
            <a:r>
              <a:rPr lang="it-IT" sz="2000" dirty="0">
                <a:solidFill>
                  <a:srgbClr val="000090"/>
                </a:solidFill>
              </a:rPr>
              <a:t> an </a:t>
            </a:r>
            <a:r>
              <a:rPr lang="it-IT" sz="2000" dirty="0" err="1">
                <a:solidFill>
                  <a:srgbClr val="000090"/>
                </a:solidFill>
              </a:rPr>
              <a:t>algorithm</a:t>
            </a:r>
            <a:r>
              <a:rPr lang="it-IT" sz="2000" dirty="0">
                <a:solidFill>
                  <a:srgbClr val="000090"/>
                </a:solidFill>
              </a:rPr>
              <a:t> </a:t>
            </a:r>
            <a:r>
              <a:rPr lang="it-IT" sz="2000" dirty="0" err="1">
                <a:solidFill>
                  <a:srgbClr val="000090"/>
                </a:solidFill>
              </a:rPr>
              <a:t>which</a:t>
            </a:r>
            <a:r>
              <a:rPr lang="it-IT" sz="2000" dirty="0">
                <a:solidFill>
                  <a:srgbClr val="000090"/>
                </a:solidFill>
              </a:rPr>
              <a:t> reverse </a:t>
            </a:r>
            <a:r>
              <a:rPr lang="it-IT" sz="2000" dirty="0" err="1">
                <a:solidFill>
                  <a:srgbClr val="000090"/>
                </a:solidFill>
              </a:rPr>
              <a:t>engineers</a:t>
            </a:r>
            <a:r>
              <a:rPr lang="it-IT" sz="2000" dirty="0">
                <a:solidFill>
                  <a:srgbClr val="000090"/>
                </a:solidFill>
              </a:rPr>
              <a:t> a gene </a:t>
            </a:r>
            <a:r>
              <a:rPr lang="it-IT" sz="2000" dirty="0" err="1">
                <a:solidFill>
                  <a:srgbClr val="000090"/>
                </a:solidFill>
              </a:rPr>
              <a:t>regulatory</a:t>
            </a:r>
            <a:r>
              <a:rPr lang="it-IT" sz="2000" dirty="0">
                <a:solidFill>
                  <a:srgbClr val="000090"/>
                </a:solidFill>
              </a:rPr>
              <a:t> network from </a:t>
            </a:r>
            <a:r>
              <a:rPr lang="it-IT" sz="2000" dirty="0" err="1">
                <a:solidFill>
                  <a:srgbClr val="000090"/>
                </a:solidFill>
              </a:rPr>
              <a:t>microarray</a:t>
            </a:r>
            <a:r>
              <a:rPr lang="it-IT" sz="2000" dirty="0">
                <a:solidFill>
                  <a:srgbClr val="000090"/>
                </a:solidFill>
              </a:rPr>
              <a:t> gene </a:t>
            </a:r>
            <a:r>
              <a:rPr lang="it-IT" sz="2000" dirty="0" err="1">
                <a:solidFill>
                  <a:srgbClr val="000090"/>
                </a:solidFill>
              </a:rPr>
              <a:t>expression</a:t>
            </a:r>
            <a:r>
              <a:rPr lang="it-IT" sz="2000" dirty="0">
                <a:solidFill>
                  <a:srgbClr val="000090"/>
                </a:solidFill>
              </a:rPr>
              <a:t> data. </a:t>
            </a:r>
            <a:endParaRPr lang="it-IT" sz="2000" dirty="0" smtClean="0">
              <a:solidFill>
                <a:srgbClr val="000090"/>
              </a:solidFill>
            </a:endParaRPr>
          </a:p>
          <a:p>
            <a:pPr marL="0" indent="0" algn="just">
              <a:buNone/>
            </a:pPr>
            <a:r>
              <a:rPr lang="it-IT" sz="2000" dirty="0" smtClean="0">
                <a:solidFill>
                  <a:srgbClr val="000090"/>
                </a:solidFill>
              </a:rPr>
              <a:t>ARACNE </a:t>
            </a:r>
            <a:r>
              <a:rPr lang="it-IT" sz="2000" dirty="0" err="1">
                <a:solidFill>
                  <a:srgbClr val="000090"/>
                </a:solidFill>
              </a:rPr>
              <a:t>uses</a:t>
            </a:r>
            <a:r>
              <a:rPr lang="it-IT" sz="2000" dirty="0">
                <a:solidFill>
                  <a:srgbClr val="000090"/>
                </a:solidFill>
              </a:rPr>
              <a:t> </a:t>
            </a:r>
            <a:r>
              <a:rPr lang="it-IT" sz="2000" dirty="0" err="1">
                <a:solidFill>
                  <a:srgbClr val="000090"/>
                </a:solidFill>
              </a:rPr>
              <a:t>mutual</a:t>
            </a:r>
            <a:r>
              <a:rPr lang="it-IT" sz="2000" dirty="0">
                <a:solidFill>
                  <a:srgbClr val="000090"/>
                </a:solidFill>
              </a:rPr>
              <a:t> </a:t>
            </a:r>
            <a:r>
              <a:rPr lang="it-IT" sz="2000" dirty="0" smtClean="0">
                <a:solidFill>
                  <a:srgbClr val="000090"/>
                </a:solidFill>
              </a:rPr>
              <a:t>information </a:t>
            </a:r>
            <a:r>
              <a:rPr lang="it-IT" sz="2000" dirty="0">
                <a:solidFill>
                  <a:srgbClr val="000090"/>
                </a:solidFill>
              </a:rPr>
              <a:t>to compute the </a:t>
            </a:r>
            <a:r>
              <a:rPr lang="it-IT" sz="2000" dirty="0" err="1">
                <a:solidFill>
                  <a:srgbClr val="000090"/>
                </a:solidFill>
              </a:rPr>
              <a:t>correlation</a:t>
            </a:r>
            <a:r>
              <a:rPr lang="it-IT" sz="2000" dirty="0">
                <a:solidFill>
                  <a:srgbClr val="000090"/>
                </a:solidFill>
              </a:rPr>
              <a:t> </a:t>
            </a:r>
            <a:r>
              <a:rPr lang="it-IT" sz="2000" dirty="0" err="1">
                <a:solidFill>
                  <a:srgbClr val="000090"/>
                </a:solidFill>
              </a:rPr>
              <a:t>between</a:t>
            </a:r>
            <a:r>
              <a:rPr lang="it-IT" sz="2000" dirty="0">
                <a:solidFill>
                  <a:srgbClr val="000090"/>
                </a:solidFill>
              </a:rPr>
              <a:t> </a:t>
            </a:r>
            <a:r>
              <a:rPr lang="it-IT" sz="2000" dirty="0" err="1">
                <a:solidFill>
                  <a:srgbClr val="000090"/>
                </a:solidFill>
              </a:rPr>
              <a:t>pairs</a:t>
            </a:r>
            <a:r>
              <a:rPr lang="it-IT" sz="2000" dirty="0">
                <a:solidFill>
                  <a:srgbClr val="000090"/>
                </a:solidFill>
              </a:rPr>
              <a:t> of </a:t>
            </a:r>
            <a:r>
              <a:rPr lang="it-IT" sz="2000" dirty="0" err="1">
                <a:solidFill>
                  <a:srgbClr val="000090"/>
                </a:solidFill>
              </a:rPr>
              <a:t>genes</a:t>
            </a:r>
            <a:r>
              <a:rPr lang="it-IT" sz="2000" dirty="0">
                <a:solidFill>
                  <a:srgbClr val="000090"/>
                </a:solidFill>
              </a:rPr>
              <a:t> and </a:t>
            </a:r>
            <a:r>
              <a:rPr lang="it-IT" sz="2000" dirty="0" err="1">
                <a:solidFill>
                  <a:srgbClr val="000090"/>
                </a:solidFill>
              </a:rPr>
              <a:t>infer</a:t>
            </a:r>
            <a:r>
              <a:rPr lang="it-IT" sz="2000" dirty="0">
                <a:solidFill>
                  <a:srgbClr val="000090"/>
                </a:solidFill>
              </a:rPr>
              <a:t> a best-</a:t>
            </a:r>
            <a:r>
              <a:rPr lang="it-IT" sz="2000" dirty="0" err="1">
                <a:solidFill>
                  <a:srgbClr val="000090"/>
                </a:solidFill>
              </a:rPr>
              <a:t>fit</a:t>
            </a:r>
            <a:r>
              <a:rPr lang="it-IT" sz="2000" dirty="0">
                <a:solidFill>
                  <a:srgbClr val="000090"/>
                </a:solidFill>
              </a:rPr>
              <a:t> network of </a:t>
            </a:r>
            <a:r>
              <a:rPr lang="it-IT" sz="2000" dirty="0" err="1">
                <a:solidFill>
                  <a:srgbClr val="000090"/>
                </a:solidFill>
              </a:rPr>
              <a:t>probable</a:t>
            </a:r>
            <a:r>
              <a:rPr lang="it-IT" sz="2000" dirty="0">
                <a:solidFill>
                  <a:srgbClr val="000090"/>
                </a:solidFill>
              </a:rPr>
              <a:t> </a:t>
            </a:r>
            <a:r>
              <a:rPr lang="it-IT" sz="2000" dirty="0" err="1">
                <a:solidFill>
                  <a:srgbClr val="000090"/>
                </a:solidFill>
              </a:rPr>
              <a:t>interactions</a:t>
            </a:r>
            <a:r>
              <a:rPr lang="it-IT" sz="2000" dirty="0">
                <a:solidFill>
                  <a:srgbClr val="000090"/>
                </a:solidFill>
              </a:rPr>
              <a:t> </a:t>
            </a:r>
            <a:endParaRPr lang="it-IT" sz="2000" dirty="0" smtClean="0">
              <a:solidFill>
                <a:srgbClr val="000090"/>
              </a:solidFill>
            </a:endParaRPr>
          </a:p>
          <a:p>
            <a:pPr marL="0" indent="0" algn="just">
              <a:buNone/>
            </a:pPr>
            <a:r>
              <a:rPr lang="it-IT" sz="2000" dirty="0">
                <a:solidFill>
                  <a:srgbClr val="000090"/>
                </a:solidFill>
              </a:rPr>
              <a:t>	</a:t>
            </a:r>
            <a:r>
              <a:rPr lang="it-IT" sz="2000" dirty="0" smtClean="0">
                <a:solidFill>
                  <a:srgbClr val="000090"/>
                </a:solidFill>
              </a:rPr>
              <a:t>(</a:t>
            </a:r>
            <a:r>
              <a:rPr lang="it-IT" sz="2000" dirty="0">
                <a:solidFill>
                  <a:srgbClr val="000090"/>
                </a:solidFill>
              </a:rPr>
              <a:t>I.E. an MI score of 0 </a:t>
            </a:r>
            <a:r>
              <a:rPr lang="it-IT" sz="2000" dirty="0" err="1">
                <a:solidFill>
                  <a:srgbClr val="000090"/>
                </a:solidFill>
              </a:rPr>
              <a:t>between</a:t>
            </a:r>
            <a:r>
              <a:rPr lang="it-IT" sz="2000" dirty="0">
                <a:solidFill>
                  <a:srgbClr val="000090"/>
                </a:solidFill>
              </a:rPr>
              <a:t> </a:t>
            </a:r>
            <a:r>
              <a:rPr lang="it-IT" sz="2000" dirty="0" err="1">
                <a:solidFill>
                  <a:srgbClr val="000090"/>
                </a:solidFill>
              </a:rPr>
              <a:t>two</a:t>
            </a:r>
            <a:r>
              <a:rPr lang="it-IT" sz="2000" dirty="0">
                <a:solidFill>
                  <a:srgbClr val="000090"/>
                </a:solidFill>
              </a:rPr>
              <a:t> </a:t>
            </a:r>
            <a:r>
              <a:rPr lang="it-IT" sz="2000" dirty="0" err="1">
                <a:solidFill>
                  <a:srgbClr val="000090"/>
                </a:solidFill>
              </a:rPr>
              <a:t>genes</a:t>
            </a:r>
            <a:r>
              <a:rPr lang="it-IT" sz="2000" dirty="0">
                <a:solidFill>
                  <a:srgbClr val="000090"/>
                </a:solidFill>
              </a:rPr>
              <a:t> </a:t>
            </a:r>
            <a:r>
              <a:rPr lang="it-IT" sz="2000" dirty="0" err="1">
                <a:solidFill>
                  <a:srgbClr val="000090"/>
                </a:solidFill>
              </a:rPr>
              <a:t>implies</a:t>
            </a:r>
            <a:r>
              <a:rPr lang="it-IT" sz="2000" dirty="0">
                <a:solidFill>
                  <a:srgbClr val="000090"/>
                </a:solidFill>
              </a:rPr>
              <a:t> </a:t>
            </a:r>
            <a:r>
              <a:rPr lang="it-IT" sz="2000" dirty="0" err="1">
                <a:solidFill>
                  <a:srgbClr val="000090"/>
                </a:solidFill>
              </a:rPr>
              <a:t>they</a:t>
            </a:r>
            <a:r>
              <a:rPr lang="it-IT" sz="2000" dirty="0">
                <a:solidFill>
                  <a:srgbClr val="000090"/>
                </a:solidFill>
              </a:rPr>
              <a:t> are </a:t>
            </a:r>
            <a:r>
              <a:rPr lang="it-IT" sz="2000" dirty="0" err="1">
                <a:solidFill>
                  <a:srgbClr val="000090"/>
                </a:solidFill>
              </a:rPr>
              <a:t>independent</a:t>
            </a:r>
            <a:r>
              <a:rPr lang="it-IT" sz="2000" dirty="0">
                <a:solidFill>
                  <a:srgbClr val="000090"/>
                </a:solidFill>
              </a:rPr>
              <a:t> of </a:t>
            </a:r>
            <a:r>
              <a:rPr lang="it-IT" sz="2000" dirty="0" err="1">
                <a:solidFill>
                  <a:srgbClr val="000090"/>
                </a:solidFill>
              </a:rPr>
              <a:t>each</a:t>
            </a:r>
            <a:r>
              <a:rPr lang="it-IT" sz="2000" dirty="0">
                <a:solidFill>
                  <a:srgbClr val="000090"/>
                </a:solidFill>
              </a:rPr>
              <a:t> </a:t>
            </a:r>
            <a:r>
              <a:rPr lang="it-IT" sz="2000" dirty="0" err="1">
                <a:solidFill>
                  <a:srgbClr val="000090"/>
                </a:solidFill>
              </a:rPr>
              <a:t>other</a:t>
            </a:r>
            <a:r>
              <a:rPr lang="it-IT" sz="2000" dirty="0">
                <a:solidFill>
                  <a:srgbClr val="000090"/>
                </a:solidFill>
              </a:rPr>
              <a:t>). </a:t>
            </a:r>
            <a:endParaRPr lang="it-IT" sz="2000" dirty="0" smtClean="0">
              <a:solidFill>
                <a:srgbClr val="000090"/>
              </a:solidFill>
            </a:endParaRPr>
          </a:p>
          <a:p>
            <a:pPr marL="0" indent="0" algn="just">
              <a:buNone/>
            </a:pPr>
            <a:r>
              <a:rPr lang="it-IT" sz="2000" dirty="0" smtClean="0">
                <a:solidFill>
                  <a:srgbClr val="000090"/>
                </a:solidFill>
              </a:rPr>
              <a:t>ARACNE </a:t>
            </a:r>
            <a:r>
              <a:rPr lang="it-IT" sz="2000" dirty="0" err="1">
                <a:solidFill>
                  <a:srgbClr val="000090"/>
                </a:solidFill>
              </a:rPr>
              <a:t>algorithm</a:t>
            </a:r>
            <a:r>
              <a:rPr lang="it-IT" sz="2000" dirty="0">
                <a:solidFill>
                  <a:srgbClr val="000090"/>
                </a:solidFill>
              </a:rPr>
              <a:t> first </a:t>
            </a:r>
            <a:r>
              <a:rPr lang="it-IT" sz="2000" dirty="0" err="1">
                <a:solidFill>
                  <a:srgbClr val="000090"/>
                </a:solidFill>
              </a:rPr>
              <a:t>calculates</a:t>
            </a:r>
            <a:r>
              <a:rPr lang="it-IT" sz="2000" dirty="0">
                <a:solidFill>
                  <a:srgbClr val="000090"/>
                </a:solidFill>
              </a:rPr>
              <a:t> the MI </a:t>
            </a:r>
            <a:r>
              <a:rPr lang="it-IT" sz="2000" dirty="0" err="1">
                <a:solidFill>
                  <a:srgbClr val="000090"/>
                </a:solidFill>
              </a:rPr>
              <a:t>between</a:t>
            </a:r>
            <a:r>
              <a:rPr lang="it-IT" sz="2000" dirty="0">
                <a:solidFill>
                  <a:srgbClr val="000090"/>
                </a:solidFill>
              </a:rPr>
              <a:t> </a:t>
            </a:r>
            <a:r>
              <a:rPr lang="it-IT" sz="2000" dirty="0" err="1">
                <a:solidFill>
                  <a:srgbClr val="000090"/>
                </a:solidFill>
              </a:rPr>
              <a:t>each</a:t>
            </a:r>
            <a:r>
              <a:rPr lang="it-IT" sz="2000" dirty="0">
                <a:solidFill>
                  <a:srgbClr val="000090"/>
                </a:solidFill>
              </a:rPr>
              <a:t> </a:t>
            </a:r>
            <a:r>
              <a:rPr lang="it-IT" sz="2000" dirty="0" err="1">
                <a:solidFill>
                  <a:srgbClr val="000090"/>
                </a:solidFill>
              </a:rPr>
              <a:t>pair</a:t>
            </a:r>
            <a:r>
              <a:rPr lang="it-IT" sz="2000" dirty="0">
                <a:solidFill>
                  <a:srgbClr val="000090"/>
                </a:solidFill>
              </a:rPr>
              <a:t> of </a:t>
            </a:r>
            <a:r>
              <a:rPr lang="it-IT" sz="2000" dirty="0" err="1">
                <a:solidFill>
                  <a:srgbClr val="000090"/>
                </a:solidFill>
              </a:rPr>
              <a:t>all</a:t>
            </a:r>
            <a:r>
              <a:rPr lang="it-IT" sz="2000" dirty="0">
                <a:solidFill>
                  <a:srgbClr val="000090"/>
                </a:solidFill>
              </a:rPr>
              <a:t> </a:t>
            </a:r>
            <a:r>
              <a:rPr lang="it-IT" sz="2000" dirty="0" err="1">
                <a:solidFill>
                  <a:srgbClr val="000090"/>
                </a:solidFill>
              </a:rPr>
              <a:t>genes</a:t>
            </a:r>
            <a:r>
              <a:rPr lang="it-IT" sz="2000" dirty="0">
                <a:solidFill>
                  <a:srgbClr val="000090"/>
                </a:solidFill>
              </a:rPr>
              <a:t> or a subset of </a:t>
            </a:r>
            <a:r>
              <a:rPr lang="it-IT" sz="2000" dirty="0" err="1">
                <a:solidFill>
                  <a:srgbClr val="000090"/>
                </a:solidFill>
              </a:rPr>
              <a:t>genes</a:t>
            </a:r>
            <a:r>
              <a:rPr lang="it-IT" sz="2000" dirty="0">
                <a:solidFill>
                  <a:srgbClr val="000090"/>
                </a:solidFill>
              </a:rPr>
              <a:t> and </a:t>
            </a:r>
            <a:r>
              <a:rPr lang="it-IT" sz="2000" dirty="0" err="1">
                <a:solidFill>
                  <a:srgbClr val="000090"/>
                </a:solidFill>
              </a:rPr>
              <a:t>creates</a:t>
            </a:r>
            <a:r>
              <a:rPr lang="it-IT" sz="2000" dirty="0">
                <a:solidFill>
                  <a:srgbClr val="000090"/>
                </a:solidFill>
              </a:rPr>
              <a:t> an </a:t>
            </a:r>
            <a:r>
              <a:rPr lang="it-IT" sz="2000" dirty="0" err="1">
                <a:solidFill>
                  <a:srgbClr val="000090"/>
                </a:solidFill>
              </a:rPr>
              <a:t>adjacency</a:t>
            </a:r>
            <a:r>
              <a:rPr lang="it-IT" sz="2000" dirty="0">
                <a:solidFill>
                  <a:srgbClr val="000090"/>
                </a:solidFill>
              </a:rPr>
              <a:t> </a:t>
            </a:r>
            <a:r>
              <a:rPr lang="it-IT" sz="2000" dirty="0" err="1">
                <a:solidFill>
                  <a:srgbClr val="000090"/>
                </a:solidFill>
              </a:rPr>
              <a:t>matrix</a:t>
            </a:r>
            <a:r>
              <a:rPr lang="it-IT" sz="2000" dirty="0">
                <a:solidFill>
                  <a:srgbClr val="000090"/>
                </a:solidFill>
              </a:rPr>
              <a:t>. </a:t>
            </a:r>
            <a:endParaRPr lang="it-IT" sz="2000" dirty="0" smtClean="0">
              <a:solidFill>
                <a:srgbClr val="000090"/>
              </a:solidFill>
            </a:endParaRPr>
          </a:p>
          <a:p>
            <a:pPr marL="0" indent="0" algn="just">
              <a:buNone/>
            </a:pPr>
            <a:r>
              <a:rPr lang="it-IT" sz="2000" dirty="0" err="1" smtClean="0">
                <a:solidFill>
                  <a:srgbClr val="000090"/>
                </a:solidFill>
              </a:rPr>
              <a:t>Afterwards</a:t>
            </a:r>
            <a:r>
              <a:rPr lang="it-IT" sz="2000" dirty="0">
                <a:solidFill>
                  <a:srgbClr val="000090"/>
                </a:solidFill>
              </a:rPr>
              <a:t>, MI </a:t>
            </a:r>
            <a:r>
              <a:rPr lang="it-IT" sz="2000" dirty="0" err="1">
                <a:solidFill>
                  <a:srgbClr val="000090"/>
                </a:solidFill>
              </a:rPr>
              <a:t>thresholding</a:t>
            </a:r>
            <a:r>
              <a:rPr lang="it-IT" sz="2000" dirty="0">
                <a:solidFill>
                  <a:srgbClr val="000090"/>
                </a:solidFill>
              </a:rPr>
              <a:t> </a:t>
            </a:r>
            <a:r>
              <a:rPr lang="it-IT" sz="2000" dirty="0" err="1">
                <a:solidFill>
                  <a:srgbClr val="000090"/>
                </a:solidFill>
              </a:rPr>
              <a:t>is</a:t>
            </a:r>
            <a:r>
              <a:rPr lang="it-IT" sz="2000" dirty="0">
                <a:solidFill>
                  <a:srgbClr val="000090"/>
                </a:solidFill>
              </a:rPr>
              <a:t> </a:t>
            </a:r>
            <a:r>
              <a:rPr lang="it-IT" sz="2000" dirty="0" err="1">
                <a:solidFill>
                  <a:srgbClr val="000090"/>
                </a:solidFill>
              </a:rPr>
              <a:t>applied</a:t>
            </a:r>
            <a:r>
              <a:rPr lang="it-IT" sz="2000" dirty="0">
                <a:solidFill>
                  <a:srgbClr val="000090"/>
                </a:solidFill>
              </a:rPr>
              <a:t> </a:t>
            </a:r>
            <a:r>
              <a:rPr lang="it-IT" sz="2000" dirty="0" err="1">
                <a:solidFill>
                  <a:srgbClr val="000090"/>
                </a:solidFill>
              </a:rPr>
              <a:t>using</a:t>
            </a:r>
            <a:r>
              <a:rPr lang="it-IT" sz="2000" dirty="0">
                <a:solidFill>
                  <a:srgbClr val="000090"/>
                </a:solidFill>
              </a:rPr>
              <a:t> a </a:t>
            </a:r>
            <a:r>
              <a:rPr lang="it-IT" sz="2000" dirty="0" err="1">
                <a:solidFill>
                  <a:srgbClr val="000090"/>
                </a:solidFill>
              </a:rPr>
              <a:t>specified</a:t>
            </a:r>
            <a:r>
              <a:rPr lang="it-IT" sz="2000" dirty="0">
                <a:solidFill>
                  <a:srgbClr val="000090"/>
                </a:solidFill>
              </a:rPr>
              <a:t> MI </a:t>
            </a:r>
            <a:r>
              <a:rPr lang="it-IT" sz="2000" dirty="0" err="1">
                <a:solidFill>
                  <a:srgbClr val="000090"/>
                </a:solidFill>
              </a:rPr>
              <a:t>threshold</a:t>
            </a:r>
            <a:r>
              <a:rPr lang="it-IT" sz="2000" dirty="0">
                <a:solidFill>
                  <a:srgbClr val="000090"/>
                </a:solidFill>
              </a:rPr>
              <a:t> </a:t>
            </a:r>
            <a:r>
              <a:rPr lang="it-IT" sz="2000" dirty="0" err="1">
                <a:solidFill>
                  <a:srgbClr val="000090"/>
                </a:solidFill>
              </a:rPr>
              <a:t>value</a:t>
            </a:r>
            <a:r>
              <a:rPr lang="it-IT" sz="2000" dirty="0">
                <a:solidFill>
                  <a:srgbClr val="000090"/>
                </a:solidFill>
              </a:rPr>
              <a:t> or </a:t>
            </a:r>
            <a:r>
              <a:rPr lang="it-IT" sz="2000" dirty="0" err="1">
                <a:solidFill>
                  <a:srgbClr val="000090"/>
                </a:solidFill>
              </a:rPr>
              <a:t>p-value</a:t>
            </a:r>
            <a:r>
              <a:rPr lang="it-IT" sz="2000" dirty="0">
                <a:solidFill>
                  <a:srgbClr val="000090"/>
                </a:solidFill>
              </a:rPr>
              <a:t> of the MI score. </a:t>
            </a:r>
            <a:endParaRPr lang="it-IT" sz="2000" dirty="0" smtClean="0">
              <a:solidFill>
                <a:srgbClr val="000090"/>
              </a:solidFill>
            </a:endParaRPr>
          </a:p>
          <a:p>
            <a:pPr marL="0" indent="0" algn="just">
              <a:buNone/>
            </a:pPr>
            <a:r>
              <a:rPr lang="it-IT" sz="2000" dirty="0" smtClean="0">
                <a:solidFill>
                  <a:srgbClr val="000090"/>
                </a:solidFill>
              </a:rPr>
              <a:t>MI </a:t>
            </a:r>
            <a:r>
              <a:rPr lang="it-IT" sz="2000" dirty="0" err="1">
                <a:solidFill>
                  <a:srgbClr val="000090"/>
                </a:solidFill>
              </a:rPr>
              <a:t>scores</a:t>
            </a:r>
            <a:r>
              <a:rPr lang="it-IT" sz="2000" dirty="0">
                <a:solidFill>
                  <a:srgbClr val="000090"/>
                </a:solidFill>
              </a:rPr>
              <a:t> of gene </a:t>
            </a:r>
            <a:r>
              <a:rPr lang="it-IT" sz="2000" dirty="0" err="1">
                <a:solidFill>
                  <a:srgbClr val="000090"/>
                </a:solidFill>
              </a:rPr>
              <a:t>pairs</a:t>
            </a:r>
            <a:r>
              <a:rPr lang="it-IT" sz="2000" dirty="0">
                <a:solidFill>
                  <a:srgbClr val="000090"/>
                </a:solidFill>
              </a:rPr>
              <a:t> </a:t>
            </a:r>
            <a:r>
              <a:rPr lang="it-IT" sz="2000" dirty="0" err="1">
                <a:solidFill>
                  <a:srgbClr val="000090"/>
                </a:solidFill>
              </a:rPr>
              <a:t>which</a:t>
            </a:r>
            <a:r>
              <a:rPr lang="it-IT" sz="2000" dirty="0">
                <a:solidFill>
                  <a:srgbClr val="000090"/>
                </a:solidFill>
              </a:rPr>
              <a:t> </a:t>
            </a:r>
            <a:r>
              <a:rPr lang="it-IT" sz="2000" dirty="0" err="1">
                <a:solidFill>
                  <a:srgbClr val="000090"/>
                </a:solidFill>
              </a:rPr>
              <a:t>fall</a:t>
            </a:r>
            <a:r>
              <a:rPr lang="it-IT" sz="2000" dirty="0">
                <a:solidFill>
                  <a:srgbClr val="000090"/>
                </a:solidFill>
              </a:rPr>
              <a:t> </a:t>
            </a:r>
            <a:r>
              <a:rPr lang="it-IT" sz="2000" dirty="0" err="1">
                <a:solidFill>
                  <a:srgbClr val="000090"/>
                </a:solidFill>
              </a:rPr>
              <a:t>below</a:t>
            </a:r>
            <a:r>
              <a:rPr lang="it-IT" sz="2000" dirty="0">
                <a:solidFill>
                  <a:srgbClr val="000090"/>
                </a:solidFill>
              </a:rPr>
              <a:t> the MI </a:t>
            </a:r>
            <a:r>
              <a:rPr lang="it-IT" sz="2000" dirty="0" err="1">
                <a:solidFill>
                  <a:srgbClr val="000090"/>
                </a:solidFill>
              </a:rPr>
              <a:t>threshold</a:t>
            </a:r>
            <a:r>
              <a:rPr lang="it-IT" sz="2000" dirty="0">
                <a:solidFill>
                  <a:srgbClr val="000090"/>
                </a:solidFill>
              </a:rPr>
              <a:t> </a:t>
            </a:r>
            <a:r>
              <a:rPr lang="it-IT" sz="2000" dirty="0" err="1">
                <a:solidFill>
                  <a:srgbClr val="000090"/>
                </a:solidFill>
              </a:rPr>
              <a:t>will</a:t>
            </a:r>
            <a:r>
              <a:rPr lang="it-IT" sz="2000" dirty="0">
                <a:solidFill>
                  <a:srgbClr val="000090"/>
                </a:solidFill>
              </a:rPr>
              <a:t> be </a:t>
            </a:r>
            <a:r>
              <a:rPr lang="it-IT" sz="2000" dirty="0" err="1">
                <a:solidFill>
                  <a:srgbClr val="000090"/>
                </a:solidFill>
              </a:rPr>
              <a:t>removed</a:t>
            </a:r>
            <a:r>
              <a:rPr lang="it-IT" sz="2000" dirty="0">
                <a:solidFill>
                  <a:srgbClr val="000090"/>
                </a:solidFill>
              </a:rPr>
              <a:t> from the </a:t>
            </a:r>
            <a:r>
              <a:rPr lang="it-IT" sz="2000" dirty="0" err="1">
                <a:solidFill>
                  <a:srgbClr val="000090"/>
                </a:solidFill>
              </a:rPr>
              <a:t>adjacency</a:t>
            </a:r>
            <a:r>
              <a:rPr lang="it-IT" sz="2000" dirty="0">
                <a:solidFill>
                  <a:srgbClr val="000090"/>
                </a:solidFill>
              </a:rPr>
              <a:t> </a:t>
            </a:r>
            <a:r>
              <a:rPr lang="it-IT" sz="2000" dirty="0" err="1">
                <a:solidFill>
                  <a:srgbClr val="000090"/>
                </a:solidFill>
              </a:rPr>
              <a:t>matrix</a:t>
            </a:r>
            <a:r>
              <a:rPr lang="it-IT" sz="2000" dirty="0">
                <a:solidFill>
                  <a:srgbClr val="000090"/>
                </a:solidFill>
              </a:rPr>
              <a:t>. </a:t>
            </a:r>
            <a:endParaRPr lang="it-IT" sz="2000" dirty="0" smtClean="0">
              <a:solidFill>
                <a:srgbClr val="000090"/>
              </a:solidFill>
            </a:endParaRPr>
          </a:p>
          <a:p>
            <a:pPr marL="0" indent="0" algn="just">
              <a:buNone/>
            </a:pPr>
            <a:r>
              <a:rPr lang="it-IT" sz="2000" dirty="0" err="1" smtClean="0">
                <a:solidFill>
                  <a:srgbClr val="000090"/>
                </a:solidFill>
              </a:rPr>
              <a:t>Finally</a:t>
            </a:r>
            <a:r>
              <a:rPr lang="it-IT" sz="2000" dirty="0">
                <a:solidFill>
                  <a:srgbClr val="000090"/>
                </a:solidFill>
              </a:rPr>
              <a:t>, the DPI(Data Processing </a:t>
            </a:r>
            <a:r>
              <a:rPr lang="it-IT" sz="2000" dirty="0" err="1">
                <a:solidFill>
                  <a:srgbClr val="000090"/>
                </a:solidFill>
              </a:rPr>
              <a:t>Inequality</a:t>
            </a:r>
            <a:r>
              <a:rPr lang="it-IT" sz="2000" dirty="0">
                <a:solidFill>
                  <a:srgbClr val="000090"/>
                </a:solidFill>
              </a:rPr>
              <a:t>) </a:t>
            </a:r>
            <a:r>
              <a:rPr lang="it-IT" sz="2000" dirty="0" err="1">
                <a:solidFill>
                  <a:srgbClr val="000090"/>
                </a:solidFill>
              </a:rPr>
              <a:t>tolerance</a:t>
            </a:r>
            <a:r>
              <a:rPr lang="it-IT" sz="2000" dirty="0">
                <a:solidFill>
                  <a:srgbClr val="000090"/>
                </a:solidFill>
              </a:rPr>
              <a:t> </a:t>
            </a:r>
            <a:r>
              <a:rPr lang="it-IT" sz="2000" dirty="0" err="1">
                <a:solidFill>
                  <a:srgbClr val="000090"/>
                </a:solidFill>
              </a:rPr>
              <a:t>is</a:t>
            </a:r>
            <a:r>
              <a:rPr lang="it-IT" sz="2000" dirty="0">
                <a:solidFill>
                  <a:srgbClr val="000090"/>
                </a:solidFill>
              </a:rPr>
              <a:t> </a:t>
            </a:r>
            <a:r>
              <a:rPr lang="it-IT" sz="2000" dirty="0" err="1">
                <a:solidFill>
                  <a:srgbClr val="000090"/>
                </a:solidFill>
              </a:rPr>
              <a:t>used</a:t>
            </a:r>
            <a:r>
              <a:rPr lang="it-IT" sz="2000" dirty="0">
                <a:solidFill>
                  <a:srgbClr val="000090"/>
                </a:solidFill>
              </a:rPr>
              <a:t> to reduce the </a:t>
            </a:r>
            <a:r>
              <a:rPr lang="it-IT" sz="2000" dirty="0" err="1">
                <a:solidFill>
                  <a:srgbClr val="000090"/>
                </a:solidFill>
              </a:rPr>
              <a:t>number</a:t>
            </a:r>
            <a:r>
              <a:rPr lang="it-IT" sz="2000" dirty="0">
                <a:solidFill>
                  <a:srgbClr val="000090"/>
                </a:solidFill>
              </a:rPr>
              <a:t> of </a:t>
            </a:r>
            <a:r>
              <a:rPr lang="it-IT" sz="2000" dirty="0" err="1">
                <a:solidFill>
                  <a:srgbClr val="000090"/>
                </a:solidFill>
              </a:rPr>
              <a:t>genes</a:t>
            </a:r>
            <a:r>
              <a:rPr lang="it-IT" sz="2000" dirty="0">
                <a:solidFill>
                  <a:srgbClr val="000090"/>
                </a:solidFill>
              </a:rPr>
              <a:t> </a:t>
            </a:r>
            <a:r>
              <a:rPr lang="it-IT" sz="2000" dirty="0" err="1">
                <a:solidFill>
                  <a:srgbClr val="000090"/>
                </a:solidFill>
              </a:rPr>
              <a:t>which</a:t>
            </a:r>
            <a:r>
              <a:rPr lang="it-IT" sz="2000" dirty="0">
                <a:solidFill>
                  <a:srgbClr val="000090"/>
                </a:solidFill>
              </a:rPr>
              <a:t> do </a:t>
            </a:r>
            <a:r>
              <a:rPr lang="it-IT" sz="2000" dirty="0" err="1">
                <a:solidFill>
                  <a:srgbClr val="000090"/>
                </a:solidFill>
              </a:rPr>
              <a:t>not</a:t>
            </a:r>
            <a:r>
              <a:rPr lang="it-IT" sz="2000" dirty="0">
                <a:solidFill>
                  <a:srgbClr val="000090"/>
                </a:solidFill>
              </a:rPr>
              <a:t> </a:t>
            </a:r>
            <a:r>
              <a:rPr lang="it-IT" sz="2000" dirty="0" err="1">
                <a:solidFill>
                  <a:srgbClr val="000090"/>
                </a:solidFill>
              </a:rPr>
              <a:t>interact</a:t>
            </a:r>
            <a:r>
              <a:rPr lang="it-IT" sz="2000" dirty="0">
                <a:solidFill>
                  <a:srgbClr val="000090"/>
                </a:solidFill>
              </a:rPr>
              <a:t> </a:t>
            </a:r>
            <a:r>
              <a:rPr lang="it-IT" sz="2000" dirty="0" err="1">
                <a:solidFill>
                  <a:srgbClr val="000090"/>
                </a:solidFill>
              </a:rPr>
              <a:t>directly</a:t>
            </a:r>
            <a:r>
              <a:rPr lang="it-IT" sz="2000" dirty="0">
                <a:solidFill>
                  <a:srgbClr val="000090"/>
                </a:solidFill>
              </a:rPr>
              <a:t> </a:t>
            </a:r>
            <a:r>
              <a:rPr lang="it-IT" sz="2000" dirty="0" err="1">
                <a:solidFill>
                  <a:srgbClr val="000090"/>
                </a:solidFill>
              </a:rPr>
              <a:t>but</a:t>
            </a:r>
            <a:r>
              <a:rPr lang="it-IT" sz="2000" dirty="0">
                <a:solidFill>
                  <a:srgbClr val="000090"/>
                </a:solidFill>
              </a:rPr>
              <a:t> </a:t>
            </a:r>
            <a:r>
              <a:rPr lang="it-IT" sz="2000" dirty="0" err="1">
                <a:solidFill>
                  <a:srgbClr val="000090"/>
                </a:solidFill>
              </a:rPr>
              <a:t>were</a:t>
            </a:r>
            <a:r>
              <a:rPr lang="it-IT" sz="2000" dirty="0">
                <a:solidFill>
                  <a:srgbClr val="000090"/>
                </a:solidFill>
              </a:rPr>
              <a:t> </a:t>
            </a:r>
            <a:r>
              <a:rPr lang="it-IT" sz="2000" dirty="0" err="1">
                <a:solidFill>
                  <a:srgbClr val="000090"/>
                </a:solidFill>
              </a:rPr>
              <a:t>missed</a:t>
            </a:r>
            <a:r>
              <a:rPr lang="it-IT" sz="2000" dirty="0">
                <a:solidFill>
                  <a:srgbClr val="000090"/>
                </a:solidFill>
              </a:rPr>
              <a:t> in the MI </a:t>
            </a:r>
            <a:r>
              <a:rPr lang="it-IT" sz="2000" dirty="0" err="1">
                <a:solidFill>
                  <a:srgbClr val="000090"/>
                </a:solidFill>
              </a:rPr>
              <a:t>thresholding</a:t>
            </a:r>
            <a:r>
              <a:rPr lang="it-IT" sz="2000" dirty="0">
                <a:solidFill>
                  <a:srgbClr val="000090"/>
                </a:solidFill>
              </a:rPr>
              <a:t> </a:t>
            </a:r>
            <a:r>
              <a:rPr lang="it-IT" sz="2000" dirty="0" err="1">
                <a:solidFill>
                  <a:srgbClr val="000090"/>
                </a:solidFill>
              </a:rPr>
              <a:t>step</a:t>
            </a:r>
            <a:r>
              <a:rPr lang="it-IT" sz="2000" dirty="0">
                <a:solidFill>
                  <a:srgbClr val="000090"/>
                </a:solidFill>
              </a:rPr>
              <a:t>. </a:t>
            </a:r>
          </a:p>
        </p:txBody>
      </p:sp>
      <p:sp>
        <p:nvSpPr>
          <p:cNvPr id="4" name="Titolo 1"/>
          <p:cNvSpPr>
            <a:spLocks noGrp="1"/>
          </p:cNvSpPr>
          <p:nvPr>
            <p:ph type="title"/>
          </p:nvPr>
        </p:nvSpPr>
        <p:spPr>
          <a:xfrm>
            <a:off x="0" y="0"/>
            <a:ext cx="9144000" cy="715963"/>
          </a:xfrm>
        </p:spPr>
        <p:txBody>
          <a:bodyPr/>
          <a:lstStyle/>
          <a:p>
            <a:pPr algn="r"/>
            <a:r>
              <a:rPr lang="it-IT" sz="3200" b="1" dirty="0" err="1" smtClean="0">
                <a:solidFill>
                  <a:srgbClr val="000090"/>
                </a:solidFill>
                <a:latin typeface="Gill Sans SemiBold"/>
                <a:cs typeface="Gill Sans SemiBold"/>
              </a:rPr>
              <a:t>Mutual</a:t>
            </a:r>
            <a:r>
              <a:rPr lang="it-IT" sz="3200" b="1" dirty="0" smtClean="0">
                <a:solidFill>
                  <a:srgbClr val="000090"/>
                </a:solidFill>
                <a:latin typeface="Gill Sans SemiBold"/>
                <a:cs typeface="Gill Sans SemiBold"/>
              </a:rPr>
              <a:t> </a:t>
            </a:r>
            <a:r>
              <a:rPr lang="it-IT" sz="3200" b="1" dirty="0">
                <a:solidFill>
                  <a:srgbClr val="000090"/>
                </a:solidFill>
                <a:latin typeface="Gill Sans SemiBold"/>
                <a:cs typeface="Gill Sans SemiBold"/>
              </a:rPr>
              <a:t>I</a:t>
            </a:r>
            <a:r>
              <a:rPr lang="it-IT" sz="3200" b="1" dirty="0" smtClean="0">
                <a:solidFill>
                  <a:srgbClr val="000090"/>
                </a:solidFill>
                <a:latin typeface="Gill Sans SemiBold"/>
                <a:cs typeface="Gill Sans SemiBold"/>
              </a:rPr>
              <a:t>nformation</a:t>
            </a:r>
            <a:r>
              <a:rPr lang="it-IT" sz="3200" b="1" dirty="0" smtClean="0">
                <a:solidFill>
                  <a:srgbClr val="000090"/>
                </a:solidFill>
                <a:latin typeface="Gill Sans SemiBold"/>
                <a:cs typeface="Gill Sans SemiBold"/>
              </a:rPr>
              <a:t>: ARACNE</a:t>
            </a:r>
            <a:endParaRPr lang="it-IT" sz="3200" b="1" dirty="0">
              <a:solidFill>
                <a:srgbClr val="000090"/>
              </a:solidFill>
              <a:latin typeface="Gill Sans SemiBold"/>
              <a:cs typeface="Gill Sans SemiBold"/>
            </a:endParaRPr>
          </a:p>
        </p:txBody>
      </p:sp>
      <p:sp>
        <p:nvSpPr>
          <p:cNvPr id="5" name="Rettangolo 4"/>
          <p:cNvSpPr>
            <a:spLocks noChangeArrowheads="1"/>
          </p:cNvSpPr>
          <p:nvPr/>
        </p:nvSpPr>
        <p:spPr bwMode="auto">
          <a:xfrm>
            <a:off x="0" y="6442502"/>
            <a:ext cx="9144000" cy="415498"/>
          </a:xfrm>
          <a:prstGeom prst="rect">
            <a:avLst/>
          </a:prstGeom>
          <a:solidFill>
            <a:srgbClr val="FAC09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buFont typeface="Arial" charset="0"/>
              <a:buNone/>
            </a:pPr>
            <a:r>
              <a:rPr lang="en-US" sz="1050" dirty="0">
                <a:solidFill>
                  <a:srgbClr val="000090"/>
                </a:solidFill>
                <a:latin typeface="Gill Sans"/>
                <a:cs typeface="Gill Sans"/>
              </a:rPr>
              <a:t>A.A. </a:t>
            </a:r>
            <a:r>
              <a:rPr lang="en-US" sz="1050" dirty="0" err="1" smtClean="0">
                <a:solidFill>
                  <a:srgbClr val="000090"/>
                </a:solidFill>
                <a:latin typeface="Gill Sans"/>
                <a:cs typeface="Gill Sans"/>
              </a:rPr>
              <a:t>Margolin</a:t>
            </a:r>
            <a:r>
              <a:rPr lang="en-US" sz="1050" dirty="0" smtClean="0">
                <a:solidFill>
                  <a:srgbClr val="000090"/>
                </a:solidFill>
                <a:latin typeface="Gill Sans"/>
                <a:cs typeface="Gill Sans"/>
              </a:rPr>
              <a:t>, </a:t>
            </a:r>
            <a:r>
              <a:rPr lang="en-US" sz="1050" dirty="0">
                <a:solidFill>
                  <a:srgbClr val="000090"/>
                </a:solidFill>
                <a:latin typeface="Gill Sans"/>
                <a:cs typeface="Gill Sans"/>
              </a:rPr>
              <a:t>I. </a:t>
            </a:r>
            <a:r>
              <a:rPr lang="en-US" sz="1050" dirty="0" err="1" smtClean="0">
                <a:solidFill>
                  <a:srgbClr val="000090"/>
                </a:solidFill>
                <a:latin typeface="Gill Sans"/>
                <a:cs typeface="Gill Sans"/>
              </a:rPr>
              <a:t>Nemenman</a:t>
            </a:r>
            <a:r>
              <a:rPr lang="en-US" sz="1050" dirty="0" smtClean="0">
                <a:solidFill>
                  <a:srgbClr val="000090"/>
                </a:solidFill>
                <a:latin typeface="Gill Sans"/>
                <a:cs typeface="Gill Sans"/>
              </a:rPr>
              <a:t>, </a:t>
            </a:r>
            <a:r>
              <a:rPr lang="en-US" sz="1050" dirty="0">
                <a:solidFill>
                  <a:srgbClr val="000090"/>
                </a:solidFill>
                <a:latin typeface="Gill Sans"/>
                <a:cs typeface="Gill Sans"/>
              </a:rPr>
              <a:t>K. </a:t>
            </a:r>
            <a:r>
              <a:rPr lang="en-US" sz="1050" dirty="0" smtClean="0">
                <a:solidFill>
                  <a:srgbClr val="000090"/>
                </a:solidFill>
                <a:latin typeface="Gill Sans"/>
                <a:cs typeface="Gill Sans"/>
              </a:rPr>
              <a:t>Basso, </a:t>
            </a:r>
            <a:r>
              <a:rPr lang="en-US" sz="1050" dirty="0">
                <a:solidFill>
                  <a:srgbClr val="000090"/>
                </a:solidFill>
                <a:latin typeface="Gill Sans"/>
                <a:cs typeface="Gill Sans"/>
              </a:rPr>
              <a:t>C. </a:t>
            </a:r>
            <a:r>
              <a:rPr lang="en-US" sz="1050" dirty="0" err="1">
                <a:solidFill>
                  <a:srgbClr val="000090"/>
                </a:solidFill>
                <a:latin typeface="Gill Sans"/>
                <a:cs typeface="Gill Sans"/>
              </a:rPr>
              <a:t>Wiggings</a:t>
            </a:r>
            <a:r>
              <a:rPr lang="en-US" sz="1050" dirty="0">
                <a:solidFill>
                  <a:srgbClr val="000090"/>
                </a:solidFill>
                <a:latin typeface="Gill Sans"/>
                <a:cs typeface="Gill Sans"/>
              </a:rPr>
              <a:t> </a:t>
            </a:r>
            <a:r>
              <a:rPr lang="en-US" sz="1050" dirty="0" smtClean="0">
                <a:solidFill>
                  <a:srgbClr val="000090"/>
                </a:solidFill>
                <a:latin typeface="Gill Sans"/>
                <a:cs typeface="Gill Sans"/>
              </a:rPr>
              <a:t>, </a:t>
            </a:r>
            <a:r>
              <a:rPr lang="en-US" sz="1050" dirty="0">
                <a:solidFill>
                  <a:srgbClr val="000090"/>
                </a:solidFill>
                <a:latin typeface="Gill Sans"/>
                <a:cs typeface="Gill Sans"/>
              </a:rPr>
              <a:t>G. </a:t>
            </a:r>
            <a:r>
              <a:rPr lang="en-US" sz="1050" dirty="0" err="1" smtClean="0">
                <a:solidFill>
                  <a:srgbClr val="000090"/>
                </a:solidFill>
                <a:latin typeface="Gill Sans"/>
                <a:cs typeface="Gill Sans"/>
              </a:rPr>
              <a:t>Stolovitzky</a:t>
            </a:r>
            <a:r>
              <a:rPr lang="en-US" sz="1050" dirty="0" smtClean="0">
                <a:solidFill>
                  <a:srgbClr val="000090"/>
                </a:solidFill>
                <a:latin typeface="Gill Sans"/>
                <a:cs typeface="Gill Sans"/>
              </a:rPr>
              <a:t>, </a:t>
            </a:r>
            <a:r>
              <a:rPr lang="en-US" sz="1050" dirty="0">
                <a:solidFill>
                  <a:srgbClr val="000090"/>
                </a:solidFill>
                <a:latin typeface="Gill Sans"/>
                <a:cs typeface="Gill Sans"/>
              </a:rPr>
              <a:t>R. </a:t>
            </a:r>
            <a:r>
              <a:rPr lang="en-US" sz="1050" dirty="0" err="1">
                <a:solidFill>
                  <a:srgbClr val="000090"/>
                </a:solidFill>
                <a:latin typeface="Gill Sans"/>
                <a:cs typeface="Gill Sans"/>
              </a:rPr>
              <a:t>Dalla-</a:t>
            </a:r>
            <a:r>
              <a:rPr lang="en-US" sz="1050" dirty="0" err="1" smtClean="0">
                <a:solidFill>
                  <a:srgbClr val="000090"/>
                </a:solidFill>
                <a:latin typeface="Gill Sans"/>
                <a:cs typeface="Gill Sans"/>
              </a:rPr>
              <a:t>Favera</a:t>
            </a:r>
            <a:r>
              <a:rPr lang="en-US" sz="1050" dirty="0" smtClean="0">
                <a:solidFill>
                  <a:srgbClr val="000090"/>
                </a:solidFill>
                <a:latin typeface="Gill Sans"/>
                <a:cs typeface="Gill Sans"/>
              </a:rPr>
              <a:t>, </a:t>
            </a:r>
            <a:r>
              <a:rPr lang="en-US" sz="1050" dirty="0">
                <a:solidFill>
                  <a:srgbClr val="000090"/>
                </a:solidFill>
                <a:latin typeface="Gill Sans"/>
                <a:cs typeface="Gill Sans"/>
              </a:rPr>
              <a:t>A. </a:t>
            </a:r>
            <a:r>
              <a:rPr lang="en-US" sz="1050" dirty="0" err="1" smtClean="0">
                <a:solidFill>
                  <a:srgbClr val="000090"/>
                </a:solidFill>
                <a:latin typeface="Gill Sans"/>
                <a:cs typeface="Gill Sans"/>
              </a:rPr>
              <a:t>Califano</a:t>
            </a:r>
            <a:r>
              <a:rPr lang="en-US" sz="1050" dirty="0" smtClean="0">
                <a:solidFill>
                  <a:srgbClr val="000090"/>
                </a:solidFill>
                <a:latin typeface="Gill Sans"/>
                <a:cs typeface="Gill Sans"/>
              </a:rPr>
              <a:t> </a:t>
            </a:r>
            <a:r>
              <a:rPr lang="it-IT" sz="1050" dirty="0">
                <a:solidFill>
                  <a:srgbClr val="000090"/>
                </a:solidFill>
                <a:latin typeface="Gill Sans"/>
                <a:cs typeface="Gill Sans"/>
              </a:rPr>
              <a:t>ARACNE: An </a:t>
            </a:r>
            <a:r>
              <a:rPr lang="it-IT" sz="1050" dirty="0" err="1">
                <a:solidFill>
                  <a:srgbClr val="000090"/>
                </a:solidFill>
                <a:latin typeface="Gill Sans"/>
                <a:cs typeface="Gill Sans"/>
              </a:rPr>
              <a:t>Algorithm</a:t>
            </a:r>
            <a:r>
              <a:rPr lang="it-IT" sz="1050" dirty="0">
                <a:solidFill>
                  <a:srgbClr val="000090"/>
                </a:solidFill>
                <a:latin typeface="Gill Sans"/>
                <a:cs typeface="Gill Sans"/>
              </a:rPr>
              <a:t> for the </a:t>
            </a:r>
            <a:r>
              <a:rPr lang="it-IT" sz="1050" dirty="0" err="1">
                <a:solidFill>
                  <a:srgbClr val="000090"/>
                </a:solidFill>
                <a:latin typeface="Gill Sans"/>
                <a:cs typeface="Gill Sans"/>
              </a:rPr>
              <a:t>Reconstruction</a:t>
            </a:r>
            <a:r>
              <a:rPr lang="it-IT" sz="1050" dirty="0">
                <a:solidFill>
                  <a:srgbClr val="000090"/>
                </a:solidFill>
                <a:latin typeface="Gill Sans"/>
                <a:cs typeface="Gill Sans"/>
              </a:rPr>
              <a:t> of Gene </a:t>
            </a:r>
            <a:r>
              <a:rPr lang="it-IT" sz="1050" dirty="0" err="1">
                <a:solidFill>
                  <a:srgbClr val="000090"/>
                </a:solidFill>
                <a:latin typeface="Gill Sans"/>
                <a:cs typeface="Gill Sans"/>
              </a:rPr>
              <a:t>Regulatory</a:t>
            </a:r>
            <a:r>
              <a:rPr lang="it-IT" sz="1050" dirty="0">
                <a:solidFill>
                  <a:srgbClr val="000090"/>
                </a:solidFill>
                <a:latin typeface="Gill Sans"/>
                <a:cs typeface="Gill Sans"/>
              </a:rPr>
              <a:t> Networks in a </a:t>
            </a:r>
            <a:r>
              <a:rPr lang="it-IT" sz="1050" dirty="0" err="1">
                <a:solidFill>
                  <a:srgbClr val="000090"/>
                </a:solidFill>
                <a:latin typeface="Gill Sans"/>
                <a:cs typeface="Gill Sans"/>
              </a:rPr>
              <a:t>Mammalian</a:t>
            </a:r>
            <a:r>
              <a:rPr lang="it-IT" sz="1050" dirty="0">
                <a:solidFill>
                  <a:srgbClr val="000090"/>
                </a:solidFill>
                <a:latin typeface="Gill Sans"/>
                <a:cs typeface="Gill Sans"/>
              </a:rPr>
              <a:t> Cellular </a:t>
            </a:r>
            <a:r>
              <a:rPr lang="it-IT" sz="1050" dirty="0" err="1">
                <a:solidFill>
                  <a:srgbClr val="000090"/>
                </a:solidFill>
                <a:latin typeface="Gill Sans"/>
                <a:cs typeface="Gill Sans"/>
              </a:rPr>
              <a:t>Context</a:t>
            </a:r>
            <a:r>
              <a:rPr lang="en-US" sz="1050" dirty="0" smtClean="0">
                <a:solidFill>
                  <a:srgbClr val="000090"/>
                </a:solidFill>
                <a:latin typeface="Gill Sans"/>
                <a:cs typeface="Gill Sans"/>
              </a:rPr>
              <a:t> .</a:t>
            </a:r>
            <a:r>
              <a:rPr lang="it-IT" sz="1050" dirty="0">
                <a:solidFill>
                  <a:srgbClr val="000090"/>
                </a:solidFill>
                <a:latin typeface="Gill Sans"/>
                <a:cs typeface="Gill Sans"/>
              </a:rPr>
              <a:t> BMC </a:t>
            </a:r>
            <a:r>
              <a:rPr lang="it-IT" sz="1050" dirty="0" err="1">
                <a:solidFill>
                  <a:srgbClr val="000090"/>
                </a:solidFill>
                <a:latin typeface="Gill Sans"/>
                <a:cs typeface="Gill Sans"/>
              </a:rPr>
              <a:t>Bioinformatics</a:t>
            </a:r>
            <a:r>
              <a:rPr lang="it-IT" sz="1050" dirty="0">
                <a:solidFill>
                  <a:srgbClr val="000090"/>
                </a:solidFill>
                <a:latin typeface="Gill Sans"/>
                <a:cs typeface="Gill Sans"/>
              </a:rPr>
              <a:t>. 2006; 7(</a:t>
            </a:r>
            <a:r>
              <a:rPr lang="it-IT" sz="1050" dirty="0" err="1">
                <a:solidFill>
                  <a:srgbClr val="000090"/>
                </a:solidFill>
                <a:latin typeface="Gill Sans"/>
                <a:cs typeface="Gill Sans"/>
              </a:rPr>
              <a:t>Suppl</a:t>
            </a:r>
            <a:r>
              <a:rPr lang="it-IT" sz="1050" dirty="0">
                <a:solidFill>
                  <a:srgbClr val="000090"/>
                </a:solidFill>
                <a:latin typeface="Gill Sans"/>
                <a:cs typeface="Gill Sans"/>
              </a:rPr>
              <a:t> 1): S7.</a:t>
            </a:r>
            <a:endParaRPr lang="en-US" sz="1050" dirty="0">
              <a:solidFill>
                <a:srgbClr val="000090"/>
              </a:solidFill>
              <a:latin typeface="Gill Sans"/>
              <a:cs typeface="Gill Sans"/>
            </a:endParaRPr>
          </a:p>
        </p:txBody>
      </p:sp>
    </p:spTree>
    <p:extLst>
      <p:ext uri="{BB962C8B-B14F-4D97-AF65-F5344CB8AC3E}">
        <p14:creationId xmlns:p14="http://schemas.microsoft.com/office/powerpoint/2010/main" val="344336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84776"/>
          </a:xfrm>
          <a:prstGeom prst="rect">
            <a:avLst/>
          </a:prstGeom>
        </p:spPr>
        <p:txBody>
          <a:bodyPr wrap="square">
            <a:spAutoFit/>
          </a:bodyPr>
          <a:lstStyle/>
          <a:p>
            <a:r>
              <a:rPr lang="en-US" sz="3200" b="1" smtClean="0">
                <a:solidFill>
                  <a:srgbClr val="000090"/>
                </a:solidFill>
                <a:latin typeface="Gill Sans SemiBold"/>
                <a:cs typeface="Gill Sans SemiBold"/>
              </a:rPr>
              <a:t>Static Graph Model from perturbations</a:t>
            </a:r>
            <a:endParaRPr lang="en-US" sz="3200" b="1">
              <a:solidFill>
                <a:srgbClr val="000090"/>
              </a:solidFill>
              <a:latin typeface="Gill Sans SemiBold"/>
              <a:cs typeface="Gill Sans SemiBold"/>
            </a:endParaRPr>
          </a:p>
        </p:txBody>
      </p:sp>
      <p:sp>
        <p:nvSpPr>
          <p:cNvPr id="5" name="Rettangolo 4"/>
          <p:cNvSpPr/>
          <p:nvPr/>
        </p:nvSpPr>
        <p:spPr>
          <a:xfrm>
            <a:off x="0" y="1524000"/>
            <a:ext cx="9144000" cy="4512004"/>
          </a:xfrm>
          <a:prstGeom prst="rect">
            <a:avLst/>
          </a:prstGeom>
        </p:spPr>
        <p:txBody>
          <a:bodyPr wrap="square">
            <a:spAutoFit/>
          </a:bodyPr>
          <a:lstStyle/>
          <a:p>
            <a:pPr marL="342900" indent="-342900" algn="l">
              <a:lnSpc>
                <a:spcPct val="120000"/>
              </a:lnSpc>
              <a:buFont typeface="Wingdings" charset="2"/>
              <a:buChar char="Ø"/>
            </a:pPr>
            <a:r>
              <a:rPr lang="en-US" smtClean="0">
                <a:solidFill>
                  <a:srgbClr val="000090"/>
                </a:solidFill>
                <a:latin typeface="Gill Sans"/>
                <a:cs typeface="Gill Sans"/>
              </a:rPr>
              <a:t>Motivation: perturbing a gene network one gene at a time and using the effected genes in order to discriminate direct vs. indirect gene-gene relationships</a:t>
            </a:r>
          </a:p>
          <a:p>
            <a:pPr marL="342900" indent="-342900" algn="l">
              <a:lnSpc>
                <a:spcPct val="120000"/>
              </a:lnSpc>
              <a:buFont typeface="Wingdings" charset="2"/>
              <a:buChar char="Ø"/>
            </a:pPr>
            <a:r>
              <a:rPr lang="en-US" smtClean="0">
                <a:solidFill>
                  <a:srgbClr val="000090"/>
                </a:solidFill>
                <a:latin typeface="Gill Sans"/>
                <a:cs typeface="Gill Sans"/>
              </a:rPr>
              <a:t>Perturbations: gene knockouts, over-expression, etc.</a:t>
            </a:r>
          </a:p>
          <a:p>
            <a:pPr marL="342900" indent="-342900" algn="l">
              <a:lnSpc>
                <a:spcPct val="120000"/>
              </a:lnSpc>
              <a:buFont typeface="Wingdings" charset="2"/>
              <a:buChar char="Ø"/>
            </a:pPr>
            <a:endParaRPr lang="en-US" smtClean="0">
              <a:solidFill>
                <a:srgbClr val="000090"/>
              </a:solidFill>
              <a:latin typeface="Gill Sans"/>
              <a:cs typeface="Gill Sans"/>
            </a:endParaRPr>
          </a:p>
          <a:p>
            <a:pPr algn="l">
              <a:lnSpc>
                <a:spcPct val="120000"/>
              </a:lnSpc>
            </a:pPr>
            <a:r>
              <a:rPr lang="en-US" smtClean="0">
                <a:solidFill>
                  <a:srgbClr val="000090"/>
                </a:solidFill>
                <a:latin typeface="Gill Sans"/>
                <a:cs typeface="Gill Sans"/>
              </a:rPr>
              <a:t>Method:</a:t>
            </a:r>
          </a:p>
          <a:p>
            <a:pPr marL="457200" indent="-457200" algn="l">
              <a:lnSpc>
                <a:spcPct val="120000"/>
              </a:lnSpc>
              <a:buFont typeface="+mj-lt"/>
              <a:buAutoNum type="arabicPeriod"/>
            </a:pPr>
            <a:r>
              <a:rPr lang="en-US" smtClean="0">
                <a:solidFill>
                  <a:srgbClr val="000090"/>
                </a:solidFill>
                <a:latin typeface="Gill Sans"/>
                <a:cs typeface="Gill Sans"/>
              </a:rPr>
              <a:t>For each gene g</a:t>
            </a:r>
            <a:r>
              <a:rPr lang="en-US" baseline="-25000" smtClean="0">
                <a:solidFill>
                  <a:srgbClr val="000090"/>
                </a:solidFill>
                <a:latin typeface="Gill Sans"/>
                <a:cs typeface="Gill Sans"/>
              </a:rPr>
              <a:t>i</a:t>
            </a:r>
            <a:r>
              <a:rPr lang="en-US" smtClean="0">
                <a:solidFill>
                  <a:srgbClr val="000090"/>
                </a:solidFill>
                <a:latin typeface="Gill Sans"/>
                <a:cs typeface="Gill Sans"/>
              </a:rPr>
              <a:t>, compare the control experiment to perturbed experiment (gene g</a:t>
            </a:r>
            <a:r>
              <a:rPr lang="en-US" baseline="-25000" smtClean="0">
                <a:solidFill>
                  <a:srgbClr val="000090"/>
                </a:solidFill>
                <a:latin typeface="Gill Sans"/>
                <a:cs typeface="Gill Sans"/>
              </a:rPr>
              <a:t>i</a:t>
            </a:r>
            <a:r>
              <a:rPr lang="en-US" smtClean="0">
                <a:solidFill>
                  <a:srgbClr val="000090"/>
                </a:solidFill>
                <a:latin typeface="Gill Sans"/>
                <a:cs typeface="Gill Sans"/>
              </a:rPr>
              <a:t>) and identify the differentially expressed genes</a:t>
            </a:r>
          </a:p>
          <a:p>
            <a:pPr marL="457200" indent="-457200" algn="l">
              <a:lnSpc>
                <a:spcPct val="120000"/>
              </a:lnSpc>
              <a:buFont typeface="+mj-lt"/>
              <a:buAutoNum type="arabicPeriod"/>
            </a:pPr>
            <a:r>
              <a:rPr lang="en-US" smtClean="0">
                <a:solidFill>
                  <a:srgbClr val="000090"/>
                </a:solidFill>
                <a:latin typeface="Gill Sans"/>
                <a:cs typeface="Gill Sans"/>
              </a:rPr>
              <a:t>Use the most parsimonious graph that yields the graph of 1. as its reachability graph.</a:t>
            </a:r>
            <a:endParaRPr lang="en-US">
              <a:solidFill>
                <a:srgbClr val="000090"/>
              </a:solidFill>
              <a:latin typeface="Gill Sans"/>
              <a:cs typeface="Gill Sans"/>
            </a:endParaRPr>
          </a:p>
        </p:txBody>
      </p:sp>
    </p:spTree>
    <p:extLst>
      <p:ext uri="{BB962C8B-B14F-4D97-AF65-F5344CB8AC3E}">
        <p14:creationId xmlns:p14="http://schemas.microsoft.com/office/powerpoint/2010/main" val="18843459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077218"/>
          </a:xfrm>
          <a:prstGeom prst="rect">
            <a:avLst/>
          </a:prstGeom>
        </p:spPr>
        <p:txBody>
          <a:bodyPr wrap="square">
            <a:spAutoFit/>
          </a:bodyPr>
          <a:lstStyle/>
          <a:p>
            <a:r>
              <a:rPr lang="it-IT" b="1" dirty="0">
                <a:solidFill>
                  <a:srgbClr val="17375E"/>
                </a:solidFill>
                <a:latin typeface="Gill Sans SemiBold"/>
                <a:cs typeface="Gill Sans SemiBold"/>
              </a:rPr>
              <a:t> </a:t>
            </a:r>
            <a:r>
              <a:rPr lang="it-IT" sz="3200" b="1" dirty="0" smtClean="0">
                <a:solidFill>
                  <a:srgbClr val="000090"/>
                </a:solidFill>
                <a:latin typeface="Gill Sans SemiBold"/>
                <a:cs typeface="Gill Sans SemiBold"/>
              </a:rPr>
              <a:t>A single </a:t>
            </a:r>
            <a:r>
              <a:rPr lang="it-IT" sz="3200" b="1" dirty="0">
                <a:solidFill>
                  <a:srgbClr val="000090"/>
                </a:solidFill>
                <a:latin typeface="Gill Sans SemiBold"/>
                <a:cs typeface="Gill Sans SemiBold"/>
              </a:rPr>
              <a:t>gene </a:t>
            </a:r>
            <a:r>
              <a:rPr lang="it-IT" sz="3200" b="1" dirty="0" err="1">
                <a:solidFill>
                  <a:srgbClr val="000090"/>
                </a:solidFill>
                <a:latin typeface="Gill Sans SemiBold"/>
                <a:cs typeface="Gill Sans SemiBold"/>
              </a:rPr>
              <a:t>perturbation</a:t>
            </a:r>
            <a:r>
              <a:rPr lang="it-IT" sz="3200" b="1" dirty="0">
                <a:solidFill>
                  <a:srgbClr val="000090"/>
                </a:solidFill>
                <a:latin typeface="Gill Sans SemiBold"/>
                <a:cs typeface="Gill Sans SemiBold"/>
              </a:rPr>
              <a:t> </a:t>
            </a:r>
            <a:r>
              <a:rPr lang="it-IT" sz="3200" b="1" dirty="0" err="1">
                <a:solidFill>
                  <a:srgbClr val="000090"/>
                </a:solidFill>
                <a:latin typeface="Gill Sans SemiBold"/>
                <a:cs typeface="Gill Sans SemiBold"/>
              </a:rPr>
              <a:t>affects</a:t>
            </a:r>
            <a:r>
              <a:rPr lang="it-IT" sz="3200" b="1" dirty="0">
                <a:solidFill>
                  <a:srgbClr val="000090"/>
                </a:solidFill>
                <a:latin typeface="Gill Sans SemiBold"/>
                <a:cs typeface="Gill Sans SemiBold"/>
              </a:rPr>
              <a:t> multiple </a:t>
            </a:r>
            <a:r>
              <a:rPr lang="it-IT" sz="3200" b="1" dirty="0" err="1">
                <a:solidFill>
                  <a:srgbClr val="000090"/>
                </a:solidFill>
                <a:latin typeface="Gill Sans SemiBold"/>
                <a:cs typeface="Gill Sans SemiBold"/>
              </a:rPr>
              <a:t>genes</a:t>
            </a:r>
            <a:r>
              <a:rPr lang="it-IT" sz="3200" b="1" dirty="0">
                <a:solidFill>
                  <a:srgbClr val="000090"/>
                </a:solidFill>
                <a:latin typeface="Gill Sans SemiBold"/>
                <a:cs typeface="Gill Sans SemiBold"/>
              </a:rPr>
              <a:t>. The </a:t>
            </a:r>
            <a:r>
              <a:rPr lang="it-IT" sz="3200" b="1" dirty="0" err="1">
                <a:solidFill>
                  <a:srgbClr val="000090"/>
                </a:solidFill>
                <a:latin typeface="Gill Sans SemiBold"/>
                <a:cs typeface="Gill Sans SemiBold"/>
              </a:rPr>
              <a:t>question</a:t>
            </a:r>
            <a:r>
              <a:rPr lang="it-IT" sz="3200" b="1" dirty="0">
                <a:solidFill>
                  <a:srgbClr val="000090"/>
                </a:solidFill>
                <a:latin typeface="Gill Sans SemiBold"/>
                <a:cs typeface="Gill Sans SemiBold"/>
              </a:rPr>
              <a:t> </a:t>
            </a:r>
            <a:r>
              <a:rPr lang="it-IT" sz="3200" b="1" dirty="0" err="1">
                <a:solidFill>
                  <a:srgbClr val="000090"/>
                </a:solidFill>
                <a:latin typeface="Gill Sans SemiBold"/>
                <a:cs typeface="Gill Sans SemiBold"/>
              </a:rPr>
              <a:t>is</a:t>
            </a:r>
            <a:r>
              <a:rPr lang="it-IT" sz="3200" b="1" dirty="0">
                <a:solidFill>
                  <a:srgbClr val="000090"/>
                </a:solidFill>
                <a:latin typeface="Gill Sans SemiBold"/>
                <a:cs typeface="Gill Sans SemiBold"/>
              </a:rPr>
              <a:t> </a:t>
            </a:r>
            <a:r>
              <a:rPr lang="it-IT" sz="3200" b="1" dirty="0" err="1">
                <a:solidFill>
                  <a:srgbClr val="000090"/>
                </a:solidFill>
                <a:latin typeface="Gill Sans SemiBold"/>
                <a:cs typeface="Gill Sans SemiBold"/>
              </a:rPr>
              <a:t>which</a:t>
            </a:r>
            <a:r>
              <a:rPr lang="it-IT" sz="3200" b="1" dirty="0">
                <a:solidFill>
                  <a:srgbClr val="000090"/>
                </a:solidFill>
                <a:latin typeface="Gill Sans SemiBold"/>
                <a:cs typeface="Gill Sans SemiBold"/>
              </a:rPr>
              <a:t> of </a:t>
            </a:r>
            <a:r>
              <a:rPr lang="it-IT" sz="3200" b="1" dirty="0" err="1">
                <a:solidFill>
                  <a:srgbClr val="000090"/>
                </a:solidFill>
                <a:latin typeface="Gill Sans SemiBold"/>
                <a:cs typeface="Gill Sans SemiBold"/>
              </a:rPr>
              <a:t>them</a:t>
            </a:r>
            <a:r>
              <a:rPr lang="it-IT" sz="3200" b="1" dirty="0">
                <a:solidFill>
                  <a:srgbClr val="000090"/>
                </a:solidFill>
                <a:latin typeface="Gill Sans SemiBold"/>
                <a:cs typeface="Gill Sans SemiBold"/>
              </a:rPr>
              <a:t> </a:t>
            </a:r>
            <a:r>
              <a:rPr lang="it-IT" sz="3200" b="1" dirty="0" err="1">
                <a:solidFill>
                  <a:srgbClr val="000090"/>
                </a:solidFill>
                <a:latin typeface="Gill Sans SemiBold"/>
                <a:cs typeface="Gill Sans SemiBold"/>
              </a:rPr>
              <a:t>directly</a:t>
            </a:r>
            <a:r>
              <a:rPr lang="it-IT" sz="3200" b="1" dirty="0">
                <a:solidFill>
                  <a:srgbClr val="000090"/>
                </a:solidFill>
                <a:latin typeface="Gill Sans SemiBold"/>
                <a:cs typeface="Gill Sans SemiBold"/>
              </a:rPr>
              <a:t>?</a:t>
            </a:r>
          </a:p>
        </p:txBody>
      </p:sp>
      <p:pic>
        <p:nvPicPr>
          <p:cNvPr id="5" name="Immagine 4" descr="Schermata 2015-10-05 alle 15.21.52.png"/>
          <p:cNvPicPr>
            <a:picLocks noChangeAspect="1"/>
          </p:cNvPicPr>
          <p:nvPr/>
        </p:nvPicPr>
        <p:blipFill rotWithShape="1">
          <a:blip r:embed="rId2">
            <a:extLst>
              <a:ext uri="{28A0092B-C50C-407E-A947-70E740481C1C}">
                <a14:useLocalDpi xmlns:a14="http://schemas.microsoft.com/office/drawing/2010/main" val="0"/>
              </a:ext>
            </a:extLst>
          </a:blip>
          <a:srcRect b="54863"/>
          <a:stretch/>
        </p:blipFill>
        <p:spPr>
          <a:xfrm>
            <a:off x="0" y="2209799"/>
            <a:ext cx="4847816" cy="2888329"/>
          </a:xfrm>
          <a:prstGeom prst="rect">
            <a:avLst/>
          </a:prstGeom>
          <a:ln>
            <a:noFill/>
          </a:ln>
          <a:effectLst>
            <a:outerShdw blurRad="292100" dist="139700" dir="2700000" algn="tl" rotWithShape="0">
              <a:srgbClr val="333333">
                <a:alpha val="65000"/>
              </a:srgbClr>
            </a:outerShdw>
          </a:effectLst>
        </p:spPr>
      </p:pic>
      <p:pic>
        <p:nvPicPr>
          <p:cNvPr id="6" name="Immagine 5" descr="Schermata 2015-10-05 alle 15.21.52.png"/>
          <p:cNvPicPr>
            <a:picLocks noChangeAspect="1"/>
          </p:cNvPicPr>
          <p:nvPr/>
        </p:nvPicPr>
        <p:blipFill rotWithShape="1">
          <a:blip r:embed="rId2">
            <a:extLst>
              <a:ext uri="{28A0092B-C50C-407E-A947-70E740481C1C}">
                <a14:useLocalDpi xmlns:a14="http://schemas.microsoft.com/office/drawing/2010/main" val="0"/>
              </a:ext>
            </a:extLst>
          </a:blip>
          <a:srcRect t="43446"/>
          <a:stretch/>
        </p:blipFill>
        <p:spPr>
          <a:xfrm>
            <a:off x="4219983" y="2209799"/>
            <a:ext cx="4847817" cy="3618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13020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27384"/>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it-IT" sz="3200" b="1" dirty="0" smtClean="0">
                <a:solidFill>
                  <a:srgbClr val="17375E"/>
                </a:solidFill>
                <a:latin typeface="Gill Sans SemiBold"/>
                <a:ea typeface="+mn-ea"/>
                <a:cs typeface="Gill Sans SemiBold"/>
              </a:rPr>
              <a:t>Wagner </a:t>
            </a:r>
            <a:r>
              <a:rPr lang="it-IT" sz="3200" b="1" dirty="0" err="1" smtClean="0">
                <a:solidFill>
                  <a:srgbClr val="17375E"/>
                </a:solidFill>
                <a:latin typeface="Gill Sans SemiBold"/>
                <a:ea typeface="+mn-ea"/>
                <a:cs typeface="Gill Sans SemiBold"/>
              </a:rPr>
              <a:t>algorithm</a:t>
            </a:r>
            <a:endParaRPr lang="it-IT" sz="3200" b="1" dirty="0">
              <a:solidFill>
                <a:srgbClr val="17375E"/>
              </a:solidFill>
              <a:latin typeface="Gill Sans SemiBold"/>
              <a:ea typeface="+mn-ea"/>
              <a:cs typeface="Gill Sans SemiBold"/>
            </a:endParaRPr>
          </a:p>
        </p:txBody>
      </p:sp>
      <p:pic>
        <p:nvPicPr>
          <p:cNvPr id="2" name="Immagine 1" descr="Schermata 2015-09-22 alle 10.04.29.png"/>
          <p:cNvPicPr>
            <a:picLocks noChangeAspect="1"/>
          </p:cNvPicPr>
          <p:nvPr/>
        </p:nvPicPr>
        <p:blipFill rotWithShape="1">
          <a:blip r:embed="rId3">
            <a:duotone>
              <a:prstClr val="black"/>
              <a:srgbClr val="FF9571">
                <a:tint val="45000"/>
                <a:satMod val="400000"/>
              </a:srgbClr>
            </a:duotone>
            <a:extLst>
              <a:ext uri="{28A0092B-C50C-407E-A947-70E740481C1C}">
                <a14:useLocalDpi xmlns:a14="http://schemas.microsoft.com/office/drawing/2010/main" val="0"/>
              </a:ext>
            </a:extLst>
          </a:blip>
          <a:srcRect r="3950" b="2071"/>
          <a:stretch/>
        </p:blipFill>
        <p:spPr>
          <a:xfrm>
            <a:off x="0" y="1128935"/>
            <a:ext cx="4992986" cy="4814665"/>
          </a:xfrm>
          <a:prstGeom prst="rect">
            <a:avLst/>
          </a:prstGeom>
        </p:spPr>
      </p:pic>
      <p:pic>
        <p:nvPicPr>
          <p:cNvPr id="23557" name="Immagine 2" descr="Schermata 2015-09-22 alle 10.10.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1339850"/>
            <a:ext cx="34925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a:spLocks noChangeArrowheads="1"/>
          </p:cNvSpPr>
          <p:nvPr/>
        </p:nvSpPr>
        <p:spPr bwMode="auto">
          <a:xfrm>
            <a:off x="0" y="6505575"/>
            <a:ext cx="9144000" cy="276225"/>
          </a:xfrm>
          <a:prstGeom prst="rect">
            <a:avLst/>
          </a:prstGeom>
          <a:solidFill>
            <a:srgbClr val="FAC09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200" i="1" dirty="0">
                <a:latin typeface="Times New Roman"/>
                <a:cs typeface="Times New Roman"/>
              </a:rPr>
              <a:t>A. Wagner. (2001) How to reconstruct a large genetic network from n gene perturbations in fewer than n</a:t>
            </a:r>
            <a:r>
              <a:rPr lang="en-GB" sz="1200" baseline="30000" dirty="0">
                <a:latin typeface="Times New Roman"/>
                <a:cs typeface="Times New Roman"/>
              </a:rPr>
              <a:t>2  </a:t>
            </a:r>
            <a:r>
              <a:rPr lang="en-GB" sz="1200" dirty="0">
                <a:latin typeface="Times New Roman"/>
                <a:cs typeface="Times New Roman"/>
              </a:rPr>
              <a:t>easy step</a:t>
            </a:r>
            <a:r>
              <a:rPr lang="en-GB" sz="1200" i="1" dirty="0">
                <a:latin typeface="Times New Roman"/>
                <a:cs typeface="Times New Roman"/>
              </a:rPr>
              <a:t> 17(12):1183-97.</a:t>
            </a:r>
            <a:r>
              <a:rPr lang="it-IT" sz="1200" i="1" dirty="0">
                <a:latin typeface="Times New Roman"/>
                <a:cs typeface="Times New Roman"/>
              </a:rPr>
              <a:t> </a:t>
            </a:r>
            <a:endParaRPr lang="it-IT" sz="1200" i="1" dirty="0">
              <a:solidFill>
                <a:srgbClr val="17375E"/>
              </a:solidFill>
              <a:latin typeface="Times New Roman"/>
              <a:cs typeface="Times New Roman"/>
            </a:endParaRPr>
          </a:p>
        </p:txBody>
      </p:sp>
      <p:sp>
        <p:nvSpPr>
          <p:cNvPr id="23559" name="CasellaDiTesto 5"/>
          <p:cNvSpPr txBox="1">
            <a:spLocks noChangeArrowheads="1"/>
          </p:cNvSpPr>
          <p:nvPr/>
        </p:nvSpPr>
        <p:spPr bwMode="auto">
          <a:xfrm>
            <a:off x="5270500" y="4724400"/>
            <a:ext cx="3455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eaLnBrk="1" hangingPunct="1"/>
            <a:r>
              <a:rPr lang="en-GB" sz="1400" b="1" i="1">
                <a:solidFill>
                  <a:srgbClr val="17375E"/>
                </a:solidFill>
                <a:latin typeface="Times New Roman" charset="0"/>
                <a:cs typeface="Times New Roman" charset="0"/>
              </a:rPr>
              <a:t>The algorithm is based on a graph representation consisting of nodes and direct edges; the nodes of the graph correspond to genes numbered from 0 through 19  and two genes are connected by an arrow if they influence each other’s activity directly.</a:t>
            </a:r>
            <a:endParaRPr lang="it-IT" sz="1400" b="1" i="1">
              <a:solidFill>
                <a:srgbClr val="17375E"/>
              </a:solidFill>
              <a:latin typeface="Times New Roman" charset="0"/>
              <a:cs typeface="Times New Roman" charset="0"/>
            </a:endParaRPr>
          </a:p>
        </p:txBody>
      </p:sp>
    </p:spTree>
    <p:extLst>
      <p:ext uri="{BB962C8B-B14F-4D97-AF65-F5344CB8AC3E}">
        <p14:creationId xmlns:p14="http://schemas.microsoft.com/office/powerpoint/2010/main" val="3100368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                         Bayesian Networks: Definition(I)</a:t>
            </a:r>
            <a:endParaRPr lang="en-US" sz="3200" b="1">
              <a:solidFill>
                <a:srgbClr val="000090"/>
              </a:solidFill>
              <a:latin typeface="Gill Sans SemiBold"/>
              <a:ea typeface="+mn-ea"/>
              <a:cs typeface="Gill Sans SemiBold"/>
            </a:endParaRPr>
          </a:p>
        </p:txBody>
      </p:sp>
      <p:sp>
        <p:nvSpPr>
          <p:cNvPr id="5" name="Rettangolo 4"/>
          <p:cNvSpPr/>
          <p:nvPr/>
        </p:nvSpPr>
        <p:spPr>
          <a:xfrm>
            <a:off x="17614" y="1302603"/>
            <a:ext cx="9126386" cy="461665"/>
          </a:xfrm>
          <a:prstGeom prst="rect">
            <a:avLst/>
          </a:prstGeom>
        </p:spPr>
        <p:txBody>
          <a:bodyPr wrap="square">
            <a:spAutoFit/>
          </a:bodyPr>
          <a:lstStyle/>
          <a:p>
            <a:pPr algn="l"/>
            <a:r>
              <a:rPr lang="en-US" dirty="0" smtClean="0">
                <a:solidFill>
                  <a:srgbClr val="000090"/>
                </a:solidFill>
                <a:latin typeface="Gill Sans"/>
                <a:cs typeface="Gill Sans"/>
              </a:rPr>
              <a:t>A n</a:t>
            </a:r>
            <a:r>
              <a:rPr lang="en-US" i="1" dirty="0" smtClean="0">
                <a:solidFill>
                  <a:srgbClr val="000090"/>
                </a:solidFill>
                <a:latin typeface="Gill Sans"/>
                <a:cs typeface="Gill Sans"/>
              </a:rPr>
              <a:t>-dimensional Bayesian network </a:t>
            </a:r>
            <a:r>
              <a:rPr lang="en-US" dirty="0" smtClean="0">
                <a:solidFill>
                  <a:srgbClr val="000090"/>
                </a:solidFill>
                <a:latin typeface="Gill Sans"/>
                <a:cs typeface="Gill Sans"/>
              </a:rPr>
              <a:t>(BN) is a triplet B = (X, G, </a:t>
            </a:r>
            <a:r>
              <a:rPr lang="en-US" dirty="0" err="1" smtClean="0">
                <a:solidFill>
                  <a:srgbClr val="000090"/>
                </a:solidFill>
                <a:latin typeface="Gill Sans"/>
                <a:cs typeface="Gill Sans"/>
              </a:rPr>
              <a:t>Θ</a:t>
            </a:r>
            <a:r>
              <a:rPr lang="en-US" dirty="0" smtClean="0">
                <a:solidFill>
                  <a:srgbClr val="000090"/>
                </a:solidFill>
                <a:latin typeface="Gill Sans"/>
                <a:cs typeface="Gill Sans"/>
              </a:rPr>
              <a:t>) where:</a:t>
            </a:r>
            <a:endParaRPr lang="en-US" dirty="0" smtClean="0">
              <a:solidFill>
                <a:srgbClr val="000090"/>
              </a:solidFill>
              <a:latin typeface="Gill Sans"/>
              <a:cs typeface="Gill Sans"/>
            </a:endParaRPr>
          </a:p>
        </p:txBody>
      </p:sp>
      <p:pic>
        <p:nvPicPr>
          <p:cNvPr id="6" name="Immagine 5"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400" y="2209800"/>
            <a:ext cx="609600" cy="360218"/>
          </a:xfrm>
          <a:prstGeom prst="rect">
            <a:avLst/>
          </a:prstGeom>
        </p:spPr>
      </p:pic>
      <p:sp>
        <p:nvSpPr>
          <p:cNvPr id="8" name="Rettangolo 7"/>
          <p:cNvSpPr/>
          <p:nvPr/>
        </p:nvSpPr>
        <p:spPr>
          <a:xfrm>
            <a:off x="609600" y="2133600"/>
            <a:ext cx="8534400" cy="707886"/>
          </a:xfrm>
          <a:prstGeom prst="rect">
            <a:avLst/>
          </a:prstGeom>
        </p:spPr>
        <p:txBody>
          <a:bodyPr wrap="square">
            <a:spAutoFit/>
          </a:bodyPr>
          <a:lstStyle/>
          <a:p>
            <a:pPr algn="l"/>
            <a:r>
              <a:rPr lang="en-US" sz="2000" dirty="0" smtClean="0">
                <a:solidFill>
                  <a:srgbClr val="000090"/>
                </a:solidFill>
                <a:latin typeface="Gill Sans"/>
                <a:cs typeface="Gill Sans"/>
              </a:rPr>
              <a:t>X is a n-dimensional finite random vector where each random variable X</a:t>
            </a:r>
            <a:r>
              <a:rPr lang="en-US" sz="2000" baseline="-25000" dirty="0" smtClean="0">
                <a:solidFill>
                  <a:srgbClr val="000090"/>
                </a:solidFill>
                <a:latin typeface="Gill Sans"/>
                <a:cs typeface="Gill Sans"/>
              </a:rPr>
              <a:t>i</a:t>
            </a:r>
            <a:r>
              <a:rPr lang="en-US" sz="2000" dirty="0" smtClean="0">
                <a:solidFill>
                  <a:srgbClr val="000090"/>
                </a:solidFill>
                <a:latin typeface="Gill Sans"/>
                <a:cs typeface="Gill Sans"/>
              </a:rPr>
              <a:t> ranges over a finite domain D</a:t>
            </a:r>
            <a:r>
              <a:rPr lang="en-US" sz="2000" baseline="-25000" dirty="0" smtClean="0">
                <a:solidFill>
                  <a:srgbClr val="000090"/>
                </a:solidFill>
                <a:latin typeface="Gill Sans"/>
                <a:cs typeface="Gill Sans"/>
              </a:rPr>
              <a:t>i</a:t>
            </a:r>
            <a:r>
              <a:rPr lang="en-US" sz="2000" dirty="0" smtClean="0">
                <a:solidFill>
                  <a:srgbClr val="000090"/>
                </a:solidFill>
                <a:latin typeface="Gill Sans"/>
                <a:cs typeface="Gill Sans"/>
              </a:rPr>
              <a:t>. Henceforward, we denote the joint domain by D</a:t>
            </a:r>
            <a:endParaRPr lang="en-US" sz="2000" dirty="0">
              <a:solidFill>
                <a:srgbClr val="000090"/>
              </a:solidFill>
              <a:latin typeface="Gill Sans"/>
              <a:cs typeface="Gill Sans"/>
            </a:endParaRPr>
          </a:p>
        </p:txBody>
      </p:sp>
      <p:pic>
        <p:nvPicPr>
          <p:cNvPr id="9" name="Immagine 8" descr="Schermata 2015-10-01 alle 15.35.38.png"/>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981200" y="2819400"/>
            <a:ext cx="1676400" cy="385483"/>
          </a:xfrm>
          <a:prstGeom prst="rect">
            <a:avLst/>
          </a:prstGeom>
        </p:spPr>
      </p:pic>
      <p:pic>
        <p:nvPicPr>
          <p:cNvPr id="10" name="Immagine 9"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400" y="3200400"/>
            <a:ext cx="609600" cy="360218"/>
          </a:xfrm>
          <a:prstGeom prst="rect">
            <a:avLst/>
          </a:prstGeom>
        </p:spPr>
      </p:pic>
      <p:sp>
        <p:nvSpPr>
          <p:cNvPr id="11" name="Rettangolo 10"/>
          <p:cNvSpPr/>
          <p:nvPr/>
        </p:nvSpPr>
        <p:spPr>
          <a:xfrm>
            <a:off x="609600" y="3124200"/>
            <a:ext cx="8534400" cy="707886"/>
          </a:xfrm>
          <a:prstGeom prst="rect">
            <a:avLst/>
          </a:prstGeom>
        </p:spPr>
        <p:txBody>
          <a:bodyPr wrap="square">
            <a:spAutoFit/>
          </a:bodyPr>
          <a:lstStyle/>
          <a:p>
            <a:pPr algn="l"/>
            <a:r>
              <a:rPr lang="en-US" sz="2000" dirty="0" smtClean="0">
                <a:solidFill>
                  <a:srgbClr val="000090"/>
                </a:solidFill>
                <a:latin typeface="Gill Sans"/>
                <a:cs typeface="Gill Sans"/>
              </a:rPr>
              <a:t>G = (N,E) is a directed acyclic graph (DAG) with nodes N = {X</a:t>
            </a:r>
            <a:r>
              <a:rPr lang="en-US" sz="2000" baseline="-25000" dirty="0" smtClean="0">
                <a:solidFill>
                  <a:srgbClr val="000090"/>
                </a:solidFill>
                <a:latin typeface="Gill Sans"/>
                <a:cs typeface="Gill Sans"/>
              </a:rPr>
              <a:t>1</a:t>
            </a:r>
            <a:r>
              <a:rPr lang="en-US" sz="2000" dirty="0" smtClean="0">
                <a:solidFill>
                  <a:srgbClr val="000090"/>
                </a:solidFill>
                <a:latin typeface="Gill Sans"/>
                <a:cs typeface="Gill Sans"/>
              </a:rPr>
              <a:t>, ..., </a:t>
            </a:r>
            <a:r>
              <a:rPr lang="en-US" sz="2000" dirty="0" err="1" smtClean="0">
                <a:solidFill>
                  <a:srgbClr val="000090"/>
                </a:solidFill>
                <a:latin typeface="Gill Sans"/>
                <a:cs typeface="Gill Sans"/>
              </a:rPr>
              <a:t>X</a:t>
            </a:r>
            <a:r>
              <a:rPr lang="en-US" sz="2000" baseline="-25000" dirty="0" err="1" smtClean="0">
                <a:solidFill>
                  <a:srgbClr val="000090"/>
                </a:solidFill>
                <a:latin typeface="Gill Sans"/>
                <a:cs typeface="Gill Sans"/>
              </a:rPr>
              <a:t>n</a:t>
            </a:r>
            <a:r>
              <a:rPr lang="en-US" sz="2000" dirty="0" smtClean="0">
                <a:solidFill>
                  <a:srgbClr val="000090"/>
                </a:solidFill>
                <a:latin typeface="Gill Sans"/>
                <a:cs typeface="Gill Sans"/>
              </a:rPr>
              <a:t>} and edges E representing direct dependencies between the variables.</a:t>
            </a:r>
            <a:endParaRPr lang="en-US" sz="2000" dirty="0">
              <a:solidFill>
                <a:srgbClr val="000090"/>
              </a:solidFill>
              <a:latin typeface="Gill Sans"/>
              <a:cs typeface="Gill Sans"/>
            </a:endParaRPr>
          </a:p>
        </p:txBody>
      </p:sp>
      <p:pic>
        <p:nvPicPr>
          <p:cNvPr id="12" name="Immagine 11"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400" y="4191000"/>
            <a:ext cx="609600" cy="360218"/>
          </a:xfrm>
          <a:prstGeom prst="rect">
            <a:avLst/>
          </a:prstGeom>
        </p:spPr>
      </p:pic>
      <p:pic>
        <p:nvPicPr>
          <p:cNvPr id="16" name="Immagine 15" descr="Schermata 2015-10-01 alle 16.14.35.png"/>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flipV="1">
            <a:off x="691444" y="4191000"/>
            <a:ext cx="327381" cy="304800"/>
          </a:xfrm>
          <a:prstGeom prst="rect">
            <a:avLst/>
          </a:prstGeom>
        </p:spPr>
      </p:pic>
      <p:sp>
        <p:nvSpPr>
          <p:cNvPr id="17" name="Rettangolo 16"/>
          <p:cNvSpPr/>
          <p:nvPr/>
        </p:nvSpPr>
        <p:spPr>
          <a:xfrm>
            <a:off x="762000" y="4095690"/>
            <a:ext cx="3198984" cy="400110"/>
          </a:xfrm>
          <a:prstGeom prst="rect">
            <a:avLst/>
          </a:prstGeom>
        </p:spPr>
        <p:txBody>
          <a:bodyPr wrap="square">
            <a:spAutoFit/>
          </a:bodyPr>
          <a:lstStyle/>
          <a:p>
            <a:r>
              <a:rPr lang="en-US" sz="2000" smtClean="0">
                <a:solidFill>
                  <a:srgbClr val="000090"/>
                </a:solidFill>
                <a:latin typeface="Gill Sans"/>
                <a:cs typeface="Gill Sans"/>
              </a:rPr>
              <a:t>encodes the parameters</a:t>
            </a:r>
            <a:endParaRPr lang="en-US" sz="2000">
              <a:solidFill>
                <a:srgbClr val="000090"/>
              </a:solidFill>
              <a:latin typeface="Gill Sans"/>
              <a:cs typeface="Gill Sans"/>
            </a:endParaRPr>
          </a:p>
        </p:txBody>
      </p:sp>
      <p:pic>
        <p:nvPicPr>
          <p:cNvPr id="18" name="Immagine 17" descr="Schermata 2015-10-01 alle 16.17.08.png"/>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3810000" y="4114800"/>
            <a:ext cx="3553575" cy="533400"/>
          </a:xfrm>
          <a:prstGeom prst="rect">
            <a:avLst/>
          </a:prstGeom>
        </p:spPr>
      </p:pic>
      <p:sp>
        <p:nvSpPr>
          <p:cNvPr id="19" name="Rettangolo 18"/>
          <p:cNvSpPr/>
          <p:nvPr/>
        </p:nvSpPr>
        <p:spPr>
          <a:xfrm>
            <a:off x="1041826" y="4495800"/>
            <a:ext cx="2507768" cy="400110"/>
          </a:xfrm>
          <a:prstGeom prst="rect">
            <a:avLst/>
          </a:prstGeom>
        </p:spPr>
        <p:txBody>
          <a:bodyPr wrap="none">
            <a:spAutoFit/>
          </a:bodyPr>
          <a:lstStyle/>
          <a:p>
            <a:r>
              <a:rPr lang="en-US" sz="2000" smtClean="0">
                <a:solidFill>
                  <a:srgbClr val="000090"/>
                </a:solidFill>
                <a:latin typeface="Gill Sans"/>
                <a:cs typeface="Gill Sans"/>
              </a:rPr>
              <a:t>of the network, where</a:t>
            </a:r>
            <a:endParaRPr lang="en-US" sz="2000">
              <a:solidFill>
                <a:srgbClr val="000090"/>
              </a:solidFill>
              <a:latin typeface="Gill Sans"/>
              <a:cs typeface="Gill Sans"/>
            </a:endParaRPr>
          </a:p>
        </p:txBody>
      </p:sp>
      <p:pic>
        <p:nvPicPr>
          <p:cNvPr id="21" name="Immagine 20" descr="Schermata 2015-10-01 alle 16.19.07.png"/>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3581400" y="4648200"/>
            <a:ext cx="4800600" cy="609600"/>
          </a:xfrm>
          <a:prstGeom prst="rect">
            <a:avLst/>
          </a:prstGeom>
        </p:spPr>
      </p:pic>
      <p:pic>
        <p:nvPicPr>
          <p:cNvPr id="22" name="Immagine 21" descr="Schermata 2015-10-01 alle 16.22.54.png"/>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76200" y="5334000"/>
            <a:ext cx="542243" cy="381264"/>
          </a:xfrm>
          <a:prstGeom prst="rect">
            <a:avLst/>
          </a:prstGeom>
        </p:spPr>
      </p:pic>
      <p:sp>
        <p:nvSpPr>
          <p:cNvPr id="24" name="Rettangolo 23"/>
          <p:cNvSpPr/>
          <p:nvPr/>
        </p:nvSpPr>
        <p:spPr>
          <a:xfrm>
            <a:off x="636902" y="5334000"/>
            <a:ext cx="4044697" cy="400110"/>
          </a:xfrm>
          <a:prstGeom prst="rect">
            <a:avLst/>
          </a:prstGeom>
        </p:spPr>
        <p:txBody>
          <a:bodyPr wrap="none">
            <a:spAutoFit/>
          </a:bodyPr>
          <a:lstStyle/>
          <a:p>
            <a:r>
              <a:rPr lang="en-US" sz="2000" smtClean="0">
                <a:solidFill>
                  <a:srgbClr val="000090"/>
                </a:solidFill>
                <a:latin typeface="Gill Sans"/>
                <a:cs typeface="Gill Sans"/>
              </a:rPr>
              <a:t>denotes the set of parents of X</a:t>
            </a:r>
            <a:r>
              <a:rPr lang="en-US" sz="2000" baseline="-25000" smtClean="0">
                <a:solidFill>
                  <a:srgbClr val="000090"/>
                </a:solidFill>
                <a:latin typeface="Gill Sans"/>
                <a:cs typeface="Gill Sans"/>
              </a:rPr>
              <a:t>i</a:t>
            </a:r>
            <a:r>
              <a:rPr lang="en-US" sz="2000" smtClean="0">
                <a:solidFill>
                  <a:srgbClr val="000090"/>
                </a:solidFill>
                <a:latin typeface="Gill Sans"/>
                <a:cs typeface="Gill Sans"/>
              </a:rPr>
              <a:t> in G, </a:t>
            </a:r>
            <a:endParaRPr lang="en-US" sz="2000">
              <a:solidFill>
                <a:srgbClr val="000090"/>
              </a:solidFill>
              <a:latin typeface="Gill Sans"/>
              <a:cs typeface="Gill Sans"/>
            </a:endParaRPr>
          </a:p>
        </p:txBody>
      </p:sp>
      <p:sp>
        <p:nvSpPr>
          <p:cNvPr id="26" name="Rettangolo 25"/>
          <p:cNvSpPr/>
          <p:nvPr/>
        </p:nvSpPr>
        <p:spPr>
          <a:xfrm>
            <a:off x="5181600" y="5334000"/>
            <a:ext cx="3505200" cy="400110"/>
          </a:xfrm>
          <a:prstGeom prst="rect">
            <a:avLst/>
          </a:prstGeom>
        </p:spPr>
        <p:txBody>
          <a:bodyPr wrap="square">
            <a:spAutoFit/>
          </a:bodyPr>
          <a:lstStyle/>
          <a:p>
            <a:r>
              <a:rPr lang="en-US" sz="2000" smtClean="0">
                <a:solidFill>
                  <a:srgbClr val="000090"/>
                </a:solidFill>
                <a:latin typeface="Gill Sans"/>
                <a:cs typeface="Gill Sans"/>
              </a:rPr>
              <a:t>denotes the joint domain of</a:t>
            </a:r>
            <a:endParaRPr lang="en-US" sz="2000">
              <a:solidFill>
                <a:srgbClr val="000090"/>
              </a:solidFill>
              <a:latin typeface="Gill Sans"/>
              <a:cs typeface="Gill Sans"/>
            </a:endParaRPr>
          </a:p>
        </p:txBody>
      </p:sp>
      <p:pic>
        <p:nvPicPr>
          <p:cNvPr id="27" name="Immagine 26" descr="Schermata 2015-10-01 alle 16.30.59.png"/>
          <p:cNvPicPr>
            <a:picLocks noChangeAspect="1"/>
          </p:cNvPicPr>
          <p:nvPr/>
        </p:nvPicPr>
        <p:blipFill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rcRect b="28704"/>
          <a:stretch/>
        </p:blipFill>
        <p:spPr>
          <a:xfrm>
            <a:off x="1981200" y="5715000"/>
            <a:ext cx="609600" cy="405644"/>
          </a:xfrm>
          <a:prstGeom prst="rect">
            <a:avLst/>
          </a:prstGeom>
        </p:spPr>
      </p:pic>
      <p:pic>
        <p:nvPicPr>
          <p:cNvPr id="28" name="Immagine 27" descr="Schermata 2015-10-01 alle 16.33.05.png"/>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tretch>
            <a:fillRect/>
          </a:stretch>
        </p:blipFill>
        <p:spPr>
          <a:xfrm>
            <a:off x="4724400" y="5369719"/>
            <a:ext cx="681196" cy="421481"/>
          </a:xfrm>
          <a:prstGeom prst="rect">
            <a:avLst/>
          </a:prstGeom>
        </p:spPr>
      </p:pic>
      <p:sp>
        <p:nvSpPr>
          <p:cNvPr id="29" name="Rettangolo 28"/>
          <p:cNvSpPr/>
          <p:nvPr/>
        </p:nvSpPr>
        <p:spPr>
          <a:xfrm>
            <a:off x="92761" y="5715000"/>
            <a:ext cx="1743211" cy="400110"/>
          </a:xfrm>
          <a:prstGeom prst="rect">
            <a:avLst/>
          </a:prstGeom>
        </p:spPr>
        <p:txBody>
          <a:bodyPr wrap="none">
            <a:spAutoFit/>
          </a:bodyPr>
          <a:lstStyle/>
          <a:p>
            <a:r>
              <a:rPr lang="en-US" sz="2000" smtClean="0">
                <a:solidFill>
                  <a:srgbClr val="000090"/>
                </a:solidFill>
                <a:latin typeface="Gill Sans"/>
                <a:cs typeface="Gill Sans"/>
              </a:rPr>
              <a:t>the variables in </a:t>
            </a:r>
            <a:endParaRPr lang="en-US" sz="2000">
              <a:solidFill>
                <a:srgbClr val="000090"/>
              </a:solidFill>
              <a:latin typeface="Gill Sans"/>
              <a:cs typeface="Gill Sans"/>
            </a:endParaRPr>
          </a:p>
        </p:txBody>
      </p:sp>
      <p:pic>
        <p:nvPicPr>
          <p:cNvPr id="31" name="Immagine 30" descr="Schermata 2015-10-01 alle 16.36.01.png"/>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43200" y="5791200"/>
            <a:ext cx="577911" cy="400093"/>
          </a:xfrm>
          <a:prstGeom prst="rect">
            <a:avLst/>
          </a:prstGeom>
        </p:spPr>
      </p:pic>
      <p:sp>
        <p:nvSpPr>
          <p:cNvPr id="32" name="CasellaDiTesto 31"/>
          <p:cNvSpPr txBox="1"/>
          <p:nvPr/>
        </p:nvSpPr>
        <p:spPr>
          <a:xfrm flipH="1">
            <a:off x="2438400" y="5772090"/>
            <a:ext cx="381000" cy="400110"/>
          </a:xfrm>
          <a:prstGeom prst="rect">
            <a:avLst/>
          </a:prstGeom>
          <a:noFill/>
        </p:spPr>
        <p:txBody>
          <a:bodyPr wrap="square" rtlCol="0">
            <a:spAutoFit/>
          </a:bodyPr>
          <a:lstStyle/>
          <a:p>
            <a:r>
              <a:rPr lang="en-US" sz="2000" smtClean="0">
                <a:solidFill>
                  <a:srgbClr val="000090"/>
                </a:solidFill>
                <a:latin typeface="Gill Sans"/>
                <a:cs typeface="Gill Sans"/>
              </a:rPr>
              <a:t>,</a:t>
            </a:r>
            <a:endParaRPr lang="en-US" sz="2000">
              <a:solidFill>
                <a:srgbClr val="000090"/>
              </a:solidFill>
              <a:latin typeface="Gill Sans"/>
              <a:cs typeface="Gill Sans"/>
            </a:endParaRPr>
          </a:p>
        </p:txBody>
      </p:sp>
      <p:sp>
        <p:nvSpPr>
          <p:cNvPr id="33" name="Rettangolo 32"/>
          <p:cNvSpPr/>
          <p:nvPr/>
        </p:nvSpPr>
        <p:spPr>
          <a:xfrm>
            <a:off x="3342506" y="5715000"/>
            <a:ext cx="2864060" cy="400110"/>
          </a:xfrm>
          <a:prstGeom prst="rect">
            <a:avLst/>
          </a:prstGeom>
        </p:spPr>
        <p:txBody>
          <a:bodyPr wrap="none">
            <a:spAutoFit/>
          </a:bodyPr>
          <a:lstStyle/>
          <a:p>
            <a:r>
              <a:rPr lang="en-US" sz="2000" smtClean="0">
                <a:solidFill>
                  <a:srgbClr val="000090"/>
                </a:solidFill>
                <a:latin typeface="Gill Sans"/>
                <a:cs typeface="Gill Sans"/>
              </a:rPr>
              <a:t>is the k-th value of Xi and</a:t>
            </a:r>
            <a:endParaRPr lang="en-US" sz="2000">
              <a:solidFill>
                <a:srgbClr val="000090"/>
              </a:solidFill>
              <a:latin typeface="Gill Sans"/>
              <a:cs typeface="Gill Sans"/>
            </a:endParaRPr>
          </a:p>
        </p:txBody>
      </p:sp>
      <p:pic>
        <p:nvPicPr>
          <p:cNvPr id="34" name="Immagine 33" descr="Schermata 2015-10-01 alle 16.36.32.png"/>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24600" y="5715000"/>
            <a:ext cx="533400" cy="444500"/>
          </a:xfrm>
          <a:prstGeom prst="rect">
            <a:avLst/>
          </a:prstGeom>
        </p:spPr>
      </p:pic>
      <p:sp>
        <p:nvSpPr>
          <p:cNvPr id="35" name="Rettangolo 34"/>
          <p:cNvSpPr/>
          <p:nvPr/>
        </p:nvSpPr>
        <p:spPr>
          <a:xfrm>
            <a:off x="6553200" y="5695890"/>
            <a:ext cx="1676400" cy="400110"/>
          </a:xfrm>
          <a:prstGeom prst="rect">
            <a:avLst/>
          </a:prstGeom>
        </p:spPr>
        <p:txBody>
          <a:bodyPr wrap="square">
            <a:spAutoFit/>
          </a:bodyPr>
          <a:lstStyle/>
          <a:p>
            <a:r>
              <a:rPr lang="en-US" sz="2000" smtClean="0">
                <a:solidFill>
                  <a:srgbClr val="000090"/>
                </a:solidFill>
                <a:latin typeface="Gill Sans"/>
                <a:cs typeface="Gill Sans"/>
              </a:rPr>
              <a:t>is the j-th</a:t>
            </a:r>
            <a:endParaRPr lang="en-US" sz="2000">
              <a:solidFill>
                <a:srgbClr val="000090"/>
              </a:solidFill>
              <a:latin typeface="Gill Sans"/>
              <a:cs typeface="Gill Sans"/>
            </a:endParaRPr>
          </a:p>
        </p:txBody>
      </p:sp>
      <p:sp>
        <p:nvSpPr>
          <p:cNvPr id="36" name="Rettangolo 35"/>
          <p:cNvSpPr/>
          <p:nvPr/>
        </p:nvSpPr>
        <p:spPr>
          <a:xfrm>
            <a:off x="-76200" y="6096000"/>
            <a:ext cx="2133600" cy="400110"/>
          </a:xfrm>
          <a:prstGeom prst="rect">
            <a:avLst/>
          </a:prstGeom>
        </p:spPr>
        <p:txBody>
          <a:bodyPr wrap="square">
            <a:spAutoFit/>
          </a:bodyPr>
          <a:lstStyle/>
          <a:p>
            <a:r>
              <a:rPr lang="en-US" sz="2000" smtClean="0">
                <a:solidFill>
                  <a:srgbClr val="000090"/>
                </a:solidFill>
                <a:latin typeface="Gill Sans"/>
                <a:cs typeface="Gill Sans"/>
              </a:rPr>
              <a:t>configuration of</a:t>
            </a:r>
            <a:endParaRPr lang="en-US" sz="2000">
              <a:solidFill>
                <a:srgbClr val="000090"/>
              </a:solidFill>
              <a:latin typeface="Gill Sans"/>
              <a:cs typeface="Gill Sans"/>
            </a:endParaRPr>
          </a:p>
        </p:txBody>
      </p:sp>
      <p:pic>
        <p:nvPicPr>
          <p:cNvPr id="37" name="Immagine 36" descr="Schermata 2015-10-01 alle 16.36.43.png"/>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57400" y="6096000"/>
            <a:ext cx="564777" cy="480060"/>
          </a:xfrm>
          <a:prstGeom prst="rect">
            <a:avLst/>
          </a:prstGeom>
        </p:spPr>
      </p:pic>
    </p:spTree>
    <p:extLst>
      <p:ext uri="{BB962C8B-B14F-4D97-AF65-F5344CB8AC3E}">
        <p14:creationId xmlns:p14="http://schemas.microsoft.com/office/powerpoint/2010/main" val="34538755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                         Bayesian Networks: Definition(II)</a:t>
            </a:r>
            <a:endParaRPr lang="en-US" sz="3200" b="1">
              <a:solidFill>
                <a:srgbClr val="000090"/>
              </a:solidFill>
              <a:latin typeface="Gill Sans SemiBold"/>
              <a:ea typeface="+mn-ea"/>
              <a:cs typeface="Gill Sans SemiBold"/>
            </a:endParaRPr>
          </a:p>
        </p:txBody>
      </p:sp>
      <p:sp>
        <p:nvSpPr>
          <p:cNvPr id="5" name="Rettangolo 4"/>
          <p:cNvSpPr/>
          <p:nvPr/>
        </p:nvSpPr>
        <p:spPr>
          <a:xfrm>
            <a:off x="609600" y="3864114"/>
            <a:ext cx="8487023" cy="707886"/>
          </a:xfrm>
          <a:prstGeom prst="rect">
            <a:avLst/>
          </a:prstGeom>
        </p:spPr>
        <p:txBody>
          <a:bodyPr wrap="square">
            <a:spAutoFit/>
          </a:bodyPr>
          <a:lstStyle/>
          <a:p>
            <a:pPr algn="l"/>
            <a:r>
              <a:rPr lang="en-US" sz="2000" dirty="0" smtClean="0">
                <a:solidFill>
                  <a:srgbClr val="000090"/>
                </a:solidFill>
                <a:latin typeface="Gill Sans"/>
                <a:cs typeface="Gill Sans"/>
              </a:rPr>
              <a:t>A Bayesian network encodes the independence assumptions over the component random variables of X.</a:t>
            </a:r>
            <a:endParaRPr lang="en-US" sz="2000" dirty="0">
              <a:solidFill>
                <a:srgbClr val="000090"/>
              </a:solidFill>
              <a:latin typeface="Gill Sans"/>
              <a:cs typeface="Gill Sans"/>
            </a:endParaRPr>
          </a:p>
        </p:txBody>
      </p:sp>
      <p:sp>
        <p:nvSpPr>
          <p:cNvPr id="8" name="Rettangolo 7"/>
          <p:cNvSpPr/>
          <p:nvPr/>
        </p:nvSpPr>
        <p:spPr>
          <a:xfrm>
            <a:off x="0" y="1676400"/>
            <a:ext cx="9144000" cy="400110"/>
          </a:xfrm>
          <a:prstGeom prst="rect">
            <a:avLst/>
          </a:prstGeom>
        </p:spPr>
        <p:txBody>
          <a:bodyPr wrap="square">
            <a:spAutoFit/>
          </a:bodyPr>
          <a:lstStyle/>
          <a:p>
            <a:pPr algn="l"/>
            <a:r>
              <a:rPr lang="en-US" sz="2000" smtClean="0">
                <a:solidFill>
                  <a:srgbClr val="000090"/>
                </a:solidFill>
                <a:latin typeface="Gill Sans"/>
                <a:cs typeface="Gill Sans"/>
              </a:rPr>
              <a:t>A Bayesian Network  defines a unique joint probability distribution over X given by</a:t>
            </a:r>
            <a:endParaRPr lang="en-US" sz="2000">
              <a:solidFill>
                <a:srgbClr val="000090"/>
              </a:solidFill>
              <a:latin typeface="Gill Sans"/>
              <a:cs typeface="Gill Sans"/>
            </a:endParaRPr>
          </a:p>
        </p:txBody>
      </p:sp>
      <p:pic>
        <p:nvPicPr>
          <p:cNvPr id="9" name="Immagine 8" descr="Schermata 2015-10-02 alle 12.16.04.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3999" y="2514600"/>
            <a:ext cx="5867405" cy="1143001"/>
          </a:xfrm>
          <a:prstGeom prst="rect">
            <a:avLst/>
          </a:prstGeom>
        </p:spPr>
      </p:pic>
      <p:pic>
        <p:nvPicPr>
          <p:cNvPr id="10" name="Immagine 9" descr="Schermata 2015-10-01 alle 15.23.31.png"/>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6200" y="3906982"/>
            <a:ext cx="609600" cy="360218"/>
          </a:xfrm>
          <a:prstGeom prst="rect">
            <a:avLst/>
          </a:prstGeom>
        </p:spPr>
      </p:pic>
      <p:sp>
        <p:nvSpPr>
          <p:cNvPr id="11" name="Rettangolo 10"/>
          <p:cNvSpPr/>
          <p:nvPr/>
        </p:nvSpPr>
        <p:spPr>
          <a:xfrm>
            <a:off x="609600" y="4876800"/>
            <a:ext cx="8001000" cy="400110"/>
          </a:xfrm>
          <a:prstGeom prst="rect">
            <a:avLst/>
          </a:prstGeom>
        </p:spPr>
        <p:txBody>
          <a:bodyPr wrap="square">
            <a:spAutoFit/>
          </a:bodyPr>
          <a:lstStyle/>
          <a:p>
            <a:pPr algn="l"/>
            <a:r>
              <a:rPr lang="en-US" sz="2000" dirty="0" smtClean="0">
                <a:solidFill>
                  <a:srgbClr val="000090"/>
                </a:solidFill>
                <a:latin typeface="Gill Sans"/>
                <a:cs typeface="Gill Sans"/>
              </a:rPr>
              <a:t>An edge (j, </a:t>
            </a:r>
            <a:r>
              <a:rPr lang="en-US" sz="2000" dirty="0" err="1" smtClean="0">
                <a:solidFill>
                  <a:srgbClr val="000090"/>
                </a:solidFill>
                <a:latin typeface="Gill Sans"/>
                <a:cs typeface="Gill Sans"/>
              </a:rPr>
              <a:t>i</a:t>
            </a:r>
            <a:r>
              <a:rPr lang="en-US" sz="2000" dirty="0" smtClean="0">
                <a:solidFill>
                  <a:srgbClr val="000090"/>
                </a:solidFill>
                <a:latin typeface="Gill Sans"/>
                <a:cs typeface="Gill Sans"/>
              </a:rPr>
              <a:t>) in E represents a direct dependency of X</a:t>
            </a:r>
            <a:r>
              <a:rPr lang="en-US" sz="2000" baseline="-25000" dirty="0" smtClean="0">
                <a:solidFill>
                  <a:srgbClr val="000090"/>
                </a:solidFill>
                <a:latin typeface="Gill Sans"/>
                <a:cs typeface="Gill Sans"/>
              </a:rPr>
              <a:t>i</a:t>
            </a:r>
            <a:r>
              <a:rPr lang="en-US" sz="2000" dirty="0" smtClean="0">
                <a:solidFill>
                  <a:srgbClr val="000090"/>
                </a:solidFill>
                <a:latin typeface="Gill Sans"/>
                <a:cs typeface="Gill Sans"/>
              </a:rPr>
              <a:t> from </a:t>
            </a:r>
            <a:r>
              <a:rPr lang="en-US" sz="2000" dirty="0" err="1" smtClean="0">
                <a:solidFill>
                  <a:srgbClr val="000090"/>
                </a:solidFill>
                <a:latin typeface="Gill Sans"/>
                <a:cs typeface="Gill Sans"/>
              </a:rPr>
              <a:t>X</a:t>
            </a:r>
            <a:r>
              <a:rPr lang="en-US" sz="2000" baseline="-25000" dirty="0" err="1" smtClean="0">
                <a:solidFill>
                  <a:srgbClr val="000090"/>
                </a:solidFill>
                <a:latin typeface="Gill Sans"/>
                <a:cs typeface="Gill Sans"/>
              </a:rPr>
              <a:t>j</a:t>
            </a:r>
            <a:r>
              <a:rPr lang="en-US" sz="2000" dirty="0" smtClean="0">
                <a:solidFill>
                  <a:srgbClr val="000090"/>
                </a:solidFill>
                <a:latin typeface="Gill Sans"/>
                <a:cs typeface="Gill Sans"/>
              </a:rPr>
              <a:t>.</a:t>
            </a:r>
            <a:endParaRPr lang="en-US" sz="2000" dirty="0">
              <a:solidFill>
                <a:srgbClr val="000090"/>
              </a:solidFill>
              <a:latin typeface="Gill Sans"/>
              <a:cs typeface="Gill Sans"/>
            </a:endParaRPr>
          </a:p>
        </p:txBody>
      </p:sp>
      <p:pic>
        <p:nvPicPr>
          <p:cNvPr id="12" name="Immagine 11" descr="Schermata 2015-10-01 alle 15.23.31.png"/>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6200" y="4876800"/>
            <a:ext cx="609600" cy="360218"/>
          </a:xfrm>
          <a:prstGeom prst="rect">
            <a:avLst/>
          </a:prstGeom>
        </p:spPr>
      </p:pic>
      <p:pic>
        <p:nvPicPr>
          <p:cNvPr id="13" name="Immagine 12" descr="Schermata 2015-10-01 alle 15.23.31.png"/>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6200" y="5791200"/>
            <a:ext cx="609600" cy="360218"/>
          </a:xfrm>
          <a:prstGeom prst="rect">
            <a:avLst/>
          </a:prstGeom>
        </p:spPr>
      </p:pic>
      <p:sp>
        <p:nvSpPr>
          <p:cNvPr id="14" name="Rettangolo 13"/>
          <p:cNvSpPr/>
          <p:nvPr/>
        </p:nvSpPr>
        <p:spPr>
          <a:xfrm>
            <a:off x="609600" y="5772090"/>
            <a:ext cx="7924800" cy="400110"/>
          </a:xfrm>
          <a:prstGeom prst="rect">
            <a:avLst/>
          </a:prstGeom>
        </p:spPr>
        <p:txBody>
          <a:bodyPr wrap="square">
            <a:spAutoFit/>
          </a:bodyPr>
          <a:lstStyle/>
          <a:p>
            <a:pPr algn="l"/>
            <a:r>
              <a:rPr lang="en-US" sz="2000" dirty="0" smtClean="0">
                <a:solidFill>
                  <a:srgbClr val="000090"/>
                </a:solidFill>
                <a:latin typeface="Gill Sans"/>
                <a:cs typeface="Gill Sans"/>
              </a:rPr>
              <a:t>The set of all Bayesian networks with n variables is denoted by B</a:t>
            </a:r>
            <a:r>
              <a:rPr lang="en-US" sz="2000" baseline="-25000" dirty="0" smtClean="0">
                <a:solidFill>
                  <a:srgbClr val="000090"/>
                </a:solidFill>
                <a:latin typeface="Gill Sans"/>
                <a:cs typeface="Gill Sans"/>
              </a:rPr>
              <a:t>n</a:t>
            </a:r>
            <a:r>
              <a:rPr lang="en-US" sz="2000" dirty="0" smtClean="0">
                <a:solidFill>
                  <a:srgbClr val="000090"/>
                </a:solidFill>
                <a:latin typeface="Gill Sans"/>
                <a:cs typeface="Gill Sans"/>
              </a:rPr>
              <a:t>.</a:t>
            </a:r>
            <a:endParaRPr lang="en-US" sz="2000" dirty="0">
              <a:solidFill>
                <a:srgbClr val="000090"/>
              </a:solidFill>
              <a:latin typeface="Gill Sans"/>
              <a:cs typeface="Gill Sans"/>
            </a:endParaRPr>
          </a:p>
        </p:txBody>
      </p:sp>
    </p:spTree>
    <p:extLst>
      <p:ext uri="{BB962C8B-B14F-4D97-AF65-F5344CB8AC3E}">
        <p14:creationId xmlns:p14="http://schemas.microsoft.com/office/powerpoint/2010/main" val="27228558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                         Bayesian Network: Example</a:t>
            </a:r>
            <a:endParaRPr lang="en-US" sz="3200" b="1">
              <a:solidFill>
                <a:srgbClr val="000090"/>
              </a:solidFill>
              <a:latin typeface="Gill Sans SemiBold"/>
              <a:ea typeface="+mn-ea"/>
              <a:cs typeface="Gill Sans SemiBold"/>
            </a:endParaRPr>
          </a:p>
        </p:txBody>
      </p:sp>
      <p:pic>
        <p:nvPicPr>
          <p:cNvPr id="6" name="Immagine 5" descr="Schermata 2015-09-29 alle 15.13.35.png"/>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4638" r="5454" b="2260"/>
          <a:stretch/>
        </p:blipFill>
        <p:spPr>
          <a:xfrm>
            <a:off x="381000" y="1676400"/>
            <a:ext cx="4191000" cy="3822541"/>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4953000" y="2667000"/>
            <a:ext cx="3962400" cy="1938992"/>
          </a:xfrm>
          <a:prstGeom prst="rect">
            <a:avLst/>
          </a:prstGeom>
          <a:solidFill>
            <a:schemeClr val="accent6">
              <a:lumMod val="40000"/>
              <a:lumOff val="60000"/>
            </a:schemeClr>
          </a:solidFill>
          <a:effectLst>
            <a:innerShdw blurRad="63500" dist="50800" dir="13500000">
              <a:prstClr val="black">
                <a:alpha val="50000"/>
              </a:prstClr>
            </a:innerShdw>
          </a:effectLst>
        </p:spPr>
        <p:txBody>
          <a:bodyPr wrap="square" rtlCol="0">
            <a:spAutoFit/>
          </a:bodyPr>
          <a:lstStyle/>
          <a:p>
            <a:pPr algn="l"/>
            <a:r>
              <a:rPr lang="en-US" sz="2000" smtClean="0">
                <a:solidFill>
                  <a:srgbClr val="000090"/>
                </a:solidFill>
                <a:latin typeface="Gill Sans"/>
                <a:cs typeface="Gill Sans"/>
              </a:rPr>
              <a:t>The probability distributions at the nodes imply the dependencies of nodes only on their parent nodes. The joint probability can be computed directly from the graph, for any instance of the node values.</a:t>
            </a:r>
            <a:endParaRPr lang="en-US" sz="2000">
              <a:solidFill>
                <a:srgbClr val="000090"/>
              </a:solidFill>
              <a:latin typeface="Gill Sans"/>
              <a:cs typeface="Gill Sans"/>
            </a:endParaRPr>
          </a:p>
        </p:txBody>
      </p:sp>
      <p:sp>
        <p:nvSpPr>
          <p:cNvPr id="2" name="Rettangolo 1"/>
          <p:cNvSpPr/>
          <p:nvPr/>
        </p:nvSpPr>
        <p:spPr>
          <a:xfrm>
            <a:off x="0" y="5867400"/>
            <a:ext cx="9144000" cy="1015663"/>
          </a:xfrm>
          <a:prstGeom prst="rect">
            <a:avLst/>
          </a:prstGeom>
        </p:spPr>
        <p:txBody>
          <a:bodyPr wrap="square">
            <a:spAutoFit/>
          </a:bodyPr>
          <a:lstStyle/>
          <a:p>
            <a:pPr algn="just"/>
            <a:r>
              <a:rPr lang="en-US" sz="2000" b="1" dirty="0" err="1" smtClean="0">
                <a:solidFill>
                  <a:srgbClr val="000090"/>
                </a:solidFill>
                <a:latin typeface="Gill Sans"/>
                <a:cs typeface="Gill Sans"/>
              </a:rPr>
              <a:t>Eg</a:t>
            </a:r>
            <a:r>
              <a:rPr lang="en-US" sz="2000" b="1" dirty="0" smtClean="0">
                <a:solidFill>
                  <a:srgbClr val="000090"/>
                </a:solidFill>
                <a:latin typeface="Gill Sans"/>
                <a:cs typeface="Gill Sans"/>
              </a:rPr>
              <a:t>. </a:t>
            </a:r>
            <a:r>
              <a:rPr lang="en-US" sz="2000" dirty="0" smtClean="0">
                <a:solidFill>
                  <a:srgbClr val="000090"/>
                </a:solidFill>
                <a:latin typeface="Gill Sans"/>
                <a:cs typeface="Gill Sans"/>
              </a:rPr>
              <a:t>P(a = U, b = U, c = D, d = U) = </a:t>
            </a:r>
            <a:br>
              <a:rPr lang="en-US" sz="2000" dirty="0" smtClean="0">
                <a:solidFill>
                  <a:srgbClr val="000090"/>
                </a:solidFill>
                <a:latin typeface="Gill Sans"/>
                <a:cs typeface="Gill Sans"/>
              </a:rPr>
            </a:br>
            <a:r>
              <a:rPr lang="en-US" sz="2000" dirty="0" smtClean="0">
                <a:solidFill>
                  <a:srgbClr val="000090"/>
                </a:solidFill>
                <a:latin typeface="Gill Sans"/>
                <a:cs typeface="Gill Sans"/>
              </a:rPr>
              <a:t>= P(a = U)P(b = </a:t>
            </a:r>
            <a:r>
              <a:rPr lang="en-US" sz="2000" dirty="0" err="1" smtClean="0">
                <a:solidFill>
                  <a:srgbClr val="000090"/>
                </a:solidFill>
                <a:latin typeface="Gill Sans"/>
                <a:cs typeface="Gill Sans"/>
              </a:rPr>
              <a:t>U|a</a:t>
            </a:r>
            <a:r>
              <a:rPr lang="en-US" sz="2000" dirty="0" smtClean="0">
                <a:solidFill>
                  <a:srgbClr val="000090"/>
                </a:solidFill>
                <a:latin typeface="Gill Sans"/>
                <a:cs typeface="Gill Sans"/>
              </a:rPr>
              <a:t> = U)P(c = </a:t>
            </a:r>
            <a:r>
              <a:rPr lang="en-US" sz="2000" dirty="0" err="1" smtClean="0">
                <a:solidFill>
                  <a:srgbClr val="000090"/>
                </a:solidFill>
                <a:latin typeface="Gill Sans"/>
                <a:cs typeface="Gill Sans"/>
              </a:rPr>
              <a:t>D|a</a:t>
            </a:r>
            <a:r>
              <a:rPr lang="en-US" sz="2000" dirty="0" smtClean="0">
                <a:solidFill>
                  <a:srgbClr val="000090"/>
                </a:solidFill>
                <a:latin typeface="Gill Sans"/>
                <a:cs typeface="Gill Sans"/>
              </a:rPr>
              <a:t> = U)P(d = </a:t>
            </a:r>
            <a:r>
              <a:rPr lang="en-US" sz="2000" dirty="0" err="1" smtClean="0">
                <a:solidFill>
                  <a:srgbClr val="000090"/>
                </a:solidFill>
                <a:latin typeface="Gill Sans"/>
                <a:cs typeface="Gill Sans"/>
              </a:rPr>
              <a:t>U|b</a:t>
            </a:r>
            <a:r>
              <a:rPr lang="en-US" sz="2000" dirty="0" smtClean="0">
                <a:solidFill>
                  <a:srgbClr val="000090"/>
                </a:solidFill>
                <a:latin typeface="Gill Sans"/>
                <a:cs typeface="Gill Sans"/>
              </a:rPr>
              <a:t> = </a:t>
            </a:r>
            <a:r>
              <a:rPr lang="en-US" sz="2000" dirty="0" err="1" smtClean="0">
                <a:solidFill>
                  <a:srgbClr val="000090"/>
                </a:solidFill>
                <a:latin typeface="Gill Sans"/>
                <a:cs typeface="Gill Sans"/>
              </a:rPr>
              <a:t>U,c</a:t>
            </a:r>
            <a:r>
              <a:rPr lang="en-US" sz="2000" dirty="0" smtClean="0">
                <a:solidFill>
                  <a:srgbClr val="000090"/>
                </a:solidFill>
                <a:latin typeface="Gill Sans"/>
                <a:cs typeface="Gill Sans"/>
              </a:rPr>
              <a:t> = D) = </a:t>
            </a:r>
            <a:br>
              <a:rPr lang="en-US" sz="2000" dirty="0" smtClean="0">
                <a:solidFill>
                  <a:srgbClr val="000090"/>
                </a:solidFill>
                <a:latin typeface="Gill Sans"/>
                <a:cs typeface="Gill Sans"/>
              </a:rPr>
            </a:br>
            <a:r>
              <a:rPr lang="en-US" sz="2000" dirty="0" smtClean="0">
                <a:solidFill>
                  <a:srgbClr val="000090"/>
                </a:solidFill>
                <a:latin typeface="Gill Sans"/>
                <a:cs typeface="Gill Sans"/>
              </a:rPr>
              <a:t>= 0.7 ∗ 0.8 ∗ 0.4 ∗ 0.7 = 16%.</a:t>
            </a:r>
            <a:endParaRPr lang="en-US" sz="2000" dirty="0">
              <a:solidFill>
                <a:srgbClr val="000090"/>
              </a:solidFill>
              <a:latin typeface="Gill Sans"/>
              <a:cs typeface="Gill Sans"/>
            </a:endParaRPr>
          </a:p>
        </p:txBody>
      </p:sp>
    </p:spTree>
    <p:extLst>
      <p:ext uri="{BB962C8B-B14F-4D97-AF65-F5344CB8AC3E}">
        <p14:creationId xmlns:p14="http://schemas.microsoft.com/office/powerpoint/2010/main" val="10957196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266" y="1752600"/>
            <a:ext cx="2455666" cy="461665"/>
          </a:xfrm>
          <a:prstGeom prst="rect">
            <a:avLst/>
          </a:prstGeom>
        </p:spPr>
        <p:txBody>
          <a:bodyPr wrap="square">
            <a:spAutoFit/>
          </a:bodyPr>
          <a:lstStyle/>
          <a:p>
            <a:r>
              <a:rPr lang="en-US" smtClean="0">
                <a:solidFill>
                  <a:srgbClr val="000090"/>
                </a:solidFill>
                <a:latin typeface="Gill Sans"/>
                <a:cs typeface="Gill Sans"/>
              </a:rPr>
              <a:t>Learning a BN:</a:t>
            </a:r>
            <a:endParaRPr lang="en-US">
              <a:solidFill>
                <a:srgbClr val="000090"/>
              </a:solidFill>
              <a:latin typeface="Gill Sans"/>
              <a:cs typeface="Gill Sans"/>
            </a:endParaRPr>
          </a:p>
        </p:txBody>
      </p:sp>
      <p:sp>
        <p:nvSpPr>
          <p:cNvPr id="3" name="Rettangolo 2"/>
          <p:cNvSpPr/>
          <p:nvPr/>
        </p:nvSpPr>
        <p:spPr>
          <a:xfrm>
            <a:off x="685800" y="2438400"/>
            <a:ext cx="8458200" cy="830997"/>
          </a:xfrm>
          <a:prstGeom prst="rect">
            <a:avLst/>
          </a:prstGeom>
        </p:spPr>
        <p:txBody>
          <a:bodyPr wrap="square">
            <a:spAutoFit/>
          </a:bodyPr>
          <a:lstStyle/>
          <a:p>
            <a:pPr algn="just"/>
            <a:r>
              <a:rPr lang="en-US" dirty="0" smtClean="0">
                <a:solidFill>
                  <a:srgbClr val="000090"/>
                </a:solidFill>
                <a:latin typeface="Gill Sans"/>
                <a:cs typeface="Gill Sans"/>
              </a:rPr>
              <a:t>The problem of learning a BN given data T consists on finding the B</a:t>
            </a:r>
            <a:r>
              <a:rPr lang="en-US" baseline="-25000" dirty="0" smtClean="0">
                <a:solidFill>
                  <a:srgbClr val="000090"/>
                </a:solidFill>
                <a:latin typeface="Gill Sans"/>
                <a:cs typeface="Gill Sans"/>
              </a:rPr>
              <a:t>N</a:t>
            </a:r>
            <a:r>
              <a:rPr lang="en-US" dirty="0" smtClean="0">
                <a:solidFill>
                  <a:srgbClr val="000090"/>
                </a:solidFill>
                <a:latin typeface="Gill Sans"/>
                <a:cs typeface="Gill Sans"/>
              </a:rPr>
              <a:t> that best fits the data T.</a:t>
            </a:r>
            <a:endParaRPr lang="en-US" dirty="0">
              <a:solidFill>
                <a:srgbClr val="000090"/>
              </a:solidFill>
              <a:latin typeface="Gill Sans"/>
              <a:cs typeface="Gill Sans"/>
            </a:endParaRPr>
          </a:p>
        </p:txBody>
      </p:sp>
      <p:pic>
        <p:nvPicPr>
          <p:cNvPr id="6" name="Immagine 5"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400" y="2514600"/>
            <a:ext cx="609600" cy="360218"/>
          </a:xfrm>
          <a:prstGeom prst="rect">
            <a:avLst/>
          </a:prstGeom>
        </p:spPr>
      </p:pic>
      <p:pic>
        <p:nvPicPr>
          <p:cNvPr id="8" name="Immagine 7"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400" y="3733800"/>
            <a:ext cx="609600" cy="360218"/>
          </a:xfrm>
          <a:prstGeom prst="rect">
            <a:avLst/>
          </a:prstGeom>
        </p:spPr>
      </p:pic>
      <p:sp>
        <p:nvSpPr>
          <p:cNvPr id="5" name="Rettangolo 4"/>
          <p:cNvSpPr/>
          <p:nvPr/>
        </p:nvSpPr>
        <p:spPr>
          <a:xfrm>
            <a:off x="685800" y="3657600"/>
            <a:ext cx="8229600" cy="830997"/>
          </a:xfrm>
          <a:prstGeom prst="rect">
            <a:avLst/>
          </a:prstGeom>
        </p:spPr>
        <p:txBody>
          <a:bodyPr wrap="square">
            <a:spAutoFit/>
          </a:bodyPr>
          <a:lstStyle/>
          <a:p>
            <a:pPr algn="just"/>
            <a:r>
              <a:rPr lang="en-US" dirty="0" smtClean="0">
                <a:solidFill>
                  <a:srgbClr val="000090"/>
                </a:solidFill>
                <a:latin typeface="Gill Sans"/>
                <a:cs typeface="Gill Sans"/>
              </a:rPr>
              <a:t>In order to quantify the fitting of a B</a:t>
            </a:r>
            <a:r>
              <a:rPr lang="en-US" baseline="-25000" dirty="0" smtClean="0">
                <a:solidFill>
                  <a:srgbClr val="000090"/>
                </a:solidFill>
                <a:latin typeface="Gill Sans"/>
                <a:cs typeface="Gill Sans"/>
              </a:rPr>
              <a:t>N</a:t>
            </a:r>
            <a:r>
              <a:rPr lang="en-US" dirty="0" smtClean="0">
                <a:solidFill>
                  <a:srgbClr val="000090"/>
                </a:solidFill>
                <a:latin typeface="Gill Sans"/>
                <a:cs typeface="Gill Sans"/>
              </a:rPr>
              <a:t> a scoring function </a:t>
            </a:r>
            <a:r>
              <a:rPr lang="en-US" dirty="0" err="1" smtClean="0">
                <a:solidFill>
                  <a:srgbClr val="000090"/>
                </a:solidFill>
                <a:latin typeface="Gill Sans"/>
                <a:cs typeface="Gill Sans"/>
              </a:rPr>
              <a:t>φ</a:t>
            </a:r>
            <a:r>
              <a:rPr lang="en-US" dirty="0" smtClean="0">
                <a:solidFill>
                  <a:srgbClr val="000090"/>
                </a:solidFill>
                <a:latin typeface="Gill Sans"/>
                <a:cs typeface="Gill Sans"/>
              </a:rPr>
              <a:t> is considered.</a:t>
            </a:r>
            <a:endParaRPr lang="en-US" dirty="0">
              <a:solidFill>
                <a:srgbClr val="000090"/>
              </a:solidFill>
              <a:latin typeface="Gill Sans"/>
              <a:cs typeface="Gill Sans"/>
            </a:endParaRPr>
          </a:p>
        </p:txBody>
      </p:sp>
      <p:sp>
        <p:nvSpPr>
          <p:cNvPr id="9" name="Rettangolo 8"/>
          <p:cNvSpPr/>
          <p:nvPr/>
        </p:nvSpPr>
        <p:spPr>
          <a:xfrm>
            <a:off x="0" y="4953000"/>
            <a:ext cx="9144000" cy="1569660"/>
          </a:xfrm>
          <a:prstGeom prst="rect">
            <a:avLst/>
          </a:prstGeom>
        </p:spPr>
        <p:txBody>
          <a:bodyPr wrap="square">
            <a:spAutoFit/>
          </a:bodyPr>
          <a:lstStyle/>
          <a:p>
            <a:pPr algn="just"/>
            <a:r>
              <a:rPr lang="en-US" b="1" dirty="0" smtClean="0">
                <a:solidFill>
                  <a:srgbClr val="000090"/>
                </a:solidFill>
                <a:latin typeface="Gill Sans"/>
                <a:cs typeface="Gill Sans"/>
              </a:rPr>
              <a:t>Definition. Learning a Bayesian network</a:t>
            </a:r>
          </a:p>
          <a:p>
            <a:pPr algn="just"/>
            <a:r>
              <a:rPr lang="en-US" i="1" dirty="0" smtClean="0">
                <a:solidFill>
                  <a:srgbClr val="000090"/>
                </a:solidFill>
                <a:latin typeface="Gill Sans"/>
                <a:cs typeface="Gill Sans"/>
              </a:rPr>
              <a:t>Given a data T = {y1, . . . , </a:t>
            </a:r>
            <a:r>
              <a:rPr lang="en-US" i="1" dirty="0" err="1" smtClean="0">
                <a:solidFill>
                  <a:srgbClr val="000090"/>
                </a:solidFill>
                <a:latin typeface="Gill Sans"/>
                <a:cs typeface="Gill Sans"/>
              </a:rPr>
              <a:t>yN</a:t>
            </a:r>
            <a:r>
              <a:rPr lang="en-US" i="1" dirty="0" smtClean="0">
                <a:solidFill>
                  <a:srgbClr val="000090"/>
                </a:solidFill>
                <a:latin typeface="Gill Sans"/>
                <a:cs typeface="Gill Sans"/>
              </a:rPr>
              <a:t> } and a scoring function </a:t>
            </a:r>
            <a:r>
              <a:rPr lang="en-US" i="1" dirty="0" err="1" smtClean="0">
                <a:solidFill>
                  <a:srgbClr val="000090"/>
                </a:solidFill>
                <a:latin typeface="Gill Sans"/>
                <a:cs typeface="Gill Sans"/>
              </a:rPr>
              <a:t>φ</a:t>
            </a:r>
            <a:r>
              <a:rPr lang="en-US" i="1" dirty="0" smtClean="0">
                <a:solidFill>
                  <a:srgbClr val="000090"/>
                </a:solidFill>
                <a:latin typeface="Gill Sans"/>
                <a:cs typeface="Gill Sans"/>
              </a:rPr>
              <a:t>, the problem of learning a Bayesian network is to find a Bayesian network B ∈ </a:t>
            </a:r>
            <a:r>
              <a:rPr lang="en-US" i="1" dirty="0" err="1" smtClean="0">
                <a:solidFill>
                  <a:srgbClr val="000090"/>
                </a:solidFill>
                <a:latin typeface="Gill Sans"/>
                <a:cs typeface="Gill Sans"/>
              </a:rPr>
              <a:t>B</a:t>
            </a:r>
            <a:r>
              <a:rPr lang="en-US" i="1" baseline="-25000" dirty="0" err="1" smtClean="0">
                <a:solidFill>
                  <a:srgbClr val="000090"/>
                </a:solidFill>
                <a:latin typeface="Gill Sans"/>
                <a:cs typeface="Gill Sans"/>
              </a:rPr>
              <a:t>n</a:t>
            </a:r>
            <a:r>
              <a:rPr lang="en-US" i="1" dirty="0" smtClean="0">
                <a:solidFill>
                  <a:srgbClr val="000090"/>
                </a:solidFill>
                <a:latin typeface="Gill Sans"/>
                <a:cs typeface="Gill Sans"/>
              </a:rPr>
              <a:t> that maximizes the value </a:t>
            </a:r>
            <a:r>
              <a:rPr lang="en-US" i="1" dirty="0" err="1" smtClean="0">
                <a:solidFill>
                  <a:srgbClr val="000090"/>
                </a:solidFill>
                <a:latin typeface="Gill Sans"/>
                <a:cs typeface="Gill Sans"/>
              </a:rPr>
              <a:t>φ</a:t>
            </a:r>
            <a:r>
              <a:rPr lang="en-US" i="1" dirty="0" smtClean="0">
                <a:solidFill>
                  <a:srgbClr val="000090"/>
                </a:solidFill>
                <a:latin typeface="Gill Sans"/>
                <a:cs typeface="Gill Sans"/>
              </a:rPr>
              <a:t>(B, T).</a:t>
            </a:r>
            <a:endParaRPr lang="en-US" i="1" dirty="0">
              <a:solidFill>
                <a:srgbClr val="000090"/>
              </a:solidFill>
              <a:latin typeface="Gill Sans"/>
              <a:cs typeface="Gill Sans"/>
            </a:endParaRPr>
          </a:p>
        </p:txBody>
      </p:sp>
      <p:sp>
        <p:nvSpPr>
          <p:cNvPr id="10" name="Rettangolo 9"/>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                        Learning Bayesian Network (I)</a:t>
            </a:r>
            <a:endParaRPr lang="en-US" sz="3200" b="1">
              <a:solidFill>
                <a:srgbClr val="000090"/>
              </a:solidFill>
              <a:latin typeface="Gill Sans SemiBold"/>
              <a:ea typeface="+mn-ea"/>
              <a:cs typeface="Gill Sans SemiBold"/>
            </a:endParaRPr>
          </a:p>
        </p:txBody>
      </p:sp>
    </p:spTree>
    <p:extLst>
      <p:ext uri="{BB962C8B-B14F-4D97-AF65-F5344CB8AC3E}">
        <p14:creationId xmlns:p14="http://schemas.microsoft.com/office/powerpoint/2010/main" val="4072198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28886"/>
            <a:ext cx="9144000" cy="715963"/>
          </a:xfrm>
          <a:prstGeom prst="rect">
            <a:avLst/>
          </a:prstGeom>
        </p:spPr>
        <p:txBody>
          <a:bodyPr/>
          <a:lstStyle>
            <a:lvl1pPr algn="l" rtl="0" eaLnBrk="0" fontAlgn="base" hangingPunct="0">
              <a:spcBef>
                <a:spcPct val="0"/>
              </a:spcBef>
              <a:spcAft>
                <a:spcPct val="0"/>
              </a:spcAft>
              <a:defRPr sz="4400">
                <a:solidFill>
                  <a:schemeClr val="tx1"/>
                </a:solidFill>
                <a:latin typeface="Gill Sans"/>
                <a:ea typeface="+mj-ea"/>
                <a:cs typeface="Gill Sans"/>
              </a:defRPr>
            </a:lvl1pPr>
            <a:lvl2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Microsoft Sans Serif"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Microsoft Sans Serif" charset="0"/>
                <a:ea typeface="ＭＳ Ｐゴシック" charset="0"/>
              </a:defRPr>
            </a:lvl6pPr>
            <a:lvl7pPr marL="914400" algn="l" rtl="0" fontAlgn="base">
              <a:spcBef>
                <a:spcPct val="0"/>
              </a:spcBef>
              <a:spcAft>
                <a:spcPct val="0"/>
              </a:spcAft>
              <a:defRPr sz="4400">
                <a:solidFill>
                  <a:schemeClr val="tx1"/>
                </a:solidFill>
                <a:latin typeface="Microsoft Sans Serif" charset="0"/>
                <a:ea typeface="ＭＳ Ｐゴシック" charset="0"/>
              </a:defRPr>
            </a:lvl7pPr>
            <a:lvl8pPr marL="1371600" algn="l" rtl="0" fontAlgn="base">
              <a:spcBef>
                <a:spcPct val="0"/>
              </a:spcBef>
              <a:spcAft>
                <a:spcPct val="0"/>
              </a:spcAft>
              <a:defRPr sz="4400">
                <a:solidFill>
                  <a:schemeClr val="tx1"/>
                </a:solidFill>
                <a:latin typeface="Microsoft Sans Serif" charset="0"/>
                <a:ea typeface="ＭＳ Ｐゴシック" charset="0"/>
              </a:defRPr>
            </a:lvl8pPr>
            <a:lvl9pPr marL="1828800" algn="l" rtl="0" fontAlgn="base">
              <a:spcBef>
                <a:spcPct val="0"/>
              </a:spcBef>
              <a:spcAft>
                <a:spcPct val="0"/>
              </a:spcAft>
              <a:defRPr sz="4400">
                <a:solidFill>
                  <a:schemeClr val="tx1"/>
                </a:solidFill>
                <a:latin typeface="Microsoft Sans Serif" charset="0"/>
                <a:ea typeface="ＭＳ Ｐゴシック" charset="0"/>
              </a:defRPr>
            </a:lvl9pPr>
          </a:lstStyle>
          <a:p>
            <a:pPr algn="r"/>
            <a:r>
              <a:rPr lang="en-US" sz="3200" dirty="0" smtClean="0">
                <a:solidFill>
                  <a:srgbClr val="000090"/>
                </a:solidFill>
                <a:latin typeface="Gill Sans SemiBold"/>
                <a:cs typeface="Gill Sans SemiBold"/>
              </a:rPr>
              <a:t>Summary</a:t>
            </a:r>
            <a:endParaRPr lang="en-US" sz="3200" dirty="0">
              <a:solidFill>
                <a:srgbClr val="000090"/>
              </a:solidFill>
              <a:latin typeface="Gill Sans SemiBold"/>
              <a:cs typeface="Gill Sans SemiBold"/>
            </a:endParaRPr>
          </a:p>
        </p:txBody>
      </p:sp>
      <p:sp>
        <p:nvSpPr>
          <p:cNvPr id="6" name="Rettangolo 5"/>
          <p:cNvSpPr/>
          <p:nvPr/>
        </p:nvSpPr>
        <p:spPr>
          <a:xfrm>
            <a:off x="381000" y="2251770"/>
            <a:ext cx="8763000" cy="3539430"/>
          </a:xfrm>
          <a:prstGeom prst="rect">
            <a:avLst/>
          </a:prstGeom>
        </p:spPr>
        <p:txBody>
          <a:bodyPr wrap="square">
            <a:spAutoFit/>
          </a:bodyPr>
          <a:lstStyle/>
          <a:p>
            <a:pPr marL="342900" indent="-342900" algn="l">
              <a:buFont typeface="Arial"/>
              <a:buChar char="•"/>
            </a:pPr>
            <a:r>
              <a:rPr lang="en-US" sz="3200" dirty="0" smtClean="0">
                <a:solidFill>
                  <a:srgbClr val="000090"/>
                </a:solidFill>
                <a:latin typeface="Gill Sans"/>
                <a:cs typeface="Gill Sans"/>
              </a:rPr>
              <a:t>Biological networks</a:t>
            </a:r>
          </a:p>
          <a:p>
            <a:pPr marL="342900" indent="-342900" algn="l">
              <a:buFont typeface="Arial"/>
              <a:buChar char="•"/>
            </a:pPr>
            <a:r>
              <a:rPr lang="en-US" sz="3200" dirty="0" smtClean="0">
                <a:solidFill>
                  <a:srgbClr val="000090"/>
                </a:solidFill>
                <a:latin typeface="Gill Sans"/>
                <a:cs typeface="Gill Sans"/>
              </a:rPr>
              <a:t>Data</a:t>
            </a:r>
          </a:p>
          <a:p>
            <a:pPr marL="342900" indent="-342900" algn="l">
              <a:buFont typeface="Arial"/>
              <a:buChar char="•"/>
            </a:pPr>
            <a:r>
              <a:rPr lang="en-US" sz="3200" dirty="0" smtClean="0">
                <a:solidFill>
                  <a:srgbClr val="000090"/>
                </a:solidFill>
                <a:latin typeface="Gill Sans"/>
                <a:cs typeface="Gill Sans"/>
              </a:rPr>
              <a:t>Network construction</a:t>
            </a:r>
          </a:p>
          <a:p>
            <a:pPr marL="342900" indent="-342900" algn="l">
              <a:buFont typeface="Arial"/>
              <a:buChar char="•"/>
            </a:pPr>
            <a:r>
              <a:rPr lang="en-US" sz="3200" dirty="0" smtClean="0">
                <a:solidFill>
                  <a:srgbClr val="000090"/>
                </a:solidFill>
                <a:latin typeface="Gill Sans"/>
                <a:cs typeface="Gill Sans"/>
              </a:rPr>
              <a:t>Applications</a:t>
            </a:r>
          </a:p>
          <a:p>
            <a:pPr marL="342900" indent="-342900" algn="l">
              <a:buFont typeface="Arial"/>
              <a:buChar char="•"/>
            </a:pPr>
            <a:r>
              <a:rPr lang="en-US" sz="3200" dirty="0" smtClean="0">
                <a:solidFill>
                  <a:srgbClr val="000090"/>
                </a:solidFill>
                <a:latin typeface="Gill Sans"/>
                <a:cs typeface="Gill Sans"/>
              </a:rPr>
              <a:t>Open problems </a:t>
            </a:r>
          </a:p>
          <a:p>
            <a:pPr marL="342900" indent="-342900" algn="l">
              <a:buFont typeface="Arial"/>
              <a:buChar char="•"/>
            </a:pPr>
            <a:r>
              <a:rPr lang="en-US" sz="3200" dirty="0" smtClean="0">
                <a:solidFill>
                  <a:srgbClr val="000090"/>
                </a:solidFill>
                <a:latin typeface="Gill Sans"/>
                <a:cs typeface="Gill Sans"/>
              </a:rPr>
              <a:t>Conclusions</a:t>
            </a:r>
            <a:endParaRPr lang="en-US" sz="3200" dirty="0" smtClean="0">
              <a:solidFill>
                <a:srgbClr val="000090"/>
              </a:solidFill>
              <a:latin typeface="Gill Sans"/>
              <a:cs typeface="Gill Sans"/>
            </a:endParaRPr>
          </a:p>
          <a:p>
            <a:pPr marL="342900" indent="-342900" algn="l">
              <a:buFont typeface="Arial"/>
              <a:buChar char="•"/>
            </a:pPr>
            <a:endParaRPr lang="en-US" sz="3200" dirty="0">
              <a:solidFill>
                <a:srgbClr val="000090"/>
              </a:solidFill>
              <a:latin typeface="Gill Sans"/>
              <a:cs typeface="Gill Sans"/>
            </a:endParaRPr>
          </a:p>
        </p:txBody>
      </p:sp>
    </p:spTree>
    <p:extLst>
      <p:ext uri="{BB962C8B-B14F-4D97-AF65-F5344CB8AC3E}">
        <p14:creationId xmlns:p14="http://schemas.microsoft.com/office/powerpoint/2010/main" val="13323163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600200"/>
            <a:ext cx="9144000" cy="1200328"/>
          </a:xfrm>
          <a:prstGeom prst="rect">
            <a:avLst/>
          </a:prstGeom>
        </p:spPr>
        <p:txBody>
          <a:bodyPr wrap="square">
            <a:spAutoFit/>
          </a:bodyPr>
          <a:lstStyle/>
          <a:p>
            <a:pPr algn="just"/>
            <a:r>
              <a:rPr lang="en-US" dirty="0" smtClean="0">
                <a:solidFill>
                  <a:srgbClr val="000090"/>
                </a:solidFill>
                <a:latin typeface="Gill Sans"/>
                <a:cs typeface="Gill Sans"/>
              </a:rPr>
              <a:t>The standard methodology for addressing the problem of learning </a:t>
            </a:r>
            <a:r>
              <a:rPr lang="en-US" dirty="0" err="1" smtClean="0">
                <a:solidFill>
                  <a:srgbClr val="000090"/>
                </a:solidFill>
                <a:latin typeface="Gill Sans"/>
                <a:cs typeface="Gill Sans"/>
              </a:rPr>
              <a:t>Baysian</a:t>
            </a:r>
            <a:r>
              <a:rPr lang="en-US" dirty="0" smtClean="0">
                <a:solidFill>
                  <a:srgbClr val="000090"/>
                </a:solidFill>
                <a:latin typeface="Gill Sans"/>
                <a:cs typeface="Gill Sans"/>
              </a:rPr>
              <a:t> Networks </a:t>
            </a:r>
            <a:r>
              <a:rPr lang="en-US" dirty="0" err="1" smtClean="0">
                <a:solidFill>
                  <a:srgbClr val="000090"/>
                </a:solidFill>
                <a:latin typeface="Gill Sans"/>
                <a:cs typeface="Gill Sans"/>
              </a:rPr>
              <a:t>becames</a:t>
            </a:r>
            <a:r>
              <a:rPr lang="en-US" dirty="0" smtClean="0">
                <a:solidFill>
                  <a:srgbClr val="000090"/>
                </a:solidFill>
                <a:latin typeface="Gill Sans"/>
                <a:cs typeface="Gill Sans"/>
              </a:rPr>
              <a:t> heuristic search, based on scoring metrics optimization, conducted over some search space.</a:t>
            </a:r>
            <a:endParaRPr lang="en-US" dirty="0">
              <a:solidFill>
                <a:srgbClr val="000090"/>
              </a:solidFill>
              <a:latin typeface="Gill Sans"/>
              <a:cs typeface="Gill Sans"/>
            </a:endParaRPr>
          </a:p>
        </p:txBody>
      </p:sp>
      <p:sp>
        <p:nvSpPr>
          <p:cNvPr id="5" name="Rettangolo 4"/>
          <p:cNvSpPr/>
          <p:nvPr/>
        </p:nvSpPr>
        <p:spPr>
          <a:xfrm>
            <a:off x="609600" y="2971800"/>
            <a:ext cx="8610600" cy="707886"/>
          </a:xfrm>
          <a:prstGeom prst="rect">
            <a:avLst/>
          </a:prstGeom>
        </p:spPr>
        <p:txBody>
          <a:bodyPr wrap="square">
            <a:spAutoFit/>
          </a:bodyPr>
          <a:lstStyle/>
          <a:p>
            <a:pPr algn="l"/>
            <a:r>
              <a:rPr lang="en-US" sz="2000" dirty="0" smtClean="0">
                <a:solidFill>
                  <a:srgbClr val="000090"/>
                </a:solidFill>
                <a:latin typeface="Gill Sans"/>
                <a:cs typeface="Gill Sans"/>
              </a:rPr>
              <a:t>Compute the posterior probability distribution, starting from a prior probability distribution on the possible networks, conditioned to data T , that is, P (B|T).</a:t>
            </a:r>
            <a:endParaRPr lang="en-US" sz="2000" dirty="0">
              <a:solidFill>
                <a:srgbClr val="000090"/>
              </a:solidFill>
              <a:latin typeface="Gill Sans"/>
              <a:cs typeface="Gill Sans"/>
            </a:endParaRPr>
          </a:p>
        </p:txBody>
      </p:sp>
      <p:pic>
        <p:nvPicPr>
          <p:cNvPr id="6" name="Immagine 5"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2671" y="3048000"/>
            <a:ext cx="609600" cy="360218"/>
          </a:xfrm>
          <a:prstGeom prst="rect">
            <a:avLst/>
          </a:prstGeom>
        </p:spPr>
      </p:pic>
      <p:sp>
        <p:nvSpPr>
          <p:cNvPr id="7" name="Rettangolo 6"/>
          <p:cNvSpPr/>
          <p:nvPr/>
        </p:nvSpPr>
        <p:spPr>
          <a:xfrm>
            <a:off x="609600" y="3810000"/>
            <a:ext cx="8991600" cy="400110"/>
          </a:xfrm>
          <a:prstGeom prst="rect">
            <a:avLst/>
          </a:prstGeom>
        </p:spPr>
        <p:txBody>
          <a:bodyPr wrap="square">
            <a:spAutoFit/>
          </a:bodyPr>
          <a:lstStyle/>
          <a:p>
            <a:pPr algn="l"/>
            <a:r>
              <a:rPr lang="en-US" sz="2000" smtClean="0">
                <a:solidFill>
                  <a:srgbClr val="000090"/>
                </a:solidFill>
                <a:latin typeface="Gill Sans"/>
                <a:cs typeface="Gill Sans"/>
              </a:rPr>
              <a:t>The best network is the one that maximizes the posterior probability.</a:t>
            </a:r>
            <a:endParaRPr lang="en-US" sz="2000">
              <a:solidFill>
                <a:srgbClr val="000090"/>
              </a:solidFill>
              <a:latin typeface="Gill Sans"/>
              <a:cs typeface="Gill Sans"/>
            </a:endParaRPr>
          </a:p>
        </p:txBody>
      </p:sp>
      <p:pic>
        <p:nvPicPr>
          <p:cNvPr id="8" name="Immagine 7"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884896"/>
            <a:ext cx="609600" cy="360218"/>
          </a:xfrm>
          <a:prstGeom prst="rect">
            <a:avLst/>
          </a:prstGeom>
        </p:spPr>
      </p:pic>
      <p:sp>
        <p:nvSpPr>
          <p:cNvPr id="9" name="Rettangolo 8"/>
          <p:cNvSpPr/>
          <p:nvPr/>
        </p:nvSpPr>
        <p:spPr>
          <a:xfrm>
            <a:off x="609600" y="4397514"/>
            <a:ext cx="8534400" cy="707886"/>
          </a:xfrm>
          <a:prstGeom prst="rect">
            <a:avLst/>
          </a:prstGeom>
        </p:spPr>
        <p:txBody>
          <a:bodyPr wrap="square">
            <a:spAutoFit/>
          </a:bodyPr>
          <a:lstStyle/>
          <a:p>
            <a:pPr algn="l"/>
            <a:r>
              <a:rPr lang="en-US" sz="2000" dirty="0" smtClean="0">
                <a:solidFill>
                  <a:srgbClr val="000090"/>
                </a:solidFill>
                <a:latin typeface="Gill Sans"/>
                <a:cs typeface="Gill Sans"/>
              </a:rPr>
              <a:t>Since the term P (T) is the same for all possible networks, in practice, for comparative purposes, computing P (B, T) is sufficient.</a:t>
            </a:r>
            <a:endParaRPr lang="en-US" sz="2000" dirty="0">
              <a:solidFill>
                <a:srgbClr val="000090"/>
              </a:solidFill>
              <a:latin typeface="Gill Sans"/>
              <a:cs typeface="Gill Sans"/>
            </a:endParaRPr>
          </a:p>
        </p:txBody>
      </p:sp>
      <p:pic>
        <p:nvPicPr>
          <p:cNvPr id="10" name="Immagine 9"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383" y="4473714"/>
            <a:ext cx="609600" cy="360218"/>
          </a:xfrm>
          <a:prstGeom prst="rect">
            <a:avLst/>
          </a:prstGeom>
        </p:spPr>
      </p:pic>
      <p:sp>
        <p:nvSpPr>
          <p:cNvPr id="11" name="Rettangolo 10"/>
          <p:cNvSpPr/>
          <p:nvPr/>
        </p:nvSpPr>
        <p:spPr>
          <a:xfrm>
            <a:off x="609600" y="5311914"/>
            <a:ext cx="8610600" cy="707886"/>
          </a:xfrm>
          <a:prstGeom prst="rect">
            <a:avLst/>
          </a:prstGeom>
        </p:spPr>
        <p:txBody>
          <a:bodyPr wrap="square">
            <a:spAutoFit/>
          </a:bodyPr>
          <a:lstStyle/>
          <a:p>
            <a:pPr algn="l"/>
            <a:r>
              <a:rPr lang="en-US" sz="2000" dirty="0" smtClean="0">
                <a:solidFill>
                  <a:srgbClr val="000090"/>
                </a:solidFill>
                <a:latin typeface="Gill Sans"/>
                <a:cs typeface="Gill Sans"/>
              </a:rPr>
              <a:t>As it is easier to work in the logarithmic space, the scoring functions use the value log(P (B, T )) instead of P (B, T).</a:t>
            </a:r>
            <a:endParaRPr lang="en-US" sz="2000" dirty="0">
              <a:solidFill>
                <a:srgbClr val="000090"/>
              </a:solidFill>
              <a:latin typeface="Gill Sans"/>
              <a:cs typeface="Gill Sans"/>
            </a:endParaRPr>
          </a:p>
        </p:txBody>
      </p:sp>
      <p:pic>
        <p:nvPicPr>
          <p:cNvPr id="12" name="Immagine 11" descr="Schermata 2015-10-01 alle 15.23.3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408896"/>
            <a:ext cx="609600" cy="360218"/>
          </a:xfrm>
          <a:prstGeom prst="rect">
            <a:avLst/>
          </a:prstGeom>
        </p:spPr>
      </p:pic>
      <p:sp>
        <p:nvSpPr>
          <p:cNvPr id="13" name="Rettangolo 12"/>
          <p:cNvSpPr/>
          <p:nvPr/>
        </p:nvSpPr>
        <p:spPr>
          <a:xfrm>
            <a:off x="-11766" y="0"/>
            <a:ext cx="9144000" cy="625812"/>
          </a:xfrm>
          <a:prstGeom prst="rect">
            <a:avLst/>
          </a:prstGeom>
          <a:noFill/>
          <a:effectLst>
            <a:glow rad="139700">
              <a:schemeClr val="accent6">
                <a:satMod val="175000"/>
                <a:alpha val="40000"/>
              </a:schemeClr>
            </a:glow>
          </a:effectLst>
        </p:spPr>
        <p:txBody>
          <a:bodyPr anchor="b">
            <a:spAutoFit/>
          </a:bodyPr>
          <a:lstStyle/>
          <a:p>
            <a:pPr algn="r" fontAlgn="auto">
              <a:lnSpc>
                <a:spcPct val="110000"/>
              </a:lnSpc>
              <a:spcBef>
                <a:spcPts val="0"/>
              </a:spcBef>
              <a:spcAft>
                <a:spcPts val="0"/>
              </a:spcAft>
              <a:tabLst>
                <a:tab pos="8067675" algn="l"/>
                <a:tab pos="8515350" algn="l"/>
              </a:tabLst>
              <a:defRPr/>
            </a:pPr>
            <a:r>
              <a:rPr lang="en-US" sz="3200" b="1" smtClean="0">
                <a:solidFill>
                  <a:srgbClr val="000090"/>
                </a:solidFill>
                <a:latin typeface="Gill Sans SemiBold"/>
                <a:ea typeface="+mn-ea"/>
                <a:cs typeface="Gill Sans SemiBold"/>
              </a:rPr>
              <a:t>                        Learning Bayesian Network (II)</a:t>
            </a:r>
            <a:endParaRPr lang="en-US" sz="3200" b="1">
              <a:solidFill>
                <a:srgbClr val="000090"/>
              </a:solidFill>
              <a:latin typeface="Gill Sans SemiBold"/>
              <a:ea typeface="+mn-ea"/>
              <a:cs typeface="Gill Sans SemiBold"/>
            </a:endParaRPr>
          </a:p>
        </p:txBody>
      </p:sp>
    </p:spTree>
    <p:extLst>
      <p:ext uri="{BB962C8B-B14F-4D97-AF65-F5344CB8AC3E}">
        <p14:creationId xmlns:p14="http://schemas.microsoft.com/office/powerpoint/2010/main" val="4024954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66800"/>
          </a:xfrm>
        </p:spPr>
        <p:txBody>
          <a:bodyPr/>
          <a:lstStyle/>
          <a:p>
            <a:pPr algn="ctr"/>
            <a:r>
              <a:rPr lang="en-US" sz="3200" b="1" smtClean="0">
                <a:solidFill>
                  <a:srgbClr val="000090"/>
                </a:solidFill>
                <a:latin typeface="Gill Sans SemiBold"/>
                <a:cs typeface="Gill Sans SemiBold"/>
              </a:rPr>
              <a:t>Differential Equations Models and Linearization</a:t>
            </a:r>
            <a:endParaRPr lang="en-US" sz="3200" b="1">
              <a:solidFill>
                <a:srgbClr val="000090"/>
              </a:solidFill>
              <a:latin typeface="Gill Sans SemiBold"/>
              <a:cs typeface="Gill Sans SemiBold"/>
            </a:endParaRPr>
          </a:p>
        </p:txBody>
      </p:sp>
      <p:sp>
        <p:nvSpPr>
          <p:cNvPr id="4" name="CasellaDiTesto 3"/>
          <p:cNvSpPr txBox="1"/>
          <p:nvPr/>
        </p:nvSpPr>
        <p:spPr>
          <a:xfrm>
            <a:off x="0" y="1600200"/>
            <a:ext cx="9144000" cy="3416320"/>
          </a:xfrm>
          <a:prstGeom prst="rect">
            <a:avLst/>
          </a:prstGeom>
          <a:noFill/>
        </p:spPr>
        <p:txBody>
          <a:bodyPr wrap="square" rtlCol="0">
            <a:spAutoFit/>
          </a:bodyPr>
          <a:lstStyle/>
          <a:p>
            <a:pPr marL="342900" indent="-342900" algn="just">
              <a:buFont typeface="Wingdings" charset="2"/>
              <a:buChar char="Ø"/>
            </a:pPr>
            <a:r>
              <a:rPr lang="en-US" smtClean="0">
                <a:solidFill>
                  <a:srgbClr val="000090"/>
                </a:solidFill>
                <a:latin typeface="Gill Sans"/>
                <a:cs typeface="Gill Sans"/>
              </a:rPr>
              <a:t>Differential equations (DE) are continuous and deterministic modeling formalisms, capable of describing non-linear and emerging phenomena of complex dynamical systems. </a:t>
            </a:r>
          </a:p>
          <a:p>
            <a:endParaRPr lang="en-US" smtClean="0">
              <a:solidFill>
                <a:srgbClr val="000090"/>
              </a:solidFill>
              <a:latin typeface="Gill Sans"/>
              <a:cs typeface="Gill Sans"/>
            </a:endParaRPr>
          </a:p>
          <a:p>
            <a:pPr marL="342900" indent="-342900" algn="l">
              <a:buFont typeface="Wingdings" charset="2"/>
              <a:buChar char="Ø"/>
            </a:pPr>
            <a:r>
              <a:rPr lang="en-US" smtClean="0">
                <a:solidFill>
                  <a:srgbClr val="000090"/>
                </a:solidFill>
                <a:latin typeface="Gill Sans"/>
                <a:cs typeface="Gill Sans"/>
              </a:rPr>
              <a:t>DE models of gene networks are based on rate equations.</a:t>
            </a:r>
          </a:p>
          <a:p>
            <a:pPr marL="342900" indent="-342900" algn="l">
              <a:buFont typeface="Wingdings" charset="2"/>
              <a:buChar char="Ø"/>
            </a:pPr>
            <a:endParaRPr lang="en-US" smtClean="0">
              <a:solidFill>
                <a:srgbClr val="000090"/>
              </a:solidFill>
              <a:latin typeface="Gill Sans"/>
              <a:cs typeface="Gill Sans"/>
            </a:endParaRPr>
          </a:p>
          <a:p>
            <a:pPr marL="342900" indent="-342900" algn="l">
              <a:buFont typeface="Wingdings" charset="2"/>
              <a:buChar char="Ø"/>
            </a:pPr>
            <a:r>
              <a:rPr lang="en-US" smtClean="0">
                <a:solidFill>
                  <a:srgbClr val="000090"/>
                </a:solidFill>
                <a:latin typeface="Gill Sans"/>
                <a:cs typeface="Gill Sans"/>
              </a:rPr>
              <a:t>The general form of the equations, one for each of n genes, is: </a:t>
            </a:r>
          </a:p>
          <a:p>
            <a:pPr marL="342900" indent="-342900" algn="l">
              <a:buFont typeface="Wingdings" charset="2"/>
              <a:buChar char="Ø"/>
            </a:pPr>
            <a:endParaRPr lang="en-US" smtClean="0">
              <a:solidFill>
                <a:srgbClr val="000090"/>
              </a:solidFill>
              <a:latin typeface="Gill Sans"/>
              <a:cs typeface="Gill Sans"/>
            </a:endParaRPr>
          </a:p>
          <a:p>
            <a:pPr algn="l"/>
            <a:r>
              <a:rPr lang="en-US" smtClean="0">
                <a:latin typeface="Gill Sans"/>
                <a:cs typeface="Gill Sans"/>
              </a:rPr>
              <a:t>				</a:t>
            </a:r>
            <a:endParaRPr lang="en-US" baseline="-25000">
              <a:latin typeface="Gill Sans"/>
              <a:cs typeface="Gill Sans"/>
            </a:endParaRPr>
          </a:p>
        </p:txBody>
      </p:sp>
      <p:pic>
        <p:nvPicPr>
          <p:cNvPr id="7" name="Immagine 6" descr="Schermata 2015-10-05 alle 16.04.05.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057401" y="4165512"/>
            <a:ext cx="4724400" cy="1048075"/>
          </a:xfrm>
          <a:prstGeom prst="rect">
            <a:avLst/>
          </a:prstGeom>
        </p:spPr>
      </p:pic>
      <p:sp>
        <p:nvSpPr>
          <p:cNvPr id="8" name="Rettangolo 7"/>
          <p:cNvSpPr/>
          <p:nvPr/>
        </p:nvSpPr>
        <p:spPr>
          <a:xfrm>
            <a:off x="11000" y="5334000"/>
            <a:ext cx="9133000" cy="830997"/>
          </a:xfrm>
          <a:prstGeom prst="rect">
            <a:avLst/>
          </a:prstGeom>
        </p:spPr>
        <p:txBody>
          <a:bodyPr wrap="square">
            <a:spAutoFit/>
          </a:bodyPr>
          <a:lstStyle/>
          <a:p>
            <a:r>
              <a:rPr lang="en-US" smtClean="0">
                <a:solidFill>
                  <a:srgbClr val="000090"/>
                </a:solidFill>
                <a:latin typeface="Gill Sans"/>
                <a:cs typeface="Gill Sans"/>
              </a:rPr>
              <a:t>where each x</a:t>
            </a:r>
            <a:r>
              <a:rPr lang="en-US" baseline="-25000" smtClean="0">
                <a:solidFill>
                  <a:srgbClr val="000090"/>
                </a:solidFill>
                <a:latin typeface="Gill Sans"/>
                <a:cs typeface="Gill Sans"/>
              </a:rPr>
              <a:t>j </a:t>
            </a:r>
            <a:r>
              <a:rPr lang="en-US" smtClean="0">
                <a:solidFill>
                  <a:srgbClr val="000090"/>
                </a:solidFill>
                <a:latin typeface="Gill Sans"/>
                <a:cs typeface="Gill Sans"/>
              </a:rPr>
              <a:t>is a continuous function, representing the gene expression of gene j.</a:t>
            </a:r>
            <a:endParaRPr lang="en-US">
              <a:solidFill>
                <a:srgbClr val="000090"/>
              </a:solidFill>
              <a:latin typeface="Gill Sans"/>
              <a:cs typeface="Gill Sans"/>
            </a:endParaRPr>
          </a:p>
        </p:txBody>
      </p:sp>
    </p:spTree>
    <p:extLst>
      <p:ext uri="{BB962C8B-B14F-4D97-AF65-F5344CB8AC3E}">
        <p14:creationId xmlns:p14="http://schemas.microsoft.com/office/powerpoint/2010/main" val="7077054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chermata 2015-10-05 alle 16.04.05.png"/>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9136"/>
          <a:stretch/>
        </p:blipFill>
        <p:spPr>
          <a:xfrm>
            <a:off x="2743200" y="2200003"/>
            <a:ext cx="3276600" cy="660488"/>
          </a:xfrm>
          <a:prstGeom prst="rect">
            <a:avLst/>
          </a:prstGeom>
        </p:spPr>
      </p:pic>
      <p:sp>
        <p:nvSpPr>
          <p:cNvPr id="4" name="Rettangolo 3"/>
          <p:cNvSpPr/>
          <p:nvPr/>
        </p:nvSpPr>
        <p:spPr>
          <a:xfrm>
            <a:off x="0" y="0"/>
            <a:ext cx="9144000" cy="584776"/>
          </a:xfrm>
          <a:prstGeom prst="rect">
            <a:avLst/>
          </a:prstGeom>
        </p:spPr>
        <p:txBody>
          <a:bodyPr wrap="square">
            <a:spAutoFit/>
          </a:bodyPr>
          <a:lstStyle/>
          <a:p>
            <a:pPr algn="r"/>
            <a:r>
              <a:rPr lang="en-US" sz="3200" b="1" smtClean="0">
                <a:solidFill>
                  <a:srgbClr val="000090"/>
                </a:solidFill>
                <a:latin typeface="Gill Sans SemiBold"/>
                <a:cs typeface="Gill Sans SemiBold"/>
              </a:rPr>
              <a:t>Linearized Additive Models (LAM)</a:t>
            </a:r>
            <a:endParaRPr lang="en-US" sz="3200" b="1">
              <a:solidFill>
                <a:srgbClr val="000090"/>
              </a:solidFill>
              <a:latin typeface="Gill Sans SemiBold"/>
              <a:cs typeface="Gill Sans SemiBold"/>
            </a:endParaRPr>
          </a:p>
        </p:txBody>
      </p:sp>
      <p:sp>
        <p:nvSpPr>
          <p:cNvPr id="5" name="Rettangolo 4"/>
          <p:cNvSpPr/>
          <p:nvPr/>
        </p:nvSpPr>
        <p:spPr>
          <a:xfrm>
            <a:off x="0" y="1676400"/>
            <a:ext cx="9144000" cy="1034129"/>
          </a:xfrm>
          <a:prstGeom prst="rect">
            <a:avLst/>
          </a:prstGeom>
        </p:spPr>
        <p:txBody>
          <a:bodyPr wrap="square">
            <a:spAutoFit/>
          </a:bodyPr>
          <a:lstStyle/>
          <a:p>
            <a:pPr algn="l">
              <a:lnSpc>
                <a:spcPct val="130000"/>
              </a:lnSpc>
            </a:pPr>
            <a:r>
              <a:rPr lang="en-US" dirty="0" smtClean="0">
                <a:solidFill>
                  <a:srgbClr val="000090"/>
                </a:solidFill>
                <a:latin typeface="Gill Sans"/>
                <a:cs typeface="Gill Sans"/>
              </a:rPr>
              <a:t>The simplest interesting form that the f</a:t>
            </a:r>
            <a:r>
              <a:rPr lang="en-US" baseline="-25000" dirty="0" smtClean="0">
                <a:solidFill>
                  <a:srgbClr val="000090"/>
                </a:solidFill>
                <a:latin typeface="Gill Sans"/>
                <a:cs typeface="Gill Sans"/>
              </a:rPr>
              <a:t>i</a:t>
            </a:r>
            <a:r>
              <a:rPr lang="en-US" dirty="0" smtClean="0">
                <a:solidFill>
                  <a:srgbClr val="000090"/>
                </a:solidFill>
                <a:latin typeface="Gill Sans"/>
                <a:cs typeface="Gill Sans"/>
              </a:rPr>
              <a:t>(· )’s can take are linear additive functions, for which  </a:t>
            </a:r>
            <a:endParaRPr lang="en-US" dirty="0">
              <a:solidFill>
                <a:srgbClr val="000090"/>
              </a:solidFill>
              <a:latin typeface="Gill Sans"/>
              <a:cs typeface="Gill Sans"/>
            </a:endParaRPr>
          </a:p>
        </p:txBody>
      </p:sp>
      <p:sp>
        <p:nvSpPr>
          <p:cNvPr id="7" name="CasellaDiTesto 6"/>
          <p:cNvSpPr txBox="1"/>
          <p:nvPr/>
        </p:nvSpPr>
        <p:spPr>
          <a:xfrm>
            <a:off x="5943600" y="2286000"/>
            <a:ext cx="1524000" cy="461665"/>
          </a:xfrm>
          <a:prstGeom prst="rect">
            <a:avLst/>
          </a:prstGeom>
          <a:noFill/>
        </p:spPr>
        <p:txBody>
          <a:bodyPr wrap="square" rtlCol="0">
            <a:spAutoFit/>
          </a:bodyPr>
          <a:lstStyle/>
          <a:p>
            <a:r>
              <a:rPr lang="en-US" smtClean="0">
                <a:solidFill>
                  <a:srgbClr val="000090"/>
                </a:solidFill>
                <a:latin typeface="Gill Sans"/>
                <a:cs typeface="Gill Sans"/>
              </a:rPr>
              <a:t>becomes:</a:t>
            </a:r>
            <a:endParaRPr lang="en-US">
              <a:solidFill>
                <a:srgbClr val="000090"/>
              </a:solidFill>
              <a:latin typeface="Gill Sans"/>
              <a:cs typeface="Gill Sans"/>
            </a:endParaRPr>
          </a:p>
        </p:txBody>
      </p:sp>
      <p:pic>
        <p:nvPicPr>
          <p:cNvPr id="9" name="Immagine 8" descr="Schermata 2015-10-05 alle 16.13.01.png"/>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43000" y="3048000"/>
            <a:ext cx="6858000" cy="990599"/>
          </a:xfrm>
          <a:prstGeom prst="rect">
            <a:avLst/>
          </a:prstGeom>
        </p:spPr>
      </p:pic>
      <p:sp>
        <p:nvSpPr>
          <p:cNvPr id="10" name="Rettangolo 9"/>
          <p:cNvSpPr/>
          <p:nvPr/>
        </p:nvSpPr>
        <p:spPr>
          <a:xfrm>
            <a:off x="0" y="4495800"/>
            <a:ext cx="9144000" cy="707886"/>
          </a:xfrm>
          <a:prstGeom prst="rect">
            <a:avLst/>
          </a:prstGeom>
        </p:spPr>
        <p:txBody>
          <a:bodyPr wrap="square">
            <a:spAutoFit/>
          </a:bodyPr>
          <a:lstStyle/>
          <a:p>
            <a:pPr algn="just"/>
            <a:r>
              <a:rPr lang="en-US" sz="2000" smtClean="0">
                <a:solidFill>
                  <a:srgbClr val="000090"/>
                </a:solidFill>
                <a:latin typeface="Gill Sans"/>
                <a:cs typeface="Gill Sans"/>
              </a:rPr>
              <a:t>The term ext</a:t>
            </a:r>
            <a:r>
              <a:rPr lang="en-US" sz="2000" baseline="-25000" smtClean="0">
                <a:solidFill>
                  <a:srgbClr val="000090"/>
                </a:solidFill>
                <a:latin typeface="Gill Sans"/>
                <a:cs typeface="Gill Sans"/>
              </a:rPr>
              <a:t>i</a:t>
            </a:r>
            <a:r>
              <a:rPr lang="en-US" sz="2000" smtClean="0">
                <a:solidFill>
                  <a:srgbClr val="000090"/>
                </a:solidFill>
                <a:latin typeface="Gill Sans"/>
                <a:cs typeface="Gill Sans"/>
              </a:rPr>
              <a:t>(t) indicates a (possible) controlled external influence on gene i, like a perturbation for example, and is directly observable.</a:t>
            </a:r>
            <a:endParaRPr lang="en-US" sz="2000">
              <a:solidFill>
                <a:srgbClr val="000090"/>
              </a:solidFill>
              <a:latin typeface="Gill Sans"/>
              <a:cs typeface="Gill Sans"/>
            </a:endParaRPr>
          </a:p>
        </p:txBody>
      </p:sp>
    </p:spTree>
    <p:extLst>
      <p:ext uri="{BB962C8B-B14F-4D97-AF65-F5344CB8AC3E}">
        <p14:creationId xmlns:p14="http://schemas.microsoft.com/office/powerpoint/2010/main" val="35326897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84776"/>
          </a:xfrm>
          <a:prstGeom prst="rect">
            <a:avLst/>
          </a:prstGeom>
        </p:spPr>
        <p:txBody>
          <a:bodyPr wrap="square">
            <a:spAutoFit/>
          </a:bodyPr>
          <a:lstStyle/>
          <a:p>
            <a:pPr algn="r"/>
            <a:r>
              <a:rPr lang="it-IT" sz="3200" b="1" dirty="0" err="1">
                <a:solidFill>
                  <a:srgbClr val="17375E"/>
                </a:solidFill>
                <a:latin typeface="Gill Sans SemiBold"/>
                <a:cs typeface="Gill Sans SemiBold"/>
              </a:rPr>
              <a:t>Linearized</a:t>
            </a:r>
            <a:r>
              <a:rPr lang="it-IT" sz="3200" b="1" dirty="0">
                <a:solidFill>
                  <a:srgbClr val="17375E"/>
                </a:solidFill>
                <a:latin typeface="Gill Sans SemiBold"/>
                <a:cs typeface="Gill Sans SemiBold"/>
              </a:rPr>
              <a:t> Additive </a:t>
            </a:r>
            <a:r>
              <a:rPr lang="it-IT" sz="3200" b="1" dirty="0" err="1" smtClean="0">
                <a:solidFill>
                  <a:srgbClr val="17375E"/>
                </a:solidFill>
                <a:latin typeface="Gill Sans SemiBold"/>
                <a:cs typeface="Gill Sans SemiBold"/>
              </a:rPr>
              <a:t>Models</a:t>
            </a:r>
            <a:r>
              <a:rPr lang="it-IT" sz="3200" b="1" dirty="0" smtClean="0">
                <a:solidFill>
                  <a:srgbClr val="17375E"/>
                </a:solidFill>
                <a:latin typeface="Gill Sans SemiBold"/>
                <a:cs typeface="Gill Sans SemiBold"/>
              </a:rPr>
              <a:t> </a:t>
            </a:r>
            <a:r>
              <a:rPr lang="it-IT" sz="3200" b="1" dirty="0">
                <a:solidFill>
                  <a:srgbClr val="17375E"/>
                </a:solidFill>
                <a:latin typeface="Gill Sans SemiBold"/>
                <a:cs typeface="Gill Sans SemiBold"/>
              </a:rPr>
              <a:t>(LAM</a:t>
            </a:r>
            <a:r>
              <a:rPr lang="it-IT" sz="3200" b="1" dirty="0" smtClean="0">
                <a:solidFill>
                  <a:srgbClr val="17375E"/>
                </a:solidFill>
                <a:latin typeface="Gill Sans SemiBold"/>
                <a:cs typeface="Gill Sans SemiBold"/>
              </a:rPr>
              <a:t>)…(I)</a:t>
            </a:r>
            <a:endParaRPr lang="it-IT" sz="3200" b="1" dirty="0">
              <a:solidFill>
                <a:srgbClr val="17375E"/>
              </a:solidFill>
              <a:latin typeface="Gill Sans SemiBold"/>
              <a:cs typeface="Gill Sans SemiBold"/>
            </a:endParaRPr>
          </a:p>
        </p:txBody>
      </p:sp>
      <p:pic>
        <p:nvPicPr>
          <p:cNvPr id="5" name="Immagine 4" descr="Schermata 2015-10-05 alle 16.17.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09800"/>
            <a:ext cx="6330462" cy="3429000"/>
          </a:xfrm>
          <a:prstGeom prst="rect">
            <a:avLst/>
          </a:prstGeom>
        </p:spPr>
      </p:pic>
      <p:sp>
        <p:nvSpPr>
          <p:cNvPr id="2" name="CasellaDiTesto 1"/>
          <p:cNvSpPr txBox="1"/>
          <p:nvPr/>
        </p:nvSpPr>
        <p:spPr>
          <a:xfrm>
            <a:off x="457200" y="5943600"/>
            <a:ext cx="8001000" cy="461665"/>
          </a:xfrm>
          <a:prstGeom prst="rect">
            <a:avLst/>
          </a:prstGeom>
          <a:noFill/>
        </p:spPr>
        <p:txBody>
          <a:bodyPr wrap="square" rtlCol="0">
            <a:spAutoFit/>
          </a:bodyPr>
          <a:lstStyle/>
          <a:p>
            <a:r>
              <a:rPr lang="it-IT" dirty="0" smtClean="0">
                <a:solidFill>
                  <a:srgbClr val="000090"/>
                </a:solidFill>
                <a:latin typeface="Gill Sans"/>
                <a:cs typeface="Gill Sans"/>
              </a:rPr>
              <a:t>A linear </a:t>
            </a:r>
            <a:r>
              <a:rPr lang="it-IT" dirty="0">
                <a:solidFill>
                  <a:srgbClr val="000090"/>
                </a:solidFill>
                <a:latin typeface="Gill Sans"/>
                <a:cs typeface="Gill Sans"/>
              </a:rPr>
              <a:t>A</a:t>
            </a:r>
            <a:r>
              <a:rPr lang="it-IT" dirty="0" smtClean="0">
                <a:solidFill>
                  <a:srgbClr val="000090"/>
                </a:solidFill>
                <a:latin typeface="Gill Sans"/>
                <a:cs typeface="Gill Sans"/>
              </a:rPr>
              <a:t>dditive Model for a </a:t>
            </a:r>
            <a:r>
              <a:rPr lang="it-IT" dirty="0" err="1" smtClean="0">
                <a:solidFill>
                  <a:srgbClr val="000090"/>
                </a:solidFill>
                <a:latin typeface="Gill Sans"/>
                <a:cs typeface="Gill Sans"/>
              </a:rPr>
              <a:t>four</a:t>
            </a:r>
            <a:r>
              <a:rPr lang="it-IT" dirty="0" smtClean="0">
                <a:solidFill>
                  <a:srgbClr val="000090"/>
                </a:solidFill>
                <a:latin typeface="Gill Sans"/>
                <a:cs typeface="Gill Sans"/>
              </a:rPr>
              <a:t> </a:t>
            </a:r>
            <a:r>
              <a:rPr lang="it-IT" dirty="0" err="1">
                <a:solidFill>
                  <a:srgbClr val="000090"/>
                </a:solidFill>
                <a:latin typeface="Gill Sans"/>
                <a:cs typeface="Gill Sans"/>
              </a:rPr>
              <a:t>N</a:t>
            </a:r>
            <a:r>
              <a:rPr lang="it-IT" dirty="0" err="1" smtClean="0">
                <a:solidFill>
                  <a:srgbClr val="000090"/>
                </a:solidFill>
                <a:latin typeface="Gill Sans"/>
                <a:cs typeface="Gill Sans"/>
              </a:rPr>
              <a:t>ode</a:t>
            </a:r>
            <a:r>
              <a:rPr lang="it-IT" dirty="0" smtClean="0">
                <a:solidFill>
                  <a:srgbClr val="000090"/>
                </a:solidFill>
                <a:latin typeface="Gill Sans"/>
                <a:cs typeface="Gill Sans"/>
              </a:rPr>
              <a:t> Gene Networks</a:t>
            </a:r>
            <a:endParaRPr lang="it-IT" dirty="0">
              <a:solidFill>
                <a:srgbClr val="000090"/>
              </a:solidFill>
              <a:latin typeface="Gill Sans"/>
              <a:cs typeface="Gill Sans"/>
            </a:endParaRPr>
          </a:p>
        </p:txBody>
      </p:sp>
    </p:spTree>
    <p:extLst>
      <p:ext uri="{BB962C8B-B14F-4D97-AF65-F5344CB8AC3E}">
        <p14:creationId xmlns:p14="http://schemas.microsoft.com/office/powerpoint/2010/main" val="34589499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533399"/>
          </a:xfrm>
        </p:spPr>
        <p:txBody>
          <a:bodyPr/>
          <a:lstStyle/>
          <a:p>
            <a:pPr algn="r"/>
            <a:r>
              <a:rPr lang="en-US" sz="3200" b="1" smtClean="0">
                <a:solidFill>
                  <a:srgbClr val="000090"/>
                </a:solidFill>
                <a:latin typeface="Gill Sans SemiBold"/>
                <a:cs typeface="Gill Sans SemiBold"/>
              </a:rPr>
              <a:t>Comparison of Models</a:t>
            </a:r>
            <a:endParaRPr lang="en-US" sz="3200" b="1">
              <a:solidFill>
                <a:srgbClr val="000090"/>
              </a:solidFill>
              <a:latin typeface="Gill Sans SemiBold"/>
              <a:cs typeface="Gill Sans SemiBold"/>
            </a:endParaRPr>
          </a:p>
        </p:txBody>
      </p:sp>
      <p:graphicFrame>
        <p:nvGraphicFramePr>
          <p:cNvPr id="5" name="Tabella 4"/>
          <p:cNvGraphicFramePr>
            <a:graphicFrameLocks noGrp="1"/>
          </p:cNvGraphicFramePr>
          <p:nvPr>
            <p:extLst>
              <p:ext uri="{D42A27DB-BD31-4B8C-83A1-F6EECF244321}">
                <p14:modId xmlns:p14="http://schemas.microsoft.com/office/powerpoint/2010/main" val="3389449644"/>
              </p:ext>
            </p:extLst>
          </p:nvPr>
        </p:nvGraphicFramePr>
        <p:xfrm>
          <a:off x="152400" y="762000"/>
          <a:ext cx="8839200" cy="5760720"/>
        </p:xfrm>
        <a:graphic>
          <a:graphicData uri="http://schemas.openxmlformats.org/drawingml/2006/table">
            <a:tbl>
              <a:tblPr firstRow="1" bandRow="1">
                <a:tableStyleId>{B301B821-A1FF-4177-AEE7-76D212191A09}</a:tableStyleId>
              </a:tblPr>
              <a:tblGrid>
                <a:gridCol w="1767840"/>
                <a:gridCol w="1767840"/>
                <a:gridCol w="1767840"/>
                <a:gridCol w="1767840"/>
                <a:gridCol w="1767840"/>
              </a:tblGrid>
              <a:tr h="320575">
                <a:tc>
                  <a:txBody>
                    <a:bodyPr/>
                    <a:lstStyle/>
                    <a:p>
                      <a:pPr algn="ctr"/>
                      <a:endParaRPr lang="en-US" sz="1600" noProof="0">
                        <a:latin typeface="Book Antiqua"/>
                        <a:cs typeface="Book Antiqua"/>
                      </a:endParaRPr>
                    </a:p>
                  </a:txBody>
                  <a:tcPr marL="45720" marR="45720" anchor="c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effectLst/>
                          <a:latin typeface="Book Antiqua"/>
                          <a:cs typeface="Book Antiqua"/>
                        </a:rPr>
                        <a:t>Graph </a:t>
                      </a:r>
                      <a:endParaRPr lang="en-US" sz="1600" b="0" noProof="0" smtClean="0">
                        <a:solidFill>
                          <a:srgbClr val="000000"/>
                        </a:solidFill>
                        <a:latin typeface="Book Antiqua"/>
                        <a:cs typeface="Book Antiqua"/>
                      </a:endParaRPr>
                    </a:p>
                  </a:txBody>
                  <a:tcPr marL="45720" marR="45720" anchor="c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effectLst/>
                          <a:latin typeface="Book Antiqua"/>
                          <a:cs typeface="Book Antiqua"/>
                        </a:rPr>
                        <a:t>Bayes </a:t>
                      </a:r>
                      <a:endParaRPr lang="en-US" sz="1600" b="0" noProof="0" smtClean="0">
                        <a:solidFill>
                          <a:srgbClr val="000000"/>
                        </a:solidFill>
                        <a:latin typeface="Book Antiqua"/>
                        <a:cs typeface="Book Antiqua"/>
                      </a:endParaRPr>
                    </a:p>
                  </a:txBody>
                  <a:tcPr marL="45720" marR="45720" anchor="c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effectLst/>
                          <a:latin typeface="Book Antiqua"/>
                          <a:cs typeface="Book Antiqua"/>
                        </a:rPr>
                        <a:t>Boolean </a:t>
                      </a:r>
                      <a:endParaRPr lang="en-US" sz="1600" b="0" noProof="0" smtClean="0">
                        <a:solidFill>
                          <a:srgbClr val="000000"/>
                        </a:solidFill>
                        <a:latin typeface="Book Antiqua"/>
                        <a:cs typeface="Book Antiqua"/>
                      </a:endParaRPr>
                    </a:p>
                  </a:txBody>
                  <a:tcPr marL="45720" marR="45720" anchor="c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effectLst/>
                          <a:latin typeface="Book Antiqua"/>
                          <a:cs typeface="Book Antiqua"/>
                        </a:rPr>
                        <a:t>LAM </a:t>
                      </a:r>
                      <a:endParaRPr lang="en-US" sz="1600" b="0" noProof="0" smtClean="0">
                        <a:solidFill>
                          <a:srgbClr val="000000"/>
                        </a:solidFill>
                        <a:latin typeface="Book Antiqua"/>
                        <a:cs typeface="Book Antiqua"/>
                      </a:endParaRPr>
                    </a:p>
                  </a:txBody>
                  <a:tcPr marL="45720" marR="45720" anchor="ctr">
                    <a:solidFill>
                      <a:srgbClr val="4F81BD"/>
                    </a:solidFill>
                  </a:tcPr>
                </a:tc>
              </a:tr>
              <a:tr h="6994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Nodes </a:t>
                      </a:r>
                      <a:endParaRPr lang="en-US" sz="1600" b="1" noProof="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Genes </a:t>
                      </a:r>
                      <a:endParaRPr lang="en-US" sz="1600" i="1"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Random Variables </a:t>
                      </a:r>
                      <a:endParaRPr lang="en-US" sz="1600" i="1"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Discretized Expression </a:t>
                      </a:r>
                      <a:endParaRPr lang="en-US" sz="1600" i="1"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Continuous Expression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r>
              <a:tr h="9034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dirty="0" smtClean="0">
                          <a:solidFill>
                            <a:schemeClr val="bg1"/>
                          </a:solidFill>
                          <a:effectLst/>
                          <a:latin typeface="Book Antiqua"/>
                          <a:cs typeface="Book Antiqua"/>
                        </a:rPr>
                        <a:t>Edges </a:t>
                      </a:r>
                      <a:endParaRPr lang="en-US" sz="1600" b="1" noProof="0" dirty="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Causality </a:t>
                      </a:r>
                      <a:endParaRPr lang="en-US" sz="1600"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Conditional Dependency</a:t>
                      </a:r>
                      <a:endParaRPr lang="en-US" sz="1600" i="1"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Arguments in Boolean Functions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Arguments in Regulatory Functions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r>
              <a:tr h="6994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Additional Parameters </a:t>
                      </a:r>
                      <a:endParaRPr lang="en-US" sz="1600" b="1" noProof="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Activation, Inhibition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Activation, Inhibition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Boolean Function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Weight Matrix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r>
              <a:tr h="9034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Properties </a:t>
                      </a:r>
                      <a:endParaRPr lang="en-US" sz="1600" b="1" noProof="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Static topology</a:t>
                      </a:r>
                      <a:endParaRPr lang="en-US" sz="1600" i="1" noProof="0" smtClean="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Static topology,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Stochastic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Dynamic, Biologically Realistic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Dynamic, Steady - state realistic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r>
              <a:tr h="9034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Inference </a:t>
                      </a:r>
                      <a:endParaRPr lang="en-US" sz="1600" b="1" noProof="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Biological Parsimony, Optimization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Bayes Scoring, ML, Optimization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Optimization, Information Theory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Linear Regression, Optimization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r>
              <a:tr h="5537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Data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noProof="0" smtClean="0">
                          <a:solidFill>
                            <a:schemeClr val="bg1"/>
                          </a:solidFill>
                          <a:effectLst/>
                          <a:latin typeface="Book Antiqua"/>
                          <a:cs typeface="Book Antiqua"/>
                        </a:rPr>
                        <a:t>Requirement </a:t>
                      </a:r>
                      <a:endParaRPr lang="en-US" sz="1600" b="1" noProof="0" smtClean="0">
                        <a:solidFill>
                          <a:schemeClr val="bg1"/>
                        </a:solidFill>
                        <a:latin typeface="Book Antiqua"/>
                        <a:cs typeface="Book Antiqua"/>
                      </a:endParaRPr>
                    </a:p>
                  </a:txBody>
                  <a:tcPr marL="45720" marR="4572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rgbClr val="0000FF"/>
                          </a:solidFill>
                          <a:effectLst/>
                          <a:latin typeface="Book Antiqua"/>
                          <a:cs typeface="Book Antiqua"/>
                        </a:rPr>
                        <a:t>O(log n) − O(n) </a:t>
                      </a:r>
                      <a:endParaRPr lang="en-US" sz="1600" noProof="0" dirty="0" smtClean="0">
                        <a:solidFill>
                          <a:srgbClr val="0000FF"/>
                        </a:solidFill>
                        <a:latin typeface="Book Antiqua"/>
                        <a:cs typeface="Book Antiqua"/>
                      </a:endParaRPr>
                    </a:p>
                    <a:p>
                      <a:pPr algn="ctr"/>
                      <a:endParaRPr lang="en-US" sz="1600" i="1" noProof="0" dirty="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rgbClr val="0000FF"/>
                          </a:solidFill>
                          <a:effectLst/>
                          <a:latin typeface="Book Antiqua"/>
                          <a:cs typeface="Book Antiqua"/>
                        </a:rPr>
                        <a:t>? </a:t>
                      </a:r>
                      <a:endParaRPr lang="en-US" sz="1600" noProof="0" smtClean="0">
                        <a:solidFill>
                          <a:srgbClr val="0000FF"/>
                        </a:solidFill>
                        <a:latin typeface="Book Antiqua"/>
                        <a:cs typeface="Book Antiqua"/>
                      </a:endParaRPr>
                    </a:p>
                    <a:p>
                      <a:pPr algn="ctr"/>
                      <a:endParaRPr lang="en-US" sz="1600" i="1" noProof="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rgbClr val="0000FF"/>
                          </a:solidFill>
                          <a:effectLst/>
                          <a:latin typeface="Book Antiqua"/>
                          <a:cs typeface="Book Antiqua"/>
                        </a:rPr>
                        <a:t>O(2</a:t>
                      </a:r>
                      <a:r>
                        <a:rPr lang="en-US" sz="1600" kern="1200" baseline="30000" noProof="0" dirty="0" smtClean="0">
                          <a:solidFill>
                            <a:srgbClr val="0000FF"/>
                          </a:solidFill>
                          <a:effectLst/>
                          <a:latin typeface="Book Antiqua"/>
                          <a:cs typeface="Book Antiqua"/>
                        </a:rPr>
                        <a:t>k</a:t>
                      </a:r>
                      <a:r>
                        <a:rPr lang="en-US" sz="1600" kern="1200" noProof="0" dirty="0" smtClean="0">
                          <a:solidFill>
                            <a:srgbClr val="0000FF"/>
                          </a:solidFill>
                          <a:effectLst/>
                          <a:latin typeface="Book Antiqua"/>
                          <a:cs typeface="Book Antiqua"/>
                        </a:rPr>
                        <a:t> k log n) </a:t>
                      </a:r>
                      <a:endParaRPr lang="en-US" sz="1600" noProof="0" dirty="0" smtClean="0">
                        <a:solidFill>
                          <a:srgbClr val="0000FF"/>
                        </a:solidFill>
                        <a:latin typeface="Book Antiqua"/>
                        <a:cs typeface="Book Antiqua"/>
                      </a:endParaRPr>
                    </a:p>
                    <a:p>
                      <a:pPr algn="ctr"/>
                      <a:endParaRPr lang="en-US" sz="1600" i="1" noProof="0" dirty="0">
                        <a:solidFill>
                          <a:srgbClr val="0000FF"/>
                        </a:solidFill>
                        <a:latin typeface="Book Antiqua"/>
                        <a:cs typeface="Book Antiqua"/>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rgbClr val="0000FF"/>
                          </a:solidFill>
                          <a:effectLst/>
                          <a:latin typeface="Book Antiqua"/>
                          <a:cs typeface="Book Antiqua"/>
                        </a:rPr>
                        <a:t>O(</a:t>
                      </a:r>
                      <a:r>
                        <a:rPr lang="en-US" sz="1600" kern="1200" noProof="0" dirty="0" err="1" smtClean="0">
                          <a:solidFill>
                            <a:srgbClr val="0000FF"/>
                          </a:solidFill>
                          <a:effectLst/>
                          <a:latin typeface="Book Antiqua"/>
                          <a:cs typeface="Book Antiqua"/>
                        </a:rPr>
                        <a:t>kn</a:t>
                      </a:r>
                      <a:r>
                        <a:rPr lang="en-US" sz="1600" kern="1200" noProof="0" dirty="0" smtClean="0">
                          <a:solidFill>
                            <a:srgbClr val="0000FF"/>
                          </a:solidFill>
                          <a:effectLst/>
                          <a:latin typeface="Book Antiqua"/>
                          <a:cs typeface="Book Antiqua"/>
                        </a:rPr>
                        <a:t> log n) </a:t>
                      </a:r>
                      <a:endParaRPr lang="en-US" sz="1600" noProof="0" dirty="0" smtClean="0">
                        <a:solidFill>
                          <a:srgbClr val="0000FF"/>
                        </a:solidFill>
                        <a:latin typeface="Book Antiqua"/>
                        <a:cs typeface="Book Antiqua"/>
                      </a:endParaRPr>
                    </a:p>
                    <a:p>
                      <a:pPr algn="ctr"/>
                      <a:endParaRPr lang="en-US" sz="1600" i="1" noProof="0" dirty="0">
                        <a:solidFill>
                          <a:srgbClr val="0000FF"/>
                        </a:solidFill>
                        <a:latin typeface="Book Antiqua"/>
                        <a:cs typeface="Book Antiqua"/>
                      </a:endParaRPr>
                    </a:p>
                  </a:txBody>
                  <a:tcPr marL="45720" marR="45720" anchor="ctr"/>
                </a:tc>
              </a:tr>
            </a:tbl>
          </a:graphicData>
        </a:graphic>
      </p:graphicFrame>
    </p:spTree>
    <p:extLst>
      <p:ext uri="{BB962C8B-B14F-4D97-AF65-F5344CB8AC3E}">
        <p14:creationId xmlns:p14="http://schemas.microsoft.com/office/powerpoint/2010/main" val="2411435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2237"/>
            <a:ext cx="9144000" cy="715963"/>
          </a:xfrm>
        </p:spPr>
        <p:txBody>
          <a:bodyPr/>
          <a:lstStyle/>
          <a:p>
            <a:pPr algn="r"/>
            <a:r>
              <a:rPr lang="it-IT" sz="3200" b="1" dirty="0">
                <a:solidFill>
                  <a:srgbClr val="000090"/>
                </a:solidFill>
                <a:latin typeface="Gill Sans SemiBold"/>
                <a:cs typeface="Gill Sans SemiBold"/>
              </a:rPr>
              <a:t>Network </a:t>
            </a:r>
            <a:r>
              <a:rPr lang="it-IT" sz="3200" b="1" dirty="0" err="1" smtClean="0">
                <a:solidFill>
                  <a:srgbClr val="000090"/>
                </a:solidFill>
                <a:latin typeface="Gill Sans SemiBold"/>
                <a:cs typeface="Gill Sans SemiBold"/>
              </a:rPr>
              <a:t>analysis</a:t>
            </a:r>
            <a:endParaRPr lang="it-IT" sz="3200" b="1" dirty="0">
              <a:solidFill>
                <a:srgbClr val="000090"/>
              </a:solidFill>
              <a:latin typeface="Gill Sans SemiBold"/>
              <a:cs typeface="Gill Sans SemiBold"/>
            </a:endParaRPr>
          </a:p>
        </p:txBody>
      </p:sp>
      <p:sp>
        <p:nvSpPr>
          <p:cNvPr id="4" name="Rectangle 3"/>
          <p:cNvSpPr txBox="1">
            <a:spLocks noChangeArrowheads="1"/>
          </p:cNvSpPr>
          <p:nvPr/>
        </p:nvSpPr>
        <p:spPr bwMode="auto">
          <a:xfrm>
            <a:off x="152400" y="1524000"/>
            <a:ext cx="8610600" cy="4934173"/>
          </a:xfrm>
          <a:prstGeom prst="rect">
            <a:avLst/>
          </a:prstGeom>
          <a:noFill/>
          <a:ln w="9525">
            <a:noFill/>
            <a:miter lim="800000"/>
            <a:headEnd/>
            <a:tailEnd/>
          </a:ln>
          <a:effectLst/>
        </p:spPr>
        <p:txBody>
          <a:bodyPr/>
          <a:lstStyle/>
          <a:p>
            <a:pPr marL="355600" indent="-355600" algn="l" eaLnBrk="1" hangingPunct="1">
              <a:spcBef>
                <a:spcPct val="20000"/>
              </a:spcBef>
              <a:buClr>
                <a:schemeClr val="hlink"/>
              </a:buClr>
              <a:buSzPct val="90000"/>
              <a:buFont typeface="Arial"/>
              <a:buChar char="•"/>
              <a:defRPr/>
            </a:pPr>
            <a:r>
              <a:rPr lang="en-US" dirty="0" smtClean="0">
                <a:solidFill>
                  <a:srgbClr val="000090"/>
                </a:solidFill>
                <a:latin typeface="Gill Sans"/>
                <a:cs typeface="Gill Sans"/>
              </a:rPr>
              <a:t>Typical data mining tasks can be performed on biological networks:</a:t>
            </a:r>
          </a:p>
          <a:p>
            <a:pPr marL="914400" lvl="1" indent="-457200" algn="l">
              <a:spcBef>
                <a:spcPct val="20000"/>
              </a:spcBef>
              <a:buClr>
                <a:schemeClr val="hlink"/>
              </a:buClr>
              <a:buSzPct val="90000"/>
              <a:buFont typeface="Arial"/>
              <a:buChar char="•"/>
              <a:defRPr/>
            </a:pPr>
            <a:r>
              <a:rPr lang="en-US" sz="2800" dirty="0" smtClean="0">
                <a:solidFill>
                  <a:srgbClr val="000090"/>
                </a:solidFill>
                <a:latin typeface="Gill Sans"/>
                <a:cs typeface="Gill Sans"/>
              </a:rPr>
              <a:t>Supervised learning: </a:t>
            </a:r>
            <a:endParaRPr lang="en-US" sz="2800" dirty="0">
              <a:solidFill>
                <a:srgbClr val="000090"/>
              </a:solidFill>
              <a:latin typeface="Gill Sans"/>
              <a:cs typeface="Gill Sans"/>
            </a:endParaRPr>
          </a:p>
        </p:txBody>
      </p:sp>
    </p:spTree>
    <p:extLst>
      <p:ext uri="{BB962C8B-B14F-4D97-AF65-F5344CB8AC3E}">
        <p14:creationId xmlns:p14="http://schemas.microsoft.com/office/powerpoint/2010/main" val="39638548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2237"/>
            <a:ext cx="9144000" cy="715963"/>
          </a:xfrm>
        </p:spPr>
        <p:txBody>
          <a:bodyPr/>
          <a:lstStyle/>
          <a:p>
            <a:pPr algn="ctr"/>
            <a:r>
              <a:rPr lang="it-IT" sz="3200" b="1" dirty="0">
                <a:solidFill>
                  <a:srgbClr val="000090"/>
                </a:solidFill>
                <a:latin typeface="Gill Sans SemiBold"/>
                <a:cs typeface="Gill Sans SemiBold"/>
              </a:rPr>
              <a:t>Network </a:t>
            </a:r>
            <a:r>
              <a:rPr lang="it-IT" sz="3200" b="1" dirty="0" err="1" smtClean="0">
                <a:solidFill>
                  <a:srgbClr val="000090"/>
                </a:solidFill>
                <a:latin typeface="Gill Sans SemiBold"/>
                <a:cs typeface="Gill Sans SemiBold"/>
              </a:rPr>
              <a:t>analysis</a:t>
            </a:r>
            <a:r>
              <a:rPr lang="it-IT" sz="3200" b="1" dirty="0" smtClean="0">
                <a:solidFill>
                  <a:srgbClr val="000090"/>
                </a:solidFill>
                <a:latin typeface="Gill Sans SemiBold"/>
                <a:cs typeface="Gill Sans SemiBold"/>
              </a:rPr>
              <a:t>: </a:t>
            </a:r>
            <a:r>
              <a:rPr lang="en-US" sz="3200" b="1" dirty="0" smtClean="0">
                <a:solidFill>
                  <a:srgbClr val="000090"/>
                </a:solidFill>
                <a:latin typeface="Gill Sans SemiBold"/>
                <a:cs typeface="Gill Sans SemiBold"/>
              </a:rPr>
              <a:t>Differentially</a:t>
            </a:r>
            <a:r>
              <a:rPr lang="en-US" sz="3200" b="1" dirty="0">
                <a:solidFill>
                  <a:srgbClr val="000090"/>
                </a:solidFill>
                <a:latin typeface="Gill Sans SemiBold"/>
                <a:cs typeface="Gill Sans SemiBold"/>
              </a:rPr>
              <a:t>-</a:t>
            </a:r>
            <a:r>
              <a:rPr lang="en-US" sz="3200" b="1" dirty="0" smtClean="0">
                <a:solidFill>
                  <a:srgbClr val="000090"/>
                </a:solidFill>
                <a:latin typeface="Gill Sans SemiBold"/>
                <a:cs typeface="Gill Sans SemiBold"/>
              </a:rPr>
              <a:t>Expressed </a:t>
            </a:r>
            <a:r>
              <a:rPr lang="en-US" sz="3200" b="1" dirty="0" err="1" smtClean="0">
                <a:solidFill>
                  <a:srgbClr val="000090"/>
                </a:solidFill>
                <a:latin typeface="Gill Sans SemiBold"/>
                <a:cs typeface="Gill Sans SemiBold"/>
              </a:rPr>
              <a:t>Subnetworks</a:t>
            </a:r>
            <a:endParaRPr lang="it-IT" sz="3200" b="1" dirty="0">
              <a:solidFill>
                <a:srgbClr val="000090"/>
              </a:solidFill>
              <a:latin typeface="Gill Sans SemiBold"/>
              <a:cs typeface="Gill Sans SemiBold"/>
            </a:endParaRPr>
          </a:p>
        </p:txBody>
      </p:sp>
      <p:sp>
        <p:nvSpPr>
          <p:cNvPr id="4" name="Rectangle 3"/>
          <p:cNvSpPr txBox="1">
            <a:spLocks noChangeArrowheads="1"/>
          </p:cNvSpPr>
          <p:nvPr/>
        </p:nvSpPr>
        <p:spPr bwMode="auto">
          <a:xfrm>
            <a:off x="152400" y="1524000"/>
            <a:ext cx="8610600" cy="4934173"/>
          </a:xfrm>
          <a:prstGeom prst="rect">
            <a:avLst/>
          </a:prstGeom>
          <a:noFill/>
          <a:ln w="9525">
            <a:noFill/>
            <a:miter lim="800000"/>
            <a:headEnd/>
            <a:tailEnd/>
          </a:ln>
          <a:effectLst/>
        </p:spPr>
        <p:txBody>
          <a:bodyPr/>
          <a:lstStyle/>
          <a:p>
            <a:pPr marL="355600" indent="-355600" algn="l" eaLnBrk="1" hangingPunct="1">
              <a:spcBef>
                <a:spcPct val="20000"/>
              </a:spcBef>
              <a:buClr>
                <a:schemeClr val="hlink"/>
              </a:buClr>
              <a:buSzPct val="90000"/>
              <a:buFont typeface="Wingdings" pitchFamily="2" charset="2"/>
              <a:buChar char="Ø"/>
              <a:defRPr/>
            </a:pPr>
            <a:r>
              <a:rPr lang="en-US" dirty="0">
                <a:solidFill>
                  <a:srgbClr val="000090"/>
                </a:solidFill>
                <a:latin typeface="Gill Sans"/>
                <a:cs typeface="Gill Sans"/>
              </a:rPr>
              <a:t>Search for </a:t>
            </a:r>
            <a:r>
              <a:rPr lang="en-US" dirty="0" smtClean="0">
                <a:solidFill>
                  <a:srgbClr val="000090"/>
                </a:solidFill>
                <a:latin typeface="Gill Sans"/>
                <a:cs typeface="Gill Sans"/>
              </a:rPr>
              <a:t>sub-networks </a:t>
            </a:r>
            <a:r>
              <a:rPr lang="en-US" dirty="0">
                <a:solidFill>
                  <a:srgbClr val="000090"/>
                </a:solidFill>
                <a:latin typeface="Gill Sans"/>
                <a:cs typeface="Gill Sans"/>
              </a:rPr>
              <a:t>that contain a significant number differentially-expressed genes (nodes</a:t>
            </a:r>
            <a:r>
              <a:rPr lang="en-US" dirty="0" smtClean="0">
                <a:solidFill>
                  <a:srgbClr val="000090"/>
                </a:solidFill>
                <a:latin typeface="Gill Sans"/>
                <a:cs typeface="Gill Sans"/>
              </a:rPr>
              <a:t>)</a:t>
            </a:r>
          </a:p>
          <a:p>
            <a:pPr marL="355600" indent="-355600" algn="l" eaLnBrk="1" hangingPunct="1">
              <a:spcBef>
                <a:spcPct val="20000"/>
              </a:spcBef>
              <a:buClr>
                <a:schemeClr val="hlink"/>
              </a:buClr>
              <a:buSzPct val="90000"/>
              <a:buFont typeface="Wingdings" pitchFamily="2" charset="2"/>
              <a:buChar char="Ø"/>
              <a:defRPr/>
            </a:pPr>
            <a:r>
              <a:rPr lang="en-US" dirty="0" smtClean="0">
                <a:solidFill>
                  <a:srgbClr val="000090"/>
                </a:solidFill>
                <a:latin typeface="Gill Sans"/>
                <a:cs typeface="Gill Sans"/>
              </a:rPr>
              <a:t>All </a:t>
            </a:r>
            <a:r>
              <a:rPr lang="en-US" dirty="0">
                <a:solidFill>
                  <a:srgbClr val="000090"/>
                </a:solidFill>
                <a:latin typeface="Gill Sans"/>
                <a:cs typeface="Gill Sans"/>
              </a:rPr>
              <a:t>genes in </a:t>
            </a:r>
            <a:r>
              <a:rPr lang="en-US" dirty="0" smtClean="0">
                <a:solidFill>
                  <a:srgbClr val="000090"/>
                </a:solidFill>
                <a:latin typeface="Gill Sans"/>
                <a:cs typeface="Gill Sans"/>
              </a:rPr>
              <a:t>sub-network </a:t>
            </a:r>
            <a:r>
              <a:rPr lang="en-US" dirty="0">
                <a:solidFill>
                  <a:srgbClr val="000090"/>
                </a:solidFill>
                <a:latin typeface="Gill Sans"/>
                <a:cs typeface="Gill Sans"/>
              </a:rPr>
              <a:t>interact…</a:t>
            </a:r>
          </a:p>
          <a:p>
            <a:pPr marL="355600" indent="-355600" algn="l" eaLnBrk="1" hangingPunct="1">
              <a:spcBef>
                <a:spcPct val="20000"/>
              </a:spcBef>
              <a:buClr>
                <a:schemeClr val="hlink"/>
              </a:buClr>
              <a:buSzPct val="90000"/>
              <a:buFont typeface="Wingdings" pitchFamily="2" charset="2"/>
              <a:buChar char="Ø"/>
              <a:defRPr/>
            </a:pPr>
            <a:r>
              <a:rPr lang="en-US" dirty="0">
                <a:solidFill>
                  <a:srgbClr val="000090"/>
                </a:solidFill>
                <a:latin typeface="Gill Sans"/>
                <a:cs typeface="Gill Sans"/>
              </a:rPr>
              <a:t>SO these highly differentially-expressed </a:t>
            </a:r>
            <a:r>
              <a:rPr lang="en-US" dirty="0" smtClean="0">
                <a:solidFill>
                  <a:srgbClr val="000090"/>
                </a:solidFill>
                <a:latin typeface="Gill Sans"/>
                <a:cs typeface="Gill Sans"/>
              </a:rPr>
              <a:t>sub-networks </a:t>
            </a:r>
            <a:r>
              <a:rPr lang="en-US" dirty="0">
                <a:solidFill>
                  <a:srgbClr val="000090"/>
                </a:solidFill>
                <a:latin typeface="Gill Sans"/>
                <a:cs typeface="Gill Sans"/>
              </a:rPr>
              <a:t>may represent a critical pathway or complex involved in a condition of intere</a:t>
            </a:r>
            <a:r>
              <a:rPr lang="en-US" sz="2800" dirty="0">
                <a:solidFill>
                  <a:srgbClr val="000090"/>
                </a:solidFill>
                <a:latin typeface="Gill Sans"/>
                <a:cs typeface="Gill Sans"/>
              </a:rPr>
              <a:t>st</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1" y="4191000"/>
            <a:ext cx="55625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835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6933"/>
            <a:ext cx="9144000" cy="715963"/>
          </a:xfrm>
        </p:spPr>
        <p:txBody>
          <a:bodyPr/>
          <a:lstStyle/>
          <a:p>
            <a:pPr algn="r">
              <a:defRPr/>
            </a:pPr>
            <a:r>
              <a:rPr lang="en-US" sz="3200" b="1" dirty="0" smtClean="0">
                <a:solidFill>
                  <a:srgbClr val="000090"/>
                </a:solidFill>
                <a:latin typeface="Gill Sans SemiBold"/>
                <a:cs typeface="Gill Sans SemiBold"/>
              </a:rPr>
              <a:t>Differentially-Expressed </a:t>
            </a:r>
            <a:r>
              <a:rPr lang="en-US" sz="3200" b="1" dirty="0" err="1" smtClean="0">
                <a:solidFill>
                  <a:srgbClr val="000090"/>
                </a:solidFill>
                <a:latin typeface="Gill Sans SemiBold"/>
                <a:cs typeface="Gill Sans SemiBold"/>
              </a:rPr>
              <a:t>Subnetworks</a:t>
            </a:r>
            <a:endParaRPr lang="en-US" sz="3200" b="1" dirty="0" smtClean="0">
              <a:solidFill>
                <a:srgbClr val="000090"/>
              </a:solidFill>
              <a:latin typeface="Gill Sans SemiBold"/>
              <a:cs typeface="Gill Sans SemiBold"/>
            </a:endParaRPr>
          </a:p>
        </p:txBody>
      </p:sp>
      <p:sp>
        <p:nvSpPr>
          <p:cNvPr id="5" name="Rectangle 3"/>
          <p:cNvSpPr txBox="1">
            <a:spLocks noChangeArrowheads="1"/>
          </p:cNvSpPr>
          <p:nvPr/>
        </p:nvSpPr>
        <p:spPr bwMode="auto">
          <a:xfrm>
            <a:off x="266700" y="1946275"/>
            <a:ext cx="8610600" cy="4530725"/>
          </a:xfrm>
          <a:prstGeom prst="rect">
            <a:avLst/>
          </a:prstGeom>
          <a:noFill/>
          <a:ln w="9525">
            <a:noFill/>
            <a:miter lim="800000"/>
            <a:headEnd/>
            <a:tailEnd/>
          </a:ln>
          <a:effectLst/>
        </p:spPr>
        <p:txBody>
          <a:bodyPr/>
          <a:lstStyle/>
          <a:p>
            <a:pPr algn="l" eaLnBrk="1" hangingPunct="1">
              <a:spcBef>
                <a:spcPct val="20000"/>
              </a:spcBef>
              <a:buClr>
                <a:schemeClr val="hlink"/>
              </a:buClr>
              <a:buSzPct val="90000"/>
              <a:defRPr/>
            </a:pPr>
            <a:r>
              <a:rPr lang="en-US" sz="2800" b="1" dirty="0" err="1">
                <a:solidFill>
                  <a:srgbClr val="FF8B28"/>
                </a:solidFill>
                <a:latin typeface="Gill Sans"/>
                <a:cs typeface="Gill Sans"/>
              </a:rPr>
              <a:t>jActive</a:t>
            </a:r>
            <a:r>
              <a:rPr lang="en-US" sz="2800" b="1" dirty="0">
                <a:solidFill>
                  <a:srgbClr val="FF8B28"/>
                </a:solidFill>
                <a:latin typeface="Gill Sans"/>
                <a:cs typeface="Gill Sans"/>
              </a:rPr>
              <a:t> algorithm:</a:t>
            </a:r>
          </a:p>
          <a:p>
            <a:pPr marL="971550" lvl="1" indent="-514350" algn="l" eaLnBrk="1" hangingPunct="1">
              <a:lnSpc>
                <a:spcPct val="140000"/>
              </a:lnSpc>
              <a:spcBef>
                <a:spcPct val="20000"/>
              </a:spcBef>
              <a:buClr>
                <a:schemeClr val="hlink"/>
              </a:buClr>
              <a:buSzPct val="90000"/>
              <a:buFont typeface="Wingdings" pitchFamily="2" charset="2"/>
              <a:buChar char="Ø"/>
              <a:defRPr/>
            </a:pPr>
            <a:r>
              <a:rPr lang="en-US" dirty="0">
                <a:solidFill>
                  <a:srgbClr val="000090"/>
                </a:solidFill>
                <a:latin typeface="Gill Sans"/>
                <a:cs typeface="Gill Sans"/>
              </a:rPr>
              <a:t>Searches for </a:t>
            </a:r>
            <a:r>
              <a:rPr lang="en-US" dirty="0" smtClean="0">
                <a:solidFill>
                  <a:srgbClr val="000090"/>
                </a:solidFill>
                <a:latin typeface="Gill Sans"/>
                <a:cs typeface="Gill Sans"/>
              </a:rPr>
              <a:t>sub-networks </a:t>
            </a:r>
            <a:r>
              <a:rPr lang="en-US" dirty="0">
                <a:solidFill>
                  <a:srgbClr val="000090"/>
                </a:solidFill>
                <a:latin typeface="Gill Sans"/>
                <a:cs typeface="Gill Sans"/>
              </a:rPr>
              <a:t>that contain a significant number differentially-expressed genes (or nodes)</a:t>
            </a:r>
          </a:p>
          <a:p>
            <a:pPr marL="971550" lvl="1" indent="-514350" algn="l" eaLnBrk="1" hangingPunct="1">
              <a:lnSpc>
                <a:spcPct val="140000"/>
              </a:lnSpc>
              <a:spcBef>
                <a:spcPct val="20000"/>
              </a:spcBef>
              <a:buClr>
                <a:schemeClr val="hlink"/>
              </a:buClr>
              <a:buSzPct val="90000"/>
              <a:buFont typeface="Wingdings" pitchFamily="2" charset="2"/>
              <a:buChar char="Ø"/>
              <a:defRPr/>
            </a:pPr>
            <a:r>
              <a:rPr lang="en-US" dirty="0">
                <a:solidFill>
                  <a:srgbClr val="000090"/>
                </a:solidFill>
                <a:latin typeface="Gill Sans"/>
                <a:cs typeface="Gill Sans"/>
              </a:rPr>
              <a:t>Heuristic – won’t always find the </a:t>
            </a:r>
            <a:r>
              <a:rPr lang="en-US" dirty="0" smtClean="0">
                <a:solidFill>
                  <a:srgbClr val="000090"/>
                </a:solidFill>
                <a:latin typeface="Gill Sans"/>
                <a:cs typeface="Gill Sans"/>
              </a:rPr>
              <a:t>optimal </a:t>
            </a:r>
            <a:r>
              <a:rPr lang="en-US" dirty="0">
                <a:solidFill>
                  <a:srgbClr val="000090"/>
                </a:solidFill>
                <a:latin typeface="Gill Sans"/>
                <a:cs typeface="Gill Sans"/>
              </a:rPr>
              <a:t>result</a:t>
            </a:r>
          </a:p>
          <a:p>
            <a:pPr marL="971550" lvl="1" indent="-514350" algn="l" eaLnBrk="1" hangingPunct="1">
              <a:lnSpc>
                <a:spcPct val="140000"/>
              </a:lnSpc>
              <a:spcBef>
                <a:spcPct val="20000"/>
              </a:spcBef>
              <a:buClr>
                <a:schemeClr val="hlink"/>
              </a:buClr>
              <a:buSzPct val="90000"/>
              <a:buFont typeface="Wingdings" pitchFamily="2" charset="2"/>
              <a:buChar char="Ø"/>
              <a:defRPr/>
            </a:pPr>
            <a:r>
              <a:rPr lang="en-US" dirty="0">
                <a:solidFill>
                  <a:srgbClr val="000090"/>
                </a:solidFill>
                <a:latin typeface="Gill Sans"/>
                <a:cs typeface="Gill Sans"/>
              </a:rPr>
              <a:t>Z-score signifies how likely to find a </a:t>
            </a:r>
            <a:r>
              <a:rPr lang="en-US" dirty="0" err="1">
                <a:solidFill>
                  <a:srgbClr val="000090"/>
                </a:solidFill>
                <a:latin typeface="Gill Sans"/>
                <a:cs typeface="Gill Sans"/>
              </a:rPr>
              <a:t>subnetwork</a:t>
            </a:r>
            <a:r>
              <a:rPr lang="en-US" dirty="0">
                <a:solidFill>
                  <a:srgbClr val="000090"/>
                </a:solidFill>
                <a:latin typeface="Gill Sans"/>
                <a:cs typeface="Gill Sans"/>
              </a:rPr>
              <a:t> with a similar number of DE genes.</a:t>
            </a:r>
          </a:p>
        </p:txBody>
      </p:sp>
    </p:spTree>
    <p:extLst>
      <p:ext uri="{BB962C8B-B14F-4D97-AF65-F5344CB8AC3E}">
        <p14:creationId xmlns:p14="http://schemas.microsoft.com/office/powerpoint/2010/main" val="34009350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6933"/>
            <a:ext cx="9144000" cy="897467"/>
          </a:xfrm>
          <a:prstGeom prst="rect">
            <a:avLst/>
          </a:prstGeom>
          <a:noFill/>
          <a:ln w="9525">
            <a:noFill/>
            <a:miter lim="800000"/>
            <a:headEnd/>
            <a:tailEnd/>
          </a:ln>
          <a:effectLst/>
        </p:spPr>
        <p:txBody>
          <a:bodyPr anchor="ctr"/>
          <a:lstStyle/>
          <a:p>
            <a:pPr algn="r">
              <a:defRPr/>
            </a:pPr>
            <a:r>
              <a:rPr lang="en-US" sz="3200" b="1" kern="0" dirty="0" err="1">
                <a:solidFill>
                  <a:srgbClr val="000090"/>
                </a:solidFill>
                <a:latin typeface="Gill Sans SemiBold"/>
                <a:cs typeface="Gill Sans SemiBold"/>
              </a:rPr>
              <a:t>jActive</a:t>
            </a:r>
            <a:r>
              <a:rPr lang="en-US" sz="3200" b="1" kern="0" dirty="0">
                <a:solidFill>
                  <a:srgbClr val="000090"/>
                </a:solidFill>
                <a:latin typeface="Gill Sans SemiBold"/>
                <a:cs typeface="Gill Sans SemiBold"/>
              </a:rPr>
              <a:t> - Inputs</a:t>
            </a:r>
          </a:p>
        </p:txBody>
      </p:sp>
      <p:pic>
        <p:nvPicPr>
          <p:cNvPr id="5" name="Picture 18" descr="Screen shot 2010-10-31 at 2.19.4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512888"/>
            <a:ext cx="66151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29"/>
          <p:cNvCxnSpPr>
            <a:cxnSpLocks noChangeShapeType="1"/>
          </p:cNvCxnSpPr>
          <p:nvPr/>
        </p:nvCxnSpPr>
        <p:spPr bwMode="auto">
          <a:xfrm flipV="1">
            <a:off x="1752600" y="2136775"/>
            <a:ext cx="5051425" cy="4191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8" name="Rectangle 10"/>
          <p:cNvSpPr>
            <a:spLocks noChangeArrowheads="1"/>
          </p:cNvSpPr>
          <p:nvPr/>
        </p:nvSpPr>
        <p:spPr bwMode="auto">
          <a:xfrm>
            <a:off x="6804025" y="1717675"/>
            <a:ext cx="2339975" cy="838200"/>
          </a:xfrm>
          <a:prstGeom prst="rect">
            <a:avLst/>
          </a:prstGeom>
          <a:noFill/>
          <a:ln w="9525">
            <a:noFill/>
            <a:miter lim="800000"/>
            <a:headEnd/>
            <a:tailEnd/>
          </a:ln>
          <a:effectLst/>
        </p:spPr>
        <p:txBody>
          <a:bodyPr/>
          <a:lstStyle/>
          <a:p>
            <a:pPr eaLnBrk="1" hangingPunct="1">
              <a:spcBef>
                <a:spcPct val="20000"/>
              </a:spcBef>
              <a:buClr>
                <a:schemeClr val="hlink"/>
              </a:buClr>
              <a:buSzPct val="90000"/>
              <a:defRPr/>
            </a:pPr>
            <a:r>
              <a:rPr lang="en-US" sz="2000" dirty="0">
                <a:solidFill>
                  <a:srgbClr val="66FF33"/>
                </a:solidFill>
                <a:effectLst>
                  <a:outerShdw blurRad="38100" dist="38100" dir="2700000" algn="tl">
                    <a:srgbClr val="000000"/>
                  </a:outerShdw>
                </a:effectLst>
                <a:latin typeface="Gill Sans"/>
                <a:cs typeface="Gill Sans"/>
              </a:rPr>
              <a:t>Select expression significance </a:t>
            </a:r>
            <a:br>
              <a:rPr lang="en-US" sz="2000" dirty="0">
                <a:solidFill>
                  <a:srgbClr val="66FF33"/>
                </a:solidFill>
                <a:effectLst>
                  <a:outerShdw blurRad="38100" dist="38100" dir="2700000" algn="tl">
                    <a:srgbClr val="000000"/>
                  </a:outerShdw>
                </a:effectLst>
                <a:latin typeface="Gill Sans"/>
                <a:cs typeface="Gill Sans"/>
              </a:rPr>
            </a:br>
            <a:r>
              <a:rPr lang="en-US" sz="2000" dirty="0">
                <a:solidFill>
                  <a:srgbClr val="66FF33"/>
                </a:solidFill>
                <a:effectLst>
                  <a:outerShdw blurRad="38100" dist="38100" dir="2700000" algn="tl">
                    <a:srgbClr val="000000"/>
                  </a:outerShdw>
                </a:effectLst>
                <a:latin typeface="Gill Sans"/>
                <a:cs typeface="Gill Sans"/>
              </a:rPr>
              <a:t>(p-values)</a:t>
            </a:r>
          </a:p>
        </p:txBody>
      </p:sp>
      <p:cxnSp>
        <p:nvCxnSpPr>
          <p:cNvPr id="9" name="Straight Connector 14"/>
          <p:cNvCxnSpPr>
            <a:cxnSpLocks noChangeShapeType="1"/>
          </p:cNvCxnSpPr>
          <p:nvPr/>
        </p:nvCxnSpPr>
        <p:spPr bwMode="auto">
          <a:xfrm flipV="1">
            <a:off x="1828800" y="4346575"/>
            <a:ext cx="4975225" cy="12573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10" name="Rectangle 8"/>
          <p:cNvSpPr>
            <a:spLocks noChangeArrowheads="1"/>
          </p:cNvSpPr>
          <p:nvPr/>
        </p:nvSpPr>
        <p:spPr bwMode="auto">
          <a:xfrm>
            <a:off x="6804025" y="3927475"/>
            <a:ext cx="2339975" cy="838200"/>
          </a:xfrm>
          <a:prstGeom prst="rect">
            <a:avLst/>
          </a:prstGeom>
          <a:noFill/>
          <a:ln w="9525">
            <a:noFill/>
            <a:miter lim="800000"/>
            <a:headEnd/>
            <a:tailEnd/>
          </a:ln>
          <a:effectLst/>
        </p:spPr>
        <p:txBody>
          <a:bodyPr/>
          <a:lstStyle/>
          <a:p>
            <a:pPr eaLnBrk="1" hangingPunct="1">
              <a:spcBef>
                <a:spcPct val="20000"/>
              </a:spcBef>
              <a:buClr>
                <a:schemeClr val="hlink"/>
              </a:buClr>
              <a:buSzPct val="90000"/>
              <a:defRPr/>
            </a:pPr>
            <a:r>
              <a:rPr lang="en-US" sz="2000" dirty="0">
                <a:solidFill>
                  <a:srgbClr val="66FF33"/>
                </a:solidFill>
                <a:effectLst>
                  <a:outerShdw blurRad="38100" dist="38100" dir="2700000" algn="tl">
                    <a:srgbClr val="000000"/>
                  </a:outerShdw>
                </a:effectLst>
                <a:latin typeface="Gill Sans"/>
                <a:cs typeface="Gill Sans"/>
              </a:rPr>
              <a:t>Search from highlighted nodes</a:t>
            </a:r>
          </a:p>
        </p:txBody>
      </p:sp>
    </p:spTree>
    <p:extLst>
      <p:ext uri="{BB962C8B-B14F-4D97-AF65-F5344CB8AC3E}">
        <p14:creationId xmlns:p14="http://schemas.microsoft.com/office/powerpoint/2010/main" val="34604838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p:spPr>
        <p:txBody>
          <a:bodyPr>
            <a:normAutofit/>
          </a:bodyPr>
          <a:lstStyle/>
          <a:p>
            <a:pPr algn="r">
              <a:defRPr/>
            </a:pPr>
            <a:r>
              <a:rPr lang="en-US" sz="3200" b="1" kern="0" dirty="0" err="1">
                <a:solidFill>
                  <a:srgbClr val="000090"/>
                </a:solidFill>
                <a:latin typeface="Gill Sans SemiBold"/>
                <a:ea typeface="+mn-ea"/>
                <a:cs typeface="Gill Sans SemiBold"/>
              </a:rPr>
              <a:t>jActive</a:t>
            </a:r>
            <a:r>
              <a:rPr lang="en-US" sz="3200" b="1" kern="0" dirty="0">
                <a:solidFill>
                  <a:srgbClr val="000090"/>
                </a:solidFill>
                <a:latin typeface="Gill Sans SemiBold"/>
                <a:ea typeface="+mn-ea"/>
                <a:cs typeface="Gill Sans SemiBold"/>
              </a:rPr>
              <a:t> - Results</a:t>
            </a:r>
          </a:p>
        </p:txBody>
      </p:sp>
      <p:pic>
        <p:nvPicPr>
          <p:cNvPr id="5" name="Picture 7" descr="Screen shot 2010-10-31 at 2.21.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068" y="1371600"/>
            <a:ext cx="6902181"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784225" y="2819400"/>
            <a:ext cx="2339975" cy="838200"/>
          </a:xfrm>
          <a:prstGeom prst="rect">
            <a:avLst/>
          </a:prstGeom>
          <a:noFill/>
          <a:ln w="9525">
            <a:noFill/>
            <a:miter lim="800000"/>
            <a:headEnd/>
            <a:tailEnd/>
          </a:ln>
          <a:effectLst/>
        </p:spPr>
        <p:txBody>
          <a:bodyPr/>
          <a:lstStyle/>
          <a:p>
            <a:pPr algn="ctr" eaLnBrk="1" hangingPunct="1">
              <a:spcBef>
                <a:spcPct val="20000"/>
              </a:spcBef>
              <a:buClr>
                <a:schemeClr val="hlink"/>
              </a:buClr>
              <a:buSzPct val="90000"/>
              <a:defRPr/>
            </a:pPr>
            <a:r>
              <a:rPr lang="en-US" sz="2000" dirty="0">
                <a:solidFill>
                  <a:srgbClr val="66FF33"/>
                </a:solidFill>
                <a:effectLst>
                  <a:outerShdw blurRad="38100" dist="38100" dir="2700000" algn="tl">
                    <a:srgbClr val="000000"/>
                  </a:outerShdw>
                </a:effectLst>
                <a:latin typeface="Gill Sans"/>
                <a:cs typeface="Gill Sans"/>
              </a:rPr>
              <a:t> </a:t>
            </a:r>
            <a:r>
              <a:rPr lang="en-US" sz="2000" dirty="0" err="1">
                <a:solidFill>
                  <a:srgbClr val="66FF33"/>
                </a:solidFill>
                <a:effectLst>
                  <a:outerShdw blurRad="38100" dist="38100" dir="2700000" algn="tl">
                    <a:srgbClr val="000000"/>
                  </a:outerShdw>
                </a:effectLst>
                <a:latin typeface="Gill Sans"/>
                <a:cs typeface="Gill Sans"/>
              </a:rPr>
              <a:t>Subnetworks</a:t>
            </a:r>
            <a:r>
              <a:rPr lang="en-US" sz="2000" dirty="0">
                <a:solidFill>
                  <a:srgbClr val="66FF33"/>
                </a:solidFill>
                <a:effectLst>
                  <a:outerShdw blurRad="38100" dist="38100" dir="2700000" algn="tl">
                    <a:srgbClr val="000000"/>
                  </a:outerShdw>
                </a:effectLst>
                <a:latin typeface="Gill Sans"/>
                <a:cs typeface="Gill Sans"/>
              </a:rPr>
              <a:t> listed here</a:t>
            </a:r>
          </a:p>
        </p:txBody>
      </p:sp>
      <p:cxnSp>
        <p:nvCxnSpPr>
          <p:cNvPr id="7" name="Straight Connector 14"/>
          <p:cNvCxnSpPr>
            <a:cxnSpLocks noChangeShapeType="1"/>
          </p:cNvCxnSpPr>
          <p:nvPr/>
        </p:nvCxnSpPr>
        <p:spPr bwMode="auto">
          <a:xfrm rot="16200000" flipH="1">
            <a:off x="4160837" y="2370138"/>
            <a:ext cx="1028700" cy="101282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cxnSp>
        <p:nvCxnSpPr>
          <p:cNvPr id="8" name="Straight Connector 14"/>
          <p:cNvCxnSpPr>
            <a:cxnSpLocks noChangeShapeType="1"/>
          </p:cNvCxnSpPr>
          <p:nvPr/>
        </p:nvCxnSpPr>
        <p:spPr bwMode="auto">
          <a:xfrm rot="5400000" flipH="1" flipV="1">
            <a:off x="4419600" y="3733800"/>
            <a:ext cx="1143000" cy="381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5051425" y="2971800"/>
            <a:ext cx="2339975" cy="838200"/>
          </a:xfrm>
          <a:prstGeom prst="rect">
            <a:avLst/>
          </a:prstGeom>
          <a:noFill/>
          <a:ln w="9525">
            <a:noFill/>
            <a:miter lim="800000"/>
            <a:headEnd/>
            <a:tailEnd/>
          </a:ln>
          <a:effectLst/>
        </p:spPr>
        <p:txBody>
          <a:bodyPr/>
          <a:lstStyle/>
          <a:p>
            <a:pPr eaLnBrk="1" hangingPunct="1">
              <a:spcBef>
                <a:spcPct val="20000"/>
              </a:spcBef>
              <a:buClr>
                <a:schemeClr val="hlink"/>
              </a:buClr>
              <a:buSzPct val="90000"/>
              <a:defRPr/>
            </a:pPr>
            <a:r>
              <a:rPr lang="en-US" sz="2000" dirty="0">
                <a:solidFill>
                  <a:srgbClr val="66FF33"/>
                </a:solidFill>
                <a:effectLst>
                  <a:outerShdw blurRad="38100" dist="38100" dir="2700000" algn="tl">
                    <a:srgbClr val="000000"/>
                  </a:outerShdw>
                </a:effectLst>
                <a:latin typeface="Gill Sans"/>
                <a:cs typeface="Gill Sans"/>
              </a:rPr>
              <a:t>Highlight result and click “Create Network”</a:t>
            </a:r>
          </a:p>
        </p:txBody>
      </p:sp>
    </p:spTree>
    <p:extLst>
      <p:ext uri="{BB962C8B-B14F-4D97-AF65-F5344CB8AC3E}">
        <p14:creationId xmlns:p14="http://schemas.microsoft.com/office/powerpoint/2010/main" val="17411481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chermata 2015-10-06 alle 18.04.40.png"/>
          <p:cNvPicPr>
            <a:picLocks noChangeAspect="1"/>
          </p:cNvPicPr>
          <p:nvPr/>
        </p:nvPicPr>
        <p:blipFill rotWithShape="1">
          <a:blip r:embed="rId2">
            <a:extLst>
              <a:ext uri="{28A0092B-C50C-407E-A947-70E740481C1C}">
                <a14:useLocalDpi xmlns:a14="http://schemas.microsoft.com/office/drawing/2010/main" val="0"/>
              </a:ext>
            </a:extLst>
          </a:blip>
          <a:srcRect l="12644" t="3167" r="17726" b="12104"/>
          <a:stretch/>
        </p:blipFill>
        <p:spPr>
          <a:xfrm>
            <a:off x="4696327" y="1701304"/>
            <a:ext cx="4295273" cy="3200400"/>
          </a:xfrm>
          <a:prstGeom prst="rect">
            <a:avLst/>
          </a:prstGeom>
          <a:effectLst>
            <a:outerShdw blurRad="50800" dist="38100" dir="2700000" algn="tl" rotWithShape="0">
              <a:prstClr val="black">
                <a:alpha val="40000"/>
              </a:prstClr>
            </a:outerShdw>
          </a:effectLst>
        </p:spPr>
      </p:pic>
      <p:sp>
        <p:nvSpPr>
          <p:cNvPr id="2" name="Titolo 1"/>
          <p:cNvSpPr>
            <a:spLocks noGrp="1"/>
          </p:cNvSpPr>
          <p:nvPr>
            <p:ph type="title"/>
          </p:nvPr>
        </p:nvSpPr>
        <p:spPr>
          <a:xfrm>
            <a:off x="0" y="28886"/>
            <a:ext cx="9144000" cy="715963"/>
          </a:xfrm>
        </p:spPr>
        <p:txBody>
          <a:bodyPr/>
          <a:lstStyle/>
          <a:p>
            <a:pPr algn="r"/>
            <a:r>
              <a:rPr lang="en-US" sz="3200" dirty="0" smtClean="0">
                <a:solidFill>
                  <a:srgbClr val="000090"/>
                </a:solidFill>
                <a:latin typeface="Gill Sans SemiBold"/>
                <a:cs typeface="Gill Sans SemiBold"/>
              </a:rPr>
              <a:t>Gene expression</a:t>
            </a:r>
            <a:endParaRPr lang="en-US" sz="3200" dirty="0">
              <a:solidFill>
                <a:srgbClr val="000090"/>
              </a:solidFill>
              <a:latin typeface="Gill Sans SemiBold"/>
              <a:cs typeface="Gill Sans SemiBold"/>
            </a:endParaRPr>
          </a:p>
        </p:txBody>
      </p:sp>
      <p:sp>
        <p:nvSpPr>
          <p:cNvPr id="4" name="Rettangolo 3"/>
          <p:cNvSpPr/>
          <p:nvPr/>
        </p:nvSpPr>
        <p:spPr>
          <a:xfrm>
            <a:off x="0" y="1600200"/>
            <a:ext cx="9144000" cy="5262979"/>
          </a:xfrm>
          <a:prstGeom prst="rect">
            <a:avLst/>
          </a:prstGeom>
        </p:spPr>
        <p:txBody>
          <a:bodyPr wrap="square">
            <a:spAutoFit/>
          </a:bodyPr>
          <a:lstStyle/>
          <a:p>
            <a:pPr algn="l"/>
            <a:r>
              <a:rPr lang="en-US" dirty="0" smtClean="0">
                <a:solidFill>
                  <a:srgbClr val="000090"/>
                </a:solidFill>
                <a:latin typeface="Gill Sans"/>
                <a:cs typeface="Gill Sans"/>
              </a:rPr>
              <a:t>Gene expression is the process by </a:t>
            </a:r>
            <a:br>
              <a:rPr lang="en-US" dirty="0" smtClean="0">
                <a:solidFill>
                  <a:srgbClr val="000090"/>
                </a:solidFill>
                <a:latin typeface="Gill Sans"/>
                <a:cs typeface="Gill Sans"/>
              </a:rPr>
            </a:br>
            <a:r>
              <a:rPr lang="en-US" dirty="0" smtClean="0">
                <a:solidFill>
                  <a:srgbClr val="000090"/>
                </a:solidFill>
                <a:latin typeface="Gill Sans"/>
                <a:cs typeface="Gill Sans"/>
              </a:rPr>
              <a:t>which </a:t>
            </a:r>
            <a:r>
              <a:rPr lang="en-US" dirty="0">
                <a:solidFill>
                  <a:srgbClr val="000090"/>
                </a:solidFill>
                <a:latin typeface="Gill Sans"/>
                <a:cs typeface="Gill Sans"/>
              </a:rPr>
              <a:t> </a:t>
            </a:r>
            <a:r>
              <a:rPr lang="en-US" dirty="0" smtClean="0">
                <a:solidFill>
                  <a:srgbClr val="000090"/>
                </a:solidFill>
                <a:latin typeface="Gill Sans"/>
                <a:cs typeface="Gill Sans"/>
              </a:rPr>
              <a:t>the genetic code – the </a:t>
            </a:r>
            <a:br>
              <a:rPr lang="en-US" dirty="0" smtClean="0">
                <a:solidFill>
                  <a:srgbClr val="000090"/>
                </a:solidFill>
                <a:latin typeface="Gill Sans"/>
                <a:cs typeface="Gill Sans"/>
              </a:rPr>
            </a:br>
            <a:r>
              <a:rPr lang="en-US" dirty="0" smtClean="0">
                <a:solidFill>
                  <a:srgbClr val="000090"/>
                </a:solidFill>
                <a:latin typeface="Gill Sans"/>
                <a:cs typeface="Gill Sans"/>
              </a:rPr>
              <a:t>nucleotide </a:t>
            </a:r>
            <a:r>
              <a:rPr lang="en-US" dirty="0">
                <a:solidFill>
                  <a:srgbClr val="000090"/>
                </a:solidFill>
                <a:latin typeface="Gill Sans"/>
                <a:cs typeface="Gill Sans"/>
              </a:rPr>
              <a:t> </a:t>
            </a:r>
            <a:r>
              <a:rPr lang="en-US" dirty="0" smtClean="0">
                <a:solidFill>
                  <a:srgbClr val="000090"/>
                </a:solidFill>
                <a:latin typeface="Gill Sans"/>
                <a:cs typeface="Gill Sans"/>
              </a:rPr>
              <a:t>sequence of a gene – is </a:t>
            </a:r>
            <a:br>
              <a:rPr lang="en-US" dirty="0" smtClean="0">
                <a:solidFill>
                  <a:srgbClr val="000090"/>
                </a:solidFill>
                <a:latin typeface="Gill Sans"/>
                <a:cs typeface="Gill Sans"/>
              </a:rPr>
            </a:br>
            <a:r>
              <a:rPr lang="en-US" dirty="0" smtClean="0">
                <a:solidFill>
                  <a:srgbClr val="000090"/>
                </a:solidFill>
                <a:latin typeface="Gill Sans"/>
                <a:cs typeface="Gill Sans"/>
              </a:rPr>
              <a:t>used to direct protein synthesis and </a:t>
            </a:r>
            <a:br>
              <a:rPr lang="en-US" dirty="0" smtClean="0">
                <a:solidFill>
                  <a:srgbClr val="000090"/>
                </a:solidFill>
                <a:latin typeface="Gill Sans"/>
                <a:cs typeface="Gill Sans"/>
              </a:rPr>
            </a:br>
            <a:r>
              <a:rPr lang="en-US" dirty="0" smtClean="0">
                <a:solidFill>
                  <a:srgbClr val="000090"/>
                </a:solidFill>
                <a:latin typeface="Gill Sans"/>
                <a:cs typeface="Gill Sans"/>
              </a:rPr>
              <a:t>produce the structures of the cell. </a:t>
            </a:r>
            <a:br>
              <a:rPr lang="en-US" dirty="0" smtClean="0">
                <a:solidFill>
                  <a:srgbClr val="000090"/>
                </a:solidFill>
                <a:latin typeface="Gill Sans"/>
                <a:cs typeface="Gill Sans"/>
              </a:rPr>
            </a:br>
            <a:r>
              <a:rPr lang="en-US" dirty="0" smtClean="0">
                <a:solidFill>
                  <a:srgbClr val="000090"/>
                </a:solidFill>
                <a:latin typeface="Gill Sans"/>
                <a:cs typeface="Gill Sans"/>
              </a:rPr>
              <a:t>The process of gene expression </a:t>
            </a:r>
            <a:br>
              <a:rPr lang="en-US" dirty="0" smtClean="0">
                <a:solidFill>
                  <a:srgbClr val="000090"/>
                </a:solidFill>
                <a:latin typeface="Gill Sans"/>
                <a:cs typeface="Gill Sans"/>
              </a:rPr>
            </a:br>
            <a:r>
              <a:rPr lang="en-US" dirty="0" smtClean="0">
                <a:solidFill>
                  <a:srgbClr val="000090"/>
                </a:solidFill>
                <a:latin typeface="Gill Sans"/>
                <a:cs typeface="Gill Sans"/>
              </a:rPr>
              <a:t>involves </a:t>
            </a:r>
            <a:r>
              <a:rPr lang="en-US" dirty="0">
                <a:solidFill>
                  <a:srgbClr val="000090"/>
                </a:solidFill>
                <a:latin typeface="Gill Sans"/>
                <a:cs typeface="Gill Sans"/>
              </a:rPr>
              <a:t> </a:t>
            </a:r>
            <a:r>
              <a:rPr lang="en-US" dirty="0" smtClean="0">
                <a:solidFill>
                  <a:srgbClr val="000090"/>
                </a:solidFill>
                <a:latin typeface="Gill Sans"/>
                <a:cs typeface="Gill Sans"/>
              </a:rPr>
              <a:t>two main stages:</a:t>
            </a:r>
          </a:p>
          <a:p>
            <a:pPr algn="just"/>
            <a:endParaRPr lang="en-US" b="1" dirty="0" smtClean="0">
              <a:solidFill>
                <a:srgbClr val="000090"/>
              </a:solidFill>
              <a:latin typeface="Gill Sans"/>
              <a:cs typeface="Gill Sans"/>
            </a:endParaRPr>
          </a:p>
          <a:p>
            <a:pPr algn="just"/>
            <a:endParaRPr lang="en-US" b="1" dirty="0" smtClean="0">
              <a:solidFill>
                <a:srgbClr val="000090"/>
              </a:solidFill>
              <a:latin typeface="Gill Sans"/>
              <a:cs typeface="Gill Sans"/>
            </a:endParaRPr>
          </a:p>
          <a:p>
            <a:pPr algn="just"/>
            <a:r>
              <a:rPr lang="en-US" b="1" dirty="0" smtClean="0">
                <a:solidFill>
                  <a:srgbClr val="000090"/>
                </a:solidFill>
                <a:latin typeface="Gill Sans"/>
                <a:cs typeface="Gill Sans"/>
              </a:rPr>
              <a:t>Transcription</a:t>
            </a:r>
            <a:r>
              <a:rPr lang="en-US" dirty="0" smtClean="0">
                <a:solidFill>
                  <a:srgbClr val="000090"/>
                </a:solidFill>
                <a:latin typeface="Gill Sans"/>
                <a:cs typeface="Gill Sans"/>
              </a:rPr>
              <a:t>: the production of messenger RNA (mRNA) by the enzyme RNA polymerase, and the processing of the resulting mRNA molecule.</a:t>
            </a:r>
          </a:p>
          <a:p>
            <a:pPr algn="just"/>
            <a:r>
              <a:rPr lang="en-US" b="1" dirty="0" smtClean="0">
                <a:solidFill>
                  <a:srgbClr val="000090"/>
                </a:solidFill>
                <a:latin typeface="Gill Sans"/>
                <a:cs typeface="Gill Sans"/>
              </a:rPr>
              <a:t>Translation</a:t>
            </a:r>
            <a:r>
              <a:rPr lang="en-US" dirty="0" smtClean="0">
                <a:solidFill>
                  <a:srgbClr val="000090"/>
                </a:solidFill>
                <a:latin typeface="Gill Sans"/>
                <a:cs typeface="Gill Sans"/>
              </a:rPr>
              <a:t>: the use of mRNA to direct protein synthesis, and the subsequent post-translational processing of the protein molecule.</a:t>
            </a:r>
            <a:endParaRPr lang="en-US" dirty="0">
              <a:solidFill>
                <a:srgbClr val="000090"/>
              </a:solidFill>
              <a:latin typeface="Gill Sans"/>
              <a:cs typeface="Gill Sans"/>
            </a:endParaRPr>
          </a:p>
        </p:txBody>
      </p:sp>
    </p:spTree>
    <p:extLst>
      <p:ext uri="{BB962C8B-B14F-4D97-AF65-F5344CB8AC3E}">
        <p14:creationId xmlns:p14="http://schemas.microsoft.com/office/powerpoint/2010/main" val="9280236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2237"/>
            <a:ext cx="9144000" cy="715963"/>
          </a:xfrm>
        </p:spPr>
        <p:txBody>
          <a:bodyPr/>
          <a:lstStyle/>
          <a:p>
            <a:pPr algn="ctr"/>
            <a:r>
              <a:rPr lang="en-US" sz="3200" smtClean="0">
                <a:solidFill>
                  <a:srgbClr val="000090"/>
                </a:solidFill>
                <a:latin typeface="Gill Sans SemiBold"/>
                <a:cs typeface="Gill Sans SemiBold"/>
              </a:rPr>
              <a:t>Weighted correlation network analysis (WGCNA)</a:t>
            </a:r>
            <a:endParaRPr lang="en-US" sz="3200">
              <a:solidFill>
                <a:srgbClr val="000090"/>
              </a:solidFill>
              <a:latin typeface="Gill Sans SemiBold"/>
              <a:cs typeface="Gill Sans SemiBold"/>
            </a:endParaRPr>
          </a:p>
        </p:txBody>
      </p:sp>
      <p:sp>
        <p:nvSpPr>
          <p:cNvPr id="4" name="Rettangolo 3"/>
          <p:cNvSpPr/>
          <p:nvPr/>
        </p:nvSpPr>
        <p:spPr>
          <a:xfrm>
            <a:off x="5105400" y="1828800"/>
            <a:ext cx="3733800" cy="4401205"/>
          </a:xfrm>
          <a:prstGeom prst="rect">
            <a:avLst/>
          </a:prstGeom>
        </p:spPr>
        <p:txBody>
          <a:bodyPr wrap="square">
            <a:spAutoFit/>
          </a:bodyPr>
          <a:lstStyle/>
          <a:p>
            <a:pPr algn="just"/>
            <a:r>
              <a:rPr lang="en-US" sz="2000" smtClean="0">
                <a:solidFill>
                  <a:srgbClr val="000090"/>
                </a:solidFill>
                <a:latin typeface="Gill Sans"/>
                <a:cs typeface="Gill Sans"/>
              </a:rPr>
              <a:t>WGCNA is a widely used data mining method especially designed for studying biological networks based on pairwise correlations between variables. </a:t>
            </a:r>
          </a:p>
          <a:p>
            <a:pPr algn="just"/>
            <a:r>
              <a:rPr lang="en-US" sz="2000" smtClean="0">
                <a:solidFill>
                  <a:srgbClr val="000090"/>
                </a:solidFill>
                <a:latin typeface="Gill Sans"/>
                <a:cs typeface="Gill Sans"/>
              </a:rPr>
              <a:t>It allows one to define modules (clusters), intramodular hubs, and network nodes with respect to module membership, to study the relationships between co-expression modules, and to compare the network topology of different networks (differential network analysis).</a:t>
            </a:r>
            <a:endParaRPr lang="en-US" sz="2000">
              <a:solidFill>
                <a:srgbClr val="000090"/>
              </a:solidFill>
              <a:latin typeface="Gill Sans"/>
              <a:cs typeface="Gill Sans"/>
            </a:endParaRPr>
          </a:p>
        </p:txBody>
      </p:sp>
      <p:pic>
        <p:nvPicPr>
          <p:cNvPr id="5" name="Immagine 4" descr="ImageDownloadService.svc.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4800600" cy="5105400"/>
          </a:xfrm>
          <a:prstGeom prst="rect">
            <a:avLst/>
          </a:prstGeom>
        </p:spPr>
      </p:pic>
    </p:spTree>
    <p:extLst>
      <p:ext uri="{BB962C8B-B14F-4D97-AF65-F5344CB8AC3E}">
        <p14:creationId xmlns:p14="http://schemas.microsoft.com/office/powerpoint/2010/main" val="22378403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15963"/>
          </a:xfrm>
        </p:spPr>
        <p:txBody>
          <a:bodyPr/>
          <a:lstStyle/>
          <a:p>
            <a:pPr algn="ctr"/>
            <a:r>
              <a:rPr lang="en-US" smtClean="0">
                <a:solidFill>
                  <a:srgbClr val="000090"/>
                </a:solidFill>
                <a:latin typeface="Gill Sans SemiBold"/>
                <a:cs typeface="Gill Sans SemiBold"/>
              </a:rPr>
              <a:t>Open Questions</a:t>
            </a:r>
            <a:endParaRPr lang="en-US">
              <a:solidFill>
                <a:srgbClr val="000090"/>
              </a:solidFill>
              <a:latin typeface="Gill Sans SemiBold"/>
              <a:cs typeface="Gill Sans SemiBold"/>
            </a:endParaRPr>
          </a:p>
        </p:txBody>
      </p:sp>
      <p:sp>
        <p:nvSpPr>
          <p:cNvPr id="3" name="Segnaposto contenuto 2"/>
          <p:cNvSpPr>
            <a:spLocks noGrp="1"/>
          </p:cNvSpPr>
          <p:nvPr>
            <p:ph idx="1"/>
          </p:nvPr>
        </p:nvSpPr>
        <p:spPr>
          <a:xfrm>
            <a:off x="0" y="1371600"/>
            <a:ext cx="9144000" cy="5105400"/>
          </a:xfrm>
        </p:spPr>
        <p:txBody>
          <a:bodyPr/>
          <a:lstStyle/>
          <a:p>
            <a:pPr marL="0" indent="0">
              <a:lnSpc>
                <a:spcPct val="120000"/>
              </a:lnSpc>
              <a:buNone/>
            </a:pPr>
            <a:r>
              <a:rPr lang="en-US" sz="2400" dirty="0" smtClean="0">
                <a:solidFill>
                  <a:srgbClr val="000090"/>
                </a:solidFill>
                <a:latin typeface="Gill Sans SemiBold"/>
                <a:cs typeface="Gill Sans SemiBold"/>
              </a:rPr>
              <a:t>Network reconstruction:</a:t>
            </a:r>
          </a:p>
          <a:p>
            <a:pPr>
              <a:lnSpc>
                <a:spcPct val="120000"/>
              </a:lnSpc>
            </a:pPr>
            <a:r>
              <a:rPr lang="en-US" sz="2400" i="1" dirty="0" smtClean="0">
                <a:solidFill>
                  <a:srgbClr val="000090"/>
                </a:solidFill>
              </a:rPr>
              <a:t>Are the available data sufficient for large-scale network reconstruction (dimensionality curse), and are  the formal statements of the models very over-constrained?</a:t>
            </a:r>
          </a:p>
          <a:p>
            <a:pPr>
              <a:lnSpc>
                <a:spcPct val="120000"/>
              </a:lnSpc>
            </a:pPr>
            <a:r>
              <a:rPr lang="en-US" sz="2400" i="1" dirty="0" smtClean="0">
                <a:solidFill>
                  <a:srgbClr val="000090"/>
                </a:solidFill>
              </a:rPr>
              <a:t>How much is in the data, i.e. do the experiments capture relevant events or not?</a:t>
            </a:r>
          </a:p>
          <a:p>
            <a:pPr marL="0" indent="0">
              <a:lnSpc>
                <a:spcPct val="120000"/>
              </a:lnSpc>
              <a:buNone/>
            </a:pPr>
            <a:r>
              <a:rPr lang="en-US" sz="2400" dirty="0" smtClean="0">
                <a:solidFill>
                  <a:srgbClr val="000090"/>
                </a:solidFill>
              </a:rPr>
              <a:t>It is very important to extend the gene network modeling to other levels of physical interactions </a:t>
            </a:r>
          </a:p>
          <a:p>
            <a:pPr>
              <a:lnSpc>
                <a:spcPct val="120000"/>
              </a:lnSpc>
            </a:pPr>
            <a:r>
              <a:rPr lang="en-US" sz="2400" i="1" dirty="0" smtClean="0">
                <a:solidFill>
                  <a:srgbClr val="000090"/>
                </a:solidFill>
              </a:rPr>
              <a:t>How to put together information from heterogeneous empirical data?</a:t>
            </a:r>
          </a:p>
          <a:p>
            <a:pPr>
              <a:lnSpc>
                <a:spcPct val="120000"/>
              </a:lnSpc>
            </a:pPr>
            <a:endParaRPr lang="en-US" sz="2400" dirty="0" smtClean="0">
              <a:solidFill>
                <a:srgbClr val="000090"/>
              </a:solidFill>
            </a:endParaRP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1940808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15963"/>
          </a:xfrm>
        </p:spPr>
        <p:txBody>
          <a:bodyPr/>
          <a:lstStyle/>
          <a:p>
            <a:pPr algn="ctr"/>
            <a:r>
              <a:rPr lang="en-US" smtClean="0">
                <a:solidFill>
                  <a:srgbClr val="000090"/>
                </a:solidFill>
                <a:latin typeface="Gill Sans SemiBold"/>
                <a:cs typeface="Gill Sans SemiBold"/>
              </a:rPr>
              <a:t>Open Questions</a:t>
            </a:r>
            <a:endParaRPr lang="en-US">
              <a:solidFill>
                <a:srgbClr val="000090"/>
              </a:solidFill>
              <a:latin typeface="Gill Sans SemiBold"/>
              <a:cs typeface="Gill Sans SemiBold"/>
            </a:endParaRPr>
          </a:p>
        </p:txBody>
      </p:sp>
      <p:sp>
        <p:nvSpPr>
          <p:cNvPr id="3" name="Segnaposto contenuto 2"/>
          <p:cNvSpPr>
            <a:spLocks noGrp="1"/>
          </p:cNvSpPr>
          <p:nvPr>
            <p:ph idx="1"/>
          </p:nvPr>
        </p:nvSpPr>
        <p:spPr>
          <a:xfrm>
            <a:off x="0" y="1371600"/>
            <a:ext cx="9144000" cy="5105400"/>
          </a:xfrm>
        </p:spPr>
        <p:txBody>
          <a:bodyPr/>
          <a:lstStyle/>
          <a:p>
            <a:pPr marL="0" indent="0">
              <a:lnSpc>
                <a:spcPct val="120000"/>
              </a:lnSpc>
              <a:buNone/>
            </a:pPr>
            <a:r>
              <a:rPr lang="en-US" sz="2400" dirty="0" smtClean="0">
                <a:solidFill>
                  <a:srgbClr val="000090"/>
                </a:solidFill>
                <a:latin typeface="Gill Sans SemiBold"/>
                <a:cs typeface="Gill Sans SemiBold"/>
              </a:rPr>
              <a:t>Network analysis:</a:t>
            </a:r>
          </a:p>
          <a:p>
            <a:pPr>
              <a:lnSpc>
                <a:spcPct val="120000"/>
              </a:lnSpc>
            </a:pPr>
            <a:r>
              <a:rPr lang="en-US" sz="2400" i="1" dirty="0" smtClean="0">
                <a:solidFill>
                  <a:srgbClr val="000090"/>
                </a:solidFill>
              </a:rPr>
              <a:t>Are the available technique robust and capable to distinguish natural variability from noise?</a:t>
            </a:r>
          </a:p>
          <a:p>
            <a:pPr>
              <a:lnSpc>
                <a:spcPct val="120000"/>
              </a:lnSpc>
            </a:pPr>
            <a:r>
              <a:rPr lang="en-US" sz="2400" i="1" dirty="0" smtClean="0">
                <a:solidFill>
                  <a:srgbClr val="000090"/>
                </a:solidFill>
              </a:rPr>
              <a:t>How to incorporate prior knowledge in the analysis?</a:t>
            </a:r>
          </a:p>
          <a:p>
            <a:pPr>
              <a:lnSpc>
                <a:spcPct val="120000"/>
              </a:lnSpc>
            </a:pPr>
            <a:r>
              <a:rPr lang="en-US" sz="2400" i="1" dirty="0" smtClean="0">
                <a:solidFill>
                  <a:srgbClr val="000090"/>
                </a:solidFill>
              </a:rPr>
              <a:t>When a statistically / mathematically / computer science result is biologically relevant?</a:t>
            </a:r>
          </a:p>
          <a:p>
            <a:pPr>
              <a:lnSpc>
                <a:spcPct val="120000"/>
              </a:lnSpc>
            </a:pPr>
            <a:endParaRPr lang="en-US" sz="2400" i="1" dirty="0" smtClean="0">
              <a:solidFill>
                <a:srgbClr val="000090"/>
              </a:solidFill>
            </a:endParaRPr>
          </a:p>
          <a:p>
            <a:pPr marL="0" indent="0">
              <a:lnSpc>
                <a:spcPct val="120000"/>
              </a:lnSpc>
              <a:buNone/>
            </a:pPr>
            <a:endParaRPr lang="en-US" sz="2400" dirty="0" smtClean="0">
              <a:solidFill>
                <a:srgbClr val="000090"/>
              </a:solidFill>
            </a:endParaRP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178178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15963"/>
          </a:xfrm>
        </p:spPr>
        <p:txBody>
          <a:bodyPr/>
          <a:lstStyle/>
          <a:p>
            <a:pPr algn="ctr"/>
            <a:r>
              <a:rPr lang="en-US" dirty="0" smtClean="0">
                <a:solidFill>
                  <a:srgbClr val="000090"/>
                </a:solidFill>
                <a:latin typeface="Gill Sans SemiBold"/>
                <a:cs typeface="Gill Sans SemiBold"/>
              </a:rPr>
              <a:t>Conclusions</a:t>
            </a:r>
            <a:endParaRPr lang="en-US" dirty="0">
              <a:solidFill>
                <a:srgbClr val="000090"/>
              </a:solidFill>
              <a:latin typeface="Gill Sans SemiBold"/>
              <a:cs typeface="Gill Sans SemiBold"/>
            </a:endParaRPr>
          </a:p>
        </p:txBody>
      </p:sp>
      <p:sp>
        <p:nvSpPr>
          <p:cNvPr id="3" name="Segnaposto contenuto 2"/>
          <p:cNvSpPr>
            <a:spLocks noGrp="1"/>
          </p:cNvSpPr>
          <p:nvPr>
            <p:ph idx="1"/>
          </p:nvPr>
        </p:nvSpPr>
        <p:spPr>
          <a:xfrm>
            <a:off x="0" y="1371600"/>
            <a:ext cx="9144000" cy="5105400"/>
          </a:xfrm>
        </p:spPr>
        <p:txBody>
          <a:bodyPr/>
          <a:lstStyle/>
          <a:p>
            <a:pPr>
              <a:lnSpc>
                <a:spcPct val="120000"/>
              </a:lnSpc>
            </a:pPr>
            <a:r>
              <a:rPr lang="en-US" sz="2400" i="1" dirty="0" smtClean="0">
                <a:solidFill>
                  <a:srgbClr val="000090"/>
                </a:solidFill>
              </a:rPr>
              <a:t>Biological data are large, high dimensional and freely available.</a:t>
            </a:r>
          </a:p>
          <a:p>
            <a:pPr>
              <a:lnSpc>
                <a:spcPct val="120000"/>
              </a:lnSpc>
            </a:pPr>
            <a:r>
              <a:rPr lang="en-US" sz="2400" i="1" dirty="0" smtClean="0">
                <a:solidFill>
                  <a:srgbClr val="000090"/>
                </a:solidFill>
              </a:rPr>
              <a:t>Networks provide rich representation of biological molecules, functions and processes.</a:t>
            </a:r>
          </a:p>
          <a:p>
            <a:pPr>
              <a:lnSpc>
                <a:spcPct val="120000"/>
              </a:lnSpc>
            </a:pPr>
            <a:r>
              <a:rPr lang="en-US" sz="2400" i="1" dirty="0" smtClean="0">
                <a:solidFill>
                  <a:srgbClr val="000090"/>
                </a:solidFill>
              </a:rPr>
              <a:t>Many problems are still open and might provide a workbench for developing / applying computational methods. </a:t>
            </a:r>
          </a:p>
          <a:p>
            <a:pPr>
              <a:lnSpc>
                <a:spcPct val="120000"/>
              </a:lnSpc>
            </a:pPr>
            <a:endParaRPr lang="en-US" sz="2400" i="1" dirty="0" smtClean="0">
              <a:solidFill>
                <a:srgbClr val="000090"/>
              </a:solidFill>
            </a:endParaRPr>
          </a:p>
          <a:p>
            <a:pPr marL="0" indent="0">
              <a:lnSpc>
                <a:spcPct val="120000"/>
              </a:lnSpc>
              <a:buNone/>
            </a:pPr>
            <a:endParaRPr lang="en-US" sz="2400" dirty="0" smtClean="0">
              <a:solidFill>
                <a:srgbClr val="000090"/>
              </a:solidFill>
            </a:endParaRP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26434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797"/>
            <a:ext cx="9144000" cy="715963"/>
          </a:xfrm>
        </p:spPr>
        <p:txBody>
          <a:bodyPr/>
          <a:lstStyle/>
          <a:p>
            <a:pPr algn="r"/>
            <a:r>
              <a:rPr lang="en-US" sz="3200" dirty="0" smtClean="0">
                <a:solidFill>
                  <a:srgbClr val="000090"/>
                </a:solidFill>
                <a:latin typeface="Gill Sans SemiBold"/>
                <a:cs typeface="Gill Sans SemiBold"/>
              </a:rPr>
              <a:t>Gene regulation</a:t>
            </a:r>
            <a:endParaRPr lang="en-US" sz="3200" dirty="0">
              <a:solidFill>
                <a:srgbClr val="000090"/>
              </a:solidFill>
              <a:latin typeface="Gill Sans SemiBold"/>
              <a:cs typeface="Gill Sans SemiBold"/>
            </a:endParaRPr>
          </a:p>
        </p:txBody>
      </p:sp>
      <p:sp>
        <p:nvSpPr>
          <p:cNvPr id="4" name="Rettangolo 3"/>
          <p:cNvSpPr/>
          <p:nvPr/>
        </p:nvSpPr>
        <p:spPr>
          <a:xfrm>
            <a:off x="-9236" y="1600200"/>
            <a:ext cx="9144000" cy="2308324"/>
          </a:xfrm>
          <a:prstGeom prst="rect">
            <a:avLst/>
          </a:prstGeom>
        </p:spPr>
        <p:txBody>
          <a:bodyPr wrap="square">
            <a:spAutoFit/>
          </a:bodyPr>
          <a:lstStyle/>
          <a:p>
            <a:pPr marL="342900" indent="-342900" algn="l">
              <a:buFont typeface="Arial"/>
              <a:buChar char="•"/>
            </a:pPr>
            <a:r>
              <a:rPr lang="en-US" dirty="0" smtClean="0">
                <a:solidFill>
                  <a:srgbClr val="000090"/>
                </a:solidFill>
                <a:latin typeface="Gill Sans"/>
                <a:cs typeface="Gill Sans"/>
              </a:rPr>
              <a:t>Gene regulation is a name for the cellular processes that control the rate and timing of gene expression. </a:t>
            </a:r>
          </a:p>
          <a:p>
            <a:pPr marL="342900" indent="-342900" algn="l">
              <a:buFont typeface="Arial"/>
              <a:buChar char="•"/>
            </a:pPr>
            <a:r>
              <a:rPr lang="en-US" dirty="0" smtClean="0">
                <a:solidFill>
                  <a:srgbClr val="000090"/>
                </a:solidFill>
                <a:latin typeface="Gill Sans"/>
                <a:cs typeface="Gill Sans"/>
              </a:rPr>
              <a:t>A complex set of interactions among genes, RNA molecules, proteins (including transcription factors) and other components of the expression system determining when and where specific genes are activated and the amount of protein or RNA product produced.</a:t>
            </a:r>
            <a:endParaRPr lang="en-US" dirty="0">
              <a:solidFill>
                <a:srgbClr val="000090"/>
              </a:solidFill>
              <a:latin typeface="Gill Sans"/>
              <a:cs typeface="Gill Sans"/>
            </a:endParaRPr>
          </a:p>
        </p:txBody>
      </p:sp>
      <p:pic>
        <p:nvPicPr>
          <p:cNvPr id="3" name="Immagine 2" descr="Schermata 2015-10-07 alle 09.34.28.png"/>
          <p:cNvPicPr>
            <a:picLocks noChangeAspect="1"/>
          </p:cNvPicPr>
          <p:nvPr/>
        </p:nvPicPr>
        <p:blipFill rotWithShape="1">
          <a:blip r:embed="rId2">
            <a:extLst>
              <a:ext uri="{28A0092B-C50C-407E-A947-70E740481C1C}">
                <a14:useLocalDpi xmlns:a14="http://schemas.microsoft.com/office/drawing/2010/main" val="0"/>
              </a:ext>
            </a:extLst>
          </a:blip>
          <a:srcRect r="1751" b="3106"/>
          <a:stretch/>
        </p:blipFill>
        <p:spPr>
          <a:xfrm>
            <a:off x="1690511" y="4038600"/>
            <a:ext cx="5741061" cy="271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403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r" eaLnBrk="1" hangingPunct="1">
              <a:lnSpc>
                <a:spcPct val="110000"/>
              </a:lnSpc>
            </a:pPr>
            <a:r>
              <a:rPr lang="it-IT" sz="3200" dirty="0">
                <a:solidFill>
                  <a:srgbClr val="000090"/>
                </a:solidFill>
                <a:latin typeface="Gill Sans SemiBold"/>
                <a:cs typeface="Gill Sans SemiBold"/>
              </a:rPr>
              <a:t>Gene </a:t>
            </a:r>
            <a:r>
              <a:rPr lang="it-IT" sz="3200" dirty="0" err="1" smtClean="0">
                <a:solidFill>
                  <a:srgbClr val="000090"/>
                </a:solidFill>
                <a:latin typeface="Gill Sans SemiBold"/>
                <a:cs typeface="Gill Sans SemiBold"/>
              </a:rPr>
              <a:t>regulatory</a:t>
            </a:r>
            <a:r>
              <a:rPr lang="it-IT" sz="3200" dirty="0" smtClean="0">
                <a:solidFill>
                  <a:srgbClr val="000090"/>
                </a:solidFill>
                <a:latin typeface="Gill Sans SemiBold"/>
                <a:cs typeface="Gill Sans SemiBold"/>
              </a:rPr>
              <a:t> networks </a:t>
            </a:r>
            <a:r>
              <a:rPr lang="it-IT" sz="3200" dirty="0">
                <a:solidFill>
                  <a:srgbClr val="000090"/>
                </a:solidFill>
                <a:latin typeface="Gill Sans SemiBold"/>
                <a:cs typeface="Gill Sans SemiBold"/>
              </a:rPr>
              <a:t>: </a:t>
            </a:r>
            <a:r>
              <a:rPr lang="it-IT" sz="3200" dirty="0" err="1" smtClean="0">
                <a:solidFill>
                  <a:srgbClr val="000090"/>
                </a:solidFill>
                <a:latin typeface="Gill Sans SemiBold"/>
                <a:cs typeface="Gill Sans SemiBold"/>
              </a:rPr>
              <a:t>example</a:t>
            </a:r>
            <a:endParaRPr lang="it-IT" sz="3200" dirty="0">
              <a:solidFill>
                <a:srgbClr val="000090"/>
              </a:solidFill>
              <a:latin typeface="Gill Sans SemiBold"/>
              <a:cs typeface="Gill Sans SemiBold"/>
            </a:endParaRPr>
          </a:p>
        </p:txBody>
      </p:sp>
      <p:sp>
        <p:nvSpPr>
          <p:cNvPr id="5" name="Rettangolo 4"/>
          <p:cNvSpPr/>
          <p:nvPr/>
        </p:nvSpPr>
        <p:spPr>
          <a:xfrm>
            <a:off x="0" y="914400"/>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l" eaLnBrk="1" hangingPunct="1">
              <a:lnSpc>
                <a:spcPct val="110000"/>
              </a:lnSpc>
            </a:pPr>
            <a:r>
              <a:rPr lang="it-IT" sz="3200" b="1" dirty="0">
                <a:solidFill>
                  <a:srgbClr val="17375E"/>
                </a:solidFill>
                <a:latin typeface="Gill Sans"/>
                <a:cs typeface="Gill Sans"/>
              </a:rPr>
              <a:t>                                                      </a:t>
            </a:r>
          </a:p>
        </p:txBody>
      </p:sp>
      <p:pic>
        <p:nvPicPr>
          <p:cNvPr id="8" name="Immagine 7" descr="Schermata 2015-09-25 alle 13.43.57.png"/>
          <p:cNvPicPr>
            <a:picLocks noChangeAspect="1"/>
          </p:cNvPicPr>
          <p:nvPr/>
        </p:nvPicPr>
        <p:blipFill rotWithShape="1">
          <a:blip r:embed="rId2">
            <a:extLst>
              <a:ext uri="{28A0092B-C50C-407E-A947-70E740481C1C}">
                <a14:useLocalDpi xmlns:a14="http://schemas.microsoft.com/office/drawing/2010/main" val="0"/>
              </a:ext>
            </a:extLst>
          </a:blip>
          <a:srcRect l="16800" r="17607"/>
          <a:stretch/>
        </p:blipFill>
        <p:spPr>
          <a:xfrm>
            <a:off x="121355" y="1435893"/>
            <a:ext cx="5898445" cy="3136107"/>
          </a:xfrm>
          <a:prstGeom prst="rect">
            <a:avLst/>
          </a:prstGeom>
          <a:ln>
            <a:noFill/>
          </a:ln>
          <a:effectLst>
            <a:outerShdw blurRad="292100" dist="139700" dir="2700000" algn="tl" rotWithShape="0">
              <a:srgbClr val="333333">
                <a:alpha val="65000"/>
              </a:srgbClr>
            </a:outerShdw>
          </a:effectLst>
        </p:spPr>
      </p:pic>
      <p:sp>
        <p:nvSpPr>
          <p:cNvPr id="9" name="Rettangolo 8"/>
          <p:cNvSpPr>
            <a:spLocks noChangeArrowheads="1"/>
          </p:cNvSpPr>
          <p:nvPr/>
        </p:nvSpPr>
        <p:spPr bwMode="auto">
          <a:xfrm>
            <a:off x="0" y="6553200"/>
            <a:ext cx="9144000" cy="276999"/>
          </a:xfrm>
          <a:prstGeom prst="rect">
            <a:avLst/>
          </a:prstGeom>
          <a:solidFill>
            <a:srgbClr val="FAC09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it-IT" sz="1200" dirty="0">
                <a:latin typeface="Gill Sans"/>
                <a:cs typeface="Gill Sans"/>
              </a:rPr>
              <a:t>Image from </a:t>
            </a:r>
            <a:r>
              <a:rPr lang="it-IT" sz="1200" dirty="0" err="1">
                <a:latin typeface="Gill Sans"/>
                <a:cs typeface="Gill Sans"/>
              </a:rPr>
              <a:t>Rau</a:t>
            </a:r>
            <a:r>
              <a:rPr lang="it-IT" sz="1200" dirty="0">
                <a:latin typeface="Gill Sans"/>
                <a:cs typeface="Gill Sans"/>
              </a:rPr>
              <a:t>, A.: (2010) Reverse </a:t>
            </a:r>
            <a:r>
              <a:rPr lang="it-IT" sz="1200" dirty="0" err="1">
                <a:latin typeface="Gill Sans"/>
                <a:cs typeface="Gill Sans"/>
              </a:rPr>
              <a:t>engineering</a:t>
            </a:r>
            <a:r>
              <a:rPr lang="it-IT" sz="1200" dirty="0">
                <a:latin typeface="Gill Sans"/>
                <a:cs typeface="Gill Sans"/>
              </a:rPr>
              <a:t> gene networks </a:t>
            </a:r>
            <a:r>
              <a:rPr lang="it-IT" sz="1200" dirty="0" err="1">
                <a:latin typeface="Gill Sans"/>
                <a:cs typeface="Gill Sans"/>
              </a:rPr>
              <a:t>using</a:t>
            </a:r>
            <a:r>
              <a:rPr lang="it-IT" sz="1200" dirty="0">
                <a:latin typeface="Gill Sans"/>
                <a:cs typeface="Gill Sans"/>
              </a:rPr>
              <a:t> </a:t>
            </a:r>
            <a:r>
              <a:rPr lang="it-IT" sz="1200" dirty="0" err="1">
                <a:latin typeface="Gill Sans"/>
                <a:cs typeface="Gill Sans"/>
              </a:rPr>
              <a:t>genomic</a:t>
            </a:r>
            <a:r>
              <a:rPr lang="it-IT" sz="1200" dirty="0">
                <a:latin typeface="Gill Sans"/>
                <a:cs typeface="Gill Sans"/>
              </a:rPr>
              <a:t> time-</a:t>
            </a:r>
            <a:r>
              <a:rPr lang="it-IT" sz="1200" dirty="0" err="1">
                <a:latin typeface="Gill Sans"/>
                <a:cs typeface="Gill Sans"/>
              </a:rPr>
              <a:t>course</a:t>
            </a:r>
            <a:r>
              <a:rPr lang="it-IT" sz="1200" dirty="0">
                <a:latin typeface="Gill Sans"/>
                <a:cs typeface="Gill Sans"/>
              </a:rPr>
              <a:t> data. </a:t>
            </a:r>
            <a:r>
              <a:rPr lang="it-IT" sz="1200" dirty="0" err="1">
                <a:latin typeface="Gill Sans"/>
                <a:cs typeface="Gill Sans"/>
              </a:rPr>
              <a:t>Ph.D</a:t>
            </a:r>
            <a:r>
              <a:rPr lang="it-IT" sz="1200" dirty="0">
                <a:latin typeface="Gill Sans"/>
                <a:cs typeface="Gill Sans"/>
              </a:rPr>
              <a:t>. </a:t>
            </a:r>
            <a:r>
              <a:rPr lang="it-IT" sz="1200" dirty="0" err="1">
                <a:latin typeface="Gill Sans"/>
                <a:cs typeface="Gill Sans"/>
              </a:rPr>
              <a:t>dissertation</a:t>
            </a:r>
            <a:r>
              <a:rPr lang="it-IT" sz="1200" dirty="0">
                <a:latin typeface="Gill Sans"/>
                <a:cs typeface="Gill Sans"/>
              </a:rPr>
              <a:t>, </a:t>
            </a:r>
            <a:r>
              <a:rPr lang="it-IT" sz="1200" dirty="0" err="1">
                <a:latin typeface="Gill Sans"/>
                <a:cs typeface="Gill Sans"/>
              </a:rPr>
              <a:t>Purdue</a:t>
            </a:r>
            <a:r>
              <a:rPr lang="it-IT" sz="1200" dirty="0">
                <a:latin typeface="Gill Sans"/>
                <a:cs typeface="Gill Sans"/>
              </a:rPr>
              <a:t> </a:t>
            </a:r>
            <a:r>
              <a:rPr lang="it-IT" sz="1200" dirty="0" err="1" smtClean="0">
                <a:latin typeface="Gill Sans"/>
                <a:cs typeface="Gill Sans"/>
              </a:rPr>
              <a:t>University</a:t>
            </a:r>
            <a:r>
              <a:rPr lang="it-IT" sz="1200" dirty="0" smtClean="0">
                <a:latin typeface="Gill Sans"/>
                <a:cs typeface="Gill Sans"/>
              </a:rPr>
              <a:t>, </a:t>
            </a:r>
            <a:r>
              <a:rPr lang="it-IT" sz="1200" dirty="0">
                <a:latin typeface="Gill Sans"/>
                <a:cs typeface="Gill Sans"/>
              </a:rPr>
              <a:t>USA </a:t>
            </a:r>
            <a:endParaRPr lang="it-IT" sz="1200" dirty="0">
              <a:solidFill>
                <a:srgbClr val="17375E"/>
              </a:solidFill>
              <a:latin typeface="Gill Sans"/>
              <a:cs typeface="Gill Sans"/>
            </a:endParaRPr>
          </a:p>
        </p:txBody>
      </p:sp>
      <p:grpSp>
        <p:nvGrpSpPr>
          <p:cNvPr id="29" name="Gruppo 28"/>
          <p:cNvGrpSpPr/>
          <p:nvPr/>
        </p:nvGrpSpPr>
        <p:grpSpPr>
          <a:xfrm>
            <a:off x="6400800" y="1905000"/>
            <a:ext cx="2514600" cy="2286000"/>
            <a:chOff x="5943600" y="990600"/>
            <a:chExt cx="2514600" cy="2286000"/>
          </a:xfrm>
          <a:effectLst>
            <a:outerShdw blurRad="50800" dist="38100" dir="2700000" algn="tl" rotWithShape="0">
              <a:prstClr val="black">
                <a:alpha val="40000"/>
              </a:prstClr>
            </a:outerShdw>
          </a:effectLst>
        </p:grpSpPr>
        <p:sp>
          <p:nvSpPr>
            <p:cNvPr id="2" name="Ovale 1"/>
            <p:cNvSpPr/>
            <p:nvPr/>
          </p:nvSpPr>
          <p:spPr bwMode="auto">
            <a:xfrm>
              <a:off x="5943600" y="1828800"/>
              <a:ext cx="609600" cy="609600"/>
            </a:xfrm>
            <a:prstGeom prst="ellipse">
              <a:avLst/>
            </a:prstGeom>
            <a:gradFill rotWithShape="1">
              <a:gsLst>
                <a:gs pos="0">
                  <a:schemeClr val="bg2">
                    <a:gamma/>
                    <a:tint val="26667"/>
                    <a:invGamma/>
                  </a:schemeClr>
                </a:gs>
                <a:gs pos="100000">
                  <a:schemeClr val="bg2">
                    <a:alpha val="14999"/>
                  </a:schemeClr>
                </a:gs>
              </a:gsLst>
              <a:lin ang="5400000" scaled="1"/>
            </a:gradFill>
            <a:ln w="76200" cap="flat" cmpd="sng" algn="ctr">
              <a:solidFill>
                <a:srgbClr val="A7D54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rPr>
                <a:t>1</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Ovale 13"/>
            <p:cNvSpPr/>
            <p:nvPr/>
          </p:nvSpPr>
          <p:spPr bwMode="auto">
            <a:xfrm>
              <a:off x="7848600" y="1828800"/>
              <a:ext cx="609600" cy="609600"/>
            </a:xfrm>
            <a:prstGeom prst="ellipse">
              <a:avLst/>
            </a:prstGeom>
            <a:gradFill rotWithShape="1">
              <a:gsLst>
                <a:gs pos="0">
                  <a:schemeClr val="bg2">
                    <a:gamma/>
                    <a:tint val="26667"/>
                    <a:invGamma/>
                  </a:schemeClr>
                </a:gs>
                <a:gs pos="100000">
                  <a:schemeClr val="bg2">
                    <a:alpha val="14999"/>
                  </a:schemeClr>
                </a:gs>
              </a:gsLst>
              <a:lin ang="5400000" scaled="1"/>
            </a:gradFill>
            <a:ln w="76200" cap="flat" cmpd="sng" algn="ctr">
              <a:solidFill>
                <a:srgbClr val="1F55A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rPr>
                <a:t>3</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nvGrpSpPr>
            <p:cNvPr id="3" name="Gruppo 2"/>
            <p:cNvGrpSpPr/>
            <p:nvPr/>
          </p:nvGrpSpPr>
          <p:grpSpPr>
            <a:xfrm>
              <a:off x="6896100" y="990600"/>
              <a:ext cx="609600" cy="2286000"/>
              <a:chOff x="6858000" y="990600"/>
              <a:chExt cx="609600" cy="2286000"/>
            </a:xfrm>
          </p:grpSpPr>
          <p:sp>
            <p:nvSpPr>
              <p:cNvPr id="13" name="Ovale 12"/>
              <p:cNvSpPr/>
              <p:nvPr/>
            </p:nvSpPr>
            <p:spPr bwMode="auto">
              <a:xfrm>
                <a:off x="6858000" y="990600"/>
                <a:ext cx="609600" cy="609600"/>
              </a:xfrm>
              <a:prstGeom prst="ellipse">
                <a:avLst/>
              </a:prstGeom>
              <a:gradFill rotWithShape="1">
                <a:gsLst>
                  <a:gs pos="0">
                    <a:schemeClr val="bg2">
                      <a:gamma/>
                      <a:tint val="26667"/>
                      <a:invGamma/>
                    </a:schemeClr>
                  </a:gs>
                  <a:gs pos="100000">
                    <a:schemeClr val="bg2">
                      <a:alpha val="14999"/>
                    </a:schemeClr>
                  </a:gs>
                </a:gsLst>
                <a:lin ang="5400000" scaled="1"/>
              </a:gradFill>
              <a:ln w="76200" cap="flat" cmpd="sng" algn="ctr">
                <a:solidFill>
                  <a:srgbClr val="F5AE2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rPr>
                  <a:t>2</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5" name="Ovale 14"/>
              <p:cNvSpPr/>
              <p:nvPr/>
            </p:nvSpPr>
            <p:spPr bwMode="auto">
              <a:xfrm>
                <a:off x="6858000" y="2667000"/>
                <a:ext cx="609600" cy="609600"/>
              </a:xfrm>
              <a:prstGeom prst="ellipse">
                <a:avLst/>
              </a:prstGeom>
              <a:gradFill rotWithShape="1">
                <a:gsLst>
                  <a:gs pos="0">
                    <a:schemeClr val="bg2">
                      <a:gamma/>
                      <a:tint val="26667"/>
                      <a:invGamma/>
                    </a:schemeClr>
                  </a:gs>
                  <a:gs pos="100000">
                    <a:schemeClr val="bg2">
                      <a:alpha val="14999"/>
                    </a:schemeClr>
                  </a:gs>
                </a:gsLst>
                <a:lin ang="5400000" scaled="1"/>
              </a:gradFill>
              <a:ln w="76200" cap="flat" cmpd="sng" algn="ctr">
                <a:solidFill>
                  <a:srgbClr val="A5211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rPr>
                  <a:t>4</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cxnSp>
          <p:nvCxnSpPr>
            <p:cNvPr id="16" name="Connettore 2 15"/>
            <p:cNvCxnSpPr>
              <a:stCxn id="2" idx="7"/>
              <a:endCxn id="13" idx="3"/>
            </p:cNvCxnSpPr>
            <p:nvPr/>
          </p:nvCxnSpPr>
          <p:spPr bwMode="auto">
            <a:xfrm flipV="1">
              <a:off x="6463926" y="1510926"/>
              <a:ext cx="521448" cy="407148"/>
            </a:xfrm>
            <a:prstGeom prst="straightConnector1">
              <a:avLst/>
            </a:prstGeom>
            <a:gradFill rotWithShape="1">
              <a:gsLst>
                <a:gs pos="0">
                  <a:schemeClr val="bg2">
                    <a:gamma/>
                    <a:tint val="26667"/>
                    <a:invGamma/>
                  </a:schemeClr>
                </a:gs>
                <a:gs pos="100000">
                  <a:schemeClr val="bg2">
                    <a:alpha val="14999"/>
                  </a:schemeClr>
                </a:gs>
              </a:gsLst>
              <a:lin ang="5400000" scaled="1"/>
            </a:grad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Connettore 2 16"/>
            <p:cNvCxnSpPr>
              <a:stCxn id="14" idx="2"/>
              <a:endCxn id="2" idx="6"/>
            </p:cNvCxnSpPr>
            <p:nvPr/>
          </p:nvCxnSpPr>
          <p:spPr bwMode="auto">
            <a:xfrm flipH="1">
              <a:off x="6553200" y="2133600"/>
              <a:ext cx="1295400" cy="0"/>
            </a:xfrm>
            <a:prstGeom prst="straightConnector1">
              <a:avLst/>
            </a:prstGeom>
            <a:gradFill rotWithShape="1">
              <a:gsLst>
                <a:gs pos="0">
                  <a:schemeClr val="bg2">
                    <a:gamma/>
                    <a:tint val="26667"/>
                    <a:invGamma/>
                  </a:schemeClr>
                </a:gs>
                <a:gs pos="100000">
                  <a:schemeClr val="bg2">
                    <a:alpha val="14999"/>
                  </a:schemeClr>
                </a:gs>
              </a:gsLst>
              <a:lin ang="5400000" scaled="1"/>
            </a:grad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onnettore 2 19"/>
            <p:cNvCxnSpPr>
              <a:stCxn id="13" idx="5"/>
              <a:endCxn id="14" idx="1"/>
            </p:cNvCxnSpPr>
            <p:nvPr/>
          </p:nvCxnSpPr>
          <p:spPr bwMode="auto">
            <a:xfrm>
              <a:off x="7416426" y="1510926"/>
              <a:ext cx="521448" cy="407148"/>
            </a:xfrm>
            <a:prstGeom prst="straightConnector1">
              <a:avLst/>
            </a:prstGeom>
            <a:gradFill rotWithShape="1">
              <a:gsLst>
                <a:gs pos="0">
                  <a:schemeClr val="bg2">
                    <a:gamma/>
                    <a:tint val="26667"/>
                    <a:invGamma/>
                  </a:schemeClr>
                </a:gs>
                <a:gs pos="100000">
                  <a:schemeClr val="bg2">
                    <a:alpha val="14999"/>
                  </a:schemeClr>
                </a:gs>
              </a:gsLst>
              <a:lin ang="5400000" scaled="1"/>
            </a:grad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Connettore 2 22"/>
            <p:cNvCxnSpPr>
              <a:stCxn id="2" idx="5"/>
              <a:endCxn id="15" idx="1"/>
            </p:cNvCxnSpPr>
            <p:nvPr/>
          </p:nvCxnSpPr>
          <p:spPr bwMode="auto">
            <a:xfrm>
              <a:off x="6463926" y="2349126"/>
              <a:ext cx="521448" cy="407148"/>
            </a:xfrm>
            <a:prstGeom prst="straightConnector1">
              <a:avLst/>
            </a:prstGeom>
            <a:gradFill rotWithShape="1">
              <a:gsLst>
                <a:gs pos="0">
                  <a:schemeClr val="bg2">
                    <a:gamma/>
                    <a:tint val="26667"/>
                    <a:invGamma/>
                  </a:schemeClr>
                </a:gs>
                <a:gs pos="100000">
                  <a:schemeClr val="bg2">
                    <a:alpha val="14999"/>
                  </a:schemeClr>
                </a:gs>
              </a:gsLst>
              <a:lin ang="5400000" scaled="1"/>
            </a:grad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Connettore 2 25"/>
            <p:cNvCxnSpPr>
              <a:stCxn id="15" idx="7"/>
              <a:endCxn id="14" idx="3"/>
            </p:cNvCxnSpPr>
            <p:nvPr/>
          </p:nvCxnSpPr>
          <p:spPr bwMode="auto">
            <a:xfrm flipV="1">
              <a:off x="7416426" y="2349126"/>
              <a:ext cx="521448" cy="407148"/>
            </a:xfrm>
            <a:prstGeom prst="straightConnector1">
              <a:avLst/>
            </a:prstGeom>
            <a:gradFill rotWithShape="1">
              <a:gsLst>
                <a:gs pos="0">
                  <a:schemeClr val="bg2">
                    <a:gamma/>
                    <a:tint val="26667"/>
                    <a:invGamma/>
                  </a:schemeClr>
                </a:gs>
                <a:gs pos="100000">
                  <a:schemeClr val="bg2">
                    <a:alpha val="14999"/>
                  </a:schemeClr>
                </a:gs>
              </a:gsLst>
              <a:lin ang="5400000" scaled="1"/>
            </a:grad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10" name="CasellaDiTesto 9"/>
          <p:cNvSpPr txBox="1"/>
          <p:nvPr/>
        </p:nvSpPr>
        <p:spPr>
          <a:xfrm>
            <a:off x="0" y="4754940"/>
            <a:ext cx="9144000" cy="1569660"/>
          </a:xfrm>
          <a:prstGeom prst="rect">
            <a:avLst/>
          </a:prstGeom>
          <a:noFill/>
        </p:spPr>
        <p:txBody>
          <a:bodyPr wrap="square" rtlCol="0">
            <a:spAutoFit/>
          </a:bodyPr>
          <a:lstStyle/>
          <a:p>
            <a:pPr marL="342900" indent="-342900" algn="l">
              <a:buFont typeface="Arial"/>
              <a:buChar char="•"/>
            </a:pPr>
            <a:r>
              <a:rPr lang="it-IT" dirty="0" smtClean="0">
                <a:solidFill>
                  <a:srgbClr val="000090"/>
                </a:solidFill>
                <a:latin typeface="Gill Sans"/>
                <a:cs typeface="Gill Sans"/>
              </a:rPr>
              <a:t>A </a:t>
            </a:r>
            <a:r>
              <a:rPr lang="it-IT" dirty="0" err="1" smtClean="0">
                <a:solidFill>
                  <a:srgbClr val="000090"/>
                </a:solidFill>
                <a:latin typeface="Gill Sans"/>
                <a:cs typeface="Gill Sans"/>
              </a:rPr>
              <a:t>simple</a:t>
            </a:r>
            <a:r>
              <a:rPr lang="it-IT" dirty="0" smtClean="0">
                <a:solidFill>
                  <a:srgbClr val="000090"/>
                </a:solidFill>
                <a:latin typeface="Gill Sans"/>
                <a:cs typeface="Gill Sans"/>
              </a:rPr>
              <a:t> gene </a:t>
            </a:r>
            <a:r>
              <a:rPr lang="it-IT" dirty="0" err="1" smtClean="0">
                <a:solidFill>
                  <a:srgbClr val="000090"/>
                </a:solidFill>
                <a:latin typeface="Gill Sans"/>
                <a:cs typeface="Gill Sans"/>
              </a:rPr>
              <a:t>regulatory</a:t>
            </a:r>
            <a:r>
              <a:rPr lang="it-IT" dirty="0" smtClean="0">
                <a:solidFill>
                  <a:srgbClr val="000090"/>
                </a:solidFill>
                <a:latin typeface="Gill Sans"/>
                <a:cs typeface="Gill Sans"/>
              </a:rPr>
              <a:t> network made up of </a:t>
            </a:r>
            <a:r>
              <a:rPr lang="it-IT" dirty="0" err="1" smtClean="0">
                <a:solidFill>
                  <a:srgbClr val="000090"/>
                </a:solidFill>
                <a:latin typeface="Gill Sans"/>
                <a:cs typeface="Gill Sans"/>
              </a:rPr>
              <a:t>four</a:t>
            </a:r>
            <a:r>
              <a:rPr lang="it-IT" dirty="0" smtClean="0">
                <a:solidFill>
                  <a:srgbClr val="000090"/>
                </a:solidFill>
                <a:latin typeface="Gill Sans"/>
                <a:cs typeface="Gill Sans"/>
              </a:rPr>
              <a:t> </a:t>
            </a:r>
            <a:r>
              <a:rPr lang="it-IT" dirty="0" err="1" smtClean="0">
                <a:solidFill>
                  <a:srgbClr val="000090"/>
                </a:solidFill>
                <a:latin typeface="Gill Sans"/>
                <a:cs typeface="Gill Sans"/>
              </a:rPr>
              <a:t>genes</a:t>
            </a:r>
            <a:r>
              <a:rPr lang="it-IT" dirty="0" smtClean="0">
                <a:solidFill>
                  <a:srgbClr val="000090"/>
                </a:solidFill>
                <a:latin typeface="Gill Sans"/>
                <a:cs typeface="Gill Sans"/>
              </a:rPr>
              <a:t>.</a:t>
            </a:r>
          </a:p>
          <a:p>
            <a:pPr marL="342900" indent="-342900" algn="l">
              <a:buFont typeface="Arial"/>
              <a:buChar char="•"/>
            </a:pPr>
            <a:r>
              <a:rPr lang="it-IT" dirty="0" err="1" smtClean="0">
                <a:solidFill>
                  <a:srgbClr val="000090"/>
                </a:solidFill>
                <a:latin typeface="Gill Sans"/>
                <a:cs typeface="Gill Sans"/>
              </a:rPr>
              <a:t>Each</a:t>
            </a:r>
            <a:r>
              <a:rPr lang="it-IT" dirty="0" smtClean="0">
                <a:solidFill>
                  <a:srgbClr val="000090"/>
                </a:solidFill>
                <a:latin typeface="Gill Sans"/>
                <a:cs typeface="Gill Sans"/>
              </a:rPr>
              <a:t> </a:t>
            </a:r>
            <a:r>
              <a:rPr lang="it-IT" dirty="0" smtClean="0">
                <a:solidFill>
                  <a:srgbClr val="000090"/>
                </a:solidFill>
                <a:latin typeface="Gill Sans"/>
                <a:cs typeface="Gill Sans"/>
              </a:rPr>
              <a:t>gene </a:t>
            </a:r>
            <a:r>
              <a:rPr lang="it-IT" dirty="0" err="1" smtClean="0">
                <a:solidFill>
                  <a:srgbClr val="000090"/>
                </a:solidFill>
                <a:latin typeface="Gill Sans"/>
                <a:cs typeface="Gill Sans"/>
              </a:rPr>
              <a:t>is</a:t>
            </a:r>
            <a:r>
              <a:rPr lang="it-IT" dirty="0" smtClean="0">
                <a:solidFill>
                  <a:srgbClr val="000090"/>
                </a:solidFill>
                <a:latin typeface="Gill Sans"/>
                <a:cs typeface="Gill Sans"/>
              </a:rPr>
              <a:t> </a:t>
            </a:r>
            <a:r>
              <a:rPr lang="it-IT" dirty="0" err="1" smtClean="0">
                <a:solidFill>
                  <a:srgbClr val="000090"/>
                </a:solidFill>
                <a:latin typeface="Gill Sans"/>
                <a:cs typeface="Gill Sans"/>
              </a:rPr>
              <a:t>transcribed</a:t>
            </a:r>
            <a:r>
              <a:rPr lang="it-IT" dirty="0" smtClean="0">
                <a:solidFill>
                  <a:srgbClr val="000090"/>
                </a:solidFill>
                <a:latin typeface="Gill Sans"/>
                <a:cs typeface="Gill Sans"/>
              </a:rPr>
              <a:t> and </a:t>
            </a:r>
            <a:r>
              <a:rPr lang="it-IT" dirty="0" err="1" smtClean="0">
                <a:solidFill>
                  <a:srgbClr val="000090"/>
                </a:solidFill>
                <a:latin typeface="Gill Sans"/>
                <a:cs typeface="Gill Sans"/>
              </a:rPr>
              <a:t>translated</a:t>
            </a:r>
            <a:r>
              <a:rPr lang="it-IT" dirty="0" smtClean="0">
                <a:solidFill>
                  <a:srgbClr val="000090"/>
                </a:solidFill>
                <a:latin typeface="Gill Sans"/>
                <a:cs typeface="Gill Sans"/>
              </a:rPr>
              <a:t> </a:t>
            </a:r>
            <a:r>
              <a:rPr lang="it-IT" dirty="0" err="1" smtClean="0">
                <a:solidFill>
                  <a:srgbClr val="000090"/>
                </a:solidFill>
                <a:latin typeface="Gill Sans"/>
                <a:cs typeface="Gill Sans"/>
              </a:rPr>
              <a:t>into</a:t>
            </a:r>
            <a:r>
              <a:rPr lang="it-IT" dirty="0" smtClean="0">
                <a:solidFill>
                  <a:srgbClr val="000090"/>
                </a:solidFill>
                <a:latin typeface="Gill Sans"/>
                <a:cs typeface="Gill Sans"/>
              </a:rPr>
              <a:t> a </a:t>
            </a:r>
            <a:r>
              <a:rPr lang="it-IT" dirty="0" err="1" smtClean="0">
                <a:solidFill>
                  <a:srgbClr val="000090"/>
                </a:solidFill>
                <a:latin typeface="Gill Sans"/>
                <a:cs typeface="Gill Sans"/>
              </a:rPr>
              <a:t>transcription</a:t>
            </a:r>
            <a:r>
              <a:rPr lang="it-IT" dirty="0" smtClean="0">
                <a:solidFill>
                  <a:srgbClr val="000090"/>
                </a:solidFill>
                <a:latin typeface="Gill Sans"/>
                <a:cs typeface="Gill Sans"/>
              </a:rPr>
              <a:t> </a:t>
            </a:r>
            <a:r>
              <a:rPr lang="it-IT" dirty="0" err="1" smtClean="0">
                <a:solidFill>
                  <a:srgbClr val="000090"/>
                </a:solidFill>
                <a:latin typeface="Gill Sans"/>
                <a:cs typeface="Gill Sans"/>
              </a:rPr>
              <a:t>factor</a:t>
            </a:r>
            <a:r>
              <a:rPr lang="it-IT" dirty="0" smtClean="0">
                <a:solidFill>
                  <a:srgbClr val="000090"/>
                </a:solidFill>
                <a:latin typeface="Gill Sans"/>
                <a:cs typeface="Gill Sans"/>
              </a:rPr>
              <a:t> (TF) </a:t>
            </a:r>
            <a:r>
              <a:rPr lang="it-IT" dirty="0" err="1" smtClean="0">
                <a:solidFill>
                  <a:srgbClr val="000090"/>
                </a:solidFill>
                <a:latin typeface="Gill Sans"/>
                <a:cs typeface="Gill Sans"/>
              </a:rPr>
              <a:t>protein</a:t>
            </a:r>
            <a:r>
              <a:rPr lang="it-IT" dirty="0" smtClean="0">
                <a:solidFill>
                  <a:srgbClr val="000090"/>
                </a:solidFill>
                <a:latin typeface="Gill Sans"/>
                <a:cs typeface="Gill Sans"/>
              </a:rPr>
              <a:t>, </a:t>
            </a:r>
            <a:r>
              <a:rPr lang="it-IT" dirty="0" err="1" smtClean="0">
                <a:solidFill>
                  <a:srgbClr val="000090"/>
                </a:solidFill>
                <a:latin typeface="Gill Sans"/>
                <a:cs typeface="Gill Sans"/>
              </a:rPr>
              <a:t>which</a:t>
            </a:r>
            <a:r>
              <a:rPr lang="it-IT" dirty="0" smtClean="0">
                <a:solidFill>
                  <a:srgbClr val="000090"/>
                </a:solidFill>
                <a:latin typeface="Gill Sans"/>
                <a:cs typeface="Gill Sans"/>
              </a:rPr>
              <a:t> in turn </a:t>
            </a:r>
            <a:r>
              <a:rPr lang="it-IT" dirty="0" err="1" smtClean="0">
                <a:solidFill>
                  <a:srgbClr val="000090"/>
                </a:solidFill>
                <a:latin typeface="Gill Sans"/>
                <a:cs typeface="Gill Sans"/>
              </a:rPr>
              <a:t>regulates</a:t>
            </a:r>
            <a:r>
              <a:rPr lang="it-IT" dirty="0" smtClean="0">
                <a:solidFill>
                  <a:srgbClr val="000090"/>
                </a:solidFill>
                <a:latin typeface="Gill Sans"/>
                <a:cs typeface="Gill Sans"/>
              </a:rPr>
              <a:t> the </a:t>
            </a:r>
            <a:r>
              <a:rPr lang="it-IT" dirty="0" err="1" smtClean="0">
                <a:solidFill>
                  <a:srgbClr val="000090"/>
                </a:solidFill>
                <a:latin typeface="Gill Sans"/>
                <a:cs typeface="Gill Sans"/>
              </a:rPr>
              <a:t>expression</a:t>
            </a:r>
            <a:r>
              <a:rPr lang="it-IT" dirty="0" smtClean="0">
                <a:solidFill>
                  <a:srgbClr val="000090"/>
                </a:solidFill>
                <a:latin typeface="Gill Sans"/>
                <a:cs typeface="Gill Sans"/>
              </a:rPr>
              <a:t> of </a:t>
            </a:r>
            <a:r>
              <a:rPr lang="it-IT" dirty="0" err="1" smtClean="0">
                <a:solidFill>
                  <a:srgbClr val="000090"/>
                </a:solidFill>
                <a:latin typeface="Gill Sans"/>
                <a:cs typeface="Gill Sans"/>
              </a:rPr>
              <a:t>other</a:t>
            </a:r>
            <a:r>
              <a:rPr lang="it-IT" dirty="0" smtClean="0">
                <a:solidFill>
                  <a:srgbClr val="000090"/>
                </a:solidFill>
                <a:latin typeface="Gill Sans"/>
                <a:cs typeface="Gill Sans"/>
              </a:rPr>
              <a:t> </a:t>
            </a:r>
            <a:r>
              <a:rPr lang="it-IT" dirty="0" err="1" smtClean="0">
                <a:solidFill>
                  <a:srgbClr val="000090"/>
                </a:solidFill>
                <a:latin typeface="Gill Sans"/>
                <a:cs typeface="Gill Sans"/>
              </a:rPr>
              <a:t>genes</a:t>
            </a:r>
            <a:r>
              <a:rPr lang="it-IT" dirty="0" smtClean="0">
                <a:solidFill>
                  <a:srgbClr val="000090"/>
                </a:solidFill>
                <a:latin typeface="Gill Sans"/>
                <a:cs typeface="Gill Sans"/>
              </a:rPr>
              <a:t> </a:t>
            </a:r>
            <a:r>
              <a:rPr lang="it-IT" dirty="0" smtClean="0">
                <a:solidFill>
                  <a:srgbClr val="000090"/>
                </a:solidFill>
                <a:latin typeface="Gill Sans"/>
                <a:cs typeface="Gill Sans"/>
              </a:rPr>
              <a:t>by </a:t>
            </a:r>
            <a:r>
              <a:rPr lang="it-IT" dirty="0" err="1" smtClean="0">
                <a:solidFill>
                  <a:srgbClr val="000090"/>
                </a:solidFill>
                <a:latin typeface="Gill Sans"/>
                <a:cs typeface="Gill Sans"/>
              </a:rPr>
              <a:t>binding</a:t>
            </a:r>
            <a:r>
              <a:rPr lang="it-IT" dirty="0" smtClean="0">
                <a:solidFill>
                  <a:srgbClr val="000090"/>
                </a:solidFill>
                <a:latin typeface="Gill Sans"/>
                <a:cs typeface="Gill Sans"/>
              </a:rPr>
              <a:t> to </a:t>
            </a:r>
            <a:r>
              <a:rPr lang="it-IT" dirty="0" err="1" smtClean="0">
                <a:solidFill>
                  <a:srgbClr val="000090"/>
                </a:solidFill>
                <a:latin typeface="Gill Sans"/>
                <a:cs typeface="Gill Sans"/>
              </a:rPr>
              <a:t>their</a:t>
            </a:r>
            <a:r>
              <a:rPr lang="it-IT" dirty="0" smtClean="0">
                <a:solidFill>
                  <a:srgbClr val="000090"/>
                </a:solidFill>
                <a:latin typeface="Gill Sans"/>
                <a:cs typeface="Gill Sans"/>
              </a:rPr>
              <a:t> </a:t>
            </a:r>
            <a:r>
              <a:rPr lang="it-IT" dirty="0" err="1" smtClean="0">
                <a:solidFill>
                  <a:srgbClr val="000090"/>
                </a:solidFill>
                <a:latin typeface="Gill Sans"/>
                <a:cs typeface="Gill Sans"/>
              </a:rPr>
              <a:t>respective</a:t>
            </a:r>
            <a:r>
              <a:rPr lang="it-IT" dirty="0" smtClean="0">
                <a:solidFill>
                  <a:srgbClr val="000090"/>
                </a:solidFill>
                <a:latin typeface="Gill Sans"/>
                <a:cs typeface="Gill Sans"/>
              </a:rPr>
              <a:t> promoter </a:t>
            </a:r>
            <a:r>
              <a:rPr lang="it-IT" dirty="0" err="1" smtClean="0">
                <a:solidFill>
                  <a:srgbClr val="000090"/>
                </a:solidFill>
                <a:latin typeface="Gill Sans"/>
                <a:cs typeface="Gill Sans"/>
              </a:rPr>
              <a:t>regions</a:t>
            </a:r>
            <a:r>
              <a:rPr lang="it-IT" dirty="0" smtClean="0">
                <a:solidFill>
                  <a:srgbClr val="000090"/>
                </a:solidFill>
                <a:latin typeface="Gill Sans"/>
                <a:cs typeface="Gill Sans"/>
              </a:rPr>
              <a:t>.</a:t>
            </a:r>
            <a:endParaRPr lang="it-IT" dirty="0">
              <a:solidFill>
                <a:srgbClr val="000090"/>
              </a:solidFill>
              <a:latin typeface="Gill Sans"/>
              <a:cs typeface="Gill Sans"/>
            </a:endParaRPr>
          </a:p>
        </p:txBody>
      </p:sp>
      <p:sp>
        <p:nvSpPr>
          <p:cNvPr id="32" name="Trapezio 31"/>
          <p:cNvSpPr/>
          <p:nvPr/>
        </p:nvSpPr>
        <p:spPr bwMode="auto">
          <a:xfrm rot="9267033">
            <a:off x="4378104" y="3038456"/>
            <a:ext cx="1816637" cy="1410407"/>
          </a:xfrm>
          <a:prstGeom prst="trapezoid">
            <a:avLst>
              <a:gd name="adj" fmla="val 35590"/>
            </a:avLst>
          </a:prstGeom>
          <a:solidFill>
            <a:srgbClr val="FFFFFF"/>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277457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r" eaLnBrk="1" hangingPunct="1">
              <a:lnSpc>
                <a:spcPct val="110000"/>
              </a:lnSpc>
            </a:pPr>
            <a:r>
              <a:rPr lang="it-IT" sz="3200" dirty="0">
                <a:solidFill>
                  <a:srgbClr val="000090"/>
                </a:solidFill>
                <a:latin typeface="Gill Sans SemiBold"/>
                <a:cs typeface="Gill Sans SemiBold"/>
              </a:rPr>
              <a:t>Gene </a:t>
            </a:r>
            <a:r>
              <a:rPr lang="it-IT" sz="3200" dirty="0" err="1" smtClean="0">
                <a:solidFill>
                  <a:srgbClr val="000090"/>
                </a:solidFill>
                <a:latin typeface="Gill Sans SemiBold"/>
                <a:cs typeface="Gill Sans SemiBold"/>
              </a:rPr>
              <a:t>regulatory</a:t>
            </a:r>
            <a:r>
              <a:rPr lang="it-IT" sz="3200" dirty="0" smtClean="0">
                <a:solidFill>
                  <a:srgbClr val="000090"/>
                </a:solidFill>
                <a:latin typeface="Gill Sans SemiBold"/>
                <a:cs typeface="Gill Sans SemiBold"/>
              </a:rPr>
              <a:t> networks: </a:t>
            </a:r>
            <a:r>
              <a:rPr lang="it-IT" sz="3200" dirty="0" err="1" smtClean="0">
                <a:solidFill>
                  <a:srgbClr val="000090"/>
                </a:solidFill>
                <a:latin typeface="Gill Sans SemiBold"/>
                <a:cs typeface="Gill Sans SemiBold"/>
              </a:rPr>
              <a:t>regulation</a:t>
            </a:r>
            <a:endParaRPr lang="it-IT" sz="3200" dirty="0">
              <a:solidFill>
                <a:srgbClr val="000090"/>
              </a:solidFill>
              <a:latin typeface="Gill Sans SemiBold"/>
              <a:cs typeface="Gill Sans SemiBold"/>
            </a:endParaRPr>
          </a:p>
        </p:txBody>
      </p:sp>
      <p:pic>
        <p:nvPicPr>
          <p:cNvPr id="4" name="Immagine 3" descr="Schermata 2015-09-24 alle 11.43.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7" y="1960790"/>
            <a:ext cx="8927889" cy="3601810"/>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575733" y="5722203"/>
            <a:ext cx="8001000" cy="830997"/>
          </a:xfrm>
          <a:prstGeom prst="rect">
            <a:avLst/>
          </a:prstGeom>
          <a:noFill/>
        </p:spPr>
        <p:txBody>
          <a:bodyPr wrap="square" rtlCol="0">
            <a:spAutoFit/>
          </a:bodyPr>
          <a:lstStyle/>
          <a:p>
            <a:r>
              <a:rPr lang="it-IT" dirty="0" smtClean="0">
                <a:solidFill>
                  <a:srgbClr val="000090"/>
                </a:solidFill>
                <a:latin typeface="Gill Sans"/>
                <a:cs typeface="Gill Sans"/>
              </a:rPr>
              <a:t> </a:t>
            </a:r>
            <a:r>
              <a:rPr lang="it-IT" dirty="0" err="1" smtClean="0">
                <a:solidFill>
                  <a:srgbClr val="000090"/>
                </a:solidFill>
                <a:latin typeface="Gill Sans"/>
                <a:cs typeface="Gill Sans"/>
              </a:rPr>
              <a:t>There</a:t>
            </a:r>
            <a:r>
              <a:rPr lang="it-IT" dirty="0" smtClean="0">
                <a:solidFill>
                  <a:srgbClr val="000090"/>
                </a:solidFill>
                <a:latin typeface="Gill Sans"/>
                <a:cs typeface="Gill Sans"/>
              </a:rPr>
              <a:t> are multiple </a:t>
            </a:r>
            <a:r>
              <a:rPr lang="it-IT" dirty="0" err="1" smtClean="0">
                <a:solidFill>
                  <a:srgbClr val="000090"/>
                </a:solidFill>
                <a:latin typeface="Gill Sans"/>
                <a:cs typeface="Gill Sans"/>
              </a:rPr>
              <a:t>levels</a:t>
            </a:r>
            <a:r>
              <a:rPr lang="it-IT" dirty="0" smtClean="0">
                <a:solidFill>
                  <a:srgbClr val="000090"/>
                </a:solidFill>
                <a:latin typeface="Gill Sans"/>
                <a:cs typeface="Gill Sans"/>
              </a:rPr>
              <a:t> </a:t>
            </a:r>
            <a:r>
              <a:rPr lang="it-IT" dirty="0" err="1" smtClean="0">
                <a:solidFill>
                  <a:srgbClr val="000090"/>
                </a:solidFill>
                <a:latin typeface="Gill Sans"/>
                <a:cs typeface="Gill Sans"/>
              </a:rPr>
              <a:t>at</a:t>
            </a:r>
            <a:r>
              <a:rPr lang="it-IT" dirty="0" smtClean="0">
                <a:solidFill>
                  <a:srgbClr val="000090"/>
                </a:solidFill>
                <a:latin typeface="Gill Sans"/>
                <a:cs typeface="Gill Sans"/>
              </a:rPr>
              <a:t> </a:t>
            </a:r>
            <a:r>
              <a:rPr lang="it-IT" dirty="0" err="1" smtClean="0">
                <a:solidFill>
                  <a:srgbClr val="000090"/>
                </a:solidFill>
                <a:latin typeface="Gill Sans"/>
                <a:cs typeface="Gill Sans"/>
              </a:rPr>
              <a:t>which</a:t>
            </a:r>
            <a:r>
              <a:rPr lang="it-IT" dirty="0" smtClean="0">
                <a:solidFill>
                  <a:srgbClr val="000090"/>
                </a:solidFill>
                <a:latin typeface="Gill Sans"/>
                <a:cs typeface="Gill Sans"/>
              </a:rPr>
              <a:t> </a:t>
            </a:r>
            <a:r>
              <a:rPr lang="it-IT" dirty="0" err="1" smtClean="0">
                <a:solidFill>
                  <a:srgbClr val="000090"/>
                </a:solidFill>
                <a:latin typeface="Gill Sans"/>
                <a:cs typeface="Gill Sans"/>
              </a:rPr>
              <a:t>genes</a:t>
            </a:r>
            <a:r>
              <a:rPr lang="it-IT" dirty="0" smtClean="0">
                <a:solidFill>
                  <a:srgbClr val="000090"/>
                </a:solidFill>
                <a:latin typeface="Gill Sans"/>
                <a:cs typeface="Gill Sans"/>
              </a:rPr>
              <a:t> are </a:t>
            </a:r>
            <a:r>
              <a:rPr lang="it-IT" dirty="0" err="1" smtClean="0">
                <a:solidFill>
                  <a:srgbClr val="000090"/>
                </a:solidFill>
                <a:latin typeface="Gill Sans"/>
                <a:cs typeface="Gill Sans"/>
              </a:rPr>
              <a:t>regulated</a:t>
            </a:r>
            <a:r>
              <a:rPr lang="it-IT" dirty="0" smtClean="0">
                <a:solidFill>
                  <a:srgbClr val="000090"/>
                </a:solidFill>
                <a:latin typeface="Gill Sans"/>
                <a:cs typeface="Gill Sans"/>
              </a:rPr>
              <a:t> by </a:t>
            </a:r>
            <a:r>
              <a:rPr lang="it-IT" dirty="0" err="1" smtClean="0">
                <a:solidFill>
                  <a:srgbClr val="000090"/>
                </a:solidFill>
                <a:latin typeface="Gill Sans"/>
                <a:cs typeface="Gill Sans"/>
              </a:rPr>
              <a:t>other</a:t>
            </a:r>
            <a:r>
              <a:rPr lang="it-IT" dirty="0" smtClean="0">
                <a:solidFill>
                  <a:srgbClr val="000090"/>
                </a:solidFill>
                <a:latin typeface="Gill Sans"/>
                <a:cs typeface="Gill Sans"/>
              </a:rPr>
              <a:t> </a:t>
            </a:r>
            <a:r>
              <a:rPr lang="it-IT" dirty="0" err="1" smtClean="0">
                <a:solidFill>
                  <a:srgbClr val="000090"/>
                </a:solidFill>
                <a:latin typeface="Gill Sans"/>
                <a:cs typeface="Gill Sans"/>
              </a:rPr>
              <a:t>genes</a:t>
            </a:r>
            <a:r>
              <a:rPr lang="it-IT" dirty="0" smtClean="0">
                <a:solidFill>
                  <a:srgbClr val="000090"/>
                </a:solidFill>
                <a:latin typeface="Gill Sans"/>
                <a:cs typeface="Gill Sans"/>
              </a:rPr>
              <a:t>, </a:t>
            </a:r>
            <a:r>
              <a:rPr lang="it-IT" dirty="0" err="1" smtClean="0">
                <a:solidFill>
                  <a:srgbClr val="000090"/>
                </a:solidFill>
                <a:latin typeface="Gill Sans"/>
                <a:cs typeface="Gill Sans"/>
              </a:rPr>
              <a:t>proteins</a:t>
            </a:r>
            <a:r>
              <a:rPr lang="it-IT" dirty="0" smtClean="0">
                <a:solidFill>
                  <a:srgbClr val="000090"/>
                </a:solidFill>
                <a:latin typeface="Gill Sans"/>
                <a:cs typeface="Gill Sans"/>
              </a:rPr>
              <a:t> and </a:t>
            </a:r>
            <a:r>
              <a:rPr lang="it-IT" dirty="0" err="1" smtClean="0">
                <a:solidFill>
                  <a:srgbClr val="000090"/>
                </a:solidFill>
                <a:latin typeface="Gill Sans"/>
                <a:cs typeface="Gill Sans"/>
              </a:rPr>
              <a:t>metabolites</a:t>
            </a:r>
            <a:r>
              <a:rPr lang="it-IT" dirty="0" smtClean="0">
                <a:solidFill>
                  <a:srgbClr val="000090"/>
                </a:solidFill>
                <a:latin typeface="Gill Sans"/>
                <a:cs typeface="Gill Sans"/>
              </a:rPr>
              <a:t>.</a:t>
            </a:r>
            <a:endParaRPr lang="it-IT" dirty="0">
              <a:solidFill>
                <a:srgbClr val="000090"/>
              </a:solidFill>
              <a:latin typeface="Gill Sans"/>
              <a:cs typeface="Gill Sans"/>
            </a:endParaRPr>
          </a:p>
        </p:txBody>
      </p:sp>
      <p:sp>
        <p:nvSpPr>
          <p:cNvPr id="5" name="Rettangolo 4"/>
          <p:cNvSpPr/>
          <p:nvPr/>
        </p:nvSpPr>
        <p:spPr>
          <a:xfrm>
            <a:off x="0" y="914400"/>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l" eaLnBrk="1" hangingPunct="1">
              <a:lnSpc>
                <a:spcPct val="110000"/>
              </a:lnSpc>
            </a:pPr>
            <a:r>
              <a:rPr lang="it-IT" sz="3200" b="1" dirty="0">
                <a:solidFill>
                  <a:srgbClr val="17375E"/>
                </a:solidFill>
                <a:latin typeface="Gill Sans"/>
                <a:cs typeface="Gill Sans"/>
              </a:rPr>
              <a:t>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0" y="228600"/>
            <a:ext cx="9144000" cy="625812"/>
          </a:xfrm>
          <a:prstGeom prst="rect">
            <a:avLst/>
          </a:prstGeom>
          <a:noFill/>
          <a:effectLst>
            <a:glow rad="139700">
              <a:schemeClr val="accent6">
                <a:satMod val="175000"/>
                <a:alpha val="40000"/>
              </a:schemeClr>
            </a:glow>
          </a:effectLst>
        </p:spPr>
        <p:txBody>
          <a:bodyPr anchor="b">
            <a:spAutoFit/>
          </a:bodyPr>
          <a:lstStyle>
            <a:lvl1pPr eaLnBrk="0" hangingPunct="0">
              <a:tabLst>
                <a:tab pos="8067675" algn="l"/>
                <a:tab pos="8515350" algn="l"/>
              </a:tabLst>
              <a:defRPr>
                <a:solidFill>
                  <a:schemeClr val="tx1"/>
                </a:solidFill>
                <a:latin typeface="Calibri" charset="0"/>
                <a:ea typeface="MS PGothic" charset="0"/>
                <a:cs typeface="MS PGothic" charset="0"/>
              </a:defRPr>
            </a:lvl1pPr>
            <a:lvl2pPr marL="742950" indent="-285750" eaLnBrk="0" hangingPunct="0">
              <a:tabLst>
                <a:tab pos="8067675" algn="l"/>
                <a:tab pos="8515350" algn="l"/>
              </a:tabLst>
              <a:defRPr>
                <a:solidFill>
                  <a:schemeClr val="tx1"/>
                </a:solidFill>
                <a:latin typeface="Calibri" charset="0"/>
                <a:ea typeface="MS PGothic" charset="0"/>
                <a:cs typeface="MS PGothic" charset="0"/>
              </a:defRPr>
            </a:lvl2pPr>
            <a:lvl3pPr marL="1143000" indent="-228600" eaLnBrk="0" hangingPunct="0">
              <a:tabLst>
                <a:tab pos="8067675" algn="l"/>
                <a:tab pos="8515350" algn="l"/>
              </a:tabLst>
              <a:defRPr>
                <a:solidFill>
                  <a:schemeClr val="tx1"/>
                </a:solidFill>
                <a:latin typeface="Calibri" charset="0"/>
                <a:ea typeface="MS PGothic" charset="0"/>
                <a:cs typeface="MS PGothic" charset="0"/>
              </a:defRPr>
            </a:lvl3pPr>
            <a:lvl4pPr marL="1600200" indent="-228600" eaLnBrk="0" hangingPunct="0">
              <a:tabLst>
                <a:tab pos="8067675" algn="l"/>
                <a:tab pos="8515350" algn="l"/>
              </a:tabLst>
              <a:defRPr>
                <a:solidFill>
                  <a:schemeClr val="tx1"/>
                </a:solidFill>
                <a:latin typeface="Calibri" charset="0"/>
                <a:ea typeface="MS PGothic" charset="0"/>
                <a:cs typeface="MS PGothic" charset="0"/>
              </a:defRPr>
            </a:lvl4pPr>
            <a:lvl5pPr marL="2057400" indent="-228600" eaLnBrk="0" hangingPunct="0">
              <a:tabLst>
                <a:tab pos="8067675" algn="l"/>
                <a:tab pos="8515350" algn="l"/>
              </a:tabLst>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8067675" algn="l"/>
                <a:tab pos="8515350" algn="l"/>
              </a:tabLst>
              <a:defRPr>
                <a:solidFill>
                  <a:schemeClr val="tx1"/>
                </a:solidFill>
                <a:latin typeface="Calibri" charset="0"/>
                <a:ea typeface="MS PGothic" charset="0"/>
                <a:cs typeface="MS PGothic" charset="0"/>
              </a:defRPr>
            </a:lvl9pPr>
          </a:lstStyle>
          <a:p>
            <a:pPr algn="r" eaLnBrk="1" hangingPunct="1">
              <a:lnSpc>
                <a:spcPct val="110000"/>
              </a:lnSpc>
            </a:pPr>
            <a:r>
              <a:rPr lang="it-IT" sz="3200" dirty="0">
                <a:solidFill>
                  <a:srgbClr val="000090"/>
                </a:solidFill>
                <a:latin typeface="Gill Sans SemiBold"/>
                <a:cs typeface="Gill Sans SemiBold"/>
              </a:rPr>
              <a:t>Gene Networks: </a:t>
            </a:r>
            <a:r>
              <a:rPr lang="it-IT" sz="3200" dirty="0" err="1" smtClean="0">
                <a:solidFill>
                  <a:srgbClr val="000090"/>
                </a:solidFill>
                <a:latin typeface="Gill Sans SemiBold"/>
                <a:cs typeface="Gill Sans SemiBold"/>
              </a:rPr>
              <a:t>applications</a:t>
            </a:r>
            <a:endParaRPr lang="it-IT" sz="3200" dirty="0">
              <a:solidFill>
                <a:srgbClr val="000090"/>
              </a:solidFill>
              <a:latin typeface="Gill Sans SemiBold"/>
              <a:cs typeface="Gill Sans SemiBold"/>
            </a:endParaRPr>
          </a:p>
        </p:txBody>
      </p:sp>
      <p:graphicFrame>
        <p:nvGraphicFramePr>
          <p:cNvPr id="5" name="Diagramma 4"/>
          <p:cNvGraphicFramePr/>
          <p:nvPr>
            <p:extLst>
              <p:ext uri="{D42A27DB-BD31-4B8C-83A1-F6EECF244321}">
                <p14:modId xmlns:p14="http://schemas.microsoft.com/office/powerpoint/2010/main" val="3453866866"/>
              </p:ext>
            </p:extLst>
          </p:nvPr>
        </p:nvGraphicFramePr>
        <p:xfrm>
          <a:off x="152400" y="16764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421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strVal val="ppt_w*0.70"/>
                                          </p:val>
                                        </p:tav>
                                      </p:tavLst>
                                    </p:anim>
                                    <p:anim calcmode="lin" valueType="num">
                                      <p:cBhvr>
                                        <p:cTn id="7" dur="500"/>
                                        <p:tgtEl>
                                          <p:spTgt spid="5"/>
                                        </p:tgtEl>
                                        <p:attrNameLst>
                                          <p:attrName>ppt_h</p:attrName>
                                        </p:attrNameLst>
                                      </p:cBhvr>
                                      <p:tavLst>
                                        <p:tav tm="0">
                                          <p:val>
                                            <p:strVal val="ppt_h"/>
                                          </p:val>
                                        </p:tav>
                                        <p:tav tm="100000">
                                          <p:val>
                                            <p:strVal val="ppt_h"/>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powerpoint-template-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template-24">
      <a:majorFont>
        <a:latin typeface="Microsoft Sans Serif"/>
        <a:ea typeface="ＭＳ Ｐゴシック"/>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4838</TotalTime>
  <Words>3048</Words>
  <Application>Microsoft Macintosh PowerPoint</Application>
  <PresentationFormat>Presentazione su schermo (4:3)</PresentationFormat>
  <Paragraphs>320</Paragraphs>
  <Slides>53</Slides>
  <Notes>7</Notes>
  <HiddenSlides>1</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53</vt:i4>
      </vt:variant>
    </vt:vector>
  </HeadingPairs>
  <TitlesOfParts>
    <vt:vector size="56" baseType="lpstr">
      <vt:lpstr>powerpoint-template-24</vt:lpstr>
      <vt:lpstr>Equation</vt:lpstr>
      <vt:lpstr>Ecuación</vt:lpstr>
      <vt:lpstr>Presentazione di PowerPoint</vt:lpstr>
      <vt:lpstr>Presentazione di PowerPoint</vt:lpstr>
      <vt:lpstr>Presentazione di PowerPoint</vt:lpstr>
      <vt:lpstr>Presentazione di PowerPoint</vt:lpstr>
      <vt:lpstr>Gene expression</vt:lpstr>
      <vt:lpstr>Gene regulation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An example of data file</vt:lpstr>
      <vt:lpstr>Presentazione di PowerPoint</vt:lpstr>
      <vt:lpstr>Presentazione di PowerPoint</vt:lpstr>
      <vt:lpstr>Perturbation Data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 gene co-expression network</vt:lpstr>
      <vt:lpstr>Co-expression measures</vt:lpstr>
      <vt:lpstr>Mutual Information</vt:lpstr>
      <vt:lpstr>Mutual Information: ARACNE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Differential Equations Models and Linearization</vt:lpstr>
      <vt:lpstr>Presentazione di PowerPoint</vt:lpstr>
      <vt:lpstr>Presentazione di PowerPoint</vt:lpstr>
      <vt:lpstr>Comparison of Models</vt:lpstr>
      <vt:lpstr>Network analysis</vt:lpstr>
      <vt:lpstr>Network analysis: Differentially-Expressed Subnetworks</vt:lpstr>
      <vt:lpstr>Differentially-Expressed Subnetworks</vt:lpstr>
      <vt:lpstr>Presentazione di PowerPoint</vt:lpstr>
      <vt:lpstr>jActive - Results</vt:lpstr>
      <vt:lpstr>Weighted correlation network analysis (WGCNA)</vt:lpstr>
      <vt:lpstr>Open Questions</vt:lpstr>
      <vt:lpstr>Open Questions</vt:lpstr>
      <vt:lpstr>Conclusions</vt:lpstr>
    </vt:vector>
  </TitlesOfParts>
  <Company>Templates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SmileTemplates.com</dc:creator>
  <cp:lastModifiedBy>Mario Guarracino</cp:lastModifiedBy>
  <cp:revision>246</cp:revision>
  <dcterms:created xsi:type="dcterms:W3CDTF">2007-04-02T02:11:51Z</dcterms:created>
  <dcterms:modified xsi:type="dcterms:W3CDTF">2015-10-23T12:52:37Z</dcterms:modified>
</cp:coreProperties>
</file>