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7" r:id="rId12"/>
    <p:sldId id="258" r:id="rId13"/>
    <p:sldId id="259" r:id="rId14"/>
    <p:sldId id="260" r:id="rId15"/>
    <p:sldId id="261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>
        <p:scale>
          <a:sx n="60" d="100"/>
          <a:sy n="60" d="100"/>
        </p:scale>
        <p:origin x="-1958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D35BCD-4B56-44D1-ADF9-C1DF31813AF9}" type="datetimeFigureOut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A7AB80-51D2-43C3-B882-FC32000D9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8D7D10-7836-4FD8-8057-6C19CD0AF1E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7FCA-1E6F-4BAB-8940-1DC501C5EBCE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2E43-5ECB-4056-B6FD-E1664E5BE2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9F35-99C9-4EBA-9F09-505B65E26726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1E96-5EF3-4192-8758-1D1576CF7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084C-7599-46FF-85FF-40EAF03160A3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FB2A-BA22-4BF2-B5C7-8C90E4421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467-9816-452C-9401-58E824B10626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13FA-9591-448F-A7A8-EDCEE3FC6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93B9-0A3B-4B15-9B6F-48F5084C6D69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868E-F03D-47B3-A2D1-6205B446DE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A87A-72BB-468C-8672-96B6340F1B30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4296-E6DA-4379-BEE5-E84A45332A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26505-6ECA-44B6-9CD3-6F483CDBA91F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62A0-00EC-43CA-BF12-125E5010A5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E174-DDFA-4CAF-86C1-A78B090C129B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EB0C-7729-47D5-845A-12D87D7C29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3A29-2810-4285-B6C8-FAF82DD9D691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CDF3-F182-4EC3-B821-425E41AFFD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D3306-ACBA-4A4F-B691-0F007FEFD52F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5D42-CE96-4996-8A34-63E3689FC4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D626-7EA9-4CAF-B419-498A17DB0D30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8C2F-724D-4EF0-B548-9C9CD6FA0B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22DFF4-7A7B-4C4D-A68C-48499682E80D}" type="datetime1">
              <a:rPr lang="ru-RU"/>
              <a:pPr>
                <a:defRPr/>
              </a:pPr>
              <a:t>25.10.2015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22E413-54E8-4D95-8AD4-DCB0173590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775"/>
            <a:ext cx="8496944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Applying bitwise operations for solving combinatorial optimization problems</a:t>
            </a:r>
            <a:endParaRPr lang="ru-RU" sz="3600" dirty="0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344816" cy="1274763"/>
          </a:xfrm>
        </p:spPr>
        <p:txBody>
          <a:bodyPr/>
          <a:lstStyle/>
          <a:p>
            <a:pPr eaLnBrk="1" hangingPunct="1"/>
            <a:r>
              <a:rPr lang="en-US" sz="1800" noProof="1" smtClean="0">
                <a:solidFill>
                  <a:schemeClr val="tx1"/>
                </a:solidFill>
              </a:rPr>
              <a:t>Mikhail Batsyn</a:t>
            </a:r>
            <a:r>
              <a:rPr lang="en-US" sz="1800" baseline="30000" noProof="1" smtClean="0">
                <a:solidFill>
                  <a:schemeClr val="tx1"/>
                </a:solidFill>
              </a:rPr>
              <a:t>1</a:t>
            </a:r>
            <a:r>
              <a:rPr lang="en-US" sz="1800" noProof="1" smtClean="0">
                <a:solidFill>
                  <a:schemeClr val="tx1"/>
                </a:solidFill>
              </a:rPr>
              <a:t>, Larisa Komosko</a:t>
            </a:r>
            <a:r>
              <a:rPr lang="en-US" sz="1800" baseline="30000" noProof="1" smtClean="0">
                <a:solidFill>
                  <a:schemeClr val="tx1"/>
                </a:solidFill>
              </a:rPr>
              <a:t> 1</a:t>
            </a:r>
            <a:r>
              <a:rPr lang="en-US" sz="1800" noProof="1" smtClean="0">
                <a:solidFill>
                  <a:schemeClr val="tx1"/>
                </a:solidFill>
              </a:rPr>
              <a:t>, Alexey Nikolaev</a:t>
            </a:r>
            <a:r>
              <a:rPr lang="en-US" sz="1800" baseline="30000" noProof="1" smtClean="0">
                <a:solidFill>
                  <a:schemeClr val="tx1"/>
                </a:solidFill>
              </a:rPr>
              <a:t> 1</a:t>
            </a:r>
            <a:r>
              <a:rPr lang="en-US" sz="1800" noProof="1" smtClean="0">
                <a:solidFill>
                  <a:schemeClr val="tx1"/>
                </a:solidFill>
              </a:rPr>
              <a:t>, Pablo San Segundo</a:t>
            </a:r>
            <a:r>
              <a:rPr lang="en-US" sz="1800" baseline="30000" noProof="1" smtClean="0">
                <a:solidFill>
                  <a:schemeClr val="tx1"/>
                </a:solidFill>
              </a:rPr>
              <a:t>2</a:t>
            </a:r>
          </a:p>
          <a:p>
            <a:pPr eaLnBrk="1" hangingPunct="1"/>
            <a:r>
              <a:rPr lang="en-US" sz="1800" baseline="30000" noProof="1" smtClean="0">
                <a:solidFill>
                  <a:schemeClr val="tx1"/>
                </a:solidFill>
              </a:rPr>
              <a:t>1</a:t>
            </a:r>
            <a:r>
              <a:rPr lang="en-US" sz="1800" noProof="1" smtClean="0">
                <a:solidFill>
                  <a:schemeClr val="tx1"/>
                </a:solidFill>
              </a:rPr>
              <a:t>LATNA Laboratory, Higher School of Economics, Russia</a:t>
            </a:r>
          </a:p>
          <a:p>
            <a:pPr eaLnBrk="1" hangingPunct="1"/>
            <a:r>
              <a:rPr lang="en-US" sz="1800" baseline="30000" noProof="1" smtClean="0">
                <a:solidFill>
                  <a:schemeClr val="tx1"/>
                </a:solidFill>
              </a:rPr>
              <a:t>2 </a:t>
            </a:r>
            <a:r>
              <a:rPr lang="en-US" sz="1800" noProof="1" smtClean="0">
                <a:solidFill>
                  <a:schemeClr val="tx1"/>
                </a:solidFill>
              </a:rPr>
              <a:t>Centro de Automática y Robótica (CAR), UPM-CSIC, Spain</a:t>
            </a:r>
          </a:p>
          <a:p>
            <a:pPr eaLnBrk="1" hangingPunct="1"/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1229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81675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kl\Desktop\c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5488" y="35520"/>
            <a:ext cx="1634590" cy="101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43000"/>
          </a:xfrm>
        </p:spPr>
        <p:txBody>
          <a:bodyPr/>
          <a:lstStyle/>
          <a:p>
            <a:r>
              <a:rPr lang="en-GB" dirty="0" smtClean="0"/>
              <a:t>Computational results for SF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</a:t>
            </a:r>
            <a:r>
              <a:rPr lang="en-GB" dirty="0" err="1" smtClean="0"/>
              <a:t>Erdos-Renyi</a:t>
            </a:r>
            <a:r>
              <a:rPr lang="en-GB" dirty="0" smtClean="0"/>
              <a:t> graphs the average speedup is greater for bigger graphs: 3.3 times for 500 vertices, 3.7 – for 1000, and 4.1 – for 5000.</a:t>
            </a:r>
          </a:p>
          <a:p>
            <a:endParaRPr lang="en-GB" dirty="0" smtClean="0"/>
          </a:p>
          <a:p>
            <a:r>
              <a:rPr lang="en-GB" dirty="0" smtClean="0"/>
              <a:t>Average speedup on DIMACS is 2.6 times.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Овал 42"/>
          <p:cNvSpPr/>
          <p:nvPr/>
        </p:nvSpPr>
        <p:spPr>
          <a:xfrm>
            <a:off x="3491880" y="3212976"/>
            <a:ext cx="230425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267744" y="1988840"/>
            <a:ext cx="4680520" cy="4680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143000"/>
          </a:xfrm>
        </p:spPr>
        <p:txBody>
          <a:bodyPr/>
          <a:lstStyle/>
          <a:p>
            <a:r>
              <a:rPr lang="en-US" dirty="0" smtClean="0"/>
              <a:t>Maximum clique problem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606965" y="644329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6444208" y="551723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9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2555776" y="55892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3779912" y="5085184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11</a:t>
            </a:r>
            <a:endParaRPr lang="ru-RU" sz="1200" dirty="0"/>
          </a:p>
        </p:txBody>
      </p:sp>
      <p:sp>
        <p:nvSpPr>
          <p:cNvPr id="13" name="Овал 12"/>
          <p:cNvSpPr/>
          <p:nvPr/>
        </p:nvSpPr>
        <p:spPr>
          <a:xfrm>
            <a:off x="6876256" y="42930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8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>
          <a:xfrm>
            <a:off x="2123728" y="42930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2555776" y="29969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18" name="Овал 17"/>
          <p:cNvSpPr/>
          <p:nvPr/>
        </p:nvSpPr>
        <p:spPr>
          <a:xfrm>
            <a:off x="3563888" y="21328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ru-RU" sz="1400" dirty="0"/>
          </a:p>
        </p:txBody>
      </p:sp>
      <p:sp>
        <p:nvSpPr>
          <p:cNvPr id="19" name="Овал 18"/>
          <p:cNvSpPr/>
          <p:nvPr/>
        </p:nvSpPr>
        <p:spPr>
          <a:xfrm>
            <a:off x="6444208" y="29969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7</a:t>
            </a:r>
            <a:endParaRPr lang="ru-RU" sz="1400" dirty="0"/>
          </a:p>
        </p:txBody>
      </p:sp>
      <p:sp>
        <p:nvSpPr>
          <p:cNvPr id="21" name="Овал 20"/>
          <p:cNvSpPr/>
          <p:nvPr/>
        </p:nvSpPr>
        <p:spPr>
          <a:xfrm>
            <a:off x="5436096" y="21328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</a:t>
            </a:r>
            <a:endParaRPr lang="ru-RU" sz="1400" dirty="0"/>
          </a:p>
        </p:txBody>
      </p:sp>
      <p:sp>
        <p:nvSpPr>
          <p:cNvPr id="23" name="Овал 22"/>
          <p:cNvSpPr/>
          <p:nvPr/>
        </p:nvSpPr>
        <p:spPr>
          <a:xfrm>
            <a:off x="5436096" y="6381328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10</a:t>
            </a:r>
            <a:endParaRPr lang="ru-RU" sz="1200" dirty="0"/>
          </a:p>
        </p:txBody>
      </p:sp>
      <p:sp>
        <p:nvSpPr>
          <p:cNvPr id="24" name="Овал 23"/>
          <p:cNvSpPr/>
          <p:nvPr/>
        </p:nvSpPr>
        <p:spPr>
          <a:xfrm>
            <a:off x="3491880" y="3789040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12</a:t>
            </a:r>
            <a:endParaRPr lang="ru-RU" sz="1200" dirty="0"/>
          </a:p>
        </p:txBody>
      </p:sp>
      <p:sp>
        <p:nvSpPr>
          <p:cNvPr id="25" name="Овал 24"/>
          <p:cNvSpPr/>
          <p:nvPr/>
        </p:nvSpPr>
        <p:spPr>
          <a:xfrm>
            <a:off x="4521365" y="4182699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16</a:t>
            </a:r>
            <a:endParaRPr lang="ru-RU" sz="1200" dirty="0"/>
          </a:p>
        </p:txBody>
      </p:sp>
      <p:sp>
        <p:nvSpPr>
          <p:cNvPr id="26" name="Овал 25"/>
          <p:cNvSpPr/>
          <p:nvPr/>
        </p:nvSpPr>
        <p:spPr>
          <a:xfrm>
            <a:off x="4499992" y="3068960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13</a:t>
            </a:r>
            <a:endParaRPr lang="ru-RU" sz="1200" dirty="0"/>
          </a:p>
        </p:txBody>
      </p:sp>
      <p:sp>
        <p:nvSpPr>
          <p:cNvPr id="27" name="Овал 26"/>
          <p:cNvSpPr/>
          <p:nvPr/>
        </p:nvSpPr>
        <p:spPr>
          <a:xfrm>
            <a:off x="5508104" y="3717032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14</a:t>
            </a:r>
            <a:endParaRPr lang="ru-RU" sz="1200" dirty="0"/>
          </a:p>
        </p:txBody>
      </p:sp>
      <p:sp>
        <p:nvSpPr>
          <p:cNvPr id="28" name="Овал 27"/>
          <p:cNvSpPr/>
          <p:nvPr/>
        </p:nvSpPr>
        <p:spPr>
          <a:xfrm>
            <a:off x="5292080" y="5085184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15</a:t>
            </a:r>
            <a:endParaRPr lang="ru-RU" sz="1200" dirty="0"/>
          </a:p>
        </p:txBody>
      </p:sp>
      <p:cxnSp>
        <p:nvCxnSpPr>
          <p:cNvPr id="48" name="Прямая соединительная линия 47"/>
          <p:cNvCxnSpPr>
            <a:stCxn id="10" idx="7"/>
            <a:endCxn id="26" idx="4"/>
          </p:cNvCxnSpPr>
          <p:nvPr/>
        </p:nvCxnSpPr>
        <p:spPr>
          <a:xfrm flipV="1">
            <a:off x="3996926" y="3323208"/>
            <a:ext cx="630190" cy="1799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6" idx="4"/>
            <a:endCxn id="28" idx="1"/>
          </p:cNvCxnSpPr>
          <p:nvPr/>
        </p:nvCxnSpPr>
        <p:spPr>
          <a:xfrm>
            <a:off x="4627116" y="3323208"/>
            <a:ext cx="702198" cy="1799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4" idx="6"/>
            <a:endCxn id="27" idx="2"/>
          </p:cNvCxnSpPr>
          <p:nvPr/>
        </p:nvCxnSpPr>
        <p:spPr>
          <a:xfrm flipV="1">
            <a:off x="3746128" y="3844156"/>
            <a:ext cx="1761976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4" idx="6"/>
            <a:endCxn id="28" idx="1"/>
          </p:cNvCxnSpPr>
          <p:nvPr/>
        </p:nvCxnSpPr>
        <p:spPr>
          <a:xfrm>
            <a:off x="3746128" y="3916164"/>
            <a:ext cx="1583186" cy="12062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7" idx="2"/>
            <a:endCxn id="10" idx="7"/>
          </p:cNvCxnSpPr>
          <p:nvPr/>
        </p:nvCxnSpPr>
        <p:spPr>
          <a:xfrm flipH="1">
            <a:off x="3996926" y="3844156"/>
            <a:ext cx="1511178" cy="12782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0" idx="7"/>
            <a:endCxn id="25" idx="3"/>
          </p:cNvCxnSpPr>
          <p:nvPr/>
        </p:nvCxnSpPr>
        <p:spPr>
          <a:xfrm flipV="1">
            <a:off x="3996926" y="4399713"/>
            <a:ext cx="561673" cy="7227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27" idx="2"/>
            <a:endCxn id="25" idx="7"/>
          </p:cNvCxnSpPr>
          <p:nvPr/>
        </p:nvCxnSpPr>
        <p:spPr>
          <a:xfrm flipH="1">
            <a:off x="4738379" y="3844156"/>
            <a:ext cx="769725" cy="3757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26" idx="4"/>
            <a:endCxn id="25" idx="0"/>
          </p:cNvCxnSpPr>
          <p:nvPr/>
        </p:nvCxnSpPr>
        <p:spPr>
          <a:xfrm>
            <a:off x="4627116" y="3323208"/>
            <a:ext cx="21373" cy="8594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24" idx="6"/>
            <a:endCxn id="25" idx="1"/>
          </p:cNvCxnSpPr>
          <p:nvPr/>
        </p:nvCxnSpPr>
        <p:spPr>
          <a:xfrm>
            <a:off x="3746128" y="3916164"/>
            <a:ext cx="812471" cy="303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28" idx="1"/>
            <a:endCxn id="25" idx="5"/>
          </p:cNvCxnSpPr>
          <p:nvPr/>
        </p:nvCxnSpPr>
        <p:spPr>
          <a:xfrm flipH="1" flipV="1">
            <a:off x="4738379" y="4399713"/>
            <a:ext cx="590935" cy="7227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18" idx="4"/>
            <a:endCxn id="24" idx="0"/>
          </p:cNvCxnSpPr>
          <p:nvPr/>
        </p:nvCxnSpPr>
        <p:spPr>
          <a:xfrm flipH="1">
            <a:off x="3619004" y="2348880"/>
            <a:ext cx="52896" cy="14401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21" idx="3"/>
            <a:endCxn id="26" idx="7"/>
          </p:cNvCxnSpPr>
          <p:nvPr/>
        </p:nvCxnSpPr>
        <p:spPr>
          <a:xfrm flipH="1">
            <a:off x="4717006" y="2317244"/>
            <a:ext cx="750726" cy="788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9" idx="3"/>
            <a:endCxn id="27" idx="7"/>
          </p:cNvCxnSpPr>
          <p:nvPr/>
        </p:nvCxnSpPr>
        <p:spPr>
          <a:xfrm flipH="1">
            <a:off x="5725118" y="3181340"/>
            <a:ext cx="750726" cy="572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26" idx="1"/>
            <a:endCxn id="18" idx="5"/>
          </p:cNvCxnSpPr>
          <p:nvPr/>
        </p:nvCxnSpPr>
        <p:spPr>
          <a:xfrm flipH="1" flipV="1">
            <a:off x="3748276" y="2317244"/>
            <a:ext cx="788950" cy="788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24" idx="1"/>
            <a:endCxn id="17" idx="5"/>
          </p:cNvCxnSpPr>
          <p:nvPr/>
        </p:nvCxnSpPr>
        <p:spPr>
          <a:xfrm flipH="1" flipV="1">
            <a:off x="2740164" y="3181340"/>
            <a:ext cx="788950" cy="6449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24" idx="2"/>
            <a:endCxn id="15" idx="6"/>
          </p:cNvCxnSpPr>
          <p:nvPr/>
        </p:nvCxnSpPr>
        <p:spPr>
          <a:xfrm flipH="1">
            <a:off x="2339752" y="3916164"/>
            <a:ext cx="1152128" cy="4849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10" idx="2"/>
            <a:endCxn id="9" idx="7"/>
          </p:cNvCxnSpPr>
          <p:nvPr/>
        </p:nvCxnSpPr>
        <p:spPr>
          <a:xfrm flipH="1">
            <a:off x="2740164" y="5212308"/>
            <a:ext cx="1039748" cy="4085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10" idx="4"/>
            <a:endCxn id="6" idx="0"/>
          </p:cNvCxnSpPr>
          <p:nvPr/>
        </p:nvCxnSpPr>
        <p:spPr>
          <a:xfrm flipH="1">
            <a:off x="3714977" y="5339432"/>
            <a:ext cx="192059" cy="11038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28" idx="4"/>
            <a:endCxn id="23" idx="0"/>
          </p:cNvCxnSpPr>
          <p:nvPr/>
        </p:nvCxnSpPr>
        <p:spPr>
          <a:xfrm>
            <a:off x="5419204" y="5339432"/>
            <a:ext cx="144016" cy="10418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stCxn id="28" idx="6"/>
            <a:endCxn id="8" idx="1"/>
          </p:cNvCxnSpPr>
          <p:nvPr/>
        </p:nvCxnSpPr>
        <p:spPr>
          <a:xfrm>
            <a:off x="5546328" y="5212308"/>
            <a:ext cx="929516" cy="33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27" idx="6"/>
            <a:endCxn id="13" idx="1"/>
          </p:cNvCxnSpPr>
          <p:nvPr/>
        </p:nvCxnSpPr>
        <p:spPr>
          <a:xfrm>
            <a:off x="5762352" y="3844156"/>
            <a:ext cx="1145540" cy="4805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stCxn id="21" idx="4"/>
            <a:endCxn id="27" idx="0"/>
          </p:cNvCxnSpPr>
          <p:nvPr/>
        </p:nvCxnSpPr>
        <p:spPr>
          <a:xfrm>
            <a:off x="5544108" y="2348880"/>
            <a:ext cx="91120" cy="13681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27" idx="5"/>
            <a:endCxn id="8" idx="0"/>
          </p:cNvCxnSpPr>
          <p:nvPr/>
        </p:nvCxnSpPr>
        <p:spPr>
          <a:xfrm>
            <a:off x="5725118" y="3934046"/>
            <a:ext cx="827102" cy="1583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>
            <a:stCxn id="26" idx="6"/>
            <a:endCxn id="19" idx="2"/>
          </p:cNvCxnSpPr>
          <p:nvPr/>
        </p:nvCxnSpPr>
        <p:spPr>
          <a:xfrm flipV="1">
            <a:off x="4754240" y="3104964"/>
            <a:ext cx="1689968" cy="91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13" idx="2"/>
            <a:endCxn id="28" idx="7"/>
          </p:cNvCxnSpPr>
          <p:nvPr/>
        </p:nvCxnSpPr>
        <p:spPr>
          <a:xfrm flipH="1">
            <a:off x="5509094" y="4401108"/>
            <a:ext cx="1367162" cy="7213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>
            <a:stCxn id="10" idx="5"/>
            <a:endCxn id="23" idx="1"/>
          </p:cNvCxnSpPr>
          <p:nvPr/>
        </p:nvCxnSpPr>
        <p:spPr>
          <a:xfrm>
            <a:off x="3996926" y="5302198"/>
            <a:ext cx="1476404" cy="11163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28" idx="3"/>
            <a:endCxn id="6" idx="7"/>
          </p:cNvCxnSpPr>
          <p:nvPr/>
        </p:nvCxnSpPr>
        <p:spPr>
          <a:xfrm flipH="1">
            <a:off x="3791353" y="5302198"/>
            <a:ext cx="1537961" cy="11727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15" idx="5"/>
            <a:endCxn id="10" idx="1"/>
          </p:cNvCxnSpPr>
          <p:nvPr/>
        </p:nvCxnSpPr>
        <p:spPr>
          <a:xfrm>
            <a:off x="2308116" y="4477484"/>
            <a:ext cx="1509030" cy="6449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>
            <a:stCxn id="26" idx="2"/>
            <a:endCxn id="17" idx="6"/>
          </p:cNvCxnSpPr>
          <p:nvPr/>
        </p:nvCxnSpPr>
        <p:spPr>
          <a:xfrm flipH="1" flipV="1">
            <a:off x="2771800" y="3104964"/>
            <a:ext cx="1728192" cy="91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>
            <a:stCxn id="25" idx="4"/>
            <a:endCxn id="6" idx="7"/>
          </p:cNvCxnSpPr>
          <p:nvPr/>
        </p:nvCxnSpPr>
        <p:spPr>
          <a:xfrm flipH="1">
            <a:off x="3791353" y="4436947"/>
            <a:ext cx="857136" cy="20379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>
            <a:stCxn id="25" idx="4"/>
            <a:endCxn id="23" idx="1"/>
          </p:cNvCxnSpPr>
          <p:nvPr/>
        </p:nvCxnSpPr>
        <p:spPr>
          <a:xfrm>
            <a:off x="4648489" y="4436947"/>
            <a:ext cx="824841" cy="19816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>
            <a:stCxn id="24" idx="3"/>
            <a:endCxn id="9" idx="0"/>
          </p:cNvCxnSpPr>
          <p:nvPr/>
        </p:nvCxnSpPr>
        <p:spPr>
          <a:xfrm flipH="1">
            <a:off x="2663788" y="4006054"/>
            <a:ext cx="865326" cy="1583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Прямоугольник 181"/>
          <p:cNvSpPr/>
          <p:nvPr/>
        </p:nvSpPr>
        <p:spPr>
          <a:xfrm>
            <a:off x="251520" y="126876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Objective: find a complete subgraph of maximum size</a:t>
            </a:r>
            <a:endParaRPr lang="it-IT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87399" y="3213141"/>
            <a:ext cx="2304256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63263" y="1989005"/>
            <a:ext cx="4680520" cy="4680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143000"/>
          </a:xfrm>
        </p:spPr>
        <p:txBody>
          <a:bodyPr/>
          <a:lstStyle/>
          <a:p>
            <a:r>
              <a:rPr lang="en-US" dirty="0" smtClean="0"/>
              <a:t>Maximum clique problem</a:t>
            </a:r>
            <a:endParaRPr lang="ru-RU" dirty="0"/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602484" y="644346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6439727" y="5517397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9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2551295" y="558940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3775431" y="5085349"/>
            <a:ext cx="254248" cy="25424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11</a:t>
            </a:r>
            <a:endParaRPr lang="ru-RU" sz="1200" dirty="0"/>
          </a:p>
        </p:txBody>
      </p:sp>
      <p:sp>
        <p:nvSpPr>
          <p:cNvPr id="13" name="Овал 12"/>
          <p:cNvSpPr/>
          <p:nvPr/>
        </p:nvSpPr>
        <p:spPr>
          <a:xfrm>
            <a:off x="6871775" y="42932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8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2119247" y="42932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15" name="Овал 14"/>
          <p:cNvSpPr/>
          <p:nvPr/>
        </p:nvSpPr>
        <p:spPr>
          <a:xfrm>
            <a:off x="2551295" y="2997117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ru-RU" sz="1400" dirty="0"/>
          </a:p>
        </p:txBody>
      </p:sp>
      <p:sp>
        <p:nvSpPr>
          <p:cNvPr id="16" name="Овал 15"/>
          <p:cNvSpPr/>
          <p:nvPr/>
        </p:nvSpPr>
        <p:spPr>
          <a:xfrm>
            <a:off x="3559407" y="2133021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6439727" y="2997117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7</a:t>
            </a:r>
            <a:endParaRPr lang="ru-RU" sz="1400" dirty="0"/>
          </a:p>
        </p:txBody>
      </p:sp>
      <p:sp>
        <p:nvSpPr>
          <p:cNvPr id="18" name="Овал 17"/>
          <p:cNvSpPr/>
          <p:nvPr/>
        </p:nvSpPr>
        <p:spPr>
          <a:xfrm>
            <a:off x="5431615" y="213302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</a:t>
            </a:r>
            <a:endParaRPr lang="ru-RU" sz="1400" dirty="0"/>
          </a:p>
        </p:txBody>
      </p:sp>
      <p:sp>
        <p:nvSpPr>
          <p:cNvPr id="19" name="Овал 18"/>
          <p:cNvSpPr/>
          <p:nvPr/>
        </p:nvSpPr>
        <p:spPr>
          <a:xfrm>
            <a:off x="5431615" y="6381493"/>
            <a:ext cx="254248" cy="25424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10</a:t>
            </a:r>
            <a:endParaRPr lang="ru-RU" sz="1200" dirty="0"/>
          </a:p>
        </p:txBody>
      </p:sp>
      <p:sp>
        <p:nvSpPr>
          <p:cNvPr id="20" name="Овал 19"/>
          <p:cNvSpPr/>
          <p:nvPr/>
        </p:nvSpPr>
        <p:spPr>
          <a:xfrm>
            <a:off x="3487399" y="3789205"/>
            <a:ext cx="254248" cy="254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12</a:t>
            </a:r>
            <a:endParaRPr lang="ru-RU" sz="1200" dirty="0"/>
          </a:p>
        </p:txBody>
      </p:sp>
      <p:sp>
        <p:nvSpPr>
          <p:cNvPr id="21" name="Овал 20"/>
          <p:cNvSpPr/>
          <p:nvPr/>
        </p:nvSpPr>
        <p:spPr>
          <a:xfrm>
            <a:off x="4516884" y="4182864"/>
            <a:ext cx="254248" cy="25424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16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4495511" y="3069125"/>
            <a:ext cx="254248" cy="254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13</a:t>
            </a:r>
            <a:endParaRPr lang="ru-RU" sz="1200" dirty="0"/>
          </a:p>
        </p:txBody>
      </p:sp>
      <p:sp>
        <p:nvSpPr>
          <p:cNvPr id="23" name="Овал 22"/>
          <p:cNvSpPr/>
          <p:nvPr/>
        </p:nvSpPr>
        <p:spPr>
          <a:xfrm>
            <a:off x="5503623" y="3717197"/>
            <a:ext cx="254248" cy="254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14</a:t>
            </a:r>
            <a:endParaRPr lang="ru-RU" sz="1200" dirty="0"/>
          </a:p>
        </p:txBody>
      </p:sp>
      <p:sp>
        <p:nvSpPr>
          <p:cNvPr id="24" name="Овал 23"/>
          <p:cNvSpPr/>
          <p:nvPr/>
        </p:nvSpPr>
        <p:spPr>
          <a:xfrm>
            <a:off x="5287599" y="5085349"/>
            <a:ext cx="254248" cy="25424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200" dirty="0" smtClean="0"/>
              <a:t>15</a:t>
            </a:r>
            <a:endParaRPr lang="ru-RU" sz="1200" dirty="0"/>
          </a:p>
        </p:txBody>
      </p:sp>
      <p:cxnSp>
        <p:nvCxnSpPr>
          <p:cNvPr id="25" name="Прямая соединительная линия 24"/>
          <p:cNvCxnSpPr>
            <a:stCxn id="12" idx="7"/>
            <a:endCxn id="22" idx="4"/>
          </p:cNvCxnSpPr>
          <p:nvPr/>
        </p:nvCxnSpPr>
        <p:spPr>
          <a:xfrm flipV="1">
            <a:off x="3992445" y="3323373"/>
            <a:ext cx="630190" cy="1799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2" idx="4"/>
            <a:endCxn id="24" idx="1"/>
          </p:cNvCxnSpPr>
          <p:nvPr/>
        </p:nvCxnSpPr>
        <p:spPr>
          <a:xfrm>
            <a:off x="4622635" y="3323373"/>
            <a:ext cx="702198" cy="1799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0" idx="6"/>
            <a:endCxn id="23" idx="2"/>
          </p:cNvCxnSpPr>
          <p:nvPr/>
        </p:nvCxnSpPr>
        <p:spPr>
          <a:xfrm flipV="1">
            <a:off x="3741647" y="3844321"/>
            <a:ext cx="1761976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0" idx="6"/>
            <a:endCxn id="24" idx="1"/>
          </p:cNvCxnSpPr>
          <p:nvPr/>
        </p:nvCxnSpPr>
        <p:spPr>
          <a:xfrm>
            <a:off x="3741647" y="3916329"/>
            <a:ext cx="1583186" cy="12062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3" idx="2"/>
            <a:endCxn id="12" idx="7"/>
          </p:cNvCxnSpPr>
          <p:nvPr/>
        </p:nvCxnSpPr>
        <p:spPr>
          <a:xfrm flipH="1">
            <a:off x="3992445" y="3844321"/>
            <a:ext cx="1511178" cy="12782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2" idx="7"/>
            <a:endCxn id="21" idx="3"/>
          </p:cNvCxnSpPr>
          <p:nvPr/>
        </p:nvCxnSpPr>
        <p:spPr>
          <a:xfrm flipV="1">
            <a:off x="3992445" y="4399878"/>
            <a:ext cx="561673" cy="7227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2"/>
            <a:endCxn id="21" idx="7"/>
          </p:cNvCxnSpPr>
          <p:nvPr/>
        </p:nvCxnSpPr>
        <p:spPr>
          <a:xfrm flipH="1">
            <a:off x="4733898" y="3844321"/>
            <a:ext cx="769725" cy="3757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2" idx="4"/>
            <a:endCxn id="21" idx="0"/>
          </p:cNvCxnSpPr>
          <p:nvPr/>
        </p:nvCxnSpPr>
        <p:spPr>
          <a:xfrm>
            <a:off x="4622635" y="3323373"/>
            <a:ext cx="21373" cy="8594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6"/>
            <a:endCxn id="21" idx="1"/>
          </p:cNvCxnSpPr>
          <p:nvPr/>
        </p:nvCxnSpPr>
        <p:spPr>
          <a:xfrm>
            <a:off x="3741647" y="3916329"/>
            <a:ext cx="812471" cy="303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4" idx="1"/>
            <a:endCxn id="21" idx="5"/>
          </p:cNvCxnSpPr>
          <p:nvPr/>
        </p:nvCxnSpPr>
        <p:spPr>
          <a:xfrm flipH="1" flipV="1">
            <a:off x="4733898" y="4399878"/>
            <a:ext cx="590935" cy="7227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6" idx="4"/>
            <a:endCxn id="20" idx="0"/>
          </p:cNvCxnSpPr>
          <p:nvPr/>
        </p:nvCxnSpPr>
        <p:spPr>
          <a:xfrm flipH="1">
            <a:off x="3614523" y="2349045"/>
            <a:ext cx="52896" cy="14401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8" idx="3"/>
            <a:endCxn id="22" idx="7"/>
          </p:cNvCxnSpPr>
          <p:nvPr/>
        </p:nvCxnSpPr>
        <p:spPr>
          <a:xfrm flipH="1">
            <a:off x="4712525" y="2317409"/>
            <a:ext cx="750726" cy="788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7" idx="3"/>
            <a:endCxn id="23" idx="7"/>
          </p:cNvCxnSpPr>
          <p:nvPr/>
        </p:nvCxnSpPr>
        <p:spPr>
          <a:xfrm flipH="1">
            <a:off x="5720637" y="3181505"/>
            <a:ext cx="750726" cy="572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2" idx="1"/>
            <a:endCxn id="16" idx="5"/>
          </p:cNvCxnSpPr>
          <p:nvPr/>
        </p:nvCxnSpPr>
        <p:spPr>
          <a:xfrm flipH="1" flipV="1">
            <a:off x="3743795" y="2317409"/>
            <a:ext cx="788950" cy="788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0" idx="1"/>
            <a:endCxn id="15" idx="5"/>
          </p:cNvCxnSpPr>
          <p:nvPr/>
        </p:nvCxnSpPr>
        <p:spPr>
          <a:xfrm flipH="1" flipV="1">
            <a:off x="2735683" y="3181505"/>
            <a:ext cx="788950" cy="6449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0" idx="2"/>
            <a:endCxn id="14" idx="6"/>
          </p:cNvCxnSpPr>
          <p:nvPr/>
        </p:nvCxnSpPr>
        <p:spPr>
          <a:xfrm flipH="1">
            <a:off x="2335271" y="3916329"/>
            <a:ext cx="1152128" cy="4849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2" idx="2"/>
            <a:endCxn id="11" idx="7"/>
          </p:cNvCxnSpPr>
          <p:nvPr/>
        </p:nvCxnSpPr>
        <p:spPr>
          <a:xfrm flipH="1">
            <a:off x="2735683" y="5212473"/>
            <a:ext cx="1039748" cy="4085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2" idx="4"/>
            <a:endCxn id="9" idx="0"/>
          </p:cNvCxnSpPr>
          <p:nvPr/>
        </p:nvCxnSpPr>
        <p:spPr>
          <a:xfrm flipH="1">
            <a:off x="3710496" y="5339597"/>
            <a:ext cx="192059" cy="11038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4" idx="4"/>
            <a:endCxn id="19" idx="0"/>
          </p:cNvCxnSpPr>
          <p:nvPr/>
        </p:nvCxnSpPr>
        <p:spPr>
          <a:xfrm>
            <a:off x="5414723" y="5339597"/>
            <a:ext cx="144016" cy="10418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4" idx="6"/>
            <a:endCxn id="10" idx="1"/>
          </p:cNvCxnSpPr>
          <p:nvPr/>
        </p:nvCxnSpPr>
        <p:spPr>
          <a:xfrm>
            <a:off x="5541847" y="5212473"/>
            <a:ext cx="929516" cy="33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3" idx="6"/>
            <a:endCxn id="13" idx="1"/>
          </p:cNvCxnSpPr>
          <p:nvPr/>
        </p:nvCxnSpPr>
        <p:spPr>
          <a:xfrm>
            <a:off x="5757871" y="3844321"/>
            <a:ext cx="1145540" cy="4805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8" idx="4"/>
            <a:endCxn id="23" idx="0"/>
          </p:cNvCxnSpPr>
          <p:nvPr/>
        </p:nvCxnSpPr>
        <p:spPr>
          <a:xfrm>
            <a:off x="5539627" y="2349045"/>
            <a:ext cx="91120" cy="13681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3" idx="5"/>
            <a:endCxn id="10" idx="0"/>
          </p:cNvCxnSpPr>
          <p:nvPr/>
        </p:nvCxnSpPr>
        <p:spPr>
          <a:xfrm>
            <a:off x="5720637" y="3934211"/>
            <a:ext cx="827102" cy="1583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2" idx="6"/>
            <a:endCxn id="17" idx="2"/>
          </p:cNvCxnSpPr>
          <p:nvPr/>
        </p:nvCxnSpPr>
        <p:spPr>
          <a:xfrm flipV="1">
            <a:off x="4749759" y="3105129"/>
            <a:ext cx="1689968" cy="91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  <a:endCxn id="24" idx="7"/>
          </p:cNvCxnSpPr>
          <p:nvPr/>
        </p:nvCxnSpPr>
        <p:spPr>
          <a:xfrm flipH="1">
            <a:off x="5504613" y="4401273"/>
            <a:ext cx="1367162" cy="7213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2" idx="5"/>
            <a:endCxn id="19" idx="1"/>
          </p:cNvCxnSpPr>
          <p:nvPr/>
        </p:nvCxnSpPr>
        <p:spPr>
          <a:xfrm>
            <a:off x="3992445" y="5302363"/>
            <a:ext cx="1476404" cy="11163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4" idx="3"/>
            <a:endCxn id="9" idx="7"/>
          </p:cNvCxnSpPr>
          <p:nvPr/>
        </p:nvCxnSpPr>
        <p:spPr>
          <a:xfrm flipH="1">
            <a:off x="3786872" y="5302363"/>
            <a:ext cx="1537961" cy="11727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4" idx="5"/>
            <a:endCxn id="12" idx="1"/>
          </p:cNvCxnSpPr>
          <p:nvPr/>
        </p:nvCxnSpPr>
        <p:spPr>
          <a:xfrm>
            <a:off x="2303635" y="4477649"/>
            <a:ext cx="1509030" cy="6449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22" idx="2"/>
            <a:endCxn id="15" idx="6"/>
          </p:cNvCxnSpPr>
          <p:nvPr/>
        </p:nvCxnSpPr>
        <p:spPr>
          <a:xfrm flipH="1" flipV="1">
            <a:off x="2767319" y="3105129"/>
            <a:ext cx="1728192" cy="91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1" idx="4"/>
            <a:endCxn id="9" idx="7"/>
          </p:cNvCxnSpPr>
          <p:nvPr/>
        </p:nvCxnSpPr>
        <p:spPr>
          <a:xfrm flipH="1">
            <a:off x="3786872" y="4437112"/>
            <a:ext cx="857136" cy="20379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1" idx="4"/>
            <a:endCxn id="19" idx="1"/>
          </p:cNvCxnSpPr>
          <p:nvPr/>
        </p:nvCxnSpPr>
        <p:spPr>
          <a:xfrm>
            <a:off x="4644008" y="4437112"/>
            <a:ext cx="824841" cy="19816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0" idx="3"/>
            <a:endCxn id="11" idx="0"/>
          </p:cNvCxnSpPr>
          <p:nvPr/>
        </p:nvCxnSpPr>
        <p:spPr>
          <a:xfrm flipH="1">
            <a:off x="2659307" y="4006219"/>
            <a:ext cx="865326" cy="1583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Branch and bound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31032" y="1556792"/>
            <a:ext cx="871296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800" dirty="0" smtClean="0"/>
              <a:t>Current clique: {1}</a:t>
            </a:r>
          </a:p>
          <a:p>
            <a:r>
              <a:rPr lang="it-IT" sz="2800" dirty="0" smtClean="0"/>
              <a:t>Subgraph of candidates: {2, 10, 11, 15, 16}</a:t>
            </a:r>
            <a:endParaRPr lang="it-IT" sz="2800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204" y="3444776"/>
            <a:ext cx="3276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032" y="1556792"/>
            <a:ext cx="871296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800" dirty="0" smtClean="0"/>
              <a:t>Current clique: {1, 16}</a:t>
            </a:r>
          </a:p>
          <a:p>
            <a:r>
              <a:rPr lang="it-IT" sz="2800" dirty="0" smtClean="0"/>
              <a:t>Subgraph of candidates: {10, 11, 15}</a:t>
            </a:r>
            <a:endParaRPr lang="it-IT" sz="2800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21526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Branch and bound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1032" y="1556792"/>
            <a:ext cx="871296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800" dirty="0" smtClean="0"/>
              <a:t>Current clique: {1, 16, 15}</a:t>
            </a:r>
          </a:p>
          <a:p>
            <a:r>
              <a:rPr lang="it-IT" sz="2800" dirty="0" smtClean="0"/>
              <a:t>Subgraph of candidates: {10, 11}</a:t>
            </a:r>
            <a:endParaRPr lang="it-IT" sz="28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2152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Branch and bound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BnB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dirty="0" smtClean="0"/>
              <a:t> – the current clique (initially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∅</a:t>
            </a:r>
            <a:r>
              <a:rPr lang="en-GB" dirty="0" smtClean="0"/>
              <a:t>)</a:t>
            </a:r>
            <a:endParaRPr lang="en-GB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dirty="0" smtClean="0"/>
              <a:t> – the candidates to the current clique (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 = V</a:t>
            </a:r>
            <a:r>
              <a:rPr lang="en-GB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Clique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Q, 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for v</a:t>
            </a:r>
            <a:r>
              <a:rPr lang="en-US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     C = C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\ {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Q’ = Q’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C’ = C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if  C’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∅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Clique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Q’, C’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else if  |Q’| &gt; |Q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Q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Q’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dirty="0" smtClean="0"/>
              <a:t>Computational results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79712" y="1124753"/>
          <a:ext cx="5734136" cy="5733247"/>
        </p:xfrm>
        <a:graphic>
          <a:graphicData uri="http://schemas.openxmlformats.org/drawingml/2006/table">
            <a:tbl>
              <a:tblPr/>
              <a:tblGrid>
                <a:gridCol w="1876820"/>
                <a:gridCol w="1379702"/>
                <a:gridCol w="1238807"/>
                <a:gridCol w="1238807"/>
              </a:tblGrid>
              <a:tr h="303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Times New Roman"/>
                        </a:rPr>
                        <a:t>Instance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MCS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BBMCXRS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Speedup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brock400_1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384,74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167,81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brock400_2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166,36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70,15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brock400_3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269,29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119,62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brock400_4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134,36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69,71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brock800_1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5215,95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2568,36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brock800_2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4713,61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2346,49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brock800_3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3152,91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1660,29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brock800_4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2333,28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1101,47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gen400_p0.9_55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35013,1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22296,73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gen400_p0.9_65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65290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107577,9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gen400_p0.9_75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93551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90351,98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keller5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77010,2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52797,5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MANN_a45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105,52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44,62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p_hat300-3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0,75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p_hat500-3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36,48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p_hat700-3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1337,55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689,46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dirty="0" smtClean="0"/>
              <a:t>Computational results</a:t>
            </a:r>
            <a:endParaRPr lang="en-GB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91680" y="1412776"/>
          <a:ext cx="6206508" cy="4736161"/>
        </p:xfrm>
        <a:graphic>
          <a:graphicData uri="http://schemas.openxmlformats.org/drawingml/2006/table">
            <a:tbl>
              <a:tblPr/>
              <a:tblGrid>
                <a:gridCol w="2031430"/>
                <a:gridCol w="1493360"/>
                <a:gridCol w="1340859"/>
                <a:gridCol w="1340859"/>
              </a:tblGrid>
              <a:tr h="328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>
                          <a:latin typeface="Calibri"/>
                          <a:ea typeface="Calibri"/>
                          <a:cs typeface="Times New Roman"/>
                        </a:rPr>
                        <a:t>Instance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>
                          <a:latin typeface="Calibri"/>
                          <a:ea typeface="Calibri"/>
                          <a:cs typeface="Times New Roman"/>
                        </a:rPr>
                        <a:t>MCS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>
                          <a:latin typeface="Calibri"/>
                          <a:ea typeface="Calibri"/>
                          <a:cs typeface="Times New Roman"/>
                        </a:rPr>
                        <a:t>BBMCXRS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 b="1">
                          <a:latin typeface="Calibri"/>
                          <a:ea typeface="Calibri"/>
                          <a:cs typeface="Times New Roman"/>
                        </a:rPr>
                        <a:t>Speedup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p_hat1000-2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116,08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71,97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p_hat1000-3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540000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208854,6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p_hat1500-1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2,68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p_hat1500-2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9040,29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6824,25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sanr200_0.9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16,25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9,32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sanr400_0.7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104,27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51,28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san1000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1,05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0,59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frb30-15-1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970,29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37,1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frb30-15-2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675,46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53,3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frb30-15-3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314,88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114,3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frb30-15-4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1002,85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35,9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700">
                          <a:latin typeface="Calibri"/>
                          <a:ea typeface="Calibri"/>
                          <a:cs typeface="Times New Roman"/>
                        </a:rPr>
                        <a:t>frb30-15-5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74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36000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673,13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28" marR="13428" marT="134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53,5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Bitwise operations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/>
          <a:lstStyle/>
          <a:p>
            <a:r>
              <a:rPr lang="en-US" dirty="0" smtClean="0"/>
              <a:t>Binary data can be represented as bit strings</a:t>
            </a:r>
          </a:p>
          <a:p>
            <a:r>
              <a:rPr lang="en-US" dirty="0" smtClean="0"/>
              <a:t>CPU has such bitwise operations as: </a:t>
            </a:r>
          </a:p>
          <a:p>
            <a:pPr>
              <a:buNone/>
            </a:pPr>
            <a:r>
              <a:rPr lang="en-US" dirty="0" smtClean="0"/>
              <a:t>	V – or</a:t>
            </a:r>
          </a:p>
          <a:p>
            <a:pPr>
              <a:buNone/>
            </a:pPr>
            <a:r>
              <a:rPr lang="en-US" dirty="0" smtClean="0"/>
              <a:t>	&amp; – and</a:t>
            </a:r>
          </a:p>
          <a:p>
            <a:pPr>
              <a:buNone/>
            </a:pPr>
            <a:r>
              <a:rPr lang="en-US" dirty="0" smtClean="0"/>
              <a:t>         – </a:t>
            </a:r>
            <a:r>
              <a:rPr lang="en-US" dirty="0" err="1" smtClean="0"/>
              <a:t>xor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popcnt</a:t>
            </a:r>
            <a:r>
              <a:rPr lang="en-US" dirty="0" smtClean="0"/>
              <a:t> – population count (number of 1-bits)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lsb</a:t>
            </a:r>
            <a:r>
              <a:rPr lang="en-US" dirty="0" smtClean="0"/>
              <a:t>/</a:t>
            </a:r>
            <a:r>
              <a:rPr lang="en-US" dirty="0" err="1" smtClean="0"/>
              <a:t>msb</a:t>
            </a:r>
            <a:r>
              <a:rPr lang="en-US" dirty="0" smtClean="0"/>
              <a:t> – least/most significant bit index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128 bits in 1 operation (fraction of nanosecond)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827584" y="3789040"/>
          <a:ext cx="555116" cy="576064"/>
        </p:xfrm>
        <a:graphic>
          <a:graphicData uri="http://schemas.openxmlformats.org/presentationml/2006/ole">
            <p:oleObj spid="_x0000_s67585" name="Формула" r:id="rId3" imgW="164814" imgH="177492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Bitwise operations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the first neighbour: </a:t>
            </a:r>
            <a:r>
              <a:rPr lang="en-GB" dirty="0" err="1" smtClean="0"/>
              <a:t>lsb</a:t>
            </a:r>
            <a:endParaRPr lang="en-GB" dirty="0" smtClean="0"/>
          </a:p>
          <a:p>
            <a:r>
              <a:rPr lang="en-GB" dirty="0" smtClean="0"/>
              <a:t>Leave only neighbours: &amp;</a:t>
            </a:r>
          </a:p>
          <a:p>
            <a:r>
              <a:rPr lang="en-GB" dirty="0" smtClean="0"/>
              <a:t>Add neighbours: </a:t>
            </a:r>
            <a:r>
              <a:rPr lang="en-GB" sz="2800" dirty="0" smtClean="0"/>
              <a:t>V</a:t>
            </a:r>
          </a:p>
          <a:p>
            <a:r>
              <a:rPr lang="en-GB" dirty="0" smtClean="0"/>
              <a:t>Hamming distance:     , </a:t>
            </a:r>
            <a:r>
              <a:rPr lang="en-GB" dirty="0" err="1" smtClean="0"/>
              <a:t>popcnt</a:t>
            </a:r>
            <a:endParaRPr lang="en-GB" dirty="0" smtClean="0"/>
          </a:p>
          <a:p>
            <a:r>
              <a:rPr lang="en-GB" dirty="0" smtClean="0"/>
              <a:t>Crossover in GA: </a:t>
            </a:r>
            <a:r>
              <a:rPr lang="en-GB" sz="2800" dirty="0" smtClean="0"/>
              <a:t>V</a:t>
            </a:r>
            <a:endParaRPr lang="en-GB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4067944" y="3356992"/>
          <a:ext cx="555625" cy="576262"/>
        </p:xfrm>
        <a:graphic>
          <a:graphicData uri="http://schemas.openxmlformats.org/presentationml/2006/ole">
            <p:oleObj spid="_x0000_s69634" name="Формула" r:id="rId3" imgW="164814" imgH="177492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Vertex </a:t>
            </a:r>
            <a:r>
              <a:rPr lang="en-GB" dirty="0" smtClean="0"/>
              <a:t>colouring</a:t>
            </a:r>
            <a:r>
              <a:rPr lang="en-US" dirty="0" smtClean="0"/>
              <a:t> problem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Independent set partition problem</a:t>
            </a:r>
          </a:p>
          <a:p>
            <a:r>
              <a:rPr lang="en-GB" dirty="0" smtClean="0"/>
              <a:t>Clique partition problem</a:t>
            </a:r>
          </a:p>
          <a:p>
            <a:r>
              <a:rPr lang="en-GB" dirty="0" smtClean="0"/>
              <a:t>SF (Smallest-First) algorithm</a:t>
            </a:r>
          </a:p>
          <a:p>
            <a:r>
              <a:rPr lang="en-GB" dirty="0" smtClean="0"/>
              <a:t>GIS (Greedy Independent Sets) algorithm</a:t>
            </a:r>
          </a:p>
          <a:p>
            <a:r>
              <a:rPr lang="en-GB" dirty="0" err="1" smtClean="0"/>
              <a:t>BnB</a:t>
            </a:r>
            <a:r>
              <a:rPr lang="en-GB" dirty="0" smtClean="0"/>
              <a:t> (Branch and Bound) algorithm</a:t>
            </a:r>
          </a:p>
          <a:p>
            <a:endParaRPr lang="en-GB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dirty="0" smtClean="0"/>
              <a:t>Bitwise SF algorithm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/>
              <a:t> – the colour of vertex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GB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dirty="0" smtClean="0"/>
              <a:t> – the matrix of forbidden colours. If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dirty="0" smtClean="0"/>
              <a:t> then colour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dirty="0" smtClean="0"/>
              <a:t> is forbidden for vertex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..n</a:t>
            </a:r>
          </a:p>
          <a:p>
            <a:pPr marL="0" indent="0"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0}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cs typeface="Times New Roman" pitchFamily="18" charset="0"/>
              </a:rPr>
              <a:t>V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GB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dirty="0" smtClean="0"/>
              <a:t>Bitwise GIS algorithm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lnSpc>
                <a:spcPts val="20"/>
              </a:lnSpc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 = A</a:t>
            </a:r>
            <a:r>
              <a:rPr lang="en-GB" dirty="0" smtClean="0"/>
              <a:t> – the matrix of non-neighbours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∃</a:t>
            </a:r>
            <a:r>
              <a:rPr lang="en-GB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while 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 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   k = k +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en-GB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43000"/>
          </a:xfrm>
        </p:spPr>
        <p:txBody>
          <a:bodyPr/>
          <a:lstStyle/>
          <a:p>
            <a:r>
              <a:rPr lang="en-GB" dirty="0" smtClean="0"/>
              <a:t>Bitwise branch and bound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operations </a:t>
            </a:r>
            <a:r>
              <a:rPr lang="en-GB" dirty="0" smtClean="0"/>
              <a:t>as </a:t>
            </a:r>
            <a:r>
              <a:rPr lang="en-GB" dirty="0" smtClean="0"/>
              <a:t>in bitwise </a:t>
            </a:r>
            <a:r>
              <a:rPr lang="en-GB" dirty="0" smtClean="0"/>
              <a:t>SF algorithm</a:t>
            </a:r>
          </a:p>
          <a:p>
            <a:r>
              <a:rPr lang="en-GB" dirty="0" smtClean="0"/>
              <a:t>Different colours are checked for every vertex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/>
          <a:lstStyle/>
          <a:p>
            <a:r>
              <a:rPr lang="en-GB" dirty="0" smtClean="0"/>
              <a:t>Computational results for SF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27784" y="1196752"/>
          <a:ext cx="3960439" cy="5518036"/>
        </p:xfrm>
        <a:graphic>
          <a:graphicData uri="http://schemas.openxmlformats.org/drawingml/2006/table">
            <a:tbl>
              <a:tblPr/>
              <a:tblGrid>
                <a:gridCol w="1187935"/>
                <a:gridCol w="805574"/>
                <a:gridCol w="983465"/>
                <a:gridCol w="983465"/>
              </a:tblGrid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|V|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Density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Speedup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en-US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en-US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en-US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en-US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en-US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3532" marR="1435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/>
          <a:lstStyle/>
          <a:p>
            <a:r>
              <a:rPr lang="en-GB" dirty="0" smtClean="0"/>
              <a:t>Computational results for SF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513FA-9591-448F-A7A8-EDCEE3FC6728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35696" y="1196753"/>
          <a:ext cx="5642282" cy="5661247"/>
        </p:xfrm>
        <a:graphic>
          <a:graphicData uri="http://schemas.openxmlformats.org/drawingml/2006/table">
            <a:tbl>
              <a:tblPr/>
              <a:tblGrid>
                <a:gridCol w="2228465"/>
                <a:gridCol w="1137939"/>
                <a:gridCol w="1137939"/>
                <a:gridCol w="1137939"/>
              </a:tblGrid>
              <a:tr h="32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G(V,E)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|V|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|E|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Speedup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brock200_1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14834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brock200_2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9876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brock200_3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12048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brock200_4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13089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brock400_1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59723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brock400_2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59786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brock400_3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59681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brock400_4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59765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brock800_1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207505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brock800_2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208166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brock800_3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207333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brock800_4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207643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c-fat200-1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1534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c-fat200-2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3235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c-fat200-5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8473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018" marR="1280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4630</TotalTime>
  <Words>780</Words>
  <Application>Microsoft Office PowerPoint</Application>
  <PresentationFormat>Экран (4:3)</PresentationFormat>
  <Paragraphs>364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Applying bitwise operations for solving combinatorial optimization problems</vt:lpstr>
      <vt:lpstr>Bitwise operations</vt:lpstr>
      <vt:lpstr>Bitwise operations</vt:lpstr>
      <vt:lpstr>Vertex colouring problem</vt:lpstr>
      <vt:lpstr>Bitwise SF algorithm</vt:lpstr>
      <vt:lpstr>Bitwise GIS algorithm</vt:lpstr>
      <vt:lpstr>Bitwise branch and bound</vt:lpstr>
      <vt:lpstr>Computational results for SF</vt:lpstr>
      <vt:lpstr>Computational results for SF</vt:lpstr>
      <vt:lpstr>Computational results for SF</vt:lpstr>
      <vt:lpstr>Maximum clique problem</vt:lpstr>
      <vt:lpstr>Maximum clique problem</vt:lpstr>
      <vt:lpstr>Branch and bound</vt:lpstr>
      <vt:lpstr>Слайд 14</vt:lpstr>
      <vt:lpstr>Branch and bound</vt:lpstr>
      <vt:lpstr>BnB algorithm</vt:lpstr>
      <vt:lpstr>Computational results</vt:lpstr>
      <vt:lpstr>Computational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Capacitated Vehicle Routing Problem</dc:title>
  <dc:creator>mbatsyn</dc:creator>
  <cp:lastModifiedBy>latna</cp:lastModifiedBy>
  <cp:revision>323</cp:revision>
  <dcterms:created xsi:type="dcterms:W3CDTF">2012-01-16T09:22:40Z</dcterms:created>
  <dcterms:modified xsi:type="dcterms:W3CDTF">2015-10-25T05:56:03Z</dcterms:modified>
</cp:coreProperties>
</file>