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2" r:id="rId3"/>
    <p:sldId id="259" r:id="rId4"/>
    <p:sldId id="283" r:id="rId5"/>
    <p:sldId id="270" r:id="rId6"/>
    <p:sldId id="271" r:id="rId7"/>
    <p:sldId id="272" r:id="rId8"/>
    <p:sldId id="276" r:id="rId9"/>
    <p:sldId id="273" r:id="rId10"/>
    <p:sldId id="277" r:id="rId11"/>
    <p:sldId id="279" r:id="rId12"/>
    <p:sldId id="278" r:id="rId13"/>
    <p:sldId id="280" r:id="rId14"/>
    <p:sldId id="281" r:id="rId15"/>
    <p:sldId id="285" r:id="rId16"/>
    <p:sldId id="289" r:id="rId17"/>
    <p:sldId id="292" r:id="rId18"/>
    <p:sldId id="297" r:id="rId19"/>
    <p:sldId id="304" r:id="rId20"/>
    <p:sldId id="286" r:id="rId21"/>
    <p:sldId id="302" r:id="rId22"/>
    <p:sldId id="258" r:id="rId2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82"/>
    <a:srgbClr val="21386F"/>
    <a:srgbClr val="1C2A5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tudy\&#1040;&#1089;&#1087;&#1080;&#1088;&#1072;&#1085;&#1090;&#1091;&#1088;&#1072;\&#1069;&#1084;&#1087;&#1080;&#1088;&#1080;&#1082;&#1072;\Statistics_tot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tudy\&#1040;&#1089;&#1087;&#1080;&#1088;&#1072;&#1085;&#1090;&#1091;&#1088;&#1072;\&#1069;&#1084;&#1087;&#1080;&#1088;&#1080;&#1082;&#1072;\Statistics_tot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tudy\&#1040;&#1089;&#1087;&#1080;&#1088;&#1072;&#1085;&#1090;&#1091;&#1088;&#1072;\&#1069;&#1084;&#1087;&#1080;&#1088;&#1080;&#1082;&#1072;\Statistics_tot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Картинки!$B$1</c:f>
              <c:strCache>
                <c:ptCount val="1"/>
                <c:pt idx="0">
                  <c:v>Нижний Новгород</c:v>
                </c:pt>
              </c:strCache>
            </c:strRef>
          </c:tx>
          <c:cat>
            <c:strRef>
              <c:f>Картинки!$A$2:$A$12</c:f>
              <c:strCache>
                <c:ptCount val="11"/>
                <c:pt idx="0">
                  <c:v>Приходится ли сейчас давать взятки чиновникам?</c:v>
                </c:pt>
                <c:pt idx="1">
                  <c:v>Приходится ли сейчас давать взятки правоохранительным органам?</c:v>
                </c:pt>
                <c:pt idx="2">
                  <c:v>Вы абсолютно уверены, что все денежные выплаты должны быть официально оформлены, подкреплены соответствующими документами, чеками и т.п.?</c:v>
                </c:pt>
                <c:pt idx="3">
                  <c:v>Вы слышали, что кто-то из окружающих Вас людей, с которыми Вы лично знакомы, давал взятки?</c:v>
                </c:pt>
                <c:pt idx="4">
                  <c:v>Если представится возможность, Вы дадите взятки сотруднику ГИБДД для ухода от более серьезной (по сравнению с размером взятки) административной ответственности?</c:v>
                </c:pt>
                <c:pt idx="5">
                  <c:v>Если представится возможность, Вы дадите взятки сотруднику ГИБДД для ухода от уголовной ответственности?</c:v>
                </c:pt>
                <c:pt idx="6">
                  <c:v>Можно ли организовать и поддерживать свой собственный бизнес абсолютно законно, не используя теневых выплат, не давать взятки и т.п.?</c:v>
                </c:pt>
                <c:pt idx="7">
                  <c:v>Сотрудники ГИБДД берут взятки?</c:v>
                </c:pt>
                <c:pt idx="8">
                  <c:v>Чиновники берут взятки?</c:v>
                </c:pt>
                <c:pt idx="9">
                  <c:v>Судьи берут взятки?</c:v>
                </c:pt>
                <c:pt idx="10">
                  <c:v>Вы верите в эффективность современной антикоррупционной политики в России?</c:v>
                </c:pt>
              </c:strCache>
            </c:strRef>
          </c:cat>
          <c:val>
            <c:numRef>
              <c:f>Картинки!$B$2:$B$12</c:f>
              <c:numCache>
                <c:formatCode>0.00</c:formatCode>
                <c:ptCount val="11"/>
                <c:pt idx="0">
                  <c:v>0.81632653061224481</c:v>
                </c:pt>
                <c:pt idx="1">
                  <c:v>0.8085106382978724</c:v>
                </c:pt>
                <c:pt idx="2">
                  <c:v>0.68627450980392168</c:v>
                </c:pt>
                <c:pt idx="3">
                  <c:v>0.67924528301886811</c:v>
                </c:pt>
                <c:pt idx="4">
                  <c:v>0.55813953488372092</c:v>
                </c:pt>
                <c:pt idx="5">
                  <c:v>0.65789473684210553</c:v>
                </c:pt>
                <c:pt idx="6">
                  <c:v>0.67441860465116288</c:v>
                </c:pt>
                <c:pt idx="7">
                  <c:v>1</c:v>
                </c:pt>
                <c:pt idx="8">
                  <c:v>1</c:v>
                </c:pt>
                <c:pt idx="9">
                  <c:v>0.97058823529411753</c:v>
                </c:pt>
              </c:numCache>
            </c:numRef>
          </c:val>
        </c:ser>
        <c:ser>
          <c:idx val="1"/>
          <c:order val="1"/>
          <c:tx>
            <c:strRef>
              <c:f>Картинки!$C$1</c:f>
              <c:strCache>
                <c:ptCount val="1"/>
                <c:pt idx="0">
                  <c:v>Санкт-Петербург 1</c:v>
                </c:pt>
              </c:strCache>
            </c:strRef>
          </c:tx>
          <c:cat>
            <c:strRef>
              <c:f>Картинки!$A$2:$A$12</c:f>
              <c:strCache>
                <c:ptCount val="11"/>
                <c:pt idx="0">
                  <c:v>Приходится ли сейчас давать взятки чиновникам?</c:v>
                </c:pt>
                <c:pt idx="1">
                  <c:v>Приходится ли сейчас давать взятки правоохранительным органам?</c:v>
                </c:pt>
                <c:pt idx="2">
                  <c:v>Вы абсолютно уверены, что все денежные выплаты должны быть официально оформлены, подкреплены соответствующими документами, чеками и т.п.?</c:v>
                </c:pt>
                <c:pt idx="3">
                  <c:v>Вы слышали, что кто-то из окружающих Вас людей, с которыми Вы лично знакомы, давал взятки?</c:v>
                </c:pt>
                <c:pt idx="4">
                  <c:v>Если представится возможность, Вы дадите взятки сотруднику ГИБДД для ухода от более серьезной (по сравнению с размером взятки) административной ответственности?</c:v>
                </c:pt>
                <c:pt idx="5">
                  <c:v>Если представится возможность, Вы дадите взятки сотруднику ГИБДД для ухода от уголовной ответственности?</c:v>
                </c:pt>
                <c:pt idx="6">
                  <c:v>Можно ли организовать и поддерживать свой собственный бизнес абсолютно законно, не используя теневых выплат, не давать взятки и т.п.?</c:v>
                </c:pt>
                <c:pt idx="7">
                  <c:v>Сотрудники ГИБДД берут взятки?</c:v>
                </c:pt>
                <c:pt idx="8">
                  <c:v>Чиновники берут взятки?</c:v>
                </c:pt>
                <c:pt idx="9">
                  <c:v>Судьи берут взятки?</c:v>
                </c:pt>
                <c:pt idx="10">
                  <c:v>Вы верите в эффективность современной антикоррупционной политики в России?</c:v>
                </c:pt>
              </c:strCache>
            </c:strRef>
          </c:cat>
          <c:val>
            <c:numRef>
              <c:f>Картинки!$C$2:$C$12</c:f>
              <c:numCache>
                <c:formatCode>0.00</c:formatCode>
                <c:ptCount val="11"/>
                <c:pt idx="0">
                  <c:v>0.84313725490196068</c:v>
                </c:pt>
                <c:pt idx="1">
                  <c:v>0.8846153846153848</c:v>
                </c:pt>
                <c:pt idx="2">
                  <c:v>0.73214285714285721</c:v>
                </c:pt>
                <c:pt idx="3">
                  <c:v>0.72580645161290325</c:v>
                </c:pt>
                <c:pt idx="4">
                  <c:v>0.37500000000000006</c:v>
                </c:pt>
                <c:pt idx="5">
                  <c:v>0.47058823529411775</c:v>
                </c:pt>
                <c:pt idx="6">
                  <c:v>0.66666666666666663</c:v>
                </c:pt>
                <c:pt idx="7">
                  <c:v>0.98245614035087703</c:v>
                </c:pt>
                <c:pt idx="8">
                  <c:v>1</c:v>
                </c:pt>
                <c:pt idx="9">
                  <c:v>0.95000000000000007</c:v>
                </c:pt>
                <c:pt idx="10">
                  <c:v>0.10416666666666669</c:v>
                </c:pt>
              </c:numCache>
            </c:numRef>
          </c:val>
        </c:ser>
        <c:ser>
          <c:idx val="2"/>
          <c:order val="2"/>
          <c:tx>
            <c:strRef>
              <c:f>Картинки!$D$1</c:f>
              <c:strCache>
                <c:ptCount val="1"/>
                <c:pt idx="0">
                  <c:v>Санкт-Петербург 2</c:v>
                </c:pt>
              </c:strCache>
            </c:strRef>
          </c:tx>
          <c:cat>
            <c:strRef>
              <c:f>Картинки!$A$2:$A$12</c:f>
              <c:strCache>
                <c:ptCount val="11"/>
                <c:pt idx="0">
                  <c:v>Приходится ли сейчас давать взятки чиновникам?</c:v>
                </c:pt>
                <c:pt idx="1">
                  <c:v>Приходится ли сейчас давать взятки правоохранительным органам?</c:v>
                </c:pt>
                <c:pt idx="2">
                  <c:v>Вы абсолютно уверены, что все денежные выплаты должны быть официально оформлены, подкреплены соответствующими документами, чеками и т.п.?</c:v>
                </c:pt>
                <c:pt idx="3">
                  <c:v>Вы слышали, что кто-то из окружающих Вас людей, с которыми Вы лично знакомы, давал взятки?</c:v>
                </c:pt>
                <c:pt idx="4">
                  <c:v>Если представится возможность, Вы дадите взятки сотруднику ГИБДД для ухода от более серьезной (по сравнению с размером взятки) административной ответственности?</c:v>
                </c:pt>
                <c:pt idx="5">
                  <c:v>Если представится возможность, Вы дадите взятки сотруднику ГИБДД для ухода от уголовной ответственности?</c:v>
                </c:pt>
                <c:pt idx="6">
                  <c:v>Можно ли организовать и поддерживать свой собственный бизнес абсолютно законно, не используя теневых выплат, не давать взятки и т.п.?</c:v>
                </c:pt>
                <c:pt idx="7">
                  <c:v>Сотрудники ГИБДД берут взятки?</c:v>
                </c:pt>
                <c:pt idx="8">
                  <c:v>Чиновники берут взятки?</c:v>
                </c:pt>
                <c:pt idx="9">
                  <c:v>Судьи берут взятки?</c:v>
                </c:pt>
                <c:pt idx="10">
                  <c:v>Вы верите в эффективность современной антикоррупционной политики в России?</c:v>
                </c:pt>
              </c:strCache>
            </c:strRef>
          </c:cat>
          <c:val>
            <c:numRef>
              <c:f>Картинки!$D$2:$D$12</c:f>
              <c:numCache>
                <c:formatCode>0.00</c:formatCode>
                <c:ptCount val="11"/>
                <c:pt idx="0">
                  <c:v>0.78571428571428559</c:v>
                </c:pt>
                <c:pt idx="1">
                  <c:v>0.87500000000000011</c:v>
                </c:pt>
                <c:pt idx="2">
                  <c:v>0.55000000000000004</c:v>
                </c:pt>
                <c:pt idx="3">
                  <c:v>0.77777777777777779</c:v>
                </c:pt>
                <c:pt idx="4">
                  <c:v>0.8</c:v>
                </c:pt>
                <c:pt idx="5">
                  <c:v>0.5</c:v>
                </c:pt>
                <c:pt idx="6">
                  <c:v>0.5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5.8823529411764712E-2</c:v>
                </c:pt>
              </c:numCache>
            </c:numRef>
          </c:val>
        </c:ser>
        <c:ser>
          <c:idx val="3"/>
          <c:order val="3"/>
          <c:tx>
            <c:strRef>
              <c:f>Картинки!$E$1</c:f>
              <c:strCache>
                <c:ptCount val="1"/>
                <c:pt idx="0">
                  <c:v>Владивосток</c:v>
                </c:pt>
              </c:strCache>
            </c:strRef>
          </c:tx>
          <c:cat>
            <c:strRef>
              <c:f>Картинки!$A$2:$A$12</c:f>
              <c:strCache>
                <c:ptCount val="11"/>
                <c:pt idx="0">
                  <c:v>Приходится ли сейчас давать взятки чиновникам?</c:v>
                </c:pt>
                <c:pt idx="1">
                  <c:v>Приходится ли сейчас давать взятки правоохранительным органам?</c:v>
                </c:pt>
                <c:pt idx="2">
                  <c:v>Вы абсолютно уверены, что все денежные выплаты должны быть официально оформлены, подкреплены соответствующими документами, чеками и т.п.?</c:v>
                </c:pt>
                <c:pt idx="3">
                  <c:v>Вы слышали, что кто-то из окружающих Вас людей, с которыми Вы лично знакомы, давал взятки?</c:v>
                </c:pt>
                <c:pt idx="4">
                  <c:v>Если представится возможность, Вы дадите взятки сотруднику ГИБДД для ухода от более серьезной (по сравнению с размером взятки) административной ответственности?</c:v>
                </c:pt>
                <c:pt idx="5">
                  <c:v>Если представится возможность, Вы дадите взятки сотруднику ГИБДД для ухода от уголовной ответственности?</c:v>
                </c:pt>
                <c:pt idx="6">
                  <c:v>Можно ли организовать и поддерживать свой собственный бизнес абсолютно законно, не используя теневых выплат, не давать взятки и т.п.?</c:v>
                </c:pt>
                <c:pt idx="7">
                  <c:v>Сотрудники ГИБДД берут взятки?</c:v>
                </c:pt>
                <c:pt idx="8">
                  <c:v>Чиновники берут взятки?</c:v>
                </c:pt>
                <c:pt idx="9">
                  <c:v>Судьи берут взятки?</c:v>
                </c:pt>
                <c:pt idx="10">
                  <c:v>Вы верите в эффективность современной антикоррупционной политики в России?</c:v>
                </c:pt>
              </c:strCache>
            </c:strRef>
          </c:cat>
          <c:val>
            <c:numRef>
              <c:f>Картинки!$E$2:$E$12</c:f>
              <c:numCache>
                <c:formatCode>0.00</c:formatCode>
                <c:ptCount val="11"/>
                <c:pt idx="0">
                  <c:v>1</c:v>
                </c:pt>
                <c:pt idx="1">
                  <c:v>0.95833333333333348</c:v>
                </c:pt>
                <c:pt idx="2">
                  <c:v>0.56000000000000005</c:v>
                </c:pt>
                <c:pt idx="3">
                  <c:v>0.84615384615384626</c:v>
                </c:pt>
                <c:pt idx="4">
                  <c:v>0.86956521739130443</c:v>
                </c:pt>
                <c:pt idx="5">
                  <c:v>0.85000000000000009</c:v>
                </c:pt>
                <c:pt idx="6">
                  <c:v>0.69565217391304368</c:v>
                </c:pt>
                <c:pt idx="7">
                  <c:v>0.96428571428571441</c:v>
                </c:pt>
                <c:pt idx="8">
                  <c:v>1</c:v>
                </c:pt>
                <c:pt idx="9">
                  <c:v>0.95238095238095233</c:v>
                </c:pt>
                <c:pt idx="10">
                  <c:v>0.13043478260869568</c:v>
                </c:pt>
              </c:numCache>
            </c:numRef>
          </c:val>
        </c:ser>
        <c:ser>
          <c:idx val="4"/>
          <c:order val="4"/>
          <c:tx>
            <c:strRef>
              <c:f>Картинки!$F$1</c:f>
              <c:strCache>
                <c:ptCount val="1"/>
                <c:pt idx="0">
                  <c:v>Воронеж</c:v>
                </c:pt>
              </c:strCache>
            </c:strRef>
          </c:tx>
          <c:cat>
            <c:strRef>
              <c:f>Картинки!$A$2:$A$12</c:f>
              <c:strCache>
                <c:ptCount val="11"/>
                <c:pt idx="0">
                  <c:v>Приходится ли сейчас давать взятки чиновникам?</c:v>
                </c:pt>
                <c:pt idx="1">
                  <c:v>Приходится ли сейчас давать взятки правоохранительным органам?</c:v>
                </c:pt>
                <c:pt idx="2">
                  <c:v>Вы абсолютно уверены, что все денежные выплаты должны быть официально оформлены, подкреплены соответствующими документами, чеками и т.п.?</c:v>
                </c:pt>
                <c:pt idx="3">
                  <c:v>Вы слышали, что кто-то из окружающих Вас людей, с которыми Вы лично знакомы, давал взятки?</c:v>
                </c:pt>
                <c:pt idx="4">
                  <c:v>Если представится возможность, Вы дадите взятки сотруднику ГИБДД для ухода от более серьезной (по сравнению с размером взятки) административной ответственности?</c:v>
                </c:pt>
                <c:pt idx="5">
                  <c:v>Если представится возможность, Вы дадите взятки сотруднику ГИБДД для ухода от уголовной ответственности?</c:v>
                </c:pt>
                <c:pt idx="6">
                  <c:v>Можно ли организовать и поддерживать свой собственный бизнес абсолютно законно, не используя теневых выплат, не давать взятки и т.п.?</c:v>
                </c:pt>
                <c:pt idx="7">
                  <c:v>Сотрудники ГИБДД берут взятки?</c:v>
                </c:pt>
                <c:pt idx="8">
                  <c:v>Чиновники берут взятки?</c:v>
                </c:pt>
                <c:pt idx="9">
                  <c:v>Судьи берут взятки?</c:v>
                </c:pt>
                <c:pt idx="10">
                  <c:v>Вы верите в эффективность современной антикоррупционной политики в России?</c:v>
                </c:pt>
              </c:strCache>
            </c:strRef>
          </c:cat>
          <c:val>
            <c:numRef>
              <c:f>Картинки!$F$2:$F$12</c:f>
              <c:numCache>
                <c:formatCode>0.00</c:formatCode>
                <c:ptCount val="11"/>
                <c:pt idx="0">
                  <c:v>0.91666666666666652</c:v>
                </c:pt>
                <c:pt idx="1">
                  <c:v>0.91358024691358031</c:v>
                </c:pt>
                <c:pt idx="2">
                  <c:v>0.73493975903614461</c:v>
                </c:pt>
                <c:pt idx="3">
                  <c:v>0.74358974358974361</c:v>
                </c:pt>
                <c:pt idx="4">
                  <c:v>0.70491803278688536</c:v>
                </c:pt>
                <c:pt idx="5">
                  <c:v>0.57407407407407429</c:v>
                </c:pt>
                <c:pt idx="6">
                  <c:v>0.70967741935483886</c:v>
                </c:pt>
                <c:pt idx="7">
                  <c:v>0.98666666666666658</c:v>
                </c:pt>
                <c:pt idx="8">
                  <c:v>0.98630136986301342</c:v>
                </c:pt>
                <c:pt idx="9">
                  <c:v>0.9538461538461539</c:v>
                </c:pt>
                <c:pt idx="10">
                  <c:v>0.1</c:v>
                </c:pt>
              </c:numCache>
            </c:numRef>
          </c:val>
        </c:ser>
        <c:axId val="53172480"/>
        <c:axId val="53182464"/>
      </c:barChart>
      <c:catAx>
        <c:axId val="53172480"/>
        <c:scaling>
          <c:orientation val="minMax"/>
        </c:scaling>
        <c:axPos val="l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53182464"/>
        <c:crosses val="autoZero"/>
        <c:auto val="1"/>
        <c:lblAlgn val="ctr"/>
        <c:lblOffset val="100"/>
      </c:catAx>
      <c:valAx>
        <c:axId val="53182464"/>
        <c:scaling>
          <c:orientation val="minMax"/>
        </c:scaling>
        <c:axPos val="b"/>
        <c:majorGridlines/>
        <c:numFmt formatCode="0.00" sourceLinked="1"/>
        <c:tickLblPos val="nextTo"/>
        <c:crossAx val="531724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Корреляция индивидуальной лояльности и средней</a:t>
            </a:r>
            <a:r>
              <a:rPr lang="ru-RU" sz="1400" baseline="0"/>
              <a:t> лояльности соседей</a:t>
            </a:r>
            <a:endParaRPr lang="ru-RU" sz="14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Val val="1"/>
          </c:dLbls>
          <c:cat>
            <c:strRef>
              <c:f>Картинки!$Q$1:$U$1</c:f>
              <c:strCache>
                <c:ptCount val="5"/>
                <c:pt idx="0">
                  <c:v>Нижний Новгород</c:v>
                </c:pt>
                <c:pt idx="1">
                  <c:v>Санкт-Петербург 1</c:v>
                </c:pt>
                <c:pt idx="2">
                  <c:v>Санкт-Петербург 2</c:v>
                </c:pt>
                <c:pt idx="3">
                  <c:v>Владивосток</c:v>
                </c:pt>
                <c:pt idx="4">
                  <c:v>Воронеж</c:v>
                </c:pt>
              </c:strCache>
            </c:strRef>
          </c:cat>
          <c:val>
            <c:numRef>
              <c:f>Картинки!$Q$2:$U$2</c:f>
              <c:numCache>
                <c:formatCode>0.00</c:formatCode>
                <c:ptCount val="5"/>
                <c:pt idx="0">
                  <c:v>-0.21619318118106937</c:v>
                </c:pt>
                <c:pt idx="1">
                  <c:v>2.6908123388663271E-2</c:v>
                </c:pt>
                <c:pt idx="2">
                  <c:v>-0.34118288099848837</c:v>
                </c:pt>
                <c:pt idx="3">
                  <c:v>-0.34513475267574051</c:v>
                </c:pt>
                <c:pt idx="4">
                  <c:v>2.7875416321946095E-2</c:v>
                </c:pt>
              </c:numCache>
            </c:numRef>
          </c:val>
        </c:ser>
        <c:gapWidth val="75"/>
        <c:overlap val="-25"/>
        <c:axId val="53088256"/>
        <c:axId val="53089792"/>
      </c:barChart>
      <c:catAx>
        <c:axId val="53088256"/>
        <c:scaling>
          <c:orientation val="minMax"/>
        </c:scaling>
        <c:axPos val="b"/>
        <c:majorTickMark val="none"/>
        <c:tickLblPos val="nextTo"/>
        <c:crossAx val="53089792"/>
        <c:crosses val="autoZero"/>
        <c:auto val="1"/>
        <c:lblAlgn val="ctr"/>
        <c:lblOffset val="100"/>
      </c:catAx>
      <c:valAx>
        <c:axId val="53089792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spPr>
          <a:ln w="9525">
            <a:noFill/>
          </a:ln>
        </c:spPr>
        <c:crossAx val="53088256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Отклонение от средней лояльности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Картинки!$I$2</c:f>
              <c:strCache>
                <c:ptCount val="1"/>
                <c:pt idx="0">
                  <c:v>Собственная лояльность = 0</c:v>
                </c:pt>
              </c:strCache>
            </c:strRef>
          </c:tx>
          <c:dLbls>
            <c:showVal val="1"/>
          </c:dLbls>
          <c:cat>
            <c:strRef>
              <c:f>Картинки!$J$1:$N$1</c:f>
              <c:strCache>
                <c:ptCount val="5"/>
                <c:pt idx="0">
                  <c:v>Нижний Новгород</c:v>
                </c:pt>
                <c:pt idx="1">
                  <c:v>Санкт-Петербург 1</c:v>
                </c:pt>
                <c:pt idx="2">
                  <c:v>Санкт-Петербург 2</c:v>
                </c:pt>
                <c:pt idx="3">
                  <c:v>Владивосток</c:v>
                </c:pt>
                <c:pt idx="4">
                  <c:v>Воронеж</c:v>
                </c:pt>
              </c:strCache>
            </c:strRef>
          </c:cat>
          <c:val>
            <c:numRef>
              <c:f>Картинки!$J$2:$N$2</c:f>
              <c:numCache>
                <c:formatCode>0.00</c:formatCode>
                <c:ptCount val="5"/>
                <c:pt idx="0">
                  <c:v>-0.45471116695254626</c:v>
                </c:pt>
                <c:pt idx="1">
                  <c:v>-0.19332462958360083</c:v>
                </c:pt>
                <c:pt idx="2">
                  <c:v>-0.34821289821289825</c:v>
                </c:pt>
                <c:pt idx="3">
                  <c:v>-0.62619047619047663</c:v>
                </c:pt>
                <c:pt idx="4">
                  <c:v>-0.32562754705611852</c:v>
                </c:pt>
              </c:numCache>
            </c:numRef>
          </c:val>
        </c:ser>
        <c:ser>
          <c:idx val="1"/>
          <c:order val="1"/>
          <c:tx>
            <c:strRef>
              <c:f>Картинки!$I$3</c:f>
              <c:strCache>
                <c:ptCount val="1"/>
                <c:pt idx="0">
                  <c:v>Собственная лояльность = 1</c:v>
                </c:pt>
              </c:strCache>
            </c:strRef>
          </c:tx>
          <c:dLbls>
            <c:showVal val="1"/>
          </c:dLbls>
          <c:cat>
            <c:strRef>
              <c:f>Картинки!$J$1:$N$1</c:f>
              <c:strCache>
                <c:ptCount val="5"/>
                <c:pt idx="0">
                  <c:v>Нижний Новгород</c:v>
                </c:pt>
                <c:pt idx="1">
                  <c:v>Санкт-Петербург 1</c:v>
                </c:pt>
                <c:pt idx="2">
                  <c:v>Санкт-Петербург 2</c:v>
                </c:pt>
                <c:pt idx="3">
                  <c:v>Владивосток</c:v>
                </c:pt>
                <c:pt idx="4">
                  <c:v>Воронеж</c:v>
                </c:pt>
              </c:strCache>
            </c:strRef>
          </c:cat>
          <c:val>
            <c:numRef>
              <c:f>Картинки!$J$3:$N$3</c:f>
              <c:numCache>
                <c:formatCode>0.00</c:formatCode>
                <c:ptCount val="5"/>
                <c:pt idx="0">
                  <c:v>0.63889832389832413</c:v>
                </c:pt>
                <c:pt idx="1">
                  <c:v>0.79217687074829957</c:v>
                </c:pt>
                <c:pt idx="2">
                  <c:v>0.81292517006802723</c:v>
                </c:pt>
                <c:pt idx="3">
                  <c:v>0.52587000240452952</c:v>
                </c:pt>
                <c:pt idx="4">
                  <c:v>0.65640991192715348</c:v>
                </c:pt>
              </c:numCache>
            </c:numRef>
          </c:val>
        </c:ser>
        <c:gapWidth val="75"/>
        <c:overlap val="-25"/>
        <c:axId val="53130752"/>
        <c:axId val="53132288"/>
      </c:barChart>
      <c:catAx>
        <c:axId val="53130752"/>
        <c:scaling>
          <c:orientation val="minMax"/>
        </c:scaling>
        <c:axPos val="b"/>
        <c:majorTickMark val="none"/>
        <c:tickLblPos val="nextTo"/>
        <c:crossAx val="53132288"/>
        <c:crosses val="autoZero"/>
        <c:auto val="1"/>
        <c:lblAlgn val="ctr"/>
        <c:lblOffset val="100"/>
      </c:catAx>
      <c:valAx>
        <c:axId val="53132288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spPr>
          <a:ln w="9525">
            <a:noFill/>
          </a:ln>
        </c:spPr>
        <c:crossAx val="53130752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D2B68-D9FC-40C3-99BF-880573642A2A}" type="datetime1">
              <a:rPr lang="en-US"/>
              <a:pPr>
                <a:defRPr/>
              </a:pPr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859B6-0880-4BBC-A570-BF9D0A6C1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65C0A-4853-426E-ACA0-A1981FCB3536}" type="datetime1">
              <a:rPr lang="en-US"/>
              <a:pPr>
                <a:defRPr/>
              </a:pPr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4304D-1A66-4B48-A470-FA4839507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5D358-7AD6-4F15-BC55-06429FFAB483}" type="datetime1">
              <a:rPr lang="en-US"/>
              <a:pPr>
                <a:defRPr/>
              </a:pPr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29458-8713-487F-8358-2E5BB94CA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8EC8F-63F9-4E05-9D50-E00F79696793}" type="datetime1">
              <a:rPr lang="en-US"/>
              <a:pPr>
                <a:defRPr/>
              </a:pPr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C4565-CB1D-4C12-B595-C6E5B57F2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3DD25-80EB-4823-B198-166FFB286251}" type="datetime1">
              <a:rPr lang="en-US"/>
              <a:pPr>
                <a:defRPr/>
              </a:pPr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448FD-CC30-43B4-A975-C46835DFD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D034F-0C74-4549-A9A1-D17C21AB27E9}" type="datetime1">
              <a:rPr lang="en-US"/>
              <a:pPr>
                <a:defRPr/>
              </a:pPr>
              <a:t>11/26/2015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D6D5-CF8F-4958-8144-1964A8481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457E5-2119-4BDD-A8F4-BA04F7E212F0}" type="datetime1">
              <a:rPr lang="en-US"/>
              <a:pPr>
                <a:defRPr/>
              </a:pPr>
              <a:t>11/26/2015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A2CA0-656E-4CB1-A1D9-059E6EF1C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E5997-CEF6-4C56-AD40-5FFA7ECD7C5D}" type="datetime1">
              <a:rPr lang="en-US"/>
              <a:pPr>
                <a:defRPr/>
              </a:pPr>
              <a:t>11/26/2015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089D9-395A-4173-966B-433F6E9CF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AEE1E-AAD9-48EB-9219-A2BCE5C3BFC3}" type="datetime1">
              <a:rPr lang="en-US"/>
              <a:pPr>
                <a:defRPr/>
              </a:pPr>
              <a:t>11/26/2015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5C93D-AA0E-499B-8F29-E24347615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5C18D-E6CA-4BA0-B549-DC21B2D49F0A}" type="datetime1">
              <a:rPr lang="en-US"/>
              <a:pPr>
                <a:defRPr/>
              </a:pPr>
              <a:t>11/26/2015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42603-8AFE-4866-96A7-768CF4585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EE2AB-13F0-42EE-BC1C-69D024666ECB}" type="datetime1">
              <a:rPr lang="en-US"/>
              <a:pPr>
                <a:defRPr/>
              </a:pPr>
              <a:t>11/26/2015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9442A-DD00-4BF6-87F2-575F5B791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DD8ADB01-4EB0-4A30-A060-924499F25DE5}" type="datetime1">
              <a:rPr lang="en-US"/>
              <a:pPr>
                <a:defRPr/>
              </a:pPr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022983A7-132A-438E-B09E-A9B0AB16E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arassadovskaya@hse.ru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aistov@hse.r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altLang="ru-RU" sz="2800" dirty="0" smtClean="0">
                <a:solidFill>
                  <a:srgbClr val="000066"/>
                </a:solidFill>
                <a:latin typeface="Myriad Pro Semibold" charset="0"/>
              </a:rPr>
              <a:t>Уровень доверия в обществе, социальный капитал и коррупция – гипотезы, модели, оценки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7434470" cy="908050"/>
          </a:xfrm>
        </p:spPr>
        <p:txBody>
          <a:bodyPr/>
          <a:lstStyle/>
          <a:p>
            <a:pPr algn="r" eaLnBrk="1" hangingPunct="1"/>
            <a:r>
              <a:rPr lang="ru-RU" altLang="ru-RU" sz="2000" dirty="0" smtClean="0">
                <a:solidFill>
                  <a:srgbClr val="000066"/>
                </a:solidFill>
                <a:latin typeface="Myriad Pro" charset="0"/>
              </a:rPr>
              <a:t>Рассадовская Анастасия</a:t>
            </a:r>
          </a:p>
          <a:p>
            <a:pPr algn="r" eaLnBrk="1" hangingPunct="1"/>
            <a:r>
              <a:rPr kumimoji="1" lang="ru-RU" altLang="ru-RU" sz="2000" dirty="0" smtClean="0">
                <a:solidFill>
                  <a:srgbClr val="000066"/>
                </a:solidFill>
                <a:latin typeface="Myriad Pro" charset="0"/>
              </a:rPr>
              <a:t>аспирант 3-го года обучения</a:t>
            </a:r>
          </a:p>
          <a:p>
            <a:pPr algn="r" eaLnBrk="1" hangingPunct="1"/>
            <a:endParaRPr kumimoji="1" lang="ru-RU" altLang="ru-RU" sz="2000" dirty="0" smtClean="0">
              <a:solidFill>
                <a:srgbClr val="000066"/>
              </a:solidFill>
              <a:latin typeface="Myriad Pro" charset="0"/>
            </a:endParaRPr>
          </a:p>
          <a:p>
            <a:pPr algn="r" eaLnBrk="1" hangingPunct="1"/>
            <a:r>
              <a:rPr kumimoji="1" lang="ru-RU" altLang="ru-RU" sz="2000" dirty="0" smtClean="0">
                <a:solidFill>
                  <a:srgbClr val="000066"/>
                </a:solidFill>
                <a:latin typeface="Myriad Pro" charset="0"/>
              </a:rPr>
              <a:t>Научный руководитель </a:t>
            </a:r>
          </a:p>
          <a:p>
            <a:pPr algn="r" eaLnBrk="1" hangingPunct="1"/>
            <a:r>
              <a:rPr kumimoji="1" lang="ru-RU" altLang="ru-RU" sz="2000" dirty="0" smtClean="0">
                <a:solidFill>
                  <a:srgbClr val="000066"/>
                </a:solidFill>
                <a:latin typeface="Myriad Pro" charset="0"/>
              </a:rPr>
              <a:t>Аистов А.В.</a:t>
            </a:r>
            <a:endParaRPr kumimoji="1" lang="ru-RU" altLang="ru-RU" sz="1400" dirty="0" smtClean="0">
              <a:solidFill>
                <a:srgbClr val="000066"/>
              </a:solidFill>
              <a:latin typeface="Myriad Pro" charset="0"/>
            </a:endParaRPr>
          </a:p>
        </p:txBody>
      </p:sp>
      <p:sp>
        <p:nvSpPr>
          <p:cNvPr id="2052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algn="ctr">
              <a:spcBef>
                <a:spcPct val="20000"/>
              </a:spcBef>
            </a:pPr>
            <a:r>
              <a:rPr lang="ru-RU" altLang="ru-RU" sz="800" dirty="0" err="1" smtClean="0">
                <a:solidFill>
                  <a:schemeClr val="bg1"/>
                </a:solidFill>
              </a:rPr>
              <a:t>Нийжний</a:t>
            </a:r>
            <a:r>
              <a:rPr lang="ru-RU" altLang="ru-RU" sz="800" dirty="0" smtClean="0">
                <a:solidFill>
                  <a:schemeClr val="bg1"/>
                </a:solidFill>
              </a:rPr>
              <a:t> Новгород, 2015</a:t>
            </a:r>
            <a:endParaRPr kumimoji="1" lang="ru-RU" altLang="ru-RU" sz="800" dirty="0">
              <a:solidFill>
                <a:schemeClr val="bg1"/>
              </a:solidFill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/>
          </p:cNvSpPr>
          <p:nvPr/>
        </p:nvSpPr>
        <p:spPr bwMode="auto">
          <a:xfrm>
            <a:off x="1428750" y="428625"/>
            <a:ext cx="67564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600">
                <a:solidFill>
                  <a:schemeClr val="bg1"/>
                </a:solidFill>
                <a:latin typeface="Myriad Pro" charset="0"/>
              </a:rPr>
              <a:t>Несовершенная информация с коммуникацией (1)</a:t>
            </a:r>
            <a:endParaRPr lang="en-US" altLang="ru-RU" sz="160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102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102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102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10246" name="Rectangle 12"/>
          <p:cNvSpPr>
            <a:spLocks noChangeArrowheads="1"/>
          </p:cNvSpPr>
          <p:nvPr/>
        </p:nvSpPr>
        <p:spPr bwMode="auto">
          <a:xfrm>
            <a:off x="222250" y="1479550"/>
            <a:ext cx="86026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>
                <a:solidFill>
                  <a:srgbClr val="003F82"/>
                </a:solidFill>
                <a:latin typeface="Myriad Pro" charset="0"/>
              </a:rPr>
              <a:t>Передача информации осуществляется между связанными взаимодействием агентами </a:t>
            </a:r>
            <a:r>
              <a:rPr lang="ru-RU" altLang="ru-RU" sz="120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</a:t>
            </a:r>
            <a:r>
              <a:rPr lang="en-US" altLang="ru-RU" sz="120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 </a:t>
            </a:r>
            <a:r>
              <a:rPr lang="ru-RU" altLang="ru-RU" sz="120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для системы в целом определяется социальной сетью на множестве всех агентов</a:t>
            </a:r>
          </a:p>
          <a:p>
            <a:r>
              <a:rPr lang="ru-RU" altLang="ru-RU" sz="120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Предполагаем  некооперативное взаимодействие, несмотря на обмен информацией</a:t>
            </a:r>
          </a:p>
          <a:p>
            <a:endParaRPr lang="ru-RU" altLang="ru-RU" sz="1200">
              <a:solidFill>
                <a:srgbClr val="003F82"/>
              </a:solidFill>
              <a:latin typeface="Myriad Pro" charset="0"/>
              <a:sym typeface="Wingdings" pitchFamily="2" charset="2"/>
            </a:endParaRPr>
          </a:p>
          <a:p>
            <a:r>
              <a:rPr lang="ru-RU" altLang="ru-RU" sz="120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Допустим, игрок связан каналом передачи информации с впередистоящим агентом </a:t>
            </a:r>
            <a:r>
              <a:rPr lang="en-US" altLang="ru-RU" sz="120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 </a:t>
            </a:r>
            <a:r>
              <a:rPr lang="ru-RU" altLang="ru-RU" sz="120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издержки </a:t>
            </a:r>
            <a:r>
              <a:rPr lang="en-US" sz="1600" i="1">
                <a:solidFill>
                  <a:srgbClr val="000000"/>
                </a:solidFill>
                <a:latin typeface="Myriad Pro" charset="0"/>
              </a:rPr>
              <a:t>c</a:t>
            </a:r>
            <a:r>
              <a:rPr lang="ru-RU" sz="1600" i="1" baseline="-25000">
                <a:solidFill>
                  <a:srgbClr val="000000"/>
                </a:solidFill>
                <a:latin typeface="Myriad Pro" charset="0"/>
              </a:rPr>
              <a:t>1 </a:t>
            </a:r>
            <a:r>
              <a:rPr lang="ru-RU" altLang="ru-RU" sz="120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становятся известны</a:t>
            </a:r>
            <a:endParaRPr lang="ru-RU" altLang="ru-RU" sz="1200">
              <a:solidFill>
                <a:srgbClr val="003F82"/>
              </a:solidFill>
              <a:latin typeface="Myriad Pro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88938" y="2625725"/>
          <a:ext cx="8070275" cy="181543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614055"/>
                <a:gridCol w="1614055"/>
                <a:gridCol w="1614055"/>
                <a:gridCol w="1614055"/>
                <a:gridCol w="1614055"/>
              </a:tblGrid>
              <a:tr h="332705">
                <a:tc>
                  <a:txBody>
                    <a:bodyPr/>
                    <a:lstStyle/>
                    <a:p>
                      <a:endParaRPr lang="ru-RU" sz="14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Myriad Pro" pitchFamily="34" charset="0"/>
                        </a:rPr>
                        <a:t>1 место </a:t>
                      </a:r>
                      <a:endParaRPr lang="ru-RU" sz="14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Myriad Pro" pitchFamily="34" charset="0"/>
                        </a:rPr>
                        <a:t>2 место</a:t>
                      </a:r>
                      <a:endParaRPr lang="ru-RU" sz="14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Myriad Pro" pitchFamily="34" charset="0"/>
                        </a:rPr>
                        <a:t>2</a:t>
                      </a:r>
                      <a:r>
                        <a:rPr lang="ru-RU" sz="1400" b="0" dirty="0" smtClean="0">
                          <a:latin typeface="Myriad Pro" pitchFamily="34" charset="0"/>
                        </a:rPr>
                        <a:t> место</a:t>
                      </a:r>
                      <a:endParaRPr lang="ru-RU" sz="14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Myriad Pro" pitchFamily="34" charset="0"/>
                        </a:rPr>
                        <a:t>3</a:t>
                      </a:r>
                      <a:r>
                        <a:rPr lang="en-US" sz="1400" b="0" baseline="0" dirty="0" smtClean="0">
                          <a:latin typeface="Myriad Pro" pitchFamily="34" charset="0"/>
                        </a:rPr>
                        <a:t> </a:t>
                      </a:r>
                      <a:r>
                        <a:rPr lang="ru-RU" sz="1400" b="0" dirty="0" smtClean="0">
                          <a:latin typeface="Myriad Pro" pitchFamily="34" charset="0"/>
                        </a:rPr>
                        <a:t>место</a:t>
                      </a:r>
                      <a:endParaRPr lang="ru-RU" sz="1400" b="0" dirty="0"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494242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Myriad Pro" pitchFamily="34" charset="0"/>
                        </a:rPr>
                        <a:t>Соотношение</a:t>
                      </a:r>
                      <a:r>
                        <a:rPr lang="ru-RU" sz="1200" b="0" baseline="0" dirty="0" smtClean="0">
                          <a:latin typeface="Myriad Pro" pitchFamily="34" charset="0"/>
                        </a:rPr>
                        <a:t>  издержек</a:t>
                      </a:r>
                      <a:endParaRPr lang="ru-RU" sz="12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 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&gt; 2</a:t>
                      </a:r>
                      <a:endParaRPr lang="ru-RU" sz="1200" dirty="0" smtClean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 err="1" smtClean="0">
                          <a:latin typeface="Myriad Pro" pitchFamily="34" charset="0"/>
                          <a:ea typeface="SimSun"/>
                          <a:cs typeface="Times New Roman"/>
                        </a:rPr>
                        <a:t>Ec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 &gt; 2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/3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 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&gt; 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Myriad Pro" pitchFamily="34" charset="0"/>
                          <a:ea typeface="SimSun"/>
                          <a:cs typeface="Times New Roman"/>
                        </a:rPr>
                        <a:t>Ec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&lt; 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/3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en-US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/ c</a:t>
                      </a:r>
                      <a:r>
                        <a:rPr lang="en-US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&lt; 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Ec</a:t>
                      </a:r>
                      <a:r>
                        <a:rPr lang="en-US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c</a:t>
                      </a:r>
                      <a:r>
                        <a:rPr lang="en-US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&gt; 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/3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&lt; 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Myriad Pro" pitchFamily="34" charset="0"/>
                          <a:ea typeface="SimSun"/>
                          <a:cs typeface="Times New Roman"/>
                        </a:rPr>
                        <a:t>Ec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&lt; 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/3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4242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Myriad Pro" pitchFamily="34" charset="0"/>
                        </a:rPr>
                        <a:t>Вероятность</a:t>
                      </a:r>
                      <a:endParaRPr lang="ru-RU" sz="12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latin typeface="Myriad Pro" pitchFamily="34" charset="0"/>
                          <a:ea typeface="SimSun"/>
                        </a:rPr>
                        <a:t>1-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</a:rPr>
                        <a:t>F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</a:rPr>
                        <a:t>(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/3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</a:rPr>
                        <a:t>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</a:rPr>
                        <a:t>)</a:t>
                      </a:r>
                      <a:endParaRPr lang="ru-RU" sz="12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F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/3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200" i="1" kern="1200" baseline="-250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) </a:t>
                      </a:r>
                      <a:endParaRPr lang="ru-RU" sz="12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1-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F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/3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200" i="1" kern="1200" baseline="-250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) </a:t>
                      </a:r>
                      <a:endParaRPr lang="ru-RU" sz="12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F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/3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200" i="1" kern="1200" baseline="-250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) </a:t>
                      </a:r>
                      <a:endParaRPr lang="ru-RU" sz="1200" b="0" dirty="0"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494242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Myriad Pro" pitchFamily="34" charset="0"/>
                        </a:rPr>
                        <a:t>Оптимальный размер ставки</a:t>
                      </a:r>
                      <a:endParaRPr lang="ru-RU" sz="12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R-c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R-c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R-c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R-c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88938" y="4605338"/>
            <a:ext cx="8435975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rgbClr val="003F82"/>
                </a:solidFill>
                <a:latin typeface="Myriad Pro" charset="0"/>
              </a:rPr>
              <a:t>Общая сумма ставки агента составит</a:t>
            </a:r>
            <a:endParaRPr lang="en-US" sz="1200" dirty="0">
              <a:solidFill>
                <a:srgbClr val="003F82"/>
              </a:solidFill>
              <a:latin typeface="Myriad Pro" charset="0"/>
            </a:endParaRPr>
          </a:p>
          <a:p>
            <a:pPr>
              <a:defRPr/>
            </a:pPr>
            <a:r>
              <a:rPr lang="en-US" sz="1200" dirty="0">
                <a:solidFill>
                  <a:srgbClr val="003F82"/>
                </a:solidFill>
                <a:latin typeface="Myriad Pro" charset="0"/>
              </a:rPr>
              <a:t>1) </a:t>
            </a:r>
            <a:r>
              <a:rPr lang="ru-RU" sz="1200" dirty="0">
                <a:solidFill>
                  <a:srgbClr val="003F82"/>
                </a:solidFill>
                <a:latin typeface="Myriad Pro" charset="0"/>
              </a:rPr>
              <a:t>В случае </a:t>
            </a:r>
            <a:r>
              <a:rPr lang="en-US" sz="1600" i="1" dirty="0">
                <a:latin typeface="Myriad Pro" pitchFamily="34" charset="0"/>
                <a:ea typeface="SimSun"/>
                <a:cs typeface="Times New Roman"/>
              </a:rPr>
              <a:t>c</a:t>
            </a:r>
            <a:r>
              <a:rPr lang="en-US" sz="1600" i="1" baseline="-25000" dirty="0">
                <a:latin typeface="Myriad Pro" pitchFamily="34" charset="0"/>
                <a:ea typeface="SimSun"/>
                <a:cs typeface="Times New Roman"/>
              </a:rPr>
              <a:t>1</a:t>
            </a:r>
            <a:r>
              <a:rPr lang="en-US" sz="1600" i="1" dirty="0">
                <a:latin typeface="Myriad Pro" pitchFamily="34" charset="0"/>
                <a:ea typeface="SimSun"/>
                <a:cs typeface="Times New Roman"/>
              </a:rPr>
              <a:t> / c</a:t>
            </a:r>
            <a:r>
              <a:rPr lang="en-US" sz="1600" i="1" baseline="-25000" dirty="0">
                <a:latin typeface="Myriad Pro" pitchFamily="34" charset="0"/>
                <a:ea typeface="SimSun"/>
                <a:cs typeface="Times New Roman"/>
              </a:rPr>
              <a:t>2 </a:t>
            </a:r>
            <a:r>
              <a:rPr lang="en-US" sz="1600" i="1" dirty="0">
                <a:latin typeface="Myriad Pro" pitchFamily="34" charset="0"/>
                <a:ea typeface="SimSun"/>
                <a:cs typeface="Times New Roman"/>
              </a:rPr>
              <a:t>&lt; </a:t>
            </a:r>
            <a:r>
              <a:rPr lang="en-US" sz="1600" i="1" dirty="0" smtClean="0">
                <a:latin typeface="Myriad Pro" pitchFamily="34" charset="0"/>
                <a:ea typeface="SimSun"/>
                <a:cs typeface="Times New Roman"/>
              </a:rPr>
              <a:t>2</a:t>
            </a:r>
            <a:endParaRPr lang="ru-RU" sz="1600" dirty="0">
              <a:latin typeface="Myriad Pro" pitchFamily="34" charset="0"/>
              <a:ea typeface="SimSun"/>
              <a:cs typeface="Times New Roman"/>
            </a:endParaRPr>
          </a:p>
          <a:p>
            <a:pPr algn="ctr">
              <a:spcAft>
                <a:spcPts val="0"/>
              </a:spcAft>
              <a:defRPr/>
            </a:pPr>
            <a:r>
              <a:rPr lang="en-US" sz="1600" i="1" dirty="0">
                <a:latin typeface="Myriad Pro" pitchFamily="34" charset="0"/>
                <a:ea typeface="SimSun"/>
              </a:rPr>
              <a:t>x</a:t>
            </a:r>
            <a:r>
              <a:rPr lang="en-US" sz="1600" i="1" baseline="-25000" dirty="0">
                <a:latin typeface="Myriad Pro" pitchFamily="34" charset="0"/>
                <a:ea typeface="SimSun"/>
              </a:rPr>
              <a:t>2</a:t>
            </a:r>
            <a:r>
              <a:rPr lang="en-US" sz="1600" i="1" dirty="0">
                <a:latin typeface="Myriad Pro" pitchFamily="34" charset="0"/>
                <a:ea typeface="SimSun"/>
              </a:rPr>
              <a:t> = [F(2/3c</a:t>
            </a:r>
            <a:r>
              <a:rPr lang="en-US" sz="1600" i="1" baseline="-25000" dirty="0">
                <a:latin typeface="Myriad Pro" pitchFamily="34" charset="0"/>
                <a:ea typeface="SimSun"/>
              </a:rPr>
              <a:t>2</a:t>
            </a:r>
            <a:r>
              <a:rPr lang="en-US" sz="1600" i="1" dirty="0">
                <a:latin typeface="Myriad Pro" pitchFamily="34" charset="0"/>
                <a:ea typeface="SimSun"/>
              </a:rPr>
              <a:t>)]*(</a:t>
            </a:r>
            <a:r>
              <a:rPr lang="en-US" sz="1600" i="1" dirty="0" smtClean="0">
                <a:latin typeface="Myriad Pro" pitchFamily="34" charset="0"/>
                <a:ea typeface="SimSun"/>
              </a:rPr>
              <a:t>R-c</a:t>
            </a:r>
            <a:r>
              <a:rPr lang="en-US" sz="1600" i="1" baseline="-25000" dirty="0" smtClean="0">
                <a:latin typeface="Myriad Pro" pitchFamily="34" charset="0"/>
                <a:ea typeface="SimSun"/>
              </a:rPr>
              <a:t>2</a:t>
            </a:r>
            <a:r>
              <a:rPr lang="en-US" sz="1600" i="1" dirty="0" smtClean="0">
                <a:latin typeface="Myriad Pro" pitchFamily="34" charset="0"/>
                <a:ea typeface="SimSun"/>
              </a:rPr>
              <a:t>3)+ </a:t>
            </a:r>
            <a:r>
              <a:rPr lang="en-US" sz="1600" i="1" dirty="0">
                <a:latin typeface="Myriad Pro" pitchFamily="34" charset="0"/>
                <a:ea typeface="SimSun"/>
              </a:rPr>
              <a:t>[1-F(2/3c</a:t>
            </a:r>
            <a:r>
              <a:rPr lang="en-US" sz="1600" i="1" baseline="-25000" dirty="0">
                <a:latin typeface="Myriad Pro" pitchFamily="34" charset="0"/>
                <a:ea typeface="SimSun"/>
              </a:rPr>
              <a:t>2</a:t>
            </a:r>
            <a:r>
              <a:rPr lang="en-US" sz="1600" i="1" dirty="0">
                <a:latin typeface="Myriad Pro" pitchFamily="34" charset="0"/>
                <a:ea typeface="SimSun"/>
              </a:rPr>
              <a:t>)]*(</a:t>
            </a:r>
            <a:r>
              <a:rPr lang="en-US" sz="1600" i="1" dirty="0" smtClean="0">
                <a:latin typeface="Myriad Pro" pitchFamily="34" charset="0"/>
                <a:ea typeface="SimSun"/>
              </a:rPr>
              <a:t>R-c</a:t>
            </a:r>
            <a:r>
              <a:rPr lang="en-US" sz="1600" i="1" baseline="-25000" dirty="0" smtClean="0">
                <a:latin typeface="Myriad Pro" pitchFamily="34" charset="0"/>
                <a:ea typeface="SimSun"/>
              </a:rPr>
              <a:t>2</a:t>
            </a:r>
            <a:r>
              <a:rPr lang="en-US" sz="1600" i="1" dirty="0" smtClean="0">
                <a:latin typeface="Myriad Pro" pitchFamily="34" charset="0"/>
                <a:ea typeface="SimSun"/>
              </a:rPr>
              <a:t>2) </a:t>
            </a:r>
            <a:r>
              <a:rPr lang="en-US" sz="1600" i="1" dirty="0">
                <a:latin typeface="Myriad Pro" pitchFamily="34" charset="0"/>
                <a:ea typeface="SimSun"/>
              </a:rPr>
              <a:t>= </a:t>
            </a:r>
            <a:endParaRPr lang="ru-RU" sz="1600" dirty="0">
              <a:latin typeface="Myriad Pro" pitchFamily="34" charset="0"/>
              <a:ea typeface="SimSun"/>
            </a:endParaRPr>
          </a:p>
          <a:p>
            <a:pPr algn="ctr">
              <a:spcAft>
                <a:spcPts val="0"/>
              </a:spcAft>
              <a:defRPr/>
            </a:pPr>
            <a:r>
              <a:rPr lang="en-US" sz="1600" i="1" dirty="0">
                <a:latin typeface="Myriad Pro" pitchFamily="34" charset="0"/>
                <a:ea typeface="SimSun"/>
              </a:rPr>
              <a:t>= </a:t>
            </a:r>
            <a:r>
              <a:rPr lang="en-US" sz="1600" i="1" dirty="0" smtClean="0">
                <a:latin typeface="Myriad Pro" pitchFamily="34" charset="0"/>
                <a:ea typeface="SimSun"/>
              </a:rPr>
              <a:t>R-c</a:t>
            </a:r>
            <a:r>
              <a:rPr lang="en-US" sz="1600" i="1" baseline="-25000" dirty="0" smtClean="0">
                <a:latin typeface="Myriad Pro" pitchFamily="34" charset="0"/>
                <a:ea typeface="SimSun"/>
              </a:rPr>
              <a:t>2</a:t>
            </a:r>
            <a:r>
              <a:rPr lang="en-US" sz="1600" i="1" dirty="0" smtClean="0">
                <a:latin typeface="Myriad Pro" pitchFamily="34" charset="0"/>
                <a:ea typeface="SimSun"/>
              </a:rPr>
              <a:t>[3F(2/3c</a:t>
            </a:r>
            <a:r>
              <a:rPr lang="en-US" sz="1600" i="1" baseline="-25000" dirty="0" smtClean="0">
                <a:latin typeface="Myriad Pro" pitchFamily="34" charset="0"/>
                <a:ea typeface="SimSun"/>
              </a:rPr>
              <a:t>2</a:t>
            </a:r>
            <a:r>
              <a:rPr lang="en-US" sz="1600" i="1" dirty="0">
                <a:latin typeface="Myriad Pro" pitchFamily="34" charset="0"/>
                <a:ea typeface="SimSun"/>
              </a:rPr>
              <a:t>)+2(1-F(2/3c</a:t>
            </a:r>
            <a:r>
              <a:rPr lang="en-US" sz="1600" i="1" baseline="-25000" dirty="0">
                <a:latin typeface="Myriad Pro" pitchFamily="34" charset="0"/>
                <a:ea typeface="SimSun"/>
              </a:rPr>
              <a:t>2</a:t>
            </a:r>
            <a:r>
              <a:rPr lang="en-US" sz="1600" i="1" dirty="0">
                <a:latin typeface="Myriad Pro" pitchFamily="34" charset="0"/>
                <a:ea typeface="SimSun"/>
              </a:rPr>
              <a:t>))]</a:t>
            </a:r>
            <a:r>
              <a:rPr lang="en-US" sz="1600" dirty="0">
                <a:latin typeface="Myriad Pro" pitchFamily="34" charset="0"/>
                <a:ea typeface="SimSun"/>
              </a:rPr>
              <a:t> </a:t>
            </a:r>
            <a:r>
              <a:rPr lang="ru-RU" sz="1600" dirty="0">
                <a:latin typeface="Myriad Pro" pitchFamily="34" charset="0"/>
                <a:ea typeface="SimSun"/>
              </a:rPr>
              <a:t>= </a:t>
            </a:r>
            <a:r>
              <a:rPr lang="en-US" sz="1600" i="1" dirty="0">
                <a:latin typeface="Myriad Pro" pitchFamily="34" charset="0"/>
                <a:ea typeface="SimSun"/>
              </a:rPr>
              <a:t>R </a:t>
            </a:r>
            <a:r>
              <a:rPr lang="ru-RU" sz="1600" i="1" dirty="0">
                <a:latin typeface="Myriad Pro" pitchFamily="34" charset="0"/>
                <a:ea typeface="SimSun"/>
              </a:rPr>
              <a:t>-</a:t>
            </a:r>
            <a:r>
              <a:rPr lang="en-US" sz="1600" i="1" dirty="0">
                <a:latin typeface="Myriad Pro" pitchFamily="34" charset="0"/>
                <a:ea typeface="SimSun"/>
              </a:rPr>
              <a:t> c</a:t>
            </a:r>
            <a:r>
              <a:rPr lang="ru-RU" sz="1600" i="1" baseline="-25000" dirty="0" smtClean="0">
                <a:latin typeface="Myriad Pro" pitchFamily="34" charset="0"/>
                <a:ea typeface="SimSun"/>
              </a:rPr>
              <a:t>2</a:t>
            </a:r>
            <a:r>
              <a:rPr lang="ru-RU" sz="1600" i="1" dirty="0" smtClean="0">
                <a:latin typeface="Myriad Pro" pitchFamily="34" charset="0"/>
                <a:ea typeface="SimSun"/>
              </a:rPr>
              <a:t>P</a:t>
            </a:r>
            <a:r>
              <a:rPr lang="ru-RU" sz="1600" i="1" baseline="-25000" dirty="0" smtClean="0">
                <a:latin typeface="Myriad Pro" pitchFamily="34" charset="0"/>
                <a:ea typeface="SimSun"/>
              </a:rPr>
              <a:t>w1</a:t>
            </a:r>
            <a:endParaRPr lang="en-US" sz="1600" i="1" baseline="-25000" dirty="0">
              <a:latin typeface="Myriad Pro" pitchFamily="34" charset="0"/>
              <a:ea typeface="SimSun"/>
            </a:endParaRPr>
          </a:p>
          <a:p>
            <a:pPr>
              <a:defRPr/>
            </a:pPr>
            <a:r>
              <a:rPr lang="en-US" sz="1200" dirty="0">
                <a:solidFill>
                  <a:srgbClr val="003F82"/>
                </a:solidFill>
                <a:latin typeface="Myriad Pro" charset="0"/>
              </a:rPr>
              <a:t>2) </a:t>
            </a:r>
            <a:r>
              <a:rPr lang="ru-RU" sz="1200" dirty="0">
                <a:solidFill>
                  <a:srgbClr val="003F82"/>
                </a:solidFill>
                <a:latin typeface="Myriad Pro" charset="0"/>
              </a:rPr>
              <a:t>В случае </a:t>
            </a:r>
            <a:r>
              <a:rPr lang="en-US" sz="1600" i="1" dirty="0">
                <a:latin typeface="Myriad Pro" pitchFamily="34" charset="0"/>
                <a:ea typeface="SimSun"/>
                <a:cs typeface="Times New Roman"/>
              </a:rPr>
              <a:t>c</a:t>
            </a:r>
            <a:r>
              <a:rPr lang="en-US" sz="1600" i="1" baseline="-25000" dirty="0">
                <a:latin typeface="Myriad Pro" pitchFamily="34" charset="0"/>
                <a:ea typeface="SimSun"/>
                <a:cs typeface="Times New Roman"/>
              </a:rPr>
              <a:t>1</a:t>
            </a:r>
            <a:r>
              <a:rPr lang="en-US" sz="1600" i="1" dirty="0">
                <a:latin typeface="Myriad Pro" pitchFamily="34" charset="0"/>
                <a:ea typeface="SimSun"/>
                <a:cs typeface="Times New Roman"/>
              </a:rPr>
              <a:t> / c</a:t>
            </a:r>
            <a:r>
              <a:rPr lang="en-US" sz="1600" i="1" baseline="-25000" dirty="0">
                <a:latin typeface="Myriad Pro" pitchFamily="34" charset="0"/>
                <a:ea typeface="SimSun"/>
                <a:cs typeface="Times New Roman"/>
              </a:rPr>
              <a:t>2 </a:t>
            </a:r>
            <a:r>
              <a:rPr lang="en-US" sz="1600" i="1" dirty="0">
                <a:latin typeface="Myriad Pro" pitchFamily="34" charset="0"/>
                <a:ea typeface="SimSun"/>
                <a:cs typeface="Times New Roman"/>
              </a:rPr>
              <a:t>&gt; </a:t>
            </a:r>
            <a:r>
              <a:rPr lang="en-US" sz="1600" i="1" dirty="0" smtClean="0">
                <a:latin typeface="Myriad Pro" pitchFamily="34" charset="0"/>
                <a:ea typeface="SimSun"/>
                <a:cs typeface="Times New Roman"/>
              </a:rPr>
              <a:t>2 </a:t>
            </a:r>
            <a:r>
              <a:rPr lang="en-US" sz="1600" i="1" dirty="0">
                <a:latin typeface="Myriad Pro" pitchFamily="34" charset="0"/>
                <a:ea typeface="SimSun"/>
                <a:cs typeface="Times New Roman"/>
              </a:rPr>
              <a:t>/ </a:t>
            </a:r>
            <a:r>
              <a:rPr lang="en-US" sz="1600" i="1" dirty="0" smtClean="0">
                <a:latin typeface="Myriad Pro" pitchFamily="34" charset="0"/>
                <a:ea typeface="SimSun"/>
                <a:cs typeface="Times New Roman"/>
              </a:rPr>
              <a:t>3</a:t>
            </a:r>
            <a:endParaRPr lang="ru-RU" sz="1600" dirty="0">
              <a:latin typeface="Myriad Pro" pitchFamily="34" charset="0"/>
              <a:ea typeface="SimSun"/>
              <a:cs typeface="Times New Roman"/>
            </a:endParaRPr>
          </a:p>
          <a:p>
            <a:pPr indent="450215" algn="ctr">
              <a:spcAft>
                <a:spcPts val="0"/>
              </a:spcAft>
              <a:defRPr/>
            </a:pPr>
            <a:r>
              <a:rPr lang="en-US" sz="1600" i="1" dirty="0">
                <a:latin typeface="Myriad Pro" pitchFamily="34" charset="0"/>
                <a:ea typeface="SimSun"/>
              </a:rPr>
              <a:t>x</a:t>
            </a:r>
            <a:r>
              <a:rPr lang="en-US" sz="1600" i="1" baseline="-25000" dirty="0">
                <a:latin typeface="Myriad Pro" pitchFamily="34" charset="0"/>
                <a:ea typeface="SimSun"/>
              </a:rPr>
              <a:t>2</a:t>
            </a:r>
            <a:r>
              <a:rPr lang="en-US" sz="1600" i="1" dirty="0">
                <a:latin typeface="Myriad Pro" pitchFamily="34" charset="0"/>
                <a:ea typeface="SimSun"/>
              </a:rPr>
              <a:t> = [F(2/3c</a:t>
            </a:r>
            <a:r>
              <a:rPr lang="en-US" sz="1600" i="1" baseline="-25000" dirty="0">
                <a:latin typeface="Myriad Pro" pitchFamily="34" charset="0"/>
                <a:ea typeface="SimSun"/>
              </a:rPr>
              <a:t>2</a:t>
            </a:r>
            <a:r>
              <a:rPr lang="en-US" sz="1600" i="1" dirty="0">
                <a:latin typeface="Myriad Pro" pitchFamily="34" charset="0"/>
                <a:ea typeface="SimSun"/>
              </a:rPr>
              <a:t>)]*(R- </a:t>
            </a:r>
            <a:r>
              <a:rPr lang="en-US" sz="1600" i="1" dirty="0" smtClean="0">
                <a:latin typeface="Myriad Pro" pitchFamily="34" charset="0"/>
                <a:ea typeface="SimSun"/>
              </a:rPr>
              <a:t>c</a:t>
            </a:r>
            <a:r>
              <a:rPr lang="en-US" sz="1600" i="1" baseline="-25000" dirty="0" smtClean="0">
                <a:latin typeface="Myriad Pro" pitchFamily="34" charset="0"/>
                <a:ea typeface="SimSun"/>
              </a:rPr>
              <a:t>2</a:t>
            </a:r>
            <a:r>
              <a:rPr lang="en-US" sz="1600" i="1" dirty="0" smtClean="0">
                <a:latin typeface="Myriad Pro" pitchFamily="34" charset="0"/>
                <a:ea typeface="SimSun"/>
              </a:rPr>
              <a:t>2)+ </a:t>
            </a:r>
            <a:r>
              <a:rPr lang="en-US" sz="1600" i="1" dirty="0">
                <a:latin typeface="Myriad Pro" pitchFamily="34" charset="0"/>
                <a:ea typeface="SimSun"/>
              </a:rPr>
              <a:t>[1-F(2/3c</a:t>
            </a:r>
            <a:r>
              <a:rPr lang="en-US" sz="1600" i="1" baseline="-25000" dirty="0">
                <a:latin typeface="Myriad Pro" pitchFamily="34" charset="0"/>
                <a:ea typeface="SimSun"/>
              </a:rPr>
              <a:t>2</a:t>
            </a:r>
            <a:r>
              <a:rPr lang="en-US" sz="1600" i="1" dirty="0">
                <a:latin typeface="Myriad Pro" pitchFamily="34" charset="0"/>
                <a:ea typeface="SimSun"/>
              </a:rPr>
              <a:t>)]*( R- </a:t>
            </a:r>
            <a:r>
              <a:rPr lang="en-US" sz="1600" i="1" dirty="0" smtClean="0">
                <a:latin typeface="Myriad Pro" pitchFamily="34" charset="0"/>
                <a:ea typeface="SimSun"/>
              </a:rPr>
              <a:t>c</a:t>
            </a:r>
            <a:r>
              <a:rPr lang="en-US" sz="1600" i="1" baseline="-25000" dirty="0" smtClean="0">
                <a:latin typeface="Myriad Pro" pitchFamily="34" charset="0"/>
                <a:ea typeface="SimSun"/>
              </a:rPr>
              <a:t>2</a:t>
            </a:r>
            <a:r>
              <a:rPr lang="en-US" sz="1600" i="1" dirty="0">
                <a:latin typeface="Myriad Pro" pitchFamily="34" charset="0"/>
                <a:ea typeface="SimSun"/>
              </a:rPr>
              <a:t>)</a:t>
            </a:r>
            <a:r>
              <a:rPr lang="en-US" sz="1600" dirty="0" smtClean="0">
                <a:latin typeface="Myriad Pro" pitchFamily="34" charset="0"/>
                <a:ea typeface="SimSun"/>
              </a:rPr>
              <a:t> </a:t>
            </a:r>
            <a:r>
              <a:rPr lang="en-US" sz="1600" dirty="0">
                <a:latin typeface="Myriad Pro" pitchFamily="34" charset="0"/>
                <a:ea typeface="SimSun"/>
              </a:rPr>
              <a:t>=</a:t>
            </a:r>
            <a:endParaRPr lang="ru-RU" sz="1600" dirty="0">
              <a:latin typeface="Myriad Pro" pitchFamily="34" charset="0"/>
              <a:ea typeface="SimSun"/>
            </a:endParaRPr>
          </a:p>
          <a:p>
            <a:pPr indent="450215" algn="ctr">
              <a:spcAft>
                <a:spcPts val="0"/>
              </a:spcAft>
              <a:defRPr/>
            </a:pPr>
            <a:r>
              <a:rPr lang="en-US" sz="1600" dirty="0">
                <a:latin typeface="Myriad Pro" pitchFamily="34" charset="0"/>
                <a:ea typeface="SimSun"/>
              </a:rPr>
              <a:t>= </a:t>
            </a:r>
            <a:r>
              <a:rPr lang="en-US" sz="1600" i="1" dirty="0" smtClean="0">
                <a:latin typeface="Myriad Pro" pitchFamily="34" charset="0"/>
                <a:ea typeface="SimSun"/>
              </a:rPr>
              <a:t>R-c</a:t>
            </a:r>
            <a:r>
              <a:rPr lang="en-US" sz="1600" i="1" baseline="-25000" dirty="0" smtClean="0">
                <a:latin typeface="Myriad Pro" pitchFamily="34" charset="0"/>
                <a:ea typeface="SimSun"/>
              </a:rPr>
              <a:t>2</a:t>
            </a:r>
            <a:r>
              <a:rPr lang="en-US" sz="1600" i="1" dirty="0" smtClean="0">
                <a:latin typeface="Myriad Pro" pitchFamily="34" charset="0"/>
                <a:ea typeface="SimSun"/>
              </a:rPr>
              <a:t>[2 </a:t>
            </a:r>
            <a:r>
              <a:rPr lang="en-US" sz="1600" i="1" dirty="0">
                <a:latin typeface="Myriad Pro" pitchFamily="34" charset="0"/>
                <a:ea typeface="SimSun"/>
              </a:rPr>
              <a:t>F(2/3c</a:t>
            </a:r>
            <a:r>
              <a:rPr lang="en-US" sz="1600" i="1" baseline="-25000" dirty="0">
                <a:latin typeface="Myriad Pro" pitchFamily="34" charset="0"/>
                <a:ea typeface="SimSun"/>
              </a:rPr>
              <a:t>2</a:t>
            </a:r>
            <a:r>
              <a:rPr lang="en-US" sz="1600" i="1" dirty="0">
                <a:latin typeface="Myriad Pro" pitchFamily="34" charset="0"/>
                <a:ea typeface="SimSun"/>
              </a:rPr>
              <a:t>)+(1-F(2/3c</a:t>
            </a:r>
            <a:r>
              <a:rPr lang="en-US" sz="1600" i="1" baseline="-25000" dirty="0">
                <a:latin typeface="Myriad Pro" pitchFamily="34" charset="0"/>
                <a:ea typeface="SimSun"/>
              </a:rPr>
              <a:t>2</a:t>
            </a:r>
            <a:r>
              <a:rPr lang="en-US" sz="1600" i="1" dirty="0">
                <a:latin typeface="Myriad Pro" pitchFamily="34" charset="0"/>
                <a:ea typeface="SimSun"/>
              </a:rPr>
              <a:t>))]</a:t>
            </a:r>
            <a:r>
              <a:rPr lang="ru-RU" sz="1600" dirty="0">
                <a:latin typeface="Myriad Pro" pitchFamily="34" charset="0"/>
                <a:ea typeface="SimSun"/>
              </a:rPr>
              <a:t>= </a:t>
            </a:r>
            <a:r>
              <a:rPr lang="en-US" sz="1600" i="1" dirty="0">
                <a:latin typeface="Myriad Pro" pitchFamily="34" charset="0"/>
                <a:ea typeface="SimSun"/>
              </a:rPr>
              <a:t>R </a:t>
            </a:r>
            <a:r>
              <a:rPr lang="ru-RU" sz="1600" i="1" dirty="0">
                <a:latin typeface="Myriad Pro" pitchFamily="34" charset="0"/>
                <a:ea typeface="SimSun"/>
              </a:rPr>
              <a:t>-</a:t>
            </a:r>
            <a:r>
              <a:rPr lang="en-US" sz="1600" i="1" dirty="0">
                <a:latin typeface="Myriad Pro" pitchFamily="34" charset="0"/>
                <a:ea typeface="SimSun"/>
              </a:rPr>
              <a:t> c</a:t>
            </a:r>
            <a:r>
              <a:rPr lang="ru-RU" sz="1600" i="1" baseline="-25000" dirty="0" smtClean="0">
                <a:latin typeface="Myriad Pro" pitchFamily="34" charset="0"/>
                <a:ea typeface="SimSun"/>
              </a:rPr>
              <a:t>2</a:t>
            </a:r>
            <a:r>
              <a:rPr lang="ru-RU" sz="1600" i="1" dirty="0" smtClean="0">
                <a:latin typeface="Myriad Pro" pitchFamily="34" charset="0"/>
                <a:ea typeface="SimSun"/>
              </a:rPr>
              <a:t>P</a:t>
            </a:r>
            <a:r>
              <a:rPr lang="ru-RU" sz="1600" i="1" baseline="-25000" dirty="0" smtClean="0">
                <a:latin typeface="Myriad Pro" pitchFamily="34" charset="0"/>
                <a:ea typeface="SimSun"/>
              </a:rPr>
              <a:t>w2</a:t>
            </a:r>
            <a:endParaRPr lang="ru-RU" sz="1600" dirty="0">
              <a:latin typeface="Myriad Pro" pitchFamily="34" charset="0"/>
              <a:ea typeface="SimSun"/>
              <a:cs typeface="Times New Roman"/>
            </a:endParaRPr>
          </a:p>
          <a:p>
            <a:pPr>
              <a:defRPr/>
            </a:pPr>
            <a:endParaRPr lang="ru-RU" sz="1200" dirty="0">
              <a:solidFill>
                <a:srgbClr val="003F82"/>
              </a:solidFill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11267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11270" name="Title 1"/>
          <p:cNvSpPr txBox="1">
            <a:spLocks/>
          </p:cNvSpPr>
          <p:nvPr/>
        </p:nvSpPr>
        <p:spPr bwMode="auto">
          <a:xfrm>
            <a:off x="1428750" y="428625"/>
            <a:ext cx="67564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600">
                <a:solidFill>
                  <a:schemeClr val="bg1"/>
                </a:solidFill>
                <a:latin typeface="Myriad Pro" charset="0"/>
              </a:rPr>
              <a:t>Несовершенная информация с коммуникацией (</a:t>
            </a:r>
            <a:r>
              <a:rPr lang="en-US" altLang="ru-RU" sz="1600">
                <a:solidFill>
                  <a:schemeClr val="bg1"/>
                </a:solidFill>
                <a:latin typeface="Myriad Pro" charset="0"/>
              </a:rPr>
              <a:t>2</a:t>
            </a:r>
            <a:r>
              <a:rPr lang="ru-RU" altLang="ru-RU" sz="1600">
                <a:solidFill>
                  <a:schemeClr val="bg1"/>
                </a:solidFill>
                <a:latin typeface="Myriad Pro" charset="0"/>
              </a:rPr>
              <a:t>)</a:t>
            </a:r>
            <a:endParaRPr lang="en-US" altLang="ru-RU" sz="160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11271" name="Прямоугольник 12"/>
          <p:cNvSpPr>
            <a:spLocks noChangeArrowheads="1"/>
          </p:cNvSpPr>
          <p:nvPr/>
        </p:nvSpPr>
        <p:spPr bwMode="auto">
          <a:xfrm>
            <a:off x="280988" y="1509713"/>
            <a:ext cx="53479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dirty="0">
                <a:solidFill>
                  <a:srgbClr val="003F82"/>
                </a:solidFill>
                <a:latin typeface="Myriad Pro" charset="0"/>
              </a:rPr>
              <a:t>Общая сумма ставки агента при средней ценности услуги (</a:t>
            </a:r>
            <a:r>
              <a:rPr lang="en-US" sz="1600" i="1" dirty="0">
                <a:solidFill>
                  <a:srgbClr val="000000"/>
                </a:solidFill>
                <a:latin typeface="Myriad Pro" charset="0"/>
              </a:rPr>
              <a:t>R</a:t>
            </a:r>
            <a:r>
              <a:rPr lang="ru-RU" sz="1600" i="1" dirty="0">
                <a:solidFill>
                  <a:srgbClr val="000000"/>
                </a:solidFill>
                <a:latin typeface="Myriad Pro" charset="0"/>
              </a:rPr>
              <a:t> = </a:t>
            </a:r>
            <a:r>
              <a:rPr lang="en-US" sz="1600" i="1" dirty="0" smtClean="0">
                <a:solidFill>
                  <a:srgbClr val="000000"/>
                </a:solidFill>
                <a:latin typeface="Myriad Pro" charset="0"/>
              </a:rPr>
              <a:t>3</a:t>
            </a:r>
            <a:r>
              <a:rPr lang="en-US" i="1" dirty="0" smtClean="0">
                <a:solidFill>
                  <a:srgbClr val="000000"/>
                </a:solidFill>
                <a:latin typeface="Myriad Pro" charset="0"/>
              </a:rPr>
              <a:t>c</a:t>
            </a:r>
            <a:r>
              <a:rPr lang="ru-RU" i="1" baseline="-25000" dirty="0" smtClean="0">
                <a:solidFill>
                  <a:srgbClr val="000000"/>
                </a:solidFill>
                <a:latin typeface="Myriad Pro" charset="0"/>
              </a:rPr>
              <a:t>2</a:t>
            </a:r>
            <a:r>
              <a:rPr lang="ru-RU" i="1" dirty="0" smtClean="0">
                <a:solidFill>
                  <a:srgbClr val="000000"/>
                </a:solidFill>
                <a:latin typeface="Myriad Pro" charset="0"/>
              </a:rPr>
              <a:t> </a:t>
            </a:r>
            <a:r>
              <a:rPr lang="ru-RU" sz="1200" dirty="0">
                <a:solidFill>
                  <a:srgbClr val="003F82"/>
                </a:solidFill>
                <a:latin typeface="Myriad Pro" charset="0"/>
              </a:rPr>
              <a:t>)составит</a:t>
            </a:r>
            <a:endParaRPr lang="ru-RU" dirty="0"/>
          </a:p>
        </p:txBody>
      </p:sp>
      <p:sp>
        <p:nvSpPr>
          <p:cNvPr id="11272" name="Прямоугольник 14"/>
          <p:cNvSpPr>
            <a:spLocks noChangeArrowheads="1"/>
          </p:cNvSpPr>
          <p:nvPr/>
        </p:nvSpPr>
        <p:spPr bwMode="auto">
          <a:xfrm>
            <a:off x="280988" y="1917700"/>
            <a:ext cx="16690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3F82"/>
                </a:solidFill>
                <a:latin typeface="Myriad Pro" charset="0"/>
              </a:rPr>
              <a:t>1) </a:t>
            </a:r>
            <a:r>
              <a:rPr lang="ru-RU" sz="1200" dirty="0">
                <a:solidFill>
                  <a:srgbClr val="003F82"/>
                </a:solidFill>
                <a:latin typeface="Myriad Pro" charset="0"/>
              </a:rPr>
              <a:t>В случае </a:t>
            </a:r>
            <a:r>
              <a:rPr lang="en-US" sz="1600" i="1" dirty="0">
                <a:latin typeface="Myriad Pro" charset="0"/>
                <a:ea typeface="SimSun" pitchFamily="2" charset="-122"/>
                <a:cs typeface="Times New Roman" pitchFamily="18" charset="0"/>
              </a:rPr>
              <a:t>c</a:t>
            </a:r>
            <a:r>
              <a:rPr lang="en-US" sz="1600" i="1" baseline="-25000" dirty="0">
                <a:latin typeface="Myriad Pro" charset="0"/>
                <a:ea typeface="SimSun" pitchFamily="2" charset="-122"/>
                <a:cs typeface="Times New Roman" pitchFamily="18" charset="0"/>
              </a:rPr>
              <a:t>1</a:t>
            </a:r>
            <a:r>
              <a:rPr lang="en-US" sz="1600" i="1" dirty="0">
                <a:latin typeface="Myriad Pro" charset="0"/>
                <a:ea typeface="SimSun" pitchFamily="2" charset="-122"/>
                <a:cs typeface="Times New Roman" pitchFamily="18" charset="0"/>
              </a:rPr>
              <a:t> / c</a:t>
            </a:r>
            <a:r>
              <a:rPr lang="en-US" sz="1600" i="1" baseline="-25000" dirty="0">
                <a:latin typeface="Myriad Pro" charset="0"/>
                <a:ea typeface="SimSun" pitchFamily="2" charset="-122"/>
                <a:cs typeface="Times New Roman" pitchFamily="18" charset="0"/>
              </a:rPr>
              <a:t>2 </a:t>
            </a:r>
            <a:r>
              <a:rPr lang="en-US" sz="1600" i="1" dirty="0">
                <a:latin typeface="Myriad Pro" charset="0"/>
                <a:ea typeface="SimSun" pitchFamily="2" charset="-122"/>
                <a:cs typeface="Times New Roman" pitchFamily="18" charset="0"/>
              </a:rPr>
              <a:t>&lt; </a:t>
            </a:r>
            <a:r>
              <a:rPr lang="en-US" sz="1600" i="1" dirty="0" smtClean="0">
                <a:latin typeface="Myriad Pro" charset="0"/>
                <a:ea typeface="SimSun" pitchFamily="2" charset="-122"/>
                <a:cs typeface="Times New Roman" pitchFamily="18" charset="0"/>
              </a:rPr>
              <a:t>2</a:t>
            </a:r>
            <a:endParaRPr lang="ru-RU" sz="1600" dirty="0">
              <a:latin typeface="Myriad Pro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11273" name="Прямоугольник 15"/>
          <p:cNvSpPr>
            <a:spLocks noChangeArrowheads="1"/>
          </p:cNvSpPr>
          <p:nvPr/>
        </p:nvSpPr>
        <p:spPr bwMode="auto">
          <a:xfrm>
            <a:off x="5764213" y="1965325"/>
            <a:ext cx="16690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dirty="0">
                <a:solidFill>
                  <a:srgbClr val="003F82"/>
                </a:solidFill>
                <a:latin typeface="Myriad Pro" charset="0"/>
              </a:rPr>
              <a:t>2</a:t>
            </a:r>
            <a:r>
              <a:rPr lang="en-US" sz="1200" dirty="0">
                <a:solidFill>
                  <a:srgbClr val="003F82"/>
                </a:solidFill>
                <a:latin typeface="Myriad Pro" charset="0"/>
              </a:rPr>
              <a:t>) </a:t>
            </a:r>
            <a:r>
              <a:rPr lang="ru-RU" sz="1200" dirty="0">
                <a:solidFill>
                  <a:srgbClr val="003F82"/>
                </a:solidFill>
                <a:latin typeface="Myriad Pro" charset="0"/>
              </a:rPr>
              <a:t>В случае </a:t>
            </a:r>
            <a:r>
              <a:rPr lang="en-US" sz="1600" i="1" dirty="0">
                <a:latin typeface="Myriad Pro" charset="0"/>
                <a:ea typeface="SimSun" pitchFamily="2" charset="-122"/>
                <a:cs typeface="Times New Roman" pitchFamily="18" charset="0"/>
              </a:rPr>
              <a:t>c</a:t>
            </a:r>
            <a:r>
              <a:rPr lang="en-US" sz="1600" i="1" baseline="-25000" dirty="0">
                <a:latin typeface="Myriad Pro" charset="0"/>
                <a:ea typeface="SimSun" pitchFamily="2" charset="-122"/>
                <a:cs typeface="Times New Roman" pitchFamily="18" charset="0"/>
              </a:rPr>
              <a:t>1</a:t>
            </a:r>
            <a:r>
              <a:rPr lang="en-US" sz="1600" i="1" dirty="0">
                <a:latin typeface="Myriad Pro" charset="0"/>
                <a:ea typeface="SimSun" pitchFamily="2" charset="-122"/>
                <a:cs typeface="Times New Roman" pitchFamily="18" charset="0"/>
              </a:rPr>
              <a:t> / c</a:t>
            </a:r>
            <a:r>
              <a:rPr lang="en-US" sz="1600" i="1" baseline="-25000" dirty="0">
                <a:latin typeface="Myriad Pro" charset="0"/>
                <a:ea typeface="SimSun" pitchFamily="2" charset="-122"/>
                <a:cs typeface="Times New Roman" pitchFamily="18" charset="0"/>
              </a:rPr>
              <a:t>2 </a:t>
            </a:r>
            <a:r>
              <a:rPr lang="en-US" sz="1600" i="1" dirty="0">
                <a:latin typeface="Myriad Pro" charset="0"/>
                <a:ea typeface="SimSun" pitchFamily="2" charset="-122"/>
                <a:cs typeface="Times New Roman" pitchFamily="18" charset="0"/>
              </a:rPr>
              <a:t>&gt; </a:t>
            </a:r>
            <a:r>
              <a:rPr lang="en-US" sz="1600" i="1" dirty="0" smtClean="0">
                <a:latin typeface="Myriad Pro" charset="0"/>
                <a:ea typeface="SimSun" pitchFamily="2" charset="-122"/>
                <a:cs typeface="Times New Roman" pitchFamily="18" charset="0"/>
              </a:rPr>
              <a:t>2</a:t>
            </a:r>
            <a:endParaRPr lang="ru-RU" sz="1600" dirty="0">
              <a:latin typeface="Myriad Pro" charset="0"/>
              <a:ea typeface="SimSun" pitchFamily="2" charset="-122"/>
              <a:cs typeface="Times New Roman" pitchFamily="18" charset="0"/>
            </a:endParaRPr>
          </a:p>
        </p:txBody>
      </p:sp>
      <p:pic>
        <p:nvPicPr>
          <p:cNvPr id="11274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65413"/>
            <a:ext cx="4621213" cy="284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64013" y="2625725"/>
            <a:ext cx="46863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12291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12293" name="Title 1"/>
          <p:cNvSpPr txBox="1">
            <a:spLocks/>
          </p:cNvSpPr>
          <p:nvPr/>
        </p:nvSpPr>
        <p:spPr bwMode="auto">
          <a:xfrm>
            <a:off x="1428750" y="428625"/>
            <a:ext cx="67564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600">
                <a:solidFill>
                  <a:schemeClr val="bg1"/>
                </a:solidFill>
                <a:latin typeface="Myriad Pro" charset="0"/>
              </a:rPr>
              <a:t>Несовершенная информация с коммуникацией (</a:t>
            </a:r>
            <a:r>
              <a:rPr lang="en-US" altLang="ru-RU" sz="1600">
                <a:solidFill>
                  <a:schemeClr val="bg1"/>
                </a:solidFill>
                <a:latin typeface="Myriad Pro" charset="0"/>
              </a:rPr>
              <a:t>3</a:t>
            </a:r>
            <a:r>
              <a:rPr lang="ru-RU" altLang="ru-RU" sz="1600">
                <a:solidFill>
                  <a:schemeClr val="bg1"/>
                </a:solidFill>
                <a:latin typeface="Myriad Pro" charset="0"/>
              </a:rPr>
              <a:t>)</a:t>
            </a:r>
            <a:endParaRPr lang="en-US" altLang="ru-RU" sz="160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12294" name="Прямоугольник 12"/>
          <p:cNvSpPr>
            <a:spLocks noChangeArrowheads="1"/>
          </p:cNvSpPr>
          <p:nvPr/>
        </p:nvSpPr>
        <p:spPr bwMode="auto">
          <a:xfrm>
            <a:off x="269875" y="1476375"/>
            <a:ext cx="8664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>
                <a:solidFill>
                  <a:srgbClr val="003F82"/>
                </a:solidFill>
                <a:latin typeface="Myriad Pro" charset="0"/>
              </a:rPr>
              <a:t>Полезность экономического агента будет зависеть от фактической реализации его положения в очереди</a:t>
            </a:r>
            <a:endParaRPr lang="en-US" altLang="ru-RU" sz="1200">
              <a:solidFill>
                <a:srgbClr val="003F82"/>
              </a:solidFill>
              <a:latin typeface="Myriad Pro" charset="0"/>
            </a:endParaRPr>
          </a:p>
          <a:p>
            <a:r>
              <a:rPr lang="ru-RU" sz="1200">
                <a:solidFill>
                  <a:srgbClr val="003F82"/>
                </a:solidFill>
                <a:latin typeface="Myriad Pro" charset="0"/>
              </a:rPr>
              <a:t>Изначальное соотношение между ставками 1 и 2 агента не поменяется, исход будет зависеть от издержек третьего агента</a:t>
            </a:r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69875" y="2236788"/>
          <a:ext cx="8521545" cy="24841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704309"/>
                <a:gridCol w="1704309"/>
                <a:gridCol w="1704309"/>
                <a:gridCol w="1704309"/>
                <a:gridCol w="170430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Myriad Pro" pitchFamily="34" charset="0"/>
                        </a:rPr>
                        <a:t>1 место </a:t>
                      </a:r>
                      <a:endParaRPr lang="ru-RU" sz="14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Myriad Pro" pitchFamily="34" charset="0"/>
                        </a:rPr>
                        <a:t>2 место</a:t>
                      </a:r>
                      <a:endParaRPr lang="ru-RU" sz="14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Myriad Pro" pitchFamily="34" charset="0"/>
                        </a:rPr>
                        <a:t>2</a:t>
                      </a:r>
                      <a:r>
                        <a:rPr lang="ru-RU" sz="1400" b="0" dirty="0" smtClean="0">
                          <a:latin typeface="Myriad Pro" pitchFamily="34" charset="0"/>
                        </a:rPr>
                        <a:t> место</a:t>
                      </a:r>
                      <a:endParaRPr lang="ru-RU" sz="14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Myriad Pro" pitchFamily="34" charset="0"/>
                        </a:rPr>
                        <a:t>3</a:t>
                      </a:r>
                      <a:r>
                        <a:rPr lang="en-US" sz="1400" b="0" baseline="0" dirty="0" smtClean="0">
                          <a:latin typeface="Myriad Pro" pitchFamily="34" charset="0"/>
                        </a:rPr>
                        <a:t> </a:t>
                      </a:r>
                      <a:r>
                        <a:rPr lang="ru-RU" sz="1400" b="0" dirty="0" smtClean="0">
                          <a:latin typeface="Myriad Pro" pitchFamily="34" charset="0"/>
                        </a:rPr>
                        <a:t>место</a:t>
                      </a:r>
                      <a:endParaRPr lang="ru-RU" sz="1400" b="0" dirty="0"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yriad Pro" pitchFamily="34" charset="0"/>
                          <a:ea typeface="+mn-ea"/>
                          <a:cs typeface="+mn-cs"/>
                        </a:rPr>
                        <a:t>Соотношение известных издержек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en-US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 / c</a:t>
                      </a:r>
                      <a:r>
                        <a:rPr lang="en-US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 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&lt; 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endParaRPr lang="ru-RU" sz="1200" dirty="0">
                        <a:latin typeface="Myriad Pro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kumimoji="0" lang="en-US" sz="1200" b="0" i="1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yriad Pro" pitchFamily="34" charset="0"/>
                          <a:ea typeface="SimSun"/>
                          <a:cs typeface="Times New Roman"/>
                        </a:rPr>
                        <a:t>1</a:t>
                      </a:r>
                      <a:r>
                        <a:rPr kumimoji="0" lang="en-US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yriad Pro" pitchFamily="34" charset="0"/>
                          <a:ea typeface="SimSun"/>
                          <a:cs typeface="Times New Roman"/>
                        </a:rPr>
                        <a:t> / c</a:t>
                      </a:r>
                      <a:r>
                        <a:rPr kumimoji="0" lang="en-US" sz="1200" b="0" i="1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yriad Pro" pitchFamily="34" charset="0"/>
                          <a:ea typeface="SimSun"/>
                          <a:cs typeface="Times New Roman"/>
                        </a:rPr>
                        <a:t>2 </a:t>
                      </a:r>
                      <a:r>
                        <a:rPr kumimoji="0" lang="en-US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yriad Pro" pitchFamily="34" charset="0"/>
                          <a:ea typeface="SimSun"/>
                          <a:cs typeface="Times New Roman"/>
                        </a:rPr>
                        <a:t>&gt; </a:t>
                      </a: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yriad Pro" pitchFamily="34" charset="0"/>
                        <a:ea typeface="+mn-ea"/>
                        <a:cs typeface="+mn-cs"/>
                      </a:endParaRPr>
                    </a:p>
                    <a:p>
                      <a:endParaRPr lang="ru-RU" sz="1200" dirty="0">
                        <a:latin typeface="Myriad Pro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Myriad Pro" pitchFamily="34" charset="0"/>
                        </a:rPr>
                        <a:t>Соотношение неизвестных издержек</a:t>
                      </a:r>
                      <a:endParaRPr lang="ru-RU" sz="120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ru-RU" sz="1200" i="1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>
                          <a:latin typeface="Myriad Pro" pitchFamily="34" charset="0"/>
                          <a:ea typeface="SimSun"/>
                          <a:cs typeface="Times New Roman"/>
                        </a:rPr>
                        <a:t> &gt; P</a:t>
                      </a:r>
                      <a:r>
                        <a:rPr lang="ru-RU" sz="1200" i="1" baseline="-25000">
                          <a:latin typeface="Myriad Pro" pitchFamily="34" charset="0"/>
                          <a:ea typeface="SimSun"/>
                          <a:cs typeface="Times New Roman"/>
                        </a:rPr>
                        <a:t>w2</a:t>
                      </a:r>
                      <a:r>
                        <a:rPr lang="ru-RU" sz="1200" i="1">
                          <a:latin typeface="Myriad Pro" pitchFamily="34" charset="0"/>
                          <a:ea typeface="SimSun"/>
                          <a:cs typeface="Times New Roman"/>
                        </a:rPr>
                        <a:t>/3</a:t>
                      </a:r>
                      <a:endParaRPr lang="ru-RU" sz="120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&lt; P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w2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/3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&gt; P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w1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/3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&lt; P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w1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/3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Myriad Pro" pitchFamily="34" charset="0"/>
                        </a:rPr>
                        <a:t>Размер выигрыша без учета ставки</a:t>
                      </a:r>
                      <a:endParaRPr lang="ru-RU" sz="120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R-c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R-c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R-c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R-c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Размер ставки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R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-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P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w2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R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-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P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w2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R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-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P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w1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R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-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P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w1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Полезность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en-US" sz="1200" i="1" baseline="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(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P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w2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-1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)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(P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w2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-2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)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(P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w1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-2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)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(P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w1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-3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)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327" name="Прямоугольник 14"/>
          <p:cNvSpPr>
            <a:spLocks noChangeArrowheads="1"/>
          </p:cNvSpPr>
          <p:nvPr/>
        </p:nvSpPr>
        <p:spPr bwMode="auto">
          <a:xfrm>
            <a:off x="269875" y="4868863"/>
            <a:ext cx="8664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Рассуждения в случае, когда рассматриваемый игрок информирован об издержках агента, стоящего за ним, аналогичны с точностью до </a:t>
            </a:r>
            <a:r>
              <a:rPr lang="ru-RU" altLang="ru-RU" sz="1200" dirty="0" smtClean="0">
                <a:solidFill>
                  <a:srgbClr val="003F82"/>
                </a:solidFill>
                <a:latin typeface="Myriad Pro" charset="0"/>
              </a:rPr>
              <a:t>множителей и индексов </a:t>
            </a: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при </a:t>
            </a:r>
            <a:r>
              <a:rPr lang="ru-RU" sz="1600" i="1" dirty="0" smtClean="0">
                <a:latin typeface="Myriad Pro" charset="0"/>
                <a:ea typeface="SimSun" pitchFamily="2" charset="-122"/>
              </a:rPr>
              <a:t>c</a:t>
            </a:r>
            <a:r>
              <a:rPr lang="ru-RU" sz="1600" i="1" baseline="-25000" dirty="0" smtClean="0">
                <a:latin typeface="Myriad Pro" charset="0"/>
                <a:ea typeface="SimSun" pitchFamily="2" charset="-122"/>
              </a:rPr>
              <a:t>1</a:t>
            </a:r>
            <a:r>
              <a:rPr lang="ru-RU" sz="1600" dirty="0" smtClean="0">
                <a:latin typeface="Myriad Pro" charset="0"/>
                <a:ea typeface="SimSun" pitchFamily="2" charset="-122"/>
              </a:rPr>
              <a:t> </a:t>
            </a: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и</a:t>
            </a:r>
            <a:r>
              <a:rPr lang="ru-RU" sz="1200" i="1" dirty="0"/>
              <a:t> </a:t>
            </a:r>
            <a:r>
              <a:rPr lang="ru-RU" sz="1600" i="1" dirty="0">
                <a:latin typeface="Myriad Pro" charset="0"/>
                <a:ea typeface="SimSun" pitchFamily="2" charset="-122"/>
              </a:rPr>
              <a:t>c</a:t>
            </a:r>
            <a:r>
              <a:rPr lang="ru-RU" sz="1600" i="1" baseline="-25000" dirty="0">
                <a:latin typeface="Myriad Pro" charset="0"/>
                <a:ea typeface="SimSun" pitchFamily="2" charset="-122"/>
              </a:rPr>
              <a:t>3</a:t>
            </a: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13315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13316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13318" name="Прямоугольник 10"/>
          <p:cNvSpPr>
            <a:spLocks noChangeArrowheads="1"/>
          </p:cNvSpPr>
          <p:nvPr/>
        </p:nvSpPr>
        <p:spPr bwMode="auto">
          <a:xfrm>
            <a:off x="236538" y="1431925"/>
            <a:ext cx="85772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>
                <a:solidFill>
                  <a:srgbClr val="003F82"/>
                </a:solidFill>
                <a:latin typeface="Myriad Pro" charset="0"/>
              </a:rPr>
              <a:t>Полезность  агента во всех возможных случаях</a:t>
            </a:r>
            <a:endParaRPr lang="en-US" altLang="ru-RU" sz="1200">
              <a:solidFill>
                <a:srgbClr val="003F82"/>
              </a:solidFill>
              <a:latin typeface="Myriad Pro" charset="0"/>
            </a:endParaRPr>
          </a:p>
        </p:txBody>
      </p:sp>
      <p:pic>
        <p:nvPicPr>
          <p:cNvPr id="13319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" y="3938588"/>
            <a:ext cx="3756025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638" y="1709738"/>
            <a:ext cx="3824287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0225" y="1651000"/>
            <a:ext cx="3922713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40225" y="3851275"/>
            <a:ext cx="4057650" cy="249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3" name="Title 1"/>
          <p:cNvSpPr txBox="1">
            <a:spLocks/>
          </p:cNvSpPr>
          <p:nvPr/>
        </p:nvSpPr>
        <p:spPr bwMode="auto">
          <a:xfrm>
            <a:off x="1428750" y="428625"/>
            <a:ext cx="67564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600">
                <a:solidFill>
                  <a:schemeClr val="bg1"/>
                </a:solidFill>
                <a:latin typeface="Myriad Pro" charset="0"/>
              </a:rPr>
              <a:t>Несовершенная информация с коммуникацией (4)</a:t>
            </a:r>
            <a:endParaRPr lang="en-US" altLang="ru-RU" sz="1600">
              <a:solidFill>
                <a:schemeClr val="bg1"/>
              </a:solidFill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 txBox="1">
            <a:spLocks/>
          </p:cNvSpPr>
          <p:nvPr/>
        </p:nvSpPr>
        <p:spPr bwMode="auto">
          <a:xfrm>
            <a:off x="1428750" y="428625"/>
            <a:ext cx="26701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600">
                <a:solidFill>
                  <a:schemeClr val="bg1"/>
                </a:solidFill>
                <a:latin typeface="Myriad Pro" charset="0"/>
              </a:rPr>
              <a:t>Перспективы исследования</a:t>
            </a:r>
            <a:endParaRPr lang="en-US" altLang="ru-RU" sz="160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14339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14340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14341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14345" name="Rectangle 12"/>
          <p:cNvSpPr>
            <a:spLocks noChangeArrowheads="1"/>
          </p:cNvSpPr>
          <p:nvPr/>
        </p:nvSpPr>
        <p:spPr bwMode="auto">
          <a:xfrm>
            <a:off x="222250" y="1479550"/>
            <a:ext cx="8469313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600" b="1" dirty="0">
                <a:solidFill>
                  <a:srgbClr val="003F82"/>
                </a:solidFill>
              </a:rPr>
              <a:t>Промежуточные результаты</a:t>
            </a:r>
            <a:endParaRPr lang="ru-RU" altLang="ru-RU" sz="2000" dirty="0">
              <a:solidFill>
                <a:srgbClr val="003F82"/>
              </a:solidFill>
            </a:endParaRPr>
          </a:p>
          <a:p>
            <a:pPr marL="228600" indent="-228600">
              <a:defRPr/>
            </a:pP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1) при несовершенстве информации, независимо от наличия коммуникации, функциональная форма объема взяток зависит от ценности услуги</a:t>
            </a:r>
          </a:p>
          <a:p>
            <a:pPr marL="228600" indent="-228600">
              <a:buFontTx/>
              <a:buAutoNum type="arabicParenR"/>
              <a:defRPr/>
            </a:pPr>
            <a:endParaRPr lang="ru-RU" altLang="ru-RU" sz="1200" dirty="0">
              <a:solidFill>
                <a:srgbClr val="003F82"/>
              </a:solidFill>
              <a:latin typeface="Myriad Pro" charset="0"/>
            </a:endParaRPr>
          </a:p>
          <a:p>
            <a:pPr>
              <a:defRPr/>
            </a:pP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2) при одинаковой ценности услуги  наличие коммуникации снижает амплитуду объема взяток в случае пессимистичного сценария и приводит к изменению функциональной формы в случае оптимистичного</a:t>
            </a:r>
          </a:p>
          <a:p>
            <a:pPr>
              <a:defRPr/>
            </a:pPr>
            <a:endParaRPr lang="ru-RU" altLang="ru-RU" sz="1200" dirty="0">
              <a:solidFill>
                <a:srgbClr val="003F82"/>
              </a:solidFill>
              <a:latin typeface="Myriad Pro" charset="0"/>
            </a:endParaRPr>
          </a:p>
          <a:p>
            <a:pPr>
              <a:defRPr/>
            </a:pP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3) при одних и тех же параметрах модели полезность агента при коммуникации  ниже на первом месте в очереди,  может быть отрицательна на втором месте , но на третьем месте убытки меньше</a:t>
            </a:r>
          </a:p>
          <a:p>
            <a:pPr>
              <a:defRPr/>
            </a:pPr>
            <a:endParaRPr lang="ru-RU" altLang="ru-RU" sz="1200" dirty="0">
              <a:solidFill>
                <a:srgbClr val="003F82"/>
              </a:solidFill>
              <a:latin typeface="Myriad Pro" charset="0"/>
            </a:endParaRPr>
          </a:p>
          <a:p>
            <a:pPr>
              <a:defRPr/>
            </a:pPr>
            <a:r>
              <a:rPr lang="ru-RU" altLang="ru-RU" sz="1600" b="1" dirty="0">
                <a:solidFill>
                  <a:srgbClr val="003F82"/>
                </a:solidFill>
              </a:rPr>
              <a:t>Задачи</a:t>
            </a:r>
            <a:r>
              <a:rPr lang="ru-RU" altLang="ru-RU" sz="2000" dirty="0">
                <a:solidFill>
                  <a:srgbClr val="003F82"/>
                </a:solidFill>
              </a:rPr>
              <a:t/>
            </a:r>
            <a:br>
              <a:rPr lang="ru-RU" altLang="ru-RU" sz="2000" dirty="0">
                <a:solidFill>
                  <a:srgbClr val="003F82"/>
                </a:solidFill>
              </a:rPr>
            </a:b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1) стохастическое моделирование фактических реализаций  параметров </a:t>
            </a:r>
            <a:r>
              <a:rPr lang="ru-RU" altLang="ru-RU" sz="1200" dirty="0" err="1">
                <a:solidFill>
                  <a:srgbClr val="003F82"/>
                </a:solidFill>
                <a:latin typeface="Myriad Pro" charset="0"/>
              </a:rPr>
              <a:t>гетерогенности</a:t>
            </a: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, оценка объема взяток и полезности</a:t>
            </a:r>
          </a:p>
          <a:p>
            <a:pPr>
              <a:defRPr/>
            </a:pPr>
            <a:endParaRPr lang="ru-RU" altLang="ru-RU" sz="1200" dirty="0">
              <a:solidFill>
                <a:srgbClr val="003F82"/>
              </a:solidFill>
              <a:latin typeface="Myriad Pro" charset="0"/>
            </a:endParaRPr>
          </a:p>
          <a:p>
            <a:pPr>
              <a:defRPr/>
            </a:pP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2) оценка влияния распределения издержек на основные параметры модели</a:t>
            </a:r>
          </a:p>
          <a:p>
            <a:pPr>
              <a:defRPr/>
            </a:pPr>
            <a:endParaRPr lang="ru-RU" altLang="ru-RU" sz="1200" dirty="0">
              <a:solidFill>
                <a:srgbClr val="003F82"/>
              </a:solidFill>
              <a:latin typeface="Myriad Pro" charset="0"/>
            </a:endParaRPr>
          </a:p>
          <a:p>
            <a:pPr>
              <a:defRPr/>
            </a:pP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3)  моделирование кооперативного взаимодействия игроков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428750" y="428625"/>
            <a:ext cx="703103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2000" dirty="0" smtClean="0">
                <a:solidFill>
                  <a:schemeClr val="bg1"/>
                </a:solidFill>
                <a:latin typeface="Myriad Pro" charset="0"/>
              </a:rPr>
              <a:t>Часть 2</a:t>
            </a:r>
            <a:endParaRPr lang="en-US" altLang="ru-RU" sz="2000" dirty="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66750" y="2262554"/>
            <a:ext cx="703103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 smtClean="0"/>
              <a:t>Взаимные эффекты</a:t>
            </a:r>
          </a:p>
          <a:p>
            <a:r>
              <a:rPr lang="ru-RU" sz="2000" dirty="0" smtClean="0"/>
              <a:t>индивидуальной склонности к коррупции</a:t>
            </a:r>
            <a:r>
              <a:rPr lang="ru-RU" sz="2000" dirty="0"/>
              <a:t> </a:t>
            </a:r>
          </a:p>
          <a:p>
            <a:r>
              <a:rPr lang="ru-RU" sz="2000" dirty="0" smtClean="0"/>
              <a:t>и мнения общества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6750" y="3988106"/>
            <a:ext cx="60376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Гипотеза: </a:t>
            </a:r>
          </a:p>
          <a:p>
            <a:r>
              <a:rPr lang="ru-RU" dirty="0" smtClean="0"/>
              <a:t>лояльность к коррупции является не индивидуальной,</a:t>
            </a:r>
          </a:p>
          <a:p>
            <a:r>
              <a:rPr lang="ru-RU" dirty="0" smtClean="0"/>
              <a:t>а общественной характеристикой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357934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Cambria" pitchFamily="18" charset="0"/>
              </a:rPr>
              <a:t>Данные, методология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6260"/>
            <a:ext cx="830277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3F82"/>
                </a:solidFill>
                <a:latin typeface="Cambria" pitchFamily="18" charset="0"/>
              </a:rPr>
              <a:t>Данные</a:t>
            </a:r>
            <a:r>
              <a:rPr lang="ru-RU" sz="1600" dirty="0">
                <a:solidFill>
                  <a:srgbClr val="003F82"/>
                </a:solidFill>
                <a:latin typeface="Cambria" pitchFamily="18" charset="0"/>
              </a:rPr>
              <a:t/>
            </a:r>
            <a:br>
              <a:rPr lang="ru-RU" sz="1600" dirty="0">
                <a:solidFill>
                  <a:srgbClr val="003F82"/>
                </a:solidFill>
                <a:latin typeface="Cambria" pitchFamily="18" charset="0"/>
              </a:rPr>
            </a:br>
            <a:r>
              <a:rPr lang="en-US" sz="1600" dirty="0" smtClean="0">
                <a:solidFill>
                  <a:srgbClr val="003F82"/>
                </a:solidFill>
                <a:latin typeface="Cambria" pitchFamily="18" charset="0"/>
              </a:rPr>
              <a:t>2014-2015</a:t>
            </a:r>
            <a:r>
              <a:rPr lang="ru-RU" sz="1600" dirty="0" smtClean="0">
                <a:solidFill>
                  <a:srgbClr val="003F82"/>
                </a:solidFill>
                <a:latin typeface="Cambria" pitchFamily="18" charset="0"/>
              </a:rPr>
              <a:t> , опрос студентов  </a:t>
            </a:r>
            <a:r>
              <a:rPr lang="en-US" sz="1600" dirty="0" smtClean="0">
                <a:solidFill>
                  <a:srgbClr val="003F82"/>
                </a:solidFill>
                <a:latin typeface="Cambria" pitchFamily="18" charset="0"/>
              </a:rPr>
              <a:t>~</a:t>
            </a:r>
            <a:r>
              <a:rPr lang="ru-RU" sz="1600" dirty="0" smtClean="0">
                <a:solidFill>
                  <a:srgbClr val="003F82"/>
                </a:solidFill>
                <a:latin typeface="Cambria" pitchFamily="18" charset="0"/>
              </a:rPr>
              <a:t>19-22 лет 4-х ВУЗов (Нижний Новгород, Воронеж, Санкт-Петербург, Владивосток)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3F82"/>
                </a:solidFill>
                <a:latin typeface="Cambria" pitchFamily="18" charset="0"/>
              </a:rPr>
              <a:t> Построение социальных сетей (графов)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3F82"/>
                </a:solidFill>
                <a:latin typeface="Cambria" pitchFamily="18" charset="0"/>
              </a:rPr>
              <a:t> Кросс-секция: вопросы, касающиеся доверия и лояльности к коррупции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solidFill>
                <a:srgbClr val="003F82"/>
              </a:solidFill>
              <a:latin typeface="Cambria" pitchFamily="18" charset="0"/>
            </a:endParaRPr>
          </a:p>
          <a:p>
            <a:r>
              <a:rPr lang="ru-RU" b="1" dirty="0" smtClean="0">
                <a:solidFill>
                  <a:srgbClr val="003F82"/>
                </a:solidFill>
                <a:latin typeface="Cambria" pitchFamily="18" charset="0"/>
              </a:rPr>
              <a:t>Методология</a:t>
            </a:r>
          </a:p>
          <a:p>
            <a:r>
              <a:rPr lang="ru-RU" sz="1600" dirty="0" smtClean="0">
                <a:solidFill>
                  <a:srgbClr val="003F82"/>
                </a:solidFill>
                <a:latin typeface="Cambria" pitchFamily="18" charset="0"/>
              </a:rPr>
              <a:t>Оценка личной лояльности к коррупции и сравнение с мнением «соседей»: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3F82"/>
                </a:solidFill>
                <a:latin typeface="Cambria" pitchFamily="18" charset="0"/>
              </a:rPr>
              <a:t> с учетом частоты связей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3F82"/>
                </a:solidFill>
                <a:latin typeface="Cambria" pitchFamily="18" charset="0"/>
              </a:rPr>
              <a:t> с учетом взаимности связей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3F82"/>
                </a:solidFill>
                <a:latin typeface="Cambria" pitchFamily="18" charset="0"/>
              </a:rPr>
              <a:t> с учетом интенсивности коммуникации агента (в т.ч. в сравнении со средней по группе)</a:t>
            </a:r>
            <a:endParaRPr lang="en-US" sz="1600" dirty="0" smtClean="0">
              <a:solidFill>
                <a:srgbClr val="003F82"/>
              </a:solidFill>
              <a:latin typeface="Cambria" pitchFamily="18" charset="0"/>
            </a:endParaRPr>
          </a:p>
          <a:p>
            <a:endParaRPr lang="ru-RU" sz="2000" b="1" dirty="0" smtClean="0">
              <a:solidFill>
                <a:srgbClr val="003F82"/>
              </a:solidFill>
              <a:latin typeface="Cambria" pitchFamily="18" charset="0"/>
            </a:endParaRPr>
          </a:p>
          <a:p>
            <a:endParaRPr lang="en-US" dirty="0" smtClean="0">
              <a:solidFill>
                <a:srgbClr val="003F82"/>
              </a:solidFill>
              <a:latin typeface="Cambria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428625"/>
            <a:ext cx="713847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Cambria" pitchFamily="18" charset="0"/>
              </a:rPr>
              <a:t>Показатели лояльности к коррупции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19177" y="1299354"/>
          <a:ext cx="8824823" cy="5023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428625"/>
            <a:ext cx="713847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 smtClean="0">
                <a:solidFill>
                  <a:schemeClr val="bg1"/>
                </a:solidFill>
                <a:latin typeface="Cambria" pitchFamily="18" charset="0"/>
              </a:rPr>
              <a:t>Корреляция индивидуальной и общественной лояльности</a:t>
            </a:r>
            <a:endParaRPr lang="en-US" sz="20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22250" y="1486952"/>
            <a:ext cx="8344975" cy="1138773"/>
          </a:xfrm>
          <a:prstGeom prst="rect">
            <a:avLst/>
          </a:prstGeom>
          <a:solidFill>
            <a:srgbClr val="003F82">
              <a:alpha val="14000"/>
            </a:srgbClr>
          </a:solidFill>
          <a:ln w="9525">
            <a:solidFill>
              <a:srgbClr val="003F8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u="sng" dirty="0" err="1" smtClean="0">
                <a:solidFill>
                  <a:srgbClr val="003F82"/>
                </a:solidFill>
                <a:latin typeface="Cambria" pitchFamily="18" charset="0"/>
              </a:rPr>
              <a:t>corr</a:t>
            </a:r>
            <a:r>
              <a:rPr lang="en-US" sz="2000" u="sng" dirty="0" smtClean="0">
                <a:solidFill>
                  <a:srgbClr val="003F82"/>
                </a:solidFill>
                <a:latin typeface="Cambria" pitchFamily="18" charset="0"/>
              </a:rPr>
              <a:t> (</a:t>
            </a:r>
            <a:r>
              <a:rPr lang="el-GR" sz="2000" u="sng" dirty="0" smtClean="0">
                <a:solidFill>
                  <a:srgbClr val="003F82"/>
                </a:solidFill>
                <a:latin typeface="Cambria" pitchFamily="18" charset="0"/>
              </a:rPr>
              <a:t>ω</a:t>
            </a:r>
            <a:r>
              <a:rPr lang="en-US" sz="1400" u="sng" dirty="0" err="1" smtClean="0">
                <a:solidFill>
                  <a:srgbClr val="003F82"/>
                </a:solidFill>
                <a:latin typeface="Cambria" pitchFamily="18" charset="0"/>
              </a:rPr>
              <a:t>i</a:t>
            </a:r>
            <a:r>
              <a:rPr lang="en-US" sz="1400" u="sng" dirty="0" smtClean="0">
                <a:solidFill>
                  <a:srgbClr val="003F82"/>
                </a:solidFill>
                <a:latin typeface="Cambria" pitchFamily="18" charset="0"/>
              </a:rPr>
              <a:t>, </a:t>
            </a:r>
            <a:r>
              <a:rPr lang="el-GR" sz="2000" u="sng" dirty="0" smtClean="0">
                <a:solidFill>
                  <a:srgbClr val="003F82"/>
                </a:solidFill>
                <a:latin typeface="Cambria" pitchFamily="18" charset="0"/>
              </a:rPr>
              <a:t>Ω</a:t>
            </a:r>
            <a:r>
              <a:rPr lang="en-US" sz="1400" u="sng" dirty="0" err="1" smtClean="0">
                <a:solidFill>
                  <a:srgbClr val="003F82"/>
                </a:solidFill>
                <a:latin typeface="Cambria" pitchFamily="18" charset="0"/>
              </a:rPr>
              <a:t>i</a:t>
            </a:r>
            <a:r>
              <a:rPr lang="en-US" sz="2000" u="sng" dirty="0" smtClean="0">
                <a:solidFill>
                  <a:srgbClr val="003F82"/>
                </a:solidFill>
                <a:latin typeface="Cambria" pitchFamily="18" charset="0"/>
              </a:rPr>
              <a:t>), </a:t>
            </a:r>
            <a:r>
              <a:rPr lang="ru-RU" u="sng" dirty="0" smtClean="0">
                <a:solidFill>
                  <a:srgbClr val="003F82"/>
                </a:solidFill>
                <a:latin typeface="Cambria" pitchFamily="18" charset="0"/>
              </a:rPr>
              <a:t>где</a:t>
            </a:r>
            <a:r>
              <a:rPr lang="en-US" u="sng" dirty="0" smtClean="0">
                <a:solidFill>
                  <a:srgbClr val="003F82"/>
                </a:solidFill>
                <a:latin typeface="Cambria" pitchFamily="18" charset="0"/>
              </a:rPr>
              <a:t> </a:t>
            </a:r>
          </a:p>
          <a:p>
            <a:r>
              <a:rPr lang="el-GR" sz="2400" dirty="0" smtClean="0">
                <a:solidFill>
                  <a:srgbClr val="003F82"/>
                </a:solidFill>
                <a:latin typeface="Cambria" pitchFamily="18" charset="0"/>
              </a:rPr>
              <a:t>ω</a:t>
            </a:r>
            <a:r>
              <a:rPr lang="en-US" sz="1600" dirty="0" err="1" smtClean="0">
                <a:solidFill>
                  <a:srgbClr val="003F82"/>
                </a:solidFill>
                <a:latin typeface="Cambria" pitchFamily="18" charset="0"/>
              </a:rPr>
              <a:t>i</a:t>
            </a:r>
            <a:r>
              <a:rPr lang="en-US" sz="1600" dirty="0" smtClean="0">
                <a:solidFill>
                  <a:srgbClr val="003F82"/>
                </a:solidFill>
                <a:latin typeface="Cambria" pitchFamily="18" charset="0"/>
              </a:rPr>
              <a:t>  - </a:t>
            </a:r>
            <a:r>
              <a:rPr lang="ru-RU" sz="1600" dirty="0" smtClean="0">
                <a:solidFill>
                  <a:srgbClr val="003F82"/>
                </a:solidFill>
                <a:latin typeface="Cambria" pitchFamily="18" charset="0"/>
              </a:rPr>
              <a:t>индивидуальная лояльность к коррупции</a:t>
            </a:r>
            <a:endParaRPr lang="en-US" sz="1600" dirty="0" smtClean="0">
              <a:solidFill>
                <a:srgbClr val="003F82"/>
              </a:solidFill>
              <a:latin typeface="Cambria" pitchFamily="18" charset="0"/>
            </a:endParaRPr>
          </a:p>
          <a:p>
            <a:r>
              <a:rPr lang="el-GR" sz="2400" dirty="0" smtClean="0">
                <a:solidFill>
                  <a:srgbClr val="003F82"/>
                </a:solidFill>
                <a:latin typeface="Cambria" pitchFamily="18" charset="0"/>
              </a:rPr>
              <a:t>Ω</a:t>
            </a:r>
            <a:r>
              <a:rPr lang="en-US" sz="1600" dirty="0" err="1" smtClean="0">
                <a:solidFill>
                  <a:srgbClr val="003F82"/>
                </a:solidFill>
                <a:latin typeface="Cambria" pitchFamily="18" charset="0"/>
              </a:rPr>
              <a:t>i</a:t>
            </a:r>
            <a:r>
              <a:rPr lang="en-US" sz="1600" dirty="0" smtClean="0">
                <a:solidFill>
                  <a:srgbClr val="003F82"/>
                </a:solidFill>
                <a:latin typeface="Cambria" pitchFamily="18" charset="0"/>
              </a:rPr>
              <a:t> – </a:t>
            </a:r>
            <a:r>
              <a:rPr lang="ru-RU" sz="1600" dirty="0" smtClean="0">
                <a:solidFill>
                  <a:srgbClr val="003F82"/>
                </a:solidFill>
                <a:latin typeface="Cambria" pitchFamily="18" charset="0"/>
              </a:rPr>
              <a:t>средняя лояльность соседей</a:t>
            </a:r>
            <a:endParaRPr lang="en-US" sz="1600" dirty="0" smtClean="0">
              <a:solidFill>
                <a:srgbClr val="003F82"/>
              </a:solidFill>
              <a:latin typeface="Cambria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840985" y="2928847"/>
          <a:ext cx="7121196" cy="3497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428625"/>
            <a:ext cx="713847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 smtClean="0">
                <a:solidFill>
                  <a:schemeClr val="bg1"/>
                </a:solidFill>
                <a:latin typeface="Cambria" pitchFamily="18" charset="0"/>
              </a:rPr>
              <a:t>Корреляция индивидуальной и общественной лояльности</a:t>
            </a:r>
            <a:endParaRPr lang="en-US" sz="20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838200" y="1414732"/>
          <a:ext cx="7467600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396815" y="5100907"/>
            <a:ext cx="8344975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</a:rPr>
              <a:t>Выводы: 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</a:rPr>
              <a:t> корреляция со средним общественным мнением низкая и варьируется в зависимости от общества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</a:rPr>
              <a:t> лояльность к коррупции, несмотря на высокий средний уровень в целом, является более радикальной позицией по сравнению с отсутствием лояльности</a:t>
            </a:r>
            <a:endParaRPr lang="en-US" altLang="ru-RU" sz="1400" dirty="0" smtClean="0">
              <a:solidFill>
                <a:srgbClr val="003F82"/>
              </a:solidFill>
              <a:latin typeface="Myriad Pro" charset="0"/>
            </a:endParaRPr>
          </a:p>
          <a:p>
            <a:endParaRPr lang="en-US" dirty="0" smtClean="0">
              <a:solidFill>
                <a:srgbClr val="003F82"/>
              </a:solidFill>
              <a:latin typeface="Cambria" pitchFamily="18" charset="0"/>
            </a:endParaRPr>
          </a:p>
          <a:p>
            <a:endParaRPr lang="en-US" dirty="0" smtClean="0">
              <a:solidFill>
                <a:srgbClr val="003F82"/>
              </a:solidFill>
              <a:latin typeface="Cambria" pitchFamily="18" charset="0"/>
            </a:endParaRPr>
          </a:p>
          <a:p>
            <a:endParaRPr lang="en-US" dirty="0" smtClean="0">
              <a:solidFill>
                <a:srgbClr val="003F82"/>
              </a:solidFill>
              <a:latin typeface="Cambria" pitchFamily="18" charset="0"/>
            </a:endParaRPr>
          </a:p>
          <a:p>
            <a:endParaRPr lang="en-US" dirty="0" smtClean="0">
              <a:solidFill>
                <a:srgbClr val="003F82"/>
              </a:solidFill>
              <a:latin typeface="Cambria" pitchFamily="18" charset="0"/>
            </a:endParaRPr>
          </a:p>
          <a:p>
            <a:endParaRPr lang="en-US" dirty="0" smtClean="0">
              <a:solidFill>
                <a:srgbClr val="003F82"/>
              </a:solidFill>
              <a:latin typeface="Cambria" pitchFamily="18" charset="0"/>
            </a:endParaRPr>
          </a:p>
          <a:p>
            <a:endParaRPr lang="en-US" sz="1200" dirty="0" smtClean="0">
              <a:solidFill>
                <a:srgbClr val="003F82"/>
              </a:solidFill>
              <a:latin typeface="Cambria" pitchFamily="18" charset="0"/>
            </a:endParaRPr>
          </a:p>
          <a:p>
            <a:endParaRPr lang="en-US" sz="1200" dirty="0" smtClean="0">
              <a:solidFill>
                <a:srgbClr val="003F82"/>
              </a:solidFill>
              <a:latin typeface="Cambria" pitchFamily="18" charset="0"/>
            </a:endParaRPr>
          </a:p>
          <a:p>
            <a:endParaRPr lang="ru-RU" sz="1200" dirty="0">
              <a:solidFill>
                <a:srgbClr val="003F82"/>
              </a:solidFill>
              <a:latin typeface="Cambria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</a:rPr>
              <a:t>Предпосылки исследования</a:t>
            </a:r>
          </a:p>
          <a:p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</a:rPr>
              <a:t>Модель влияния коммуникации агентов на предполагаемую величину взятки </a:t>
            </a:r>
          </a:p>
          <a:p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</a:rPr>
              <a:t>Оценки влияния мнения группы на индивидуальную лояльность к коррупции</a:t>
            </a:r>
          </a:p>
          <a:p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</a:rPr>
              <a:t>Моделирование распространения параметров социального капитала</a:t>
            </a:r>
          </a:p>
          <a:p>
            <a:endParaRPr lang="ru-RU" altLang="ru-RU" sz="1600" dirty="0" smtClean="0">
              <a:solidFill>
                <a:srgbClr val="003F82"/>
              </a:solidFill>
              <a:latin typeface="Myriad Pro" charset="0"/>
              <a:cs typeface="+mn-cs"/>
            </a:endParaRPr>
          </a:p>
          <a:p>
            <a:pPr>
              <a:buNone/>
            </a:pPr>
            <a:r>
              <a:rPr lang="ru-RU" altLang="ru-RU" sz="1800" b="1" dirty="0" smtClean="0">
                <a:solidFill>
                  <a:srgbClr val="003F82"/>
                </a:solidFill>
              </a:rPr>
              <a:t>	Актуальность исследования</a:t>
            </a:r>
            <a:r>
              <a:rPr lang="ru-RU" altLang="ru-RU" sz="1400" dirty="0" smtClean="0">
                <a:solidFill>
                  <a:srgbClr val="003F82"/>
                </a:solidFill>
              </a:rPr>
              <a:t/>
            </a:r>
            <a:br>
              <a:rPr lang="ru-RU" altLang="ru-RU" sz="1400" dirty="0" smtClean="0">
                <a:solidFill>
                  <a:srgbClr val="003F82"/>
                </a:solidFill>
              </a:rPr>
            </a:b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</a:rPr>
              <a:t>Высокий уровень в России коррупционных ожиданий  (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</a:rPr>
              <a:t>Transparency International)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</a:rPr>
              <a:t>и коррупционных рисков (</a:t>
            </a:r>
            <a:r>
              <a:rPr lang="en-US" altLang="ru-RU" sz="1400" dirty="0" err="1" smtClean="0">
                <a:solidFill>
                  <a:srgbClr val="003F82"/>
                </a:solidFill>
                <a:latin typeface="Myriad Pro" charset="0"/>
              </a:rPr>
              <a:t>Verisk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</a:rPr>
              <a:t> </a:t>
            </a:r>
            <a:r>
              <a:rPr lang="en-US" altLang="ru-RU" sz="1400" dirty="0" err="1" smtClean="0">
                <a:solidFill>
                  <a:srgbClr val="003F82"/>
                </a:solidFill>
                <a:latin typeface="Myriad Pro" charset="0"/>
              </a:rPr>
              <a:t>Maplecroft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</a:rPr>
              <a:t>)</a:t>
            </a:r>
            <a:endParaRPr lang="ru-RU" altLang="ru-RU" sz="1400" dirty="0" smtClean="0">
              <a:solidFill>
                <a:srgbClr val="003F82"/>
              </a:solidFill>
              <a:latin typeface="Myriad Pro" charset="0"/>
            </a:endParaRPr>
          </a:p>
          <a:p>
            <a:pPr>
              <a:buNone/>
            </a:pP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</a:rPr>
              <a:t>	Повышенное внимание к проблеме со стороны государства (273-ФЗ «О противодействии коррупции» от 25.12.2008) и общественных организаций 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</a:rPr>
              <a:t> (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</a:rPr>
              <a:t>ФБК, 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</a:rPr>
              <a:t>korrorussia.ru ,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</a:rPr>
              <a:t>ОНФ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</a:rPr>
              <a:t>, 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</a:rPr>
              <a:t>…)</a:t>
            </a:r>
          </a:p>
          <a:p>
            <a:endParaRPr lang="ru-RU" altLang="ru-RU" sz="1600" dirty="0" smtClean="0">
              <a:solidFill>
                <a:srgbClr val="003F82"/>
              </a:solidFill>
              <a:latin typeface="Myriad Pro" charset="0"/>
            </a:endParaRPr>
          </a:p>
          <a:p>
            <a:pPr>
              <a:buNone/>
            </a:pPr>
            <a:r>
              <a:rPr lang="ru-RU" altLang="ru-RU" sz="1600" b="1" dirty="0" smtClean="0">
                <a:solidFill>
                  <a:srgbClr val="003F82"/>
                </a:solidFill>
              </a:rPr>
              <a:t>	</a:t>
            </a:r>
            <a:r>
              <a:rPr lang="ru-RU" altLang="ru-RU" sz="1800" b="1" dirty="0" smtClean="0">
                <a:solidFill>
                  <a:srgbClr val="003F82"/>
                </a:solidFill>
              </a:rPr>
              <a:t>Цель и задачи</a:t>
            </a:r>
          </a:p>
          <a:p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</a:rPr>
              <a:t>Цель исследования: оценка значимости социального капитала в формировании коррупционных взглядов общества</a:t>
            </a:r>
          </a:p>
          <a:p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</a:rPr>
              <a:t>Задачи:</a:t>
            </a:r>
          </a:p>
          <a:p>
            <a:pPr lvl="1"/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cs typeface="ＭＳ Ｐゴシック" charset="-128"/>
              </a:rPr>
              <a:t>Тестирование взаимосвязи показателей социального капитала и коррупционных ожиданий</a:t>
            </a:r>
          </a:p>
          <a:p>
            <a:pPr lvl="1"/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  <a:cs typeface="ＭＳ Ｐゴシック" charset="-128"/>
              </a:rPr>
              <a:t>Внедрение социального капитала в модели коррупции, оценка степени влияния изменения социального капитала на уровень коррупции</a:t>
            </a:r>
          </a:p>
          <a:p>
            <a:pPr lvl="1"/>
            <a:endParaRPr lang="ru-RU" altLang="ru-RU" sz="1200" dirty="0" smtClean="0">
              <a:solidFill>
                <a:srgbClr val="003F82"/>
              </a:solidFill>
              <a:latin typeface="Myriad Pro" charset="0"/>
            </a:endParaRPr>
          </a:p>
          <a:p>
            <a:endParaRPr lang="ru-RU" altLang="ru-RU" sz="1600" dirty="0" smtClean="0">
              <a:solidFill>
                <a:srgbClr val="003F82"/>
              </a:solidFill>
              <a:latin typeface="Myriad Pro" charset="0"/>
            </a:endParaRPr>
          </a:p>
          <a:p>
            <a:endParaRPr lang="ru-RU" altLang="ru-RU" sz="1800" dirty="0">
              <a:solidFill>
                <a:srgbClr val="003F82"/>
              </a:solidFill>
              <a:latin typeface="Myriad Pro" charset="0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428750" y="428625"/>
            <a:ext cx="463073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2000" dirty="0" smtClean="0">
                <a:solidFill>
                  <a:schemeClr val="bg1"/>
                </a:solidFill>
                <a:latin typeface="Myriad Pro" charset="0"/>
              </a:rPr>
              <a:t>План доклада</a:t>
            </a:r>
            <a:endParaRPr lang="en-US" altLang="ru-RU" sz="2000" dirty="0">
              <a:solidFill>
                <a:schemeClr val="bg1"/>
              </a:solidFill>
              <a:latin typeface="Myriad Pro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428750" y="428625"/>
            <a:ext cx="703103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2000" dirty="0" smtClean="0">
                <a:solidFill>
                  <a:schemeClr val="bg1"/>
                </a:solidFill>
                <a:latin typeface="Myriad Pro" charset="0"/>
              </a:rPr>
              <a:t>Часть 3</a:t>
            </a:r>
            <a:endParaRPr lang="en-US" altLang="ru-RU" sz="2000" dirty="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66750" y="2262554"/>
            <a:ext cx="703103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 smtClean="0"/>
              <a:t>Устойчивость мнения экономических агентов </a:t>
            </a:r>
          </a:p>
          <a:p>
            <a:r>
              <a:rPr lang="ru-RU" sz="2000" dirty="0" smtClean="0"/>
              <a:t>в отношении параметров социального капитала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6750" y="3988106"/>
            <a:ext cx="83304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Гипотеза: </a:t>
            </a:r>
          </a:p>
          <a:p>
            <a:r>
              <a:rPr lang="ru-RU" dirty="0" smtClean="0"/>
              <a:t>высокая доля устойчивых к общественному мнению индивидов в обществе</a:t>
            </a:r>
          </a:p>
          <a:p>
            <a:r>
              <a:rPr lang="ru-RU" dirty="0" smtClean="0"/>
              <a:t>замедляет распространение характеристик,</a:t>
            </a:r>
          </a:p>
          <a:p>
            <a:r>
              <a:rPr lang="ru-RU" dirty="0" smtClean="0"/>
              <a:t>независимо от их социальной желательности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428750" y="428625"/>
            <a:ext cx="357934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Cambria" pitchFamily="18" charset="0"/>
              </a:rPr>
              <a:t>План исследования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22250" y="1476260"/>
            <a:ext cx="8302772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3F82"/>
                </a:solidFill>
                <a:latin typeface="Cambria" pitchFamily="18" charset="0"/>
              </a:rPr>
              <a:t>Данные</a:t>
            </a:r>
            <a:r>
              <a:rPr lang="ru-RU" sz="1600" dirty="0">
                <a:solidFill>
                  <a:srgbClr val="003F82"/>
                </a:solidFill>
                <a:latin typeface="Cambria" pitchFamily="18" charset="0"/>
              </a:rPr>
              <a:t/>
            </a:r>
            <a:br>
              <a:rPr lang="ru-RU" sz="1600" dirty="0">
                <a:solidFill>
                  <a:srgbClr val="003F82"/>
                </a:solidFill>
                <a:latin typeface="Cambria" pitchFamily="18" charset="0"/>
              </a:rPr>
            </a:br>
            <a:r>
              <a:rPr lang="ru-RU" sz="1600" dirty="0" smtClean="0">
                <a:solidFill>
                  <a:srgbClr val="003F82"/>
                </a:solidFill>
                <a:latin typeface="Cambria" pitchFamily="18" charset="0"/>
              </a:rPr>
              <a:t>см. часть 2 + рассмотрены вопросы о межличностном и обобщенном доверии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solidFill>
                <a:srgbClr val="003F82"/>
              </a:solidFill>
              <a:latin typeface="Cambria" pitchFamily="18" charset="0"/>
            </a:endParaRPr>
          </a:p>
          <a:p>
            <a:r>
              <a:rPr lang="ru-RU" b="1" dirty="0" smtClean="0">
                <a:solidFill>
                  <a:srgbClr val="003F82"/>
                </a:solidFill>
                <a:latin typeface="Cambria" pitchFamily="18" charset="0"/>
              </a:rPr>
              <a:t>Методология</a:t>
            </a:r>
          </a:p>
          <a:p>
            <a:r>
              <a:rPr lang="ru-RU" sz="1600" dirty="0" smtClean="0">
                <a:solidFill>
                  <a:srgbClr val="003F82"/>
                </a:solidFill>
                <a:latin typeface="Cambria" pitchFamily="18" charset="0"/>
              </a:rPr>
              <a:t>Моделируется процесс распространения рассматриваемой характеристики (доверия или лояльности к коррупции) в обществе от индивида к индивиду</a:t>
            </a:r>
          </a:p>
          <a:p>
            <a:endParaRPr lang="ru-RU" sz="1600" dirty="0" smtClean="0">
              <a:solidFill>
                <a:srgbClr val="003F82"/>
              </a:solidFill>
              <a:latin typeface="Cambria" pitchFamily="18" charset="0"/>
            </a:endParaRPr>
          </a:p>
          <a:p>
            <a:r>
              <a:rPr lang="ru-RU" sz="1600" dirty="0" smtClean="0">
                <a:solidFill>
                  <a:srgbClr val="003F82"/>
                </a:solidFill>
                <a:latin typeface="Cambria" pitchFamily="18" charset="0"/>
              </a:rPr>
              <a:t>Процесс распространения зависит от типов агентов (устойчивые и неустойчивые)</a:t>
            </a:r>
          </a:p>
          <a:p>
            <a:endParaRPr lang="ru-RU" sz="1600" dirty="0" smtClean="0">
              <a:solidFill>
                <a:srgbClr val="003F82"/>
              </a:solidFill>
              <a:latin typeface="Cambria" pitchFamily="18" charset="0"/>
            </a:endParaRPr>
          </a:p>
          <a:p>
            <a:r>
              <a:rPr lang="ru-RU" sz="1600" dirty="0" smtClean="0">
                <a:solidFill>
                  <a:srgbClr val="003F82"/>
                </a:solidFill>
                <a:latin typeface="Cambria" pitchFamily="18" charset="0"/>
              </a:rPr>
              <a:t>Распространение характеристики основано на взаимодействии агентов между собой (плотности сети</a:t>
            </a:r>
            <a:r>
              <a:rPr lang="ru-RU" sz="1600" dirty="0" smtClean="0">
                <a:solidFill>
                  <a:srgbClr val="003F82"/>
                </a:solidFill>
                <a:latin typeface="Cambria" pitchFamily="18" charset="0"/>
              </a:rPr>
              <a:t>)</a:t>
            </a:r>
          </a:p>
          <a:p>
            <a:endParaRPr lang="ru-RU" sz="1600" dirty="0" smtClean="0">
              <a:solidFill>
                <a:srgbClr val="003F82"/>
              </a:solidFill>
              <a:latin typeface="Cambria" pitchFamily="18" charset="0"/>
            </a:endParaRPr>
          </a:p>
          <a:p>
            <a:r>
              <a:rPr lang="ru-RU" sz="1600" b="1" dirty="0" smtClean="0">
                <a:solidFill>
                  <a:srgbClr val="003F82"/>
                </a:solidFill>
                <a:latin typeface="Cambria" pitchFamily="18" charset="0"/>
              </a:rPr>
              <a:t>Промежуточные результаты</a:t>
            </a:r>
            <a:r>
              <a:rPr lang="ru-RU" sz="1600" dirty="0" smtClean="0">
                <a:solidFill>
                  <a:srgbClr val="003F82"/>
                </a:solidFill>
                <a:latin typeface="Cambria" pitchFamily="18" charset="0"/>
              </a:rPr>
              <a:t/>
            </a:r>
            <a:br>
              <a:rPr lang="ru-RU" sz="1600" dirty="0" smtClean="0">
                <a:solidFill>
                  <a:srgbClr val="003F82"/>
                </a:solidFill>
                <a:latin typeface="Cambria" pitchFamily="18" charset="0"/>
              </a:rPr>
            </a:br>
            <a:r>
              <a:rPr lang="ru-RU" sz="1600" dirty="0" smtClean="0">
                <a:solidFill>
                  <a:srgbClr val="003F82"/>
                </a:solidFill>
                <a:latin typeface="Cambria" pitchFamily="18" charset="0"/>
              </a:rPr>
              <a:t>При линейном распространении его скорость зависит от изначального распределения агентов в пространстве, а не от их доли.</a:t>
            </a:r>
          </a:p>
          <a:p>
            <a:endParaRPr lang="ru-RU" sz="1600" dirty="0" smtClean="0">
              <a:solidFill>
                <a:srgbClr val="003F82"/>
              </a:solidFill>
              <a:latin typeface="Cambria" pitchFamily="18" charset="0"/>
            </a:endParaRPr>
          </a:p>
          <a:p>
            <a:r>
              <a:rPr lang="ru-RU" sz="1600" dirty="0" smtClean="0">
                <a:solidFill>
                  <a:srgbClr val="003F82"/>
                </a:solidFill>
                <a:latin typeface="Cambria" pitchFamily="18" charset="0"/>
              </a:rPr>
              <a:t>Перспектива: внесение нелинейной зависимости, </a:t>
            </a:r>
          </a:p>
          <a:p>
            <a:r>
              <a:rPr lang="ru-RU" sz="1600" dirty="0" smtClean="0">
                <a:solidFill>
                  <a:srgbClr val="003F82"/>
                </a:solidFill>
                <a:latin typeface="Cambria" pitchFamily="18" charset="0"/>
              </a:rPr>
              <a:t>	</a:t>
            </a:r>
            <a:r>
              <a:rPr lang="ru-RU" sz="1600" dirty="0" smtClean="0">
                <a:solidFill>
                  <a:srgbClr val="003F82"/>
                </a:solidFill>
                <a:latin typeface="Cambria" pitchFamily="18" charset="0"/>
              </a:rPr>
              <a:t>		соотнесение с реальными данными</a:t>
            </a:r>
            <a:endParaRPr lang="ru-RU" sz="1600" dirty="0" smtClean="0">
              <a:solidFill>
                <a:srgbClr val="003F82"/>
              </a:solidFill>
              <a:latin typeface="Cambria" pitchFamily="18" charset="0"/>
            </a:endParaRPr>
          </a:p>
          <a:p>
            <a:endParaRPr lang="ru-RU" sz="1600" dirty="0" smtClean="0">
              <a:solidFill>
                <a:srgbClr val="003F82"/>
              </a:solidFill>
              <a:latin typeface="Cambria" pitchFamily="18" charset="0"/>
            </a:endParaRPr>
          </a:p>
          <a:p>
            <a:endParaRPr lang="ru-RU" sz="1600" dirty="0" smtClean="0">
              <a:solidFill>
                <a:srgbClr val="003F82"/>
              </a:solidFill>
              <a:latin typeface="Cambria" pitchFamily="18" charset="0"/>
            </a:endParaRPr>
          </a:p>
          <a:p>
            <a:endParaRPr lang="ru-RU" sz="1600" dirty="0" smtClean="0">
              <a:solidFill>
                <a:srgbClr val="003F82"/>
              </a:solidFill>
              <a:latin typeface="Cambria" pitchFamily="18" charset="0"/>
            </a:endParaRPr>
          </a:p>
          <a:p>
            <a:endParaRPr lang="en-US" sz="1600" dirty="0" smtClean="0">
              <a:solidFill>
                <a:srgbClr val="003F82"/>
              </a:solidFill>
              <a:latin typeface="Cambria" pitchFamily="18" charset="0"/>
            </a:endParaRPr>
          </a:p>
          <a:p>
            <a:endParaRPr lang="ru-RU" sz="2000" b="1" dirty="0" smtClean="0">
              <a:solidFill>
                <a:srgbClr val="003F82"/>
              </a:solidFill>
              <a:latin typeface="Cambria" pitchFamily="18" charset="0"/>
            </a:endParaRPr>
          </a:p>
          <a:p>
            <a:endParaRPr lang="en-US" dirty="0" smtClean="0">
              <a:solidFill>
                <a:srgbClr val="003F82"/>
              </a:solidFill>
              <a:latin typeface="Cambria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algn="r"/>
            <a:r>
              <a:rPr lang="ru-RU" altLang="ru-RU" sz="1200" dirty="0" smtClean="0">
                <a:solidFill>
                  <a:srgbClr val="003F82"/>
                </a:solidFill>
                <a:latin typeface="Myriad Pro" charset="0"/>
              </a:rPr>
              <a:t>Рассадовская А.В.</a:t>
            </a:r>
          </a:p>
          <a:p>
            <a:pPr algn="r"/>
            <a:r>
              <a:rPr lang="en-US" altLang="ru-RU" sz="1200" dirty="0" smtClean="0">
                <a:solidFill>
                  <a:srgbClr val="003F82"/>
                </a:solidFill>
                <a:latin typeface="Myriad Pro" charset="0"/>
                <a:hlinkClick r:id="rId3"/>
              </a:rPr>
              <a:t>arassadovskaya@hse.ru</a:t>
            </a:r>
            <a:endParaRPr lang="en-US" altLang="ru-RU" sz="1200" dirty="0" smtClean="0">
              <a:solidFill>
                <a:srgbClr val="003F82"/>
              </a:solidFill>
              <a:latin typeface="Myriad Pro" charset="0"/>
            </a:endParaRPr>
          </a:p>
          <a:p>
            <a:pPr algn="r"/>
            <a:r>
              <a:rPr lang="ru-RU" altLang="ru-RU" sz="1200" dirty="0" smtClean="0">
                <a:solidFill>
                  <a:srgbClr val="003F82"/>
                </a:solidFill>
                <a:latin typeface="Myriad Pro" charset="0"/>
              </a:rPr>
              <a:t>Аистов А.В.</a:t>
            </a:r>
          </a:p>
          <a:p>
            <a:pPr algn="r"/>
            <a:r>
              <a:rPr lang="en-US" altLang="ru-RU" sz="1200" dirty="0" smtClean="0">
                <a:solidFill>
                  <a:srgbClr val="003F82"/>
                </a:solidFill>
                <a:latin typeface="Myriad Pro" charset="0"/>
                <a:hlinkClick r:id="rId4"/>
              </a:rPr>
              <a:t>aaistov@hse.ru</a:t>
            </a:r>
            <a:endParaRPr lang="en-US" altLang="ru-RU" sz="1200" dirty="0" smtClean="0">
              <a:solidFill>
                <a:srgbClr val="003F82"/>
              </a:solidFill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 txBox="1">
            <a:spLocks/>
          </p:cNvSpPr>
          <p:nvPr/>
        </p:nvSpPr>
        <p:spPr bwMode="auto">
          <a:xfrm>
            <a:off x="1428750" y="428625"/>
            <a:ext cx="703103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2000" dirty="0">
                <a:solidFill>
                  <a:schemeClr val="bg1"/>
                </a:solidFill>
                <a:latin typeface="Myriad Pro" charset="0"/>
              </a:rPr>
              <a:t>Направления исследования коррупции</a:t>
            </a:r>
            <a:endParaRPr lang="en-US" altLang="ru-RU" sz="2000" dirty="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222250" y="1479550"/>
            <a:ext cx="8469313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>
                <a:solidFill>
                  <a:srgbClr val="003F82"/>
                </a:solidFill>
              </a:rPr>
              <a:t>Общие </a:t>
            </a:r>
            <a:r>
              <a:rPr lang="ru-RU" altLang="ru-RU" b="1" dirty="0" smtClean="0">
                <a:solidFill>
                  <a:srgbClr val="003F82"/>
                </a:solidFill>
              </a:rPr>
              <a:t>направления изучения коррупции</a:t>
            </a:r>
            <a:r>
              <a:rPr lang="ru-RU" altLang="ru-RU" sz="2400" dirty="0">
                <a:solidFill>
                  <a:srgbClr val="003F82"/>
                </a:solidFill>
              </a:rPr>
              <a:t/>
            </a:r>
            <a:br>
              <a:rPr lang="ru-RU" altLang="ru-RU" sz="2400" dirty="0">
                <a:solidFill>
                  <a:srgbClr val="003F82"/>
                </a:solidFill>
              </a:rPr>
            </a:br>
            <a:r>
              <a:rPr lang="ru-RU" altLang="ru-RU" sz="1400" b="1" dirty="0">
                <a:solidFill>
                  <a:srgbClr val="003F82"/>
                </a:solidFill>
                <a:latin typeface="Myriad Pro" charset="0"/>
              </a:rPr>
              <a:t>Причины</a:t>
            </a:r>
          </a:p>
          <a:p>
            <a:r>
              <a:rPr lang="ru-RU" altLang="ru-RU" sz="1400" dirty="0">
                <a:solidFill>
                  <a:srgbClr val="003F82"/>
                </a:solidFill>
                <a:latin typeface="Myriad Pro" charset="0"/>
              </a:rPr>
              <a:t>Структура государства, открытость экономики, историческая память: </a:t>
            </a:r>
            <a:r>
              <a:rPr lang="en-US" altLang="ru-RU" sz="1400" dirty="0" err="1">
                <a:solidFill>
                  <a:srgbClr val="003F82"/>
                </a:solidFill>
                <a:latin typeface="Myriad Pro" charset="0"/>
              </a:rPr>
              <a:t>Treisman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</a:rPr>
              <a:t> (2000);  </a:t>
            </a:r>
            <a:r>
              <a:rPr lang="en-US" altLang="ru-RU" sz="1400" dirty="0">
                <a:solidFill>
                  <a:srgbClr val="003F82"/>
                </a:solidFill>
                <a:latin typeface="Myriad Pro" charset="0"/>
              </a:rPr>
              <a:t>Levin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</a:rPr>
              <a:t>, </a:t>
            </a:r>
            <a:r>
              <a:rPr lang="en-US" altLang="ru-RU" sz="1400" dirty="0" err="1">
                <a:solidFill>
                  <a:srgbClr val="003F82"/>
                </a:solidFill>
                <a:latin typeface="Myriad Pro" charset="0"/>
              </a:rPr>
              <a:t>Satarov</a:t>
            </a:r>
            <a:r>
              <a:rPr lang="en-US" altLang="ru-RU" sz="1400" dirty="0">
                <a:solidFill>
                  <a:srgbClr val="003F82"/>
                </a:solidFill>
                <a:latin typeface="Myriad Pro" charset="0"/>
              </a:rPr>
              <a:t>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</a:rPr>
              <a:t> (2000),  </a:t>
            </a:r>
            <a:r>
              <a:rPr lang="en-US" altLang="ru-RU" sz="1400" dirty="0">
                <a:solidFill>
                  <a:srgbClr val="003F82"/>
                </a:solidFill>
                <a:latin typeface="Myriad Pro" charset="0"/>
              </a:rPr>
              <a:t>Varese (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</a:rPr>
              <a:t>1997</a:t>
            </a:r>
            <a:r>
              <a:rPr lang="en-US" altLang="ru-RU" sz="1400" dirty="0">
                <a:solidFill>
                  <a:srgbClr val="003F82"/>
                </a:solidFill>
                <a:latin typeface="Myriad Pro" charset="0"/>
              </a:rPr>
              <a:t>)</a:t>
            </a:r>
          </a:p>
          <a:p>
            <a:r>
              <a:rPr lang="ru-RU" altLang="ru-RU" sz="1400" dirty="0">
                <a:solidFill>
                  <a:srgbClr val="003F82"/>
                </a:solidFill>
                <a:latin typeface="Myriad Pro" charset="0"/>
              </a:rPr>
              <a:t>Экономическое неравенство, уровень социального капитала:  </a:t>
            </a:r>
            <a:r>
              <a:rPr lang="en-US" altLang="ru-RU" sz="1400" dirty="0">
                <a:solidFill>
                  <a:srgbClr val="003F82"/>
                </a:solidFill>
                <a:latin typeface="Myriad Pro" charset="0"/>
              </a:rPr>
              <a:t>Rothstein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</a:rPr>
              <a:t>, </a:t>
            </a:r>
            <a:r>
              <a:rPr lang="en-US" altLang="ru-RU" sz="1400" dirty="0" err="1">
                <a:solidFill>
                  <a:srgbClr val="003F82"/>
                </a:solidFill>
                <a:latin typeface="Myriad Pro" charset="0"/>
              </a:rPr>
              <a:t>Uslaner</a:t>
            </a:r>
            <a:r>
              <a:rPr lang="en-US" altLang="ru-RU" sz="1400" dirty="0">
                <a:solidFill>
                  <a:srgbClr val="003F82"/>
                </a:solidFill>
                <a:latin typeface="Myriad Pro" charset="0"/>
              </a:rPr>
              <a:t>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</a:rPr>
              <a:t> (2005); </a:t>
            </a:r>
            <a:r>
              <a:rPr lang="en-US" altLang="ru-RU" sz="1400" dirty="0">
                <a:solidFill>
                  <a:srgbClr val="003F82"/>
                </a:solidFill>
                <a:latin typeface="Myriad Pro" charset="0"/>
              </a:rPr>
              <a:t>Rose-Ackerman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</a:rPr>
              <a:t> (2001)</a:t>
            </a:r>
          </a:p>
          <a:p>
            <a:r>
              <a:rPr lang="ru-RU" altLang="ru-RU" sz="1400" b="1" dirty="0">
                <a:solidFill>
                  <a:srgbClr val="003F82"/>
                </a:solidFill>
                <a:latin typeface="Myriad Pro" charset="0"/>
              </a:rPr>
              <a:t>Последствия и управление</a:t>
            </a:r>
          </a:p>
          <a:p>
            <a:r>
              <a:rPr lang="ru-RU" altLang="ru-RU" sz="1400" dirty="0">
                <a:solidFill>
                  <a:srgbClr val="003F82"/>
                </a:solidFill>
                <a:latin typeface="Myriad Pro" charset="0"/>
              </a:rPr>
              <a:t>Влияние на экономический рост:</a:t>
            </a:r>
            <a:r>
              <a:rPr lang="en-US" altLang="ru-RU" sz="1400" dirty="0">
                <a:solidFill>
                  <a:srgbClr val="003F82"/>
                </a:solidFill>
                <a:latin typeface="Myriad Pro" charset="0"/>
              </a:rPr>
              <a:t> Mauro (1995)</a:t>
            </a:r>
            <a:endParaRPr lang="ru-RU" altLang="ru-RU" sz="1400" dirty="0">
              <a:solidFill>
                <a:srgbClr val="003F82"/>
              </a:solidFill>
              <a:latin typeface="Myriad Pro" charset="0"/>
            </a:endParaRPr>
          </a:p>
          <a:p>
            <a:r>
              <a:rPr lang="ru-RU" altLang="ru-RU" sz="1400" dirty="0">
                <a:solidFill>
                  <a:srgbClr val="003F82"/>
                </a:solidFill>
                <a:latin typeface="Myriad Pro" charset="0"/>
              </a:rPr>
              <a:t>Ограничение конкуренции: Лопухин (2010)</a:t>
            </a:r>
          </a:p>
          <a:p>
            <a:r>
              <a:rPr lang="ru-RU" altLang="ru-RU" sz="1400" dirty="0">
                <a:solidFill>
                  <a:srgbClr val="003F82"/>
                </a:solidFill>
                <a:latin typeface="Myriad Pro" charset="0"/>
              </a:rPr>
              <a:t>Оптимизация  экономических взаимодействий  (дополнение и замещение слабых институтов):  Левин (2008); </a:t>
            </a:r>
            <a:r>
              <a:rPr lang="en-US" altLang="ru-RU" sz="1400" dirty="0" err="1">
                <a:solidFill>
                  <a:srgbClr val="003F82"/>
                </a:solidFill>
                <a:latin typeface="Myriad Pro" charset="0"/>
              </a:rPr>
              <a:t>Ahlin</a:t>
            </a:r>
            <a:r>
              <a:rPr lang="en-US" altLang="ru-RU" sz="1400" dirty="0">
                <a:solidFill>
                  <a:srgbClr val="003F82"/>
                </a:solidFill>
                <a:latin typeface="Myriad Pro" charset="0"/>
              </a:rPr>
              <a:t>, Pang (2008)</a:t>
            </a:r>
            <a:endParaRPr lang="ru-RU" altLang="ru-RU" sz="1400" dirty="0">
              <a:solidFill>
                <a:srgbClr val="003F82"/>
              </a:solidFill>
              <a:latin typeface="Myriad Pro" charset="0"/>
            </a:endParaRPr>
          </a:p>
          <a:p>
            <a:endParaRPr lang="ru-RU" altLang="ru-RU" sz="1400" dirty="0">
              <a:solidFill>
                <a:srgbClr val="003F82"/>
              </a:solidFill>
              <a:latin typeface="Myriad Pro" charset="0"/>
            </a:endParaRPr>
          </a:p>
          <a:p>
            <a:r>
              <a:rPr lang="ru-RU" altLang="ru-RU" b="1" dirty="0">
                <a:solidFill>
                  <a:srgbClr val="003F82"/>
                </a:solidFill>
              </a:rPr>
              <a:t>Математическое моделирование коррупции</a:t>
            </a:r>
            <a:r>
              <a:rPr lang="ru-RU" altLang="ru-RU" sz="2400" dirty="0">
                <a:solidFill>
                  <a:srgbClr val="003F82"/>
                </a:solidFill>
              </a:rPr>
              <a:t/>
            </a:r>
            <a:br>
              <a:rPr lang="ru-RU" altLang="ru-RU" sz="2400" dirty="0">
                <a:solidFill>
                  <a:srgbClr val="003F82"/>
                </a:solidFill>
              </a:rPr>
            </a:br>
            <a:r>
              <a:rPr lang="ru-RU" altLang="ru-RU" sz="1400" dirty="0">
                <a:solidFill>
                  <a:srgbClr val="003F82"/>
                </a:solidFill>
                <a:latin typeface="Myriad Pro" charset="0"/>
              </a:rPr>
              <a:t>Прогноз реакции экономических агентов на изменение наказания : Левин, Цирик (1998)</a:t>
            </a:r>
          </a:p>
          <a:p>
            <a:r>
              <a:rPr lang="ru-RU" altLang="ru-RU" sz="1400" dirty="0">
                <a:solidFill>
                  <a:srgbClr val="003F82"/>
                </a:solidFill>
                <a:latin typeface="Myriad Pro" charset="0"/>
              </a:rPr>
              <a:t>Оценка общественных потерь :  </a:t>
            </a:r>
            <a:r>
              <a:rPr lang="en-US" altLang="ru-RU" sz="1400" dirty="0" err="1">
                <a:solidFill>
                  <a:srgbClr val="003F82"/>
                </a:solidFill>
                <a:latin typeface="Myriad Pro" charset="0"/>
              </a:rPr>
              <a:t>Leff</a:t>
            </a:r>
            <a:r>
              <a:rPr lang="en-US" altLang="ru-RU" sz="1400" dirty="0">
                <a:solidFill>
                  <a:srgbClr val="003F82"/>
                </a:solidFill>
                <a:latin typeface="Myriad Pro" charset="0"/>
              </a:rPr>
              <a:t> (1964)</a:t>
            </a:r>
            <a:endParaRPr lang="ru-RU" altLang="ru-RU" sz="1400" dirty="0">
              <a:solidFill>
                <a:srgbClr val="003F82"/>
              </a:solidFill>
              <a:latin typeface="Myriad Pro" charset="0"/>
            </a:endParaRPr>
          </a:p>
          <a:p>
            <a:r>
              <a:rPr lang="ru-RU" altLang="ru-RU" sz="1400" dirty="0">
                <a:solidFill>
                  <a:srgbClr val="003F82"/>
                </a:solidFill>
                <a:latin typeface="Myriad Pro" charset="0"/>
              </a:rPr>
              <a:t>Управление  системами в условиях коррупции </a:t>
            </a:r>
            <a:r>
              <a:rPr lang="en-US" altLang="ru-RU" sz="1400" dirty="0">
                <a:solidFill>
                  <a:srgbClr val="003F82"/>
                </a:solidFill>
                <a:latin typeface="Myriad Pro" charset="0"/>
              </a:rPr>
              <a:t>: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</a:rPr>
              <a:t> </a:t>
            </a:r>
            <a:r>
              <a:rPr lang="ru-RU" altLang="ru-RU" sz="1400" dirty="0" err="1">
                <a:solidFill>
                  <a:srgbClr val="003F82"/>
                </a:solidFill>
                <a:latin typeface="Myriad Pro" charset="0"/>
              </a:rPr>
              <a:t>Угольницкий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</a:rPr>
              <a:t>, Усов (2010)</a:t>
            </a:r>
            <a:r>
              <a:rPr lang="en-US" altLang="ru-RU" sz="1400" dirty="0">
                <a:solidFill>
                  <a:srgbClr val="003F82"/>
                </a:solidFill>
                <a:latin typeface="Myriad Pro" charset="0"/>
              </a:rPr>
              <a:t>; </a:t>
            </a:r>
            <a:r>
              <a:rPr lang="ru-RU" altLang="ru-RU" sz="1400" dirty="0">
                <a:solidFill>
                  <a:srgbClr val="003F82"/>
                </a:solidFill>
                <a:latin typeface="Myriad Pro" charset="0"/>
              </a:rPr>
              <a:t> </a:t>
            </a:r>
            <a:r>
              <a:rPr lang="en-US" altLang="ru-RU" sz="1400" dirty="0" err="1">
                <a:solidFill>
                  <a:srgbClr val="003F82"/>
                </a:solidFill>
                <a:latin typeface="Myriad Pro" charset="0"/>
              </a:rPr>
              <a:t>Hassin</a:t>
            </a:r>
            <a:r>
              <a:rPr lang="en-US" altLang="ru-RU" sz="1400" dirty="0">
                <a:solidFill>
                  <a:srgbClr val="003F82"/>
                </a:solidFill>
                <a:latin typeface="Myriad Pro" charset="0"/>
              </a:rPr>
              <a:t> (1995); Argon, </a:t>
            </a:r>
            <a:r>
              <a:rPr lang="en-US" altLang="ru-RU" sz="1400" dirty="0" err="1">
                <a:solidFill>
                  <a:srgbClr val="003F82"/>
                </a:solidFill>
                <a:latin typeface="Myriad Pro" charset="0"/>
              </a:rPr>
              <a:t>Ziya</a:t>
            </a:r>
            <a:r>
              <a:rPr lang="en-US" altLang="ru-RU" sz="1400" dirty="0">
                <a:solidFill>
                  <a:srgbClr val="003F82"/>
                </a:solidFill>
                <a:latin typeface="Myriad Pro" charset="0"/>
              </a:rPr>
              <a:t> (2009)</a:t>
            </a:r>
            <a:endParaRPr lang="ru-RU" altLang="ru-RU" sz="1400" dirty="0">
              <a:solidFill>
                <a:srgbClr val="003F82"/>
              </a:solidFill>
              <a:latin typeface="Myriad Pro" charset="0"/>
            </a:endParaRPr>
          </a:p>
          <a:p>
            <a:endParaRPr lang="ru-RU" altLang="ru-RU" sz="1400" dirty="0">
              <a:solidFill>
                <a:srgbClr val="003F82"/>
              </a:solidFill>
              <a:latin typeface="Myriad Pro" charset="0"/>
            </a:endParaRPr>
          </a:p>
          <a:p>
            <a:r>
              <a:rPr lang="ru-RU" altLang="ru-RU" b="1" dirty="0">
                <a:solidFill>
                  <a:srgbClr val="003F82"/>
                </a:solidFill>
              </a:rPr>
              <a:t>В контексте анализа социального капитала</a:t>
            </a:r>
            <a:r>
              <a:rPr lang="ru-RU" altLang="ru-RU" sz="2400" dirty="0">
                <a:solidFill>
                  <a:srgbClr val="003F82"/>
                </a:solidFill>
              </a:rPr>
              <a:t/>
            </a:r>
            <a:br>
              <a:rPr lang="ru-RU" altLang="ru-RU" sz="2400" dirty="0">
                <a:solidFill>
                  <a:srgbClr val="003F82"/>
                </a:solidFill>
              </a:rPr>
            </a:b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</a:rPr>
              <a:t>Коррупция и доверие (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</a:rPr>
              <a:t>Morris, </a:t>
            </a:r>
            <a:r>
              <a:rPr lang="en-US" altLang="ru-RU" sz="1400" dirty="0" err="1" smtClean="0">
                <a:solidFill>
                  <a:srgbClr val="003F82"/>
                </a:solidFill>
                <a:latin typeface="Myriad Pro" charset="0"/>
              </a:rPr>
              <a:t>Klesner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</a:rPr>
              <a:t>, 2010)</a:t>
            </a:r>
            <a:endParaRPr lang="ru-RU" altLang="ru-RU" sz="1400" dirty="0" smtClean="0">
              <a:solidFill>
                <a:srgbClr val="003F82"/>
              </a:solidFill>
              <a:latin typeface="Myriad Pro" charset="0"/>
            </a:endParaRPr>
          </a:p>
          <a:p>
            <a:r>
              <a:rPr lang="ru-RU" altLang="ru-RU" sz="1400" dirty="0" err="1" smtClean="0">
                <a:solidFill>
                  <a:srgbClr val="003F82"/>
                </a:solidFill>
                <a:latin typeface="Myriad Pro" charset="0"/>
              </a:rPr>
              <a:t>Девиантное</a:t>
            </a:r>
            <a:r>
              <a:rPr lang="ru-RU" altLang="ru-RU" sz="1400" dirty="0" smtClean="0">
                <a:solidFill>
                  <a:srgbClr val="003F82"/>
                </a:solidFill>
                <a:latin typeface="Myriad Pro" charset="0"/>
              </a:rPr>
              <a:t> поведение развивается во времени 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</a:rPr>
              <a:t>(</a:t>
            </a:r>
            <a:r>
              <a:rPr lang="en-US" altLang="ru-RU" sz="1400" dirty="0" err="1" smtClean="0">
                <a:solidFill>
                  <a:srgbClr val="003F82"/>
                </a:solidFill>
                <a:latin typeface="Myriad Pro" charset="0"/>
              </a:rPr>
              <a:t>Wellen</a:t>
            </a:r>
            <a:r>
              <a:rPr lang="en-US" altLang="ru-RU" sz="1400" dirty="0" smtClean="0">
                <a:solidFill>
                  <a:srgbClr val="003F82"/>
                </a:solidFill>
                <a:latin typeface="Myriad Pro" charset="0"/>
              </a:rPr>
              <a:t>, 2004)</a:t>
            </a:r>
            <a:endParaRPr lang="ru-RU" altLang="ru-RU" sz="1200" dirty="0">
              <a:solidFill>
                <a:srgbClr val="003F82"/>
              </a:solidFill>
              <a:latin typeface="Myriad Pro" charset="0"/>
            </a:endParaRPr>
          </a:p>
          <a:p>
            <a:endParaRPr lang="ru-RU" altLang="ru-RU" sz="1200" dirty="0">
              <a:solidFill>
                <a:srgbClr val="003F82"/>
              </a:solidFill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428750" y="428625"/>
            <a:ext cx="703103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2000" dirty="0" smtClean="0">
                <a:solidFill>
                  <a:schemeClr val="bg1"/>
                </a:solidFill>
                <a:latin typeface="Myriad Pro" charset="0"/>
              </a:rPr>
              <a:t>Часть 1</a:t>
            </a:r>
            <a:endParaRPr lang="en-US" altLang="ru-RU" sz="2000" dirty="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66750" y="2262554"/>
            <a:ext cx="703103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 smtClean="0"/>
              <a:t>Модель </a:t>
            </a:r>
            <a:r>
              <a:rPr lang="ru-RU" sz="2000" dirty="0"/>
              <a:t>влияния </a:t>
            </a:r>
            <a:endParaRPr lang="ru-RU" sz="2000" dirty="0" smtClean="0"/>
          </a:p>
          <a:p>
            <a:r>
              <a:rPr lang="ru-RU" sz="2000" dirty="0" smtClean="0"/>
              <a:t>коммуникации </a:t>
            </a:r>
            <a:r>
              <a:rPr lang="ru-RU" sz="2000" dirty="0"/>
              <a:t>экономических агентов </a:t>
            </a:r>
            <a:endParaRPr lang="ru-RU" sz="2000" dirty="0" smtClean="0"/>
          </a:p>
          <a:p>
            <a:r>
              <a:rPr lang="ru-RU" sz="2000" dirty="0" smtClean="0"/>
              <a:t>на </a:t>
            </a:r>
            <a:r>
              <a:rPr lang="ru-RU" sz="2000" dirty="0"/>
              <a:t>предполагаемую величину взятки </a:t>
            </a:r>
            <a:endParaRPr lang="ru-RU" sz="2000" dirty="0" smtClean="0"/>
          </a:p>
          <a:p>
            <a:r>
              <a:rPr lang="ru-RU" sz="2000" dirty="0" smtClean="0"/>
              <a:t>в </a:t>
            </a:r>
            <a:r>
              <a:rPr lang="ru-RU" sz="2000" dirty="0"/>
              <a:t>очереди за дефицитным благом</a:t>
            </a:r>
            <a:endParaRPr lang="en-US" altLang="ru-RU" sz="2000" dirty="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750" y="3988106"/>
            <a:ext cx="63267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Гипотеза: </a:t>
            </a:r>
          </a:p>
          <a:p>
            <a:r>
              <a:rPr lang="ru-RU" dirty="0" smtClean="0"/>
              <a:t>наличие коммуникации между экономическими агентами</a:t>
            </a:r>
          </a:p>
          <a:p>
            <a:r>
              <a:rPr lang="ru-RU" dirty="0" smtClean="0"/>
              <a:t>сокращает объем коррупции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/>
          </p:cNvSpPr>
          <p:nvPr/>
        </p:nvSpPr>
        <p:spPr bwMode="auto">
          <a:xfrm>
            <a:off x="1428750" y="428625"/>
            <a:ext cx="26701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600" dirty="0">
                <a:solidFill>
                  <a:schemeClr val="bg1"/>
                </a:solidFill>
                <a:latin typeface="Myriad Pro" charset="0"/>
              </a:rPr>
              <a:t>Модель: предпосылки</a:t>
            </a:r>
            <a:endParaRPr lang="en-US" altLang="ru-RU" sz="1600" dirty="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512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512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5126" name="Rectangle 12"/>
          <p:cNvSpPr>
            <a:spLocks noChangeArrowheads="1"/>
          </p:cNvSpPr>
          <p:nvPr/>
        </p:nvSpPr>
        <p:spPr bwMode="auto">
          <a:xfrm>
            <a:off x="222250" y="1479550"/>
            <a:ext cx="8480425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b="1" dirty="0" smtClean="0">
                <a:solidFill>
                  <a:srgbClr val="003F82"/>
                </a:solidFill>
              </a:rPr>
              <a:t>Параметры очереди</a:t>
            </a:r>
            <a:r>
              <a:rPr lang="ru-RU" altLang="ru-RU" sz="2000" dirty="0">
                <a:solidFill>
                  <a:srgbClr val="003F82"/>
                </a:solidFill>
              </a:rPr>
              <a:t/>
            </a:r>
            <a:br>
              <a:rPr lang="ru-RU" altLang="ru-RU" sz="2000" dirty="0">
                <a:solidFill>
                  <a:srgbClr val="003F82"/>
                </a:solidFill>
              </a:rPr>
            </a:b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Принцип очередности обслуживания посетителей – </a:t>
            </a:r>
            <a:r>
              <a:rPr lang="en-US" altLang="ru-RU" sz="1200" dirty="0">
                <a:solidFill>
                  <a:srgbClr val="003F82"/>
                </a:solidFill>
                <a:latin typeface="Myriad Pro" charset="0"/>
              </a:rPr>
              <a:t>FIFS</a:t>
            </a: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 </a:t>
            </a:r>
          </a:p>
          <a:p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Приоритеты  осуществляются на основании ставок – выплат за продвижение в </a:t>
            </a:r>
            <a:r>
              <a:rPr lang="ru-RU" altLang="ru-RU" sz="1200" dirty="0" smtClean="0">
                <a:solidFill>
                  <a:srgbClr val="003F82"/>
                </a:solidFill>
                <a:latin typeface="Myriad Pro" charset="0"/>
              </a:rPr>
              <a:t>очереди (</a:t>
            </a:r>
            <a:r>
              <a:rPr lang="en-US" altLang="ru-RU" sz="1200" dirty="0" smtClean="0">
                <a:solidFill>
                  <a:srgbClr val="003F82"/>
                </a:solidFill>
                <a:latin typeface="Myriad Pro" charset="0"/>
              </a:rPr>
              <a:t>all-pay auction)</a:t>
            </a:r>
            <a:endParaRPr lang="ru-RU" altLang="ru-RU" sz="1200" dirty="0">
              <a:solidFill>
                <a:srgbClr val="003F82"/>
              </a:solidFill>
              <a:latin typeface="Myriad Pro" charset="0"/>
            </a:endParaRPr>
          </a:p>
          <a:p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Статическая модель:</a:t>
            </a:r>
          </a:p>
          <a:p>
            <a:pPr lvl="1">
              <a:buFont typeface="Arial" charset="0"/>
              <a:buChar char="•"/>
            </a:pP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Одновременные действия агентов</a:t>
            </a:r>
          </a:p>
          <a:p>
            <a:pPr lvl="1">
              <a:buFont typeface="Arial" charset="0"/>
              <a:buChar char="•"/>
            </a:pP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Фиксированное количество агентов в очереди , рассматривается очередь из трёх </a:t>
            </a:r>
            <a:r>
              <a:rPr lang="ru-RU" altLang="ru-RU" sz="1200" dirty="0" smtClean="0">
                <a:solidFill>
                  <a:srgbClr val="003F82"/>
                </a:solidFill>
                <a:latin typeface="Myriad Pro" charset="0"/>
              </a:rPr>
              <a:t>игроков</a:t>
            </a:r>
            <a:endParaRPr lang="ru-RU" altLang="ru-RU" sz="1200" dirty="0">
              <a:solidFill>
                <a:srgbClr val="003F82"/>
              </a:solidFill>
              <a:latin typeface="Myriad Pro" charset="0"/>
            </a:endParaRPr>
          </a:p>
          <a:p>
            <a:endParaRPr lang="ru-RU" altLang="ru-RU" sz="1200" dirty="0">
              <a:solidFill>
                <a:srgbClr val="003F82"/>
              </a:solidFill>
              <a:latin typeface="Myriad Pro" charset="0"/>
            </a:endParaRPr>
          </a:p>
          <a:p>
            <a:r>
              <a:rPr lang="ru-RU" altLang="ru-RU" sz="1600" b="1" dirty="0">
                <a:solidFill>
                  <a:srgbClr val="003F82"/>
                </a:solidFill>
              </a:rPr>
              <a:t>Целевая функция агента</a:t>
            </a:r>
            <a:r>
              <a:rPr lang="ru-RU" altLang="ru-RU" sz="2000" dirty="0">
                <a:solidFill>
                  <a:srgbClr val="003F82"/>
                </a:solidFill>
              </a:rPr>
              <a:t/>
            </a:r>
            <a:br>
              <a:rPr lang="ru-RU" altLang="ru-RU" sz="2000" dirty="0">
                <a:solidFill>
                  <a:srgbClr val="003F82"/>
                </a:solidFill>
              </a:rPr>
            </a:b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Нейтральность к риску</a:t>
            </a:r>
          </a:p>
          <a:p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Линейные затраты на ожидание </a:t>
            </a:r>
          </a:p>
          <a:p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Нулевые издержки на вход в очередь</a:t>
            </a:r>
          </a:p>
          <a:p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Одинаковая ценность получения услуги</a:t>
            </a:r>
            <a:endParaRPr lang="en-US" altLang="ru-RU" sz="1200" dirty="0">
              <a:solidFill>
                <a:srgbClr val="003F82"/>
              </a:solidFill>
              <a:latin typeface="Myriad Pro" charset="0"/>
            </a:endParaRPr>
          </a:p>
          <a:p>
            <a:r>
              <a:rPr lang="ru-RU" altLang="ru-RU" sz="1200" dirty="0" err="1">
                <a:solidFill>
                  <a:srgbClr val="003F82"/>
                </a:solidFill>
                <a:latin typeface="Myriad Pro" charset="0"/>
              </a:rPr>
              <a:t>Гетерогенность</a:t>
            </a: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 агентов по издержкам в единицу времени ожидания</a:t>
            </a:r>
          </a:p>
          <a:p>
            <a:endParaRPr lang="ru-RU" altLang="ru-RU" sz="1200" dirty="0">
              <a:solidFill>
                <a:srgbClr val="003F82"/>
              </a:solidFill>
              <a:latin typeface="Myriad Pro" charset="0"/>
            </a:endParaRPr>
          </a:p>
          <a:p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Функция полезности:</a:t>
            </a:r>
          </a:p>
          <a:p>
            <a:pPr algn="ctr"/>
            <a:r>
              <a:rPr lang="ru-RU" sz="1600" i="1" dirty="0">
                <a:latin typeface="Myriad Pro" charset="0"/>
              </a:rPr>
              <a:t>U</a:t>
            </a:r>
            <a:r>
              <a:rPr lang="en-US" sz="1600" i="1" baseline="-25000" dirty="0" err="1">
                <a:latin typeface="Myriad Pro" charset="0"/>
              </a:rPr>
              <a:t>i</a:t>
            </a:r>
            <a:r>
              <a:rPr lang="en-US" sz="1600" i="1" baseline="-25000" dirty="0">
                <a:latin typeface="Myriad Pro" charset="0"/>
              </a:rPr>
              <a:t> </a:t>
            </a:r>
            <a:r>
              <a:rPr lang="ru-RU" sz="1600" i="1" dirty="0">
                <a:latin typeface="Myriad Pro" charset="0"/>
              </a:rPr>
              <a:t>= R</a:t>
            </a:r>
            <a:r>
              <a:rPr lang="en-US" sz="1600" i="1" dirty="0">
                <a:latin typeface="Myriad Pro" charset="0"/>
              </a:rPr>
              <a:t> </a:t>
            </a:r>
            <a:r>
              <a:rPr lang="ru-RU" sz="1600" i="1" dirty="0" smtClean="0">
                <a:latin typeface="Myriad Pro" charset="0"/>
              </a:rPr>
              <a:t>–</a:t>
            </a:r>
            <a:r>
              <a:rPr lang="en-US" sz="1600" i="1" dirty="0" err="1" smtClean="0">
                <a:latin typeface="Myriad Pro" charset="0"/>
              </a:rPr>
              <a:t>i</a:t>
            </a:r>
            <a:r>
              <a:rPr lang="ru-RU" sz="1600" i="1" dirty="0" err="1" smtClean="0">
                <a:latin typeface="Myriad Pro" charset="0"/>
              </a:rPr>
              <a:t>c</a:t>
            </a:r>
            <a:r>
              <a:rPr lang="ru-RU" sz="1600" i="1" baseline="-25000" dirty="0" err="1" smtClean="0">
                <a:latin typeface="Myriad Pro" charset="0"/>
              </a:rPr>
              <a:t>i</a:t>
            </a:r>
            <a:r>
              <a:rPr lang="ru-RU" sz="1600" i="1" dirty="0" smtClean="0">
                <a:latin typeface="Myriad Pro" charset="0"/>
              </a:rPr>
              <a:t>– </a:t>
            </a:r>
            <a:r>
              <a:rPr lang="en-US" sz="1600" i="1" dirty="0">
                <a:latin typeface="Myriad Pro" charset="0"/>
              </a:rPr>
              <a:t>b</a:t>
            </a:r>
            <a:r>
              <a:rPr lang="en-US" sz="1600" i="1" baseline="-25000" dirty="0" smtClean="0">
                <a:latin typeface="Myriad Pro" charset="0"/>
              </a:rPr>
              <a:t>i </a:t>
            </a:r>
            <a:r>
              <a:rPr lang="ru-RU" sz="1600" i="1" baseline="-25000" dirty="0" smtClean="0">
                <a:latin typeface="Myriad Pro" charset="0"/>
              </a:rPr>
              <a:t> </a:t>
            </a:r>
            <a:r>
              <a:rPr lang="ru-RU" sz="1600" i="1" baseline="-25000" dirty="0">
                <a:latin typeface="Myriad Pro" charset="0"/>
              </a:rPr>
              <a:t>, </a:t>
            </a: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где</a:t>
            </a:r>
            <a:endParaRPr lang="en-US" altLang="ru-RU" sz="1200" dirty="0">
              <a:solidFill>
                <a:srgbClr val="003F82"/>
              </a:solidFill>
              <a:latin typeface="Myriad Pro" charset="0"/>
            </a:endParaRPr>
          </a:p>
          <a:p>
            <a:r>
              <a:rPr lang="ru-RU" altLang="ru-RU" sz="1200" dirty="0" smtClean="0">
                <a:solidFill>
                  <a:srgbClr val="003F82"/>
                </a:solidFill>
                <a:latin typeface="Myriad Pro" charset="0"/>
              </a:rPr>
              <a:t>,</a:t>
            </a:r>
            <a:endParaRPr lang="ru-RU" altLang="ru-RU" sz="1200" dirty="0">
              <a:solidFill>
                <a:srgbClr val="003F82"/>
              </a:solidFill>
              <a:latin typeface="Myriad Pro" charset="0"/>
            </a:endParaRPr>
          </a:p>
          <a:p>
            <a:r>
              <a:rPr lang="en-US" sz="1600" i="1" dirty="0" err="1" smtClean="0">
                <a:latin typeface="Myriad Pro" charset="0"/>
              </a:rPr>
              <a:t>i</a:t>
            </a:r>
            <a:r>
              <a:rPr lang="en-US" sz="1600" i="1" dirty="0" smtClean="0">
                <a:latin typeface="Myriad Pro" charset="0"/>
              </a:rPr>
              <a:t> </a:t>
            </a:r>
            <a:r>
              <a:rPr lang="en-US" sz="1600" i="1" baseline="-25000" dirty="0" smtClean="0">
                <a:latin typeface="Myriad Pro" charset="0"/>
              </a:rPr>
              <a:t> </a:t>
            </a:r>
            <a:r>
              <a:rPr lang="ru-RU" altLang="ru-RU" sz="1200" dirty="0" smtClean="0">
                <a:solidFill>
                  <a:srgbClr val="003F82"/>
                </a:solidFill>
                <a:latin typeface="Myriad Pro" charset="0"/>
              </a:rPr>
              <a:t>– время ожидания</a:t>
            </a:r>
            <a:r>
              <a:rPr lang="en-US" altLang="ru-RU" sz="1200" dirty="0" smtClean="0">
                <a:solidFill>
                  <a:srgbClr val="003F82"/>
                </a:solidFill>
                <a:latin typeface="Myriad Pro" charset="0"/>
              </a:rPr>
              <a:t> == </a:t>
            </a:r>
            <a:r>
              <a:rPr lang="ru-RU" altLang="ru-RU" sz="1200" dirty="0" smtClean="0">
                <a:solidFill>
                  <a:srgbClr val="003F82"/>
                </a:solidFill>
                <a:latin typeface="Myriad Pro" charset="0"/>
              </a:rPr>
              <a:t>порядковый номер агента в очереди,</a:t>
            </a:r>
            <a:r>
              <a:rPr lang="ru-RU" sz="1600" i="1" dirty="0" smtClean="0">
                <a:latin typeface="Myriad Pro" charset="0"/>
              </a:rPr>
              <a:t> </a:t>
            </a:r>
          </a:p>
          <a:p>
            <a:r>
              <a:rPr lang="ru-RU" sz="1600" i="1" dirty="0" smtClean="0">
                <a:latin typeface="Myriad Pro" charset="0"/>
              </a:rPr>
              <a:t>R</a:t>
            </a:r>
            <a:r>
              <a:rPr lang="ru-RU" sz="1200" dirty="0" smtClean="0"/>
              <a:t> </a:t>
            </a:r>
            <a:r>
              <a:rPr lang="ru-RU" altLang="ru-RU" sz="1200" dirty="0" smtClean="0">
                <a:solidFill>
                  <a:srgbClr val="003F82"/>
                </a:solidFill>
                <a:latin typeface="Myriad Pro" charset="0"/>
              </a:rPr>
              <a:t>– ценность получаемой услуги (ресурса), </a:t>
            </a:r>
          </a:p>
          <a:p>
            <a:r>
              <a:rPr lang="ru-RU" sz="1600" i="1" dirty="0" err="1" smtClean="0">
                <a:latin typeface="Myriad Pro" charset="0"/>
              </a:rPr>
              <a:t>c</a:t>
            </a:r>
            <a:r>
              <a:rPr lang="ru-RU" sz="1600" i="1" baseline="-25000" dirty="0" err="1" smtClean="0">
                <a:latin typeface="Myriad Pro" charset="0"/>
              </a:rPr>
              <a:t>i</a:t>
            </a:r>
            <a:r>
              <a:rPr lang="ru-RU" sz="1600" baseline="-25000" dirty="0" smtClean="0"/>
              <a:t> </a:t>
            </a:r>
            <a:r>
              <a:rPr lang="ru-RU" altLang="ru-RU" sz="1200" dirty="0" smtClean="0">
                <a:solidFill>
                  <a:srgbClr val="003F82"/>
                </a:solidFill>
                <a:latin typeface="Myriad Pro" charset="0"/>
              </a:rPr>
              <a:t>– издержки, связанные с единицей времени ожидания</a:t>
            </a:r>
            <a:endParaRPr lang="ru-RU" altLang="ru-RU" sz="1200" dirty="0">
              <a:solidFill>
                <a:srgbClr val="003F82"/>
              </a:solidFill>
              <a:latin typeface="Myriad Pro" charset="0"/>
            </a:endParaRPr>
          </a:p>
          <a:p>
            <a:r>
              <a:rPr lang="en-US" sz="1600" i="1" dirty="0" smtClean="0">
                <a:latin typeface="Myriad Pro" charset="0"/>
              </a:rPr>
              <a:t>b</a:t>
            </a:r>
            <a:r>
              <a:rPr lang="en-US" sz="1600" i="1" baseline="-25000" dirty="0" smtClean="0">
                <a:latin typeface="Myriad Pro" charset="0"/>
              </a:rPr>
              <a:t>i </a:t>
            </a: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– плата за возможность продвижения в очереди (взятка). </a:t>
            </a:r>
          </a:p>
          <a:p>
            <a:endParaRPr lang="ru-RU" altLang="ru-RU" sz="1200" dirty="0">
              <a:solidFill>
                <a:srgbClr val="003F82"/>
              </a:solidFill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1428750" y="428625"/>
            <a:ext cx="388143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ru-RU" sz="1600" dirty="0" smtClean="0">
                <a:solidFill>
                  <a:schemeClr val="bg1"/>
                </a:solidFill>
                <a:latin typeface="Myriad Pro" charset="0"/>
              </a:rPr>
              <a:t> </a:t>
            </a:r>
            <a:r>
              <a:rPr lang="ru-RU" altLang="ru-RU" sz="1600" dirty="0" smtClean="0">
                <a:solidFill>
                  <a:schemeClr val="bg1"/>
                </a:solidFill>
                <a:latin typeface="Myriad Pro" charset="0"/>
              </a:rPr>
              <a:t>Взаимодействие </a:t>
            </a:r>
            <a:r>
              <a:rPr lang="ru-RU" altLang="ru-RU" sz="1600" dirty="0">
                <a:solidFill>
                  <a:schemeClr val="bg1"/>
                </a:solidFill>
                <a:latin typeface="Myriad Pro" charset="0"/>
              </a:rPr>
              <a:t>агентов</a:t>
            </a:r>
            <a:endParaRPr lang="en-US" altLang="ru-RU" sz="1600" dirty="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6147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6148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6149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6150" name="Rectangle 12"/>
          <p:cNvSpPr>
            <a:spLocks noChangeArrowheads="1"/>
          </p:cNvSpPr>
          <p:nvPr/>
        </p:nvSpPr>
        <p:spPr bwMode="auto">
          <a:xfrm>
            <a:off x="222250" y="1479550"/>
            <a:ext cx="8602663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1600" b="1" dirty="0">
                <a:solidFill>
                  <a:srgbClr val="003F82"/>
                </a:solidFill>
              </a:rPr>
              <a:t>All-pay auction: </a:t>
            </a: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отсутствует потолок цены </a:t>
            </a:r>
            <a:r>
              <a:rPr lang="en-US" altLang="ru-RU" sz="1200" dirty="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</a:t>
            </a:r>
            <a:r>
              <a:rPr lang="ru-RU" altLang="ru-RU" sz="1200" dirty="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 рассматриваем предельно допустимую сумму, которую агент всё-таки заплатит</a:t>
            </a:r>
            <a:r>
              <a:rPr lang="ru-RU" altLang="ru-RU" sz="2000" dirty="0">
                <a:solidFill>
                  <a:srgbClr val="003F82"/>
                </a:solidFill>
              </a:rPr>
              <a:t/>
            </a:r>
            <a:br>
              <a:rPr lang="ru-RU" altLang="ru-RU" sz="2000" dirty="0">
                <a:solidFill>
                  <a:srgbClr val="003F82"/>
                </a:solidFill>
              </a:rPr>
            </a:b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Резервная ставка за продвижение в очереди </a:t>
            </a:r>
            <a:r>
              <a:rPr lang="en-US" altLang="ru-RU" sz="1200" dirty="0">
                <a:solidFill>
                  <a:srgbClr val="003F82"/>
                </a:solidFill>
                <a:latin typeface="Myriad Pro" charset="0"/>
              </a:rPr>
              <a:t>	</a:t>
            </a:r>
            <a:r>
              <a:rPr lang="en-US" sz="1600" i="1" dirty="0"/>
              <a:t> </a:t>
            </a:r>
            <a:r>
              <a:rPr lang="en-US" sz="1600" i="1" dirty="0">
                <a:latin typeface="Myriad Pro" charset="0"/>
              </a:rPr>
              <a:t>b</a:t>
            </a:r>
            <a:r>
              <a:rPr lang="ru-RU" sz="1400" i="1" baseline="-25000" dirty="0" err="1"/>
              <a:t>i</a:t>
            </a:r>
            <a:r>
              <a:rPr lang="en-US" sz="1400" i="1" baseline="-25000" dirty="0"/>
              <a:t> </a:t>
            </a:r>
            <a:r>
              <a:rPr lang="ru-RU" sz="1600" i="1" dirty="0">
                <a:latin typeface="Myriad Pro" charset="0"/>
              </a:rPr>
              <a:t>=</a:t>
            </a:r>
            <a:r>
              <a:rPr lang="en-US" sz="1600" i="1" dirty="0">
                <a:latin typeface="Myriad Pro" charset="0"/>
              </a:rPr>
              <a:t> </a:t>
            </a:r>
            <a:r>
              <a:rPr lang="ru-RU" sz="1600" i="1" dirty="0">
                <a:latin typeface="Myriad Pro" charset="0"/>
              </a:rPr>
              <a:t>R</a:t>
            </a:r>
            <a:r>
              <a:rPr lang="en-US" sz="1600" i="1" dirty="0">
                <a:latin typeface="Myriad Pro" charset="0"/>
              </a:rPr>
              <a:t> </a:t>
            </a:r>
            <a:r>
              <a:rPr lang="ru-RU" sz="1600" i="1" dirty="0">
                <a:latin typeface="Myriad Pro" charset="0"/>
              </a:rPr>
              <a:t>–</a:t>
            </a:r>
            <a:r>
              <a:rPr lang="en-US" sz="1600" i="1" dirty="0">
                <a:latin typeface="Myriad Pro" charset="0"/>
              </a:rPr>
              <a:t> </a:t>
            </a:r>
            <a:r>
              <a:rPr lang="en-US" sz="1600" i="1" dirty="0" err="1">
                <a:latin typeface="Myriad Pro" charset="0"/>
              </a:rPr>
              <a:t>i</a:t>
            </a:r>
            <a:r>
              <a:rPr lang="ru-RU" sz="1600" i="1" dirty="0" err="1">
                <a:latin typeface="Myriad Pro" charset="0"/>
              </a:rPr>
              <a:t>c</a:t>
            </a:r>
            <a:r>
              <a:rPr lang="ru-RU" sz="1400" i="1" baseline="-25000" dirty="0" err="1" smtClean="0"/>
              <a:t>i</a:t>
            </a:r>
            <a:endParaRPr lang="ru-RU" altLang="ru-RU" sz="1600" dirty="0">
              <a:solidFill>
                <a:srgbClr val="003F82"/>
              </a:solidFill>
              <a:latin typeface="Myriad Pro" charset="0"/>
            </a:endParaRPr>
          </a:p>
          <a:p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Положение агентов в равновесии зависит от соотношения ставок, которое обусловлено  соотношением всех  </a:t>
            </a:r>
            <a:r>
              <a:rPr lang="ru-RU" sz="1600" i="1" dirty="0" err="1">
                <a:latin typeface="Myriad Pro" charset="0"/>
              </a:rPr>
              <a:t>c</a:t>
            </a:r>
            <a:r>
              <a:rPr lang="ru-RU" sz="1600" i="1" baseline="-25000" dirty="0" err="1">
                <a:latin typeface="Myriad Pro" charset="0"/>
              </a:rPr>
              <a:t>i</a:t>
            </a:r>
            <a:r>
              <a:rPr lang="ru-RU" sz="1600" i="1" baseline="-25000" dirty="0">
                <a:latin typeface="Myriad Pro" charset="0"/>
              </a:rPr>
              <a:t> </a:t>
            </a:r>
            <a:r>
              <a:rPr lang="ru-RU" sz="1600" i="1" dirty="0">
                <a:latin typeface="Myriad Pro" charset="0"/>
              </a:rPr>
              <a:t>/</a:t>
            </a:r>
            <a:r>
              <a:rPr lang="en-US" sz="1600" i="1" dirty="0">
                <a:latin typeface="Myriad Pro" charset="0"/>
              </a:rPr>
              <a:t> </a:t>
            </a:r>
            <a:r>
              <a:rPr lang="ru-RU" sz="1600" i="1" dirty="0" err="1">
                <a:latin typeface="Myriad Pro" charset="0"/>
              </a:rPr>
              <a:t>c</a:t>
            </a:r>
            <a:r>
              <a:rPr lang="ru-RU" sz="1600" i="1" baseline="-25000" dirty="0" err="1">
                <a:latin typeface="Myriad Pro" charset="0"/>
              </a:rPr>
              <a:t>j</a:t>
            </a:r>
            <a:r>
              <a:rPr lang="ru-RU" sz="1600" i="1" baseline="-25000" dirty="0">
                <a:latin typeface="Myriad Pro" charset="0"/>
              </a:rPr>
              <a:t> </a:t>
            </a:r>
            <a:r>
              <a:rPr lang="ru-RU" altLang="ru-RU" sz="1200" dirty="0" smtClean="0">
                <a:solidFill>
                  <a:srgbClr val="003F82"/>
                </a:solidFill>
                <a:latin typeface="Myriad Pro" charset="0"/>
              </a:rPr>
              <a:t>. </a:t>
            </a:r>
            <a:endParaRPr lang="ru-RU" altLang="ru-RU" sz="1200" dirty="0">
              <a:solidFill>
                <a:srgbClr val="003F82"/>
              </a:solidFill>
              <a:latin typeface="Myriad Pro" charset="0"/>
            </a:endParaRPr>
          </a:p>
          <a:p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В частном случае, при </a:t>
            </a:r>
            <a:r>
              <a:rPr lang="en-US" sz="1600" i="1" dirty="0">
                <a:latin typeface="Myriad Pro" charset="0"/>
              </a:rPr>
              <a:t>c</a:t>
            </a:r>
            <a:r>
              <a:rPr lang="ru-RU" sz="1600" i="1" baseline="-25000" dirty="0">
                <a:latin typeface="Myriad Pro" charset="0"/>
              </a:rPr>
              <a:t>1</a:t>
            </a:r>
            <a:r>
              <a:rPr lang="ru-RU" sz="1600" i="1" dirty="0">
                <a:latin typeface="Myriad Pro" charset="0"/>
              </a:rPr>
              <a:t>&lt; </a:t>
            </a:r>
            <a:r>
              <a:rPr lang="en-US" sz="1600" i="1" dirty="0">
                <a:latin typeface="Myriad Pro" charset="0"/>
              </a:rPr>
              <a:t>c</a:t>
            </a:r>
            <a:r>
              <a:rPr lang="ru-RU" sz="1600" i="1" baseline="-25000" dirty="0">
                <a:latin typeface="Myriad Pro" charset="0"/>
              </a:rPr>
              <a:t>2</a:t>
            </a:r>
            <a:r>
              <a:rPr lang="ru-RU" sz="1600" i="1" dirty="0">
                <a:latin typeface="Myriad Pro" charset="0"/>
              </a:rPr>
              <a:t>&lt;</a:t>
            </a:r>
            <a:r>
              <a:rPr lang="en-US" sz="1600" i="1" dirty="0">
                <a:latin typeface="Myriad Pro" charset="0"/>
              </a:rPr>
              <a:t>c</a:t>
            </a:r>
            <a:r>
              <a:rPr lang="ru-RU" sz="1600" i="1" baseline="-25000" dirty="0" smtClean="0">
                <a:latin typeface="Myriad Pro" charset="0"/>
              </a:rPr>
              <a:t>3</a:t>
            </a:r>
            <a:r>
              <a:rPr lang="ru-RU" sz="1600" dirty="0">
                <a:solidFill>
                  <a:srgbClr val="003F82"/>
                </a:solidFill>
                <a:latin typeface="Myriad Pro" charset="0"/>
              </a:rPr>
              <a:t> </a:t>
            </a:r>
            <a:r>
              <a:rPr lang="ru-RU" altLang="ru-RU" sz="1200" dirty="0" smtClean="0">
                <a:solidFill>
                  <a:srgbClr val="003F82"/>
                </a:solidFill>
                <a:latin typeface="Myriad Pro" charset="0"/>
              </a:rPr>
              <a:t>будет </a:t>
            </a: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выполняться </a:t>
            </a:r>
            <a:r>
              <a:rPr lang="ru-RU" sz="1600" i="1" dirty="0">
                <a:latin typeface="Myriad Pro" charset="0"/>
              </a:rPr>
              <a:t>x</a:t>
            </a:r>
            <a:r>
              <a:rPr lang="ru-RU" sz="1600" i="1" baseline="-25000" dirty="0">
                <a:latin typeface="Myriad Pro" charset="0"/>
              </a:rPr>
              <a:t>1</a:t>
            </a:r>
            <a:r>
              <a:rPr lang="ru-RU" sz="1600" i="1" dirty="0">
                <a:latin typeface="Myriad Pro" charset="0"/>
              </a:rPr>
              <a:t>&gt; x</a:t>
            </a:r>
            <a:r>
              <a:rPr lang="ru-RU" sz="1600" i="1" baseline="-25000" dirty="0">
                <a:latin typeface="Myriad Pro" charset="0"/>
              </a:rPr>
              <a:t>2</a:t>
            </a:r>
            <a:r>
              <a:rPr lang="ru-RU" sz="1600" i="1" dirty="0">
                <a:latin typeface="Myriad Pro" charset="0"/>
              </a:rPr>
              <a:t>&gt; x</a:t>
            </a:r>
            <a:r>
              <a:rPr lang="ru-RU" sz="1600" i="1" baseline="-25000" dirty="0">
                <a:latin typeface="Myriad Pro" charset="0"/>
              </a:rPr>
              <a:t>3</a:t>
            </a: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.</a:t>
            </a:r>
            <a:endParaRPr lang="en-US" altLang="ru-RU" sz="1200" dirty="0">
              <a:solidFill>
                <a:srgbClr val="003F82"/>
              </a:solidFill>
              <a:latin typeface="Myriad Pro" charset="0"/>
            </a:endParaRPr>
          </a:p>
          <a:p>
            <a:endParaRPr lang="ru-RU" altLang="ru-RU" sz="1600" dirty="0">
              <a:solidFill>
                <a:srgbClr val="003F82"/>
              </a:solidFill>
              <a:latin typeface="Myriad Pro" charset="0"/>
            </a:endParaRPr>
          </a:p>
          <a:p>
            <a:r>
              <a:rPr lang="ru-RU" altLang="ru-RU" sz="1600" b="1" dirty="0">
                <a:solidFill>
                  <a:srgbClr val="003F82"/>
                </a:solidFill>
              </a:rPr>
              <a:t>Несовершенная информация без возможности коммуникации</a:t>
            </a:r>
            <a:r>
              <a:rPr lang="ru-RU" altLang="ru-RU" sz="2000" dirty="0">
                <a:solidFill>
                  <a:srgbClr val="003F82"/>
                </a:solidFill>
              </a:rPr>
              <a:t/>
            </a:r>
            <a:br>
              <a:rPr lang="ru-RU" altLang="ru-RU" sz="2000" dirty="0">
                <a:solidFill>
                  <a:srgbClr val="003F82"/>
                </a:solidFill>
              </a:rPr>
            </a:b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Агенты не обладают информацией о значениях параметров </a:t>
            </a:r>
            <a:r>
              <a:rPr lang="ru-RU" altLang="ru-RU" sz="1200" dirty="0" err="1">
                <a:solidFill>
                  <a:srgbClr val="003F82"/>
                </a:solidFill>
                <a:latin typeface="Myriad Pro" charset="0"/>
              </a:rPr>
              <a:t>гетерогенности</a:t>
            </a: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  друг друга (издержках в единицу времени ожидания)</a:t>
            </a:r>
            <a:endParaRPr lang="en-US" altLang="ru-RU" sz="1200" dirty="0">
              <a:solidFill>
                <a:srgbClr val="003F82"/>
              </a:solidFill>
              <a:latin typeface="Myriad Pro" charset="0"/>
            </a:endParaRPr>
          </a:p>
          <a:p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Ставка основывается на ожидании  относительно издержек других агентов </a:t>
            </a:r>
            <a:r>
              <a:rPr lang="ru-RU" altLang="ru-RU" sz="1200" dirty="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</a:t>
            </a:r>
            <a:r>
              <a:rPr lang="en-US" altLang="ru-RU" sz="1200" dirty="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 </a:t>
            </a:r>
            <a:r>
              <a:rPr lang="ru-RU" altLang="ru-RU" sz="1200" dirty="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ожидании относительно своей позиции в очереди</a:t>
            </a:r>
          </a:p>
          <a:p>
            <a:r>
              <a:rPr lang="ru-RU" altLang="ru-RU" sz="1200" dirty="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Вероятность продвинуться на 1 место в очереди, остаться на 2  или переместиться на 3 зависит от фактического значения собственных издержек </a:t>
            </a:r>
            <a:r>
              <a:rPr lang="ru-RU" sz="1600" i="1" dirty="0">
                <a:solidFill>
                  <a:srgbClr val="000000"/>
                </a:solidFill>
                <a:latin typeface="Myriad Pro" charset="0"/>
              </a:rPr>
              <a:t>c</a:t>
            </a:r>
            <a:r>
              <a:rPr lang="ru-RU" sz="1600" i="1" baseline="-25000" dirty="0">
                <a:solidFill>
                  <a:srgbClr val="000000"/>
                </a:solidFill>
                <a:latin typeface="Myriad Pro" charset="0"/>
              </a:rPr>
              <a:t>2  </a:t>
            </a:r>
            <a:r>
              <a:rPr lang="ru-RU" sz="1200" dirty="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и от распределения издержек (информация о распределении доступна всем агентам</a:t>
            </a:r>
            <a:r>
              <a:rPr lang="ru-RU" sz="1200" dirty="0" smtClean="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)</a:t>
            </a:r>
          </a:p>
          <a:p>
            <a:endParaRPr lang="ru-RU" sz="1600" dirty="0">
              <a:latin typeface="Myriad Pro" charset="0"/>
            </a:endParaRPr>
          </a:p>
          <a:p>
            <a:r>
              <a:rPr lang="ru-RU" altLang="ru-RU" sz="1600" b="1" dirty="0">
                <a:solidFill>
                  <a:srgbClr val="003F82"/>
                </a:solidFill>
              </a:rPr>
              <a:t>Несовершенная информация с коммуникацией</a:t>
            </a:r>
            <a:r>
              <a:rPr lang="ru-RU" altLang="ru-RU" sz="2000" dirty="0">
                <a:solidFill>
                  <a:srgbClr val="003F82"/>
                </a:solidFill>
              </a:rPr>
              <a:t/>
            </a:r>
            <a:br>
              <a:rPr lang="ru-RU" altLang="ru-RU" sz="2000" dirty="0">
                <a:solidFill>
                  <a:srgbClr val="003F82"/>
                </a:solidFill>
              </a:rPr>
            </a:br>
            <a:r>
              <a:rPr lang="ru-RU" altLang="ru-RU" sz="1200" dirty="0">
                <a:solidFill>
                  <a:srgbClr val="003F82"/>
                </a:solidFill>
                <a:latin typeface="Myriad Pro" charset="0"/>
              </a:rPr>
              <a:t>Издержки становятся наблюдаемыми для агентов, которые связаны каналом коммуникации </a:t>
            </a:r>
            <a:r>
              <a:rPr lang="ru-RU" altLang="ru-RU" sz="1200" dirty="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</a:t>
            </a:r>
            <a:r>
              <a:rPr lang="en-US" altLang="ru-RU" sz="1200" dirty="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 </a:t>
            </a:r>
            <a:r>
              <a:rPr lang="ru-RU" altLang="ru-RU" sz="1200" dirty="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неопределенность частично пропадает</a:t>
            </a:r>
          </a:p>
          <a:p>
            <a:r>
              <a:rPr lang="ru-RU" altLang="ru-RU" sz="1200" dirty="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Размер ставки зависит от ожиданий в отношении недоступных издержек  и отличается для разных начальных соотношений известных издержек</a:t>
            </a:r>
            <a:endParaRPr lang="ru-RU" altLang="ru-RU" sz="1200" dirty="0">
              <a:solidFill>
                <a:srgbClr val="003F82"/>
              </a:solidFill>
              <a:latin typeface="Myriad Pro" charset="0"/>
            </a:endParaRPr>
          </a:p>
          <a:p>
            <a:endParaRPr lang="ru-RU" altLang="ru-RU" sz="1200" dirty="0">
              <a:solidFill>
                <a:srgbClr val="003F82"/>
              </a:solidFill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/>
          </p:cNvSpPr>
          <p:nvPr/>
        </p:nvSpPr>
        <p:spPr bwMode="auto">
          <a:xfrm>
            <a:off x="1428750" y="428625"/>
            <a:ext cx="65468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600">
                <a:solidFill>
                  <a:schemeClr val="bg1"/>
                </a:solidFill>
                <a:latin typeface="Myriad Pro" charset="0"/>
              </a:rPr>
              <a:t>Несовершенная информация без возможности коммуникации (1)</a:t>
            </a:r>
            <a:endParaRPr lang="en-US" altLang="ru-RU" sz="160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7171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7172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7173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5425" y="1255713"/>
            <a:ext cx="84455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 smtClean="0">
                <a:solidFill>
                  <a:srgbClr val="003F82"/>
                </a:solidFill>
                <a:latin typeface="Myriad Pro" charset="0"/>
              </a:rPr>
              <a:t>Издержки </a:t>
            </a:r>
            <a:r>
              <a:rPr lang="ru-RU" sz="1200" dirty="0">
                <a:solidFill>
                  <a:srgbClr val="003F82"/>
                </a:solidFill>
                <a:latin typeface="Myriad Pro" charset="0"/>
              </a:rPr>
              <a:t>в единицу времени ожидания одинаково и независимо распределены согласно логнормальному закону:</a:t>
            </a:r>
          </a:p>
          <a:p>
            <a:pPr>
              <a:defRPr/>
            </a:pPr>
            <a:r>
              <a:rPr lang="en-US" sz="1600" i="1" dirty="0" err="1">
                <a:latin typeface="Myriad Pro" charset="0"/>
              </a:rPr>
              <a:t>ln</a:t>
            </a:r>
            <a:r>
              <a:rPr lang="en-US" sz="1600" i="1" dirty="0">
                <a:latin typeface="Myriad Pro" charset="0"/>
              </a:rPr>
              <a:t>(</a:t>
            </a:r>
            <a:r>
              <a:rPr lang="ru-RU" sz="1600" i="1" dirty="0" err="1">
                <a:latin typeface="Myriad Pro" charset="0"/>
              </a:rPr>
              <a:t>c</a:t>
            </a:r>
            <a:r>
              <a:rPr lang="ru-RU" sz="1600" i="1" baseline="-25000" dirty="0" err="1">
                <a:latin typeface="Myriad Pro" charset="0"/>
              </a:rPr>
              <a:t>i</a:t>
            </a:r>
            <a:r>
              <a:rPr lang="en-US" sz="1600" i="1" baseline="-25000" dirty="0">
                <a:latin typeface="Myriad Pro" charset="0"/>
              </a:rPr>
              <a:t> </a:t>
            </a:r>
            <a:r>
              <a:rPr lang="en-US" sz="1600" i="1" dirty="0">
                <a:latin typeface="Myriad Pro" charset="0"/>
              </a:rPr>
              <a:t>)~</a:t>
            </a:r>
            <a:r>
              <a:rPr lang="ru-RU" sz="1600" i="1" dirty="0">
                <a:latin typeface="Myriad Pro" charset="0"/>
              </a:rPr>
              <a:t> </a:t>
            </a:r>
            <a:r>
              <a:rPr lang="en-US" sz="1600" i="1" dirty="0" err="1">
                <a:latin typeface="Myriad Pro" charset="0"/>
              </a:rPr>
              <a:t>iid</a:t>
            </a:r>
            <a:r>
              <a:rPr lang="en-US" sz="1600" i="1" dirty="0">
                <a:latin typeface="Myriad Pro" charset="0"/>
              </a:rPr>
              <a:t> N (0; 1)</a:t>
            </a:r>
          </a:p>
          <a:p>
            <a:pPr>
              <a:defRPr/>
            </a:pPr>
            <a:r>
              <a:rPr lang="ru-RU" sz="1200" dirty="0">
                <a:solidFill>
                  <a:srgbClr val="003F82"/>
                </a:solidFill>
                <a:latin typeface="Myriad Pro" charset="0"/>
              </a:rPr>
              <a:t>Возможные варианты исхода взаимодействия агентов представлены в таблице: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88938" y="2487613"/>
          <a:ext cx="8070275" cy="181543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614055"/>
                <a:gridCol w="1614055"/>
                <a:gridCol w="1614055"/>
                <a:gridCol w="1614055"/>
                <a:gridCol w="1614055"/>
              </a:tblGrid>
              <a:tr h="332705">
                <a:tc>
                  <a:txBody>
                    <a:bodyPr/>
                    <a:lstStyle/>
                    <a:p>
                      <a:endParaRPr lang="ru-RU" sz="14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Myriad Pro" pitchFamily="34" charset="0"/>
                        </a:rPr>
                        <a:t>1 место </a:t>
                      </a:r>
                      <a:endParaRPr lang="ru-RU" sz="14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Myriad Pro" pitchFamily="34" charset="0"/>
                        </a:rPr>
                        <a:t>2 место</a:t>
                      </a:r>
                      <a:endParaRPr lang="ru-RU" sz="14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Myriad Pro" pitchFamily="34" charset="0"/>
                        </a:rPr>
                        <a:t>2</a:t>
                      </a:r>
                      <a:r>
                        <a:rPr lang="ru-RU" sz="1400" b="0" dirty="0" smtClean="0">
                          <a:latin typeface="Myriad Pro" pitchFamily="34" charset="0"/>
                        </a:rPr>
                        <a:t> место</a:t>
                      </a:r>
                      <a:endParaRPr lang="ru-RU" sz="14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Myriad Pro" pitchFamily="34" charset="0"/>
                        </a:rPr>
                        <a:t>3</a:t>
                      </a:r>
                      <a:r>
                        <a:rPr lang="en-US" sz="1400" b="0" baseline="0" dirty="0" smtClean="0">
                          <a:latin typeface="Myriad Pro" pitchFamily="34" charset="0"/>
                        </a:rPr>
                        <a:t> </a:t>
                      </a:r>
                      <a:r>
                        <a:rPr lang="ru-RU" sz="1400" b="0" dirty="0" smtClean="0">
                          <a:latin typeface="Myriad Pro" pitchFamily="34" charset="0"/>
                        </a:rPr>
                        <a:t>место</a:t>
                      </a:r>
                      <a:endParaRPr lang="ru-RU" sz="1400" b="0" dirty="0"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494242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Myriad Pro" pitchFamily="34" charset="0"/>
                        </a:rPr>
                        <a:t>Соотношение</a:t>
                      </a:r>
                      <a:r>
                        <a:rPr lang="ru-RU" sz="1200" b="0" baseline="0" dirty="0" smtClean="0">
                          <a:latin typeface="Myriad Pro" pitchFamily="34" charset="0"/>
                        </a:rPr>
                        <a:t>  издержек</a:t>
                      </a:r>
                      <a:endParaRPr lang="ru-RU" sz="12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Myriad Pro" pitchFamily="34" charset="0"/>
                          <a:ea typeface="SimSun"/>
                          <a:cs typeface="Times New Roman"/>
                        </a:rPr>
                        <a:t>Ec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 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&gt; 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Myriad Pro" pitchFamily="34" charset="0"/>
                          <a:ea typeface="SimSun"/>
                          <a:cs typeface="Times New Roman"/>
                        </a:rPr>
                        <a:t>Ec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&gt; 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2/3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Myriad Pro" pitchFamily="34" charset="0"/>
                          <a:ea typeface="SimSun"/>
                          <a:cs typeface="Times New Roman"/>
                        </a:rPr>
                        <a:t>Ec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 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&gt; 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Myriad Pro" pitchFamily="34" charset="0"/>
                          <a:ea typeface="SimSun"/>
                          <a:cs typeface="Times New Roman"/>
                        </a:rPr>
                        <a:t>Ec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&lt; 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2/3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Ec</a:t>
                      </a:r>
                      <a:r>
                        <a:rPr lang="en-US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c</a:t>
                      </a:r>
                      <a:r>
                        <a:rPr lang="en-US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&lt; 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Ec</a:t>
                      </a:r>
                      <a:r>
                        <a:rPr lang="en-US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c</a:t>
                      </a:r>
                      <a:r>
                        <a:rPr lang="en-US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&gt; 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2/3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Myriad Pro" pitchFamily="34" charset="0"/>
                          <a:ea typeface="SimSun"/>
                          <a:cs typeface="Times New Roman"/>
                        </a:rPr>
                        <a:t>Ec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&lt; 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latin typeface="Myriad Pro" pitchFamily="34" charset="0"/>
                          <a:ea typeface="SimSun"/>
                          <a:cs typeface="Times New Roman"/>
                        </a:rPr>
                        <a:t>Ec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&lt; 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2/3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4242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Myriad Pro" pitchFamily="34" charset="0"/>
                        </a:rPr>
                        <a:t>Вероятность</a:t>
                      </a:r>
                      <a:endParaRPr lang="ru-RU" sz="12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[1-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F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(2c</a:t>
                      </a:r>
                      <a:r>
                        <a:rPr lang="ru-RU" sz="1200" i="1" kern="1200" baseline="-250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)]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*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[1-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F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2/3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200" i="1" kern="1200" baseline="-250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)]</a:t>
                      </a:r>
                      <a:endParaRPr lang="ru-RU" sz="12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[1-F(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200" i="1" kern="1200" baseline="-250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)] * </a:t>
                      </a:r>
                    </a:p>
                    <a:p>
                      <a:pPr algn="ctr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[F(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2/3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200" i="1" kern="1200" baseline="-250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)]</a:t>
                      </a:r>
                      <a:endParaRPr lang="ru-RU" sz="12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[F(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2c</a:t>
                      </a:r>
                      <a:r>
                        <a:rPr lang="ru-RU" sz="1200" i="1" kern="1200" baseline="-250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)] * </a:t>
                      </a:r>
                    </a:p>
                    <a:p>
                      <a:pPr algn="ctr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[1-F(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2/3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200" i="1" kern="1200" baseline="-250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)]</a:t>
                      </a:r>
                      <a:endParaRPr lang="ru-RU" sz="12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[F(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2c</a:t>
                      </a:r>
                      <a:r>
                        <a:rPr lang="ru-RU" sz="1200" i="1" kern="1200" baseline="-250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)] * </a:t>
                      </a:r>
                    </a:p>
                    <a:p>
                      <a:pPr algn="ctr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[F(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2/3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200" i="1" kern="1200" baseline="-250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)]</a:t>
                      </a:r>
                      <a:endParaRPr lang="ru-RU" sz="1200" b="0" dirty="0"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494242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Myriad Pro" pitchFamily="34" charset="0"/>
                        </a:rPr>
                        <a:t>Оптимальный размер ставки</a:t>
                      </a:r>
                      <a:endParaRPr lang="ru-RU" sz="12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R-c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R-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R-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R-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en-US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720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4464050"/>
            <a:ext cx="3175000" cy="19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1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97200" y="4464050"/>
            <a:ext cx="31940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2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9950" y="4464050"/>
            <a:ext cx="31940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 txBox="1">
            <a:spLocks/>
          </p:cNvSpPr>
          <p:nvPr/>
        </p:nvSpPr>
        <p:spPr bwMode="auto">
          <a:xfrm>
            <a:off x="1428750" y="428625"/>
            <a:ext cx="65468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600">
                <a:solidFill>
                  <a:schemeClr val="bg1"/>
                </a:solidFill>
                <a:latin typeface="Myriad Pro" charset="0"/>
              </a:rPr>
              <a:t>Несовершенная информация без возможности коммуникации (2)</a:t>
            </a:r>
            <a:endParaRPr lang="en-US" altLang="ru-RU" sz="160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8195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8196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8197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8199" name="Прямоугольник 6"/>
          <p:cNvSpPr>
            <a:spLocks noChangeArrowheads="1"/>
          </p:cNvSpPr>
          <p:nvPr/>
        </p:nvSpPr>
        <p:spPr bwMode="auto">
          <a:xfrm>
            <a:off x="128588" y="1266825"/>
            <a:ext cx="870902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dirty="0">
                <a:solidFill>
                  <a:srgbClr val="003F82"/>
                </a:solidFill>
                <a:latin typeface="Myriad Pro" charset="0"/>
              </a:rPr>
              <a:t>Общая сумма ставки агента с учетом предположения о времени ожидания и вероятностями оказаться на определенном месте </a:t>
            </a:r>
          </a:p>
          <a:p>
            <a:pPr algn="ctr"/>
            <a:r>
              <a:rPr lang="ru-RU" sz="1200" dirty="0">
                <a:solidFill>
                  <a:srgbClr val="003F82"/>
                </a:solidFill>
                <a:latin typeface="Myriad Pro" charset="0"/>
              </a:rPr>
              <a:t>в очереди составит</a:t>
            </a:r>
          </a:p>
          <a:p>
            <a:pPr algn="ctr"/>
            <a:r>
              <a:rPr lang="en-US" sz="1600" i="1" dirty="0">
                <a:latin typeface="Myriad Pro" charset="0"/>
              </a:rPr>
              <a:t>x</a:t>
            </a:r>
            <a:r>
              <a:rPr lang="en-US" sz="1600" i="1" baseline="-25000" dirty="0">
                <a:latin typeface="Myriad Pro" charset="0"/>
              </a:rPr>
              <a:t>2</a:t>
            </a:r>
            <a:r>
              <a:rPr lang="en-US" sz="1600" i="1" dirty="0">
                <a:latin typeface="Myriad Pro" charset="0"/>
              </a:rPr>
              <a:t> = </a:t>
            </a:r>
            <a:r>
              <a:rPr lang="en-US" sz="1600" i="1" dirty="0" smtClean="0">
                <a:latin typeface="Myriad Pro" charset="0"/>
              </a:rPr>
              <a:t>R-c</a:t>
            </a:r>
            <a:r>
              <a:rPr lang="en-US" sz="1600" i="1" baseline="-25000" dirty="0" smtClean="0">
                <a:latin typeface="Myriad Pro" charset="0"/>
              </a:rPr>
              <a:t>2</a:t>
            </a:r>
            <a:r>
              <a:rPr lang="en-US" sz="1600" i="1" dirty="0" smtClean="0">
                <a:latin typeface="Myriad Pro" charset="0"/>
              </a:rPr>
              <a:t>*{[</a:t>
            </a:r>
            <a:r>
              <a:rPr lang="en-US" sz="1600" i="1" dirty="0">
                <a:latin typeface="Myriad Pro" charset="0"/>
              </a:rPr>
              <a:t>1-F(2c</a:t>
            </a:r>
            <a:r>
              <a:rPr lang="en-US" sz="1600" i="1" baseline="-25000" dirty="0">
                <a:latin typeface="Myriad Pro" charset="0"/>
              </a:rPr>
              <a:t>2</a:t>
            </a:r>
            <a:r>
              <a:rPr lang="en-US" sz="1600" i="1" dirty="0">
                <a:latin typeface="Myriad Pro" charset="0"/>
              </a:rPr>
              <a:t>)]*[1-F(2/3c</a:t>
            </a:r>
            <a:r>
              <a:rPr lang="en-US" sz="1600" i="1" baseline="-25000" dirty="0">
                <a:latin typeface="Myriad Pro" charset="0"/>
              </a:rPr>
              <a:t>2</a:t>
            </a:r>
            <a:r>
              <a:rPr lang="en-US" sz="1600" i="1" dirty="0">
                <a:latin typeface="Myriad Pro" charset="0"/>
              </a:rPr>
              <a:t>)]+</a:t>
            </a:r>
            <a:endParaRPr lang="ru-RU" sz="1600" dirty="0">
              <a:latin typeface="Myriad Pro" charset="0"/>
            </a:endParaRPr>
          </a:p>
          <a:p>
            <a:pPr algn="ctr"/>
            <a:r>
              <a:rPr lang="en-US" sz="1600" i="1" dirty="0">
                <a:latin typeface="Myriad Pro" charset="0"/>
              </a:rPr>
              <a:t>+2[1-F(2c</a:t>
            </a:r>
            <a:r>
              <a:rPr lang="en-US" sz="1600" i="1" baseline="-25000" dirty="0">
                <a:latin typeface="Myriad Pro" charset="0"/>
              </a:rPr>
              <a:t>2</a:t>
            </a:r>
            <a:r>
              <a:rPr lang="en-US" sz="1600" i="1" dirty="0">
                <a:latin typeface="Myriad Pro" charset="0"/>
              </a:rPr>
              <a:t>)]*[F(2/3c</a:t>
            </a:r>
            <a:r>
              <a:rPr lang="en-US" sz="1600" i="1" baseline="-25000" dirty="0">
                <a:latin typeface="Myriad Pro" charset="0"/>
              </a:rPr>
              <a:t>2</a:t>
            </a:r>
            <a:r>
              <a:rPr lang="en-US" sz="1600" i="1" dirty="0">
                <a:latin typeface="Myriad Pro" charset="0"/>
              </a:rPr>
              <a:t>)]+</a:t>
            </a:r>
            <a:endParaRPr lang="ru-RU" sz="1600" dirty="0">
              <a:latin typeface="Myriad Pro" charset="0"/>
            </a:endParaRPr>
          </a:p>
          <a:p>
            <a:pPr algn="ctr"/>
            <a:r>
              <a:rPr lang="en-US" sz="1600" i="1" dirty="0">
                <a:latin typeface="Myriad Pro" charset="0"/>
              </a:rPr>
              <a:t>+2[F(2c</a:t>
            </a:r>
            <a:r>
              <a:rPr lang="en-US" sz="1600" i="1" baseline="-25000" dirty="0">
                <a:latin typeface="Myriad Pro" charset="0"/>
              </a:rPr>
              <a:t>2</a:t>
            </a:r>
            <a:r>
              <a:rPr lang="en-US" sz="1600" i="1" dirty="0">
                <a:latin typeface="Myriad Pro" charset="0"/>
              </a:rPr>
              <a:t>)]*[1-F(2/3c</a:t>
            </a:r>
            <a:r>
              <a:rPr lang="en-US" sz="1600" i="1" baseline="-25000" dirty="0">
                <a:latin typeface="Myriad Pro" charset="0"/>
              </a:rPr>
              <a:t>2</a:t>
            </a:r>
            <a:r>
              <a:rPr lang="en-US" sz="1600" i="1" dirty="0">
                <a:latin typeface="Myriad Pro" charset="0"/>
              </a:rPr>
              <a:t>)]+</a:t>
            </a:r>
            <a:endParaRPr lang="ru-RU" sz="1600" dirty="0">
              <a:latin typeface="Myriad Pro" charset="0"/>
            </a:endParaRPr>
          </a:p>
          <a:p>
            <a:pPr algn="ctr"/>
            <a:r>
              <a:rPr lang="ru-RU" sz="1600" i="1" dirty="0">
                <a:latin typeface="Myriad Pro" charset="0"/>
              </a:rPr>
              <a:t>+3[</a:t>
            </a:r>
            <a:r>
              <a:rPr lang="en-US" sz="1600" i="1" dirty="0">
                <a:latin typeface="Myriad Pro" charset="0"/>
              </a:rPr>
              <a:t>F</a:t>
            </a:r>
            <a:r>
              <a:rPr lang="ru-RU" sz="1600" i="1" dirty="0">
                <a:latin typeface="Myriad Pro" charset="0"/>
              </a:rPr>
              <a:t>(2</a:t>
            </a:r>
            <a:r>
              <a:rPr lang="en-US" sz="1600" i="1" dirty="0">
                <a:latin typeface="Myriad Pro" charset="0"/>
              </a:rPr>
              <a:t>c</a:t>
            </a:r>
            <a:r>
              <a:rPr lang="ru-RU" sz="1600" i="1" baseline="-25000" dirty="0">
                <a:latin typeface="Myriad Pro" charset="0"/>
              </a:rPr>
              <a:t>2</a:t>
            </a:r>
            <a:r>
              <a:rPr lang="ru-RU" sz="1600" i="1" dirty="0">
                <a:latin typeface="Myriad Pro" charset="0"/>
              </a:rPr>
              <a:t>)]*[</a:t>
            </a:r>
            <a:r>
              <a:rPr lang="en-US" sz="1600" i="1" dirty="0">
                <a:latin typeface="Myriad Pro" charset="0"/>
              </a:rPr>
              <a:t>F</a:t>
            </a:r>
            <a:r>
              <a:rPr lang="ru-RU" sz="1600" i="1" dirty="0">
                <a:latin typeface="Myriad Pro" charset="0"/>
              </a:rPr>
              <a:t>(2/3</a:t>
            </a:r>
            <a:r>
              <a:rPr lang="en-US" sz="1600" i="1" dirty="0">
                <a:latin typeface="Myriad Pro" charset="0"/>
              </a:rPr>
              <a:t>c</a:t>
            </a:r>
            <a:r>
              <a:rPr lang="ru-RU" sz="1600" i="1" baseline="-25000" dirty="0">
                <a:latin typeface="Myriad Pro" charset="0"/>
              </a:rPr>
              <a:t>2</a:t>
            </a:r>
            <a:r>
              <a:rPr lang="ru-RU" sz="1600" i="1" dirty="0">
                <a:latin typeface="Myriad Pro" charset="0"/>
              </a:rPr>
              <a:t>)]}=</a:t>
            </a:r>
            <a:endParaRPr lang="ru-RU" sz="1600" dirty="0">
              <a:latin typeface="Myriad Pro" charset="0"/>
            </a:endParaRPr>
          </a:p>
          <a:p>
            <a:pPr algn="ctr"/>
            <a:r>
              <a:rPr lang="ru-RU" sz="1600" i="1" dirty="0">
                <a:latin typeface="Myriad Pro" charset="0"/>
              </a:rPr>
              <a:t>= </a:t>
            </a:r>
            <a:r>
              <a:rPr lang="en-US" sz="1600" i="1" dirty="0">
                <a:latin typeface="Myriad Pro" charset="0"/>
              </a:rPr>
              <a:t>R </a:t>
            </a:r>
            <a:r>
              <a:rPr lang="ru-RU" sz="1600" i="1" dirty="0">
                <a:latin typeface="Myriad Pro" charset="0"/>
              </a:rPr>
              <a:t>-</a:t>
            </a:r>
            <a:r>
              <a:rPr lang="en-US" sz="1600" i="1" dirty="0">
                <a:latin typeface="Myriad Pro" charset="0"/>
              </a:rPr>
              <a:t> c</a:t>
            </a:r>
            <a:r>
              <a:rPr lang="ru-RU" sz="1600" i="1" baseline="-25000" dirty="0" smtClean="0">
                <a:latin typeface="Myriad Pro" charset="0"/>
              </a:rPr>
              <a:t>2</a:t>
            </a:r>
            <a:r>
              <a:rPr lang="ru-RU" sz="1600" i="1" dirty="0" smtClean="0">
                <a:latin typeface="Myriad Pro" charset="0"/>
              </a:rPr>
              <a:t>P</a:t>
            </a:r>
            <a:r>
              <a:rPr lang="ru-RU" sz="1600" i="1" baseline="-25000" dirty="0" smtClean="0">
                <a:latin typeface="Myriad Pro" charset="0"/>
              </a:rPr>
              <a:t>w</a:t>
            </a:r>
            <a:r>
              <a:rPr lang="en-US" sz="1600" i="1" baseline="-25000" dirty="0" smtClean="0">
                <a:latin typeface="Myriad Pro" charset="0"/>
              </a:rPr>
              <a:t> </a:t>
            </a:r>
            <a:r>
              <a:rPr lang="ru-RU" sz="1200" dirty="0">
                <a:solidFill>
                  <a:srgbClr val="003F82"/>
                </a:solidFill>
                <a:latin typeface="Myriad Pro" charset="0"/>
              </a:rPr>
              <a:t>, где </a:t>
            </a:r>
            <a:r>
              <a:rPr lang="ru-RU" sz="1600" i="1" dirty="0" err="1">
                <a:latin typeface="Myriad Pro" charset="0"/>
              </a:rPr>
              <a:t>P</a:t>
            </a:r>
            <a:r>
              <a:rPr lang="ru-RU" sz="1600" i="1" baseline="-25000" dirty="0" err="1">
                <a:latin typeface="Myriad Pro" charset="0"/>
              </a:rPr>
              <a:t>w</a:t>
            </a:r>
            <a:r>
              <a:rPr lang="en-US" sz="1600" i="1" baseline="-25000" dirty="0">
                <a:latin typeface="Myriad Pro" charset="0"/>
              </a:rPr>
              <a:t> </a:t>
            </a:r>
            <a:r>
              <a:rPr lang="ru-RU" sz="1200" dirty="0">
                <a:solidFill>
                  <a:srgbClr val="003F82"/>
                </a:solidFill>
                <a:latin typeface="Myriad Pro" charset="0"/>
              </a:rPr>
              <a:t>– взвешенная вероятность (среднее время ожидания).</a:t>
            </a:r>
          </a:p>
        </p:txBody>
      </p:sp>
      <p:sp>
        <p:nvSpPr>
          <p:cNvPr id="8200" name="Прямоугольник 7"/>
          <p:cNvSpPr>
            <a:spLocks noChangeArrowheads="1"/>
          </p:cNvSpPr>
          <p:nvPr/>
        </p:nvSpPr>
        <p:spPr bwMode="auto">
          <a:xfrm>
            <a:off x="128588" y="2967038"/>
            <a:ext cx="8183562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dirty="0">
                <a:solidFill>
                  <a:srgbClr val="003F82"/>
                </a:solidFill>
                <a:latin typeface="Myriad Pro" charset="0"/>
              </a:rPr>
              <a:t>Общая сумма ставки зависит от ценности услуги </a:t>
            </a:r>
            <a:r>
              <a:rPr lang="en-US" sz="1600" i="1" dirty="0">
                <a:solidFill>
                  <a:srgbClr val="000000"/>
                </a:solidFill>
                <a:latin typeface="Myriad Pro" charset="0"/>
              </a:rPr>
              <a:t>R </a:t>
            </a:r>
            <a:r>
              <a:rPr lang="ru-RU" sz="1200" dirty="0">
                <a:solidFill>
                  <a:srgbClr val="003F82"/>
                </a:solidFill>
                <a:latin typeface="Myriad Pro" charset="0"/>
              </a:rPr>
              <a:t>: при низкой ценности услуги чем выше </a:t>
            </a:r>
            <a:r>
              <a:rPr lang="en-US" sz="1600" i="1" dirty="0">
                <a:solidFill>
                  <a:srgbClr val="000000"/>
                </a:solidFill>
                <a:latin typeface="Myriad Pro" charset="0"/>
              </a:rPr>
              <a:t>c</a:t>
            </a:r>
            <a:r>
              <a:rPr lang="en-US" sz="1600" i="1" baseline="-25000" dirty="0">
                <a:solidFill>
                  <a:srgbClr val="000000"/>
                </a:solidFill>
                <a:latin typeface="Myriad Pro" charset="0"/>
              </a:rPr>
              <a:t>2</a:t>
            </a:r>
            <a:r>
              <a:rPr lang="ru-RU" sz="1200" dirty="0">
                <a:solidFill>
                  <a:srgbClr val="003F82"/>
                </a:solidFill>
                <a:latin typeface="Myriad Pro" charset="0"/>
              </a:rPr>
              <a:t>, тем меньше будет ставка,</a:t>
            </a:r>
          </a:p>
          <a:p>
            <a:r>
              <a:rPr lang="ru-RU" sz="1200" dirty="0">
                <a:solidFill>
                  <a:srgbClr val="003F82"/>
                </a:solidFill>
                <a:latin typeface="Myriad Pro" charset="0"/>
              </a:rPr>
              <a:t> при высокой ценности услуги чем выше </a:t>
            </a:r>
            <a:r>
              <a:rPr lang="en-US" sz="1600" i="1" dirty="0">
                <a:solidFill>
                  <a:srgbClr val="000000"/>
                </a:solidFill>
                <a:latin typeface="Myriad Pro" charset="0"/>
              </a:rPr>
              <a:t>c</a:t>
            </a:r>
            <a:r>
              <a:rPr lang="en-US" sz="1600" i="1" baseline="-25000" dirty="0">
                <a:solidFill>
                  <a:srgbClr val="000000"/>
                </a:solidFill>
                <a:latin typeface="Myriad Pro" charset="0"/>
              </a:rPr>
              <a:t>2</a:t>
            </a:r>
            <a:r>
              <a:rPr lang="ru-RU" sz="1200" dirty="0">
                <a:solidFill>
                  <a:srgbClr val="003F82"/>
                </a:solidFill>
                <a:latin typeface="Myriad Pro" charset="0"/>
              </a:rPr>
              <a:t>, тем ставка будет выше,</a:t>
            </a:r>
          </a:p>
          <a:p>
            <a:r>
              <a:rPr lang="ru-RU" sz="1200" dirty="0">
                <a:solidFill>
                  <a:srgbClr val="003F82"/>
                </a:solidFill>
                <a:latin typeface="Myriad Pro" charset="0"/>
              </a:rPr>
              <a:t>при  ценности услуги, близкой к </a:t>
            </a:r>
            <a:r>
              <a:rPr lang="ru-RU" i="1" dirty="0" smtClean="0">
                <a:latin typeface="Myriad Pro" charset="0"/>
              </a:rPr>
              <a:t>3</a:t>
            </a:r>
            <a:r>
              <a:rPr lang="en-US" i="1" dirty="0" smtClean="0">
                <a:latin typeface="Myriad Pro" charset="0"/>
              </a:rPr>
              <a:t>c</a:t>
            </a:r>
            <a:r>
              <a:rPr lang="ru-RU" i="1" baseline="-25000" dirty="0" smtClean="0">
                <a:latin typeface="Myriad Pro" charset="0"/>
              </a:rPr>
              <a:t>2</a:t>
            </a:r>
            <a:r>
              <a:rPr lang="ru-RU" i="1" dirty="0" smtClean="0">
                <a:latin typeface="Myriad Pro" charset="0"/>
              </a:rPr>
              <a:t> </a:t>
            </a:r>
            <a:r>
              <a:rPr lang="ru-RU" sz="1200" dirty="0" smtClean="0">
                <a:solidFill>
                  <a:srgbClr val="003F82"/>
                </a:solidFill>
                <a:latin typeface="Myriad Pro" charset="0"/>
              </a:rPr>
              <a:t>(издержки </a:t>
            </a:r>
            <a:r>
              <a:rPr lang="ru-RU" sz="1200" dirty="0">
                <a:solidFill>
                  <a:srgbClr val="003F82"/>
                </a:solidFill>
                <a:latin typeface="Myriad Pro" charset="0"/>
              </a:rPr>
              <a:t>ожидания на третьем месте), размер взятки будет иметь пик:</a:t>
            </a:r>
            <a:endParaRPr lang="ru-RU" dirty="0"/>
          </a:p>
        </p:txBody>
      </p:sp>
      <p:pic>
        <p:nvPicPr>
          <p:cNvPr id="820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3350" y="3937000"/>
            <a:ext cx="2954338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84863" y="3948113"/>
            <a:ext cx="3390900" cy="208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78113" y="3903663"/>
            <a:ext cx="3476625" cy="213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/>
          </p:cNvSpPr>
          <p:nvPr/>
        </p:nvSpPr>
        <p:spPr bwMode="auto">
          <a:xfrm>
            <a:off x="1428750" y="428625"/>
            <a:ext cx="616108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600">
                <a:solidFill>
                  <a:schemeClr val="bg1"/>
                </a:solidFill>
                <a:latin typeface="Myriad Pro" charset="0"/>
              </a:rPr>
              <a:t>Несовершенная информация без возможности коммуникации (3)</a:t>
            </a:r>
            <a:endParaRPr lang="en-US" altLang="ru-RU" sz="160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9219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9220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9221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9222" name="Rectangle 12"/>
          <p:cNvSpPr>
            <a:spLocks noChangeArrowheads="1"/>
          </p:cNvSpPr>
          <p:nvPr/>
        </p:nvSpPr>
        <p:spPr bwMode="auto">
          <a:xfrm>
            <a:off x="222250" y="1262063"/>
            <a:ext cx="8547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>
                <a:solidFill>
                  <a:srgbClr val="003F82"/>
                </a:solidFill>
                <a:latin typeface="Myriad Pro" charset="0"/>
              </a:rPr>
              <a:t>Полезность экономического агента будет зависеть от фактической реализации его положения в очереди,</a:t>
            </a:r>
          </a:p>
          <a:p>
            <a:r>
              <a:rPr lang="ru-RU" altLang="ru-RU" sz="1200">
                <a:solidFill>
                  <a:srgbClr val="003F82"/>
                </a:solidFill>
                <a:latin typeface="Myriad Pro" charset="0"/>
              </a:rPr>
              <a:t>которое является результатом действий остальных  членов очереди </a:t>
            </a:r>
            <a:r>
              <a:rPr lang="en-US" altLang="ru-RU" sz="120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 </a:t>
            </a:r>
            <a:r>
              <a:rPr lang="ru-RU" altLang="ru-RU" sz="120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от фактических издержек  </a:t>
            </a:r>
            <a:r>
              <a:rPr lang="en-US" sz="1600" i="1">
                <a:latin typeface="Myriad Pro" charset="0"/>
              </a:rPr>
              <a:t>c</a:t>
            </a:r>
            <a:r>
              <a:rPr lang="ru-RU" sz="1600" i="1" baseline="-25000">
                <a:latin typeface="Myriad Pro" charset="0"/>
              </a:rPr>
              <a:t>1 </a:t>
            </a:r>
            <a:r>
              <a:rPr lang="ru-RU" altLang="ru-RU" sz="160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 </a:t>
            </a:r>
            <a:r>
              <a:rPr lang="ru-RU" altLang="ru-RU" sz="120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и </a:t>
            </a:r>
            <a:r>
              <a:rPr lang="en-US" altLang="ru-RU" sz="1200">
                <a:solidFill>
                  <a:srgbClr val="003F82"/>
                </a:solidFill>
                <a:latin typeface="Myriad Pro" charset="0"/>
                <a:sym typeface="Wingdings" pitchFamily="2" charset="2"/>
              </a:rPr>
              <a:t> </a:t>
            </a:r>
            <a:r>
              <a:rPr lang="en-US" sz="1600" i="1">
                <a:latin typeface="Myriad Pro" charset="0"/>
                <a:ea typeface="SimSun" pitchFamily="2" charset="-122"/>
              </a:rPr>
              <a:t>c</a:t>
            </a:r>
            <a:r>
              <a:rPr lang="ru-RU" sz="1600" i="1" baseline="-25000">
                <a:latin typeface="Myriad Pro" charset="0"/>
                <a:ea typeface="SimSun" pitchFamily="2" charset="-122"/>
              </a:rPr>
              <a:t>3</a:t>
            </a:r>
            <a:endParaRPr lang="ru-RU" altLang="ru-RU" sz="1600">
              <a:solidFill>
                <a:srgbClr val="003F82"/>
              </a:solidFill>
              <a:latin typeface="Myriad Pro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22250" y="1785938"/>
          <a:ext cx="8547100" cy="247402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709420"/>
                <a:gridCol w="1709420"/>
                <a:gridCol w="1709420"/>
                <a:gridCol w="1709420"/>
                <a:gridCol w="1709420"/>
              </a:tblGrid>
              <a:tr h="3079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Myriad Pro" pitchFamily="34" charset="0"/>
                        </a:rPr>
                        <a:t>1 место </a:t>
                      </a:r>
                      <a:endParaRPr lang="ru-RU" sz="14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Myriad Pro" pitchFamily="34" charset="0"/>
                        </a:rPr>
                        <a:t>2 место</a:t>
                      </a:r>
                      <a:endParaRPr lang="ru-RU" sz="14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Myriad Pro" pitchFamily="34" charset="0"/>
                        </a:rPr>
                        <a:t>2</a:t>
                      </a:r>
                      <a:r>
                        <a:rPr lang="ru-RU" sz="1400" b="0" dirty="0" smtClean="0">
                          <a:latin typeface="Myriad Pro" pitchFamily="34" charset="0"/>
                        </a:rPr>
                        <a:t> место</a:t>
                      </a:r>
                      <a:endParaRPr lang="ru-RU" sz="1400" b="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Myriad Pro" pitchFamily="34" charset="0"/>
                        </a:rPr>
                        <a:t>3</a:t>
                      </a:r>
                      <a:r>
                        <a:rPr lang="en-US" sz="1400" b="0" baseline="0" dirty="0" smtClean="0">
                          <a:latin typeface="Myriad Pro" pitchFamily="34" charset="0"/>
                        </a:rPr>
                        <a:t> </a:t>
                      </a:r>
                      <a:r>
                        <a:rPr lang="ru-RU" sz="1400" b="0" dirty="0" smtClean="0">
                          <a:latin typeface="Myriad Pro" pitchFamily="34" charset="0"/>
                        </a:rPr>
                        <a:t>место</a:t>
                      </a:r>
                      <a:endParaRPr lang="ru-RU" sz="1400" b="0" dirty="0"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5270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Myriad Pro" pitchFamily="34" charset="0"/>
                        </a:rPr>
                        <a:t>Соотношение между издержками агентов</a:t>
                      </a:r>
                      <a:endParaRPr lang="ru-RU" sz="120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 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&gt; </a:t>
                      </a:r>
                      <a:r>
                        <a:rPr lang="ru-RU" sz="1200" i="1" dirty="0" err="1">
                          <a:latin typeface="Myriad Pro" pitchFamily="34" charset="0"/>
                          <a:ea typeface="SimSun"/>
                          <a:cs typeface="Times New Roman"/>
                        </a:rPr>
                        <a:t>P</a:t>
                      </a:r>
                      <a:r>
                        <a:rPr lang="ru-RU" sz="1200" i="1" baseline="-25000" dirty="0" err="1">
                          <a:latin typeface="Myriad Pro" pitchFamily="34" charset="0"/>
                          <a:ea typeface="SimSun"/>
                          <a:cs typeface="Times New Roman"/>
                        </a:rPr>
                        <a:t>w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&gt; </a:t>
                      </a:r>
                      <a:r>
                        <a:rPr lang="ru-RU" sz="1200" i="1" dirty="0" err="1" smtClean="0">
                          <a:latin typeface="Myriad Pro" pitchFamily="34" charset="0"/>
                          <a:ea typeface="SimSun"/>
                          <a:cs typeface="Times New Roman"/>
                        </a:rPr>
                        <a:t>P</a:t>
                      </a:r>
                      <a:r>
                        <a:rPr lang="ru-RU" sz="1200" i="1" baseline="-25000" dirty="0" err="1" smtClean="0">
                          <a:latin typeface="Myriad Pro" pitchFamily="34" charset="0"/>
                          <a:ea typeface="SimSun"/>
                          <a:cs typeface="Times New Roman"/>
                        </a:rPr>
                        <a:t>w</a:t>
                      </a:r>
                      <a:r>
                        <a:rPr lang="en-US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/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 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&gt; </a:t>
                      </a:r>
                      <a:r>
                        <a:rPr lang="ru-RU" sz="1200" i="1" dirty="0" err="1">
                          <a:latin typeface="Myriad Pro" pitchFamily="34" charset="0"/>
                          <a:ea typeface="SimSun"/>
                          <a:cs typeface="Times New Roman"/>
                        </a:rPr>
                        <a:t>P</a:t>
                      </a:r>
                      <a:r>
                        <a:rPr lang="ru-RU" sz="1200" i="1" baseline="-25000" dirty="0" err="1">
                          <a:latin typeface="Myriad Pro" pitchFamily="34" charset="0"/>
                          <a:ea typeface="SimSun"/>
                          <a:cs typeface="Times New Roman"/>
                        </a:rPr>
                        <a:t>w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&lt; </a:t>
                      </a:r>
                      <a:r>
                        <a:rPr lang="ru-RU" sz="1200" i="1" dirty="0" err="1" smtClean="0">
                          <a:latin typeface="Myriad Pro" pitchFamily="34" charset="0"/>
                          <a:ea typeface="SimSun"/>
                          <a:cs typeface="Times New Roman"/>
                        </a:rPr>
                        <a:t>P</a:t>
                      </a:r>
                      <a:r>
                        <a:rPr lang="ru-RU" sz="1200" i="1" baseline="-25000" dirty="0" err="1" smtClean="0">
                          <a:latin typeface="Myriad Pro" pitchFamily="34" charset="0"/>
                          <a:ea typeface="SimSun"/>
                          <a:cs typeface="Times New Roman"/>
                        </a:rPr>
                        <a:t>w</a:t>
                      </a:r>
                      <a:r>
                        <a:rPr lang="en-US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/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 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&lt; </a:t>
                      </a:r>
                      <a:r>
                        <a:rPr lang="ru-RU" sz="1200" i="1" dirty="0" err="1">
                          <a:latin typeface="Myriad Pro" pitchFamily="34" charset="0"/>
                          <a:ea typeface="SimSun"/>
                          <a:cs typeface="Times New Roman"/>
                        </a:rPr>
                        <a:t>P</a:t>
                      </a:r>
                      <a:r>
                        <a:rPr lang="ru-RU" sz="1200" i="1" baseline="-25000" dirty="0" err="1">
                          <a:latin typeface="Myriad Pro" pitchFamily="34" charset="0"/>
                          <a:ea typeface="SimSun"/>
                          <a:cs typeface="Times New Roman"/>
                        </a:rPr>
                        <a:t>w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&gt; </a:t>
                      </a:r>
                      <a:r>
                        <a:rPr lang="ru-RU" sz="1200" i="1" dirty="0" err="1" smtClean="0">
                          <a:latin typeface="Myriad Pro" pitchFamily="34" charset="0"/>
                          <a:ea typeface="SimSun"/>
                          <a:cs typeface="Times New Roman"/>
                        </a:rPr>
                        <a:t>P</a:t>
                      </a:r>
                      <a:r>
                        <a:rPr lang="ru-RU" sz="1200" i="1" baseline="-25000" dirty="0" err="1" smtClean="0">
                          <a:latin typeface="Myriad Pro" pitchFamily="34" charset="0"/>
                          <a:ea typeface="SimSun"/>
                          <a:cs typeface="Times New Roman"/>
                        </a:rPr>
                        <a:t>w</a:t>
                      </a:r>
                      <a:r>
                        <a:rPr lang="en-US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/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 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&lt; </a:t>
                      </a:r>
                      <a:r>
                        <a:rPr lang="ru-RU" sz="1200" i="1" dirty="0" err="1">
                          <a:latin typeface="Myriad Pro" pitchFamily="34" charset="0"/>
                          <a:ea typeface="SimSun"/>
                          <a:cs typeface="Times New Roman"/>
                        </a:rPr>
                        <a:t>P</a:t>
                      </a:r>
                      <a:r>
                        <a:rPr lang="ru-RU" sz="1200" i="1" baseline="-25000" dirty="0" err="1">
                          <a:latin typeface="Myriad Pro" pitchFamily="34" charset="0"/>
                          <a:ea typeface="SimSun"/>
                          <a:cs typeface="Times New Roman"/>
                        </a:rPr>
                        <a:t>w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/ 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 &lt; </a:t>
                      </a:r>
                      <a:r>
                        <a:rPr lang="ru-RU" sz="1200" i="1" dirty="0" err="1" smtClean="0">
                          <a:latin typeface="Myriad Pro" pitchFamily="34" charset="0"/>
                          <a:ea typeface="SimSun"/>
                          <a:cs typeface="Times New Roman"/>
                        </a:rPr>
                        <a:t>P</a:t>
                      </a:r>
                      <a:r>
                        <a:rPr lang="ru-RU" sz="1200" i="1" baseline="-25000" dirty="0" err="1" smtClean="0">
                          <a:latin typeface="Myriad Pro" pitchFamily="34" charset="0"/>
                          <a:ea typeface="SimSun"/>
                          <a:cs typeface="Times New Roman"/>
                        </a:rPr>
                        <a:t>w</a:t>
                      </a:r>
                      <a:r>
                        <a:rPr lang="en-US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/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70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Myriad Pro" pitchFamily="34" charset="0"/>
                        </a:rPr>
                        <a:t>Размер выигрыша без учета ставки</a:t>
                      </a:r>
                      <a:endParaRPr lang="ru-RU" sz="1200" dirty="0"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R-c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R-c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R-c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R-c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3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7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Размер ставки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R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-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P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w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R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-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P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w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R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-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P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w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R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-</a:t>
                      </a: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P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w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7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Полезность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(P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w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-1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)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(P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w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-2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)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(P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w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-2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)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c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(P</a:t>
                      </a:r>
                      <a:r>
                        <a:rPr lang="ru-RU" sz="1200" i="1" baseline="-25000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w</a:t>
                      </a:r>
                      <a:r>
                        <a:rPr lang="ru-RU" sz="1200" i="1" dirty="0" smtClean="0">
                          <a:latin typeface="Myriad Pro" pitchFamily="34" charset="0"/>
                          <a:ea typeface="SimSun"/>
                          <a:cs typeface="Times New Roman"/>
                        </a:rPr>
                        <a:t>-3</a:t>
                      </a:r>
                      <a:r>
                        <a:rPr lang="ru-RU" sz="1200" i="1" dirty="0">
                          <a:latin typeface="Myriad Pro" pitchFamily="34" charset="0"/>
                          <a:ea typeface="SimSun"/>
                          <a:cs typeface="Times New Roman"/>
                        </a:rPr>
                        <a:t>)</a:t>
                      </a:r>
                      <a:endParaRPr lang="ru-RU" sz="1200" dirty="0">
                        <a:latin typeface="Myriad Pro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9253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3025" y="4281488"/>
            <a:ext cx="3382963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4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47988" y="4292600"/>
            <a:ext cx="3252787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5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53125" y="4302125"/>
            <a:ext cx="318135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1161</TotalTime>
  <Words>1278</Words>
  <Application>Microsoft Office PowerPoint</Application>
  <PresentationFormat>Экран (4:3)</PresentationFormat>
  <Paragraphs>354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Уровень доверия в обществе, социальный капитал и коррупция – гипотезы, модели, оценки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rassadovskaya.a</cp:lastModifiedBy>
  <cp:revision>102</cp:revision>
  <dcterms:created xsi:type="dcterms:W3CDTF">2010-09-30T06:45:29Z</dcterms:created>
  <dcterms:modified xsi:type="dcterms:W3CDTF">2015-11-26T11:32:57Z</dcterms:modified>
</cp:coreProperties>
</file>