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16"/>
  </p:notesMasterIdLst>
  <p:sldIdLst>
    <p:sldId id="283" r:id="rId2"/>
    <p:sldId id="284" r:id="rId3"/>
    <p:sldId id="291" r:id="rId4"/>
    <p:sldId id="290" r:id="rId5"/>
    <p:sldId id="298" r:id="rId6"/>
    <p:sldId id="285" r:id="rId7"/>
    <p:sldId id="286" r:id="rId8"/>
    <p:sldId id="293" r:id="rId9"/>
    <p:sldId id="287" r:id="rId10"/>
    <p:sldId id="288" r:id="rId11"/>
    <p:sldId id="299" r:id="rId12"/>
    <p:sldId id="295" r:id="rId13"/>
    <p:sldId id="294" r:id="rId14"/>
    <p:sldId id="296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F82"/>
    <a:srgbClr val="21386F"/>
    <a:srgbClr val="1C2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81" autoAdjust="0"/>
    <p:restoredTop sz="94713" autoAdjust="0"/>
  </p:normalViewPr>
  <p:slideViewPr>
    <p:cSldViewPr snapToGrid="0" snapToObjects="1">
      <p:cViewPr>
        <p:scale>
          <a:sx n="77" d="100"/>
          <a:sy n="77" d="100"/>
        </p:scale>
        <p:origin x="-1146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AD345-D3E7-4202-90B4-262CCDF57F38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1A905-7690-4E9A-BD40-83EC6E184C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24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59386-5D9B-4C25-8661-03596F7EF066}" type="datetime1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19565-B4B0-4881-B887-D6E11AE12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BD083-F0FF-4840-90D3-86CE4953A4DC}" type="datetime1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8116C-ED1B-4378-869F-453004F40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74C75-7EB6-4B4B-926C-3C54F1A01216}" type="datetime1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E9101-8937-4661-A7A4-1C7D1EFD9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924800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447800"/>
            <a:ext cx="7924800" cy="45720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7E87-0633-490E-AFCB-96604C8302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E0AC9-C3A1-4397-81FB-6651D791EB93}" type="datetime1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4AD38-8570-4455-92F6-7C92A5D9C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06BDF-7F9C-4D75-BA40-B08A1E4A8058}" type="datetime1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97006-C4C9-41B5-BD97-2FA817566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F755B-9B6C-4975-B59C-A9C660363768}" type="datetime1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4B1E5-BCCE-46A8-A1F7-2A848EE3D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8A982-BCF5-4086-B2A0-0A5552105B5C}" type="datetime1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9F70-5AC8-422B-8C9C-88F07ED90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A888E-1143-4C44-ABB1-D7D9675D434E}" type="datetime1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9D403-23D5-45C5-89E9-797E281B0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9A802-E2D1-4163-8B58-845ECC237BD3}" type="datetime1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CE286-6FF4-4C12-ADB3-8A6432A9D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ACD98-E616-400C-860E-03BAC9043D73}" type="datetime1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6D11A-22FF-459B-95DC-4E260718B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AEDC6-5217-4F90-800E-34CE1660B099}" type="datetime1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1B991-0833-4739-A2D4-326195388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ACF9689A-35BF-4ED7-8954-A631ED0BAF63}" type="datetime1">
              <a:rPr lang="en-US"/>
              <a:pPr>
                <a:defRPr/>
              </a:pPr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D774E2F-E0A6-4EE5-97F6-933A8AE5F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5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48"/>
            <a:ext cx="9144000" cy="6858000"/>
          </a:xfrm>
          <a:prstGeom prst="rect">
            <a:avLst/>
          </a:prstGeom>
        </p:spPr>
      </p:pic>
      <p:sp>
        <p:nvSpPr>
          <p:cNvPr id="6146" name="Title 1"/>
          <p:cNvSpPr>
            <a:spLocks/>
          </p:cNvSpPr>
          <p:nvPr/>
        </p:nvSpPr>
        <p:spPr bwMode="auto">
          <a:xfrm>
            <a:off x="685800" y="1501254"/>
            <a:ext cx="7772400" cy="194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Магистерская программа </a:t>
            </a:r>
            <a:r>
              <a:rPr lang="ru-RU" sz="3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Финансы»</a:t>
            </a:r>
            <a:endParaRPr lang="en-US" sz="3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Специализация </a:t>
            </a:r>
            <a:r>
              <a:rPr lang="ru-RU" sz="3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«Аудит и консалтинг»</a:t>
            </a:r>
            <a:endParaRPr lang="en-US" sz="3000" dirty="0">
              <a:solidFill>
                <a:srgbClr val="21386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Subtitle 2"/>
          <p:cNvSpPr>
            <a:spLocks/>
          </p:cNvSpPr>
          <p:nvPr/>
        </p:nvSpPr>
        <p:spPr bwMode="auto">
          <a:xfrm>
            <a:off x="1371600" y="4468813"/>
            <a:ext cx="64008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kumimoji="1" lang="ru-RU" sz="1400">
              <a:solidFill>
                <a:srgbClr val="000066"/>
              </a:solidFill>
              <a:latin typeface="Myriad Pro"/>
            </a:endParaRPr>
          </a:p>
        </p:txBody>
      </p:sp>
      <p:sp>
        <p:nvSpPr>
          <p:cNvPr id="6148" name="Subtitle 2"/>
          <p:cNvSpPr txBox="1">
            <a:spLocks/>
          </p:cNvSpPr>
          <p:nvPr/>
        </p:nvSpPr>
        <p:spPr bwMode="auto">
          <a:xfrm>
            <a:off x="1371600" y="6467475"/>
            <a:ext cx="6400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Нижний Новгород, 201</a:t>
            </a:r>
            <a:r>
              <a:rPr lang="en-US" sz="800">
                <a:solidFill>
                  <a:schemeClr val="bg1"/>
                </a:solidFill>
              </a:rPr>
              <a:t>2</a:t>
            </a:r>
          </a:p>
          <a:p>
            <a:pPr algn="ctr">
              <a:spcBef>
                <a:spcPct val="20000"/>
              </a:spcBef>
            </a:pPr>
            <a:r>
              <a:rPr lang="en-US" sz="800">
                <a:solidFill>
                  <a:schemeClr val="bg1"/>
                </a:solidFill>
              </a:rPr>
              <a:t>nnov.hse.ru</a:t>
            </a:r>
            <a:r>
              <a:rPr lang="ru-RU" sz="800">
                <a:solidFill>
                  <a:schemeClr val="bg1"/>
                </a:solidFill>
              </a:rPr>
              <a:t> </a:t>
            </a: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9711" y="5053697"/>
            <a:ext cx="5227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специализации – 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к.э.н.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Штефан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М.А.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4638675"/>
            <a:ext cx="1143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defTabSz="914400" eaLnBrk="1" hangingPunct="1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Совместная российско-итальянская программа</a:t>
            </a:r>
            <a:b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</a:b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«Аудит и консалтинг» с университетом г. </a:t>
            </a:r>
            <a:r>
              <a:rPr lang="ru-RU" sz="2000" b="1" dirty="0" err="1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Тушия</a:t>
            </a:r>
            <a:endParaRPr lang="ru-RU" sz="36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661" y="1219201"/>
            <a:ext cx="8734566" cy="559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2000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lnSpc>
                <a:spcPct val="120000"/>
              </a:lnSpc>
            </a:pPr>
            <a:r>
              <a:rPr lang="ru-RU" sz="22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Условия совместной российско-итальянской программы:</a:t>
            </a:r>
          </a:p>
          <a:p>
            <a:pPr marL="342900" indent="-342900" algn="just" defTabSz="914400">
              <a:lnSpc>
                <a:spcPct val="120000"/>
              </a:lnSpc>
              <a:buAutoNum type="arabicPeriod"/>
            </a:pP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Бесплатная  основа обучения (в России и Италии)</a:t>
            </a:r>
          </a:p>
          <a:p>
            <a:pPr marL="342900" indent="-342900" algn="just" defTabSz="914400">
              <a:lnSpc>
                <a:spcPct val="120000"/>
              </a:lnSpc>
              <a:buAutoNum type="arabicPeriod"/>
            </a:pP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Проживание в общежитии Италии (за счет средств студента)</a:t>
            </a:r>
          </a:p>
          <a:p>
            <a:pPr marL="342900" indent="-342900" algn="just" defTabSz="914400">
              <a:lnSpc>
                <a:spcPct val="120000"/>
              </a:lnSpc>
              <a:buAutoNum type="arabicPeriod"/>
            </a:pP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Транспортные расходы (за счет средств студента)</a:t>
            </a:r>
          </a:p>
          <a:p>
            <a:pPr marL="342900" indent="-342900" algn="just" defTabSz="914400">
              <a:lnSpc>
                <a:spcPct val="120000"/>
              </a:lnSpc>
              <a:buAutoNum type="arabicPeriod"/>
            </a:pP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Успешное прохождение собеседования по итальянскому языку - на территории НИУ ВШЭ – Нижний Новгород</a:t>
            </a:r>
          </a:p>
          <a:p>
            <a:pPr algn="ctr" defTabSz="914400">
              <a:lnSpc>
                <a:spcPct val="120000"/>
              </a:lnSpc>
            </a:pP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        Состав комиссии: </a:t>
            </a:r>
          </a:p>
          <a:p>
            <a:pPr marL="342900" indent="-342900" algn="just" defTabSz="9144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руководитель специализации Аудит и консалтинг;</a:t>
            </a:r>
          </a:p>
          <a:p>
            <a:pPr marL="342900" indent="-342900" algn="just" defTabSz="9144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руководитель российско-итальянских связей в НИУ ВШЭ – Н. Новгород;</a:t>
            </a:r>
          </a:p>
          <a:p>
            <a:pPr marL="342900" indent="-342900" algn="just" defTabSz="9144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профессор Университета </a:t>
            </a:r>
            <a:r>
              <a:rPr lang="ru-RU" sz="2000" dirty="0" err="1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Тушия</a:t>
            </a: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 defTabSz="914400">
              <a:lnSpc>
                <a:spcPct val="120000"/>
              </a:lnSpc>
              <a:buAutoNum type="arabicPeriod"/>
            </a:pPr>
            <a:endParaRPr lang="ru-RU" sz="2000" b="1" dirty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400">
              <a:lnSpc>
                <a:spcPct val="120000"/>
              </a:lnSpc>
            </a:pP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В ВШЭ существует </a:t>
            </a:r>
            <a:r>
              <a:rPr lang="ru-RU" sz="2000" b="1" dirty="0" err="1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грантовая</a:t>
            </a: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 поддержка академической мобильности  (оплата проживания и проезда)</a:t>
            </a: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1600" dirty="0">
              <a:solidFill>
                <a:srgbClr val="37609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073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defTabSz="914400" eaLnBrk="1" hangingPunct="1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Совместная российско-итальянская программа</a:t>
            </a:r>
            <a:b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</a:b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«Аудит и консалтинг» с университетом г. </a:t>
            </a:r>
            <a:r>
              <a:rPr lang="ru-RU" sz="2000" b="1" dirty="0" err="1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Тушия</a:t>
            </a:r>
            <a:endParaRPr lang="ru-RU" sz="36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661" y="1219201"/>
            <a:ext cx="8734566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2000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1600" dirty="0">
              <a:solidFill>
                <a:srgbClr val="376092"/>
              </a:solidFill>
              <a:latin typeface="Calibri" pitchFamily="34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0" y="1351127"/>
            <a:ext cx="8229600" cy="475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477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defTabSz="914400" eaLnBrk="1" hangingPunct="1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Специализация «Аудит и консалтинг»</a:t>
            </a:r>
            <a:endParaRPr lang="ru-RU" sz="36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661" y="1219201"/>
            <a:ext cx="8734566" cy="42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2000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2444" y="1591021"/>
            <a:ext cx="7998156" cy="4154984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Тенденции:</a:t>
            </a: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ФЗ «О бухгалтерском учете» – главный бухгалтер должен иметь профильное образование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большая распространенность аудиторской деятельности в РФ в связи с переходом на МСФО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Потребность в финансовых консультантах в связи с необходимостью применения профессиональных оценок, выявлением наиболее эффективных вариантов осуществления финансово-хозяйственной деятельности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552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defTabSz="914400" eaLnBrk="1" hangingPunct="1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Специализация «Аудит и консалтинг»</a:t>
            </a:r>
            <a:endParaRPr lang="ru-RU" sz="36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661" y="1219201"/>
            <a:ext cx="8734566" cy="42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2000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2444" y="2150589"/>
            <a:ext cx="8001000" cy="2462213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 оценкам рейтинга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Forbes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201-2012 гг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аудиторские и консалтинговые фирмы  стали </a:t>
            </a: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одними из самых рентабельных компаний в </a:t>
            </a: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нашей стране !!!!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49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defTabSz="914400" eaLnBrk="1" hangingPunct="1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Специализация «Аудит и консалтинг»</a:t>
            </a:r>
            <a:endParaRPr lang="ru-RU" sz="36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661" y="1219201"/>
            <a:ext cx="8734566" cy="42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2000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2444" y="2955821"/>
            <a:ext cx="8001000" cy="430887"/>
          </a:xfrm>
          <a:prstGeom prst="rect">
            <a:avLst/>
          </a:prstGeom>
          <a:noFill/>
          <a:ln w="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ВОПРОСЫ ?</a:t>
            </a:r>
            <a:endParaRPr lang="ru-RU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865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30288" y="152400"/>
            <a:ext cx="8113712" cy="106680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Специализация «Аудит и консалтинг»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295920"/>
              </p:ext>
            </p:extLst>
          </p:nvPr>
        </p:nvGraphicFramePr>
        <p:xfrm>
          <a:off x="218364" y="1397006"/>
          <a:ext cx="8502555" cy="3988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0496"/>
                <a:gridCol w="5732059"/>
              </a:tblGrid>
              <a:tr h="563092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Дата создания 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888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Потенциальная аудитория  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None/>
                      </a:pPr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Выпускники российских ВУЗов, желающие:</a:t>
                      </a:r>
                    </a:p>
                    <a:p>
                      <a:pPr algn="just">
                        <a:buFont typeface="Arial" pitchFamily="34" charset="0"/>
                        <a:buNone/>
                      </a:pPr>
                      <a:endParaRPr lang="ru-RU" sz="1800" b="0" dirty="0" smtClean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получить</a:t>
                      </a: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качественное образование в области финансов и престижную работу, 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endParaRPr lang="ru-RU" sz="1800" b="0" baseline="0" dirty="0" smtClean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построить собственный бизнес в области аудита и консалтинга,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endParaRPr lang="ru-RU" sz="1800" b="0" baseline="0" dirty="0" smtClean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продолжить образование за рубежом</a:t>
                      </a:r>
                      <a:endParaRPr lang="ru-RU" sz="1800" b="0" dirty="0" smtClean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30288" y="152400"/>
            <a:ext cx="8113712" cy="106680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Преподаватели специализации «Аудит и консалтинг»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844915"/>
              </p:ext>
            </p:extLst>
          </p:nvPr>
        </p:nvGraphicFramePr>
        <p:xfrm>
          <a:off x="368490" y="1528554"/>
          <a:ext cx="8352429" cy="4616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505"/>
                <a:gridCol w="6261924"/>
              </a:tblGrid>
              <a:tr h="36048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ФИО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Должность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1879">
                <a:tc>
                  <a:txBody>
                    <a:bodyPr/>
                    <a:lstStyle/>
                    <a:p>
                      <a:r>
                        <a:rPr lang="ru-RU" sz="1800" b="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Штефан</a:t>
                      </a:r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М.А.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К.э.н., декан факультета Экономики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0489">
                <a:tc>
                  <a:txBody>
                    <a:bodyPr/>
                    <a:lstStyle/>
                    <a:p>
                      <a:r>
                        <a:rPr lang="ru-RU" sz="1800" b="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Марширова</a:t>
                      </a: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Л.Е.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К.э.н.,</a:t>
                      </a: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доцент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0489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Замотаева О.А.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К.э.н., доцент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0489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Колчина Л.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Зам. директора КМПГ (в Нижнем Новгороде)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0489">
                <a:tc>
                  <a:txBody>
                    <a:bodyPr/>
                    <a:lstStyle/>
                    <a:p>
                      <a:r>
                        <a:rPr lang="ru-RU" sz="1800" b="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Гричук</a:t>
                      </a:r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А.П.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Директор КМПГ (в Нижнем Новгороде)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0857">
                <a:tc>
                  <a:txBody>
                    <a:bodyPr/>
                    <a:lstStyle/>
                    <a:p>
                      <a:r>
                        <a:rPr lang="ru-RU" sz="1800" b="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Джигкаева</a:t>
                      </a:r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А.В</a:t>
                      </a:r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Главный внутренний аудитор ОАО «Группа</a:t>
                      </a: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ГАЗ», директор Нижегородского отдела Института Внутренних аудиторов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0489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Краснова К.П.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Внутренний аудитор ОАО «Группа</a:t>
                      </a: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ГАЗ»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6549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Семин</a:t>
                      </a: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В.С.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Начальник ФНС России по Автозаводскому району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6549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Шурыгин А.В.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К.э.н., доцент, методолог ОАО «Ростелеком»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7034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Многие другие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00889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30288" y="152400"/>
            <a:ext cx="8113712" cy="106680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Преподаватели специализации «Аудит и консалтинг»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727516"/>
              </p:ext>
            </p:extLst>
          </p:nvPr>
        </p:nvGraphicFramePr>
        <p:xfrm>
          <a:off x="218364" y="1397006"/>
          <a:ext cx="8775511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108"/>
                <a:gridCol w="6687403"/>
              </a:tblGrid>
              <a:tr h="29532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ФИО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Должность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681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Преподаватели кафедр:</a:t>
                      </a:r>
                    </a:p>
                    <a:p>
                      <a:pPr marL="342900" indent="-342900" algn="ctr">
                        <a:buFont typeface="Arial" pitchFamily="34" charset="0"/>
                        <a:buChar char="•"/>
                      </a:pP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Финансового менеджмента, </a:t>
                      </a:r>
                    </a:p>
                    <a:p>
                      <a:pPr marL="342900" indent="-342900" algn="ctr">
                        <a:buFont typeface="Arial" pitchFamily="34" charset="0"/>
                        <a:buChar char="•"/>
                      </a:pP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Базовой кафедры ВВБСБ РФ, </a:t>
                      </a:r>
                    </a:p>
                    <a:p>
                      <a:pPr marL="342900" indent="-342900" algn="ctr">
                        <a:buFont typeface="Arial" pitchFamily="34" charset="0"/>
                        <a:buChar char="•"/>
                      </a:pP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Социально-гуманитарных наук </a:t>
                      </a:r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342900" indent="-342900" algn="ctr">
                        <a:buFontTx/>
                        <a:buChar char="-"/>
                      </a:pP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681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Мастер классы ведущих компаний Нижнего Новгорода и России:</a:t>
                      </a:r>
                      <a:r>
                        <a:rPr lang="ru-RU" sz="1800" b="1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285750" indent="-285750" algn="ctr">
                        <a:buFont typeface="Arial" pitchFamily="34" charset="0"/>
                        <a:buChar char="•"/>
                      </a:pP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ОАО </a:t>
                      </a:r>
                      <a:r>
                        <a:rPr lang="ru-RU" sz="1800" b="0" baseline="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Сибурнефтехим</a:t>
                      </a: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285750" indent="-285750" algn="ctr">
                        <a:buFont typeface="Arial" pitchFamily="34" charset="0"/>
                        <a:buChar char="•"/>
                      </a:pPr>
                      <a:r>
                        <a:rPr lang="en-US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PricewaterhouseCoopers</a:t>
                      </a: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285750" indent="-285750" algn="ctr">
                        <a:buFont typeface="Arial" pitchFamily="34" charset="0"/>
                        <a:buChar char="•"/>
                      </a:pP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ОАО Сокол,</a:t>
                      </a:r>
                    </a:p>
                    <a:p>
                      <a:pPr marL="285750" indent="-285750" algn="ctr">
                        <a:buFont typeface="Arial" pitchFamily="34" charset="0"/>
                        <a:buChar char="•"/>
                      </a:pPr>
                      <a:r>
                        <a:rPr lang="ru-RU" sz="1800" b="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</a:t>
                      </a:r>
                      <a:r>
                        <a:rPr lang="ru-RU" sz="1800" b="0" baseline="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НексиаПачоли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300">
                <a:tc gridSpan="2"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Лекции иностранных профессоров</a:t>
                      </a:r>
                      <a:r>
                        <a:rPr lang="ru-RU" sz="1800" b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Италия, Америка, Канада</a:t>
                      </a:r>
                      <a:endParaRPr lang="ru-RU" sz="1800" b="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717644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30288" y="152400"/>
            <a:ext cx="8113712" cy="106680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Преподаватели специализации «Аудит и консалтинг»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31665"/>
            <a:ext cx="3222738" cy="180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КПМ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91" y="1678675"/>
            <a:ext cx="3099706" cy="193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C:\Users\user\Desktop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03761"/>
            <a:ext cx="3062100" cy="204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323" y="4503761"/>
            <a:ext cx="3031390" cy="202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nnov.hse.ru/data/2014/03/05/1332876814/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37" y="2973397"/>
            <a:ext cx="3183326" cy="212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94030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Трудоустройство выпускников</a:t>
            </a:r>
            <a:endParaRPr lang="ru-RU" sz="3600" b="1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8201" name="Rectangle 9"/>
          <p:cNvSpPr>
            <a:spLocks noGrp="1"/>
          </p:cNvSpPr>
          <p:nvPr>
            <p:ph type="body" sz="half" idx="4294967295"/>
          </p:nvPr>
        </p:nvSpPr>
        <p:spPr>
          <a:xfrm>
            <a:off x="457200" y="1417638"/>
            <a:ext cx="3173104" cy="5188262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Сотрудники аудиторских компаний, индивидуальные аудиторы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Внутренние аудиторы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Экономисты ,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Специалисты планирования и прогнозирования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Финансовые , бухгалтерские и налоговые консультанты </a:t>
            </a:r>
          </a:p>
          <a:p>
            <a:pPr>
              <a:lnSpc>
                <a:spcPct val="80000"/>
              </a:lnSpc>
            </a:pPr>
            <a:endParaRPr lang="ru-RU" sz="1600" dirty="0" smtClean="0">
              <a:ea typeface="ＭＳ Ｐゴシック" pitchFamily="34" charset="-128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779838" y="1417638"/>
            <a:ext cx="5145798" cy="5188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Транснациональные аудиторские компании: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KPMG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,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PricewaterhouseCoopers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Ведущие российские аудиторские компании: «НИЭР «Аудит»», «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Информ-НН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»</a:t>
            </a: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ОАО «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Лукойл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Волганефтепродукт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»</a:t>
            </a: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ОАО «Группа ГАЗ»</a:t>
            </a: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ОАО «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Сибур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»</a:t>
            </a: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ОАО «Сокол»</a:t>
            </a: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Сбербанк (внутренний аудит)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 marL="457200" indent="-4572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ОАО «РЖД»</a:t>
            </a:r>
            <a:endParaRPr lang="en-US" dirty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0" hangingPunct="0">
              <a:buFont typeface="Wingdings" pitchFamily="2" charset="2"/>
              <a:buChar char="Ø"/>
            </a:pPr>
            <a:endParaRPr lang="ru-RU" sz="1600" dirty="0">
              <a:solidFill>
                <a:srgbClr val="376092"/>
              </a:solidFill>
              <a:latin typeface="Calibri" pitchFamily="34" charset="0"/>
            </a:endParaRPr>
          </a:p>
          <a:p>
            <a:pPr marL="457200" indent="-457200" algn="just" eaLnBrk="0" hangingPunct="0">
              <a:buFont typeface="Wingdings" pitchFamily="2" charset="2"/>
              <a:buChar char="Ø"/>
            </a:pPr>
            <a:endParaRPr lang="ru-RU" sz="1600" dirty="0">
              <a:solidFill>
                <a:srgbClr val="003F82"/>
              </a:solidFill>
            </a:endParaRPr>
          </a:p>
          <a:p>
            <a:pPr marL="457200" indent="-457200" algn="just" eaLnBrk="0" hangingPunct="0"/>
            <a:endParaRPr lang="ru-RU" sz="1600" dirty="0">
              <a:solidFill>
                <a:srgbClr val="003F8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defTabSz="914400" eaLnBrk="1" hangingPunct="1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       Особенности специализации «Аудит и консалтинг»</a:t>
            </a:r>
            <a:endParaRPr lang="ru-RU" sz="36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081" y="1528549"/>
            <a:ext cx="818751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000" b="1" dirty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Практическая направленность </a:t>
            </a: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обучения, вовлечение в учебный процесс практиков</a:t>
            </a: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2000" b="1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Сотрудничество с Базовой кафедрой КПМГ</a:t>
            </a:r>
          </a:p>
          <a:p>
            <a:pPr algn="just" defTabSz="914400">
              <a:lnSpc>
                <a:spcPct val="120000"/>
              </a:lnSpc>
            </a:pPr>
            <a:endParaRPr lang="ru-RU" sz="2000" b="1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defTabSz="9144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включение в учебный план факультативных дисциплин «Консолидация финансовой отчетности», «Личная эффективность», дисциплины АССА (на английском языке);</a:t>
            </a:r>
          </a:p>
          <a:p>
            <a:pPr marL="285750" indent="-285750" algn="just" defTabSz="9144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возможность прохождения стажировки</a:t>
            </a:r>
          </a:p>
          <a:p>
            <a:pPr marL="285750" indent="-285750" algn="just" defTabSz="9144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дальнейшее трудоустройство</a:t>
            </a:r>
            <a:endParaRPr lang="en-US" sz="2000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b="1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1600" dirty="0" smtClean="0">
              <a:solidFill>
                <a:srgbClr val="376092"/>
              </a:solidFill>
              <a:latin typeface="Calibri" pitchFamily="34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1600" dirty="0">
              <a:solidFill>
                <a:srgbClr val="376092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defTabSz="914400" eaLnBrk="1" hangingPunct="1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       Особенности специализации «Аудит и консалтинг»</a:t>
            </a:r>
            <a:endParaRPr lang="ru-RU" sz="36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081" y="1528549"/>
            <a:ext cx="818751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b="1" dirty="0" smtClean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Соответствие   </a:t>
            </a:r>
            <a:r>
              <a:rPr lang="ru-RU" sz="2000" b="1" dirty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программам зарубежных университетов </a:t>
            </a: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2000" b="1" dirty="0">
              <a:solidFill>
                <a:srgbClr val="37609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Наличие зарубежных связей с Италией, возможность получения двух дипломов в рамках одной программы</a:t>
            </a: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1600" dirty="0" smtClean="0">
              <a:solidFill>
                <a:srgbClr val="376092"/>
              </a:solidFill>
              <a:latin typeface="Calibri" pitchFamily="34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1600" dirty="0">
              <a:solidFill>
                <a:srgbClr val="376092"/>
              </a:solidFill>
              <a:latin typeface="Calibri" pitchFamily="34" charset="0"/>
            </a:endParaRP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895" y="3579128"/>
            <a:ext cx="3071813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031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defTabSz="914400" eaLnBrk="1" hangingPunct="1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Совместная российско-итальянская программа</a:t>
            </a:r>
            <a:b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</a:br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«Аудит и консалтинг» с университетом г. </a:t>
            </a:r>
            <a:r>
              <a:rPr lang="ru-RU" sz="2000" b="1" dirty="0" err="1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rPr>
              <a:t>Тушия</a:t>
            </a:r>
            <a:endParaRPr lang="ru-RU" sz="36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803400"/>
            <a:ext cx="7924800" cy="46720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1 год обучения в НИУ ВШЭ – Нижний Новгород</a:t>
            </a:r>
          </a:p>
          <a:p>
            <a:pPr marL="342900" indent="-342900" algn="just" defTabSz="9144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Дисциплины из учебного плана (базовые, предметы по выбору, факультативы);</a:t>
            </a:r>
          </a:p>
          <a:p>
            <a:pPr marL="342900" indent="-342900" algn="just" defTabSz="9144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     Курсовая работа (задел магистерской диссертации);</a:t>
            </a:r>
          </a:p>
          <a:p>
            <a:pPr marL="342900" indent="-342900" algn="just" defTabSz="9144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     Итальянский язык (базовый);</a:t>
            </a:r>
          </a:p>
          <a:p>
            <a:pPr marL="342900" indent="-342900" algn="just" defTabSz="9144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     Итальянский язык (экономический);</a:t>
            </a: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2 год обучения в Университете </a:t>
            </a:r>
            <a:r>
              <a:rPr lang="ru-RU" sz="2000" b="1" dirty="0" err="1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Тушия</a:t>
            </a: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 defTabSz="9144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Три  предмета по выбору;</a:t>
            </a:r>
          </a:p>
          <a:p>
            <a:pPr marL="342900" indent="-342900" algn="just" defTabSz="91440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>      Подготовка магистерской диссертации (на русском и итальянском языках)</a:t>
            </a:r>
          </a:p>
          <a:p>
            <a:pPr algn="just" defTabSz="914400">
              <a:lnSpc>
                <a:spcPct val="120000"/>
              </a:lnSpc>
            </a:pPr>
            <a:endParaRPr lang="ru-RU" sz="1600" dirty="0" smtClean="0">
              <a:solidFill>
                <a:srgbClr val="376092"/>
              </a:solidFill>
              <a:latin typeface="Calibri" pitchFamily="34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1600" dirty="0" smtClean="0">
              <a:solidFill>
                <a:srgbClr val="376092"/>
              </a:solidFill>
              <a:latin typeface="Calibri" pitchFamily="34" charset="0"/>
            </a:endParaRPr>
          </a:p>
          <a:p>
            <a:pPr marL="342900" indent="-342900" algn="just" defTabSz="914400">
              <a:lnSpc>
                <a:spcPct val="120000"/>
              </a:lnSpc>
              <a:buFont typeface="Wingdings" pitchFamily="2" charset="2"/>
              <a:buChar char="Ø"/>
            </a:pPr>
            <a:endParaRPr lang="ru-RU" sz="1600" dirty="0">
              <a:solidFill>
                <a:srgbClr val="37609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15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1438</TotalTime>
  <Words>623</Words>
  <Application>Microsoft Office PowerPoint</Application>
  <PresentationFormat>Экран (4:3)</PresentationFormat>
  <Paragraphs>137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1_Office Theme</vt:lpstr>
      <vt:lpstr>Презентация PowerPoint</vt:lpstr>
      <vt:lpstr>Специализация «Аудит и консалтинг»</vt:lpstr>
      <vt:lpstr>Преподаватели специализации «Аудит и консалтинг»</vt:lpstr>
      <vt:lpstr>Преподаватели специализации «Аудит и консалтинг»</vt:lpstr>
      <vt:lpstr>Преподаватели специализации «Аудит и консалтинг»</vt:lpstr>
      <vt:lpstr>Трудоустройство выпускников</vt:lpstr>
      <vt:lpstr>       Особенности специализации «Аудит и консалтинг»</vt:lpstr>
      <vt:lpstr>       Особенности специализации «Аудит и консалтинг»</vt:lpstr>
      <vt:lpstr>Совместная российско-итальянская программа «Аудит и консалтинг» с университетом г. Тушия</vt:lpstr>
      <vt:lpstr>Совместная российско-итальянская программа «Аудит и консалтинг» с университетом г. Тушия</vt:lpstr>
      <vt:lpstr>Совместная российско-итальянская программа «Аудит и консалтинг» с университетом г. Тушия</vt:lpstr>
      <vt:lpstr>Специализация «Аудит и консалтинг»</vt:lpstr>
      <vt:lpstr>Специализация «Аудит и консалтинг»</vt:lpstr>
      <vt:lpstr>Специализация «Аудит и консалтинг»</vt:lpstr>
    </vt:vector>
  </TitlesOfParts>
  <Company>hse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vkremlev</dc:creator>
  <cp:lastModifiedBy>дом</cp:lastModifiedBy>
  <cp:revision>139</cp:revision>
  <dcterms:created xsi:type="dcterms:W3CDTF">2010-09-30T06:45:29Z</dcterms:created>
  <dcterms:modified xsi:type="dcterms:W3CDTF">2015-12-04T06:41:56Z</dcterms:modified>
</cp:coreProperties>
</file>