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58" r:id="rId5"/>
    <p:sldId id="259" r:id="rId6"/>
    <p:sldId id="257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nov.izbirkom.ru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20798149">
            <a:off x="539552" y="1484784"/>
            <a:ext cx="8604448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ЕДИНАЯ ВЕНЕРА</a:t>
            </a:r>
            <a:endParaRPr lang="ru-RU" sz="7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6" name="Рисунок 5" descr="3-voro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067940">
            <a:off x="577439" y="3682910"/>
            <a:ext cx="2558405" cy="2558405"/>
          </a:xfrm>
          <a:prstGeom prst="rect">
            <a:avLst/>
          </a:prstGeom>
        </p:spPr>
      </p:pic>
      <p:pic>
        <p:nvPicPr>
          <p:cNvPr id="7" name="Рисунок 6" descr="logo_hse_cmy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43808" y="5661248"/>
            <a:ext cx="5786986" cy="68594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772816"/>
            <a:ext cx="8183880" cy="288032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Повысить явку молодых избирателей — наша цель! </a:t>
            </a:r>
            <a:r>
              <a:rPr lang="ru-RU" sz="5400" dirty="0" smtClean="0"/>
              <a:t>Почему?</a:t>
            </a:r>
            <a:endParaRPr lang="ru-RU" sz="5400" dirty="0"/>
          </a:p>
        </p:txBody>
      </p:sp>
      <p:pic>
        <p:nvPicPr>
          <p:cNvPr id="5" name="Рисунок 4" descr="vopro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606967">
            <a:off x="898444" y="4364596"/>
            <a:ext cx="1253504" cy="1690952"/>
          </a:xfrm>
          <a:prstGeom prst="rect">
            <a:avLst/>
          </a:prstGeom>
        </p:spPr>
      </p:pic>
      <p:pic>
        <p:nvPicPr>
          <p:cNvPr id="6" name="Рисунок 5" descr="znak2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254311">
            <a:off x="6660232" y="4293096"/>
            <a:ext cx="1147508" cy="1215008"/>
          </a:xfrm>
          <a:prstGeom prst="rect">
            <a:avLst/>
          </a:prstGeom>
        </p:spPr>
      </p:pic>
      <p:pic>
        <p:nvPicPr>
          <p:cNvPr id="7" name="Рисунок 6" descr="220694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63888" y="692696"/>
            <a:ext cx="1872208" cy="195187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89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Молодёжная возрастная 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группа: </a:t>
            </a:r>
            <a:endParaRPr lang="ru-RU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>
              <a:buNone/>
            </a:pPr>
            <a:endParaRPr lang="ru-RU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наиболее </a:t>
            </a: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социально активная часть населения</a:t>
            </a: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</a:p>
          <a:p>
            <a:endParaRPr lang="ru-RU" sz="24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наследует </a:t>
            </a: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степень развития </a:t>
            </a: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общества</a:t>
            </a:r>
          </a:p>
          <a:p>
            <a:endParaRPr lang="ru-RU" sz="24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формирует </a:t>
            </a: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образ </a:t>
            </a: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будущего</a:t>
            </a:r>
          </a:p>
          <a:p>
            <a:endParaRPr lang="ru-RU" sz="24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основной </a:t>
            </a: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электоральный резерв российского общества</a:t>
            </a:r>
            <a:endParaRPr lang="ru-RU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5" name="Рисунок 4" descr="7b18a0d1c0619e973d5761fec36567a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4869160"/>
            <a:ext cx="2592288" cy="174169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48680"/>
            <a:ext cx="818388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СТУДЕНЧЕСКАЯ ГАЗЕТА</a:t>
            </a:r>
            <a:br>
              <a:rPr lang="ru-RU" dirty="0" smtClean="0"/>
            </a:br>
            <a:r>
              <a:rPr lang="ru-RU" dirty="0" smtClean="0"/>
              <a:t>«МОЛОДОЙ ИЗБИРАТЕЛЬ»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844824"/>
            <a:ext cx="7848872" cy="48320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rial Black" pitchFamily="34" charset="0"/>
              </a:rPr>
              <a:t> </a:t>
            </a:r>
            <a:r>
              <a:rPr lang="ru-R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rial Black" pitchFamily="34" charset="0"/>
              </a:rPr>
              <a:t>периодическая</a:t>
            </a:r>
          </a:p>
          <a:p>
            <a:pPr>
              <a:buFont typeface="Arial" pitchFamily="34" charset="0"/>
              <a:buChar char="•"/>
            </a:pPr>
            <a:r>
              <a:rPr lang="ru-R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rial Black" pitchFamily="34" charset="0"/>
              </a:rPr>
              <a:t> бесплатная</a:t>
            </a:r>
          </a:p>
          <a:p>
            <a:pPr>
              <a:buFont typeface="Arial" pitchFamily="34" charset="0"/>
              <a:buChar char="•"/>
            </a:pPr>
            <a:r>
              <a:rPr lang="ru-R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rial Black" pitchFamily="34" charset="0"/>
              </a:rPr>
              <a:t> </a:t>
            </a:r>
            <a:r>
              <a:rPr lang="ru-R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rial Black" pitchFamily="34" charset="0"/>
              </a:rPr>
              <a:t>доступная</a:t>
            </a:r>
          </a:p>
          <a:p>
            <a:pPr>
              <a:buFont typeface="Arial" pitchFamily="34" charset="0"/>
              <a:buChar char="•"/>
            </a:pPr>
            <a:r>
              <a:rPr lang="ru-R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rial Black" pitchFamily="34" charset="0"/>
              </a:rPr>
              <a:t> </a:t>
            </a:r>
            <a:r>
              <a:rPr lang="ru-R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rial Black" pitchFamily="34" charset="0"/>
              </a:rPr>
              <a:t>с актуальной информацией о текущих выборах</a:t>
            </a:r>
          </a:p>
          <a:p>
            <a:pPr>
              <a:buFont typeface="Arial" pitchFamily="34" charset="0"/>
              <a:buChar char="•"/>
            </a:pPr>
            <a:r>
              <a:rPr lang="ru-R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rial Black" pitchFamily="34" charset="0"/>
              </a:rPr>
              <a:t> </a:t>
            </a:r>
            <a:r>
              <a:rPr lang="ru-R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rial Black" pitchFamily="34" charset="0"/>
              </a:rPr>
              <a:t>с конкурсами и призами для победителей</a:t>
            </a:r>
          </a:p>
          <a:p>
            <a:pPr>
              <a:buFont typeface="Arial" pitchFamily="34" charset="0"/>
              <a:buChar char="•"/>
            </a:pPr>
            <a:r>
              <a:rPr lang="ru-R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rial Black" pitchFamily="34" charset="0"/>
              </a:rPr>
              <a:t> </a:t>
            </a:r>
            <a:r>
              <a:rPr lang="ru-R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rial Black" pitchFamily="34" charset="0"/>
              </a:rPr>
              <a:t>с интересными фактами об  избирательных системах и избирательном праве нашего и иностранных государств</a:t>
            </a:r>
            <a:endParaRPr lang="ru-R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pic>
        <p:nvPicPr>
          <p:cNvPr id="6" name="Рисунок 5" descr="089efc24c64655c25d3576abfb2432b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8" y="1484784"/>
            <a:ext cx="3096344" cy="174938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332656"/>
            <a:ext cx="818388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ONLINE – </a:t>
            </a:r>
            <a:r>
              <a:rPr lang="ru-RU" dirty="0" smtClean="0">
                <a:solidFill>
                  <a:srgbClr val="C00000"/>
                </a:solidFill>
              </a:rPr>
              <a:t>КАБИНЕТ 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«АКТИВНЫЙ ИЗБИРАТЕЛЬ»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19256" cy="5112568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Подраздел на официальном сайте избирательной комиссии Нижегородской обл. - 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www.nnov.izbirkom.ru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Паролем для входа служит номер паспорта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дальнейшем пароль можно сменить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Будет отображаться статус голоса 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(использован </a:t>
            </a:r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использован; подсчитан</a:t>
            </a:r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подсчитан)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Онлайн - кабинет позволит увеличить степень прозрачности выборов любого уровня; привлечь к выборам молодых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интернет-пользователей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</a:rPr>
              <a:t>ONLINE – </a:t>
            </a:r>
            <a:r>
              <a:rPr lang="ru-RU" sz="3200" b="1" dirty="0" smtClean="0">
                <a:solidFill>
                  <a:srgbClr val="C00000"/>
                </a:solidFill>
              </a:rPr>
              <a:t>КАБИНЕТ 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«АКТИВНЫЙ ИЗБИРАТЕЛЬ»</a:t>
            </a:r>
            <a:endParaRPr lang="ru-RU" sz="3200" b="1" dirty="0">
              <a:solidFill>
                <a:srgbClr val="C00000"/>
              </a:solidFill>
            </a:endParaRPr>
          </a:p>
        </p:txBody>
      </p:sp>
      <p:pic>
        <p:nvPicPr>
          <p:cNvPr id="4" name="Рисунок 3" descr="00003_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1916832"/>
            <a:ext cx="9144000" cy="3456384"/>
          </a:xfrm>
          <a:prstGeom prst="rect">
            <a:avLst/>
          </a:prstGeom>
        </p:spPr>
      </p:pic>
      <p:sp>
        <p:nvSpPr>
          <p:cNvPr id="5" name="Овал 4"/>
          <p:cNvSpPr/>
          <p:nvPr/>
        </p:nvSpPr>
        <p:spPr>
          <a:xfrm>
            <a:off x="1547664" y="3140968"/>
            <a:ext cx="432048" cy="43204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123728" y="2924944"/>
            <a:ext cx="432048" cy="43204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699792" y="2708920"/>
            <a:ext cx="432048" cy="43204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347864" y="2492896"/>
            <a:ext cx="432048" cy="43204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4355976" y="3573016"/>
            <a:ext cx="1728192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</a:rPr>
              <a:t>Кабинет активного избирателя</a:t>
            </a:r>
            <a:endParaRPr lang="ru-RU" b="1" dirty="0">
              <a:ln>
                <a:solidFill>
                  <a:schemeClr val="accent6">
                    <a:lumMod val="75000"/>
                  </a:schemeClr>
                </a:solidFill>
              </a:ln>
            </a:endParaRPr>
          </a:p>
        </p:txBody>
      </p:sp>
      <p:cxnSp>
        <p:nvCxnSpPr>
          <p:cNvPr id="12" name="Прямая со стрелкой 11"/>
          <p:cNvCxnSpPr>
            <a:stCxn id="10" idx="0"/>
            <a:endCxn id="8" idx="6"/>
          </p:cNvCxnSpPr>
          <p:nvPr/>
        </p:nvCxnSpPr>
        <p:spPr>
          <a:xfrm flipH="1" flipV="1">
            <a:off x="3779912" y="2708920"/>
            <a:ext cx="1440160" cy="864096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 rot="16200000">
            <a:off x="1230415" y="2386834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</a:rPr>
              <a:t>главная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 rot="5400000" flipV="1">
            <a:off x="1612704" y="2139825"/>
            <a:ext cx="13298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solidFill>
                  <a:schemeClr val="bg1"/>
                </a:solidFill>
              </a:rPr>
              <a:t>контакты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 rot="16200000">
            <a:off x="2482898" y="1979257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</a:rPr>
              <a:t>Карта сайта</a:t>
            </a:r>
            <a:endParaRPr lang="ru-RU" sz="1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04664"/>
            <a:ext cx="8183880" cy="108012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Международная практика повышения избирательной активности молодёжи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484784"/>
            <a:ext cx="8245544" cy="50405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dirty="0" smtClean="0"/>
              <a:t>Программа развития ООН </a:t>
            </a:r>
            <a:endParaRPr lang="ru-RU" sz="2000" dirty="0" smtClean="0"/>
          </a:p>
          <a:p>
            <a:pPr algn="ctr"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«</a:t>
            </a:r>
            <a:r>
              <a:rPr lang="ru-RU" sz="2000" b="1" dirty="0" smtClean="0">
                <a:solidFill>
                  <a:srgbClr val="C00000"/>
                </a:solidFill>
              </a:rPr>
              <a:t>Расширение политического участия молодёжи на всех этапах электорального цикла», </a:t>
            </a:r>
            <a:endParaRPr lang="ru-RU" sz="20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sz="2000" dirty="0" smtClean="0"/>
              <a:t>утверждённая </a:t>
            </a:r>
            <a:r>
              <a:rPr lang="ru-RU" sz="2000" dirty="0" smtClean="0"/>
              <a:t>в </a:t>
            </a:r>
            <a:r>
              <a:rPr lang="ru-RU" sz="2000" dirty="0" smtClean="0"/>
              <a:t>2012 </a:t>
            </a:r>
            <a:r>
              <a:rPr lang="ru-RU" sz="2000" dirty="0" smtClean="0"/>
              <a:t>году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RS_UN-Youth_Guide-LR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2852936"/>
            <a:ext cx="2575463" cy="3645023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476672"/>
            <a:ext cx="8317552" cy="604867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ru-RU" i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ru-RU" i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ru-RU" i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ru-RU" i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ru-RU" i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ru-RU" i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i="1" dirty="0" smtClean="0">
                <a:solidFill>
                  <a:srgbClr val="002060"/>
                </a:solidFill>
              </a:rPr>
              <a:t>«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Никто не рождается хорошим гражданином; ни одно государство не рождается демократическим. И то и другое – это скорее процессы, которые длятся дольше человеческой жизни. Молодежь должна быть включена в них с рождения. общество, которое порывает со своей молодежью, перерезает свою жизненную нить; оно обречено погибнуть от потери крови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>
              <a:buNone/>
            </a:pPr>
            <a:endParaRPr lang="ru-RU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2000" i="1" dirty="0" smtClean="0">
                <a:solidFill>
                  <a:srgbClr val="C00000"/>
                </a:solidFill>
              </a:rPr>
              <a:t>Кофи </a:t>
            </a:r>
            <a:r>
              <a:rPr lang="ru-RU" sz="2000" i="1" dirty="0" smtClean="0">
                <a:solidFill>
                  <a:srgbClr val="C00000"/>
                </a:solidFill>
              </a:rPr>
              <a:t>Аннан, </a:t>
            </a:r>
          </a:p>
          <a:p>
            <a:pPr algn="r">
              <a:buNone/>
            </a:pPr>
            <a:r>
              <a:rPr lang="ru-RU" sz="2000" i="1" dirty="0" smtClean="0">
                <a:solidFill>
                  <a:srgbClr val="C00000"/>
                </a:solidFill>
              </a:rPr>
              <a:t>бывший генеральный секретарь </a:t>
            </a:r>
            <a:r>
              <a:rPr lang="ru-RU" sz="2000" i="1" dirty="0" smtClean="0">
                <a:solidFill>
                  <a:srgbClr val="C00000"/>
                </a:solidFill>
              </a:rPr>
              <a:t>ООН</a:t>
            </a:r>
            <a:endParaRPr lang="ru-RU" sz="20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1338196821_kofi_ann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476672"/>
            <a:ext cx="3672408" cy="239635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62944"/>
          </a:xfrm>
        </p:spPr>
        <p:txBody>
          <a:bodyPr/>
          <a:lstStyle/>
          <a:p>
            <a:pPr algn="ctr">
              <a:buNone/>
            </a:pPr>
            <a:endParaRPr lang="ru-RU" sz="4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>
              <a:buNone/>
            </a:pPr>
            <a:endParaRPr lang="ru-RU" sz="4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>
              <a:buNone/>
            </a:pPr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Спасибо </a:t>
            </a:r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 внимание!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Рисунок 4" descr="загруженно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3501008"/>
            <a:ext cx="1524000" cy="2400300"/>
          </a:xfrm>
          <a:prstGeom prst="rect">
            <a:avLst/>
          </a:prstGeom>
        </p:spPr>
      </p:pic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 rot="511758">
            <a:off x="3131840" y="3861048"/>
            <a:ext cx="4752528" cy="9361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"/>
                <a:cs typeface="Arial"/>
              </a:rPr>
              <a:t>ЕДИНАЯ ВЕНЕРА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/>
              <a:latin typeface="Arial"/>
              <a:cs typeface="Arial"/>
            </a:endParaRPr>
          </a:p>
        </p:txBody>
      </p:sp>
      <p:pic>
        <p:nvPicPr>
          <p:cNvPr id="7" name="Рисунок 6" descr="logo_hse_cmy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1920" y="5949280"/>
            <a:ext cx="4788024" cy="567539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82</TotalTime>
  <Words>235</Words>
  <Application>Microsoft Office PowerPoint</Application>
  <PresentationFormat>Экран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Слайд 1</vt:lpstr>
      <vt:lpstr>Повысить явку молодых избирателей — наша цель! Почему?</vt:lpstr>
      <vt:lpstr>Слайд 3</vt:lpstr>
      <vt:lpstr>СТУДЕНЧЕСКАЯ ГАЗЕТА «МОЛОДОЙ ИЗБИРАТЕЛЬ»</vt:lpstr>
      <vt:lpstr>ONLINE – КАБИНЕТ  «АКТИВНЫЙ ИЗБИРАТЕЛЬ»</vt:lpstr>
      <vt:lpstr>ONLINE – КАБИНЕТ  «АКТИВНЫЙ ИЗБИРАТЕЛЬ»</vt:lpstr>
      <vt:lpstr>Международная практика повышения избирательной активности молодёжи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Анна</cp:lastModifiedBy>
  <cp:revision>25</cp:revision>
  <dcterms:created xsi:type="dcterms:W3CDTF">2013-12-05T14:40:44Z</dcterms:created>
  <dcterms:modified xsi:type="dcterms:W3CDTF">2013-12-05T16:12:58Z</dcterms:modified>
</cp:coreProperties>
</file>