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6553200" y="6450012"/>
            <a:ext cx="2133600" cy="177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algn="ctr">
        <a:defRPr sz="4400">
          <a:latin typeface="Arial"/>
          <a:ea typeface="Arial"/>
          <a:cs typeface="Arial"/>
          <a:sym typeface="Arial"/>
        </a:defRPr>
      </a:lvl6pPr>
      <a:lvl7pPr algn="ctr">
        <a:defRPr sz="4400">
          <a:latin typeface="Arial"/>
          <a:ea typeface="Arial"/>
          <a:cs typeface="Arial"/>
          <a:sym typeface="Arial"/>
        </a:defRPr>
      </a:lvl7pPr>
      <a:lvl8pPr algn="ctr">
        <a:defRPr sz="4400">
          <a:latin typeface="Arial"/>
          <a:ea typeface="Arial"/>
          <a:cs typeface="Arial"/>
          <a:sym typeface="Arial"/>
        </a:defRPr>
      </a:lvl8pPr>
      <a:lvl9pPr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Валентин Катаев</a:t>
            </a:r>
          </a:p>
          <a:p>
            <a:pPr lvl="0">
              <a:defRPr sz="1800"/>
            </a:pPr>
            <a:r>
              <a:rPr sz="4400"/>
              <a:t>«Цветик семицветик»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/>
              <a:t>Попытка комментария</a:t>
            </a:r>
          </a:p>
          <a:p>
            <a:pPr lvl="0">
              <a:defRPr sz="1800"/>
            </a:pPr>
            <a:r>
              <a:rPr sz="3200"/>
              <a:t>и интерпретации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Волшебные слова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2800" i="1" u="sng"/>
              <a:t>Лети, лети</a:t>
            </a:r>
            <a:r>
              <a:rPr sz="2800"/>
              <a:t>, лепесток,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2800" i="1"/>
              <a:t>Через</a:t>
            </a:r>
            <a:r>
              <a:rPr sz="2800"/>
              <a:t> запад на восток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2800" i="1"/>
              <a:t>Через</a:t>
            </a:r>
            <a:r>
              <a:rPr sz="2800"/>
              <a:t> север, </a:t>
            </a:r>
            <a:r>
              <a:rPr sz="2800" i="1"/>
              <a:t>через</a:t>
            </a:r>
            <a:r>
              <a:rPr sz="2800"/>
              <a:t> юг,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2800"/>
              <a:t>Возвращайся, сделав </a:t>
            </a:r>
            <a:r>
              <a:rPr sz="2800" b="1"/>
              <a:t>круг</a:t>
            </a:r>
            <a:r>
              <a:rPr sz="2800"/>
              <a:t>.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2800"/>
              <a:t>Лишь коснешься ты </a:t>
            </a:r>
            <a:r>
              <a:rPr sz="2800" u="sng"/>
              <a:t>земли</a:t>
            </a:r>
            <a:r>
              <a:rPr sz="2800"/>
              <a:t> – 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2800"/>
              <a:t>Быть по-моему </a:t>
            </a:r>
            <a:r>
              <a:rPr sz="2800" b="1"/>
              <a:t>вели</a:t>
            </a:r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2800" b="1"/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2800"/>
              <a:t>Круг-вертикаль-горизонталь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2800"/>
              <a:t>«По щучьему веленью, по моему хотенью»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7 медведей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11494" lvl="0" indent="-411494" defTabSz="896111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300"/>
              <a:t>Народная песня «Как хотела меня мать да за первого отдать…» </a:t>
            </a:r>
          </a:p>
          <a:p>
            <a:pPr marL="411494" lvl="0" indent="-411494" defTabSz="896111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300"/>
              <a:t>Детская присказка «Первые – горелые, вторые – золотые, третьи – умытые, золотом покрытые…»</a:t>
            </a:r>
          </a:p>
          <a:p>
            <a:pPr marL="0" lvl="0" indent="0" defTabSz="896111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endParaRPr sz="2300"/>
          </a:p>
          <a:p>
            <a:pPr marL="336040" lvl="0" indent="-336040" defTabSz="896111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300"/>
              <a:t>Первый – нервный,</a:t>
            </a:r>
          </a:p>
          <a:p>
            <a:pPr marL="336040" lvl="0" indent="-336040" defTabSz="896111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300"/>
              <a:t>Второй – злой,</a:t>
            </a:r>
          </a:p>
          <a:p>
            <a:pPr marL="336040" lvl="0" indent="-336040" defTabSz="896111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300"/>
              <a:t>Третий – в берете,</a:t>
            </a:r>
          </a:p>
          <a:p>
            <a:pPr marL="336040" lvl="0" indent="-336040" defTabSz="896111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300"/>
              <a:t>Четвертый – потертый,</a:t>
            </a:r>
          </a:p>
          <a:p>
            <a:pPr marL="336040" lvl="0" indent="-336040" defTabSz="896111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300"/>
              <a:t>Пятый – помятый,</a:t>
            </a:r>
          </a:p>
          <a:p>
            <a:pPr marL="336040" lvl="0" indent="-336040" defTabSz="896111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300"/>
              <a:t>Шестой – рябой</a:t>
            </a:r>
          </a:p>
          <a:p>
            <a:pPr marL="336040" lvl="0" indent="-336040" defTabSz="896111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300"/>
              <a:t>Седьмой – самый большой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726015" lvl="0" indent="-726015">
              <a:spcBef>
                <a:spcPts val="600"/>
              </a:spcBef>
              <a:buChar char="•"/>
              <a:defRPr sz="1800"/>
            </a:pPr>
            <a:r>
              <a:rPr sz="2800"/>
              <a:t>Традиционное начало «жила…»</a:t>
            </a:r>
          </a:p>
          <a:p>
            <a:pPr marL="726015" lvl="0" indent="-726015">
              <a:spcBef>
                <a:spcPts val="600"/>
              </a:spcBef>
              <a:buChar char="•"/>
              <a:defRPr sz="1800"/>
            </a:pPr>
            <a:r>
              <a:rPr sz="2800"/>
              <a:t>Девочка, как социальный статус (в сказках: молодец, девица)</a:t>
            </a:r>
          </a:p>
          <a:p>
            <a:pPr marL="726015" lvl="0" indent="-726015">
              <a:spcBef>
                <a:spcPts val="600"/>
              </a:spcBef>
              <a:buChar char="•"/>
              <a:defRPr sz="1800"/>
            </a:pPr>
            <a:r>
              <a:rPr sz="2800"/>
              <a:t>Иерархия: папа, мама, Женя, младший братик</a:t>
            </a:r>
          </a:p>
          <a:p>
            <a:pPr marL="726015" lvl="0" indent="-726015">
              <a:spcBef>
                <a:spcPts val="600"/>
              </a:spcBef>
              <a:buChar char="•"/>
              <a:defRPr sz="1800"/>
            </a:pPr>
            <a:r>
              <a:rPr sz="2800"/>
              <a:t>Инверсии: «Взяла Женя связку баранок»</a:t>
            </a:r>
          </a:p>
          <a:p>
            <a:pPr marL="726015" lvl="0" indent="-726015">
              <a:spcBef>
                <a:spcPts val="600"/>
              </a:spcBef>
              <a:buChar char="•"/>
              <a:defRPr sz="1800"/>
            </a:pPr>
            <a:r>
              <a:rPr sz="2800"/>
              <a:t>Волшебные животные (вороны – недоброе, собака-волк)</a:t>
            </a:r>
          </a:p>
          <a:p>
            <a:pPr marL="726015" lvl="0" indent="-726015">
              <a:spcBef>
                <a:spcPts val="600"/>
              </a:spcBef>
              <a:buChar char="•"/>
              <a:defRPr sz="1800"/>
            </a:pPr>
            <a:r>
              <a:rPr sz="2800"/>
              <a:t>Повторы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Народные «формулы»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726015" lvl="0" indent="-726015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«Ничего не плачь, я тебе помогу»</a:t>
            </a:r>
          </a:p>
          <a:p>
            <a:pPr marL="726015" lvl="0" indent="-726015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«заветный цветок»</a:t>
            </a:r>
          </a:p>
          <a:p>
            <a:pPr marL="726015" lvl="0" indent="-726015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«ни садика, ни старушки как не бывало»</a:t>
            </a:r>
          </a:p>
          <a:p>
            <a:pPr marL="726015" lvl="0" indent="-726015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«в тот же миг очутилась…»</a:t>
            </a:r>
          </a:p>
          <a:p>
            <a:pPr marL="726015" lvl="0" indent="-726015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«глядь»</a:t>
            </a:r>
          </a:p>
          <a:p>
            <a:pPr marL="726015" lvl="0" indent="-726015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«Мальчики, мальчики»</a:t>
            </a:r>
          </a:p>
          <a:p>
            <a:pPr marL="726015" lvl="0" indent="-726015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«Не успела она это сказать, как вдруг откуда ни возьмись налетел вихрь, солнце пропало, сделалась страшная ночь, земля закружилась под ногами, как волчок»</a:t>
            </a:r>
          </a:p>
          <a:p>
            <a:pPr marL="726015" lvl="0" indent="-726015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«одна-одинешенька»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457200" y="92072"/>
            <a:ext cx="8229600" cy="15081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Советские реалии</a:t>
            </a:r>
          </a:p>
          <a:p>
            <a:pPr lvl="0">
              <a:defRPr sz="1800"/>
            </a:pPr>
            <a:r>
              <a:rPr sz="4400"/>
              <a:t>Северный Полюс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defTabSz="443484">
              <a:spcBef>
                <a:spcPts val="0"/>
              </a:spcBef>
              <a:buSzTx/>
              <a:buNone/>
              <a:defRPr sz="1800"/>
            </a:pPr>
            <a:r>
              <a:rPr sz="2134">
                <a:solidFill>
                  <a:srgbClr val="1B1B1B"/>
                </a:solidFill>
              </a:rPr>
              <a:t> «Пришла Женя во двор, а во Дворе мальчики</a:t>
            </a:r>
            <a:r>
              <a:rPr sz="2134" b="1">
                <a:solidFill>
                  <a:srgbClr val="1B1B1B"/>
                </a:solidFill>
              </a:rPr>
              <a:t> в папанинцев играют</a:t>
            </a:r>
            <a:r>
              <a:rPr sz="2134">
                <a:solidFill>
                  <a:srgbClr val="1B1B1B"/>
                </a:solidFill>
              </a:rPr>
              <a:t>: на старых досках сидят, и в песок палка воткнута»</a:t>
            </a:r>
          </a:p>
          <a:p>
            <a:pPr marL="0" lvl="0" indent="0" defTabSz="443484">
              <a:spcBef>
                <a:spcPts val="0"/>
              </a:spcBef>
              <a:buSzTx/>
              <a:buNone/>
              <a:defRPr sz="1800"/>
            </a:pPr>
            <a:endParaRPr sz="2134"/>
          </a:p>
          <a:p>
            <a:pPr marL="0" lvl="0" indent="0" defTabSz="443484">
              <a:spcBef>
                <a:spcPts val="0"/>
              </a:spcBef>
              <a:buSzTx/>
              <a:buNone/>
              <a:defRPr sz="1800"/>
            </a:pPr>
            <a:r>
              <a:rPr sz="2134"/>
              <a:t>«Не видишь, что-ли, – это у нас </a:t>
            </a:r>
            <a:r>
              <a:rPr sz="2134" b="1"/>
              <a:t>Северный полюс</a:t>
            </a:r>
            <a:r>
              <a:rPr sz="2134"/>
              <a:t>?»</a:t>
            </a:r>
          </a:p>
          <a:p>
            <a:pPr marL="0" lvl="0" indent="0" defTabSz="443484">
              <a:spcBef>
                <a:spcPts val="0"/>
              </a:spcBef>
              <a:buSzTx/>
              <a:buNone/>
              <a:defRPr sz="1800"/>
            </a:pPr>
            <a:endParaRPr sz="2134"/>
          </a:p>
          <a:p>
            <a:pPr marL="319619" lvl="0" indent="-319619" defTabSz="886968">
              <a:spcBef>
                <a:spcPts val="600"/>
              </a:spcBef>
              <a:buChar char="•"/>
              <a:defRPr sz="1800"/>
            </a:pPr>
            <a:r>
              <a:rPr sz="2134"/>
              <a:t>1930-40 гг. активное исследование Антарктики. Воздушная экспедиция «Север» О.Ю. Шмидт </a:t>
            </a:r>
          </a:p>
          <a:p>
            <a:pPr marL="319619" lvl="0" indent="-319619" defTabSz="886968">
              <a:spcBef>
                <a:spcPts val="600"/>
              </a:spcBef>
              <a:buChar char="•"/>
              <a:defRPr sz="1800"/>
            </a:pPr>
            <a:r>
              <a:rPr sz="2134"/>
              <a:t>1937 г. открытие дрейфующей станции «Северный полюс» под предводительством Д. Папанина </a:t>
            </a:r>
          </a:p>
          <a:p>
            <a:pPr marL="319619" lvl="0" indent="-319619" defTabSz="886968">
              <a:spcBef>
                <a:spcPts val="600"/>
              </a:spcBef>
              <a:buChar char="•"/>
              <a:defRPr sz="1800"/>
            </a:pPr>
            <a:r>
              <a:rPr sz="2134"/>
              <a:t>«Два капитана» В. Каверина (публикуется с 1938 по 1942 годы)</a:t>
            </a:r>
          </a:p>
          <a:p>
            <a:pPr marL="0" lvl="0" indent="0" defTabSz="886968">
              <a:spcBef>
                <a:spcPts val="600"/>
              </a:spcBef>
              <a:buSzTx/>
              <a:buNone/>
              <a:defRPr sz="1800"/>
            </a:pPr>
            <a:r>
              <a:rPr sz="2134"/>
              <a:t>«Пожалуй, велю-ка я себе </a:t>
            </a:r>
            <a:r>
              <a:rPr sz="2134" b="1"/>
              <a:t>два кило “мишек”</a:t>
            </a:r>
            <a:r>
              <a:rPr sz="2134"/>
              <a:t>. Или нет, лучше два кило “прозрачных” карамелек» - конфеты «Мишка на севере» (начало производства в 1938 году на фабрике «Бабаевский»)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457200" y="800098"/>
            <a:ext cx="8229600" cy="525780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pic>
        <p:nvPicPr>
          <p:cNvPr id="63" name="image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46149" y="2643040"/>
            <a:ext cx="6051702" cy="3950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72383" y="-54129"/>
            <a:ext cx="1884010" cy="2656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92072"/>
            <a:ext cx="8229600" cy="13030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406908">
              <a:defRPr sz="1800"/>
            </a:pPr>
            <a:r>
              <a:rPr sz="2136">
                <a:solidFill>
                  <a:srgbClr val="1B1B1B"/>
                </a:solidFill>
              </a:rPr>
              <a:t>«По воздуху летели миллионы игрушечных </a:t>
            </a:r>
            <a:r>
              <a:rPr sz="2136" b="1">
                <a:solidFill>
                  <a:srgbClr val="1B1B1B"/>
                </a:solidFill>
              </a:rPr>
              <a:t>дирижаблей</a:t>
            </a:r>
            <a:r>
              <a:rPr sz="2136">
                <a:solidFill>
                  <a:srgbClr val="1B1B1B"/>
                </a:solidFill>
              </a:rPr>
              <a:t>, самолетов, планеров» (первые дирижабли были запущены в 30-е гг 20 века, а их производство прекратилось уже к середине века)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defTabSz="457200">
              <a:spcBef>
                <a:spcPts val="0"/>
              </a:spcBef>
              <a:buSzTx/>
              <a:buNone/>
              <a:defRPr sz="1200">
                <a:solidFill>
                  <a:srgbClr val="454545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68" name="image4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61234" y="1542818"/>
            <a:ext cx="4912896" cy="2896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5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688657" y="4763856"/>
            <a:ext cx="3766686" cy="190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1.g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693600" y="1368565"/>
            <a:ext cx="2753392" cy="3245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4334"/>
            <a:ext cx="8229600" cy="151183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877823">
              <a:defRPr sz="1800"/>
            </a:pPr>
            <a:r>
              <a:rPr sz="2592"/>
              <a:t>Новая Москва 30-х годов,</a:t>
            </a:r>
          </a:p>
          <a:p>
            <a:pPr lvl="0" defTabSz="877823">
              <a:defRPr sz="1800"/>
            </a:pPr>
            <a:r>
              <a:rPr sz="2592"/>
              <a:t>или Почему Женя испугалась маленьких домиков</a:t>
            </a:r>
          </a:p>
          <a:p>
            <a:pPr lvl="0" defTabSz="877823">
              <a:defRPr sz="1800"/>
            </a:pPr>
            <a:r>
              <a:rPr sz="2592"/>
              <a:t>(Видит – место совсем незнакомое, </a:t>
            </a:r>
            <a:r>
              <a:rPr sz="2592" b="1"/>
              <a:t>больших домов нет</a:t>
            </a:r>
            <a:r>
              <a:rPr sz="2592"/>
              <a:t>, а стоят маленькие домики)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92072"/>
            <a:ext cx="8229600" cy="16661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457200">
              <a:defRPr sz="1800"/>
            </a:pPr>
            <a:r>
              <a:rPr sz="2200">
                <a:solidFill>
                  <a:srgbClr val="1B1B1B"/>
                </a:solidFill>
              </a:rPr>
              <a:t>«За куклами сами собой покатились шарики, мячики, </a:t>
            </a:r>
            <a:r>
              <a:rPr sz="2200" b="1">
                <a:solidFill>
                  <a:srgbClr val="1B1B1B"/>
                </a:solidFill>
              </a:rPr>
              <a:t>трехколесные велосипеды, самокаты, тракторы, танки, автомобили, танкетки, пушки</a:t>
            </a:r>
            <a:r>
              <a:rPr sz="2200">
                <a:solidFill>
                  <a:srgbClr val="1B1B1B"/>
                </a:solidFill>
              </a:rPr>
              <a:t>»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pic>
        <p:nvPicPr>
          <p:cNvPr id="77" name="image9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67439" y="1458883"/>
            <a:ext cx="2562646" cy="3285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10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014779" y="4577591"/>
            <a:ext cx="3114440" cy="2068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11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545157" y="1479509"/>
            <a:ext cx="2562648" cy="3007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12.jpe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90677" y="1581614"/>
            <a:ext cx="2562646" cy="2802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16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216689" y="3693173"/>
            <a:ext cx="4445004" cy="271780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203180" y="227463"/>
            <a:ext cx="8229601" cy="5285389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/>
            </a:pPr>
            <a:r>
              <a:rPr sz="3200"/>
              <a:t>Салки – детская игра, участники которой должны друг друга догнать, дотронуться, «запятнать»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В Москве – общеупотребительное название</a:t>
            </a:r>
          </a:p>
          <a:p>
            <a:pPr marL="0" lvl="0" indent="0">
              <a:buSzTx/>
              <a:buNone/>
              <a:defRPr sz="1800"/>
            </a:pPr>
            <a:r>
              <a:rPr sz="3200"/>
              <a:t>В Нижнем Новгороде такого названия для этой игры не было, более употребительное – «догонялки»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Зачем нужен комментарий?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0842" lvl="0" indent="-320842">
              <a:buChar char="•"/>
              <a:defRPr sz="1800"/>
            </a:pPr>
            <a:r>
              <a:rPr sz="3200"/>
              <a:t>многие советские реалии утратили свою актуальность и нуждаются в подробном комментарии</a:t>
            </a:r>
          </a:p>
          <a:p>
            <a:pPr marL="320842" lvl="0" indent="-320842">
              <a:buChar char="•"/>
              <a:defRPr sz="1800"/>
            </a:pPr>
            <a:r>
              <a:rPr sz="3200"/>
              <a:t>родители могут прочитать сказку детям, а затем с помощью комментария посмотреть на нее с другой стороны</a:t>
            </a:r>
          </a:p>
          <a:p>
            <a:pPr marL="320842" lvl="0" indent="-320842">
              <a:buChar char="•"/>
              <a:defRPr sz="1800"/>
            </a:pPr>
            <a:r>
              <a:rPr sz="3200"/>
              <a:t>помочь понять отголоски времени, возникающие в детской литературе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История обложки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5508104" y="2420888"/>
            <a:ext cx="3034683" cy="114300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1964 г.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90" name="image19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55172" y="266363"/>
            <a:ext cx="4835186" cy="63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5292080" y="2564901"/>
            <a:ext cx="3394722" cy="114300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1968 г.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94" name="image20.jpeg" descr="http://img-fotki.yandex.ru/get/6704/17308394.259/0_90df0_7cfa6ff5_L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39550" y="548679"/>
            <a:ext cx="4493301" cy="5760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5580112" y="2708917"/>
            <a:ext cx="3250706" cy="114300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1975 г.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98" name="image2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4106" y="348499"/>
            <a:ext cx="4725642" cy="616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724128" y="2888493"/>
            <a:ext cx="2962675" cy="114300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1987 г.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</a:pPr>
            <a:endParaRPr/>
          </a:p>
        </p:txBody>
      </p:sp>
      <p:pic>
        <p:nvPicPr>
          <p:cNvPr id="102" name="image2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5412" y="177253"/>
            <a:ext cx="5101738" cy="6503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5292080" y="2564901"/>
            <a:ext cx="3394722" cy="114300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2006 г.</a:t>
            </a:r>
          </a:p>
        </p:txBody>
      </p:sp>
      <p:pic>
        <p:nvPicPr>
          <p:cNvPr id="105" name="image23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2418" y="290333"/>
            <a:ext cx="4676879" cy="6277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2">
              <a:defRPr sz="1800"/>
            </a:pPr>
            <a:r>
              <a:rPr sz="3500"/>
              <a:t>Мультфильм 1948 г. </a:t>
            </a:r>
            <a:br>
              <a:rPr sz="3500"/>
            </a:br>
            <a:r>
              <a:rPr sz="3500"/>
              <a:t>Автор сценария – В. Катаев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109" name="image24.jpeg" descr="http://parttv.ru/uploads/posts/2013-12/1387773359_cvetik-semicvetik-smotret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148064" y="1503255"/>
            <a:ext cx="3240361" cy="2530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25.jpeg" descr="http://1klip.my1.ru/1/cvetik.semicvetik.0-04-25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99591" y="1484783"/>
            <a:ext cx="3373638" cy="2530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26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99591" y="4082157"/>
            <a:ext cx="3373638" cy="254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27.jpe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81425" y="4119100"/>
            <a:ext cx="3373638" cy="2475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457200" y="92072"/>
            <a:ext cx="8229600" cy="100905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Цены на реалии из сказки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457200" y="1088694"/>
            <a:ext cx="8229600" cy="57693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86583" lvl="0" indent="-286583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100"/>
              <a:t>Средняя зарплата рабочих в 1939 - 1940 гг. – 339 - 351 руб. (можно было купить около 665 кг. картошки)</a:t>
            </a:r>
          </a:p>
          <a:p>
            <a:pPr marL="210551" lvl="0" indent="-210551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2100"/>
          </a:p>
          <a:p>
            <a:pPr marL="286583" lvl="0" indent="-286583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100"/>
              <a:t>на 1 кг приходится от 25 до 50 баранок</a:t>
            </a:r>
          </a:p>
          <a:p>
            <a:pPr marL="286583" lvl="0" indent="-286583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100"/>
              <a:t>баранки простые, без добавок от 3,30 до 4,70 за кг зависит от муки </a:t>
            </a:r>
          </a:p>
          <a:p>
            <a:pPr marL="286583" lvl="0" indent="-286583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100"/>
              <a:t>розовые баранки (глазурь) </a:t>
            </a:r>
          </a:p>
          <a:p>
            <a:pPr marL="286583" lvl="0" indent="-286583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100"/>
              <a:t>большой бублик – 5 коп. </a:t>
            </a:r>
          </a:p>
          <a:p>
            <a:pPr marL="286583" lvl="0" indent="-286583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100"/>
              <a:t>бублик с маком – 6 коп. </a:t>
            </a:r>
          </a:p>
          <a:p>
            <a:pPr marL="210551" lvl="0" indent="-210551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2100"/>
          </a:p>
          <a:p>
            <a:pPr marL="286583" lvl="0" indent="-286583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100"/>
              <a:t>Шоколадные конфеты - 8-10 руб. /кг</a:t>
            </a:r>
          </a:p>
          <a:p>
            <a:pPr marL="286583" lvl="0" indent="-286583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100"/>
              <a:t>Карамель - 1,80 кг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0" y="92072"/>
            <a:ext cx="8229600" cy="15081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83519" lvl="0" indent="-483519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500"/>
              <a:t>мяч - около 1,50  руб. </a:t>
            </a:r>
          </a:p>
          <a:p>
            <a:pPr marL="483519" lvl="0" indent="-483519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500"/>
              <a:t>велосипед – 593 руб. (взрослый) </a:t>
            </a:r>
          </a:p>
          <a:p>
            <a:pPr marL="483519" lvl="0" indent="-483519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500"/>
              <a:t>кукла – 14,95 руб. </a:t>
            </a:r>
          </a:p>
          <a:p>
            <a:pPr marL="483519" lvl="0" indent="-483519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500"/>
              <a:t>пупс – 36,20 руб.</a:t>
            </a:r>
          </a:p>
          <a:p>
            <a:pPr marL="483519" lvl="0" indent="-483519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500"/>
              <a:t>грузовая машинка – 6 руб. </a:t>
            </a:r>
          </a:p>
          <a:p>
            <a:pPr marL="483519" lvl="0" indent="-483519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500"/>
              <a:t>музыкальная каталка – 12 руб.  </a:t>
            </a:r>
          </a:p>
          <a:p>
            <a:pPr marL="483519" lvl="0" indent="-483519" defTabSz="457200">
              <a:lnSpc>
                <a:spcPct val="107916"/>
              </a:lnSpc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500"/>
              <a:t>танк – 11,75 руб. 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457200" y="92072"/>
            <a:ext cx="8229600" cy="15081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«Оборонные» игрушки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pic>
        <p:nvPicPr>
          <p:cNvPr id="122" name="image28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5193" y="3771577"/>
            <a:ext cx="3811128" cy="275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29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32434" y="1213997"/>
            <a:ext cx="3655476" cy="2324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30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897851" y="1257300"/>
            <a:ext cx="3811130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110897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Валентин Катаев до 1940 г.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57199" y="1109094"/>
            <a:ext cx="8229601" cy="548569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defTabSz="905255">
              <a:spcBef>
                <a:spcPts val="600"/>
              </a:spcBef>
              <a:buSzTx/>
              <a:buNone/>
              <a:defRPr sz="1800"/>
            </a:pPr>
            <a:r>
              <a:rPr sz="2700"/>
              <a:t>- публикация стихотворений в одесском журнале</a:t>
            </a:r>
          </a:p>
          <a:p>
            <a:pPr marL="0" lvl="0" indent="0" defTabSz="905255">
              <a:spcBef>
                <a:spcPts val="600"/>
              </a:spcBef>
              <a:buSzTx/>
              <a:buNone/>
              <a:defRPr sz="1800"/>
            </a:pPr>
            <a:r>
              <a:rPr sz="2700"/>
              <a:t>- публикация фельетонов в московских журналах</a:t>
            </a:r>
          </a:p>
          <a:p>
            <a:pPr marL="0" lvl="0" indent="0" defTabSz="905255">
              <a:spcBef>
                <a:spcPts val="600"/>
              </a:spcBef>
              <a:buSzTx/>
              <a:buNone/>
              <a:defRPr sz="1800"/>
            </a:pPr>
            <a:r>
              <a:rPr sz="2700"/>
              <a:t>- 1926 г. - публикация повести «Растратчики»</a:t>
            </a:r>
          </a:p>
          <a:p>
            <a:pPr marL="0" lvl="0" indent="0" defTabSz="905255">
              <a:spcBef>
                <a:spcPts val="600"/>
              </a:spcBef>
              <a:buSzTx/>
              <a:buNone/>
              <a:defRPr sz="1800"/>
            </a:pPr>
            <a:r>
              <a:rPr sz="2700"/>
              <a:t>- 1928 г. «Квадратура круга»</a:t>
            </a:r>
          </a:p>
          <a:p>
            <a:pPr marL="0" lvl="0" indent="0" defTabSz="905255">
              <a:spcBef>
                <a:spcPts val="600"/>
              </a:spcBef>
              <a:buSzTx/>
              <a:buNone/>
              <a:defRPr sz="1800"/>
            </a:pPr>
            <a:r>
              <a:rPr sz="2700"/>
              <a:t>- 1932 г. роман «Время, вперед!»</a:t>
            </a:r>
          </a:p>
          <a:p>
            <a:pPr marL="0" lvl="0" indent="0" defTabSz="905255">
              <a:spcBef>
                <a:spcPts val="600"/>
              </a:spcBef>
              <a:buSzTx/>
              <a:buNone/>
              <a:defRPr sz="1800"/>
            </a:pPr>
            <a:r>
              <a:rPr sz="2700"/>
              <a:t>- 1936 г. повесть «Белеет парус одинокий»</a:t>
            </a:r>
          </a:p>
          <a:p>
            <a:pPr marL="0" lvl="0" indent="0" defTabSz="905255">
              <a:spcBef>
                <a:spcPts val="600"/>
              </a:spcBef>
              <a:buSzTx/>
              <a:buNone/>
              <a:defRPr sz="1800"/>
            </a:pPr>
            <a:r>
              <a:rPr sz="2700"/>
              <a:t>- 1937-40 гг. - повести «Я сын трудового народа», «Жена», «Сын полка», рассказы «Третий танк», «Флаг», пьесы «Отчий дом», «Синий платочек»</a:t>
            </a:r>
          </a:p>
          <a:p>
            <a:pPr marL="0" lvl="0" indent="0" defTabSz="905255">
              <a:spcBef>
                <a:spcPts val="600"/>
              </a:spcBef>
              <a:buSzTx/>
              <a:buNone/>
              <a:defRPr sz="1800"/>
            </a:pPr>
            <a:r>
              <a:rPr sz="2700"/>
              <a:t>- 1940 г. - публикация сказки «Цветик-семицветик»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92072"/>
            <a:ext cx="8229600" cy="15081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Куклы 30-х гг.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pic>
        <p:nvPicPr>
          <p:cNvPr id="128" name="image3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8499" y="1820376"/>
            <a:ext cx="2996859" cy="4817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32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618812" y="2280865"/>
            <a:ext cx="5073992" cy="2838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457200" y="92073"/>
            <a:ext cx="8229600" cy="8693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Выводы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457200" y="918169"/>
            <a:ext cx="8229600" cy="557669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82158" lvl="0" indent="-382158" defTabSz="612648">
              <a:spcBef>
                <a:spcPts val="400"/>
              </a:spcBef>
              <a:buChar char="•"/>
              <a:defRPr sz="1800"/>
            </a:pPr>
            <a:r>
              <a:rPr sz="2144"/>
              <a:t>Соединение фольклорного слоя и слоя советской действительности </a:t>
            </a:r>
          </a:p>
          <a:p>
            <a:pPr marL="382158" lvl="0" indent="-382158" defTabSz="612648">
              <a:spcBef>
                <a:spcPts val="400"/>
              </a:spcBef>
              <a:buChar char="•"/>
              <a:defRPr sz="1800"/>
            </a:pPr>
            <a:r>
              <a:rPr sz="2144"/>
              <a:t>Реализация мечты советских детей (возможность купить множество игрушек и конфет)</a:t>
            </a:r>
          </a:p>
          <a:p>
            <a:pPr marL="382158" lvl="0" indent="-382158" defTabSz="612648">
              <a:spcBef>
                <a:spcPts val="400"/>
              </a:spcBef>
              <a:buChar char="•"/>
              <a:defRPr sz="1800"/>
            </a:pPr>
            <a:r>
              <a:rPr sz="2144"/>
              <a:t>Противопоставление материального и духовного - гуманистический код финала сказки (помощь мальчику)</a:t>
            </a:r>
          </a:p>
          <a:p>
            <a:pPr marL="382158" lvl="0" indent="-382158" defTabSz="612648">
              <a:spcBef>
                <a:spcPts val="400"/>
              </a:spcBef>
              <a:buChar char="•"/>
              <a:defRPr sz="1800"/>
            </a:pPr>
            <a:r>
              <a:rPr sz="2144"/>
              <a:t>Расширение государственных границ СССР на примере детского текста - «А куклы из Ленинграда, Харькова, Киева, Львова и других советских городов еще не успели добежать и галдели, как попугаи, по всем дорогам Советского Союза» (вспомним присоединение городов Украины в конце 30-х гг 20 века)</a:t>
            </a:r>
          </a:p>
          <a:p>
            <a:pPr marL="382158" lvl="0" indent="-382158" defTabSz="612648">
              <a:spcBef>
                <a:spcPts val="400"/>
              </a:spcBef>
              <a:buChar char="•"/>
              <a:defRPr sz="1800"/>
            </a:pPr>
            <a:r>
              <a:rPr sz="2144"/>
              <a:t>Гендерное неравенство - некоторое нарушение принятой советской конвенции (Жене холодно и страшно на Северном Полюсе, а исцеленный инвалид слишком быстро убегает от нее в конце сказки)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85799" y="911225"/>
            <a:ext cx="7772401" cy="147002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Черты народной сказки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371600" y="2734733"/>
            <a:ext cx="6400801" cy="17526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/>
              <a:t>Интерпретация текста </a:t>
            </a:r>
          </a:p>
          <a:p>
            <a:pPr lvl="0">
              <a:defRPr sz="1800"/>
            </a:pPr>
            <a:r>
              <a:rPr sz="3200"/>
              <a:t>по функциям волшебной сказки В.Я.Проппа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Композиция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083733" lvl="0" indent="-1083733">
              <a:buChar char="•"/>
              <a:defRPr sz="1800"/>
            </a:pPr>
            <a:r>
              <a:rPr sz="3200"/>
              <a:t>Круг</a:t>
            </a:r>
          </a:p>
          <a:p>
            <a:pPr marL="1083733" lvl="0" indent="-1083733">
              <a:buChar char="•"/>
              <a:defRPr sz="1800"/>
            </a:pPr>
            <a:r>
              <a:rPr sz="3200"/>
              <a:t>Макро- и микрокосмос (постоянное сужение и расширение пространства)</a:t>
            </a:r>
          </a:p>
          <a:p>
            <a:pPr marL="1083733" lvl="0" indent="-1083733">
              <a:buChar char="•"/>
              <a:defRPr sz="1800"/>
            </a:pPr>
            <a:r>
              <a:rPr sz="3200"/>
              <a:t>Зеркальность</a:t>
            </a:r>
          </a:p>
          <a:p>
            <a:pPr marL="1083733" lvl="0" indent="-1083733">
              <a:buChar char="•"/>
              <a:defRPr sz="1800"/>
            </a:pPr>
            <a:r>
              <a:rPr sz="3200"/>
              <a:t>Образ волшебного сада – потустороннее миражное пространство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2 сюжетные линии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726015" lvl="0" indent="-726015">
              <a:spcBef>
                <a:spcPts val="600"/>
              </a:spcBef>
              <a:buChar char="•"/>
              <a:defRPr sz="1800"/>
            </a:pPr>
            <a:r>
              <a:rPr sz="2800"/>
              <a:t>1 линия:</a:t>
            </a:r>
          </a:p>
          <a:p>
            <a:pPr marL="726015" lvl="0" indent="-726015">
              <a:spcBef>
                <a:spcPts val="600"/>
              </a:spcBef>
              <a:buChar char="•"/>
              <a:defRPr sz="1800"/>
            </a:pPr>
            <a:r>
              <a:rPr sz="2800"/>
              <a:t>Мама – высшая власть, дающее некое задание</a:t>
            </a:r>
          </a:p>
          <a:p>
            <a:pPr marL="726015" lvl="0" indent="-726015">
              <a:spcBef>
                <a:spcPts val="600"/>
              </a:spcBef>
              <a:buChar char="•"/>
              <a:defRPr sz="1800"/>
            </a:pPr>
            <a:r>
              <a:rPr sz="2800"/>
              <a:t>Героиня с заданием не справляется (Собака – Серый Волк) </a:t>
            </a:r>
          </a:p>
          <a:p>
            <a:pPr marL="726015" lvl="0" indent="-726015">
              <a:spcBef>
                <a:spcPts val="600"/>
              </a:spcBef>
              <a:buChar char="•"/>
              <a:defRPr sz="1800"/>
            </a:pPr>
            <a:r>
              <a:rPr sz="2800"/>
              <a:t>Герой-помощник (старушка – Баба Яга, топос волшебного сада) – Цветик-Семицветик</a:t>
            </a:r>
          </a:p>
          <a:p>
            <a:pPr marL="726015" lvl="0" indent="-726015">
              <a:spcBef>
                <a:spcPts val="600"/>
              </a:spcBef>
              <a:buChar char="•"/>
              <a:defRPr sz="1800"/>
            </a:pPr>
            <a:r>
              <a:rPr sz="2800"/>
              <a:t>Возвращение домой – исполнение первоначального задания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726015" lvl="0" indent="-726015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2 линия:</a:t>
            </a:r>
          </a:p>
          <a:p>
            <a:pPr marL="726015" lvl="0" indent="-726015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Зеркальное построение</a:t>
            </a:r>
          </a:p>
          <a:p>
            <a:pPr marL="726015" lvl="0" indent="-726015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Два желания «без обратного эффекта» (на каждое –  по одному лепестку): разбитая ваза – хромой мальчик </a:t>
            </a:r>
          </a:p>
          <a:p>
            <a:pPr marL="726015" lvl="0" indent="-726015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Два желания «с обратным эффектом» (на каждое – по два лепестка): двор мальчишек – двор девчонок. В обоих случаях пространство расширяется до размеров мира и снова сужается до размеров двора.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Число 7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083733" lvl="0" indent="-1083733">
              <a:buChar char="•"/>
              <a:defRPr sz="1800"/>
            </a:pPr>
            <a:r>
              <a:rPr sz="3200"/>
              <a:t>7 баранок</a:t>
            </a:r>
          </a:p>
          <a:p>
            <a:pPr marL="1083733" lvl="0" indent="-1083733">
              <a:buChar char="•"/>
              <a:defRPr sz="1800"/>
            </a:pPr>
            <a:r>
              <a:rPr sz="3200"/>
              <a:t>7 лепестков</a:t>
            </a:r>
          </a:p>
          <a:p>
            <a:pPr marL="1083733" lvl="0" indent="-1083733">
              <a:buChar char="•"/>
              <a:defRPr sz="1800"/>
            </a:pPr>
            <a:r>
              <a:rPr sz="3200"/>
              <a:t>7 ворон </a:t>
            </a:r>
          </a:p>
          <a:p>
            <a:pPr marL="1083733" lvl="0" indent="-1083733">
              <a:buChar char="•"/>
              <a:defRPr sz="1800"/>
            </a:pPr>
            <a:r>
              <a:rPr sz="3200"/>
              <a:t>7 медведей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Цветок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083733" lvl="0" indent="-1083733">
              <a:buChar char="•"/>
              <a:defRPr sz="1800"/>
            </a:pPr>
            <a:r>
              <a:rPr sz="3200"/>
              <a:t>Волшебный предмет</a:t>
            </a:r>
          </a:p>
          <a:p>
            <a:pPr marL="1083733" lvl="0" indent="-1083733">
              <a:buChar char="•"/>
              <a:defRPr sz="1800"/>
            </a:pPr>
            <a:r>
              <a:rPr sz="3200"/>
              <a:t>7 цветов радуги</a:t>
            </a:r>
          </a:p>
          <a:p>
            <a:pPr marL="1083733" lvl="0" indent="-1083733">
              <a:buChar char="•"/>
              <a:defRPr sz="1800"/>
            </a:pPr>
            <a:r>
              <a:rPr sz="3200"/>
              <a:t>Семантика цвета </a:t>
            </a:r>
          </a:p>
          <a:p>
            <a:pPr lvl="0">
              <a:buChar char="•"/>
              <a:defRPr sz="1800"/>
            </a:pPr>
            <a:endParaRPr sz="3200"/>
          </a:p>
          <a:p>
            <a:pPr marL="1083733" lvl="0" indent="-1083733">
              <a:buChar char="•"/>
              <a:defRPr sz="1800"/>
            </a:pPr>
            <a:r>
              <a:rPr sz="3200"/>
              <a:t>Архетип цветка в сказках и мировой литературе («Роман о Розе», Новалис «Генрих фон Офтердинген», Аксаков «Аленький Цветочек»)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Microsoft Office PowerPoint</Application>
  <PresentationFormat>Экран (4:3)</PresentationFormat>
  <Paragraphs>133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Default</vt:lpstr>
      <vt:lpstr>Валентин Катаев «Цветик семицветик»</vt:lpstr>
      <vt:lpstr>Зачем нужен комментарий?</vt:lpstr>
      <vt:lpstr>Валентин Катаев до 1940 г.</vt:lpstr>
      <vt:lpstr>Черты народной сказки</vt:lpstr>
      <vt:lpstr>Композиция</vt:lpstr>
      <vt:lpstr>2 сюжетные линии</vt:lpstr>
      <vt:lpstr>Слайд 7</vt:lpstr>
      <vt:lpstr>Число 7</vt:lpstr>
      <vt:lpstr>Цветок</vt:lpstr>
      <vt:lpstr>Волшебные слова</vt:lpstr>
      <vt:lpstr>7 медведей</vt:lpstr>
      <vt:lpstr>Слайд 12</vt:lpstr>
      <vt:lpstr>Народные «формулы»</vt:lpstr>
      <vt:lpstr>Советские реалии Северный Полюс</vt:lpstr>
      <vt:lpstr>Слайд 15</vt:lpstr>
      <vt:lpstr>«По воздуху летели миллионы игрушечных дирижаблей, самолетов, планеров» (первые дирижабли были запущены в 30-е гг 20 века, а их производство прекратилось уже к середине века)</vt:lpstr>
      <vt:lpstr>Новая Москва 30-х годов, или Почему Женя испугалась маленьких домиков (Видит – место совсем незнакомое, больших домов нет, а стоят маленькие домики)</vt:lpstr>
      <vt:lpstr>«За куклами сами собой покатились шарики, мячики, трехколесные велосипеды, самокаты, тракторы, танки, автомобили, танкетки, пушки»</vt:lpstr>
      <vt:lpstr>Слайд 19</vt:lpstr>
      <vt:lpstr>История обложки</vt:lpstr>
      <vt:lpstr>1964 г.</vt:lpstr>
      <vt:lpstr>1968 г.</vt:lpstr>
      <vt:lpstr>1975 г.</vt:lpstr>
      <vt:lpstr>1987 г.</vt:lpstr>
      <vt:lpstr>2006 г.</vt:lpstr>
      <vt:lpstr>Мультфильм 1948 г.  Автор сценария – В. Катаев</vt:lpstr>
      <vt:lpstr>Цены на реалии из сказки</vt:lpstr>
      <vt:lpstr>Слайд 28</vt:lpstr>
      <vt:lpstr>«Оборонные» игрушки</vt:lpstr>
      <vt:lpstr>Куклы 30-х гг.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Валентин Катаев «Цветик семицветик»</dc:title>
  <dc:creator>priem</dc:creator>
  <cp:lastModifiedBy>priem</cp:lastModifiedBy>
  <cp:revision>1</cp:revision>
  <dcterms:modified xsi:type="dcterms:W3CDTF">2016-07-12T11:14:45Z</dcterms:modified>
</cp:coreProperties>
</file>