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88" r:id="rId2"/>
    <p:sldMasterId id="2147483706" r:id="rId3"/>
  </p:sldMasterIdLst>
  <p:notesMasterIdLst>
    <p:notesMasterId r:id="rId39"/>
  </p:notesMasterIdLst>
  <p:handoutMasterIdLst>
    <p:handoutMasterId r:id="rId40"/>
  </p:handoutMasterIdLst>
  <p:sldIdLst>
    <p:sldId id="315" r:id="rId4"/>
    <p:sldId id="398" r:id="rId5"/>
    <p:sldId id="414" r:id="rId6"/>
    <p:sldId id="415" r:id="rId7"/>
    <p:sldId id="416" r:id="rId8"/>
    <p:sldId id="417" r:id="rId9"/>
    <p:sldId id="418" r:id="rId10"/>
    <p:sldId id="419" r:id="rId11"/>
    <p:sldId id="420" r:id="rId12"/>
    <p:sldId id="388" r:id="rId13"/>
    <p:sldId id="423" r:id="rId14"/>
    <p:sldId id="389" r:id="rId15"/>
    <p:sldId id="406" r:id="rId16"/>
    <p:sldId id="397" r:id="rId17"/>
    <p:sldId id="400" r:id="rId18"/>
    <p:sldId id="401" r:id="rId19"/>
    <p:sldId id="422" r:id="rId20"/>
    <p:sldId id="391" r:id="rId21"/>
    <p:sldId id="395" r:id="rId22"/>
    <p:sldId id="424" r:id="rId23"/>
    <p:sldId id="392" r:id="rId24"/>
    <p:sldId id="393" r:id="rId25"/>
    <p:sldId id="394" r:id="rId26"/>
    <p:sldId id="421" r:id="rId27"/>
    <p:sldId id="409" r:id="rId28"/>
    <p:sldId id="410" r:id="rId29"/>
    <p:sldId id="411" r:id="rId30"/>
    <p:sldId id="412" r:id="rId31"/>
    <p:sldId id="408" r:id="rId32"/>
    <p:sldId id="404" r:id="rId33"/>
    <p:sldId id="316" r:id="rId34"/>
    <p:sldId id="300" r:id="rId35"/>
    <p:sldId id="402" r:id="rId36"/>
    <p:sldId id="403" r:id="rId37"/>
    <p:sldId id="396" r:id="rId38"/>
  </p:sldIdLst>
  <p:sldSz cx="9144000" cy="5143500" type="screen16x9"/>
  <p:notesSz cx="6858000" cy="9144000"/>
  <p:custShowLst>
    <p:custShow name="Opt Notice" id="0">
      <p:sldLst>
        <p:sld r:id="rId34"/>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83308"/>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13049" autoAdjust="0"/>
    <p:restoredTop sz="94049" autoAdjust="0"/>
  </p:normalViewPr>
  <p:slideViewPr>
    <p:cSldViewPr snapToGrid="0">
      <p:cViewPr varScale="1">
        <p:scale>
          <a:sx n="114" d="100"/>
          <a:sy n="114" d="100"/>
        </p:scale>
        <p:origin x="840" y="108"/>
      </p:cViewPr>
      <p:guideLst>
        <p:guide orient="horz" pos="1620"/>
        <p:guide pos="5470"/>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snapToGrid="0" showGuides="1">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solidFill>
                  <a:schemeClr val="tx1"/>
                </a:solidFill>
              </a:rPr>
              <a:t>Placeholder</a:t>
            </a:r>
            <a:r>
              <a:rPr lang="en-US" baseline="0" dirty="0" smtClean="0">
                <a:solidFill>
                  <a:schemeClr val="tx1"/>
                </a:solidFill>
              </a:rPr>
              <a:t> Chart</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ru-RU"/>
        </a:p>
      </c:txPr>
    </c:title>
    <c:autoTitleDeleted val="0"/>
    <c:plotArea>
      <c:layout/>
      <c:barChart>
        <c:barDir val="col"/>
        <c:grouping val="percentStacked"/>
        <c:varyColors val="0"/>
        <c:ser>
          <c:idx val="0"/>
          <c:order val="0"/>
          <c:tx>
            <c:strRef>
              <c:f>Sheet1!$B$1</c:f>
              <c:strCache>
                <c:ptCount val="1"/>
                <c:pt idx="0">
                  <c:v>Series 1</c:v>
                </c:pt>
              </c:strCache>
            </c:strRef>
          </c:tx>
          <c:spPr>
            <a:solidFill>
              <a:schemeClr val="bg1">
                <a:lumMod val="40000"/>
                <a:lumOff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bg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5">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overlap val="100"/>
        <c:axId val="390229952"/>
        <c:axId val="390222504"/>
      </c:barChart>
      <c:catAx>
        <c:axId val="390229952"/>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390222504"/>
        <c:crosses val="autoZero"/>
        <c:auto val="1"/>
        <c:lblAlgn val="ctr"/>
        <c:lblOffset val="100"/>
        <c:noMultiLvlLbl val="0"/>
      </c:catAx>
      <c:valAx>
        <c:axId val="390222504"/>
        <c:scaling>
          <c:orientation val="minMax"/>
        </c:scaling>
        <c:delete val="0"/>
        <c:axPos val="l"/>
        <c:majorGridlines>
          <c:spPr>
            <a:ln w="6350" cap="flat" cmpd="sng" algn="ctr">
              <a:solidFill>
                <a:schemeClr val="accent1">
                  <a:lumMod val="60000"/>
                  <a:lumOff val="40000"/>
                  <a:alpha val="50000"/>
                </a:schemeClr>
              </a:solidFill>
              <a:round/>
            </a:ln>
            <a:effectLst/>
          </c:spPr>
        </c:majorGridlines>
        <c:numFmt formatCode="0%" sourceLinked="1"/>
        <c:majorTickMark val="none"/>
        <c:minorTickMark val="none"/>
        <c:tickLblPos val="nextTo"/>
        <c:spPr>
          <a:noFill/>
          <a:ln w="3175">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39022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solidFill>
                  <a:schemeClr val="tx1"/>
                </a:solidFill>
              </a:rPr>
              <a:t>Placeholder</a:t>
            </a:r>
            <a:r>
              <a:rPr lang="en-US" baseline="0" dirty="0" smtClean="0">
                <a:solidFill>
                  <a:schemeClr val="tx1"/>
                </a:solidFill>
              </a:rPr>
              <a:t> Chart</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ru-RU"/>
        </a:p>
      </c:txPr>
    </c:title>
    <c:autoTitleDeleted val="0"/>
    <c:plotArea>
      <c:layout/>
      <c:barChart>
        <c:barDir val="col"/>
        <c:grouping val="percentStacked"/>
        <c:varyColors val="0"/>
        <c:ser>
          <c:idx val="0"/>
          <c:order val="0"/>
          <c:tx>
            <c:strRef>
              <c:f>Sheet1!$B$1</c:f>
              <c:strCache>
                <c:ptCount val="1"/>
                <c:pt idx="0">
                  <c:v>Series 1</c:v>
                </c:pt>
              </c:strCache>
            </c:strRef>
          </c:tx>
          <c:spPr>
            <a:solidFill>
              <a:schemeClr val="bg1">
                <a:lumMod val="40000"/>
                <a:lumOff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bg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5">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overlap val="100"/>
        <c:axId val="611369064"/>
        <c:axId val="611385136"/>
      </c:barChart>
      <c:catAx>
        <c:axId val="611369064"/>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611385136"/>
        <c:crosses val="autoZero"/>
        <c:auto val="1"/>
        <c:lblAlgn val="ctr"/>
        <c:lblOffset val="100"/>
        <c:noMultiLvlLbl val="0"/>
      </c:catAx>
      <c:valAx>
        <c:axId val="611385136"/>
        <c:scaling>
          <c:orientation val="minMax"/>
        </c:scaling>
        <c:delete val="0"/>
        <c:axPos val="l"/>
        <c:majorGridlines>
          <c:spPr>
            <a:ln w="6350" cap="flat" cmpd="sng" algn="ctr">
              <a:solidFill>
                <a:schemeClr val="accent1">
                  <a:lumMod val="60000"/>
                  <a:lumOff val="40000"/>
                  <a:alpha val="50000"/>
                </a:schemeClr>
              </a:solidFill>
              <a:round/>
            </a:ln>
            <a:effectLst/>
          </c:spPr>
        </c:majorGridlines>
        <c:numFmt formatCode="0%" sourceLinked="1"/>
        <c:majorTickMark val="none"/>
        <c:minorTickMark val="none"/>
        <c:tickLblPos val="nextTo"/>
        <c:spPr>
          <a:noFill/>
          <a:ln w="3175">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611369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4430899999999997E-2"/>
          <c:y val="3.9177200000000002E-2"/>
          <c:w val="0.94056899999999999"/>
          <c:h val="0.93162599999999995"/>
        </c:manualLayout>
      </c:layout>
      <c:lineChart>
        <c:grouping val="standard"/>
        <c:varyColors val="0"/>
        <c:ser>
          <c:idx val="0"/>
          <c:order val="0"/>
          <c:tx>
            <c:strRef>
              <c:f>Sheet1!$B$1</c:f>
              <c:strCache>
                <c:ptCount val="1"/>
                <c:pt idx="0">
                  <c:v>Error</c:v>
                </c:pt>
              </c:strCache>
            </c:strRef>
          </c:tx>
          <c:spPr>
            <a:ln w="47625" cap="flat">
              <a:solidFill>
                <a:schemeClr val="accent4"/>
              </a:solidFill>
              <a:prstDash val="solid"/>
              <a:round/>
            </a:ln>
            <a:effectLst/>
          </c:spPr>
          <c:marker>
            <c:symbol val="none"/>
          </c:marker>
          <c:cat>
            <c:strRef>
              <c:f>Sheet1!$A$2:$A$10</c:f>
              <c:strCache>
                <c:ptCount val="9"/>
                <c:pt idx="0">
                  <c:v>2010</c:v>
                </c:pt>
                <c:pt idx="1">
                  <c:v>2011</c:v>
                </c:pt>
                <c:pt idx="2">
                  <c:v>2012</c:v>
                </c:pt>
                <c:pt idx="3">
                  <c:v>2013</c:v>
                </c:pt>
                <c:pt idx="4">
                  <c:v>2014</c:v>
                </c:pt>
                <c:pt idx="5">
                  <c:v>2015.1</c:v>
                </c:pt>
                <c:pt idx="6">
                  <c:v>2015.2</c:v>
                </c:pt>
                <c:pt idx="7">
                  <c:v>2015.3</c:v>
                </c:pt>
                <c:pt idx="8">
                  <c:v>2015.4</c:v>
                </c:pt>
              </c:strCache>
            </c:strRef>
          </c:cat>
          <c:val>
            <c:numRef>
              <c:f>Sheet1!$B$2:$B$10</c:f>
              <c:numCache>
                <c:formatCode>General</c:formatCode>
                <c:ptCount val="9"/>
                <c:pt idx="0">
                  <c:v>0.28199999999999997</c:v>
                </c:pt>
                <c:pt idx="1">
                  <c:v>0.25700000000000001</c:v>
                </c:pt>
                <c:pt idx="2">
                  <c:v>0.16400000000000001</c:v>
                </c:pt>
                <c:pt idx="3">
                  <c:v>0.11700000000000001</c:v>
                </c:pt>
                <c:pt idx="4">
                  <c:v>6.6000000000000003E-2</c:v>
                </c:pt>
                <c:pt idx="5">
                  <c:v>5.8000000000000003E-2</c:v>
                </c:pt>
                <c:pt idx="6">
                  <c:v>5.1999999999999998E-2</c:v>
                </c:pt>
                <c:pt idx="7">
                  <c:v>4.8000000000000001E-2</c:v>
                </c:pt>
                <c:pt idx="8">
                  <c:v>4.4999999999999998E-2</c:v>
                </c:pt>
              </c:numCache>
            </c:numRef>
          </c:val>
          <c:smooth val="0"/>
        </c:ser>
        <c:dLbls>
          <c:showLegendKey val="0"/>
          <c:showVal val="0"/>
          <c:showCatName val="0"/>
          <c:showSerName val="0"/>
          <c:showPercent val="0"/>
          <c:showBubbleSize val="0"/>
        </c:dLbls>
        <c:smooth val="0"/>
        <c:axId val="532070552"/>
        <c:axId val="729030416"/>
      </c:lineChart>
      <c:catAx>
        <c:axId val="532070552"/>
        <c:scaling>
          <c:orientation val="minMax"/>
        </c:scaling>
        <c:delete val="0"/>
        <c:axPos val="b"/>
        <c:numFmt formatCode="General" sourceLinked="0"/>
        <c:majorTickMark val="none"/>
        <c:minorTickMark val="none"/>
        <c:tickLblPos val="none"/>
        <c:spPr>
          <a:ln w="12700" cap="flat">
            <a:solidFill>
              <a:srgbClr val="888888"/>
            </a:solidFill>
            <a:prstDash val="solid"/>
            <a:round/>
          </a:ln>
        </c:spPr>
        <c:txPr>
          <a:bodyPr rot="0"/>
          <a:lstStyle/>
          <a:p>
            <a:pPr>
              <a:defRPr/>
            </a:pPr>
            <a:endParaRPr lang="ru-RU"/>
          </a:p>
        </c:txPr>
        <c:crossAx val="729030416"/>
        <c:crosses val="autoZero"/>
        <c:auto val="1"/>
        <c:lblAlgn val="ctr"/>
        <c:lblOffset val="100"/>
        <c:noMultiLvlLbl val="1"/>
      </c:catAx>
      <c:valAx>
        <c:axId val="729030416"/>
        <c:scaling>
          <c:orientation val="minMax"/>
        </c:scaling>
        <c:delete val="0"/>
        <c:axPos val="l"/>
        <c:numFmt formatCode="0%" sourceLinked="0"/>
        <c:majorTickMark val="none"/>
        <c:minorTickMark val="none"/>
        <c:tickLblPos val="nextTo"/>
        <c:spPr>
          <a:ln w="12700" cap="flat">
            <a:solidFill>
              <a:srgbClr val="888888"/>
            </a:solidFill>
            <a:prstDash val="solid"/>
            <a:round/>
          </a:ln>
        </c:spPr>
        <c:txPr>
          <a:bodyPr rot="0"/>
          <a:lstStyle/>
          <a:p>
            <a:pPr>
              <a:defRPr sz="1800"/>
            </a:pPr>
            <a:endParaRPr lang="ru-RU"/>
          </a:p>
        </c:txPr>
        <c:crossAx val="532070552"/>
        <c:crosses val="autoZero"/>
        <c:crossBetween val="between"/>
        <c:majorUnit val="7.4999999999999997E-2"/>
        <c:minorUnit val="3.7499999999999999E-2"/>
      </c:valAx>
      <c:spPr>
        <a:noFill/>
        <a:ln w="12700" cap="flat">
          <a:noFill/>
          <a:miter lim="400000"/>
        </a:ln>
        <a:effectLst/>
      </c:spPr>
    </c:plotArea>
    <c:plotVisOnly val="1"/>
    <c:dispBlanksAs val="gap"/>
    <c:showDLblsOverMax val="1"/>
  </c:chart>
  <c:spPr>
    <a:noFill/>
    <a:ln>
      <a:noFill/>
    </a:ln>
    <a:effectLst/>
  </c:spPr>
  <c:txPr>
    <a:bodyPr/>
    <a:lstStyle/>
    <a:p>
      <a:pPr>
        <a:defRPr>
          <a:solidFill>
            <a:schemeClr val="tx1"/>
          </a:solidFill>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4430899999999997E-2"/>
          <c:y val="3.9177200000000002E-2"/>
          <c:w val="0.94056899999999999"/>
          <c:h val="0.93162599999999995"/>
        </c:manualLayout>
      </c:layout>
      <c:lineChart>
        <c:grouping val="standard"/>
        <c:varyColors val="0"/>
        <c:ser>
          <c:idx val="0"/>
          <c:order val="0"/>
          <c:tx>
            <c:strRef>
              <c:f>Sheet1!$B$1</c:f>
              <c:strCache>
                <c:ptCount val="1"/>
                <c:pt idx="0">
                  <c:v>Error</c:v>
                </c:pt>
              </c:strCache>
            </c:strRef>
          </c:tx>
          <c:spPr>
            <a:ln w="47625" cap="flat">
              <a:solidFill>
                <a:schemeClr val="accent4"/>
              </a:solidFill>
              <a:prstDash val="solid"/>
              <a:round/>
            </a:ln>
            <a:effectLst/>
          </c:spPr>
          <c:marker>
            <c:symbol val="none"/>
          </c:marker>
          <c:cat>
            <c:strRef>
              <c:f>Sheet1!$A$2:$A$10</c:f>
              <c:strCache>
                <c:ptCount val="9"/>
                <c:pt idx="0">
                  <c:v>2000</c:v>
                </c:pt>
                <c:pt idx="1">
                  <c:v>2002</c:v>
                </c:pt>
                <c:pt idx="2">
                  <c:v>2004</c:v>
                </c:pt>
                <c:pt idx="3">
                  <c:v>2006</c:v>
                </c:pt>
                <c:pt idx="4">
                  <c:v>2008</c:v>
                </c:pt>
                <c:pt idx="5">
                  <c:v>2010</c:v>
                </c:pt>
                <c:pt idx="6">
                  <c:v>2012</c:v>
                </c:pt>
                <c:pt idx="7">
                  <c:v>2014</c:v>
                </c:pt>
                <c:pt idx="8">
                  <c:v>2016</c:v>
                </c:pt>
              </c:strCache>
            </c:strRef>
          </c:cat>
          <c:val>
            <c:numRef>
              <c:f>Sheet1!$B$2:$B$10</c:f>
              <c:numCache>
                <c:formatCode>General</c:formatCode>
                <c:ptCount val="9"/>
                <c:pt idx="0">
                  <c:v>0.25</c:v>
                </c:pt>
                <c:pt idx="1">
                  <c:v>0.25</c:v>
                </c:pt>
                <c:pt idx="2">
                  <c:v>0.24299999999999999</c:v>
                </c:pt>
                <c:pt idx="3">
                  <c:v>0.23</c:v>
                </c:pt>
                <c:pt idx="4">
                  <c:v>0.22</c:v>
                </c:pt>
                <c:pt idx="5">
                  <c:v>0.21</c:v>
                </c:pt>
                <c:pt idx="6">
                  <c:v>0.09</c:v>
                </c:pt>
                <c:pt idx="7">
                  <c:v>0.05</c:v>
                </c:pt>
                <c:pt idx="8">
                  <c:v>0.04</c:v>
                </c:pt>
              </c:numCache>
            </c:numRef>
          </c:val>
          <c:smooth val="0"/>
        </c:ser>
        <c:dLbls>
          <c:showLegendKey val="0"/>
          <c:showVal val="0"/>
          <c:showCatName val="0"/>
          <c:showSerName val="0"/>
          <c:showPercent val="0"/>
          <c:showBubbleSize val="0"/>
        </c:dLbls>
        <c:smooth val="0"/>
        <c:axId val="51830280"/>
        <c:axId val="390226424"/>
      </c:lineChart>
      <c:catAx>
        <c:axId val="51830280"/>
        <c:scaling>
          <c:orientation val="minMax"/>
        </c:scaling>
        <c:delete val="0"/>
        <c:axPos val="b"/>
        <c:numFmt formatCode="General" sourceLinked="0"/>
        <c:majorTickMark val="none"/>
        <c:minorTickMark val="none"/>
        <c:tickLblPos val="none"/>
        <c:spPr>
          <a:ln w="12700" cap="flat">
            <a:solidFill>
              <a:srgbClr val="888888"/>
            </a:solidFill>
            <a:prstDash val="solid"/>
            <a:round/>
          </a:ln>
        </c:spPr>
        <c:txPr>
          <a:bodyPr rot="0"/>
          <a:lstStyle/>
          <a:p>
            <a:pPr>
              <a:defRPr sz="1800" b="0" i="0" u="none" strike="noStrike">
                <a:solidFill>
                  <a:srgbClr val="000000"/>
                </a:solidFill>
                <a:latin typeface="Calibri"/>
              </a:defRPr>
            </a:pPr>
            <a:endParaRPr lang="ru-RU"/>
          </a:p>
        </c:txPr>
        <c:crossAx val="390226424"/>
        <c:crosses val="autoZero"/>
        <c:auto val="1"/>
        <c:lblAlgn val="ctr"/>
        <c:lblOffset val="100"/>
        <c:noMultiLvlLbl val="1"/>
      </c:catAx>
      <c:valAx>
        <c:axId val="390226424"/>
        <c:scaling>
          <c:orientation val="minMax"/>
        </c:scaling>
        <c:delete val="0"/>
        <c:axPos val="l"/>
        <c:numFmt formatCode="0%" sourceLinked="0"/>
        <c:majorTickMark val="none"/>
        <c:minorTickMark val="none"/>
        <c:tickLblPos val="nextTo"/>
        <c:spPr>
          <a:ln w="12700" cap="flat">
            <a:solidFill>
              <a:srgbClr val="888888"/>
            </a:solidFill>
            <a:prstDash val="solid"/>
            <a:round/>
          </a:ln>
        </c:spPr>
        <c:txPr>
          <a:bodyPr rot="0"/>
          <a:lstStyle/>
          <a:p>
            <a:pPr>
              <a:defRPr sz="1800" b="0" i="0" u="none" strike="noStrike">
                <a:solidFill>
                  <a:schemeClr val="tx1"/>
                </a:solidFill>
                <a:latin typeface="+mn-lt"/>
              </a:defRPr>
            </a:pPr>
            <a:endParaRPr lang="ru-RU"/>
          </a:p>
        </c:txPr>
        <c:crossAx val="51830280"/>
        <c:crosses val="autoZero"/>
        <c:crossBetween val="between"/>
        <c:majorUnit val="7.4999999999999997E-2"/>
        <c:minorUnit val="3.7499999999999999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smtClean="0">
                <a:solidFill>
                  <a:schemeClr val="tx1"/>
                </a:solidFill>
              </a:rPr>
              <a:t>Normalized Throughput</a:t>
            </a:r>
            <a:r>
              <a:rPr lang="en-US" sz="1200" b="1" baseline="0" dirty="0" smtClean="0">
                <a:solidFill>
                  <a:schemeClr val="tx1"/>
                </a:solidFill>
              </a:rPr>
              <a:t> (Images/Second) </a:t>
            </a:r>
            <a:endParaRPr lang="en-US" sz="1200" b="1" dirty="0">
              <a:solidFill>
                <a:schemeClr val="tx1"/>
              </a:solidFill>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ru-RU"/>
        </a:p>
      </c:txPr>
    </c:title>
    <c:autoTitleDeleted val="0"/>
    <c:plotArea>
      <c:layout/>
      <c:barChart>
        <c:barDir val="col"/>
        <c:grouping val="clustered"/>
        <c:varyColors val="0"/>
        <c:ser>
          <c:idx val="0"/>
          <c:order val="0"/>
          <c:tx>
            <c:strRef>
              <c:f>Sheet1!$B$1</c:f>
              <c:strCache>
                <c:ptCount val="1"/>
                <c:pt idx="0">
                  <c:v>Out-of-Box (OOB*) Performance</c:v>
                </c:pt>
              </c:strCache>
            </c:strRef>
          </c:tx>
          <c:spPr>
            <a:solidFill>
              <a:schemeClr val="tx2">
                <a:lumMod val="60000"/>
                <a:lumOff val="40000"/>
              </a:schemeClr>
            </a:solidFill>
            <a:ln w="38100">
              <a:solidFill>
                <a:schemeClr val="tx2">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Caffe/AlexNet</c:v>
                </c:pt>
              </c:strCache>
            </c:strRef>
          </c:cat>
          <c:val>
            <c:numRef>
              <c:f>Sheet1!$B$2</c:f>
              <c:numCache>
                <c:formatCode>0.0</c:formatCode>
                <c:ptCount val="1"/>
                <c:pt idx="0">
                  <c:v>1</c:v>
                </c:pt>
              </c:numCache>
            </c:numRef>
          </c:val>
        </c:ser>
        <c:ser>
          <c:idx val="1"/>
          <c:order val="1"/>
          <c:tx>
            <c:strRef>
              <c:f>Sheet1!$C$1</c:f>
              <c:strCache>
                <c:ptCount val="1"/>
                <c:pt idx="0">
                  <c:v>Current Performance</c:v>
                </c:pt>
              </c:strCache>
            </c:strRef>
          </c:tx>
          <c:spPr>
            <a:solidFill>
              <a:srgbClr val="0070C0"/>
            </a:solidFill>
            <a:ln w="38100">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Caffe/AlexNet</c:v>
                </c:pt>
              </c:strCache>
            </c:strRef>
          </c:cat>
          <c:val>
            <c:numRef>
              <c:f>Sheet1!$C$2</c:f>
              <c:numCache>
                <c:formatCode>0</c:formatCode>
                <c:ptCount val="1"/>
                <c:pt idx="0">
                  <c:v>400</c:v>
                </c:pt>
              </c:numCache>
            </c:numRef>
          </c:val>
        </c:ser>
        <c:dLbls>
          <c:showLegendKey val="0"/>
          <c:showVal val="0"/>
          <c:showCatName val="0"/>
          <c:showSerName val="0"/>
          <c:showPercent val="0"/>
          <c:showBubbleSize val="0"/>
        </c:dLbls>
        <c:gapWidth val="219"/>
        <c:overlap val="-27"/>
        <c:axId val="600052648"/>
        <c:axId val="600057352"/>
      </c:barChart>
      <c:catAx>
        <c:axId val="60005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600057352"/>
        <c:crosses val="autoZero"/>
        <c:auto val="1"/>
        <c:lblAlgn val="ctr"/>
        <c:lblOffset val="100"/>
        <c:noMultiLvlLbl val="0"/>
      </c:catAx>
      <c:valAx>
        <c:axId val="600057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ru-RU"/>
          </a:p>
        </c:txPr>
        <c:crossAx val="600052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smtClean="0">
                <a:solidFill>
                  <a:schemeClr val="tx1"/>
                </a:solidFill>
              </a:rPr>
              <a:t>Normalized Performance</a:t>
            </a:r>
            <a:endParaRPr lang="en-US" sz="1200" b="1" dirty="0">
              <a:solidFill>
                <a:schemeClr val="tx1"/>
              </a:solidFill>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ru-RU"/>
        </a:p>
      </c:txPr>
    </c:title>
    <c:autoTitleDeleted val="0"/>
    <c:plotArea>
      <c:layout>
        <c:manualLayout>
          <c:layoutTarget val="inner"/>
          <c:xMode val="edge"/>
          <c:yMode val="edge"/>
          <c:x val="2.9758674289465811E-2"/>
          <c:y val="0.13751745755125724"/>
          <c:w val="0.9515587499234256"/>
          <c:h val="0.66029043809489252"/>
        </c:manualLayout>
      </c:layout>
      <c:barChart>
        <c:barDir val="col"/>
        <c:grouping val="clustered"/>
        <c:varyColors val="0"/>
        <c:ser>
          <c:idx val="0"/>
          <c:order val="0"/>
          <c:tx>
            <c:strRef>
              <c:f>Sheet1!$B$1</c:f>
              <c:strCache>
                <c:ptCount val="1"/>
                <c:pt idx="0">
                  <c:v>Intel® Xeon Phi™ processor 7290 </c:v>
                </c:pt>
              </c:strCache>
            </c:strRef>
          </c:tx>
          <c:spPr>
            <a:solidFill>
              <a:schemeClr val="tx2">
                <a:lumMod val="60000"/>
                <a:lumOff val="40000"/>
              </a:schemeClr>
            </a:solidFill>
            <a:ln w="38100">
              <a:solidFill>
                <a:schemeClr val="tx2">
                  <a:lumMod val="60000"/>
                  <a:lumOff val="40000"/>
                </a:schemeClr>
              </a:solidFill>
            </a:ln>
            <a:effectLst/>
          </c:spPr>
          <c:invertIfNegative val="0"/>
          <c:cat>
            <c:strRef>
              <c:f>Sheet1!$A$2</c:f>
              <c:strCache>
                <c:ptCount val="1"/>
                <c:pt idx="0">
                  <c:v>Deep Learning Performance</c:v>
                </c:pt>
              </c:strCache>
            </c:strRef>
          </c:cat>
          <c:val>
            <c:numRef>
              <c:f>Sheet1!$B$2</c:f>
              <c:numCache>
                <c:formatCode>0.0</c:formatCode>
                <c:ptCount val="1"/>
                <c:pt idx="0">
                  <c:v>1</c:v>
                </c:pt>
              </c:numCache>
            </c:numRef>
          </c:val>
        </c:ser>
        <c:ser>
          <c:idx val="1"/>
          <c:order val="1"/>
          <c:tx>
            <c:strRef>
              <c:f>Sheet1!$C$1</c:f>
              <c:strCache>
                <c:ptCount val="1"/>
                <c:pt idx="0">
                  <c:v>Intel® Xeon Phi™ processor family - Knights Mill </c:v>
                </c:pt>
              </c:strCache>
            </c:strRef>
          </c:tx>
          <c:spPr>
            <a:solidFill>
              <a:srgbClr val="0070C0"/>
            </a:solidFill>
            <a:ln w="38100">
              <a:solidFill>
                <a:srgbClr val="0070C0"/>
              </a:solidFill>
            </a:ln>
            <a:effectLst/>
          </c:spPr>
          <c:invertIfNegative val="0"/>
          <c:cat>
            <c:strRef>
              <c:f>Sheet1!$A$2</c:f>
              <c:strCache>
                <c:ptCount val="1"/>
                <c:pt idx="0">
                  <c:v>Deep Learning Performance</c:v>
                </c:pt>
              </c:strCache>
            </c:strRef>
          </c:cat>
          <c:val>
            <c:numRef>
              <c:f>Sheet1!$C$2</c:f>
              <c:numCache>
                <c:formatCode>0</c:formatCode>
                <c:ptCount val="1"/>
                <c:pt idx="0">
                  <c:v>4</c:v>
                </c:pt>
              </c:numCache>
            </c:numRef>
          </c:val>
        </c:ser>
        <c:dLbls>
          <c:showLegendKey val="0"/>
          <c:showVal val="0"/>
          <c:showCatName val="0"/>
          <c:showSerName val="0"/>
          <c:showPercent val="0"/>
          <c:showBubbleSize val="0"/>
        </c:dLbls>
        <c:gapWidth val="219"/>
        <c:overlap val="-27"/>
        <c:axId val="600057744"/>
        <c:axId val="600058528"/>
      </c:barChart>
      <c:catAx>
        <c:axId val="60005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600058528"/>
        <c:crosses val="autoZero"/>
        <c:auto val="1"/>
        <c:lblAlgn val="ctr"/>
        <c:lblOffset val="100"/>
        <c:noMultiLvlLbl val="0"/>
      </c:catAx>
      <c:valAx>
        <c:axId val="600058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ru-RU"/>
          </a:p>
        </c:txPr>
        <c:crossAx val="600057744"/>
        <c:crosses val="autoZero"/>
        <c:crossBetween val="between"/>
        <c:majorUnit val="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13154139224989"/>
          <c:y val="0.15032451249428849"/>
          <c:w val="0.84627039573300422"/>
          <c:h val="0.67373446146929417"/>
        </c:manualLayout>
      </c:layout>
      <c:scatterChart>
        <c:scatterStyle val="smoothMarker"/>
        <c:varyColors val="0"/>
        <c:ser>
          <c:idx val="3"/>
          <c:order val="0"/>
          <c:tx>
            <c:strRef>
              <c:f>Sheet2!$D$3</c:f>
              <c:strCache>
                <c:ptCount val="1"/>
                <c:pt idx="0">
                  <c:v>GoogLeNet V1 scaling efficiency</c:v>
                </c:pt>
              </c:strCache>
            </c:strRef>
          </c:tx>
          <c:spPr>
            <a:ln w="28575" cap="rnd">
              <a:solidFill>
                <a:srgbClr val="0070C0"/>
              </a:solidFill>
              <a:round/>
            </a:ln>
            <a:effectLst/>
          </c:spPr>
          <c:marker>
            <c:symbol val="x"/>
            <c:size val="6"/>
            <c:spPr>
              <a:noFill/>
              <a:ln w="28575">
                <a:solidFill>
                  <a:srgbClr val="0070C0"/>
                </a:solidFill>
                <a:round/>
              </a:ln>
              <a:effectLst/>
            </c:spPr>
          </c:marker>
          <c:dLbls>
            <c:dLbl>
              <c:idx val="1"/>
              <c:layout>
                <c:manualLayout>
                  <c:x val="1.75429087624209E-2"/>
                  <c:y val="-5.7197579080082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023379218339646E-2"/>
                  <c:y val="-4.01997446309596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7542908762420959E-2"/>
                  <c:y val="-5.03984453004334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984320130177019E-2"/>
                  <c:y val="-5.7197579080082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1858013723736519E-5"/>
                  <c:y val="-7.07958466393809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xVal>
            <c:numRef>
              <c:f>Sheet2!$B$4:$B$9</c:f>
              <c:numCache>
                <c:formatCode>General</c:formatCode>
                <c:ptCount val="6"/>
                <c:pt idx="0">
                  <c:v>1</c:v>
                </c:pt>
                <c:pt idx="1">
                  <c:v>2</c:v>
                </c:pt>
                <c:pt idx="2">
                  <c:v>4</c:v>
                </c:pt>
                <c:pt idx="3">
                  <c:v>8</c:v>
                </c:pt>
                <c:pt idx="4">
                  <c:v>16</c:v>
                </c:pt>
                <c:pt idx="5">
                  <c:v>32</c:v>
                </c:pt>
              </c:numCache>
            </c:numRef>
          </c:xVal>
          <c:yVal>
            <c:numRef>
              <c:f>Sheet2!$D$4:$D$9</c:f>
              <c:numCache>
                <c:formatCode>0%</c:formatCode>
                <c:ptCount val="6"/>
                <c:pt idx="0">
                  <c:v>1</c:v>
                </c:pt>
                <c:pt idx="1">
                  <c:v>0.94380530973451338</c:v>
                </c:pt>
                <c:pt idx="2">
                  <c:v>0.95908273381294962</c:v>
                </c:pt>
                <c:pt idx="3">
                  <c:v>0.96603260869565222</c:v>
                </c:pt>
                <c:pt idx="4">
                  <c:v>0.96603260869565222</c:v>
                </c:pt>
                <c:pt idx="5">
                  <c:v>0.96603260869565222</c:v>
                </c:pt>
              </c:numCache>
            </c:numRef>
          </c:yVal>
          <c:smooth val="1"/>
        </c:ser>
        <c:dLbls>
          <c:showLegendKey val="0"/>
          <c:showVal val="0"/>
          <c:showCatName val="0"/>
          <c:showSerName val="0"/>
          <c:showPercent val="0"/>
          <c:showBubbleSize val="0"/>
        </c:dLbls>
        <c:axId val="600052256"/>
        <c:axId val="600055784"/>
      </c:scatterChart>
      <c:valAx>
        <c:axId val="600052256"/>
        <c:scaling>
          <c:logBase val="2"/>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ru-RU"/>
          </a:p>
        </c:txPr>
        <c:crossAx val="600055784"/>
        <c:crosses val="autoZero"/>
        <c:crossBetween val="midCat"/>
      </c:valAx>
      <c:valAx>
        <c:axId val="600055784"/>
        <c:scaling>
          <c:orientation val="minMax"/>
          <c:max val="1"/>
          <c:min val="0"/>
        </c:scaling>
        <c:delete val="0"/>
        <c:axPos val="l"/>
        <c:numFmt formatCode="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1" i="0" u="none" strike="noStrike" kern="1200" baseline="0">
                <a:solidFill>
                  <a:schemeClr val="bg1">
                    <a:lumMod val="65000"/>
                  </a:schemeClr>
                </a:solidFill>
                <a:latin typeface="+mn-lt"/>
                <a:ea typeface="+mn-ea"/>
                <a:cs typeface="+mn-cs"/>
              </a:defRPr>
            </a:pPr>
            <a:endParaRPr lang="ru-RU"/>
          </a:p>
        </c:txPr>
        <c:crossAx val="600052256"/>
        <c:crosses val="autoZero"/>
        <c:crossBetween val="midCat"/>
        <c:majorUnit val="0.2"/>
      </c:valAx>
      <c:spPr>
        <a:noFill/>
        <a:ln w="25400">
          <a:noFill/>
        </a:ln>
        <a:effectLst/>
      </c:spPr>
    </c:plotArea>
    <c:legend>
      <c:legendPos val="t"/>
      <c:layout>
        <c:manualLayout>
          <c:xMode val="edge"/>
          <c:yMode val="edge"/>
          <c:x val="0.34204047691691042"/>
          <c:y val="9.4342040410335878E-3"/>
          <c:w val="0.34484035966187476"/>
          <c:h val="0.108111149780617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0.16717</cdr:x>
      <cdr:y>0.73135</cdr:y>
    </cdr:from>
    <cdr:to>
      <cdr:x>0.37501</cdr:x>
      <cdr:y>1</cdr:y>
    </cdr:to>
    <cdr:cxnSp macro="">
      <cdr:nvCxnSpPr>
        <cdr:cNvPr id="3" name="Straight Connector 2"/>
        <cdr:cNvCxnSpPr/>
      </cdr:nvCxnSpPr>
      <cdr:spPr bwMode="auto">
        <a:xfrm xmlns:a="http://schemas.openxmlformats.org/drawingml/2006/main">
          <a:off x="735453" y="2845457"/>
          <a:ext cx="914400" cy="914400"/>
        </a:xfrm>
        <a:prstGeom xmlns:a="http://schemas.openxmlformats.org/drawingml/2006/main" prst="line">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0.16233</cdr:x>
      <cdr:y>0.82663</cdr:y>
    </cdr:from>
    <cdr:to>
      <cdr:x>0.94678</cdr:x>
      <cdr:y>0.85787</cdr:y>
    </cdr:to>
    <cdr:cxnSp macro="">
      <cdr:nvCxnSpPr>
        <cdr:cNvPr id="5" name="Straight Connector 4"/>
        <cdr:cNvCxnSpPr/>
      </cdr:nvCxnSpPr>
      <cdr:spPr bwMode="auto">
        <a:xfrm xmlns:a="http://schemas.openxmlformats.org/drawingml/2006/main">
          <a:off x="714188" y="2813560"/>
          <a:ext cx="3451156" cy="106325"/>
        </a:xfrm>
        <a:prstGeom xmlns:a="http://schemas.openxmlformats.org/drawingml/2006/main" prst="line">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0.01473</cdr:x>
      <cdr:y>0.13824</cdr:y>
    </cdr:from>
    <cdr:to>
      <cdr:x>0.06628</cdr:x>
      <cdr:y>0.89734</cdr:y>
    </cdr:to>
    <cdr:sp macro="" textlink="">
      <cdr:nvSpPr>
        <cdr:cNvPr id="2" name="TextBox 8"/>
        <cdr:cNvSpPr txBox="1"/>
      </cdr:nvSpPr>
      <cdr:spPr>
        <a:xfrm xmlns:a="http://schemas.openxmlformats.org/drawingml/2006/main" rot="16200000">
          <a:off x="-750362" y="1208472"/>
          <a:ext cx="2008555" cy="323165"/>
        </a:xfrm>
        <a:prstGeom xmlns:a="http://schemas.openxmlformats.org/drawingml/2006/main" prst="rect">
          <a:avLst/>
        </a:prstGeom>
        <a:noFill xmlns:a="http://schemas.openxmlformats.org/drawingml/2006/main"/>
      </cdr:spPr>
      <cdr:txBody>
        <a:bodyPr xmlns:a="http://schemas.openxmlformats.org/drawingml/2006/main" vert="horz"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5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Time to Train Scaling Efficiency </a:t>
          </a:r>
        </a:p>
        <a:p xmlns:a="http://schemas.openxmlformats.org/drawingml/2006/main">
          <a:pPr algn="ctr"/>
          <a:r>
            <a:rPr lang="en-US" sz="105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On Intel® Xeon Phi™ 7250  nodes</a:t>
          </a:r>
          <a:endParaRPr lang="en-US" sz="105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12/19/2016</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12/19/2016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dirty="0" smtClean="0"/>
              <a:t>Three</a:t>
            </a:r>
            <a:r>
              <a:rPr lang="en-US" baseline="0" dirty="0" smtClean="0"/>
              <a:t> major drivers of why machine learning or AI is now have a </a:t>
            </a:r>
            <a:r>
              <a:rPr lang="en-US" sz="1200" kern="1200" baseline="0" dirty="0" smtClean="0">
                <a:solidFill>
                  <a:schemeClr val="tx1"/>
                </a:solidFill>
                <a:effectLst/>
                <a:latin typeface="Intel Clear"/>
                <a:ea typeface="+mn-ea"/>
                <a:cs typeface="+mn-cs"/>
              </a:rPr>
              <a:t>r</a:t>
            </a:r>
            <a:r>
              <a:rPr lang="en-US" sz="1200" kern="1200" dirty="0" smtClean="0">
                <a:solidFill>
                  <a:schemeClr val="tx1"/>
                </a:solidFill>
                <a:effectLst/>
                <a:latin typeface="Intel Clear"/>
                <a:ea typeface="+mn-ea"/>
                <a:cs typeface="+mn-cs"/>
              </a:rPr>
              <a:t>esurgence </a:t>
            </a:r>
            <a:r>
              <a:rPr lang="en-US" baseline="0" dirty="0" smtClean="0"/>
              <a:t>. The combination of large data set that is now available (thanks to the digitalization of our lives and all the sensor data that is being collected), combined with great strides in hardware performance and capabilities along with some recent research in the field of Artificial intelligence. AI is going to become an increasingly important workload that will be run both in the data center and in the edge devices (cars, phones, cameras etc.)</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a:t>
            </a:fld>
            <a:endParaRPr lang="en-US" dirty="0"/>
          </a:p>
        </p:txBody>
      </p:sp>
    </p:spTree>
    <p:extLst>
      <p:ext uri="{BB962C8B-B14F-4D97-AF65-F5344CB8AC3E}">
        <p14:creationId xmlns:p14="http://schemas.microsoft.com/office/powerpoint/2010/main" val="237084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MKL DNN is</a:t>
            </a:r>
            <a:r>
              <a:rPr lang="en-US" baseline="0" dirty="0" smtClean="0"/>
              <a:t> highly optimized using industry leading techniques and low level assembly code where appropriate. The API has been developed with feedback and interaction with the major framework owners, and as an </a:t>
            </a:r>
            <a:r>
              <a:rPr lang="en-US" baseline="0" dirty="0" err="1" smtClean="0"/>
              <a:t>opensource</a:t>
            </a:r>
            <a:r>
              <a:rPr lang="en-US" baseline="0" dirty="0" smtClean="0"/>
              <a:t> project will track new and emerging trends in these frameworks. Intel is using this internally for our work in optimizing industry frameworks, as well as supporting the industry in their optimizations.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dirty="0"/>
          </a:p>
        </p:txBody>
      </p:sp>
    </p:spTree>
    <p:extLst>
      <p:ext uri="{BB962C8B-B14F-4D97-AF65-F5344CB8AC3E}">
        <p14:creationId xmlns:p14="http://schemas.microsoft.com/office/powerpoint/2010/main" val="22945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13</a:t>
            </a:fld>
            <a:endParaRPr lang="en-US" dirty="0"/>
          </a:p>
        </p:txBody>
      </p:sp>
    </p:spTree>
    <p:extLst>
      <p:ext uri="{BB962C8B-B14F-4D97-AF65-F5344CB8AC3E}">
        <p14:creationId xmlns:p14="http://schemas.microsoft.com/office/powerpoint/2010/main" val="319993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24921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76616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D61C8689-8455-3546-ADF9-3B7273760F66}" type="slidenum">
              <a:rPr lang="en-US" smtClean="0"/>
              <a:pPr/>
              <a:t>18</a:t>
            </a:fld>
            <a:endParaRPr lang="en-US" dirty="0"/>
          </a:p>
        </p:txBody>
      </p:sp>
    </p:spTree>
    <p:extLst>
      <p:ext uri="{BB962C8B-B14F-4D97-AF65-F5344CB8AC3E}">
        <p14:creationId xmlns:p14="http://schemas.microsoft.com/office/powerpoint/2010/main" val="17116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2213D-DBC1-4899-9A1D-663D84039753}" type="slidenum">
              <a:rPr lang="en-US" smtClean="0"/>
              <a:t>19</a:t>
            </a:fld>
            <a:endParaRPr lang="en-US"/>
          </a:p>
        </p:txBody>
      </p:sp>
    </p:spTree>
    <p:extLst>
      <p:ext uri="{BB962C8B-B14F-4D97-AF65-F5344CB8AC3E}">
        <p14:creationId xmlns:p14="http://schemas.microsoft.com/office/powerpoint/2010/main" val="248986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Intel has</a:t>
            </a:r>
            <a:r>
              <a:rPr lang="en-US" baseline="0" dirty="0" smtClean="0"/>
              <a:t> its own framework, the </a:t>
            </a:r>
            <a:r>
              <a:rPr lang="en-US" baseline="0" dirty="0" err="1" smtClean="0"/>
              <a:t>Nervana</a:t>
            </a:r>
            <a:r>
              <a:rPr lang="en-US" baseline="0" dirty="0" smtClean="0"/>
              <a:t> Neon DL framework.</a:t>
            </a:r>
          </a:p>
          <a:p>
            <a:r>
              <a:rPr lang="en-US" baseline="0" dirty="0" smtClean="0"/>
              <a:t>This framework allows us to innovate in both HW and SW to bring blazing performance to deep learning. </a:t>
            </a:r>
          </a:p>
          <a:p>
            <a:r>
              <a:rPr lang="en-US" baseline="0" dirty="0" smtClean="0"/>
              <a:t>Our Neon team works closely with Customers on solutions in multiple domains which yields insights to improve our own implementations as well as those in the industry.</a:t>
            </a:r>
            <a:endParaRPr lang="en-US" dirty="0" smtClean="0"/>
          </a:p>
          <a:p>
            <a:endParaRPr lang="ru-RU"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21</a:t>
            </a:fld>
            <a:endParaRPr lang="en-US" dirty="0"/>
          </a:p>
        </p:txBody>
      </p:sp>
    </p:spTree>
    <p:extLst>
      <p:ext uri="{BB962C8B-B14F-4D97-AF65-F5344CB8AC3E}">
        <p14:creationId xmlns:p14="http://schemas.microsoft.com/office/powerpoint/2010/main" val="1177214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next innovation in this area is the </a:t>
            </a:r>
            <a:r>
              <a:rPr lang="en-US" dirty="0" err="1" smtClean="0"/>
              <a:t>Nervana</a:t>
            </a:r>
            <a:r>
              <a:rPr lang="en-US" baseline="0" dirty="0" smtClean="0"/>
              <a:t> graph compiler. This optimization phase is HW independent and sits below the other deep learning functions and above the MKL DNN HW specific layer. Graph compilation brings advanced capabilities to deep learning frameworks. In concept it builds a directed graph of operations and then optimizes that graph. It can combine or compound operations, partition graphs for efficiency and distribution across multiple nodes.  </a:t>
            </a:r>
            <a:endParaRPr lang="en-US" dirty="0" smtClean="0"/>
          </a:p>
          <a:p>
            <a:endParaRPr lang="ru-RU"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22</a:t>
            </a:fld>
            <a:endParaRPr lang="en-US" dirty="0"/>
          </a:p>
        </p:txBody>
      </p:sp>
    </p:spTree>
    <p:extLst>
      <p:ext uri="{BB962C8B-B14F-4D97-AF65-F5344CB8AC3E}">
        <p14:creationId xmlns:p14="http://schemas.microsoft.com/office/powerpoint/2010/main" val="3978050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developing this graph compiler to accelerate industry frameworks</a:t>
            </a:r>
            <a:r>
              <a:rPr lang="en-US" baseline="0" dirty="0" smtClean="0"/>
              <a:t> as well as our own. We are defining the high level interface to facilitate adoption by other deep learning frameworks and still abstract the HW targets below through MKL DNN or similar solutions</a:t>
            </a:r>
            <a:endParaRPr lang="en-US" dirty="0" smtClean="0"/>
          </a:p>
          <a:p>
            <a:endParaRPr lang="ru-RU"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23</a:t>
            </a:fld>
            <a:endParaRPr lang="en-US" dirty="0"/>
          </a:p>
        </p:txBody>
      </p:sp>
    </p:spTree>
    <p:extLst>
      <p:ext uri="{BB962C8B-B14F-4D97-AF65-F5344CB8AC3E}">
        <p14:creationId xmlns:p14="http://schemas.microsoft.com/office/powerpoint/2010/main" val="575614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CEC295-B410-3A47-B584-F908D9087FC7}" type="slidenum">
              <a:rPr lang="en-US" smtClean="0"/>
              <a:pPr>
                <a:defRPr/>
              </a:pPr>
              <a:t>25</a:t>
            </a:fld>
            <a:endParaRPr lang="en-US"/>
          </a:p>
        </p:txBody>
      </p:sp>
    </p:spTree>
    <p:extLst>
      <p:ext uri="{BB962C8B-B14F-4D97-AF65-F5344CB8AC3E}">
        <p14:creationId xmlns:p14="http://schemas.microsoft.com/office/powerpoint/2010/main" val="325741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pPr marL="0" indent="0">
              <a:buSzPct val="100000"/>
              <a:buNone/>
              <a:defRPr sz="1200"/>
            </a:pPr>
            <a:r>
              <a:rPr lang="en-US" dirty="0" smtClean="0"/>
              <a:t>Naveen</a:t>
            </a:r>
          </a:p>
          <a:p>
            <a:pPr marL="0" indent="0">
              <a:buSzPct val="100000"/>
              <a:buNone/>
              <a:defRPr sz="1200"/>
            </a:pPr>
            <a:endParaRPr lang="en-US" dirty="0" smtClean="0"/>
          </a:p>
          <a:p>
            <a:pPr marL="0" indent="0">
              <a:buSzPct val="100000"/>
              <a:buNone/>
              <a:defRPr sz="1200"/>
            </a:pPr>
            <a:r>
              <a:rPr lang="en-US" dirty="0" smtClean="0"/>
              <a:t>Traditionally, if you have an image that is say 600x600</a:t>
            </a:r>
            <a:r>
              <a:rPr lang="en-US" baseline="0" dirty="0" smtClean="0"/>
              <a:t> pix</a:t>
            </a:r>
            <a:r>
              <a:rPr lang="en-US" dirty="0" smtClean="0"/>
              <a:t>, and</a:t>
            </a:r>
            <a:r>
              <a:rPr lang="en-US" baseline="0" dirty="0" smtClean="0"/>
              <a:t> you would first use your domain knowledge of how to differentiate faces by engineering a smaller set of K features. These features can be for example: distance between the eyes, or distance between the nose and the mouth, or total face area. Then you apply your favorite algorithms to learn to associate these pattern of these features with an identity – Arjun.</a:t>
            </a:r>
          </a:p>
          <a:p>
            <a:pPr marL="0" indent="0">
              <a:buSzPct val="100000"/>
              <a:buNone/>
              <a:defRPr sz="1200"/>
            </a:pPr>
            <a:endParaRPr lang="en-US" baseline="0" dirty="0" smtClean="0"/>
          </a:p>
          <a:p>
            <a:pPr marL="0" indent="0">
              <a:buSzPct val="100000"/>
              <a:buNone/>
              <a:defRPr sz="1200"/>
            </a:pPr>
            <a:r>
              <a:rPr lang="en-US" baseline="0" dirty="0" smtClean="0"/>
              <a:t>In this approach, we are using our domain knowledge of faces to convert the image into an informative representation. But sometimes we don’t know exactly what are the useful features to extract, or they may be difficult to define in terms of pixels. Often these features are also complicated to compute.</a:t>
            </a:r>
          </a:p>
          <a:p>
            <a:pPr marL="0" indent="0">
              <a:buSzPct val="100000"/>
              <a:buNone/>
              <a:defRPr sz="1200"/>
            </a:pPr>
            <a:endParaRPr lang="en-US" dirty="0" smtClean="0"/>
          </a:p>
          <a:p>
            <a:pPr marL="0" indent="0">
              <a:buSzPct val="100000"/>
              <a:buNone/>
              <a:defRPr sz="1200"/>
            </a:pPr>
            <a:endParaRPr lang="en-US" dirty="0" smtClean="0"/>
          </a:p>
        </p:txBody>
      </p:sp>
    </p:spTree>
    <p:extLst>
      <p:ext uri="{BB962C8B-B14F-4D97-AF65-F5344CB8AC3E}">
        <p14:creationId xmlns:p14="http://schemas.microsoft.com/office/powerpoint/2010/main" val="3516030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30</a:t>
            </a:fld>
            <a:endParaRPr lang="en-US" dirty="0"/>
          </a:p>
        </p:txBody>
      </p:sp>
    </p:spTree>
    <p:extLst>
      <p:ext uri="{BB962C8B-B14F-4D97-AF65-F5344CB8AC3E}">
        <p14:creationId xmlns:p14="http://schemas.microsoft.com/office/powerpoint/2010/main" val="1939609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Neo Sans Intel" pitchFamily="34" charset="0"/>
                <a:cs typeface="Arial" pitchFamily="34" charset="0"/>
              </a:defRPr>
            </a:lvl1pPr>
            <a:lvl2pPr marL="742950" indent="-285750" eaLnBrk="0" hangingPunct="0">
              <a:defRPr>
                <a:solidFill>
                  <a:schemeClr val="tx1"/>
                </a:solidFill>
                <a:latin typeface="Neo Sans Intel" pitchFamily="34" charset="0"/>
                <a:cs typeface="Arial" pitchFamily="34" charset="0"/>
              </a:defRPr>
            </a:lvl2pPr>
            <a:lvl3pPr marL="1143000" indent="-228600" eaLnBrk="0" hangingPunct="0">
              <a:defRPr>
                <a:solidFill>
                  <a:schemeClr val="tx1"/>
                </a:solidFill>
                <a:latin typeface="Neo Sans Intel" pitchFamily="34" charset="0"/>
                <a:cs typeface="Arial" pitchFamily="34" charset="0"/>
              </a:defRPr>
            </a:lvl3pPr>
            <a:lvl4pPr marL="1600200" indent="-228600" eaLnBrk="0" hangingPunct="0">
              <a:defRPr>
                <a:solidFill>
                  <a:schemeClr val="tx1"/>
                </a:solidFill>
                <a:latin typeface="Neo Sans Intel" pitchFamily="34" charset="0"/>
                <a:cs typeface="Arial" pitchFamily="34" charset="0"/>
              </a:defRPr>
            </a:lvl4pPr>
            <a:lvl5pPr marL="2057400" indent="-228600" eaLnBrk="0" hangingPunct="0">
              <a:defRPr>
                <a:solidFill>
                  <a:schemeClr val="tx1"/>
                </a:solidFill>
                <a:latin typeface="Neo Sans Inte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Neo Sans Inte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Neo Sans Inte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Neo Sans Inte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Neo Sans Intel" pitchFamily="34" charset="0"/>
                <a:cs typeface="Arial" pitchFamily="34" charset="0"/>
              </a:defRPr>
            </a:lvl9pPr>
          </a:lstStyle>
          <a:p>
            <a:pPr eaLnBrk="1" hangingPunct="1"/>
            <a:fld id="{E76F5E48-C788-4B86-975B-8CA35980790A}" type="slidenum">
              <a:rPr lang="en-US" altLang="en-US">
                <a:latin typeface="Intel Clear" pitchFamily="34" charset="0"/>
              </a:rPr>
              <a:pPr eaLnBrk="1" hangingPunct="1"/>
              <a:t>31</a:t>
            </a:fld>
            <a:endParaRPr lang="en-US" altLang="en-US" dirty="0">
              <a:latin typeface="Intel Clear" pitchFamily="34" charset="0"/>
            </a:endParaRPr>
          </a:p>
        </p:txBody>
      </p:sp>
    </p:spTree>
    <p:extLst>
      <p:ext uri="{BB962C8B-B14F-4D97-AF65-F5344CB8AC3E}">
        <p14:creationId xmlns:p14="http://schemas.microsoft.com/office/powerpoint/2010/main" val="2020703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2213D-DBC1-4899-9A1D-663D84039753}" type="slidenum">
              <a:rPr lang="en-US" smtClean="0"/>
              <a:t>35</a:t>
            </a:fld>
            <a:endParaRPr lang="en-US"/>
          </a:p>
        </p:txBody>
      </p:sp>
    </p:spTree>
    <p:extLst>
      <p:ext uri="{BB962C8B-B14F-4D97-AF65-F5344CB8AC3E}">
        <p14:creationId xmlns:p14="http://schemas.microsoft.com/office/powerpoint/2010/main" val="212414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381000" y="685800"/>
            <a:ext cx="6096000" cy="3429000"/>
          </a:xfrm>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lvl1pPr>
              <a:defRPr sz="1200"/>
            </a:lvl1pPr>
          </a:lstStyle>
          <a:p>
            <a:r>
              <a:rPr lang="en-US" dirty="0" smtClean="0"/>
              <a:t>Naveen</a:t>
            </a:r>
          </a:p>
          <a:p>
            <a:endParaRPr lang="en-US" dirty="0" smtClean="0"/>
          </a:p>
          <a:p>
            <a:r>
              <a:rPr dirty="0" smtClean="0"/>
              <a:t>High </a:t>
            </a:r>
            <a:r>
              <a:rPr dirty="0"/>
              <a:t>degree of representational power - can represent more complex datasets like video, time series data</a:t>
            </a:r>
          </a:p>
        </p:txBody>
      </p:sp>
    </p:spTree>
    <p:extLst>
      <p:ext uri="{BB962C8B-B14F-4D97-AF65-F5344CB8AC3E}">
        <p14:creationId xmlns:p14="http://schemas.microsoft.com/office/powerpoint/2010/main" val="184544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pPr marL="0" indent="0">
              <a:buSzPct val="100000"/>
              <a:buNone/>
              <a:defRPr sz="1200"/>
            </a:pPr>
            <a:r>
              <a:rPr lang="en-US" dirty="0" smtClean="0"/>
              <a:t>Naveen</a:t>
            </a:r>
          </a:p>
          <a:p>
            <a:pPr marL="0" indent="0">
              <a:buSzPct val="100000"/>
              <a:buNone/>
              <a:defRPr sz="1200"/>
            </a:pPr>
            <a:endParaRPr lang="en-US" dirty="0" smtClean="0"/>
          </a:p>
          <a:p>
            <a:pPr marL="0" indent="0">
              <a:buSzPct val="100000"/>
              <a:buNone/>
              <a:defRPr sz="1200"/>
            </a:pPr>
            <a:r>
              <a:rPr lang="en-US" dirty="0" smtClean="0"/>
              <a:t>Instead deep</a:t>
            </a:r>
            <a:r>
              <a:rPr lang="en-US" baseline="0" dirty="0" smtClean="0"/>
              <a:t> learning models are end-to-end</a:t>
            </a:r>
            <a:r>
              <a:rPr lang="en-US" dirty="0" smtClean="0"/>
              <a:t>, in the sense that we pass the </a:t>
            </a:r>
            <a:r>
              <a:rPr lang="en-US" dirty="0" err="1" smtClean="0"/>
              <a:t>NxN</a:t>
            </a:r>
            <a:r>
              <a:rPr lang="en-US" dirty="0" smtClean="0"/>
              <a:t> raw pixels directly to a deep neural network</a:t>
            </a:r>
            <a:r>
              <a:rPr lang="en-US" baseline="0" dirty="0" smtClean="0"/>
              <a:t> as input, and we provide the desired output labels, and given enough data, the model will automatically find the right features from the data. </a:t>
            </a:r>
            <a:endParaRPr lang="en-US" dirty="0" smtClean="0"/>
          </a:p>
          <a:p>
            <a:pPr marL="0" indent="0">
              <a:buSzPct val="100000"/>
              <a:buNone/>
              <a:defRPr sz="1200"/>
            </a:pPr>
            <a:endParaRPr lang="en-US" dirty="0" smtClean="0"/>
          </a:p>
          <a:p>
            <a:pPr marL="0" indent="0">
              <a:buSzPct val="100000"/>
              <a:buNone/>
              <a:defRPr sz="1200"/>
            </a:pPr>
            <a:r>
              <a:rPr lang="en-US" dirty="0" smtClean="0"/>
              <a:t>This represents a conceptual shift in thinking, from:</a:t>
            </a:r>
            <a:r>
              <a:rPr lang="en-US" baseline="0" dirty="0" smtClean="0"/>
              <a:t> </a:t>
            </a:r>
            <a:r>
              <a:rPr lang="en-US" dirty="0" smtClean="0"/>
              <a:t>"how do you engineer the best features?" to </a:t>
            </a:r>
          </a:p>
          <a:p>
            <a:pPr marL="0" indent="0">
              <a:buSzPct val="100000"/>
              <a:buNone/>
              <a:defRPr sz="1200"/>
            </a:pPr>
            <a:r>
              <a:rPr lang="en-US" dirty="0" smtClean="0"/>
              <a:t>"how do you guide the model towards finding the best features?</a:t>
            </a:r>
          </a:p>
          <a:p>
            <a:pPr marL="0" indent="0">
              <a:buSzPct val="100000"/>
              <a:buNone/>
              <a:defRPr sz="1200"/>
            </a:pPr>
            <a:endParaRPr lang="en-US" dirty="0" smtClean="0"/>
          </a:p>
          <a:p>
            <a:pPr marL="0" indent="0">
              <a:buSzPct val="100000"/>
              <a:buNone/>
              <a:defRPr sz="1200"/>
            </a:pPr>
            <a:r>
              <a:rPr lang="en-US" dirty="0" smtClean="0"/>
              <a:t>But many old practices from</a:t>
            </a:r>
            <a:r>
              <a:rPr lang="en-US" baseline="0" dirty="0" smtClean="0"/>
              <a:t> machine learning still apply!</a:t>
            </a:r>
          </a:p>
          <a:p>
            <a:pPr marL="0" indent="0">
              <a:buSzPct val="100000"/>
              <a:buNone/>
              <a:defRPr sz="1200"/>
            </a:pPr>
            <a:endParaRPr lang="en-US" baseline="0" dirty="0" smtClean="0"/>
          </a:p>
        </p:txBody>
      </p:sp>
    </p:spTree>
    <p:extLst>
      <p:ext uri="{BB962C8B-B14F-4D97-AF65-F5344CB8AC3E}">
        <p14:creationId xmlns:p14="http://schemas.microsoft.com/office/powerpoint/2010/main" val="414177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Naveen</a:t>
            </a:r>
            <a:endParaRPr lang="en-US" dirty="0"/>
          </a:p>
        </p:txBody>
      </p:sp>
      <p:sp>
        <p:nvSpPr>
          <p:cNvPr id="4" name="Slide Number Placeholder 3"/>
          <p:cNvSpPr>
            <a:spLocks noGrp="1"/>
          </p:cNvSpPr>
          <p:nvPr>
            <p:ph type="sldNum" sz="quarter" idx="10"/>
          </p:nvPr>
        </p:nvSpPr>
        <p:spPr/>
        <p:txBody>
          <a:bodyPr/>
          <a:lstStyle/>
          <a:p>
            <a:fld id="{AFFEF063-2C9A-46E2-B471-A937FBB8996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0115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pPr marL="0" indent="0">
              <a:buSzPct val="100000"/>
              <a:buNone/>
              <a:defRPr sz="1200"/>
            </a:pPr>
            <a:r>
              <a:rPr lang="en-US" dirty="0" smtClean="0"/>
              <a:t>Naveen</a:t>
            </a:r>
          </a:p>
          <a:p>
            <a:pPr marL="0" indent="0">
              <a:buSzPct val="100000"/>
              <a:buNone/>
              <a:defRPr sz="1200"/>
            </a:pPr>
            <a:endParaRPr lang="en-US" dirty="0" smtClean="0"/>
          </a:p>
          <a:p>
            <a:pPr marL="0" indent="0">
              <a:buSzPct val="100000"/>
              <a:buNone/>
              <a:defRPr sz="1200"/>
            </a:pPr>
            <a:r>
              <a:rPr lang="en-US" dirty="0" smtClean="0"/>
              <a:t>Deep learning has many technical challenges, however. It</a:t>
            </a:r>
            <a:r>
              <a:rPr lang="en-US" baseline="0" dirty="0" smtClean="0"/>
              <a:t> has high arithmetic density – the ratio of compute to data is between </a:t>
            </a:r>
            <a:r>
              <a:rPr lang="en-US" baseline="0" dirty="0" err="1" smtClean="0"/>
              <a:t>exaflops</a:t>
            </a:r>
            <a:r>
              <a:rPr lang="en-US" baseline="0" dirty="0" smtClean="0"/>
              <a:t> of compute and terabytes of data. </a:t>
            </a:r>
          </a:p>
          <a:p>
            <a:pPr marL="0" indent="0">
              <a:buSzPct val="100000"/>
              <a:buNone/>
              <a:defRPr sz="1200"/>
            </a:pPr>
            <a:endParaRPr lang="en-US" baseline="0" dirty="0" smtClean="0"/>
          </a:p>
          <a:p>
            <a:pPr marL="0" indent="0">
              <a:buSzPct val="100000"/>
              <a:buNone/>
              <a:defRPr sz="1200"/>
            </a:pPr>
            <a:r>
              <a:rPr lang="en-US" baseline="0" dirty="0" smtClean="0"/>
              <a:t>Training one model requires about 10 </a:t>
            </a:r>
            <a:r>
              <a:rPr lang="en-US" baseline="0" dirty="0" err="1" smtClean="0"/>
              <a:t>exaflops</a:t>
            </a:r>
            <a:r>
              <a:rPr lang="en-US" baseline="0" dirty="0" smtClean="0"/>
              <a:t> of compute-- and remember, to develop a good solution, the model has to be trained many times with different settings and </a:t>
            </a:r>
            <a:r>
              <a:rPr lang="en-US" baseline="0" dirty="0" err="1" smtClean="0"/>
              <a:t>hyperparameters</a:t>
            </a:r>
            <a:r>
              <a:rPr lang="en-US" baseline="0" dirty="0" smtClean="0"/>
              <a:t>.</a:t>
            </a:r>
          </a:p>
          <a:p>
            <a:pPr marL="0" indent="0">
              <a:buSzPct val="100000"/>
              <a:buNone/>
              <a:defRPr sz="1200"/>
            </a:pPr>
            <a:endParaRPr lang="en-US" baseline="0" dirty="0" smtClean="0"/>
          </a:p>
          <a:p>
            <a:pPr marL="0" indent="0">
              <a:buSzPct val="100000"/>
              <a:buNone/>
              <a:defRPr sz="1200"/>
            </a:pPr>
            <a:r>
              <a:rPr lang="en-US" baseline="0" dirty="0" smtClean="0"/>
              <a:t>For this reason, a variety for hardware exists today for executing DL workloads, from the Xeon Phi to FPGAs and NVIDIA GPUs, and our forthcoming nervana ASIC.</a:t>
            </a:r>
            <a:endParaRPr lang="en-US" dirty="0" smtClean="0"/>
          </a:p>
        </p:txBody>
      </p:sp>
    </p:spTree>
    <p:extLst>
      <p:ext uri="{BB962C8B-B14F-4D97-AF65-F5344CB8AC3E}">
        <p14:creationId xmlns:p14="http://schemas.microsoft.com/office/powerpoint/2010/main" val="283008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pPr marL="0" indent="0">
              <a:buSzPct val="100000"/>
              <a:buNone/>
              <a:defRPr sz="1200"/>
            </a:pPr>
            <a:r>
              <a:rPr lang="en-US" dirty="0" smtClean="0"/>
              <a:t>Naveen</a:t>
            </a:r>
          </a:p>
          <a:p>
            <a:pPr marL="0" indent="0">
              <a:buSzPct val="100000"/>
              <a:buNone/>
              <a:defRPr sz="1200"/>
            </a:pPr>
            <a:endParaRPr lang="en-US" dirty="0" smtClean="0"/>
          </a:p>
          <a:p>
            <a:pPr marL="0" indent="0">
              <a:buSzPct val="100000"/>
              <a:buNone/>
              <a:defRPr sz="1200"/>
            </a:pPr>
            <a:r>
              <a:rPr lang="en-US" dirty="0" smtClean="0"/>
              <a:t>Not</a:t>
            </a:r>
            <a:r>
              <a:rPr lang="en-US" baseline="0" dirty="0" smtClean="0"/>
              <a:t> only is training these models compute-intensive, but performance also scales with the amount of data.</a:t>
            </a:r>
          </a:p>
          <a:p>
            <a:pPr marL="0" indent="0">
              <a:buSzPct val="100000"/>
              <a:buNone/>
              <a:defRPr sz="1200"/>
            </a:pPr>
            <a:endParaRPr lang="en-US" baseline="0" dirty="0" smtClean="0"/>
          </a:p>
          <a:p>
            <a:pPr marL="0" indent="0">
              <a:buSzPct val="100000"/>
              <a:buNone/>
              <a:defRPr sz="1200"/>
            </a:pPr>
            <a:r>
              <a:rPr lang="en-US" baseline="0" dirty="0" smtClean="0"/>
              <a:t>Here is a plot of the WER of Baidu’s speech recognition system compared to the amount of training data. With only 100 hours of data, existing non-DL approaches can use domain knowledge and priors to compensate for the lack of data, and thus outperform Baidu's model. However, with enough data, Baidu’s Deep Speech 2 model can surpass existing systems and reach human-level performance. Of course, this comes with an incredible amount of compute.</a:t>
            </a:r>
          </a:p>
          <a:p>
            <a:pPr marL="0" indent="0">
              <a:buSzPct val="100000"/>
              <a:buNone/>
              <a:defRPr sz="1200"/>
            </a:pPr>
            <a:endParaRPr lang="en-US" baseline="0" dirty="0" smtClean="0"/>
          </a:p>
          <a:p>
            <a:pPr marL="0" indent="0">
              <a:buSzPct val="100000"/>
              <a:buNone/>
              <a:defRPr sz="1200"/>
            </a:pPr>
            <a:r>
              <a:rPr lang="en-US" dirty="0" smtClean="0"/>
              <a:t>And the datasets are getting larger. </a:t>
            </a:r>
            <a:r>
              <a:rPr lang="en-US" dirty="0" err="1" smtClean="0"/>
              <a:t>Imagnet</a:t>
            </a:r>
            <a:r>
              <a:rPr lang="en-US" dirty="0" smtClean="0"/>
              <a:t> released in 2012 has 1 million images, which was a</a:t>
            </a:r>
            <a:r>
              <a:rPr lang="en-US" baseline="0" dirty="0" smtClean="0"/>
              <a:t> landmark dataset at its time. </a:t>
            </a:r>
            <a:r>
              <a:rPr lang="en-US" dirty="0" smtClean="0"/>
              <a:t>Google recently release YouTube-8M,</a:t>
            </a:r>
            <a:r>
              <a:rPr lang="en-US" baseline="0" dirty="0" smtClean="0"/>
              <a:t> consisting of 8 million </a:t>
            </a:r>
            <a:r>
              <a:rPr lang="en-US" baseline="0" dirty="0" err="1" smtClean="0"/>
              <a:t>youtube</a:t>
            </a:r>
            <a:r>
              <a:rPr lang="en-US" baseline="0" dirty="0" smtClean="0"/>
              <a:t> videos with category labels. We also have </a:t>
            </a:r>
            <a:r>
              <a:rPr lang="en-US" baseline="0" dirty="0" err="1" smtClean="0"/>
              <a:t>superresolution</a:t>
            </a:r>
            <a:r>
              <a:rPr lang="en-US" baseline="0" dirty="0" smtClean="0"/>
              <a:t> satellite multi-spectral imagery datasets, where each image is 20K x 20K pixels and half a gig in size.</a:t>
            </a:r>
          </a:p>
          <a:p>
            <a:pPr marL="0" indent="0">
              <a:buSzPct val="100000"/>
              <a:buNone/>
              <a:defRPr sz="1200"/>
            </a:pPr>
            <a:endParaRPr lang="en-US" baseline="0" dirty="0" smtClean="0"/>
          </a:p>
          <a:p>
            <a:pPr marL="0" indent="0">
              <a:buSzPct val="100000"/>
              <a:buNone/>
              <a:defRPr sz="1200"/>
            </a:pPr>
            <a:r>
              <a:rPr lang="en-US" baseline="0" dirty="0" smtClean="0"/>
              <a:t>So while the mathematical concepts behind neural networks have been around for decades, it is only the recent combination of 1) enough compute to build sufficiently expressive networks and 2) enough data to train generalizable networks, that has given rise to deep learning.</a:t>
            </a:r>
            <a:endParaRPr lang="en-US" dirty="0" smtClean="0"/>
          </a:p>
        </p:txBody>
      </p:sp>
    </p:spTree>
    <p:extLst>
      <p:ext uri="{BB962C8B-B14F-4D97-AF65-F5344CB8AC3E}">
        <p14:creationId xmlns:p14="http://schemas.microsoft.com/office/powerpoint/2010/main" val="1723493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381000" y="685800"/>
            <a:ext cx="6096000" cy="3429000"/>
          </a:xfrm>
          <a:prstGeom prst="rect">
            <a:avLst/>
          </a:prstGeom>
        </p:spPr>
        <p:txBody>
          <a:bodyPr/>
          <a:lstStyle/>
          <a:p>
            <a:endParaRPr/>
          </a:p>
        </p:txBody>
      </p:sp>
      <p:sp>
        <p:nvSpPr>
          <p:cNvPr id="292" name="Shape 292"/>
          <p:cNvSpPr>
            <a:spLocks noGrp="1"/>
          </p:cNvSpPr>
          <p:nvPr>
            <p:ph type="body" sz="quarter" idx="1"/>
          </p:nvPr>
        </p:nvSpPr>
        <p:spPr>
          <a:prstGeom prst="rect">
            <a:avLst/>
          </a:prstGeom>
        </p:spPr>
        <p:txBody>
          <a:bodyPr/>
          <a:lstStyle/>
          <a:p>
            <a:pPr>
              <a:defRPr sz="1200"/>
            </a:pPr>
            <a:r>
              <a:rPr lang="en-US" dirty="0" smtClean="0"/>
              <a:t>Naveen</a:t>
            </a:r>
            <a:endParaRPr dirty="0"/>
          </a:p>
        </p:txBody>
      </p:sp>
    </p:spTree>
    <p:extLst>
      <p:ext uri="{BB962C8B-B14F-4D97-AF65-F5344CB8AC3E}">
        <p14:creationId xmlns:p14="http://schemas.microsoft.com/office/powerpoint/2010/main" val="287675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 has used our expertise and software from High Performance Computing</a:t>
            </a:r>
            <a:r>
              <a:rPr lang="en-US" baseline="0" dirty="0" smtClean="0"/>
              <a:t> to accelerate the low level capabilities.</a:t>
            </a:r>
          </a:p>
          <a:p>
            <a:r>
              <a:rPr lang="en-US" baseline="0" dirty="0" smtClean="0"/>
              <a:t>Our MKL DNN open source library creates a common API for the DL frameworks, and provides customized implementations for all the Intel HW, including support for the Altera FPGAs. This allows …</a:t>
            </a:r>
          </a:p>
          <a:p>
            <a:r>
              <a:rPr lang="en-US" baseline="0" dirty="0" smtClean="0"/>
              <a:t>In addition we are building on top of the Intel MPI implementation to provide a communication library to distribute and scale compute across multiple nodes in the data center. </a:t>
            </a:r>
          </a:p>
          <a:p>
            <a:r>
              <a:rPr lang="en-US" baseline="0" dirty="0" smtClean="0"/>
              <a:t>Lets look at each of these</a:t>
            </a:r>
            <a:endParaRPr lang="en-US" dirty="0" smtClean="0"/>
          </a:p>
          <a:p>
            <a:endParaRPr lang="ru-RU"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10</a:t>
            </a:fld>
            <a:endParaRPr lang="en-US" dirty="0"/>
          </a:p>
        </p:txBody>
      </p:sp>
    </p:spTree>
    <p:extLst>
      <p:ext uri="{BB962C8B-B14F-4D97-AF65-F5344CB8AC3E}">
        <p14:creationId xmlns:p14="http://schemas.microsoft.com/office/powerpoint/2010/main" val="391204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93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7"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900421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40372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1110112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001256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3843762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4"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1371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
        <p:nvSpPr>
          <p:cNvPr id="3"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3328961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0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3" name="Picture 2" descr="int_experience_hrz_wht_rgb_30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779" y="1874822"/>
            <a:ext cx="3646443" cy="1514490"/>
          </a:xfrm>
          <a:prstGeom prst="rect">
            <a:avLst/>
          </a:prstGeom>
        </p:spPr>
      </p:pic>
    </p:spTree>
    <p:extLst>
      <p:ext uri="{BB962C8B-B14F-4D97-AF65-F5344CB8AC3E}">
        <p14:creationId xmlns:p14="http://schemas.microsoft.com/office/powerpoint/2010/main" val="1474831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Intel Confidential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6404104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5" name="Picture 4" descr="int_experience_hrz_wht_rgb_1500.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Tree>
    <p:extLst>
      <p:ext uri="{BB962C8B-B14F-4D97-AF65-F5344CB8AC3E}">
        <p14:creationId xmlns:p14="http://schemas.microsoft.com/office/powerpoint/2010/main" val="240400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450" y="1200153"/>
            <a:ext cx="8243351" cy="3394473"/>
          </a:xfrm>
        </p:spPr>
        <p:txBody>
          <a:bodyPr anchor="t" anchorCtr="0"/>
          <a:lstStyle>
            <a:lvl1pPr marL="198686" indent="-198686" algn="l">
              <a:lnSpc>
                <a:spcPct val="90000"/>
              </a:lnSpc>
              <a:spcBef>
                <a:spcPts val="0"/>
              </a:spcBef>
              <a:spcAft>
                <a:spcPts val="844"/>
              </a:spcAft>
              <a:buClr>
                <a:srgbClr val="96B0C7"/>
              </a:buClr>
              <a:buFont typeface="Wingdings" panose="05000000000000000000" pitchFamily="2" charset="2"/>
              <a:buChar char="§"/>
              <a:defRPr/>
            </a:lvl1pPr>
            <a:lvl2pPr algn="l">
              <a:defRPr/>
            </a:lvl2pPr>
            <a:lvl3pPr algn="l">
              <a:defRPr/>
            </a:lvl3pPr>
          </a:lstStyle>
          <a:p>
            <a:pPr lvl="0"/>
            <a:r>
              <a:rPr lang="en-US" dirty="0"/>
              <a:t>Click to edit Master text styles</a:t>
            </a:r>
          </a:p>
          <a:p>
            <a:pPr lvl="1"/>
            <a:r>
              <a:rPr lang="en-US" dirty="0"/>
              <a:t>Second level</a:t>
            </a:r>
          </a:p>
          <a:p>
            <a:pPr lvl="2"/>
            <a:r>
              <a:rPr lang="en-US" dirty="0"/>
              <a:t>Third level</a:t>
            </a:r>
          </a:p>
        </p:txBody>
      </p:sp>
      <p:sp>
        <p:nvSpPr>
          <p:cNvPr id="4" name="Title 1"/>
          <p:cNvSpPr>
            <a:spLocks noGrp="1"/>
          </p:cNvSpPr>
          <p:nvPr>
            <p:ph type="title"/>
          </p:nvPr>
        </p:nvSpPr>
        <p:spPr>
          <a:xfrm>
            <a:off x="1209174" y="366638"/>
            <a:ext cx="6725652" cy="623248"/>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r>
              <a:rPr lang="en-US" dirty="0"/>
              <a:t>Click to edit Master title style</a:t>
            </a:r>
          </a:p>
        </p:txBody>
      </p:sp>
    </p:spTree>
    <p:extLst>
      <p:ext uri="{BB962C8B-B14F-4D97-AF65-F5344CB8AC3E}">
        <p14:creationId xmlns:p14="http://schemas.microsoft.com/office/powerpoint/2010/main" val="40266461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945" y="605464"/>
            <a:ext cx="7246993" cy="2880371"/>
          </a:xfrm>
          <a:prstGeom prst="rect">
            <a:avLst/>
          </a:prstGeom>
        </p:spPr>
      </p:pic>
    </p:spTree>
    <p:extLst>
      <p:ext uri="{BB962C8B-B14F-4D97-AF65-F5344CB8AC3E}">
        <p14:creationId xmlns:p14="http://schemas.microsoft.com/office/powerpoint/2010/main" val="24002055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2"/>
          <p:cNvSpPr>
            <a:spLocks noGrp="1"/>
          </p:cNvSpPr>
          <p:nvPr>
            <p:ph type="body" sz="quarter" idx="11" hasCustomPrompt="1"/>
          </p:nvPr>
        </p:nvSpPr>
        <p:spPr>
          <a:xfrm>
            <a:off x="3714750" y="2534194"/>
            <a:ext cx="5150644" cy="1001316"/>
          </a:xfrm>
        </p:spPr>
        <p:txBody>
          <a:bodyPr lIns="0" tIns="0" rIns="0" bIns="0" anchor="t" anchorCtr="0"/>
          <a:lstStyle>
            <a:lvl1pPr marL="0" indent="0" algn="l">
              <a:lnSpc>
                <a:spcPct val="70000"/>
              </a:lnSpc>
              <a:spcBef>
                <a:spcPts val="0"/>
              </a:spcBef>
              <a:buFontTx/>
              <a:buNone/>
              <a:defRPr sz="2700" baseline="0">
                <a:solidFill>
                  <a:schemeClr val="bg1">
                    <a:lumMod val="60000"/>
                    <a:lumOff val="40000"/>
                  </a:schemeClr>
                </a:solidFill>
                <a:latin typeface="+mj-lt"/>
              </a:defRPr>
            </a:lvl1pPr>
            <a:lvl2pPr marL="176999" indent="0">
              <a:buFontTx/>
              <a:buNone/>
              <a:defRPr>
                <a:latin typeface="+mj-lt"/>
              </a:defRPr>
            </a:lvl2pPr>
            <a:lvl3pPr marL="353997" indent="0">
              <a:buFontTx/>
              <a:buNone/>
              <a:defRPr>
                <a:latin typeface="+mj-lt"/>
              </a:defRPr>
            </a:lvl3pPr>
            <a:lvl4pPr marL="587276" indent="0">
              <a:buFontTx/>
              <a:buNone/>
              <a:defRPr>
                <a:latin typeface="+mj-lt"/>
              </a:defRPr>
            </a:lvl4pPr>
            <a:lvl5pPr marL="769169" indent="0">
              <a:buFontTx/>
              <a:buNone/>
              <a:defRPr>
                <a:latin typeface="+mj-lt"/>
              </a:defRPr>
            </a:lvl5pPr>
          </a:lstStyle>
          <a:p>
            <a:pPr lvl="0"/>
            <a:r>
              <a:rPr lang="en-US" dirty="0" smtClean="0"/>
              <a:t>Speaker Name</a:t>
            </a:r>
          </a:p>
        </p:txBody>
      </p:sp>
      <p:sp>
        <p:nvSpPr>
          <p:cNvPr id="19" name="Text Placeholder 2"/>
          <p:cNvSpPr>
            <a:spLocks noGrp="1"/>
          </p:cNvSpPr>
          <p:nvPr>
            <p:ph type="body" sz="quarter" idx="12" hasCustomPrompt="1"/>
          </p:nvPr>
        </p:nvSpPr>
        <p:spPr>
          <a:xfrm>
            <a:off x="3714750" y="1513284"/>
            <a:ext cx="5150644" cy="1001316"/>
          </a:xfrm>
        </p:spPr>
        <p:txBody>
          <a:bodyPr lIns="0" tIns="0" rIns="0" bIns="0" anchor="b" anchorCtr="0"/>
          <a:lstStyle>
            <a:lvl1pPr marL="0" indent="0" algn="l">
              <a:lnSpc>
                <a:spcPct val="70000"/>
              </a:lnSpc>
              <a:spcBef>
                <a:spcPts val="0"/>
              </a:spcBef>
              <a:buFontTx/>
              <a:buNone/>
              <a:defRPr sz="6600" baseline="0">
                <a:solidFill>
                  <a:schemeClr val="tx1"/>
                </a:solidFill>
                <a:latin typeface="+mj-lt"/>
              </a:defRPr>
            </a:lvl1pPr>
            <a:lvl2pPr marL="176999" indent="0">
              <a:buFontTx/>
              <a:buNone/>
              <a:defRPr>
                <a:latin typeface="+mj-lt"/>
              </a:defRPr>
            </a:lvl2pPr>
            <a:lvl3pPr marL="353997" indent="0">
              <a:buFontTx/>
              <a:buNone/>
              <a:defRPr>
                <a:latin typeface="+mj-lt"/>
              </a:defRPr>
            </a:lvl3pPr>
            <a:lvl4pPr marL="587276" indent="0">
              <a:buFontTx/>
              <a:buNone/>
              <a:defRPr>
                <a:latin typeface="+mj-lt"/>
              </a:defRPr>
            </a:lvl4pPr>
            <a:lvl5pPr marL="769169" indent="0">
              <a:buFontTx/>
              <a:buNone/>
              <a:defRPr>
                <a:latin typeface="+mj-lt"/>
              </a:defRPr>
            </a:lvl5pPr>
          </a:lstStyle>
          <a:p>
            <a:pPr lvl="0"/>
            <a:r>
              <a:rPr lang="en-US" dirty="0" smtClean="0"/>
              <a:t>Presentation title</a:t>
            </a:r>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r="56076"/>
          <a:stretch/>
        </p:blipFill>
        <p:spPr>
          <a:xfrm>
            <a:off x="241945" y="605464"/>
            <a:ext cx="3183137" cy="2880360"/>
          </a:xfrm>
          <a:prstGeom prst="rect">
            <a:avLst/>
          </a:prstGeom>
        </p:spPr>
      </p:pic>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t="67006" r="83763"/>
          <a:stretch/>
        </p:blipFill>
        <p:spPr>
          <a:xfrm>
            <a:off x="241945" y="2535500"/>
            <a:ext cx="1176682" cy="950334"/>
          </a:xfrm>
          <a:prstGeom prst="rect">
            <a:avLst/>
          </a:prstGeom>
        </p:spPr>
      </p:pic>
    </p:spTree>
    <p:extLst>
      <p:ext uri="{BB962C8B-B14F-4D97-AF65-F5344CB8AC3E}">
        <p14:creationId xmlns:p14="http://schemas.microsoft.com/office/powerpoint/2010/main" val="8918625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9174" y="2036874"/>
            <a:ext cx="6725652" cy="623248"/>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lnSpc>
                <a:spcPct val="75000"/>
              </a:lnSpc>
              <a:defRPr lang="en-US" sz="540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r>
              <a:rPr lang="en-US" dirty="0"/>
              <a:t>Click to edit Master title </a:t>
            </a:r>
            <a:r>
              <a:rPr lang="en-US" dirty="0" smtClean="0"/>
              <a:t>style</a:t>
            </a:r>
            <a:br>
              <a:rPr lang="en-US" dirty="0" smtClean="0"/>
            </a:br>
            <a:r>
              <a:rPr lang="en-US" dirty="0" smtClean="0"/>
              <a:t>[section break slide]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8807" y="298620"/>
            <a:ext cx="2926388" cy="1163114"/>
          </a:xfrm>
          <a:prstGeom prst="rect">
            <a:avLst/>
          </a:prstGeom>
        </p:spPr>
      </p:pic>
    </p:spTree>
    <p:extLst>
      <p:ext uri="{BB962C8B-B14F-4D97-AF65-F5344CB8AC3E}">
        <p14:creationId xmlns:p14="http://schemas.microsoft.com/office/powerpoint/2010/main" val="182683510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9174" y="2036874"/>
            <a:ext cx="6725652" cy="623248"/>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lnSpc>
                <a:spcPct val="75000"/>
              </a:lnSpc>
              <a:defRPr lang="en-US" sz="540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r>
              <a:rPr lang="en-US" dirty="0"/>
              <a:t>Click to edit Master title </a:t>
            </a:r>
            <a:r>
              <a:rPr lang="en-US" dirty="0" smtClean="0"/>
              <a:t>style</a:t>
            </a:r>
            <a:br>
              <a:rPr lang="en-US" dirty="0" smtClean="0"/>
            </a:br>
            <a:r>
              <a:rPr lang="en-US" dirty="0" smtClean="0"/>
              <a:t>[section break slide]</a:t>
            </a:r>
            <a:endParaRPr lang="en-US" dirty="0"/>
          </a:p>
        </p:txBody>
      </p:sp>
    </p:spTree>
    <p:extLst>
      <p:ext uri="{BB962C8B-B14F-4D97-AF65-F5344CB8AC3E}">
        <p14:creationId xmlns:p14="http://schemas.microsoft.com/office/powerpoint/2010/main" val="65978643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gradFill>
            <a:gsLst>
              <a:gs pos="0">
                <a:schemeClr val="accent6">
                  <a:lumMod val="66000"/>
                  <a:alpha val="75000"/>
                </a:schemeClr>
              </a:gs>
              <a:gs pos="100000">
                <a:srgbClr val="001C34">
                  <a:lumMod val="72000"/>
                  <a:alpha val="0"/>
                </a:srgbClr>
              </a:gs>
            </a:gsLst>
            <a:lin ang="16200000" scaled="1"/>
          </a:gra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buFont typeface="Wingdings" pitchFamily="2" charset="2"/>
              <a:buNone/>
            </a:pPr>
            <a:endParaRPr lang="en-US" sz="1500" smtClea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5" name="Title 1"/>
          <p:cNvSpPr>
            <a:spLocks noGrp="1"/>
          </p:cNvSpPr>
          <p:nvPr>
            <p:ph type="title"/>
          </p:nvPr>
        </p:nvSpPr>
        <p:spPr>
          <a:xfrm>
            <a:off x="1209174" y="366638"/>
            <a:ext cx="6725652" cy="623248"/>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r>
              <a:rPr lang="en-US" dirty="0"/>
              <a:t>Click to edit Master title style</a:t>
            </a:r>
          </a:p>
        </p:txBody>
      </p:sp>
      <p:graphicFrame>
        <p:nvGraphicFramePr>
          <p:cNvPr id="6" name="Chart 5"/>
          <p:cNvGraphicFramePr/>
          <p:nvPr userDrawn="1">
            <p:extLst/>
          </p:nvPr>
        </p:nvGraphicFramePr>
        <p:xfrm>
          <a:off x="1304322" y="1515011"/>
          <a:ext cx="6535356" cy="3147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66974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bg>
      <p:bgPr>
        <a:gradFill>
          <a:gsLst>
            <a:gs pos="0">
              <a:schemeClr val="accent6">
                <a:lumMod val="66000"/>
              </a:schemeClr>
            </a:gs>
            <a:gs pos="49700">
              <a:srgbClr val="001C34">
                <a:lumMod val="72000"/>
              </a:srgbClr>
            </a:gs>
            <a:gs pos="100000">
              <a:schemeClr val="accent6">
                <a:lumMod val="26000"/>
              </a:schemeClr>
            </a:gs>
          </a:gsLst>
          <a:lin ang="162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5143500"/>
          </a:xfrm>
          <a:prstGeom prst="rect">
            <a:avLst/>
          </a:prstGeom>
        </p:spPr>
      </p:pic>
      <p:sp>
        <p:nvSpPr>
          <p:cNvPr id="6" name="Freeform: Shape 5" hidden="1"/>
          <p:cNvSpPr/>
          <p:nvPr userDrawn="1"/>
        </p:nvSpPr>
        <p:spPr bwMode="auto">
          <a:xfrm flipH="1">
            <a:off x="-152400" y="119062"/>
            <a:ext cx="9344025" cy="5024438"/>
          </a:xfrm>
          <a:custGeom>
            <a:avLst/>
            <a:gdLst>
              <a:gd name="connsiteX0" fmla="*/ 9390995 w 12192001"/>
              <a:gd name="connsiteY0" fmla="*/ 1329559 h 6858000"/>
              <a:gd name="connsiteX1" fmla="*/ 7504388 w 12192001"/>
              <a:gd name="connsiteY1" fmla="*/ 3074276 h 6858000"/>
              <a:gd name="connsiteX2" fmla="*/ 7120761 w 12192001"/>
              <a:gd name="connsiteY2" fmla="*/ 5948855 h 6858000"/>
              <a:gd name="connsiteX3" fmla="*/ 7987864 w 12192001"/>
              <a:gd name="connsiteY3" fmla="*/ 6180083 h 6858000"/>
              <a:gd name="connsiteX4" fmla="*/ 8634250 w 12192001"/>
              <a:gd name="connsiteY4" fmla="*/ 3053255 h 6858000"/>
              <a:gd name="connsiteX5" fmla="*/ 10089933 w 12192001"/>
              <a:gd name="connsiteY5" fmla="*/ 1870841 h 6858000"/>
              <a:gd name="connsiteX6" fmla="*/ 0 w 12192001"/>
              <a:gd name="connsiteY6" fmla="*/ 0 h 6858000"/>
              <a:gd name="connsiteX7" fmla="*/ 12192001 w 12192001"/>
              <a:gd name="connsiteY7" fmla="*/ 0 h 6858000"/>
              <a:gd name="connsiteX8" fmla="*/ 12192001 w 12192001"/>
              <a:gd name="connsiteY8" fmla="*/ 6858000 h 6858000"/>
              <a:gd name="connsiteX9" fmla="*/ 0 w 12192001"/>
              <a:gd name="connsiteY9" fmla="*/ 6858000 h 6858000"/>
              <a:gd name="connsiteX0" fmla="*/ 9390995 w 12192001"/>
              <a:gd name="connsiteY0" fmla="*/ 1329559 h 6858000"/>
              <a:gd name="connsiteX1" fmla="*/ 8108733 w 12192001"/>
              <a:gd name="connsiteY1" fmla="*/ 3163613 h 6858000"/>
              <a:gd name="connsiteX2" fmla="*/ 7120761 w 12192001"/>
              <a:gd name="connsiteY2" fmla="*/ 5948855 h 6858000"/>
              <a:gd name="connsiteX3" fmla="*/ 7987864 w 12192001"/>
              <a:gd name="connsiteY3" fmla="*/ 6180083 h 6858000"/>
              <a:gd name="connsiteX4" fmla="*/ 8634250 w 12192001"/>
              <a:gd name="connsiteY4" fmla="*/ 3053255 h 6858000"/>
              <a:gd name="connsiteX5" fmla="*/ 10089933 w 12192001"/>
              <a:gd name="connsiteY5" fmla="*/ 1870841 h 6858000"/>
              <a:gd name="connsiteX6" fmla="*/ 9390995 w 12192001"/>
              <a:gd name="connsiteY6" fmla="*/ 1329559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08733 w 12192001"/>
              <a:gd name="connsiteY1" fmla="*/ 3163613 h 6858000"/>
              <a:gd name="connsiteX2" fmla="*/ 7120761 w 12192001"/>
              <a:gd name="connsiteY2" fmla="*/ 5948855 h 6858000"/>
              <a:gd name="connsiteX3" fmla="*/ 7987864 w 12192001"/>
              <a:gd name="connsiteY3" fmla="*/ 6180083 h 6858000"/>
              <a:gd name="connsiteX4" fmla="*/ 8634250 w 12192001"/>
              <a:gd name="connsiteY4" fmla="*/ 3053255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08733 w 12192001"/>
              <a:gd name="connsiteY1" fmla="*/ 3163613 h 6858000"/>
              <a:gd name="connsiteX2" fmla="*/ 7719850 w 12192001"/>
              <a:gd name="connsiteY2" fmla="*/ 6269421 h 6858000"/>
              <a:gd name="connsiteX3" fmla="*/ 7987864 w 12192001"/>
              <a:gd name="connsiteY3" fmla="*/ 6180083 h 6858000"/>
              <a:gd name="connsiteX4" fmla="*/ 8634250 w 12192001"/>
              <a:gd name="connsiteY4" fmla="*/ 3053255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08733 w 12192001"/>
              <a:gd name="connsiteY1" fmla="*/ 3163613 h 6858000"/>
              <a:gd name="connsiteX2" fmla="*/ 7719850 w 12192001"/>
              <a:gd name="connsiteY2" fmla="*/ 6269421 h 6858000"/>
              <a:gd name="connsiteX3" fmla="*/ 8812926 w 12192001"/>
              <a:gd name="connsiteY3" fmla="*/ 5990897 h 6858000"/>
              <a:gd name="connsiteX4" fmla="*/ 8634250 w 12192001"/>
              <a:gd name="connsiteY4" fmla="*/ 3053255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08733 w 12192001"/>
              <a:gd name="connsiteY1" fmla="*/ 3163613 h 6858000"/>
              <a:gd name="connsiteX2" fmla="*/ 8592209 w 12192001"/>
              <a:gd name="connsiteY2" fmla="*/ 6122276 h 6858000"/>
              <a:gd name="connsiteX3" fmla="*/ 8812926 w 12192001"/>
              <a:gd name="connsiteY3" fmla="*/ 5990897 h 6858000"/>
              <a:gd name="connsiteX4" fmla="*/ 8634250 w 12192001"/>
              <a:gd name="connsiteY4" fmla="*/ 3053255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08733 w 12192001"/>
              <a:gd name="connsiteY1" fmla="*/ 3163613 h 6858000"/>
              <a:gd name="connsiteX2" fmla="*/ 8592209 w 12192001"/>
              <a:gd name="connsiteY2" fmla="*/ 6122276 h 6858000"/>
              <a:gd name="connsiteX3" fmla="*/ 8812926 w 12192001"/>
              <a:gd name="connsiteY3" fmla="*/ 5990897 h 6858000"/>
              <a:gd name="connsiteX4" fmla="*/ 8891753 w 12192001"/>
              <a:gd name="connsiteY4" fmla="*/ 3384331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628995 w 12192001"/>
              <a:gd name="connsiteY1" fmla="*/ 3384330 h 6858000"/>
              <a:gd name="connsiteX2" fmla="*/ 8592209 w 12192001"/>
              <a:gd name="connsiteY2" fmla="*/ 6122276 h 6858000"/>
              <a:gd name="connsiteX3" fmla="*/ 8812926 w 12192001"/>
              <a:gd name="connsiteY3" fmla="*/ 5990897 h 6858000"/>
              <a:gd name="connsiteX4" fmla="*/ 8891753 w 12192001"/>
              <a:gd name="connsiteY4" fmla="*/ 3384331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82305 w 12192001"/>
              <a:gd name="connsiteY1" fmla="*/ 3305502 h 6858000"/>
              <a:gd name="connsiteX2" fmla="*/ 8592209 w 12192001"/>
              <a:gd name="connsiteY2" fmla="*/ 6122276 h 6858000"/>
              <a:gd name="connsiteX3" fmla="*/ 8812926 w 12192001"/>
              <a:gd name="connsiteY3" fmla="*/ 5990897 h 6858000"/>
              <a:gd name="connsiteX4" fmla="*/ 8891753 w 12192001"/>
              <a:gd name="connsiteY4" fmla="*/ 3384331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334705 w 12192001"/>
              <a:gd name="connsiteY1" fmla="*/ 3379074 h 6858000"/>
              <a:gd name="connsiteX2" fmla="*/ 8592209 w 12192001"/>
              <a:gd name="connsiteY2" fmla="*/ 6122276 h 6858000"/>
              <a:gd name="connsiteX3" fmla="*/ 8812926 w 12192001"/>
              <a:gd name="connsiteY3" fmla="*/ 5990897 h 6858000"/>
              <a:gd name="connsiteX4" fmla="*/ 8891753 w 12192001"/>
              <a:gd name="connsiteY4" fmla="*/ 3384331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6858000">
                <a:moveTo>
                  <a:pt x="9990085" y="1749973"/>
                </a:moveTo>
                <a:lnTo>
                  <a:pt x="8334705" y="3379074"/>
                </a:lnTo>
                <a:lnTo>
                  <a:pt x="8592209" y="6122276"/>
                </a:lnTo>
                <a:lnTo>
                  <a:pt x="8812926" y="5990897"/>
                </a:lnTo>
                <a:lnTo>
                  <a:pt x="8891753" y="3384331"/>
                </a:lnTo>
                <a:lnTo>
                  <a:pt x="10089933" y="1870841"/>
                </a:lnTo>
                <a:lnTo>
                  <a:pt x="9990085" y="1749973"/>
                </a:lnTo>
                <a:close/>
                <a:moveTo>
                  <a:pt x="0" y="0"/>
                </a:moveTo>
                <a:lnTo>
                  <a:pt x="12192001" y="0"/>
                </a:lnTo>
                <a:lnTo>
                  <a:pt x="12192001" y="6858000"/>
                </a:lnTo>
                <a:lnTo>
                  <a:pt x="0" y="6858000"/>
                </a:lnTo>
                <a:lnTo>
                  <a:pt x="0" y="0"/>
                </a:lnTo>
                <a:close/>
              </a:path>
            </a:pathLst>
          </a:custGeom>
          <a:gradFill flip="none" rotWithShape="1">
            <a:gsLst>
              <a:gs pos="22000">
                <a:schemeClr val="accent1">
                  <a:alpha val="0"/>
                  <a:lumMod val="0"/>
                </a:schemeClr>
              </a:gs>
              <a:gs pos="100000">
                <a:schemeClr val="accent6">
                  <a:lumMod val="34000"/>
                  <a:alpha val="35000"/>
                </a:schemeClr>
              </a:gs>
              <a:gs pos="39000">
                <a:schemeClr val="accent6">
                  <a:lumMod val="98000"/>
                  <a:lumOff val="2000"/>
                  <a:alpha val="26000"/>
                </a:schemeClr>
              </a:gs>
            </a:gsLst>
            <a:path path="circle">
              <a:fillToRect l="100000" t="100000"/>
            </a:path>
            <a:tileRect r="-100000" b="-100000"/>
          </a:gradFill>
          <a:ln w="9525" cap="flat" cmpd="sng" algn="ctr">
            <a:noFill/>
            <a:prstDash val="solid"/>
            <a:round/>
            <a:headEnd type="none" w="med" len="med"/>
            <a:tailEnd type="none" w="med" len="med"/>
          </a:ln>
          <a:effectLst>
            <a:softEdge rad="939800"/>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buFont typeface="Wingdings" pitchFamily="2" charset="2"/>
              <a:buNone/>
            </a:pPr>
            <a:endParaRPr lang="en-US" sz="150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Tree>
    <p:extLst>
      <p:ext uri="{BB962C8B-B14F-4D97-AF65-F5344CB8AC3E}">
        <p14:creationId xmlns:p14="http://schemas.microsoft.com/office/powerpoint/2010/main" val="38081491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Page Generic 2">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14401"/>
            <a:ext cx="8686800" cy="3657601"/>
          </a:xfrm>
          <a:prstGeom prst="rect">
            <a:avLst/>
          </a:prstGeom>
        </p:spPr>
        <p:txBody>
          <a:bodyPr/>
          <a:lstStyle>
            <a:lvl1pPr marL="342892" indent="-342892">
              <a:spcBef>
                <a:spcPts val="0"/>
              </a:spcBef>
              <a:spcAft>
                <a:spcPts val="600"/>
              </a:spcAft>
              <a:buSzPct val="90000"/>
              <a:defRPr sz="2400">
                <a:solidFill>
                  <a:schemeClr val="tx1"/>
                </a:solidFill>
              </a:defRPr>
            </a:lvl1pPr>
            <a:lvl2pPr marL="692133" indent="-234944">
              <a:spcBef>
                <a:spcPts val="0"/>
              </a:spcBef>
              <a:spcAft>
                <a:spcPts val="600"/>
              </a:spcAft>
              <a:defRPr sz="2000">
                <a:solidFill>
                  <a:schemeClr val="tx1"/>
                </a:solidFill>
              </a:defRPr>
            </a:lvl2pPr>
            <a:lvl3pPr marL="1142972" indent="-228594">
              <a:spcBef>
                <a:spcPts val="0"/>
              </a:spcBef>
              <a:spcAft>
                <a:spcPts val="0"/>
              </a:spcAft>
              <a:buFont typeface="Wingdings" pitchFamily="2" charset="2"/>
              <a:buChar char="§"/>
              <a:defRPr sz="1800">
                <a:solidFill>
                  <a:schemeClr val="tx1"/>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1"/>
          <p:cNvSpPr>
            <a:spLocks noGrp="1"/>
          </p:cNvSpPr>
          <p:nvPr>
            <p:ph type="title"/>
          </p:nvPr>
        </p:nvSpPr>
        <p:spPr>
          <a:xfrm>
            <a:off x="457200" y="205979"/>
            <a:ext cx="8229600" cy="857250"/>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lnSpc>
                <a:spcPct val="70000"/>
              </a:lnSpc>
            </a:pPr>
            <a:r>
              <a:rPr lang="en-US" smtClean="0"/>
              <a:t>Click to edit Master title style</a:t>
            </a:r>
            <a:endParaRPr lang="en-US" dirty="0"/>
          </a:p>
        </p:txBody>
      </p:sp>
    </p:spTree>
    <p:extLst>
      <p:ext uri="{BB962C8B-B14F-4D97-AF65-F5344CB8AC3E}">
        <p14:creationId xmlns:p14="http://schemas.microsoft.com/office/powerpoint/2010/main" val="10165434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gradFill>
            <a:gsLst>
              <a:gs pos="0">
                <a:schemeClr val="accent6">
                  <a:lumMod val="66000"/>
                  <a:alpha val="75000"/>
                </a:schemeClr>
              </a:gs>
              <a:gs pos="100000">
                <a:srgbClr val="001C34">
                  <a:lumMod val="72000"/>
                  <a:alpha val="0"/>
                </a:srgbClr>
              </a:gs>
            </a:gsLst>
            <a:lin ang="16200000" scaled="1"/>
          </a:gra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buFont typeface="Wingdings" pitchFamily="2" charset="2"/>
              <a:buNone/>
            </a:pPr>
            <a:endParaRPr lang="en-US" sz="1500" smtClea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6" name="Title 1"/>
          <p:cNvSpPr>
            <a:spLocks noGrp="1"/>
          </p:cNvSpPr>
          <p:nvPr>
            <p:ph type="title"/>
          </p:nvPr>
        </p:nvSpPr>
        <p:spPr>
          <a:xfrm>
            <a:off x="457200" y="205979"/>
            <a:ext cx="8229600" cy="857250"/>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lnSpc>
                <a:spcPct val="70000"/>
              </a:lnSpc>
            </a:pPr>
            <a:r>
              <a:rPr lang="en-US" smtClean="0"/>
              <a:t>Click to edit Master title style</a:t>
            </a:r>
            <a:endParaRPr lang="en-US" dirty="0"/>
          </a:p>
        </p:txBody>
      </p:sp>
    </p:spTree>
    <p:extLst>
      <p:ext uri="{BB962C8B-B14F-4D97-AF65-F5344CB8AC3E}">
        <p14:creationId xmlns:p14="http://schemas.microsoft.com/office/powerpoint/2010/main" val="137669954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gradFill>
            <a:gsLst>
              <a:gs pos="0">
                <a:schemeClr val="accent6">
                  <a:lumMod val="66000"/>
                  <a:alpha val="75000"/>
                </a:schemeClr>
              </a:gs>
              <a:gs pos="100000">
                <a:srgbClr val="001C34">
                  <a:lumMod val="72000"/>
                  <a:alpha val="0"/>
                </a:srgbClr>
              </a:gs>
            </a:gsLst>
            <a:lin ang="16200000" scaled="1"/>
          </a:gra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buFont typeface="Wingdings" pitchFamily="2" charset="2"/>
              <a:buNone/>
            </a:pPr>
            <a:endParaRPr lang="en-US" sz="1500" smtClea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Tree>
    <p:extLst>
      <p:ext uri="{BB962C8B-B14F-4D97-AF65-F5344CB8AC3E}">
        <p14:creationId xmlns:p14="http://schemas.microsoft.com/office/powerpoint/2010/main" val="96730282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80832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203326"/>
            <a:ext cx="8228013" cy="3425825"/>
          </a:xfrm>
        </p:spPr>
        <p:txBody>
          <a:bodyPr anchor="ctr" anchorCtr="0"/>
          <a:lstStyle>
            <a:lvl1pPr marL="190496" indent="-190496">
              <a:defRPr sz="3600" b="1" baseline="0">
                <a:solidFill>
                  <a:schemeClr val="accent1"/>
                </a:solidFill>
                <a:latin typeface="+mn-lt"/>
                <a:cs typeface="Intel Clear"/>
              </a:defRPr>
            </a:lvl1pPr>
            <a:lvl2pPr marL="417503" indent="-225419">
              <a:buFont typeface="Intel Clear" pitchFamily="34" charset="0"/>
              <a:buChar char="–"/>
              <a:defRPr sz="1200" baseline="0">
                <a:latin typeface="+mn-lt"/>
                <a:cs typeface="Intel Clear" panose="020B0604020203020204" pitchFamily="34" charset="0"/>
              </a:defRPr>
            </a:lvl2pPr>
            <a:lvl3pPr marL="685783" indent="-228594">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72352" y="4824387"/>
            <a:ext cx="2133600" cy="273844"/>
          </a:xfrm>
          <a:prstGeom prst="rect">
            <a:avLst/>
          </a:prstGeom>
        </p:spPr>
        <p:txBody>
          <a:bodyPr/>
          <a:lstStyle/>
          <a:p>
            <a:pPr defTabSz="685800"/>
            <a:fld id="{EE2556C5-CE8C-6547-B838-EA80C61A4AF7}" type="slidenum">
              <a:rPr lang="en-US" smtClean="0">
                <a:solidFill>
                  <a:prstClr val="white"/>
                </a:solidFill>
              </a:rPr>
              <a:pPr defTabSz="685800"/>
              <a:t>‹#›</a:t>
            </a:fld>
            <a:endParaRPr lang="en-US" dirty="0">
              <a:solidFill>
                <a:prstClr val="white"/>
              </a:solidFill>
            </a:endParaRPr>
          </a:p>
        </p:txBody>
      </p:sp>
      <p:sp>
        <p:nvSpPr>
          <p:cNvPr id="5" name="Title 1"/>
          <p:cNvSpPr>
            <a:spLocks noGrp="1"/>
          </p:cNvSpPr>
          <p:nvPr>
            <p:ph type="title"/>
          </p:nvPr>
        </p:nvSpPr>
        <p:spPr>
          <a:xfrm>
            <a:off x="457200" y="205979"/>
            <a:ext cx="8229600" cy="857250"/>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lnSpc>
                <a:spcPct val="70000"/>
              </a:lnSpc>
            </a:pPr>
            <a:r>
              <a:rPr lang="en-US" smtClean="0"/>
              <a:t>Click to edit Master title style</a:t>
            </a:r>
            <a:endParaRPr lang="en-US" dirty="0"/>
          </a:p>
        </p:txBody>
      </p:sp>
    </p:spTree>
    <p:extLst>
      <p:ext uri="{BB962C8B-B14F-4D97-AF65-F5344CB8AC3E}">
        <p14:creationId xmlns:p14="http://schemas.microsoft.com/office/powerpoint/2010/main" val="173827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Shape 21"/>
        <p:cNvGrpSpPr/>
        <p:nvPr/>
      </p:nvGrpSpPr>
      <p:grpSpPr>
        <a:xfrm>
          <a:off x="0" y="0"/>
          <a:ext cx="0" cy="0"/>
          <a:chOff x="0" y="0"/>
          <a:chExt cx="0" cy="0"/>
        </a:xfrm>
      </p:grpSpPr>
      <p:sp>
        <p:nvSpPr>
          <p:cNvPr id="23" name="Shape 23"/>
          <p:cNvSpPr txBox="1">
            <a:spLocks noGrp="1"/>
          </p:cNvSpPr>
          <p:nvPr>
            <p:ph type="body" idx="1"/>
          </p:nvPr>
        </p:nvSpPr>
        <p:spPr>
          <a:xfrm>
            <a:off x="455614" y="1203325"/>
            <a:ext cx="8228012" cy="34258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rgbClr val="0071C5"/>
              </a:buClr>
              <a:buSzPct val="100000"/>
              <a:buFont typeface="Arial"/>
              <a:buChar char="•"/>
              <a:defRPr sz="2100" b="0" i="0" u="none" strike="noStrike" cap="none">
                <a:solidFill>
                  <a:srgbClr val="0071C5"/>
                </a:solidFill>
                <a:latin typeface="Calibri"/>
                <a:ea typeface="Calibri"/>
                <a:cs typeface="Calibri"/>
                <a:sym typeface="Calibri"/>
              </a:defRPr>
            </a:lvl1pPr>
            <a:lvl2pPr marL="514350" marR="0" lvl="1" indent="-57150" algn="l" rtl="0">
              <a:lnSpc>
                <a:spcPct val="90000"/>
              </a:lnSpc>
              <a:spcBef>
                <a:spcPts val="375"/>
              </a:spcBef>
              <a:buClr>
                <a:schemeClr val="dk2"/>
              </a:buClr>
              <a:buSzPct val="100000"/>
              <a:buFont typeface="Arial"/>
              <a:buChar char="•"/>
              <a:defRPr sz="1800" b="0" i="0" u="none" strike="noStrike" cap="none">
                <a:solidFill>
                  <a:schemeClr val="dk2"/>
                </a:solidFill>
                <a:latin typeface="Calibri"/>
                <a:ea typeface="Calibri"/>
                <a:cs typeface="Calibri"/>
                <a:sym typeface="Calibri"/>
              </a:defRPr>
            </a:lvl2pPr>
            <a:lvl3pPr marL="857250" marR="0" lvl="2" indent="-57150" algn="l" rtl="0">
              <a:lnSpc>
                <a:spcPct val="90000"/>
              </a:lnSpc>
              <a:spcBef>
                <a:spcPts val="375"/>
              </a:spcBef>
              <a:buClr>
                <a:schemeClr val="dk2"/>
              </a:buClr>
              <a:buSzPct val="100000"/>
              <a:buFont typeface="Arial"/>
              <a:buChar char="•"/>
              <a:defRPr sz="1800" b="0" i="0" u="none" strike="noStrike" cap="none">
                <a:solidFill>
                  <a:schemeClr val="dk2"/>
                </a:solidFill>
                <a:latin typeface="Calibri"/>
                <a:ea typeface="Calibri"/>
                <a:cs typeface="Calibri"/>
                <a:sym typeface="Calibri"/>
              </a:defRPr>
            </a:lvl3pPr>
            <a:lvl4pPr marL="1200150" marR="0" lvl="3" indent="-69866" algn="l" rtl="0">
              <a:lnSpc>
                <a:spcPct val="90000"/>
              </a:lnSpc>
              <a:spcBef>
                <a:spcPts val="375"/>
              </a:spcBef>
              <a:buClr>
                <a:schemeClr val="dk2"/>
              </a:buClr>
              <a:buSzPct val="101571"/>
              <a:buFont typeface="Arial"/>
              <a:buChar char="•"/>
              <a:defRPr sz="1600" b="0" i="0" u="none" strike="noStrike" cap="none">
                <a:solidFill>
                  <a:schemeClr val="dk2"/>
                </a:solidFill>
                <a:latin typeface="Calibri"/>
                <a:ea typeface="Calibri"/>
                <a:cs typeface="Calibri"/>
                <a:sym typeface="Calibri"/>
              </a:defRPr>
            </a:lvl4pPr>
            <a:lvl5pPr marL="1543050" marR="0" lvl="4" indent="-85725" algn="l" rtl="0">
              <a:lnSpc>
                <a:spcPct val="90000"/>
              </a:lnSpc>
              <a:spcBef>
                <a:spcPts val="375"/>
              </a:spcBef>
              <a:buClr>
                <a:schemeClr val="dk2"/>
              </a:buClr>
              <a:buSzPct val="100000"/>
              <a:buFont typeface="Arial"/>
              <a:buChar char="•"/>
              <a:defRPr sz="1350" b="0" i="0" u="none" strike="noStrike" cap="none">
                <a:solidFill>
                  <a:schemeClr val="dk2"/>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title"/>
          </p:nvPr>
        </p:nvSpPr>
        <p:spPr>
          <a:xfrm>
            <a:off x="455613" y="310130"/>
            <a:ext cx="8229599" cy="86867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2429836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ervana Title">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lnSpc>
                <a:spcPct val="70000"/>
              </a:lnSpc>
            </a:pPr>
            <a:r>
              <a:rPr lang="en-US" smtClean="0"/>
              <a:t>Click to edit Master title style</a:t>
            </a:r>
            <a:endParaRPr lang="en-US" dirty="0"/>
          </a:p>
        </p:txBody>
      </p:sp>
    </p:spTree>
    <p:extLst>
      <p:ext uri="{BB962C8B-B14F-4D97-AF65-F5344CB8AC3E}">
        <p14:creationId xmlns:p14="http://schemas.microsoft.com/office/powerpoint/2010/main" val="101210993"/>
      </p:ext>
    </p:extLst>
  </p:cSld>
  <p:clrMapOvr>
    <a:masterClrMapping/>
  </p:clrMapOvr>
  <p:transition spd="med"/>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9144000" cy="5143500"/>
          </a:xfrm>
        </p:spPr>
        <p:txBody>
          <a:bodyPr>
            <a:normAutofit/>
          </a:bodyPr>
          <a:lstStyle>
            <a:lvl1pPr marL="0" indent="0">
              <a:buNone/>
              <a:defRPr sz="1050">
                <a:solidFill>
                  <a:schemeClr val="bg2"/>
                </a:solidFill>
              </a:defRPr>
            </a:lvl1pPr>
          </a:lstStyle>
          <a:p>
            <a:endParaRPr lang="en-US" dirty="0"/>
          </a:p>
        </p:txBody>
      </p:sp>
    </p:spTree>
    <p:extLst>
      <p:ext uri="{BB962C8B-B14F-4D97-AF65-F5344CB8AC3E}">
        <p14:creationId xmlns:p14="http://schemas.microsoft.com/office/powerpoint/2010/main" val="2378752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3771901" y="945492"/>
            <a:ext cx="1600199" cy="1200150"/>
          </a:xfrm>
          <a:prstGeom prst="ellipse">
            <a:avLst/>
          </a:prstGeom>
        </p:spPr>
        <p:txBody>
          <a:bodyPr>
            <a:normAutofit/>
          </a:bodyPr>
          <a:lstStyle>
            <a:lvl1pPr marL="0" indent="0">
              <a:buNone/>
              <a:defRPr sz="1050"/>
            </a:lvl1pPr>
          </a:lstStyle>
          <a:p>
            <a:endParaRPr lang="en-US" dirty="0"/>
          </a:p>
        </p:txBody>
      </p:sp>
    </p:spTree>
    <p:extLst>
      <p:ext uri="{BB962C8B-B14F-4D97-AF65-F5344CB8AC3E}">
        <p14:creationId xmlns:p14="http://schemas.microsoft.com/office/powerpoint/2010/main" val="326759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744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450" y="1200153"/>
            <a:ext cx="8243351" cy="3394473"/>
          </a:xfrm>
        </p:spPr>
        <p:txBody>
          <a:bodyPr anchor="t" anchorCtr="0"/>
          <a:lstStyle>
            <a:lvl1pPr marL="198686" indent="-198686" algn="l">
              <a:lnSpc>
                <a:spcPct val="90000"/>
              </a:lnSpc>
              <a:spcBef>
                <a:spcPts val="0"/>
              </a:spcBef>
              <a:spcAft>
                <a:spcPts val="844"/>
              </a:spcAft>
              <a:buClr>
                <a:srgbClr val="96B0C7"/>
              </a:buClr>
              <a:buFont typeface="Wingdings" panose="05000000000000000000" pitchFamily="2" charset="2"/>
              <a:buChar char="§"/>
              <a:defRPr/>
            </a:lvl1pPr>
            <a:lvl2pPr algn="l">
              <a:defRPr/>
            </a:lvl2pPr>
            <a:lvl3pPr algn="l">
              <a:defRPr/>
            </a:lvl3pPr>
          </a:lstStyle>
          <a:p>
            <a:pPr lvl="0"/>
            <a:r>
              <a:rPr lang="en-US" dirty="0"/>
              <a:t>Click to edit Master text styles</a:t>
            </a:r>
          </a:p>
          <a:p>
            <a:pPr lvl="1"/>
            <a:r>
              <a:rPr lang="en-US" dirty="0"/>
              <a:t>Second level</a:t>
            </a:r>
          </a:p>
          <a:p>
            <a:pPr lvl="2"/>
            <a:r>
              <a:rPr lang="en-US" dirty="0"/>
              <a:t>Third level</a:t>
            </a:r>
          </a:p>
        </p:txBody>
      </p:sp>
      <p:sp>
        <p:nvSpPr>
          <p:cNvPr id="4" name="Title 1"/>
          <p:cNvSpPr>
            <a:spLocks noGrp="1"/>
          </p:cNvSpPr>
          <p:nvPr>
            <p:ph type="title"/>
          </p:nvPr>
        </p:nvSpPr>
        <p:spPr>
          <a:xfrm>
            <a:off x="1209174" y="366638"/>
            <a:ext cx="6725652" cy="623248"/>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r>
              <a:rPr lang="en-US" dirty="0"/>
              <a:t>Click to edit Master title style</a:t>
            </a:r>
          </a:p>
        </p:txBody>
      </p:sp>
    </p:spTree>
    <p:extLst>
      <p:ext uri="{BB962C8B-B14F-4D97-AF65-F5344CB8AC3E}">
        <p14:creationId xmlns:p14="http://schemas.microsoft.com/office/powerpoint/2010/main" val="299038878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945" y="605464"/>
            <a:ext cx="7246993" cy="2880371"/>
          </a:xfrm>
          <a:prstGeom prst="rect">
            <a:avLst/>
          </a:prstGeom>
        </p:spPr>
      </p:pic>
    </p:spTree>
    <p:extLst>
      <p:ext uri="{BB962C8B-B14F-4D97-AF65-F5344CB8AC3E}">
        <p14:creationId xmlns:p14="http://schemas.microsoft.com/office/powerpoint/2010/main" val="30085691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2"/>
          <p:cNvSpPr>
            <a:spLocks noGrp="1"/>
          </p:cNvSpPr>
          <p:nvPr>
            <p:ph type="body" sz="quarter" idx="11" hasCustomPrompt="1"/>
          </p:nvPr>
        </p:nvSpPr>
        <p:spPr>
          <a:xfrm>
            <a:off x="3714750" y="2534194"/>
            <a:ext cx="5150644" cy="1001316"/>
          </a:xfrm>
        </p:spPr>
        <p:txBody>
          <a:bodyPr lIns="0" tIns="0" rIns="0" bIns="0" anchor="t" anchorCtr="0"/>
          <a:lstStyle>
            <a:lvl1pPr marL="0" indent="0" algn="l">
              <a:lnSpc>
                <a:spcPct val="70000"/>
              </a:lnSpc>
              <a:spcBef>
                <a:spcPts val="0"/>
              </a:spcBef>
              <a:buFontTx/>
              <a:buNone/>
              <a:defRPr sz="2700" baseline="0">
                <a:solidFill>
                  <a:schemeClr val="bg1">
                    <a:lumMod val="60000"/>
                    <a:lumOff val="40000"/>
                  </a:schemeClr>
                </a:solidFill>
                <a:latin typeface="+mj-lt"/>
              </a:defRPr>
            </a:lvl1pPr>
            <a:lvl2pPr marL="176999" indent="0">
              <a:buFontTx/>
              <a:buNone/>
              <a:defRPr>
                <a:latin typeface="+mj-lt"/>
              </a:defRPr>
            </a:lvl2pPr>
            <a:lvl3pPr marL="353997" indent="0">
              <a:buFontTx/>
              <a:buNone/>
              <a:defRPr>
                <a:latin typeface="+mj-lt"/>
              </a:defRPr>
            </a:lvl3pPr>
            <a:lvl4pPr marL="587276" indent="0">
              <a:buFontTx/>
              <a:buNone/>
              <a:defRPr>
                <a:latin typeface="+mj-lt"/>
              </a:defRPr>
            </a:lvl4pPr>
            <a:lvl5pPr marL="769169" indent="0">
              <a:buFontTx/>
              <a:buNone/>
              <a:defRPr>
                <a:latin typeface="+mj-lt"/>
              </a:defRPr>
            </a:lvl5pPr>
          </a:lstStyle>
          <a:p>
            <a:pPr lvl="0"/>
            <a:r>
              <a:rPr lang="en-US" dirty="0" smtClean="0"/>
              <a:t>Speaker Name</a:t>
            </a:r>
          </a:p>
        </p:txBody>
      </p:sp>
      <p:sp>
        <p:nvSpPr>
          <p:cNvPr id="19" name="Text Placeholder 2"/>
          <p:cNvSpPr>
            <a:spLocks noGrp="1"/>
          </p:cNvSpPr>
          <p:nvPr>
            <p:ph type="body" sz="quarter" idx="12" hasCustomPrompt="1"/>
          </p:nvPr>
        </p:nvSpPr>
        <p:spPr>
          <a:xfrm>
            <a:off x="3714750" y="1513284"/>
            <a:ext cx="5150644" cy="1001316"/>
          </a:xfrm>
        </p:spPr>
        <p:txBody>
          <a:bodyPr lIns="0" tIns="0" rIns="0" bIns="0" anchor="b" anchorCtr="0"/>
          <a:lstStyle>
            <a:lvl1pPr marL="0" indent="0" algn="l">
              <a:lnSpc>
                <a:spcPct val="70000"/>
              </a:lnSpc>
              <a:spcBef>
                <a:spcPts val="0"/>
              </a:spcBef>
              <a:buFontTx/>
              <a:buNone/>
              <a:defRPr sz="6600" baseline="0">
                <a:solidFill>
                  <a:schemeClr val="tx1"/>
                </a:solidFill>
                <a:latin typeface="+mj-lt"/>
              </a:defRPr>
            </a:lvl1pPr>
            <a:lvl2pPr marL="176999" indent="0">
              <a:buFontTx/>
              <a:buNone/>
              <a:defRPr>
                <a:latin typeface="+mj-lt"/>
              </a:defRPr>
            </a:lvl2pPr>
            <a:lvl3pPr marL="353997" indent="0">
              <a:buFontTx/>
              <a:buNone/>
              <a:defRPr>
                <a:latin typeface="+mj-lt"/>
              </a:defRPr>
            </a:lvl3pPr>
            <a:lvl4pPr marL="587276" indent="0">
              <a:buFontTx/>
              <a:buNone/>
              <a:defRPr>
                <a:latin typeface="+mj-lt"/>
              </a:defRPr>
            </a:lvl4pPr>
            <a:lvl5pPr marL="769169" indent="0">
              <a:buFontTx/>
              <a:buNone/>
              <a:defRPr>
                <a:latin typeface="+mj-lt"/>
              </a:defRPr>
            </a:lvl5pPr>
          </a:lstStyle>
          <a:p>
            <a:pPr lvl="0"/>
            <a:r>
              <a:rPr lang="en-US" dirty="0" smtClean="0"/>
              <a:t>Presentation title</a:t>
            </a:r>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r="56076"/>
          <a:stretch/>
        </p:blipFill>
        <p:spPr>
          <a:xfrm>
            <a:off x="241945" y="605464"/>
            <a:ext cx="3183137" cy="2880360"/>
          </a:xfrm>
          <a:prstGeom prst="rect">
            <a:avLst/>
          </a:prstGeom>
        </p:spPr>
      </p:pic>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t="67006" r="83763"/>
          <a:stretch/>
        </p:blipFill>
        <p:spPr>
          <a:xfrm>
            <a:off x="241945" y="2535500"/>
            <a:ext cx="1176682" cy="950334"/>
          </a:xfrm>
          <a:prstGeom prst="rect">
            <a:avLst/>
          </a:prstGeom>
        </p:spPr>
      </p:pic>
    </p:spTree>
    <p:extLst>
      <p:ext uri="{BB962C8B-B14F-4D97-AF65-F5344CB8AC3E}">
        <p14:creationId xmlns:p14="http://schemas.microsoft.com/office/powerpoint/2010/main" val="12889268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9174" y="2036874"/>
            <a:ext cx="6725652" cy="623248"/>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lnSpc>
                <a:spcPct val="75000"/>
              </a:lnSpc>
              <a:defRPr lang="en-US" sz="540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r>
              <a:rPr lang="en-US" dirty="0"/>
              <a:t>Click to edit Master title </a:t>
            </a:r>
            <a:r>
              <a:rPr lang="en-US" dirty="0" smtClean="0"/>
              <a:t>style</a:t>
            </a:r>
            <a:br>
              <a:rPr lang="en-US" dirty="0" smtClean="0"/>
            </a:br>
            <a:r>
              <a:rPr lang="en-US" dirty="0" smtClean="0"/>
              <a:t>[section break slide]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8807" y="298620"/>
            <a:ext cx="2926388" cy="1163114"/>
          </a:xfrm>
          <a:prstGeom prst="rect">
            <a:avLst/>
          </a:prstGeom>
        </p:spPr>
      </p:pic>
    </p:spTree>
    <p:extLst>
      <p:ext uri="{BB962C8B-B14F-4D97-AF65-F5344CB8AC3E}">
        <p14:creationId xmlns:p14="http://schemas.microsoft.com/office/powerpoint/2010/main" val="25784156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135851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9174" y="2036874"/>
            <a:ext cx="6725652" cy="623248"/>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lnSpc>
                <a:spcPct val="75000"/>
              </a:lnSpc>
              <a:defRPr lang="en-US" sz="540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r>
              <a:rPr lang="en-US" dirty="0"/>
              <a:t>Click to edit Master title </a:t>
            </a:r>
            <a:r>
              <a:rPr lang="en-US" dirty="0" smtClean="0"/>
              <a:t>style</a:t>
            </a:r>
            <a:br>
              <a:rPr lang="en-US" dirty="0" smtClean="0"/>
            </a:br>
            <a:r>
              <a:rPr lang="en-US" dirty="0" smtClean="0"/>
              <a:t>[section break slide]</a:t>
            </a:r>
            <a:endParaRPr lang="en-US" dirty="0"/>
          </a:p>
        </p:txBody>
      </p:sp>
    </p:spTree>
    <p:extLst>
      <p:ext uri="{BB962C8B-B14F-4D97-AF65-F5344CB8AC3E}">
        <p14:creationId xmlns:p14="http://schemas.microsoft.com/office/powerpoint/2010/main" val="28544369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gradFill>
            <a:gsLst>
              <a:gs pos="0">
                <a:schemeClr val="accent6">
                  <a:lumMod val="66000"/>
                  <a:alpha val="75000"/>
                </a:schemeClr>
              </a:gs>
              <a:gs pos="100000">
                <a:srgbClr val="001C34">
                  <a:lumMod val="72000"/>
                  <a:alpha val="0"/>
                </a:srgbClr>
              </a:gs>
            </a:gsLst>
            <a:lin ang="16200000" scaled="1"/>
          </a:gra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buFont typeface="Wingdings" pitchFamily="2" charset="2"/>
              <a:buNone/>
            </a:pPr>
            <a:endParaRPr lang="en-US" sz="1500" smtClea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5" name="Title 1"/>
          <p:cNvSpPr>
            <a:spLocks noGrp="1"/>
          </p:cNvSpPr>
          <p:nvPr>
            <p:ph type="title"/>
          </p:nvPr>
        </p:nvSpPr>
        <p:spPr>
          <a:xfrm>
            <a:off x="1209174" y="366638"/>
            <a:ext cx="6725652" cy="623248"/>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r>
              <a:rPr lang="en-US" dirty="0"/>
              <a:t>Click to edit Master title style</a:t>
            </a:r>
          </a:p>
        </p:txBody>
      </p:sp>
      <p:graphicFrame>
        <p:nvGraphicFramePr>
          <p:cNvPr id="6" name="Chart 5"/>
          <p:cNvGraphicFramePr/>
          <p:nvPr userDrawn="1">
            <p:extLst/>
          </p:nvPr>
        </p:nvGraphicFramePr>
        <p:xfrm>
          <a:off x="1304322" y="1515011"/>
          <a:ext cx="6535356" cy="3147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940361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and Content">
    <p:bg>
      <p:bgPr>
        <a:gradFill>
          <a:gsLst>
            <a:gs pos="0">
              <a:schemeClr val="accent6">
                <a:lumMod val="66000"/>
              </a:schemeClr>
            </a:gs>
            <a:gs pos="49700">
              <a:srgbClr val="001C34">
                <a:lumMod val="72000"/>
              </a:srgbClr>
            </a:gs>
            <a:gs pos="100000">
              <a:schemeClr val="accent6">
                <a:lumMod val="26000"/>
              </a:schemeClr>
            </a:gs>
          </a:gsLst>
          <a:lin ang="162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5143500"/>
          </a:xfrm>
          <a:prstGeom prst="rect">
            <a:avLst/>
          </a:prstGeom>
        </p:spPr>
      </p:pic>
      <p:sp>
        <p:nvSpPr>
          <p:cNvPr id="6" name="Freeform: Shape 5" hidden="1"/>
          <p:cNvSpPr/>
          <p:nvPr userDrawn="1"/>
        </p:nvSpPr>
        <p:spPr bwMode="auto">
          <a:xfrm flipH="1">
            <a:off x="-152400" y="119062"/>
            <a:ext cx="9344025" cy="5024438"/>
          </a:xfrm>
          <a:custGeom>
            <a:avLst/>
            <a:gdLst>
              <a:gd name="connsiteX0" fmla="*/ 9390995 w 12192001"/>
              <a:gd name="connsiteY0" fmla="*/ 1329559 h 6858000"/>
              <a:gd name="connsiteX1" fmla="*/ 7504388 w 12192001"/>
              <a:gd name="connsiteY1" fmla="*/ 3074276 h 6858000"/>
              <a:gd name="connsiteX2" fmla="*/ 7120761 w 12192001"/>
              <a:gd name="connsiteY2" fmla="*/ 5948855 h 6858000"/>
              <a:gd name="connsiteX3" fmla="*/ 7987864 w 12192001"/>
              <a:gd name="connsiteY3" fmla="*/ 6180083 h 6858000"/>
              <a:gd name="connsiteX4" fmla="*/ 8634250 w 12192001"/>
              <a:gd name="connsiteY4" fmla="*/ 3053255 h 6858000"/>
              <a:gd name="connsiteX5" fmla="*/ 10089933 w 12192001"/>
              <a:gd name="connsiteY5" fmla="*/ 1870841 h 6858000"/>
              <a:gd name="connsiteX6" fmla="*/ 0 w 12192001"/>
              <a:gd name="connsiteY6" fmla="*/ 0 h 6858000"/>
              <a:gd name="connsiteX7" fmla="*/ 12192001 w 12192001"/>
              <a:gd name="connsiteY7" fmla="*/ 0 h 6858000"/>
              <a:gd name="connsiteX8" fmla="*/ 12192001 w 12192001"/>
              <a:gd name="connsiteY8" fmla="*/ 6858000 h 6858000"/>
              <a:gd name="connsiteX9" fmla="*/ 0 w 12192001"/>
              <a:gd name="connsiteY9" fmla="*/ 6858000 h 6858000"/>
              <a:gd name="connsiteX0" fmla="*/ 9390995 w 12192001"/>
              <a:gd name="connsiteY0" fmla="*/ 1329559 h 6858000"/>
              <a:gd name="connsiteX1" fmla="*/ 8108733 w 12192001"/>
              <a:gd name="connsiteY1" fmla="*/ 3163613 h 6858000"/>
              <a:gd name="connsiteX2" fmla="*/ 7120761 w 12192001"/>
              <a:gd name="connsiteY2" fmla="*/ 5948855 h 6858000"/>
              <a:gd name="connsiteX3" fmla="*/ 7987864 w 12192001"/>
              <a:gd name="connsiteY3" fmla="*/ 6180083 h 6858000"/>
              <a:gd name="connsiteX4" fmla="*/ 8634250 w 12192001"/>
              <a:gd name="connsiteY4" fmla="*/ 3053255 h 6858000"/>
              <a:gd name="connsiteX5" fmla="*/ 10089933 w 12192001"/>
              <a:gd name="connsiteY5" fmla="*/ 1870841 h 6858000"/>
              <a:gd name="connsiteX6" fmla="*/ 9390995 w 12192001"/>
              <a:gd name="connsiteY6" fmla="*/ 1329559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08733 w 12192001"/>
              <a:gd name="connsiteY1" fmla="*/ 3163613 h 6858000"/>
              <a:gd name="connsiteX2" fmla="*/ 7120761 w 12192001"/>
              <a:gd name="connsiteY2" fmla="*/ 5948855 h 6858000"/>
              <a:gd name="connsiteX3" fmla="*/ 7987864 w 12192001"/>
              <a:gd name="connsiteY3" fmla="*/ 6180083 h 6858000"/>
              <a:gd name="connsiteX4" fmla="*/ 8634250 w 12192001"/>
              <a:gd name="connsiteY4" fmla="*/ 3053255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08733 w 12192001"/>
              <a:gd name="connsiteY1" fmla="*/ 3163613 h 6858000"/>
              <a:gd name="connsiteX2" fmla="*/ 7719850 w 12192001"/>
              <a:gd name="connsiteY2" fmla="*/ 6269421 h 6858000"/>
              <a:gd name="connsiteX3" fmla="*/ 7987864 w 12192001"/>
              <a:gd name="connsiteY3" fmla="*/ 6180083 h 6858000"/>
              <a:gd name="connsiteX4" fmla="*/ 8634250 w 12192001"/>
              <a:gd name="connsiteY4" fmla="*/ 3053255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08733 w 12192001"/>
              <a:gd name="connsiteY1" fmla="*/ 3163613 h 6858000"/>
              <a:gd name="connsiteX2" fmla="*/ 7719850 w 12192001"/>
              <a:gd name="connsiteY2" fmla="*/ 6269421 h 6858000"/>
              <a:gd name="connsiteX3" fmla="*/ 8812926 w 12192001"/>
              <a:gd name="connsiteY3" fmla="*/ 5990897 h 6858000"/>
              <a:gd name="connsiteX4" fmla="*/ 8634250 w 12192001"/>
              <a:gd name="connsiteY4" fmla="*/ 3053255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08733 w 12192001"/>
              <a:gd name="connsiteY1" fmla="*/ 3163613 h 6858000"/>
              <a:gd name="connsiteX2" fmla="*/ 8592209 w 12192001"/>
              <a:gd name="connsiteY2" fmla="*/ 6122276 h 6858000"/>
              <a:gd name="connsiteX3" fmla="*/ 8812926 w 12192001"/>
              <a:gd name="connsiteY3" fmla="*/ 5990897 h 6858000"/>
              <a:gd name="connsiteX4" fmla="*/ 8634250 w 12192001"/>
              <a:gd name="connsiteY4" fmla="*/ 3053255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08733 w 12192001"/>
              <a:gd name="connsiteY1" fmla="*/ 3163613 h 6858000"/>
              <a:gd name="connsiteX2" fmla="*/ 8592209 w 12192001"/>
              <a:gd name="connsiteY2" fmla="*/ 6122276 h 6858000"/>
              <a:gd name="connsiteX3" fmla="*/ 8812926 w 12192001"/>
              <a:gd name="connsiteY3" fmla="*/ 5990897 h 6858000"/>
              <a:gd name="connsiteX4" fmla="*/ 8891753 w 12192001"/>
              <a:gd name="connsiteY4" fmla="*/ 3384331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628995 w 12192001"/>
              <a:gd name="connsiteY1" fmla="*/ 3384330 h 6858000"/>
              <a:gd name="connsiteX2" fmla="*/ 8592209 w 12192001"/>
              <a:gd name="connsiteY2" fmla="*/ 6122276 h 6858000"/>
              <a:gd name="connsiteX3" fmla="*/ 8812926 w 12192001"/>
              <a:gd name="connsiteY3" fmla="*/ 5990897 h 6858000"/>
              <a:gd name="connsiteX4" fmla="*/ 8891753 w 12192001"/>
              <a:gd name="connsiteY4" fmla="*/ 3384331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182305 w 12192001"/>
              <a:gd name="connsiteY1" fmla="*/ 3305502 h 6858000"/>
              <a:gd name="connsiteX2" fmla="*/ 8592209 w 12192001"/>
              <a:gd name="connsiteY2" fmla="*/ 6122276 h 6858000"/>
              <a:gd name="connsiteX3" fmla="*/ 8812926 w 12192001"/>
              <a:gd name="connsiteY3" fmla="*/ 5990897 h 6858000"/>
              <a:gd name="connsiteX4" fmla="*/ 8891753 w 12192001"/>
              <a:gd name="connsiteY4" fmla="*/ 3384331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 name="connsiteX0" fmla="*/ 9990085 w 12192001"/>
              <a:gd name="connsiteY0" fmla="*/ 1749973 h 6858000"/>
              <a:gd name="connsiteX1" fmla="*/ 8334705 w 12192001"/>
              <a:gd name="connsiteY1" fmla="*/ 3379074 h 6858000"/>
              <a:gd name="connsiteX2" fmla="*/ 8592209 w 12192001"/>
              <a:gd name="connsiteY2" fmla="*/ 6122276 h 6858000"/>
              <a:gd name="connsiteX3" fmla="*/ 8812926 w 12192001"/>
              <a:gd name="connsiteY3" fmla="*/ 5990897 h 6858000"/>
              <a:gd name="connsiteX4" fmla="*/ 8891753 w 12192001"/>
              <a:gd name="connsiteY4" fmla="*/ 3384331 h 6858000"/>
              <a:gd name="connsiteX5" fmla="*/ 10089933 w 12192001"/>
              <a:gd name="connsiteY5" fmla="*/ 1870841 h 6858000"/>
              <a:gd name="connsiteX6" fmla="*/ 9990085 w 12192001"/>
              <a:gd name="connsiteY6" fmla="*/ 1749973 h 6858000"/>
              <a:gd name="connsiteX7" fmla="*/ 0 w 12192001"/>
              <a:gd name="connsiteY7" fmla="*/ 0 h 6858000"/>
              <a:gd name="connsiteX8" fmla="*/ 12192001 w 12192001"/>
              <a:gd name="connsiteY8" fmla="*/ 0 h 6858000"/>
              <a:gd name="connsiteX9" fmla="*/ 12192001 w 12192001"/>
              <a:gd name="connsiteY9" fmla="*/ 6858000 h 6858000"/>
              <a:gd name="connsiteX10" fmla="*/ 0 w 12192001"/>
              <a:gd name="connsiteY10" fmla="*/ 6858000 h 6858000"/>
              <a:gd name="connsiteX11" fmla="*/ 0 w 12192001"/>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6858000">
                <a:moveTo>
                  <a:pt x="9990085" y="1749973"/>
                </a:moveTo>
                <a:lnTo>
                  <a:pt x="8334705" y="3379074"/>
                </a:lnTo>
                <a:lnTo>
                  <a:pt x="8592209" y="6122276"/>
                </a:lnTo>
                <a:lnTo>
                  <a:pt x="8812926" y="5990897"/>
                </a:lnTo>
                <a:lnTo>
                  <a:pt x="8891753" y="3384331"/>
                </a:lnTo>
                <a:lnTo>
                  <a:pt x="10089933" y="1870841"/>
                </a:lnTo>
                <a:lnTo>
                  <a:pt x="9990085" y="1749973"/>
                </a:lnTo>
                <a:close/>
                <a:moveTo>
                  <a:pt x="0" y="0"/>
                </a:moveTo>
                <a:lnTo>
                  <a:pt x="12192001" y="0"/>
                </a:lnTo>
                <a:lnTo>
                  <a:pt x="12192001" y="6858000"/>
                </a:lnTo>
                <a:lnTo>
                  <a:pt x="0" y="6858000"/>
                </a:lnTo>
                <a:lnTo>
                  <a:pt x="0" y="0"/>
                </a:lnTo>
                <a:close/>
              </a:path>
            </a:pathLst>
          </a:custGeom>
          <a:gradFill flip="none" rotWithShape="1">
            <a:gsLst>
              <a:gs pos="22000">
                <a:schemeClr val="accent1">
                  <a:alpha val="0"/>
                  <a:lumMod val="0"/>
                </a:schemeClr>
              </a:gs>
              <a:gs pos="100000">
                <a:schemeClr val="accent6">
                  <a:lumMod val="34000"/>
                  <a:alpha val="35000"/>
                </a:schemeClr>
              </a:gs>
              <a:gs pos="39000">
                <a:schemeClr val="accent6">
                  <a:lumMod val="98000"/>
                  <a:lumOff val="2000"/>
                  <a:alpha val="26000"/>
                </a:schemeClr>
              </a:gs>
            </a:gsLst>
            <a:path path="circle">
              <a:fillToRect l="100000" t="100000"/>
            </a:path>
            <a:tileRect r="-100000" b="-100000"/>
          </a:gradFill>
          <a:ln w="9525" cap="flat" cmpd="sng" algn="ctr">
            <a:noFill/>
            <a:prstDash val="solid"/>
            <a:round/>
            <a:headEnd type="none" w="med" len="med"/>
            <a:tailEnd type="none" w="med" len="med"/>
          </a:ln>
          <a:effectLst>
            <a:softEdge rad="939800"/>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buFont typeface="Wingdings" pitchFamily="2" charset="2"/>
              <a:buNone/>
            </a:pPr>
            <a:endParaRPr lang="en-US" sz="150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Tree>
    <p:extLst>
      <p:ext uri="{BB962C8B-B14F-4D97-AF65-F5344CB8AC3E}">
        <p14:creationId xmlns:p14="http://schemas.microsoft.com/office/powerpoint/2010/main" val="407251333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Page Generic 2">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14401"/>
            <a:ext cx="8686800" cy="3657601"/>
          </a:xfrm>
          <a:prstGeom prst="rect">
            <a:avLst/>
          </a:prstGeom>
        </p:spPr>
        <p:txBody>
          <a:bodyPr/>
          <a:lstStyle>
            <a:lvl1pPr marL="342892" indent="-342892">
              <a:spcBef>
                <a:spcPts val="0"/>
              </a:spcBef>
              <a:spcAft>
                <a:spcPts val="600"/>
              </a:spcAft>
              <a:buSzPct val="90000"/>
              <a:defRPr sz="2400">
                <a:solidFill>
                  <a:schemeClr val="tx1"/>
                </a:solidFill>
              </a:defRPr>
            </a:lvl1pPr>
            <a:lvl2pPr marL="692133" indent="-234944">
              <a:spcBef>
                <a:spcPts val="0"/>
              </a:spcBef>
              <a:spcAft>
                <a:spcPts val="600"/>
              </a:spcAft>
              <a:defRPr sz="2000">
                <a:solidFill>
                  <a:schemeClr val="tx1"/>
                </a:solidFill>
              </a:defRPr>
            </a:lvl2pPr>
            <a:lvl3pPr marL="1142972" indent="-228594">
              <a:spcBef>
                <a:spcPts val="0"/>
              </a:spcBef>
              <a:spcAft>
                <a:spcPts val="0"/>
              </a:spcAft>
              <a:buFont typeface="Wingdings" pitchFamily="2" charset="2"/>
              <a:buChar char="§"/>
              <a:defRPr sz="1800">
                <a:solidFill>
                  <a:schemeClr val="tx1"/>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1"/>
          <p:cNvSpPr>
            <a:spLocks noGrp="1"/>
          </p:cNvSpPr>
          <p:nvPr>
            <p:ph type="title"/>
          </p:nvPr>
        </p:nvSpPr>
        <p:spPr>
          <a:xfrm>
            <a:off x="457200" y="205979"/>
            <a:ext cx="8229600" cy="857250"/>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lnSpc>
                <a:spcPct val="70000"/>
              </a:lnSpc>
            </a:pPr>
            <a:r>
              <a:rPr lang="en-US" smtClean="0"/>
              <a:t>Click to edit Master title style</a:t>
            </a:r>
            <a:endParaRPr lang="en-US" dirty="0"/>
          </a:p>
        </p:txBody>
      </p:sp>
    </p:spTree>
    <p:extLst>
      <p:ext uri="{BB962C8B-B14F-4D97-AF65-F5344CB8AC3E}">
        <p14:creationId xmlns:p14="http://schemas.microsoft.com/office/powerpoint/2010/main" val="374884956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lnSpc>
                <a:spcPct val="70000"/>
              </a:lnSpc>
            </a:pPr>
            <a:r>
              <a:rPr lang="en-US" smtClean="0"/>
              <a:t>Click to edit Master title style</a:t>
            </a:r>
            <a:endParaRPr lang="en-US" dirty="0"/>
          </a:p>
        </p:txBody>
      </p:sp>
    </p:spTree>
    <p:extLst>
      <p:ext uri="{BB962C8B-B14F-4D97-AF65-F5344CB8AC3E}">
        <p14:creationId xmlns:p14="http://schemas.microsoft.com/office/powerpoint/2010/main" val="1466922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gradFill>
            <a:gsLst>
              <a:gs pos="0">
                <a:schemeClr val="accent6">
                  <a:lumMod val="66000"/>
                  <a:alpha val="75000"/>
                </a:schemeClr>
              </a:gs>
              <a:gs pos="100000">
                <a:srgbClr val="001C34">
                  <a:lumMod val="72000"/>
                  <a:alpha val="0"/>
                </a:srgbClr>
              </a:gs>
            </a:gsLst>
            <a:lin ang="16200000" scaled="1"/>
          </a:gra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buFont typeface="Wingdings" pitchFamily="2" charset="2"/>
              <a:buNone/>
            </a:pPr>
            <a:endParaRPr lang="en-US" sz="1500" smtClea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6" name="Title 1"/>
          <p:cNvSpPr>
            <a:spLocks noGrp="1"/>
          </p:cNvSpPr>
          <p:nvPr>
            <p:ph type="title"/>
          </p:nvPr>
        </p:nvSpPr>
        <p:spPr>
          <a:xfrm>
            <a:off x="457200" y="205979"/>
            <a:ext cx="8229600" cy="857250"/>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lnSpc>
                <a:spcPct val="70000"/>
              </a:lnSpc>
            </a:pPr>
            <a:r>
              <a:rPr lang="en-US" smtClean="0"/>
              <a:t>Click to edit Master title style</a:t>
            </a:r>
            <a:endParaRPr lang="en-US" dirty="0"/>
          </a:p>
        </p:txBody>
      </p:sp>
    </p:spTree>
    <p:extLst>
      <p:ext uri="{BB962C8B-B14F-4D97-AF65-F5344CB8AC3E}">
        <p14:creationId xmlns:p14="http://schemas.microsoft.com/office/powerpoint/2010/main" val="16941660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gradFill>
            <a:gsLst>
              <a:gs pos="0">
                <a:schemeClr val="accent6">
                  <a:lumMod val="66000"/>
                  <a:alpha val="75000"/>
                </a:schemeClr>
              </a:gs>
              <a:gs pos="100000">
                <a:srgbClr val="001C34">
                  <a:lumMod val="72000"/>
                  <a:alpha val="0"/>
                </a:srgbClr>
              </a:gs>
            </a:gsLst>
            <a:lin ang="16200000" scaled="1"/>
          </a:gra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buFont typeface="Wingdings" pitchFamily="2" charset="2"/>
              <a:buNone/>
            </a:pPr>
            <a:endParaRPr lang="en-US" sz="1500" smtClea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Tree>
    <p:extLst>
      <p:ext uri="{BB962C8B-B14F-4D97-AF65-F5344CB8AC3E}">
        <p14:creationId xmlns:p14="http://schemas.microsoft.com/office/powerpoint/2010/main" val="286148636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203326"/>
            <a:ext cx="8228013" cy="3425825"/>
          </a:xfrm>
        </p:spPr>
        <p:txBody>
          <a:bodyPr anchor="ctr" anchorCtr="0"/>
          <a:lstStyle>
            <a:lvl1pPr marL="190496" indent="-190496">
              <a:defRPr sz="3600" b="1" baseline="0">
                <a:solidFill>
                  <a:schemeClr val="accent1"/>
                </a:solidFill>
                <a:latin typeface="+mn-lt"/>
                <a:cs typeface="Intel Clear"/>
              </a:defRPr>
            </a:lvl1pPr>
            <a:lvl2pPr marL="417503" indent="-225419">
              <a:buFont typeface="Intel Clear" pitchFamily="34" charset="0"/>
              <a:buChar char="–"/>
              <a:defRPr sz="1200" baseline="0">
                <a:latin typeface="+mn-lt"/>
                <a:cs typeface="Intel Clear" panose="020B0604020203020204" pitchFamily="34" charset="0"/>
              </a:defRPr>
            </a:lvl2pPr>
            <a:lvl3pPr marL="685783" indent="-228594">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72352" y="4824387"/>
            <a:ext cx="2133600" cy="273844"/>
          </a:xfrm>
          <a:prstGeom prst="rect">
            <a:avLst/>
          </a:prstGeom>
        </p:spPr>
        <p:txBody>
          <a:bodyPr/>
          <a:lstStyle/>
          <a:p>
            <a:pPr defTabSz="685800"/>
            <a:fld id="{EE2556C5-CE8C-6547-B838-EA80C61A4AF7}" type="slidenum">
              <a:rPr lang="en-US" smtClean="0">
                <a:solidFill>
                  <a:prstClr val="white"/>
                </a:solidFill>
              </a:rPr>
              <a:pPr defTabSz="685800"/>
              <a:t>‹#›</a:t>
            </a:fld>
            <a:endParaRPr lang="en-US" dirty="0">
              <a:solidFill>
                <a:prstClr val="white"/>
              </a:solidFill>
            </a:endParaRPr>
          </a:p>
        </p:txBody>
      </p:sp>
      <p:sp>
        <p:nvSpPr>
          <p:cNvPr id="5" name="Title 1"/>
          <p:cNvSpPr>
            <a:spLocks noGrp="1"/>
          </p:cNvSpPr>
          <p:nvPr>
            <p:ph type="title"/>
          </p:nvPr>
        </p:nvSpPr>
        <p:spPr>
          <a:xfrm>
            <a:off x="457200" y="205979"/>
            <a:ext cx="8229600" cy="857250"/>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lnSpc>
                <a:spcPct val="70000"/>
              </a:lnSpc>
            </a:pPr>
            <a:r>
              <a:rPr lang="en-US" smtClean="0"/>
              <a:t>Click to edit Master title style</a:t>
            </a:r>
            <a:endParaRPr lang="en-US" dirty="0"/>
          </a:p>
        </p:txBody>
      </p:sp>
    </p:spTree>
    <p:extLst>
      <p:ext uri="{BB962C8B-B14F-4D97-AF65-F5344CB8AC3E}">
        <p14:creationId xmlns:p14="http://schemas.microsoft.com/office/powerpoint/2010/main" val="264436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Shape 21"/>
        <p:cNvGrpSpPr/>
        <p:nvPr/>
      </p:nvGrpSpPr>
      <p:grpSpPr>
        <a:xfrm>
          <a:off x="0" y="0"/>
          <a:ext cx="0" cy="0"/>
          <a:chOff x="0" y="0"/>
          <a:chExt cx="0" cy="0"/>
        </a:xfrm>
      </p:grpSpPr>
      <p:sp>
        <p:nvSpPr>
          <p:cNvPr id="23" name="Shape 23"/>
          <p:cNvSpPr txBox="1">
            <a:spLocks noGrp="1"/>
          </p:cNvSpPr>
          <p:nvPr>
            <p:ph type="body" idx="1"/>
          </p:nvPr>
        </p:nvSpPr>
        <p:spPr>
          <a:xfrm>
            <a:off x="455614" y="1203325"/>
            <a:ext cx="8228012" cy="34258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rgbClr val="0071C5"/>
              </a:buClr>
              <a:buSzPct val="100000"/>
              <a:buFont typeface="Arial"/>
              <a:buChar char="•"/>
              <a:defRPr sz="2100" b="0" i="0" u="none" strike="noStrike" cap="none">
                <a:solidFill>
                  <a:srgbClr val="0071C5"/>
                </a:solidFill>
                <a:latin typeface="Calibri"/>
                <a:ea typeface="Calibri"/>
                <a:cs typeface="Calibri"/>
                <a:sym typeface="Calibri"/>
              </a:defRPr>
            </a:lvl1pPr>
            <a:lvl2pPr marL="514350" marR="0" lvl="1" indent="-57150" algn="l" rtl="0">
              <a:lnSpc>
                <a:spcPct val="90000"/>
              </a:lnSpc>
              <a:spcBef>
                <a:spcPts val="375"/>
              </a:spcBef>
              <a:buClr>
                <a:schemeClr val="dk2"/>
              </a:buClr>
              <a:buSzPct val="100000"/>
              <a:buFont typeface="Arial"/>
              <a:buChar char="•"/>
              <a:defRPr sz="1800" b="0" i="0" u="none" strike="noStrike" cap="none">
                <a:solidFill>
                  <a:schemeClr val="dk2"/>
                </a:solidFill>
                <a:latin typeface="Calibri"/>
                <a:ea typeface="Calibri"/>
                <a:cs typeface="Calibri"/>
                <a:sym typeface="Calibri"/>
              </a:defRPr>
            </a:lvl2pPr>
            <a:lvl3pPr marL="857250" marR="0" lvl="2" indent="-57150" algn="l" rtl="0">
              <a:lnSpc>
                <a:spcPct val="90000"/>
              </a:lnSpc>
              <a:spcBef>
                <a:spcPts val="375"/>
              </a:spcBef>
              <a:buClr>
                <a:schemeClr val="dk2"/>
              </a:buClr>
              <a:buSzPct val="100000"/>
              <a:buFont typeface="Arial"/>
              <a:buChar char="•"/>
              <a:defRPr sz="1800" b="0" i="0" u="none" strike="noStrike" cap="none">
                <a:solidFill>
                  <a:schemeClr val="dk2"/>
                </a:solidFill>
                <a:latin typeface="Calibri"/>
                <a:ea typeface="Calibri"/>
                <a:cs typeface="Calibri"/>
                <a:sym typeface="Calibri"/>
              </a:defRPr>
            </a:lvl3pPr>
            <a:lvl4pPr marL="1200150" marR="0" lvl="3" indent="-69866" algn="l" rtl="0">
              <a:lnSpc>
                <a:spcPct val="90000"/>
              </a:lnSpc>
              <a:spcBef>
                <a:spcPts val="375"/>
              </a:spcBef>
              <a:buClr>
                <a:schemeClr val="dk2"/>
              </a:buClr>
              <a:buSzPct val="101571"/>
              <a:buFont typeface="Arial"/>
              <a:buChar char="•"/>
              <a:defRPr sz="1600" b="0" i="0" u="none" strike="noStrike" cap="none">
                <a:solidFill>
                  <a:schemeClr val="dk2"/>
                </a:solidFill>
                <a:latin typeface="Calibri"/>
                <a:ea typeface="Calibri"/>
                <a:cs typeface="Calibri"/>
                <a:sym typeface="Calibri"/>
              </a:defRPr>
            </a:lvl4pPr>
            <a:lvl5pPr marL="1543050" marR="0" lvl="4" indent="-85725" algn="l" rtl="0">
              <a:lnSpc>
                <a:spcPct val="90000"/>
              </a:lnSpc>
              <a:spcBef>
                <a:spcPts val="375"/>
              </a:spcBef>
              <a:buClr>
                <a:schemeClr val="dk2"/>
              </a:buClr>
              <a:buSzPct val="100000"/>
              <a:buFont typeface="Arial"/>
              <a:buChar char="•"/>
              <a:defRPr sz="1350" b="0" i="0" u="none" strike="noStrike" cap="none">
                <a:solidFill>
                  <a:schemeClr val="dk2"/>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title"/>
          </p:nvPr>
        </p:nvSpPr>
        <p:spPr>
          <a:xfrm>
            <a:off x="455613" y="310130"/>
            <a:ext cx="8229599" cy="86867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2408375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Nervana Title">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365760" tIns="0" rIns="365760" bIns="91440" numCol="1" rtlCol="0" anchor="ctr" anchorCtr="0" compatLnSpc="1">
            <a:prstTxWarp prst="textNoShape">
              <a:avLst/>
            </a:prstTxWarp>
            <a:noAutofit/>
          </a:bodyPr>
          <a:lstStyle>
            <a:lvl1pPr>
              <a:defRPr lang="en-US" sz="4950" b="1" kern="1200" dirty="0">
                <a:ln>
                  <a:solidFill>
                    <a:schemeClr val="bg2">
                      <a:alpha val="0"/>
                    </a:schemeClr>
                  </a:solidFill>
                </a:ln>
                <a:solidFill>
                  <a:srgbClr val="FFFFFF"/>
                </a:solidFill>
                <a:effectLst>
                  <a:outerShdw blurRad="444500" dir="2700000" algn="tl" rotWithShape="0">
                    <a:schemeClr val="tx1">
                      <a:alpha val="26000"/>
                    </a:schemeClr>
                  </a:outerShdw>
                </a:effectLst>
                <a:ea typeface="+mn-ea"/>
                <a:cs typeface="Arial" charset="0"/>
              </a:defRPr>
            </a:lvl1pPr>
          </a:lstStyle>
          <a:p>
            <a:pPr lvl="0">
              <a:lnSpc>
                <a:spcPct val="70000"/>
              </a:lnSpc>
            </a:pPr>
            <a:r>
              <a:rPr lang="en-US" smtClean="0"/>
              <a:t>Click to edit Master title style</a:t>
            </a:r>
            <a:endParaRPr lang="en-US" dirty="0"/>
          </a:p>
        </p:txBody>
      </p:sp>
    </p:spTree>
    <p:extLst>
      <p:ext uri="{BB962C8B-B14F-4D97-AF65-F5344CB8AC3E}">
        <p14:creationId xmlns:p14="http://schemas.microsoft.com/office/powerpoint/2010/main" val="563366168"/>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1"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598914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9144000" cy="5143500"/>
          </a:xfrm>
        </p:spPr>
        <p:txBody>
          <a:bodyPr>
            <a:normAutofit/>
          </a:bodyPr>
          <a:lstStyle>
            <a:lvl1pPr marL="0" indent="0">
              <a:buNone/>
              <a:defRPr sz="1050">
                <a:solidFill>
                  <a:schemeClr val="bg2"/>
                </a:solidFill>
              </a:defRPr>
            </a:lvl1pPr>
          </a:lstStyle>
          <a:p>
            <a:endParaRPr lang="en-US" dirty="0"/>
          </a:p>
        </p:txBody>
      </p:sp>
    </p:spTree>
    <p:extLst>
      <p:ext uri="{BB962C8B-B14F-4D97-AF65-F5344CB8AC3E}">
        <p14:creationId xmlns:p14="http://schemas.microsoft.com/office/powerpoint/2010/main" val="34919072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3771901" y="945492"/>
            <a:ext cx="1600199" cy="1200150"/>
          </a:xfrm>
          <a:prstGeom prst="ellipse">
            <a:avLst/>
          </a:prstGeom>
        </p:spPr>
        <p:txBody>
          <a:bodyPr>
            <a:normAutofit/>
          </a:bodyPr>
          <a:lstStyle>
            <a:lvl1pPr marL="0" indent="0">
              <a:buNone/>
              <a:defRPr sz="1050"/>
            </a:lvl1pPr>
          </a:lstStyle>
          <a:p>
            <a:endParaRPr lang="en-US" dirty="0"/>
          </a:p>
        </p:txBody>
      </p:sp>
    </p:spTree>
    <p:extLst>
      <p:ext uri="{BB962C8B-B14F-4D97-AF65-F5344CB8AC3E}">
        <p14:creationId xmlns:p14="http://schemas.microsoft.com/office/powerpoint/2010/main" val="4010404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49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6"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062063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119294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3638207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392689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6.png"/><Relationship Id="rId3" Type="http://schemas.openxmlformats.org/officeDocument/2006/relationships/slideLayout" Target="../slideLayouts/slideLayout22.xml"/><Relationship Id="rId21" Type="http://schemas.openxmlformats.org/officeDocument/2006/relationships/image" Target="../media/image8.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microsoft.com/office/2007/relationships/hdphoto" Target="../media/hdphoto1.wdp"/><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7.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21" Type="http://schemas.microsoft.com/office/2007/relationships/hdphoto" Target="../media/hdphoto2.wdp"/><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7.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6.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8720932" y="4816638"/>
            <a:ext cx="28502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sp>
        <p:nvSpPr>
          <p:cNvPr id="8" name="Rectangle 7"/>
          <p:cNvSpPr/>
          <p:nvPr/>
        </p:nvSpPr>
        <p:spPr>
          <a:xfrm>
            <a:off x="454026" y="4936786"/>
            <a:ext cx="2438946" cy="184666"/>
          </a:xfrm>
          <a:prstGeom prst="rect">
            <a:avLst/>
          </a:prstGeom>
        </p:spPr>
        <p:txBody>
          <a:bodyPr wrap="square" lIns="0" tIns="0" rIns="0" bIns="0">
            <a:spAutoFit/>
          </a:bodyPr>
          <a:lstStyle/>
          <a:p>
            <a:pPr algn="l" fontAlgn="auto">
              <a:spcBef>
                <a:spcPts val="0"/>
              </a:spcBef>
              <a:spcAft>
                <a:spcPts val="0"/>
              </a:spcAft>
              <a:defRPr/>
            </a:pPr>
            <a:r>
              <a:rPr lang="en-US" sz="600" dirty="0" smtClean="0">
                <a:solidFill>
                  <a:schemeClr val="bg1">
                    <a:lumMod val="85000"/>
                  </a:schemeClr>
                </a:solidFill>
                <a:latin typeface="+mn-lt"/>
              </a:rPr>
              <a:t>Copyright</a:t>
            </a:r>
            <a:r>
              <a:rPr lang="en-US" sz="600" baseline="0" dirty="0" smtClean="0">
                <a:solidFill>
                  <a:schemeClr val="bg1">
                    <a:lumMod val="85000"/>
                  </a:schemeClr>
                </a:solidFill>
                <a:latin typeface="+mn-lt"/>
              </a:rPr>
              <a:t> </a:t>
            </a:r>
            <a:r>
              <a:rPr lang="en-US" sz="600" dirty="0" smtClean="0">
                <a:solidFill>
                  <a:schemeClr val="bg1">
                    <a:lumMod val="85000"/>
                  </a:schemeClr>
                </a:solidFill>
                <a:latin typeface="+mn-lt"/>
              </a:rPr>
              <a:t>©  2016, Intel Corporation. All rights reserved. </a:t>
            </a:r>
            <a:br>
              <a:rPr lang="en-US" sz="600" dirty="0" smtClean="0">
                <a:solidFill>
                  <a:schemeClr val="bg1">
                    <a:lumMod val="85000"/>
                  </a:schemeClr>
                </a:solidFill>
                <a:latin typeface="+mn-lt"/>
              </a:rPr>
            </a:br>
            <a:r>
              <a:rPr lang="en-US" sz="600" dirty="0" smtClean="0">
                <a:solidFill>
                  <a:schemeClr val="bg1">
                    <a:lumMod val="85000"/>
                  </a:schemeClr>
                </a:solidFill>
                <a:latin typeface="+mn-lt"/>
              </a:rPr>
              <a:t>*Other names and brands may be claimed as the property of others.</a:t>
            </a:r>
            <a:endParaRPr lang="en-US" sz="600" dirty="0">
              <a:solidFill>
                <a:schemeClr val="bg1">
                  <a:lumMod val="85000"/>
                </a:schemeClr>
              </a:solidFill>
              <a:latin typeface="+mn-lt"/>
            </a:endParaRPr>
          </a:p>
        </p:txBody>
      </p:sp>
      <p:sp>
        <p:nvSpPr>
          <p:cNvPr id="15" name="Footer Placeholder 4"/>
          <p:cNvSpPr>
            <a:spLocks noGrp="1"/>
          </p:cNvSpPr>
          <p:nvPr>
            <p:ph type="ftr" sz="quarter" idx="3"/>
          </p:nvPr>
        </p:nvSpPr>
        <p:spPr>
          <a:xfrm>
            <a:off x="3124200" y="4816638"/>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
        <p:nvSpPr>
          <p:cNvPr id="4" name="Action Button: Custom 3">
            <a:hlinkClick r:id="" action="ppaction://customshow?id=0&amp;return=true" highlightClick="1"/>
          </p:cNvPr>
          <p:cNvSpPr/>
          <p:nvPr/>
        </p:nvSpPr>
        <p:spPr>
          <a:xfrm>
            <a:off x="454026" y="4791532"/>
            <a:ext cx="996155" cy="128587"/>
          </a:xfrm>
          <a:prstGeom prst="actionButtonBlank">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rPr>
              <a:t>Optimization Notice</a:t>
            </a:r>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 id="2147483687"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19" cstate="email">
            <a:extLst>
              <a:ext uri="{BEBA8EAE-BF5A-486C-A8C5-ECC9F3942E4B}">
                <a14:imgProps xmlns:a14="http://schemas.microsoft.com/office/drawing/2010/main">
                  <a14:imgLayer r:embed="rId20">
                    <a14:imgEffect>
                      <a14:brightnessContrast bright="-35000"/>
                    </a14:imgEffect>
                  </a14:imgLayer>
                </a14:imgProps>
              </a:ext>
              <a:ext uri="{28A0092B-C50C-407E-A947-70E740481C1C}">
                <a14:useLocalDpi xmlns:a14="http://schemas.microsoft.com/office/drawing/2010/main"/>
              </a:ext>
            </a:extLst>
          </a:blip>
          <a:stretch>
            <a:fillRect/>
          </a:stretch>
        </p:blipFill>
        <p:spPr>
          <a:xfrm>
            <a:off x="-1823967" y="-79601"/>
            <a:ext cx="9612086" cy="5406798"/>
          </a:xfrm>
          <a:prstGeom prst="rect">
            <a:avLst/>
          </a:prstGeom>
        </p:spPr>
      </p:pic>
      <p:pic>
        <p:nvPicPr>
          <p:cNvPr id="28" name="Picture 27" hidden="1"/>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21657" y="0"/>
            <a:ext cx="6309360" cy="5143500"/>
          </a:xfrm>
          <a:prstGeom prst="rect">
            <a:avLst/>
          </a:prstGeom>
        </p:spPr>
      </p:pic>
      <p:grpSp>
        <p:nvGrpSpPr>
          <p:cNvPr id="5" name="Group 4" hidden="1"/>
          <p:cNvGrpSpPr/>
          <p:nvPr userDrawn="1"/>
        </p:nvGrpSpPr>
        <p:grpSpPr>
          <a:xfrm>
            <a:off x="339649" y="4799059"/>
            <a:ext cx="8567012" cy="267441"/>
            <a:chOff x="452865" y="6398779"/>
            <a:chExt cx="11422682" cy="356589"/>
          </a:xfrm>
        </p:grpSpPr>
        <p:sp>
          <p:nvSpPr>
            <p:cNvPr id="8" name="TextBox 7"/>
            <p:cNvSpPr txBox="1"/>
            <p:nvPr/>
          </p:nvSpPr>
          <p:spPr>
            <a:xfrm>
              <a:off x="452865" y="6398782"/>
              <a:ext cx="3821914" cy="356586"/>
            </a:xfrm>
            <a:prstGeom prst="rect">
              <a:avLst/>
            </a:prstGeom>
            <a:noFill/>
          </p:spPr>
          <p:txBody>
            <a:bodyPr wrap="square" lIns="121915" tIns="60957" rIns="121915" bIns="60957" rtlCol="0">
              <a:spAutoFit/>
            </a:bodyPr>
            <a:lstStyle/>
            <a:p>
              <a:pPr defTabSz="857166">
                <a:defRPr/>
              </a:pPr>
              <a:r>
                <a:rPr lang="en-US" sz="938" dirty="0">
                  <a:solidFill>
                    <a:srgbClr val="127BCA"/>
                  </a:solidFill>
                </a:rPr>
                <a:t>AUTONOMOUS DRIVING INVESTOR DAY</a:t>
              </a:r>
              <a:endParaRPr lang="en-US" sz="656" dirty="0">
                <a:solidFill>
                  <a:srgbClr val="127BCA"/>
                </a:solidFill>
              </a:endParaRPr>
            </a:p>
          </p:txBody>
        </p:sp>
        <p:sp>
          <p:nvSpPr>
            <p:cNvPr id="9" name="TextBox 8"/>
            <p:cNvSpPr txBox="1"/>
            <p:nvPr/>
          </p:nvSpPr>
          <p:spPr>
            <a:xfrm>
              <a:off x="10179735" y="6398779"/>
              <a:ext cx="1695812" cy="337350"/>
            </a:xfrm>
            <a:prstGeom prst="rect">
              <a:avLst/>
            </a:prstGeom>
            <a:noFill/>
          </p:spPr>
          <p:txBody>
            <a:bodyPr wrap="square" lIns="121915" tIns="60957" rIns="121915" bIns="60957" rtlCol="0">
              <a:spAutoFit/>
            </a:bodyPr>
            <a:lstStyle/>
            <a:p>
              <a:pPr algn="r" defTabSz="857166"/>
              <a:r>
                <a:rPr lang="en-US" sz="844" dirty="0">
                  <a:solidFill>
                    <a:srgbClr val="127BCA"/>
                  </a:solidFill>
                </a:rPr>
                <a:t>Intel Confidential</a:t>
              </a:r>
            </a:p>
          </p:txBody>
        </p:sp>
      </p:grpSp>
      <p:sp>
        <p:nvSpPr>
          <p:cNvPr id="4115" name="Rectangle 19" hidden="1"/>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p>
            <a:pPr lvl="0"/>
            <a:r>
              <a:rPr lang="en-US"/>
              <a:t>Click to edit Master title style</a:t>
            </a:r>
            <a:endParaRPr lang="en-US" dirty="0"/>
          </a:p>
        </p:txBody>
      </p:sp>
      <p:sp>
        <p:nvSpPr>
          <p:cNvPr id="4116" name="Rectangle 20" hidden="1"/>
          <p:cNvSpPr>
            <a:spLocks noGrp="1" noChangeArrowheads="1"/>
          </p:cNvSpPr>
          <p:nvPr>
            <p:ph type="body" idx="1"/>
          </p:nvPr>
        </p:nvSpPr>
        <p:spPr bwMode="auto">
          <a:xfrm>
            <a:off x="457200" y="1200153"/>
            <a:ext cx="8229600" cy="3394473"/>
          </a:xfrm>
          <a:prstGeom prst="rect">
            <a:avLst/>
          </a:prstGeom>
          <a:noFill/>
          <a:ln w="9525">
            <a:noFill/>
            <a:miter lim="800000"/>
            <a:headEnd/>
            <a:tailEnd/>
          </a:ln>
          <a:effectLst/>
        </p:spPr>
        <p:txBody>
          <a:bodyPr vert="horz" wrap="square" lIns="80185" tIns="40092" rIns="80185" bIns="40092" numCol="1" anchor="t" anchorCtr="1"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92393093"/>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ransition>
    <p:fade/>
  </p:transition>
  <p:timing>
    <p:tnLst>
      <p:par>
        <p:cTn id="1" dur="indefinite" restart="never" nodeType="tmRoot"/>
      </p:par>
    </p:tnLst>
  </p:timing>
  <p:txStyles>
    <p:titleStyle>
      <a:lvl1pPr algn="ctr" rtl="0" eaLnBrk="1" fontAlgn="base" hangingPunct="1">
        <a:lnSpc>
          <a:spcPct val="90000"/>
        </a:lnSpc>
        <a:spcBef>
          <a:spcPct val="0"/>
        </a:spcBef>
        <a:spcAft>
          <a:spcPct val="0"/>
        </a:spcAft>
        <a:defRPr sz="3750">
          <a:solidFill>
            <a:schemeClr val="tx1">
              <a:alpha val="80000"/>
            </a:schemeClr>
          </a:solidFill>
          <a:effectLst/>
          <a:latin typeface="+mj-lt"/>
          <a:ea typeface="+mj-ea"/>
          <a:cs typeface="+mj-cs"/>
        </a:defRPr>
      </a:lvl1pPr>
      <a:lvl2pPr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5pPr>
      <a:lvl6pPr marL="234911"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6pPr>
      <a:lvl7pPr marL="469822"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7pPr>
      <a:lvl8pPr marL="704733"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8pPr>
      <a:lvl9pPr marL="939644"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115825" indent="-115825" algn="l" rtl="0" eaLnBrk="1" fontAlgn="base" hangingPunct="1">
        <a:lnSpc>
          <a:spcPct val="95000"/>
        </a:lnSpc>
        <a:spcBef>
          <a:spcPct val="30000"/>
        </a:spcBef>
        <a:spcAft>
          <a:spcPct val="0"/>
        </a:spcAft>
        <a:buClr>
          <a:schemeClr val="tx1"/>
        </a:buClr>
        <a:buFont typeface="Arial" pitchFamily="34" charset="0"/>
        <a:buChar char="•"/>
        <a:defRPr sz="1875">
          <a:solidFill>
            <a:schemeClr val="tx1"/>
          </a:solidFill>
          <a:effectLst/>
          <a:latin typeface="+mn-lt"/>
          <a:ea typeface="+mn-ea"/>
          <a:cs typeface="+mn-cs"/>
        </a:defRPr>
      </a:lvl1pPr>
      <a:lvl2pPr marL="292823" indent="-115825" algn="l" rtl="0" eaLnBrk="1" fontAlgn="base" hangingPunct="1">
        <a:lnSpc>
          <a:spcPct val="95000"/>
        </a:lnSpc>
        <a:spcBef>
          <a:spcPct val="30000"/>
        </a:spcBef>
        <a:spcAft>
          <a:spcPct val="0"/>
        </a:spcAft>
        <a:buClr>
          <a:schemeClr val="tx1"/>
        </a:buClr>
        <a:buChar char="–"/>
        <a:defRPr sz="1641">
          <a:solidFill>
            <a:schemeClr val="tx1"/>
          </a:solidFill>
          <a:effectLst/>
          <a:latin typeface="+mn-lt"/>
          <a:cs typeface="+mn-cs"/>
        </a:defRPr>
      </a:lvl2pPr>
      <a:lvl3pPr marL="469822" indent="-115825" algn="l" rtl="0" eaLnBrk="1" fontAlgn="base" hangingPunct="1">
        <a:lnSpc>
          <a:spcPct val="95000"/>
        </a:lnSpc>
        <a:spcBef>
          <a:spcPct val="30000"/>
        </a:spcBef>
        <a:spcAft>
          <a:spcPct val="0"/>
        </a:spcAft>
        <a:buClr>
          <a:schemeClr val="tx1"/>
        </a:buClr>
        <a:buChar char="–"/>
        <a:defRPr sz="1406">
          <a:solidFill>
            <a:schemeClr val="tx1"/>
          </a:solidFill>
          <a:effectLst/>
          <a:latin typeface="+mn-lt"/>
          <a:cs typeface="+mn-cs"/>
        </a:defRPr>
      </a:lvl3pPr>
      <a:lvl4pPr marL="710442" indent="-123166"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4pPr>
      <a:lvl5pPr marL="887441" indent="-118272"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5pPr>
      <a:lvl6pPr marL="1122352" indent="-118272"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6pPr>
      <a:lvl7pPr marL="1357263" indent="-118272"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7pPr>
      <a:lvl8pPr marL="1592172" indent="-118272"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8pPr>
      <a:lvl9pPr marL="1827083" indent="-118272"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469822" rtl="0" eaLnBrk="1" latinLnBrk="0" hangingPunct="1">
        <a:defRPr sz="938" kern="1200">
          <a:solidFill>
            <a:schemeClr val="tx1"/>
          </a:solidFill>
          <a:latin typeface="+mn-lt"/>
          <a:ea typeface="+mn-ea"/>
          <a:cs typeface="+mn-cs"/>
        </a:defRPr>
      </a:lvl1pPr>
      <a:lvl2pPr marL="234911" algn="l" defTabSz="469822" rtl="0" eaLnBrk="1" latinLnBrk="0" hangingPunct="1">
        <a:defRPr sz="938" kern="1200">
          <a:solidFill>
            <a:schemeClr val="tx1"/>
          </a:solidFill>
          <a:latin typeface="+mn-lt"/>
          <a:ea typeface="+mn-ea"/>
          <a:cs typeface="+mn-cs"/>
        </a:defRPr>
      </a:lvl2pPr>
      <a:lvl3pPr marL="469822" algn="l" defTabSz="469822" rtl="0" eaLnBrk="1" latinLnBrk="0" hangingPunct="1">
        <a:defRPr sz="938" kern="1200">
          <a:solidFill>
            <a:schemeClr val="tx1"/>
          </a:solidFill>
          <a:latin typeface="+mn-lt"/>
          <a:ea typeface="+mn-ea"/>
          <a:cs typeface="+mn-cs"/>
        </a:defRPr>
      </a:lvl3pPr>
      <a:lvl4pPr marL="704733" algn="l" defTabSz="469822" rtl="0" eaLnBrk="1" latinLnBrk="0" hangingPunct="1">
        <a:defRPr sz="938" kern="1200">
          <a:solidFill>
            <a:schemeClr val="tx1"/>
          </a:solidFill>
          <a:latin typeface="+mn-lt"/>
          <a:ea typeface="+mn-ea"/>
          <a:cs typeface="+mn-cs"/>
        </a:defRPr>
      </a:lvl4pPr>
      <a:lvl5pPr marL="939644" algn="l" defTabSz="469822" rtl="0" eaLnBrk="1" latinLnBrk="0" hangingPunct="1">
        <a:defRPr sz="938" kern="1200">
          <a:solidFill>
            <a:schemeClr val="tx1"/>
          </a:solidFill>
          <a:latin typeface="+mn-lt"/>
          <a:ea typeface="+mn-ea"/>
          <a:cs typeface="+mn-cs"/>
        </a:defRPr>
      </a:lvl5pPr>
      <a:lvl6pPr marL="1174555" algn="l" defTabSz="469822" rtl="0" eaLnBrk="1" latinLnBrk="0" hangingPunct="1">
        <a:defRPr sz="938" kern="1200">
          <a:solidFill>
            <a:schemeClr val="tx1"/>
          </a:solidFill>
          <a:latin typeface="+mn-lt"/>
          <a:ea typeface="+mn-ea"/>
          <a:cs typeface="+mn-cs"/>
        </a:defRPr>
      </a:lvl6pPr>
      <a:lvl7pPr marL="1409464" algn="l" defTabSz="469822" rtl="0" eaLnBrk="1" latinLnBrk="0" hangingPunct="1">
        <a:defRPr sz="938" kern="1200">
          <a:solidFill>
            <a:schemeClr val="tx1"/>
          </a:solidFill>
          <a:latin typeface="+mn-lt"/>
          <a:ea typeface="+mn-ea"/>
          <a:cs typeface="+mn-cs"/>
        </a:defRPr>
      </a:lvl7pPr>
      <a:lvl8pPr marL="1644375" algn="l" defTabSz="469822" rtl="0" eaLnBrk="1" latinLnBrk="0" hangingPunct="1">
        <a:defRPr sz="938" kern="1200">
          <a:solidFill>
            <a:schemeClr val="tx1"/>
          </a:solidFill>
          <a:latin typeface="+mn-lt"/>
          <a:ea typeface="+mn-ea"/>
          <a:cs typeface="+mn-cs"/>
        </a:defRPr>
      </a:lvl8pPr>
      <a:lvl9pPr marL="1879286" algn="l" defTabSz="469822" rtl="0" eaLnBrk="1" latinLnBrk="0" hangingPunct="1">
        <a:defRPr sz="93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0" cstate="email">
            <a:extLst>
              <a:ext uri="{BEBA8EAE-BF5A-486C-A8C5-ECC9F3942E4B}">
                <a14:imgProps xmlns:a14="http://schemas.microsoft.com/office/drawing/2010/main">
                  <a14:imgLayer r:embed="rId21">
                    <a14:imgEffect>
                      <a14:brightnessContrast bright="-35000"/>
                    </a14:imgEffect>
                  </a14:imgLayer>
                </a14:imgProps>
              </a:ext>
              <a:ext uri="{28A0092B-C50C-407E-A947-70E740481C1C}">
                <a14:useLocalDpi xmlns:a14="http://schemas.microsoft.com/office/drawing/2010/main"/>
              </a:ext>
            </a:extLst>
          </a:blip>
          <a:stretch>
            <a:fillRect/>
          </a:stretch>
        </p:blipFill>
        <p:spPr>
          <a:xfrm>
            <a:off x="-1823967" y="-79601"/>
            <a:ext cx="9612086" cy="5406798"/>
          </a:xfrm>
          <a:prstGeom prst="rect">
            <a:avLst/>
          </a:prstGeom>
        </p:spPr>
      </p:pic>
      <p:pic>
        <p:nvPicPr>
          <p:cNvPr id="28" name="Picture 27" hidden="1"/>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21657" y="0"/>
            <a:ext cx="6309360" cy="5143500"/>
          </a:xfrm>
          <a:prstGeom prst="rect">
            <a:avLst/>
          </a:prstGeom>
        </p:spPr>
      </p:pic>
      <p:grpSp>
        <p:nvGrpSpPr>
          <p:cNvPr id="5" name="Group 4" hidden="1"/>
          <p:cNvGrpSpPr/>
          <p:nvPr userDrawn="1"/>
        </p:nvGrpSpPr>
        <p:grpSpPr>
          <a:xfrm>
            <a:off x="339649" y="4799059"/>
            <a:ext cx="8567012" cy="267441"/>
            <a:chOff x="452865" y="6398779"/>
            <a:chExt cx="11422682" cy="356589"/>
          </a:xfrm>
        </p:grpSpPr>
        <p:sp>
          <p:nvSpPr>
            <p:cNvPr id="8" name="TextBox 7"/>
            <p:cNvSpPr txBox="1"/>
            <p:nvPr/>
          </p:nvSpPr>
          <p:spPr>
            <a:xfrm>
              <a:off x="452865" y="6398782"/>
              <a:ext cx="3821914" cy="356586"/>
            </a:xfrm>
            <a:prstGeom prst="rect">
              <a:avLst/>
            </a:prstGeom>
            <a:noFill/>
          </p:spPr>
          <p:txBody>
            <a:bodyPr wrap="square" lIns="121915" tIns="60957" rIns="121915" bIns="60957" rtlCol="0">
              <a:spAutoFit/>
            </a:bodyPr>
            <a:lstStyle/>
            <a:p>
              <a:pPr defTabSz="857166">
                <a:defRPr/>
              </a:pPr>
              <a:r>
                <a:rPr lang="en-US" sz="938" dirty="0">
                  <a:solidFill>
                    <a:srgbClr val="127BCA"/>
                  </a:solidFill>
                </a:rPr>
                <a:t>AUTONOMOUS DRIVING INVESTOR DAY</a:t>
              </a:r>
              <a:endParaRPr lang="en-US" sz="656" dirty="0">
                <a:solidFill>
                  <a:srgbClr val="127BCA"/>
                </a:solidFill>
              </a:endParaRPr>
            </a:p>
          </p:txBody>
        </p:sp>
        <p:sp>
          <p:nvSpPr>
            <p:cNvPr id="9" name="TextBox 8"/>
            <p:cNvSpPr txBox="1"/>
            <p:nvPr/>
          </p:nvSpPr>
          <p:spPr>
            <a:xfrm>
              <a:off x="10179735" y="6398779"/>
              <a:ext cx="1695812" cy="337350"/>
            </a:xfrm>
            <a:prstGeom prst="rect">
              <a:avLst/>
            </a:prstGeom>
            <a:noFill/>
          </p:spPr>
          <p:txBody>
            <a:bodyPr wrap="square" lIns="121915" tIns="60957" rIns="121915" bIns="60957" rtlCol="0">
              <a:spAutoFit/>
            </a:bodyPr>
            <a:lstStyle/>
            <a:p>
              <a:pPr algn="r" defTabSz="857166"/>
              <a:r>
                <a:rPr lang="en-US" sz="844" dirty="0">
                  <a:solidFill>
                    <a:srgbClr val="127BCA"/>
                  </a:solidFill>
                </a:rPr>
                <a:t>Intel Confidential</a:t>
              </a:r>
            </a:p>
          </p:txBody>
        </p:sp>
      </p:grpSp>
      <p:sp>
        <p:nvSpPr>
          <p:cNvPr id="4115" name="Rectangle 19" hidden="1"/>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p>
            <a:pPr lvl="0"/>
            <a:r>
              <a:rPr lang="en-US"/>
              <a:t>Click to edit Master title style</a:t>
            </a:r>
            <a:endParaRPr lang="en-US" dirty="0"/>
          </a:p>
        </p:txBody>
      </p:sp>
      <p:sp>
        <p:nvSpPr>
          <p:cNvPr id="4116" name="Rectangle 20" hidden="1"/>
          <p:cNvSpPr>
            <a:spLocks noGrp="1" noChangeArrowheads="1"/>
          </p:cNvSpPr>
          <p:nvPr>
            <p:ph type="body" idx="1"/>
          </p:nvPr>
        </p:nvSpPr>
        <p:spPr bwMode="auto">
          <a:xfrm>
            <a:off x="457200" y="1200153"/>
            <a:ext cx="8229600" cy="3394473"/>
          </a:xfrm>
          <a:prstGeom prst="rect">
            <a:avLst/>
          </a:prstGeom>
          <a:noFill/>
          <a:ln w="9525">
            <a:noFill/>
            <a:miter lim="800000"/>
            <a:headEnd/>
            <a:tailEnd/>
          </a:ln>
          <a:effectLst/>
        </p:spPr>
        <p:txBody>
          <a:bodyPr vert="horz" wrap="square" lIns="80185" tIns="40092" rIns="80185" bIns="40092" numCol="1" anchor="t" anchorCtr="1"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37536710"/>
      </p:ext>
    </p:extLst>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ransition>
    <p:fade/>
  </p:transition>
  <p:timing>
    <p:tnLst>
      <p:par>
        <p:cTn id="1" dur="indefinite" restart="never" nodeType="tmRoot"/>
      </p:par>
    </p:tnLst>
  </p:timing>
  <p:txStyles>
    <p:titleStyle>
      <a:lvl1pPr algn="ctr" rtl="0" eaLnBrk="1" fontAlgn="base" hangingPunct="1">
        <a:lnSpc>
          <a:spcPct val="90000"/>
        </a:lnSpc>
        <a:spcBef>
          <a:spcPct val="0"/>
        </a:spcBef>
        <a:spcAft>
          <a:spcPct val="0"/>
        </a:spcAft>
        <a:defRPr sz="3750">
          <a:solidFill>
            <a:schemeClr val="tx1">
              <a:alpha val="80000"/>
            </a:schemeClr>
          </a:solidFill>
          <a:effectLst/>
          <a:latin typeface="+mj-lt"/>
          <a:ea typeface="+mj-ea"/>
          <a:cs typeface="+mj-cs"/>
        </a:defRPr>
      </a:lvl1pPr>
      <a:lvl2pPr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5pPr>
      <a:lvl6pPr marL="234911"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6pPr>
      <a:lvl7pPr marL="469822"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7pPr>
      <a:lvl8pPr marL="704733"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8pPr>
      <a:lvl9pPr marL="939644" algn="ctr" rtl="0" eaLnBrk="1" fontAlgn="base" hangingPunct="1">
        <a:lnSpc>
          <a:spcPct val="90000"/>
        </a:lnSpc>
        <a:spcBef>
          <a:spcPct val="0"/>
        </a:spcBef>
        <a:spcAft>
          <a:spcPct val="0"/>
        </a:spcAft>
        <a:defRPr sz="1641">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115825" indent="-115825" algn="l" rtl="0" eaLnBrk="1" fontAlgn="base" hangingPunct="1">
        <a:lnSpc>
          <a:spcPct val="95000"/>
        </a:lnSpc>
        <a:spcBef>
          <a:spcPct val="30000"/>
        </a:spcBef>
        <a:spcAft>
          <a:spcPct val="0"/>
        </a:spcAft>
        <a:buClr>
          <a:schemeClr val="tx1"/>
        </a:buClr>
        <a:buFont typeface="Arial" pitchFamily="34" charset="0"/>
        <a:buChar char="•"/>
        <a:defRPr sz="1875">
          <a:solidFill>
            <a:schemeClr val="tx1"/>
          </a:solidFill>
          <a:effectLst/>
          <a:latin typeface="+mn-lt"/>
          <a:ea typeface="+mn-ea"/>
          <a:cs typeface="+mn-cs"/>
        </a:defRPr>
      </a:lvl1pPr>
      <a:lvl2pPr marL="292823" indent="-115825" algn="l" rtl="0" eaLnBrk="1" fontAlgn="base" hangingPunct="1">
        <a:lnSpc>
          <a:spcPct val="95000"/>
        </a:lnSpc>
        <a:spcBef>
          <a:spcPct val="30000"/>
        </a:spcBef>
        <a:spcAft>
          <a:spcPct val="0"/>
        </a:spcAft>
        <a:buClr>
          <a:schemeClr val="tx1"/>
        </a:buClr>
        <a:buChar char="–"/>
        <a:defRPr sz="1641">
          <a:solidFill>
            <a:schemeClr val="tx1"/>
          </a:solidFill>
          <a:effectLst/>
          <a:latin typeface="+mn-lt"/>
          <a:cs typeface="+mn-cs"/>
        </a:defRPr>
      </a:lvl2pPr>
      <a:lvl3pPr marL="469822" indent="-115825" algn="l" rtl="0" eaLnBrk="1" fontAlgn="base" hangingPunct="1">
        <a:lnSpc>
          <a:spcPct val="95000"/>
        </a:lnSpc>
        <a:spcBef>
          <a:spcPct val="30000"/>
        </a:spcBef>
        <a:spcAft>
          <a:spcPct val="0"/>
        </a:spcAft>
        <a:buClr>
          <a:schemeClr val="tx1"/>
        </a:buClr>
        <a:buChar char="–"/>
        <a:defRPr sz="1406">
          <a:solidFill>
            <a:schemeClr val="tx1"/>
          </a:solidFill>
          <a:effectLst/>
          <a:latin typeface="+mn-lt"/>
          <a:cs typeface="+mn-cs"/>
        </a:defRPr>
      </a:lvl3pPr>
      <a:lvl4pPr marL="710442" indent="-123166"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4pPr>
      <a:lvl5pPr marL="887441" indent="-118272"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5pPr>
      <a:lvl6pPr marL="1122352" indent="-118272"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6pPr>
      <a:lvl7pPr marL="1357263" indent="-118272"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7pPr>
      <a:lvl8pPr marL="1592172" indent="-118272"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8pPr>
      <a:lvl9pPr marL="1827083" indent="-118272" algn="l" rtl="0" eaLnBrk="1" fontAlgn="base" hangingPunct="1">
        <a:spcBef>
          <a:spcPct val="20000"/>
        </a:spcBef>
        <a:spcAft>
          <a:spcPct val="0"/>
        </a:spcAft>
        <a:buChar char="•"/>
        <a:defRPr sz="997">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469822" rtl="0" eaLnBrk="1" latinLnBrk="0" hangingPunct="1">
        <a:defRPr sz="938" kern="1200">
          <a:solidFill>
            <a:schemeClr val="tx1"/>
          </a:solidFill>
          <a:latin typeface="+mn-lt"/>
          <a:ea typeface="+mn-ea"/>
          <a:cs typeface="+mn-cs"/>
        </a:defRPr>
      </a:lvl1pPr>
      <a:lvl2pPr marL="234911" algn="l" defTabSz="469822" rtl="0" eaLnBrk="1" latinLnBrk="0" hangingPunct="1">
        <a:defRPr sz="938" kern="1200">
          <a:solidFill>
            <a:schemeClr val="tx1"/>
          </a:solidFill>
          <a:latin typeface="+mn-lt"/>
          <a:ea typeface="+mn-ea"/>
          <a:cs typeface="+mn-cs"/>
        </a:defRPr>
      </a:lvl2pPr>
      <a:lvl3pPr marL="469822" algn="l" defTabSz="469822" rtl="0" eaLnBrk="1" latinLnBrk="0" hangingPunct="1">
        <a:defRPr sz="938" kern="1200">
          <a:solidFill>
            <a:schemeClr val="tx1"/>
          </a:solidFill>
          <a:latin typeface="+mn-lt"/>
          <a:ea typeface="+mn-ea"/>
          <a:cs typeface="+mn-cs"/>
        </a:defRPr>
      </a:lvl3pPr>
      <a:lvl4pPr marL="704733" algn="l" defTabSz="469822" rtl="0" eaLnBrk="1" latinLnBrk="0" hangingPunct="1">
        <a:defRPr sz="938" kern="1200">
          <a:solidFill>
            <a:schemeClr val="tx1"/>
          </a:solidFill>
          <a:latin typeface="+mn-lt"/>
          <a:ea typeface="+mn-ea"/>
          <a:cs typeface="+mn-cs"/>
        </a:defRPr>
      </a:lvl4pPr>
      <a:lvl5pPr marL="939644" algn="l" defTabSz="469822" rtl="0" eaLnBrk="1" latinLnBrk="0" hangingPunct="1">
        <a:defRPr sz="938" kern="1200">
          <a:solidFill>
            <a:schemeClr val="tx1"/>
          </a:solidFill>
          <a:latin typeface="+mn-lt"/>
          <a:ea typeface="+mn-ea"/>
          <a:cs typeface="+mn-cs"/>
        </a:defRPr>
      </a:lvl5pPr>
      <a:lvl6pPr marL="1174555" algn="l" defTabSz="469822" rtl="0" eaLnBrk="1" latinLnBrk="0" hangingPunct="1">
        <a:defRPr sz="938" kern="1200">
          <a:solidFill>
            <a:schemeClr val="tx1"/>
          </a:solidFill>
          <a:latin typeface="+mn-lt"/>
          <a:ea typeface="+mn-ea"/>
          <a:cs typeface="+mn-cs"/>
        </a:defRPr>
      </a:lvl6pPr>
      <a:lvl7pPr marL="1409464" algn="l" defTabSz="469822" rtl="0" eaLnBrk="1" latinLnBrk="0" hangingPunct="1">
        <a:defRPr sz="938" kern="1200">
          <a:solidFill>
            <a:schemeClr val="tx1"/>
          </a:solidFill>
          <a:latin typeface="+mn-lt"/>
          <a:ea typeface="+mn-ea"/>
          <a:cs typeface="+mn-cs"/>
        </a:defRPr>
      </a:lvl7pPr>
      <a:lvl8pPr marL="1644375" algn="l" defTabSz="469822" rtl="0" eaLnBrk="1" latinLnBrk="0" hangingPunct="1">
        <a:defRPr sz="938" kern="1200">
          <a:solidFill>
            <a:schemeClr val="tx1"/>
          </a:solidFill>
          <a:latin typeface="+mn-lt"/>
          <a:ea typeface="+mn-ea"/>
          <a:cs typeface="+mn-cs"/>
        </a:defRPr>
      </a:lvl8pPr>
      <a:lvl9pPr marL="1879286" algn="l" defTabSz="469822" rtl="0" eaLnBrk="1" latinLnBrk="0" hangingPunct="1">
        <a:defRPr sz="9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hyperlink" Target="http://deeplearning.net/software/theano/" TargetMode="External"/><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2.png"/><Relationship Id="rId9" Type="http://schemas.microsoft.com/office/2007/relationships/hdphoto" Target="../media/hdphoto4.wdp"/><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deeplearning.net/software/theano/" TargetMode="External"/><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image" Target="../media/image33.png"/><Relationship Id="rId9"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hyperlink" Target="https://01.org/mkl-dnn"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www.intel.com/performance"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hyperlink" Target="http://www.intel.com/performanc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intel.com/perform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deeplearning.net/software/theano/" TargetMode="External"/><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microsoft.com/office/2007/relationships/hdphoto" Target="../media/hdphoto4.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software.intel.com/en-us/articles/training-and-deploying-deep-learning-networks-with-caffe-optimized-for-intel-architecture"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hyperlink" Target="http://deeplearning.net/software/theano/" TargetMode="External"/><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120.png"/><Relationship Id="rId5" Type="http://schemas.openxmlformats.org/officeDocument/2006/relationships/image" Target="../media/image11.png"/><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hyperlink" Target="https://software.intel.com/en-us/ai/deep-learnin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intel/caffe" TargetMode="External"/><Relationship Id="rId2" Type="http://schemas.openxmlformats.org/officeDocument/2006/relationships/hyperlink" Target="https://github.com/BVLC/caffe" TargetMode="External"/><Relationship Id="rId1" Type="http://schemas.openxmlformats.org/officeDocument/2006/relationships/slideLayout" Target="../slideLayouts/slideLayout4.xml"/><Relationship Id="rId4" Type="http://schemas.openxmlformats.org/officeDocument/2006/relationships/hyperlink" Target="https://papers.nips.cc/paper/4824-imagenet-classification-with-deep-convolutional-neural-networks.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tatic.googleusercontent.com/media/research.google.com/en/pubs/archive/43022.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image" Target="../media/image120.png"/><Relationship Id="rId5" Type="http://schemas.microsoft.com/office/2007/relationships/hdphoto" Target="../media/hdphoto3.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21.png"/><Relationship Id="rId5" Type="http://schemas.openxmlformats.org/officeDocument/2006/relationships/image" Target="../media/image20.tif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687" y="2421694"/>
            <a:ext cx="8212886" cy="1102519"/>
          </a:xfrm>
        </p:spPr>
        <p:txBody>
          <a:bodyPr/>
          <a:lstStyle/>
          <a:p>
            <a:r>
              <a:rPr lang="en-US" b="1" dirty="0"/>
              <a:t>High Performance Deep Learning on </a:t>
            </a:r>
            <a:r>
              <a:rPr lang="en-US" b="1" dirty="0" smtClean="0"/>
              <a:t>Intel® Architecture</a:t>
            </a:r>
            <a:r>
              <a:rPr lang="en-US" dirty="0" smtClean="0"/>
              <a:t> </a:t>
            </a:r>
            <a:endParaRPr lang="en-US" dirty="0">
              <a:solidFill>
                <a:schemeClr val="bg1">
                  <a:alpha val="90000"/>
                </a:schemeClr>
              </a:solidFill>
            </a:endParaRPr>
          </a:p>
        </p:txBody>
      </p:sp>
      <p:sp>
        <p:nvSpPr>
          <p:cNvPr id="3" name="Subtitle 2"/>
          <p:cNvSpPr>
            <a:spLocks noGrp="1"/>
          </p:cNvSpPr>
          <p:nvPr>
            <p:ph type="subTitle" idx="1"/>
          </p:nvPr>
        </p:nvSpPr>
        <p:spPr/>
        <p:txBody>
          <a:bodyPr/>
          <a:lstStyle/>
          <a:p>
            <a:r>
              <a:rPr lang="en-US" b="0" dirty="0" smtClean="0"/>
              <a:t>Ivan Kuzmin</a:t>
            </a:r>
          </a:p>
          <a:p>
            <a:r>
              <a:rPr lang="en-US" dirty="0" smtClean="0"/>
              <a:t>Engineering Manager for AI Performance Libraries</a:t>
            </a:r>
            <a:endParaRPr lang="en-US" b="0" dirty="0" smtClean="0"/>
          </a:p>
          <a:p>
            <a:r>
              <a:rPr lang="en-US" dirty="0" smtClean="0"/>
              <a:t>December 19, </a:t>
            </a:r>
            <a:r>
              <a:rPr lang="en-US" dirty="0" smtClean="0"/>
              <a:t>2016</a:t>
            </a:r>
            <a:endParaRPr lang="en-US" b="0" dirty="0"/>
          </a:p>
        </p:txBody>
      </p:sp>
    </p:spTree>
    <p:extLst>
      <p:ext uri="{BB962C8B-B14F-4D97-AF65-F5344CB8AC3E}">
        <p14:creationId xmlns:p14="http://schemas.microsoft.com/office/powerpoint/2010/main" val="299221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10</a:t>
            </a:fld>
            <a:endParaRPr lang="en-US" dirty="0"/>
          </a:p>
        </p:txBody>
      </p:sp>
      <p:sp>
        <p:nvSpPr>
          <p:cNvPr id="3" name="Title 2"/>
          <p:cNvSpPr>
            <a:spLocks noGrp="1"/>
          </p:cNvSpPr>
          <p:nvPr>
            <p:ph type="title"/>
          </p:nvPr>
        </p:nvSpPr>
        <p:spPr/>
        <p:txBody>
          <a:bodyPr/>
          <a:lstStyle/>
          <a:p>
            <a:r>
              <a:rPr lang="en-US" dirty="0"/>
              <a:t>Intel Provides the Compute Foundation for DL</a:t>
            </a:r>
            <a:endParaRPr lang="ru-RU" dirty="0"/>
          </a:p>
        </p:txBody>
      </p:sp>
      <p:sp>
        <p:nvSpPr>
          <p:cNvPr id="193" name="Rectangle 192"/>
          <p:cNvSpPr/>
          <p:nvPr/>
        </p:nvSpPr>
        <p:spPr>
          <a:xfrm>
            <a:off x="1209174" y="1475422"/>
            <a:ext cx="6242954" cy="930307"/>
          </a:xfrm>
          <a:prstGeom prst="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4" name="TextBox 193"/>
          <p:cNvSpPr txBox="1"/>
          <p:nvPr/>
        </p:nvSpPr>
        <p:spPr>
          <a:xfrm>
            <a:off x="1209174" y="1143000"/>
            <a:ext cx="6242954" cy="369332"/>
          </a:xfrm>
          <a:prstGeom prst="rect">
            <a:avLst/>
          </a:prstGeom>
          <a:solidFill>
            <a:schemeClr val="bg1">
              <a:lumMod val="95000"/>
            </a:schemeClr>
          </a:solidFill>
          <a:ln w="25400">
            <a:solidFill>
              <a:schemeClr val="tx1"/>
            </a:solidFill>
          </a:ln>
        </p:spPr>
        <p:txBody>
          <a:bodyPr vert="horz" wrap="square" lIns="0" tIns="0" rIns="0" bIns="0" rtlCol="0">
            <a:spAutoFit/>
          </a:bodyPr>
          <a:lstStyle/>
          <a:p>
            <a:pPr algn="ctr"/>
            <a:r>
              <a:rPr lang="en-US" sz="2400" b="1" dirty="0">
                <a:solidFill>
                  <a:schemeClr val="tx2"/>
                </a:solidFill>
              </a:rPr>
              <a:t>Deep Learning Frameworks</a:t>
            </a:r>
          </a:p>
        </p:txBody>
      </p:sp>
      <p:sp>
        <p:nvSpPr>
          <p:cNvPr id="195" name="Down Arrow 194"/>
          <p:cNvSpPr/>
          <p:nvPr/>
        </p:nvSpPr>
        <p:spPr>
          <a:xfrm>
            <a:off x="4130679" y="2414159"/>
            <a:ext cx="418191" cy="347676"/>
          </a:xfrm>
          <a:prstGeom prst="downArrow">
            <a:avLst/>
          </a:prstGeom>
          <a:solidFill>
            <a:schemeClr val="tx2"/>
          </a:solidFill>
          <a:ln w="222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6" name="Rectangle 195"/>
          <p:cNvSpPr/>
          <p:nvPr/>
        </p:nvSpPr>
        <p:spPr>
          <a:xfrm>
            <a:off x="1209174" y="1502097"/>
            <a:ext cx="6242954" cy="914498"/>
          </a:xfrm>
          <a:prstGeom prst="rect">
            <a:avLst/>
          </a:prstGeom>
          <a:solidFill>
            <a:schemeClr val="bg1">
              <a:lumMod val="85000"/>
              <a:alpha val="83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97" name="Picture 196">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02382" y="1915786"/>
            <a:ext cx="1105378" cy="233780"/>
          </a:xfrm>
          <a:prstGeom prst="rect">
            <a:avLst/>
          </a:prstGeom>
          <a:ln>
            <a:noFill/>
          </a:ln>
        </p:spPr>
      </p:pic>
      <p:grpSp>
        <p:nvGrpSpPr>
          <p:cNvPr id="198" name="Group 197"/>
          <p:cNvGrpSpPr/>
          <p:nvPr/>
        </p:nvGrpSpPr>
        <p:grpSpPr>
          <a:xfrm>
            <a:off x="2273372" y="1627590"/>
            <a:ext cx="648039" cy="612283"/>
            <a:chOff x="931172" y="1551891"/>
            <a:chExt cx="616842" cy="681178"/>
          </a:xfrm>
        </p:grpSpPr>
        <p:sp>
          <p:nvSpPr>
            <p:cNvPr id="199" name="TextBox 198"/>
            <p:cNvSpPr txBox="1"/>
            <p:nvPr/>
          </p:nvSpPr>
          <p:spPr>
            <a:xfrm>
              <a:off x="931172" y="1551891"/>
              <a:ext cx="616842" cy="284742"/>
            </a:xfrm>
            <a:prstGeom prst="rect">
              <a:avLst/>
            </a:prstGeom>
            <a:noFill/>
            <a:ln>
              <a:noFill/>
            </a:ln>
          </p:spPr>
          <p:txBody>
            <a:bodyPr wrap="square" rtlCol="0">
              <a:spAutoFit/>
            </a:bodyPr>
            <a:lstStyle/>
            <a:p>
              <a:pPr algn="ctr"/>
              <a:r>
                <a:rPr lang="en-US" sz="1867" b="1" dirty="0">
                  <a:solidFill>
                    <a:prstClr val="black"/>
                  </a:solidFill>
                  <a:latin typeface="Intel Clear" panose="020B0604020203020204" pitchFamily="34" charset="0"/>
                  <a:cs typeface="Neo Sans Intel"/>
                </a:rPr>
                <a:t>Caffe</a:t>
              </a:r>
              <a:endParaRPr lang="en-US" sz="800" b="1" dirty="0">
                <a:solidFill>
                  <a:prstClr val="black"/>
                </a:solidFill>
                <a:latin typeface="Intel Clear" panose="020B0604020203020204" pitchFamily="34" charset="0"/>
                <a:cs typeface="Neo Sans Intel"/>
              </a:endParaRPr>
            </a:p>
          </p:txBody>
        </p:sp>
        <p:pic>
          <p:nvPicPr>
            <p:cNvPr id="200" name="Picture 19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3927" y="1812293"/>
              <a:ext cx="411328" cy="420776"/>
            </a:xfrm>
            <a:prstGeom prst="rect">
              <a:avLst/>
            </a:prstGeom>
            <a:ln>
              <a:noFill/>
            </a:ln>
          </p:spPr>
        </p:pic>
      </p:grpSp>
      <p:pic>
        <p:nvPicPr>
          <p:cNvPr id="201" name="Picture 20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51938" y="1725521"/>
            <a:ext cx="835713" cy="509113"/>
          </a:xfrm>
          <a:prstGeom prst="rect">
            <a:avLst/>
          </a:prstGeom>
          <a:ln>
            <a:noFill/>
          </a:ln>
        </p:spPr>
      </p:pic>
      <p:pic>
        <p:nvPicPr>
          <p:cNvPr id="202" name="Picture 20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71812" y="1785837"/>
            <a:ext cx="823644" cy="359690"/>
          </a:xfrm>
          <a:prstGeom prst="rect">
            <a:avLst/>
          </a:prstGeom>
          <a:ln>
            <a:noFill/>
          </a:ln>
        </p:spPr>
      </p:pic>
      <p:pic>
        <p:nvPicPr>
          <p:cNvPr id="203" name="Picture 202"/>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1000"/>
                    </a14:imgEffect>
                  </a14:imgLayer>
                </a14:imgProps>
              </a:ext>
              <a:ext uri="{28A0092B-C50C-407E-A947-70E740481C1C}">
                <a14:useLocalDpi xmlns:a14="http://schemas.microsoft.com/office/drawing/2010/main"/>
              </a:ext>
            </a:extLst>
          </a:blip>
          <a:stretch>
            <a:fillRect/>
          </a:stretch>
        </p:blipFill>
        <p:spPr>
          <a:xfrm>
            <a:off x="3843365" y="1776793"/>
            <a:ext cx="1109625" cy="372618"/>
          </a:xfrm>
          <a:prstGeom prst="rect">
            <a:avLst/>
          </a:prstGeom>
        </p:spPr>
      </p:pic>
      <p:pic>
        <p:nvPicPr>
          <p:cNvPr id="204" name="Picture 20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95076" y="1696433"/>
            <a:ext cx="587833" cy="540535"/>
          </a:xfrm>
          <a:prstGeom prst="rect">
            <a:avLst/>
          </a:prstGeom>
        </p:spPr>
      </p:pic>
      <p:grpSp>
        <p:nvGrpSpPr>
          <p:cNvPr id="206" name="Group 205"/>
          <p:cNvGrpSpPr/>
          <p:nvPr/>
        </p:nvGrpSpPr>
        <p:grpSpPr>
          <a:xfrm>
            <a:off x="872287" y="2773286"/>
            <a:ext cx="7030495" cy="1838986"/>
            <a:chOff x="1690436" y="2550697"/>
            <a:chExt cx="7030495" cy="1838986"/>
          </a:xfrm>
        </p:grpSpPr>
        <p:grpSp>
          <p:nvGrpSpPr>
            <p:cNvPr id="175" name="Group 174"/>
            <p:cNvGrpSpPr/>
            <p:nvPr/>
          </p:nvGrpSpPr>
          <p:grpSpPr>
            <a:xfrm>
              <a:off x="1690436" y="2550697"/>
              <a:ext cx="7030495" cy="1838986"/>
              <a:chOff x="1807697" y="3750721"/>
              <a:chExt cx="8727266" cy="2585612"/>
            </a:xfrm>
            <a:solidFill>
              <a:schemeClr val="bg1">
                <a:lumMod val="95000"/>
              </a:schemeClr>
            </a:solidFill>
          </p:grpSpPr>
          <p:sp>
            <p:nvSpPr>
              <p:cNvPr id="176" name="Rectangle 175"/>
              <p:cNvSpPr/>
              <p:nvPr/>
            </p:nvSpPr>
            <p:spPr bwMode="auto">
              <a:xfrm>
                <a:off x="1807697" y="5116528"/>
                <a:ext cx="8727266" cy="1172964"/>
              </a:xfrm>
              <a:prstGeom prst="rect">
                <a:avLst/>
              </a:prstGeom>
              <a:grp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1600"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177" name="Rectangle 176"/>
              <p:cNvSpPr/>
              <p:nvPr/>
            </p:nvSpPr>
            <p:spPr bwMode="auto">
              <a:xfrm>
                <a:off x="7607243" y="3758081"/>
                <a:ext cx="2927720" cy="1293129"/>
              </a:xfrm>
              <a:prstGeom prst="rect">
                <a:avLst/>
              </a:prstGeom>
              <a:grp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1600"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178" name="Rectangle 177"/>
              <p:cNvSpPr/>
              <p:nvPr/>
            </p:nvSpPr>
            <p:spPr bwMode="auto">
              <a:xfrm>
                <a:off x="1807697" y="3750721"/>
                <a:ext cx="5759528" cy="1304304"/>
              </a:xfrm>
              <a:prstGeom prst="rect">
                <a:avLst/>
              </a:prstGeom>
              <a:grpFill/>
              <a:ln w="9525" cap="flat" cmpd="sng" algn="ctr">
                <a:solidFill>
                  <a:srgbClr val="0071C5">
                    <a:lumMod val="50000"/>
                  </a:srgbClr>
                </a:solid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1600"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grpSp>
            <p:nvGrpSpPr>
              <p:cNvPr id="179" name="Group 178"/>
              <p:cNvGrpSpPr/>
              <p:nvPr/>
            </p:nvGrpSpPr>
            <p:grpSpPr>
              <a:xfrm>
                <a:off x="3009390" y="5099603"/>
                <a:ext cx="7335175" cy="1226137"/>
                <a:chOff x="6114604" y="3843460"/>
                <a:chExt cx="3721278" cy="622044"/>
              </a:xfrm>
              <a:grpFill/>
            </p:grpSpPr>
            <p:pic>
              <p:nvPicPr>
                <p:cNvPr id="187" name="Picture 186"/>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38118" y="3909579"/>
                  <a:ext cx="374910" cy="356795"/>
                </a:xfrm>
                <a:prstGeom prst="rect">
                  <a:avLst/>
                </a:prstGeom>
                <a:grpFill/>
                <a:ln>
                  <a:noFill/>
                </a:ln>
              </p:spPr>
            </p:pic>
            <p:pic>
              <p:nvPicPr>
                <p:cNvPr id="188" name="Picture 2" descr="C:\Users\sgabriel\Desktop\Quick Access Items\Chip Shots\Arria10 device.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197067" y="3905990"/>
                  <a:ext cx="348941" cy="349083"/>
                </a:xfrm>
                <a:prstGeom prst="rect">
                  <a:avLst/>
                </a:prstGeom>
                <a:grpFill/>
                <a:ln>
                  <a:noFill/>
                </a:ln>
                <a:effectLst/>
                <a:extLst/>
              </p:spPr>
            </p:pic>
            <p:sp>
              <p:nvSpPr>
                <p:cNvPr id="189" name="Rectangle 188"/>
                <p:cNvSpPr/>
                <p:nvPr/>
              </p:nvSpPr>
              <p:spPr>
                <a:xfrm>
                  <a:off x="9198951" y="3920055"/>
                  <a:ext cx="636931" cy="500539"/>
                </a:xfrm>
                <a:prstGeom prst="rect">
                  <a:avLst/>
                </a:prstGeom>
                <a:grpFill/>
                <a:ln>
                  <a:noFill/>
                </a:ln>
              </p:spPr>
              <p:txBody>
                <a:bodyPr wrap="square" lIns="91440" tIns="45720" rIns="91440" bIns="45720">
                  <a:spAutoFit/>
                </a:bodyPr>
                <a:lstStyle/>
                <a:p>
                  <a:pPr marL="0" marR="0" lvl="0" indent="0" defTabSz="609331"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3C71"/>
                      </a:solidFill>
                      <a:effectLst/>
                      <a:uLnTx/>
                      <a:uFillTx/>
                      <a:ea typeface="Intel Clear" panose="020B0604020203020204" pitchFamily="34" charset="0"/>
                      <a:cs typeface="Intel Clear" panose="020B0604020203020204" pitchFamily="34" charset="0"/>
                    </a:rPr>
                    <a:t>+ Network</a:t>
                  </a:r>
                </a:p>
                <a:p>
                  <a:pPr marL="0" marR="0" lvl="0" indent="0" defTabSz="609331"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3C71"/>
                      </a:solidFill>
                      <a:effectLst/>
                      <a:uLnTx/>
                      <a:uFillTx/>
                      <a:ea typeface="Intel Clear" panose="020B0604020203020204" pitchFamily="34" charset="0"/>
                      <a:cs typeface="Intel Clear" panose="020B0604020203020204" pitchFamily="34" charset="0"/>
                    </a:rPr>
                    <a:t>+ Memory</a:t>
                  </a:r>
                  <a:br>
                    <a:rPr kumimoji="0" lang="en-US" sz="1200" b="1" i="0" u="none" strike="noStrike" kern="0" cap="none" spc="0" normalizeH="0" baseline="0" noProof="0" dirty="0" smtClean="0">
                      <a:ln>
                        <a:noFill/>
                      </a:ln>
                      <a:solidFill>
                        <a:srgbClr val="003C71"/>
                      </a:solidFill>
                      <a:effectLst/>
                      <a:uLnTx/>
                      <a:uFillTx/>
                      <a:ea typeface="Intel Clear" panose="020B0604020203020204" pitchFamily="34" charset="0"/>
                      <a:cs typeface="Intel Clear" panose="020B0604020203020204" pitchFamily="34" charset="0"/>
                    </a:rPr>
                  </a:br>
                  <a:r>
                    <a:rPr kumimoji="0" lang="en-US" sz="1200" b="1" i="0" u="none" strike="noStrike" kern="0" cap="none" spc="0" normalizeH="0" baseline="0" noProof="0" dirty="0" smtClean="0">
                      <a:ln>
                        <a:noFill/>
                      </a:ln>
                      <a:solidFill>
                        <a:srgbClr val="003C71"/>
                      </a:solidFill>
                      <a:effectLst/>
                      <a:uLnTx/>
                      <a:uFillTx/>
                      <a:ea typeface="Intel Clear" panose="020B0604020203020204" pitchFamily="34" charset="0"/>
                      <a:cs typeface="Intel Clear" panose="020B0604020203020204" pitchFamily="34" charset="0"/>
                    </a:rPr>
                    <a:t>+ Storage</a:t>
                  </a:r>
                </a:p>
              </p:txBody>
            </p:sp>
            <p:sp>
              <p:nvSpPr>
                <p:cNvPr id="190" name="Left-Right Arrow 189"/>
                <p:cNvSpPr/>
                <p:nvPr/>
              </p:nvSpPr>
              <p:spPr>
                <a:xfrm>
                  <a:off x="6114604" y="4313318"/>
                  <a:ext cx="2431559" cy="91702"/>
                </a:xfrm>
                <a:prstGeom prst="leftRightArrow">
                  <a:avLst>
                    <a:gd name="adj1" fmla="val 41938"/>
                    <a:gd name="adj2" fmla="val 89434"/>
                  </a:avLst>
                </a:prstGeom>
                <a:grpFill/>
                <a:ln w="9525" cap="flat" cmpd="sng" algn="ctr">
                  <a:no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smtClean="0">
                    <a:ln>
                      <a:noFill/>
                    </a:ln>
                    <a:solidFill>
                      <a:prstClr val="white"/>
                    </a:solidFill>
                    <a:effectLst/>
                    <a:uLnTx/>
                    <a:uFillTx/>
                    <a:latin typeface="Intel Clear Light" panose="020B0404020203020204" pitchFamily="34" charset="0"/>
                    <a:ea typeface="Intel Clear Pro" panose="020B0804020202060201" pitchFamily="34" charset="0"/>
                    <a:cs typeface="Intel Clear Pro" panose="020B0804020202060201" pitchFamily="34" charset="0"/>
                  </a:endParaRPr>
                </a:p>
              </p:txBody>
            </p:sp>
            <p:sp>
              <p:nvSpPr>
                <p:cNvPr id="191" name="Rectangle 190"/>
                <p:cNvSpPr/>
                <p:nvPr/>
              </p:nvSpPr>
              <p:spPr>
                <a:xfrm>
                  <a:off x="8593112" y="4267923"/>
                  <a:ext cx="500917" cy="197581"/>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003C71"/>
                      </a:solidFill>
                      <a:effectLst/>
                      <a:uLnTx/>
                      <a:uFillTx/>
                      <a:latin typeface="Intel Clear Light" panose="020B0404020203020204" pitchFamily="34" charset="0"/>
                      <a:ea typeface="Intel Clear Pro" panose="020B0804020202060201" pitchFamily="34" charset="0"/>
                      <a:cs typeface="Intel Clear Pro" panose="020B0804020202060201" pitchFamily="34" charset="0"/>
                    </a:rPr>
                    <a:t>Endpoint</a:t>
                  </a:r>
                  <a:endParaRPr kumimoji="0" lang="en-US" sz="1200" b="1" i="1" u="none" strike="noStrike" kern="0" cap="none" spc="0" normalizeH="0" baseline="0" noProof="0" dirty="0" smtClean="0">
                    <a:ln>
                      <a:noFill/>
                    </a:ln>
                    <a:solidFill>
                      <a:srgbClr val="003C71"/>
                    </a:solidFill>
                    <a:effectLst/>
                    <a:uLnTx/>
                    <a:uFillTx/>
                    <a:latin typeface="Intel Clear Light" panose="020B0404020203020204" pitchFamily="34" charset="0"/>
                  </a:endParaRPr>
                </a:p>
              </p:txBody>
            </p:sp>
            <p:pic>
              <p:nvPicPr>
                <p:cNvPr id="192" name="Picture 191" descr="http://www.intel.com/content/dam/www/global/badges/badge-6th-gen-core-family-stacked-straight-trn-rwd.png.rendition.intel.web.416.234.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695158" y="3843460"/>
                  <a:ext cx="857432" cy="482306"/>
                </a:xfrm>
                <a:prstGeom prst="rect">
                  <a:avLst/>
                </a:prstGeom>
                <a:grpFill/>
                <a:extLst/>
              </p:spPr>
            </p:pic>
          </p:grpSp>
          <p:sp>
            <p:nvSpPr>
              <p:cNvPr id="180" name="TextBox 179"/>
              <p:cNvSpPr txBox="1"/>
              <p:nvPr/>
            </p:nvSpPr>
            <p:spPr>
              <a:xfrm>
                <a:off x="2139594" y="3989424"/>
                <a:ext cx="5056281" cy="623136"/>
              </a:xfrm>
              <a:prstGeom prst="rect">
                <a:avLst/>
              </a:prstGeom>
              <a:grpFill/>
            </p:spPr>
            <p:txBody>
              <a:bodyPr vert="horz" wrap="none" lIns="0" tIns="0" rIns="0" bIns="0"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0071C5">
                        <a:lumMod val="50000"/>
                      </a:srgbClr>
                    </a:solidFill>
                    <a:effectLst/>
                    <a:uLnTx/>
                    <a:uFillTx/>
                  </a:rPr>
                  <a:t>Intel® Math Kernel Library</a:t>
                </a:r>
                <a:br>
                  <a:rPr kumimoji="0" lang="en-US" b="1" i="0" u="none" strike="noStrike" kern="0" cap="none" spc="0" normalizeH="0" baseline="0" noProof="0" dirty="0" smtClean="0">
                    <a:ln>
                      <a:noFill/>
                    </a:ln>
                    <a:solidFill>
                      <a:srgbClr val="0071C5">
                        <a:lumMod val="50000"/>
                      </a:srgbClr>
                    </a:solidFill>
                    <a:effectLst/>
                    <a:uLnTx/>
                    <a:uFillTx/>
                  </a:rPr>
                </a:br>
                <a:r>
                  <a:rPr kumimoji="0" lang="en-US" b="1" i="0" u="none" strike="noStrike" kern="0" cap="none" spc="0" normalizeH="0" baseline="0" noProof="0" dirty="0" smtClean="0">
                    <a:ln>
                      <a:noFill/>
                    </a:ln>
                    <a:solidFill>
                      <a:srgbClr val="0071C5">
                        <a:lumMod val="50000"/>
                      </a:srgbClr>
                    </a:solidFill>
                    <a:effectLst/>
                    <a:uLnTx/>
                    <a:uFillTx/>
                  </a:rPr>
                  <a:t>for Deep Neural Networks (MKL-DNN)</a:t>
                </a:r>
              </a:p>
            </p:txBody>
          </p:sp>
          <p:sp>
            <p:nvSpPr>
              <p:cNvPr id="181" name="TextBox 180"/>
              <p:cNvSpPr txBox="1"/>
              <p:nvPr/>
            </p:nvSpPr>
            <p:spPr>
              <a:xfrm>
                <a:off x="7642071" y="3966422"/>
                <a:ext cx="2858065" cy="623136"/>
              </a:xfrm>
              <a:prstGeom prst="rect">
                <a:avLst/>
              </a:prstGeom>
              <a:grpFill/>
            </p:spPr>
            <p:txBody>
              <a:bodyPr vert="horz" wrap="square" lIns="0" tIns="0" rIns="0" bIns="0"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1D3873"/>
                    </a:solidFill>
                    <a:effectLst/>
                    <a:uLnTx/>
                    <a:uFillTx/>
                  </a:rPr>
                  <a:t>DL Multi-node </a:t>
                </a:r>
                <a:br>
                  <a:rPr kumimoji="0" lang="en-US" b="1" i="0" u="none" strike="noStrike" kern="0" cap="none" spc="0" normalizeH="0" baseline="0" noProof="0" dirty="0" smtClean="0">
                    <a:ln>
                      <a:noFill/>
                    </a:ln>
                    <a:solidFill>
                      <a:srgbClr val="1D3873"/>
                    </a:solidFill>
                    <a:effectLst/>
                    <a:uLnTx/>
                    <a:uFillTx/>
                  </a:rPr>
                </a:br>
                <a:r>
                  <a:rPr kumimoji="0" lang="en-US" b="1" i="0" u="none" strike="noStrike" kern="0" cap="none" spc="0" normalizeH="0" baseline="0" noProof="0" dirty="0" smtClean="0">
                    <a:ln>
                      <a:noFill/>
                    </a:ln>
                    <a:solidFill>
                      <a:srgbClr val="1D3873"/>
                    </a:solidFill>
                    <a:effectLst/>
                    <a:uLnTx/>
                    <a:uFillTx/>
                  </a:rPr>
                  <a:t>Scaling Library</a:t>
                </a:r>
              </a:p>
            </p:txBody>
          </p:sp>
          <p:sp>
            <p:nvSpPr>
              <p:cNvPr id="182" name="Rectangle 181"/>
              <p:cNvSpPr/>
              <p:nvPr/>
            </p:nvSpPr>
            <p:spPr>
              <a:xfrm>
                <a:off x="3455094" y="4585433"/>
                <a:ext cx="2426060" cy="389460"/>
              </a:xfrm>
              <a:prstGeom prst="rect">
                <a:avLst/>
              </a:prstGeom>
              <a:grp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71C5">
                        <a:lumMod val="60000"/>
                        <a:lumOff val="40000"/>
                      </a:srgbClr>
                    </a:solidFill>
                    <a:effectLst/>
                    <a:uLnTx/>
                    <a:uFillTx/>
                    <a:ea typeface="Intel Clear Pro" panose="020B0804020202060201" pitchFamily="34" charset="0"/>
                    <a:cs typeface="Intel Clear Pro" panose="020B0804020202060201" pitchFamily="34" charset="0"/>
                  </a:rPr>
                  <a:t>Computational</a:t>
                </a:r>
                <a:r>
                  <a:rPr kumimoji="0" lang="en-US" sz="1200" b="0" i="0" u="none" strike="noStrike" kern="0" cap="none" spc="0" normalizeH="0" baseline="0" noProof="0" dirty="0" smtClean="0">
                    <a:ln>
                      <a:noFill/>
                    </a:ln>
                    <a:solidFill>
                      <a:srgbClr val="003C71"/>
                    </a:solidFill>
                    <a:effectLst/>
                    <a:uLnTx/>
                    <a:uFillTx/>
                    <a:ea typeface="Intel Clear Pro" panose="020B0804020202060201" pitchFamily="34" charset="0"/>
                    <a:cs typeface="Intel Clear Pro" panose="020B0804020202060201" pitchFamily="34" charset="0"/>
                  </a:rPr>
                  <a:t> Primitives</a:t>
                </a:r>
                <a:endParaRPr kumimoji="0" lang="en-US" sz="1200" b="0" i="0" u="none" strike="noStrike" kern="0" cap="none" spc="0" normalizeH="0" baseline="0" noProof="0" dirty="0" smtClean="0">
                  <a:ln>
                    <a:noFill/>
                  </a:ln>
                  <a:solidFill>
                    <a:srgbClr val="003C71"/>
                  </a:solidFill>
                  <a:effectLst/>
                  <a:uLnTx/>
                  <a:uFillTx/>
                </a:endParaRPr>
              </a:p>
            </p:txBody>
          </p:sp>
          <p:sp>
            <p:nvSpPr>
              <p:cNvPr id="183" name="Rectangle 182"/>
              <p:cNvSpPr/>
              <p:nvPr/>
            </p:nvSpPr>
            <p:spPr>
              <a:xfrm>
                <a:off x="7756376" y="4562661"/>
                <a:ext cx="2513615" cy="389460"/>
              </a:xfrm>
              <a:prstGeom prst="rect">
                <a:avLst/>
              </a:prstGeom>
              <a:grp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71C5">
                        <a:lumMod val="60000"/>
                        <a:lumOff val="40000"/>
                      </a:srgbClr>
                    </a:solidFill>
                    <a:effectLst/>
                    <a:uLnTx/>
                    <a:uFillTx/>
                    <a:ea typeface="Intel Clear Pro" panose="020B0804020202060201" pitchFamily="34" charset="0"/>
                    <a:cs typeface="Intel Clear Pro" panose="020B0804020202060201" pitchFamily="34" charset="0"/>
                  </a:rPr>
                  <a:t>Communication</a:t>
                </a:r>
                <a:r>
                  <a:rPr kumimoji="0" lang="en-US" sz="1200" b="0" i="0" u="none" strike="noStrike" kern="0" cap="none" spc="0" normalizeH="0" baseline="0" noProof="0" dirty="0" smtClean="0">
                    <a:ln>
                      <a:noFill/>
                    </a:ln>
                    <a:solidFill>
                      <a:srgbClr val="003C71"/>
                    </a:solidFill>
                    <a:effectLst/>
                    <a:uLnTx/>
                    <a:uFillTx/>
                    <a:ea typeface="Intel Clear Pro" panose="020B0804020202060201" pitchFamily="34" charset="0"/>
                    <a:cs typeface="Intel Clear Pro" panose="020B0804020202060201" pitchFamily="34" charset="0"/>
                  </a:rPr>
                  <a:t> Primitives</a:t>
                </a:r>
                <a:endParaRPr kumimoji="0" lang="en-US" sz="1200" b="0" i="0" u="none" strike="noStrike" kern="0" cap="none" spc="0" normalizeH="0" baseline="0" noProof="0" dirty="0" smtClean="0">
                  <a:ln>
                    <a:noFill/>
                  </a:ln>
                  <a:solidFill>
                    <a:srgbClr val="003C71"/>
                  </a:solidFill>
                  <a:effectLst/>
                  <a:uLnTx/>
                  <a:uFillTx/>
                </a:endParaRPr>
              </a:p>
            </p:txBody>
          </p:sp>
          <p:pic>
            <p:nvPicPr>
              <p:cNvPr id="184" name="Picture 6" descr="http://www.intel.com/content/dam/www/global/badges/badge-xeon-phi.png/_jcr_content/renditions/intel.web.128.128.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254647" y="5226449"/>
                <a:ext cx="695745" cy="695745"/>
              </a:xfrm>
              <a:prstGeom prst="rect">
                <a:avLst/>
              </a:prstGeom>
              <a:grpFill/>
              <a:extLst/>
            </p:spPr>
          </p:pic>
          <p:sp>
            <p:nvSpPr>
              <p:cNvPr id="185" name="Rectangle 184"/>
              <p:cNvSpPr/>
              <p:nvPr/>
            </p:nvSpPr>
            <p:spPr>
              <a:xfrm>
                <a:off x="1807697" y="5946873"/>
                <a:ext cx="1170448" cy="389460"/>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003C71"/>
                    </a:solidFill>
                    <a:effectLst/>
                    <a:uLnTx/>
                    <a:uFillTx/>
                    <a:latin typeface="Intel Clear Light" panose="020B0404020203020204" pitchFamily="34" charset="0"/>
                    <a:ea typeface="Intel Clear Pro" panose="020B0804020202060201" pitchFamily="34" charset="0"/>
                    <a:cs typeface="Intel Clear Pro" panose="020B0804020202060201" pitchFamily="34" charset="0"/>
                  </a:rPr>
                  <a:t>Datacenter</a:t>
                </a:r>
                <a:endParaRPr kumimoji="0" lang="en-US" sz="1200" b="1" i="1" u="none" strike="noStrike" kern="0" cap="none" spc="0" normalizeH="0" baseline="0" noProof="0" dirty="0" smtClean="0">
                  <a:ln>
                    <a:noFill/>
                  </a:ln>
                  <a:solidFill>
                    <a:srgbClr val="003C71"/>
                  </a:solidFill>
                  <a:effectLst/>
                  <a:uLnTx/>
                  <a:uFillTx/>
                  <a:latin typeface="Intel Clear Light" panose="020B0404020203020204" pitchFamily="34" charset="0"/>
                </a:endParaRPr>
              </a:p>
            </p:txBody>
          </p:sp>
          <p:pic>
            <p:nvPicPr>
              <p:cNvPr id="186" name="Picture 18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95583" y="5207680"/>
                <a:ext cx="742496" cy="745277"/>
              </a:xfrm>
              <a:prstGeom prst="rect">
                <a:avLst/>
              </a:prstGeom>
              <a:grpFill/>
            </p:spPr>
          </p:pic>
        </p:grpSp>
        <p:sp>
          <p:nvSpPr>
            <p:cNvPr id="205" name="Left-Right Arrow 204"/>
            <p:cNvSpPr/>
            <p:nvPr/>
          </p:nvSpPr>
          <p:spPr>
            <a:xfrm>
              <a:off x="2552714" y="4156815"/>
              <a:ext cx="4126382" cy="180758"/>
            </a:xfrm>
            <a:prstGeom prst="leftRightArrow">
              <a:avLst>
                <a:gd name="adj1" fmla="val 41938"/>
                <a:gd name="adj2" fmla="val 89434"/>
              </a:avLst>
            </a:prstGeom>
            <a:solidFill>
              <a:srgbClr val="0F598A"/>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sz="1067" i="1">
                <a:solidFill>
                  <a:prstClr val="white"/>
                </a:solidFill>
                <a:latin typeface="Intel Clear Light" panose="020B0404020203020204" pitchFamily="34" charset="0"/>
                <a:ea typeface="Intel Clear Pro" panose="020B0804020202060201" pitchFamily="34" charset="0"/>
                <a:cs typeface="Intel Clear Pro" panose="020B0804020202060201" pitchFamily="34" charset="0"/>
              </a:endParaRPr>
            </a:p>
          </p:txBody>
        </p:sp>
      </p:grpSp>
    </p:spTree>
    <p:extLst>
      <p:ext uri="{BB962C8B-B14F-4D97-AF65-F5344CB8AC3E}">
        <p14:creationId xmlns:p14="http://schemas.microsoft.com/office/powerpoint/2010/main" val="308555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a:t>
            </a:r>
            <a:r>
              <a:rPr lang="en-US" dirty="0" smtClean="0"/>
              <a:t>MKL-DNN</a:t>
            </a:r>
            <a:endParaRPr lang="en-US" dirty="0"/>
          </a:p>
        </p:txBody>
      </p:sp>
    </p:spTree>
    <p:extLst>
      <p:ext uri="{BB962C8B-B14F-4D97-AF65-F5344CB8AC3E}">
        <p14:creationId xmlns:p14="http://schemas.microsoft.com/office/powerpoint/2010/main" val="169741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3347" y="991776"/>
            <a:ext cx="2839577" cy="1079563"/>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713109" y="3727406"/>
            <a:ext cx="2834864" cy="205706"/>
            <a:chOff x="698776" y="3886844"/>
            <a:chExt cx="2068040" cy="205706"/>
          </a:xfrm>
        </p:grpSpPr>
        <p:sp>
          <p:nvSpPr>
            <p:cNvPr id="43" name="Rectangle 42"/>
            <p:cNvSpPr/>
            <p:nvPr/>
          </p:nvSpPr>
          <p:spPr>
            <a:xfrm>
              <a:off x="698776" y="3886844"/>
              <a:ext cx="649224" cy="205706"/>
            </a:xfrm>
            <a:prstGeom prst="rect">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solidFill>
                </a:rPr>
                <a:t>Intel® Xeon®</a:t>
              </a:r>
              <a:endParaRPr lang="en-US" sz="900" dirty="0">
                <a:solidFill>
                  <a:schemeClr val="bg1"/>
                </a:solidFill>
              </a:endParaRPr>
            </a:p>
          </p:txBody>
        </p:sp>
        <p:sp>
          <p:nvSpPr>
            <p:cNvPr id="44" name="Rectangle 43"/>
            <p:cNvSpPr/>
            <p:nvPr/>
          </p:nvSpPr>
          <p:spPr>
            <a:xfrm>
              <a:off x="1408184" y="3886844"/>
              <a:ext cx="649224" cy="205706"/>
            </a:xfrm>
            <a:prstGeom prst="rect">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900" dirty="0" smtClean="0">
                  <a:solidFill>
                    <a:schemeClr val="bg1"/>
                  </a:solidFill>
                </a:rPr>
                <a:t>Intel® Xeon Phi™ </a:t>
              </a:r>
              <a:endParaRPr lang="en-US" sz="900" dirty="0">
                <a:solidFill>
                  <a:schemeClr val="bg1"/>
                </a:solidFill>
              </a:endParaRPr>
            </a:p>
          </p:txBody>
        </p:sp>
        <p:sp>
          <p:nvSpPr>
            <p:cNvPr id="45" name="Rectangle 44"/>
            <p:cNvSpPr/>
            <p:nvPr/>
          </p:nvSpPr>
          <p:spPr>
            <a:xfrm>
              <a:off x="2117592" y="3886844"/>
              <a:ext cx="649224" cy="205706"/>
            </a:xfrm>
            <a:prstGeom prst="rect">
              <a:avLst/>
            </a:prstGeom>
            <a:solidFill>
              <a:schemeClr val="bg2">
                <a:lumMod val="40000"/>
                <a:lumOff val="60000"/>
              </a:schemeClr>
            </a:solidFill>
            <a:ln w="9525">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lumMod val="75000"/>
                      <a:lumOff val="25000"/>
                    </a:schemeClr>
                  </a:solidFill>
                </a:rPr>
                <a:t>FPGA</a:t>
              </a:r>
            </a:p>
          </p:txBody>
        </p:sp>
      </p:grpSp>
      <p:pic>
        <p:nvPicPr>
          <p:cNvPr id="69" name="Picture 68">
            <a:hlinkClick r:id="rId3"/>
          </p:cNvPr>
          <p:cNvPicPr>
            <a:picLocks noChangeAspect="1"/>
          </p:cNvPicPr>
          <p:nvPr/>
        </p:nvPicPr>
        <p:blipFill>
          <a:blip r:embed="rId4"/>
          <a:stretch>
            <a:fillRect/>
          </a:stretch>
        </p:blipFill>
        <p:spPr>
          <a:xfrm>
            <a:off x="1380145" y="1805088"/>
            <a:ext cx="401397" cy="102286"/>
          </a:xfrm>
          <a:prstGeom prst="rect">
            <a:avLst/>
          </a:prstGeom>
        </p:spPr>
      </p:pic>
      <p:pic>
        <p:nvPicPr>
          <p:cNvPr id="80" name="Picture 79"/>
          <p:cNvPicPr>
            <a:picLocks noChangeAspect="1"/>
          </p:cNvPicPr>
          <p:nvPr/>
        </p:nvPicPr>
        <p:blipFill rotWithShape="1">
          <a:blip r:embed="rId5" cstate="print">
            <a:extLst>
              <a:ext uri="{28A0092B-C50C-407E-A947-70E740481C1C}">
                <a14:useLocalDpi xmlns:a14="http://schemas.microsoft.com/office/drawing/2010/main" val="0"/>
              </a:ext>
            </a:extLst>
          </a:blip>
          <a:srcRect t="31015" b="28684"/>
          <a:stretch/>
        </p:blipFill>
        <p:spPr>
          <a:xfrm>
            <a:off x="2640540" y="1723636"/>
            <a:ext cx="455922" cy="183738"/>
          </a:xfrm>
          <a:prstGeom prst="rect">
            <a:avLst/>
          </a:prstGeom>
        </p:spPr>
      </p:pic>
      <p:sp>
        <p:nvSpPr>
          <p:cNvPr id="2" name="Slide Number Placeholder 1"/>
          <p:cNvSpPr>
            <a:spLocks noGrp="1"/>
          </p:cNvSpPr>
          <p:nvPr>
            <p:ph type="sldNum" sz="quarter" idx="12"/>
          </p:nvPr>
        </p:nvSpPr>
        <p:spPr/>
        <p:txBody>
          <a:bodyPr/>
          <a:lstStyle/>
          <a:p>
            <a:fld id="{EE2556C5-CE8C-6547-B838-EA80C61A4AF7}" type="slidenum">
              <a:rPr lang="en-US" smtClean="0"/>
              <a:pPr/>
              <a:t>12</a:t>
            </a:fld>
            <a:endParaRPr lang="en-US" dirty="0"/>
          </a:p>
        </p:txBody>
      </p:sp>
      <p:sp>
        <p:nvSpPr>
          <p:cNvPr id="91" name="Title 1"/>
          <p:cNvSpPr>
            <a:spLocks noGrp="1"/>
          </p:cNvSpPr>
          <p:nvPr>
            <p:ph type="title"/>
          </p:nvPr>
        </p:nvSpPr>
        <p:spPr/>
        <p:txBody>
          <a:bodyPr/>
          <a:lstStyle/>
          <a:p>
            <a:r>
              <a:rPr lang="en-US" dirty="0"/>
              <a:t>Deep learning with Intel® MKL-DNN</a:t>
            </a:r>
          </a:p>
        </p:txBody>
      </p:sp>
      <p:sp>
        <p:nvSpPr>
          <p:cNvPr id="101" name="TextBox 100"/>
          <p:cNvSpPr txBox="1"/>
          <p:nvPr/>
        </p:nvSpPr>
        <p:spPr>
          <a:xfrm>
            <a:off x="4029502" y="3466274"/>
            <a:ext cx="4691430" cy="484748"/>
          </a:xfrm>
          <a:prstGeom prst="rect">
            <a:avLst/>
          </a:prstGeom>
          <a:noFill/>
        </p:spPr>
        <p:txBody>
          <a:bodyPr vert="horz" wrap="square" lIns="0" tIns="0" rIns="0" bIns="0" rtlCol="0">
            <a:spAutoFit/>
          </a:bodyPr>
          <a:lstStyle/>
          <a:p>
            <a:r>
              <a:rPr lang="en-US" sz="1050" b="1" dirty="0" smtClean="0">
                <a:solidFill>
                  <a:schemeClr val="tx2"/>
                </a:solidFill>
              </a:rPr>
              <a:t>Intel® MKL</a:t>
            </a:r>
            <a:r>
              <a:rPr lang="en-US" sz="1050" dirty="0" smtClean="0">
                <a:solidFill>
                  <a:schemeClr val="tx2"/>
                </a:solidFill>
              </a:rPr>
              <a:t> </a:t>
            </a:r>
          </a:p>
          <a:p>
            <a:pPr marL="171450" indent="-171450">
              <a:buFont typeface="Arial" panose="020B0604020202020204" pitchFamily="34" charset="0"/>
              <a:buChar char="•"/>
            </a:pPr>
            <a:r>
              <a:rPr lang="en-US" sz="1050" dirty="0" smtClean="0">
                <a:solidFill>
                  <a:schemeClr val="tx2"/>
                </a:solidFill>
              </a:rPr>
              <a:t>SW </a:t>
            </a:r>
            <a:r>
              <a:rPr lang="en-US" sz="1050" dirty="0">
                <a:solidFill>
                  <a:schemeClr val="tx2"/>
                </a:solidFill>
              </a:rPr>
              <a:t>building block to extract </a:t>
            </a:r>
            <a:r>
              <a:rPr lang="en-US" sz="1050" dirty="0" smtClean="0">
                <a:solidFill>
                  <a:schemeClr val="tx2"/>
                </a:solidFill>
              </a:rPr>
              <a:t>maximum performance on Intel® CPU</a:t>
            </a:r>
          </a:p>
          <a:p>
            <a:pPr marL="171450" indent="-171450">
              <a:buFont typeface="Arial" panose="020B0604020202020204" pitchFamily="34" charset="0"/>
              <a:buChar char="•"/>
            </a:pPr>
            <a:r>
              <a:rPr lang="en-US" sz="1050" dirty="0" smtClean="0">
                <a:solidFill>
                  <a:schemeClr val="tx2"/>
                </a:solidFill>
              </a:rPr>
              <a:t>Provide </a:t>
            </a:r>
            <a:r>
              <a:rPr lang="en-US" sz="1050" dirty="0">
                <a:solidFill>
                  <a:schemeClr val="tx2"/>
                </a:solidFill>
              </a:rPr>
              <a:t>common interface to all </a:t>
            </a:r>
            <a:r>
              <a:rPr lang="en-US" sz="1050" dirty="0" smtClean="0">
                <a:solidFill>
                  <a:schemeClr val="tx2"/>
                </a:solidFill>
              </a:rPr>
              <a:t>Intel® CPUs.</a:t>
            </a:r>
            <a:endParaRPr lang="en-US" sz="1050" dirty="0">
              <a:solidFill>
                <a:schemeClr val="tx2"/>
              </a:solidFill>
            </a:endParaRPr>
          </a:p>
        </p:txBody>
      </p:sp>
      <p:sp>
        <p:nvSpPr>
          <p:cNvPr id="103" name="TextBox 102"/>
          <p:cNvSpPr txBox="1"/>
          <p:nvPr/>
        </p:nvSpPr>
        <p:spPr>
          <a:xfrm>
            <a:off x="3993343" y="1405853"/>
            <a:ext cx="4691871" cy="246221"/>
          </a:xfrm>
          <a:prstGeom prst="rect">
            <a:avLst/>
          </a:prstGeom>
          <a:noFill/>
        </p:spPr>
        <p:txBody>
          <a:bodyPr vert="horz" wrap="square" lIns="0" tIns="0" rIns="0" bIns="0" rtlCol="0">
            <a:spAutoFit/>
          </a:bodyPr>
          <a:lstStyle/>
          <a:p>
            <a:r>
              <a:rPr lang="en-US" sz="1600" dirty="0" smtClean="0">
                <a:solidFill>
                  <a:schemeClr val="tx2"/>
                </a:solidFill>
              </a:rPr>
              <a:t>Variety of popular </a:t>
            </a:r>
            <a:r>
              <a:rPr lang="en-US" sz="1600" dirty="0">
                <a:solidFill>
                  <a:schemeClr val="tx2"/>
                </a:solidFill>
              </a:rPr>
              <a:t>Deep Learning frameworks</a:t>
            </a:r>
          </a:p>
        </p:txBody>
      </p:sp>
      <p:grpSp>
        <p:nvGrpSpPr>
          <p:cNvPr id="6" name="Group 5"/>
          <p:cNvGrpSpPr/>
          <p:nvPr/>
        </p:nvGrpSpPr>
        <p:grpSpPr>
          <a:xfrm>
            <a:off x="3915451" y="1896748"/>
            <a:ext cx="4564362" cy="1538122"/>
            <a:chOff x="3915450" y="1805474"/>
            <a:chExt cx="4564361" cy="1395807"/>
          </a:xfrm>
        </p:grpSpPr>
        <p:sp>
          <p:nvSpPr>
            <p:cNvPr id="102" name="TextBox 101"/>
            <p:cNvSpPr txBox="1"/>
            <p:nvPr/>
          </p:nvSpPr>
          <p:spPr>
            <a:xfrm>
              <a:off x="3993783" y="1805474"/>
              <a:ext cx="4486028" cy="167939"/>
            </a:xfrm>
            <a:prstGeom prst="rect">
              <a:avLst/>
            </a:prstGeom>
            <a:noFill/>
          </p:spPr>
          <p:txBody>
            <a:bodyPr vert="horz" wrap="square" lIns="0" tIns="0" rIns="0" bIns="0" rtlCol="0">
              <a:spAutoFit/>
            </a:bodyPr>
            <a:lstStyle/>
            <a:p>
              <a:r>
                <a:rPr lang="en-US" sz="1100" b="1" dirty="0" smtClean="0">
                  <a:solidFill>
                    <a:schemeClr val="tx2"/>
                  </a:solidFill>
                </a:rPr>
                <a:t>Intel® MKL-DNN</a:t>
              </a:r>
              <a:endParaRPr lang="en-US" sz="1100" dirty="0">
                <a:solidFill>
                  <a:schemeClr val="tx2"/>
                </a:solidFill>
              </a:endParaRPr>
            </a:p>
          </p:txBody>
        </p:sp>
        <p:sp>
          <p:nvSpPr>
            <p:cNvPr id="106" name="TextBox 105"/>
            <p:cNvSpPr txBox="1"/>
            <p:nvPr/>
          </p:nvSpPr>
          <p:spPr>
            <a:xfrm>
              <a:off x="3915450" y="2005879"/>
              <a:ext cx="4308311" cy="1195402"/>
            </a:xfrm>
            <a:prstGeom prst="rect">
              <a:avLst/>
            </a:prstGeom>
            <a:noFill/>
          </p:spPr>
          <p:txBody>
            <a:bodyPr vert="horz" wrap="square" lIns="68580" tIns="0" rIns="0" bIns="0" rtlCol="0">
              <a:spAutoFit/>
            </a:bodyPr>
            <a:lstStyle/>
            <a:p>
              <a:pPr marL="128585" indent="-128585">
                <a:lnSpc>
                  <a:spcPct val="90000"/>
                </a:lnSpc>
                <a:spcBef>
                  <a:spcPts val="300"/>
                </a:spcBef>
                <a:buFont typeface="Arial" panose="020B0604020202020204" pitchFamily="34" charset="0"/>
                <a:buChar char="•"/>
              </a:pPr>
              <a:r>
                <a:rPr lang="en-US" sz="1050" dirty="0">
                  <a:solidFill>
                    <a:srgbClr val="004280"/>
                  </a:solidFill>
                  <a:cs typeface="Intel Clear"/>
                </a:rPr>
                <a:t>Faster optimization of frameworks by linking Intel® MKL-DNN </a:t>
              </a:r>
              <a:r>
                <a:rPr lang="en-US" sz="1050" dirty="0" smtClean="0">
                  <a:solidFill>
                    <a:srgbClr val="004280"/>
                  </a:solidFill>
                  <a:cs typeface="Intel Clear"/>
                </a:rPr>
                <a:t>directly, C/C++ API</a:t>
              </a:r>
            </a:p>
            <a:p>
              <a:pPr marL="128585" indent="-128585">
                <a:lnSpc>
                  <a:spcPct val="90000"/>
                </a:lnSpc>
                <a:spcBef>
                  <a:spcPts val="300"/>
                </a:spcBef>
                <a:buFont typeface="Arial" panose="020B0604020202020204" pitchFamily="34" charset="0"/>
                <a:buChar char="•"/>
              </a:pPr>
              <a:r>
                <a:rPr lang="en-US" sz="1050" dirty="0">
                  <a:solidFill>
                    <a:srgbClr val="004280"/>
                  </a:solidFill>
                  <a:cs typeface="Intel Clear"/>
                </a:rPr>
                <a:t>New algorithms ahead of Intel® MKL </a:t>
              </a:r>
              <a:r>
                <a:rPr lang="en-US" sz="1050" dirty="0" err="1" smtClean="0">
                  <a:solidFill>
                    <a:srgbClr val="004280"/>
                  </a:solidFill>
                  <a:cs typeface="Intel Clear"/>
                </a:rPr>
                <a:t>productization</a:t>
              </a:r>
              <a:endParaRPr lang="en-US" sz="1050" dirty="0" smtClean="0">
                <a:solidFill>
                  <a:schemeClr val="tx2"/>
                </a:solidFill>
              </a:endParaRPr>
            </a:p>
            <a:p>
              <a:pPr marL="128585" indent="-128585">
                <a:lnSpc>
                  <a:spcPct val="90000"/>
                </a:lnSpc>
                <a:spcBef>
                  <a:spcPts val="300"/>
                </a:spcBef>
                <a:buFont typeface="Arial" panose="020B0604020202020204" pitchFamily="34" charset="0"/>
                <a:buChar char="•"/>
              </a:pPr>
              <a:r>
                <a:rPr lang="en-US" sz="1050" dirty="0" smtClean="0">
                  <a:solidFill>
                    <a:srgbClr val="004280"/>
                  </a:solidFill>
                  <a:cs typeface="Intel Clear"/>
                </a:rPr>
                <a:t>Collaboration </a:t>
              </a:r>
              <a:r>
                <a:rPr lang="en-US" sz="1050" dirty="0">
                  <a:solidFill>
                    <a:srgbClr val="004280"/>
                  </a:solidFill>
                  <a:cs typeface="Intel Clear"/>
                </a:rPr>
                <a:t>across Intel and community to reuse new algorithms, accept </a:t>
              </a:r>
              <a:r>
                <a:rPr lang="en-US" sz="1050" dirty="0" smtClean="0">
                  <a:solidFill>
                    <a:srgbClr val="004280"/>
                  </a:solidFill>
                  <a:cs typeface="Intel Clear"/>
                </a:rPr>
                <a:t>contributions</a:t>
              </a:r>
              <a:endParaRPr lang="en-US" sz="1050" dirty="0">
                <a:solidFill>
                  <a:srgbClr val="004280"/>
                </a:solidFill>
                <a:cs typeface="Intel Clear"/>
              </a:endParaRPr>
            </a:p>
            <a:p>
              <a:pPr marL="128585" indent="-128585">
                <a:lnSpc>
                  <a:spcPct val="90000"/>
                </a:lnSpc>
                <a:spcBef>
                  <a:spcPts val="300"/>
                </a:spcBef>
                <a:buFont typeface="Arial" panose="020B0604020202020204" pitchFamily="34" charset="0"/>
                <a:buChar char="•"/>
              </a:pPr>
              <a:r>
                <a:rPr lang="en-US" sz="1050" dirty="0" smtClean="0">
                  <a:solidFill>
                    <a:schemeClr val="tx2"/>
                  </a:solidFill>
                  <a:cs typeface="Intel Clear"/>
                </a:rPr>
                <a:t>Vehicle </a:t>
              </a:r>
              <a:r>
                <a:rPr lang="en-US" sz="1050" dirty="0">
                  <a:solidFill>
                    <a:schemeClr val="tx2"/>
                  </a:solidFill>
                  <a:cs typeface="Intel Clear"/>
                </a:rPr>
                <a:t>for collaboration with researchers on algorithmic innovation on Intel® </a:t>
              </a:r>
              <a:r>
                <a:rPr lang="en-US" sz="1050" dirty="0" smtClean="0">
                  <a:solidFill>
                    <a:schemeClr val="tx2"/>
                  </a:solidFill>
                  <a:cs typeface="Intel Clear"/>
                </a:rPr>
                <a:t>CPU</a:t>
              </a:r>
              <a:endParaRPr lang="ru-RU" sz="1050" dirty="0" smtClean="0">
                <a:solidFill>
                  <a:schemeClr val="tx2"/>
                </a:solidFill>
                <a:cs typeface="Intel Clear"/>
              </a:endParaRPr>
            </a:p>
            <a:p>
              <a:pPr marL="128585" indent="-128585">
                <a:lnSpc>
                  <a:spcPct val="90000"/>
                </a:lnSpc>
                <a:spcBef>
                  <a:spcPts val="300"/>
                </a:spcBef>
                <a:buFont typeface="Arial" panose="020B0604020202020204" pitchFamily="34" charset="0"/>
                <a:buChar char="•"/>
              </a:pPr>
              <a:r>
                <a:rPr lang="en-US" sz="1050" dirty="0">
                  <a:solidFill>
                    <a:schemeClr val="tx2"/>
                  </a:solidFill>
                </a:rPr>
                <a:t>Open Source Apache 2.0 License</a:t>
              </a:r>
            </a:p>
          </p:txBody>
        </p:sp>
      </p:grpSp>
      <p:grpSp>
        <p:nvGrpSpPr>
          <p:cNvPr id="14" name="Group 13"/>
          <p:cNvGrpSpPr/>
          <p:nvPr/>
        </p:nvGrpSpPr>
        <p:grpSpPr>
          <a:xfrm>
            <a:off x="3993784" y="2095501"/>
            <a:ext cx="4486027" cy="1844824"/>
            <a:chOff x="3993783" y="1817071"/>
            <a:chExt cx="4308745" cy="1614350"/>
          </a:xfrm>
        </p:grpSpPr>
        <p:cxnSp>
          <p:nvCxnSpPr>
            <p:cNvPr id="104" name="Straight Connector 103"/>
            <p:cNvCxnSpPr/>
            <p:nvPr/>
          </p:nvCxnSpPr>
          <p:spPr>
            <a:xfrm>
              <a:off x="3993783" y="1817071"/>
              <a:ext cx="4308745" cy="0"/>
            </a:xfrm>
            <a:prstGeom prst="line">
              <a:avLst/>
            </a:prstGeom>
            <a:ln w="9525">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993783" y="3431421"/>
              <a:ext cx="4308745" cy="0"/>
            </a:xfrm>
            <a:prstGeom prst="line">
              <a:avLst/>
            </a:prstGeom>
            <a:ln w="9525">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718060" y="1057309"/>
            <a:ext cx="2834864" cy="169277"/>
          </a:xfrm>
          <a:prstGeom prst="rect">
            <a:avLst/>
          </a:prstGeom>
          <a:noFill/>
        </p:spPr>
        <p:txBody>
          <a:bodyPr vert="horz" wrap="square" lIns="0" tIns="0" rIns="0" bIns="0" rtlCol="0">
            <a:spAutoFit/>
          </a:bodyPr>
          <a:lstStyle/>
          <a:p>
            <a:pPr algn="ctr"/>
            <a:r>
              <a:rPr lang="en-US" sz="1100" dirty="0">
                <a:solidFill>
                  <a:schemeClr val="accent1"/>
                </a:solidFill>
              </a:rPr>
              <a:t>Deep Learning Frameworks</a:t>
            </a:r>
          </a:p>
        </p:txBody>
      </p:sp>
      <p:grpSp>
        <p:nvGrpSpPr>
          <p:cNvPr id="79" name="Group 78"/>
          <p:cNvGrpSpPr/>
          <p:nvPr/>
        </p:nvGrpSpPr>
        <p:grpSpPr>
          <a:xfrm>
            <a:off x="859760" y="1278229"/>
            <a:ext cx="416947" cy="460434"/>
            <a:chOff x="6486315" y="1037473"/>
            <a:chExt cx="769323" cy="830490"/>
          </a:xfrm>
        </p:grpSpPr>
        <p:sp>
          <p:nvSpPr>
            <p:cNvPr id="81" name="TextBox 80"/>
            <p:cNvSpPr txBox="1"/>
            <p:nvPr/>
          </p:nvSpPr>
          <p:spPr>
            <a:xfrm>
              <a:off x="6486315" y="1037473"/>
              <a:ext cx="769323" cy="360841"/>
            </a:xfrm>
            <a:prstGeom prst="rect">
              <a:avLst/>
            </a:prstGeom>
            <a:noFill/>
            <a:ln>
              <a:noFill/>
            </a:ln>
          </p:spPr>
          <p:txBody>
            <a:bodyPr wrap="square" rtlCol="0">
              <a:spAutoFit/>
            </a:bodyPr>
            <a:lstStyle/>
            <a:p>
              <a:pPr algn="ctr"/>
              <a:r>
                <a:rPr lang="en-US" sz="700" b="1" dirty="0">
                  <a:solidFill>
                    <a:prstClr val="black"/>
                  </a:solidFill>
                  <a:latin typeface="Intel Clear" panose="020B0604020203020204" pitchFamily="34" charset="0"/>
                  <a:cs typeface="Neo Sans Intel"/>
                </a:rPr>
                <a:t>Caffe</a:t>
              </a:r>
              <a:endParaRPr lang="en-US" sz="100" b="1" dirty="0">
                <a:solidFill>
                  <a:prstClr val="black"/>
                </a:solidFill>
                <a:latin typeface="Intel Clear" panose="020B0604020203020204" pitchFamily="34" charset="0"/>
                <a:cs typeface="Neo Sans Intel"/>
              </a:endParaRPr>
            </a:p>
          </p:txBody>
        </p:sp>
        <p:pic>
          <p:nvPicPr>
            <p:cNvPr id="82" name="Picture 8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14471" y="1354954"/>
              <a:ext cx="513007" cy="513009"/>
            </a:xfrm>
            <a:prstGeom prst="rect">
              <a:avLst/>
            </a:prstGeom>
            <a:ln>
              <a:noFill/>
            </a:ln>
          </p:spPr>
        </p:pic>
      </p:grpSp>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6760" y="1319609"/>
            <a:ext cx="406390" cy="209820"/>
          </a:xfrm>
          <a:prstGeom prst="rect">
            <a:avLst/>
          </a:prstGeom>
          <a:ln>
            <a:noFill/>
          </a:ln>
        </p:spPr>
      </p:pic>
      <p:pic>
        <p:nvPicPr>
          <p:cNvPr id="84" name="Picture 83"/>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1000"/>
                    </a14:imgEffect>
                  </a14:imgLayer>
                </a14:imgProps>
              </a:ext>
              <a:ext uri="{28A0092B-C50C-407E-A947-70E740481C1C}">
                <a14:useLocalDpi xmlns:a14="http://schemas.microsoft.com/office/drawing/2010/main" val="0"/>
              </a:ext>
            </a:extLst>
          </a:blip>
          <a:stretch>
            <a:fillRect/>
          </a:stretch>
        </p:blipFill>
        <p:spPr>
          <a:xfrm>
            <a:off x="2933957" y="1340093"/>
            <a:ext cx="498159" cy="181922"/>
          </a:xfrm>
          <a:prstGeom prst="rect">
            <a:avLst/>
          </a:prstGeom>
        </p:spPr>
      </p:pic>
      <p:pic>
        <p:nvPicPr>
          <p:cNvPr id="85" name="Picture 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3238" y="1312269"/>
            <a:ext cx="451406" cy="299056"/>
          </a:xfrm>
          <a:prstGeom prst="rect">
            <a:avLst/>
          </a:prstGeom>
          <a:ln>
            <a:noFill/>
          </a:ln>
        </p:spPr>
      </p:pic>
      <p:grpSp>
        <p:nvGrpSpPr>
          <p:cNvPr id="11" name="Group 10"/>
          <p:cNvGrpSpPr/>
          <p:nvPr/>
        </p:nvGrpSpPr>
        <p:grpSpPr>
          <a:xfrm>
            <a:off x="3721806" y="2094577"/>
            <a:ext cx="193645" cy="1831520"/>
            <a:chOff x="3701208" y="2097600"/>
            <a:chExt cx="192320" cy="1311386"/>
          </a:xfrm>
        </p:grpSpPr>
        <p:sp>
          <p:nvSpPr>
            <p:cNvPr id="86" name="Chevron 85"/>
            <p:cNvSpPr/>
            <p:nvPr/>
          </p:nvSpPr>
          <p:spPr>
            <a:xfrm rot="10800000">
              <a:off x="3701208" y="2694469"/>
              <a:ext cx="192320" cy="252798"/>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solidFill>
                  <a:schemeClr val="tx1"/>
                </a:solidFill>
              </a:endParaRPr>
            </a:p>
          </p:txBody>
        </p:sp>
        <p:cxnSp>
          <p:nvCxnSpPr>
            <p:cNvPr id="8" name="Straight Connector 7"/>
            <p:cNvCxnSpPr/>
            <p:nvPr/>
          </p:nvCxnSpPr>
          <p:spPr>
            <a:xfrm>
              <a:off x="3843646" y="2923331"/>
              <a:ext cx="0" cy="485655"/>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endCxn id="86" idx="2"/>
            </p:cNvCxnSpPr>
            <p:nvPr/>
          </p:nvCxnSpPr>
          <p:spPr>
            <a:xfrm>
              <a:off x="3843646" y="2097600"/>
              <a:ext cx="1802" cy="596869"/>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cxnSp>
        <p:nvCxnSpPr>
          <p:cNvPr id="41" name="Straight Connector 40"/>
          <p:cNvCxnSpPr/>
          <p:nvPr/>
        </p:nvCxnSpPr>
        <p:spPr>
          <a:xfrm>
            <a:off x="3993343" y="969229"/>
            <a:ext cx="4486027" cy="0"/>
          </a:xfrm>
          <a:prstGeom prst="line">
            <a:avLst/>
          </a:prstGeom>
          <a:ln w="9525">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0" y="4581171"/>
            <a:ext cx="2783134" cy="189283"/>
          </a:xfrm>
          <a:prstGeom prst="rect">
            <a:avLst/>
          </a:prstGeom>
        </p:spPr>
        <p:txBody>
          <a:bodyPr wrap="none">
            <a:spAutoFit/>
          </a:bodyPr>
          <a:lstStyle/>
          <a:p>
            <a:pPr>
              <a:lnSpc>
                <a:spcPct val="90000"/>
              </a:lnSpc>
              <a:spcBef>
                <a:spcPts val="400"/>
              </a:spcBef>
            </a:pPr>
            <a:r>
              <a:rPr lang="en-US" sz="700" dirty="0">
                <a:solidFill>
                  <a:schemeClr val="tx1">
                    <a:lumMod val="50000"/>
                    <a:lumOff val="50000"/>
                  </a:schemeClr>
                </a:solidFill>
              </a:rPr>
              <a:t>*Other names and brands may be claimed as property of others.</a:t>
            </a:r>
          </a:p>
        </p:txBody>
      </p:sp>
      <p:sp>
        <p:nvSpPr>
          <p:cNvPr id="48" name="Rectangle 47"/>
          <p:cNvSpPr/>
          <p:nvPr/>
        </p:nvSpPr>
        <p:spPr>
          <a:xfrm>
            <a:off x="2223002" y="2438813"/>
            <a:ext cx="1346272" cy="1187892"/>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rPr>
              <a:t>Intel® </a:t>
            </a:r>
          </a:p>
          <a:p>
            <a:pPr algn="ctr"/>
            <a:r>
              <a:rPr lang="en-US" sz="1200" b="1" dirty="0">
                <a:solidFill>
                  <a:schemeClr val="bg1"/>
                </a:solidFill>
              </a:rPr>
              <a:t>MKL-DNN</a:t>
            </a:r>
          </a:p>
        </p:txBody>
      </p:sp>
      <p:sp>
        <p:nvSpPr>
          <p:cNvPr id="49" name="Rectangle 48"/>
          <p:cNvSpPr/>
          <p:nvPr/>
        </p:nvSpPr>
        <p:spPr>
          <a:xfrm>
            <a:off x="713585" y="2438814"/>
            <a:ext cx="1361131" cy="1187891"/>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rPr>
              <a:t>Intel® Math Kernel Library</a:t>
            </a:r>
          </a:p>
          <a:p>
            <a:pPr algn="ctr"/>
            <a:r>
              <a:rPr lang="en-US" sz="1200" b="1" dirty="0">
                <a:solidFill>
                  <a:schemeClr val="bg1"/>
                </a:solidFill>
              </a:rPr>
              <a:t>(Intel® MKL)</a:t>
            </a:r>
          </a:p>
        </p:txBody>
      </p:sp>
      <p:sp>
        <p:nvSpPr>
          <p:cNvPr id="50" name="Pie 49"/>
          <p:cNvSpPr/>
          <p:nvPr/>
        </p:nvSpPr>
        <p:spPr>
          <a:xfrm>
            <a:off x="1148297" y="2219065"/>
            <a:ext cx="442662" cy="442662"/>
          </a:xfrm>
          <a:prstGeom prst="pie">
            <a:avLst>
              <a:gd name="adj1" fmla="val 10799995"/>
              <a:gd name="adj2" fmla="val 20663"/>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1" name="Pie 50"/>
          <p:cNvSpPr/>
          <p:nvPr/>
        </p:nvSpPr>
        <p:spPr>
          <a:xfrm>
            <a:off x="2676190" y="2219065"/>
            <a:ext cx="442662" cy="442662"/>
          </a:xfrm>
          <a:prstGeom prst="pie">
            <a:avLst>
              <a:gd name="adj1" fmla="val 10799995"/>
              <a:gd name="adj2" fmla="val 20663"/>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2" name="Pie 51"/>
          <p:cNvSpPr/>
          <p:nvPr/>
        </p:nvSpPr>
        <p:spPr>
          <a:xfrm>
            <a:off x="1945454" y="1865222"/>
            <a:ext cx="442662" cy="442662"/>
          </a:xfrm>
          <a:prstGeom prst="pie">
            <a:avLst>
              <a:gd name="adj1" fmla="val 10799995"/>
              <a:gd name="adj2" fmla="val 20663"/>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7" name="TextBox 66"/>
          <p:cNvSpPr txBox="1"/>
          <p:nvPr/>
        </p:nvSpPr>
        <p:spPr>
          <a:xfrm>
            <a:off x="1673036" y="2499344"/>
            <a:ext cx="360676" cy="253916"/>
          </a:xfrm>
          <a:prstGeom prst="rect">
            <a:avLst/>
          </a:prstGeom>
          <a:noFill/>
        </p:spPr>
        <p:txBody>
          <a:bodyPr vert="horz" wrap="none" lIns="0" tIns="0" rIns="0" bIns="0" rtlCol="0">
            <a:spAutoFit/>
          </a:bodyPr>
          <a:lstStyle/>
          <a:p>
            <a:r>
              <a:rPr lang="en-US" sz="825" dirty="0">
                <a:solidFill>
                  <a:schemeClr val="bg1"/>
                </a:solidFill>
              </a:rPr>
              <a:t>Host &amp;</a:t>
            </a:r>
            <a:br>
              <a:rPr lang="en-US" sz="825" dirty="0">
                <a:solidFill>
                  <a:schemeClr val="bg1"/>
                </a:solidFill>
              </a:rPr>
            </a:br>
            <a:r>
              <a:rPr lang="en-US" sz="825" dirty="0">
                <a:solidFill>
                  <a:schemeClr val="bg1"/>
                </a:solidFill>
              </a:rPr>
              <a:t>Offload</a:t>
            </a:r>
          </a:p>
        </p:txBody>
      </p:sp>
      <p:sp>
        <p:nvSpPr>
          <p:cNvPr id="39" name="Rounded Rectangle 38"/>
          <p:cNvSpPr/>
          <p:nvPr/>
        </p:nvSpPr>
        <p:spPr>
          <a:xfrm>
            <a:off x="336177" y="4058772"/>
            <a:ext cx="8743734" cy="49630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lvl="1"/>
            <a:r>
              <a:rPr lang="en-US" sz="1600" dirty="0" smtClean="0"/>
              <a:t>Intel</a:t>
            </a:r>
            <a:r>
              <a:rPr lang="en-US" sz="1600" dirty="0"/>
              <a:t>® </a:t>
            </a:r>
            <a:r>
              <a:rPr lang="en-US" sz="1600" dirty="0" smtClean="0"/>
              <a:t>MKL-DNN and Intel® MKL – path to bring performance to DL frameworks on Intel® CPU</a:t>
            </a:r>
            <a:endParaRPr lang="en-US" sz="1600" u="sng" dirty="0" smtClean="0">
              <a:solidFill>
                <a:schemeClr val="bg1"/>
              </a:solidFill>
            </a:endParaRPr>
          </a:p>
        </p:txBody>
      </p:sp>
    </p:spTree>
    <p:extLst>
      <p:ext uri="{BB962C8B-B14F-4D97-AF65-F5344CB8AC3E}">
        <p14:creationId xmlns:p14="http://schemas.microsoft.com/office/powerpoint/2010/main" val="43618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337"/>
            <a:ext cx="8229600" cy="741560"/>
          </a:xfrm>
        </p:spPr>
        <p:txBody>
          <a:bodyPr/>
          <a:lstStyle/>
          <a:p>
            <a:r>
              <a:rPr lang="en-US" dirty="0" smtClean="0"/>
              <a:t>Deep learning with Intel® MKL-DNN</a:t>
            </a:r>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13</a:t>
            </a:fld>
            <a:endParaRPr lang="en-US" dirty="0"/>
          </a:p>
        </p:txBody>
      </p:sp>
      <p:sp>
        <p:nvSpPr>
          <p:cNvPr id="6" name="Rounded Rectangle 5"/>
          <p:cNvSpPr/>
          <p:nvPr/>
        </p:nvSpPr>
        <p:spPr>
          <a:xfrm>
            <a:off x="1252447" y="692158"/>
            <a:ext cx="7141977" cy="185606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lvl="1"/>
            <a:r>
              <a:rPr lang="en-US" sz="1600" dirty="0" smtClean="0"/>
              <a:t>Intel</a:t>
            </a:r>
            <a:r>
              <a:rPr lang="en-US" sz="1600" dirty="0"/>
              <a:t>® </a:t>
            </a:r>
            <a:r>
              <a:rPr lang="en-US" sz="1600" dirty="0" smtClean="0"/>
              <a:t>MKL-DNN</a:t>
            </a:r>
          </a:p>
          <a:p>
            <a:pPr marL="285750" lvl="1" indent="-285750">
              <a:buFont typeface="Arial" panose="020B0604020202020204" pitchFamily="34" charset="0"/>
              <a:buChar char="•"/>
            </a:pPr>
            <a:r>
              <a:rPr lang="en-US" sz="1600" dirty="0"/>
              <a:t>Tech </a:t>
            </a:r>
            <a:r>
              <a:rPr lang="en-US" sz="1600" dirty="0" smtClean="0"/>
              <a:t>preview, </a:t>
            </a:r>
            <a:r>
              <a:rPr lang="en-US" sz="1600" dirty="0" smtClean="0">
                <a:hlinkClick r:id="rId3"/>
              </a:rPr>
              <a:t>https</a:t>
            </a:r>
            <a:r>
              <a:rPr lang="en-US" sz="1600" dirty="0">
                <a:hlinkClick r:id="rId3"/>
              </a:rPr>
              <a:t>://</a:t>
            </a:r>
            <a:r>
              <a:rPr lang="en-US" sz="1600" dirty="0" smtClean="0">
                <a:hlinkClick r:id="rId3"/>
              </a:rPr>
              <a:t>01.org/mkl-dnn</a:t>
            </a:r>
            <a:endParaRPr lang="en-US" sz="1600" dirty="0" smtClean="0"/>
          </a:p>
          <a:p>
            <a:pPr marL="285750" lvl="1" indent="-285750">
              <a:buFont typeface="Arial" panose="020B0604020202020204" pitchFamily="34" charset="0"/>
              <a:buChar char="•"/>
            </a:pPr>
            <a:r>
              <a:rPr lang="en-US" sz="1600" dirty="0" smtClean="0"/>
              <a:t>Demonstrates interfaces and the library structure for accepting external contributions</a:t>
            </a:r>
          </a:p>
          <a:p>
            <a:pPr marL="285750" lvl="1" indent="-285750">
              <a:buFont typeface="Arial" panose="020B0604020202020204" pitchFamily="34" charset="0"/>
              <a:buChar char="•"/>
            </a:pPr>
            <a:r>
              <a:rPr lang="en-US" sz="1600" dirty="0" smtClean="0"/>
              <a:t>Single precision</a:t>
            </a:r>
          </a:p>
          <a:p>
            <a:pPr marL="285750" lvl="1" indent="-285750">
              <a:buFont typeface="Arial" panose="020B0604020202020204" pitchFamily="34" charset="0"/>
              <a:buChar char="•"/>
            </a:pPr>
            <a:r>
              <a:rPr lang="en-US" sz="1600" dirty="0" smtClean="0"/>
              <a:t>Plan to enable more primitives to support additional topologies</a:t>
            </a:r>
          </a:p>
          <a:p>
            <a:pPr marL="285750" lvl="1" indent="-285750">
              <a:buFont typeface="Arial" panose="020B0604020202020204" pitchFamily="34" charset="0"/>
              <a:buChar char="•"/>
            </a:pPr>
            <a:r>
              <a:rPr lang="en-US" sz="1600" dirty="0" smtClean="0"/>
              <a:t>Plan more optimizations for latest generation of Intel® CPU</a:t>
            </a:r>
          </a:p>
          <a:p>
            <a:pPr marL="285750" lvl="1" indent="-285750">
              <a:buFont typeface="Arial" panose="020B0604020202020204" pitchFamily="34" charset="0"/>
              <a:buChar char="•"/>
            </a:pPr>
            <a:endParaRPr lang="en-US" sz="1600" u="sng" dirty="0" smtClean="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43315952"/>
              </p:ext>
            </p:extLst>
          </p:nvPr>
        </p:nvGraphicFramePr>
        <p:xfrm>
          <a:off x="792480" y="2662519"/>
          <a:ext cx="7689668" cy="2018256"/>
        </p:xfrm>
        <a:graphic>
          <a:graphicData uri="http://schemas.openxmlformats.org/drawingml/2006/table">
            <a:tbl>
              <a:tblPr firstRow="1" firstCol="1" bandRow="1">
                <a:tableStyleId>{5C22544A-7EE6-4342-B048-85BDC9FD1C3A}</a:tableStyleId>
              </a:tblPr>
              <a:tblGrid>
                <a:gridCol w="2925471"/>
                <a:gridCol w="2002643"/>
                <a:gridCol w="2761554"/>
              </a:tblGrid>
              <a:tr h="514718">
                <a:tc>
                  <a:txBody>
                    <a:bodyPr/>
                    <a:lstStyle/>
                    <a:p>
                      <a:pPr marL="0" marR="0" algn="ctr">
                        <a:spcBef>
                          <a:spcPts val="0"/>
                        </a:spcBef>
                        <a:spcAft>
                          <a:spcPts val="0"/>
                        </a:spcAft>
                      </a:pPr>
                      <a:r>
                        <a:rPr lang="en-US" sz="1400" dirty="0">
                          <a:effectLst/>
                          <a:latin typeface="+mn-lt"/>
                        </a:rPr>
                        <a:t> </a:t>
                      </a:r>
                      <a:r>
                        <a:rPr lang="en-US" sz="1400" dirty="0" smtClean="0">
                          <a:effectLst/>
                          <a:latin typeface="+mn-lt"/>
                        </a:rPr>
                        <a:t>Deep Learning primitives in Intel® MKL-DNN</a:t>
                      </a:r>
                      <a:endParaRPr lang="ru-RU" sz="14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For support of topologies</a:t>
                      </a:r>
                      <a:endParaRPr lang="ru-RU" sz="140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Optimized for </a:t>
                      </a:r>
                      <a:endParaRPr lang="ru-RU" sz="1400" dirty="0">
                        <a:effectLst/>
                        <a:latin typeface="+mn-lt"/>
                        <a:ea typeface="Times New Roman" panose="02020603050405020304" pitchFamily="18" charset="0"/>
                        <a:cs typeface="Times New Roman" panose="02020603050405020304" pitchFamily="18" charset="0"/>
                      </a:endParaRPr>
                    </a:p>
                  </a:txBody>
                  <a:tcPr marT="0" marB="0"/>
                </a:tc>
              </a:tr>
              <a:tr h="1503538">
                <a:tc>
                  <a:txBody>
                    <a:bodyPr/>
                    <a:lstStyle/>
                    <a:p>
                      <a:pPr marL="0" marR="0">
                        <a:spcBef>
                          <a:spcPts val="0"/>
                        </a:spcBef>
                        <a:spcAft>
                          <a:spcPts val="0"/>
                        </a:spcAft>
                      </a:pPr>
                      <a:r>
                        <a:rPr lang="en-US" sz="1400" b="0" dirty="0" smtClean="0">
                          <a:effectLst/>
                          <a:latin typeface="+mn-lt"/>
                        </a:rPr>
                        <a:t>Direct (3-D) convolution</a:t>
                      </a:r>
                    </a:p>
                    <a:p>
                      <a:pPr marL="0" marR="0" indent="0" algn="l" defTabSz="609585" rtl="0" eaLnBrk="1" fontAlgn="auto" latinLnBrk="0" hangingPunct="1">
                        <a:lnSpc>
                          <a:spcPct val="100000"/>
                        </a:lnSpc>
                        <a:spcBef>
                          <a:spcPts val="0"/>
                        </a:spcBef>
                        <a:spcAft>
                          <a:spcPts val="0"/>
                        </a:spcAft>
                        <a:buClrTx/>
                        <a:buSzTx/>
                        <a:buFontTx/>
                        <a:buNone/>
                        <a:tabLst/>
                        <a:defRPr/>
                      </a:pPr>
                      <a:r>
                        <a:rPr lang="en-US" sz="1400" b="0" dirty="0" smtClean="0">
                          <a:effectLst/>
                          <a:latin typeface="+mn-lt"/>
                          <a:ea typeface="Times New Roman" panose="02020603050405020304" pitchFamily="18" charset="0"/>
                          <a:cs typeface="Times New Roman" panose="02020603050405020304" pitchFamily="18" charset="0"/>
                        </a:rPr>
                        <a:t>Fully connected</a:t>
                      </a:r>
                    </a:p>
                    <a:p>
                      <a:pPr marL="0" marR="0" indent="0" algn="l" defTabSz="609585" rtl="0" eaLnBrk="1" fontAlgn="auto" latinLnBrk="0" hangingPunct="1">
                        <a:lnSpc>
                          <a:spcPct val="100000"/>
                        </a:lnSpc>
                        <a:spcBef>
                          <a:spcPts val="0"/>
                        </a:spcBef>
                        <a:spcAft>
                          <a:spcPts val="0"/>
                        </a:spcAft>
                        <a:buClrTx/>
                        <a:buSzTx/>
                        <a:buFontTx/>
                        <a:buNone/>
                        <a:tabLst/>
                        <a:defRPr/>
                      </a:pPr>
                      <a:r>
                        <a:rPr lang="en-US" sz="1400" b="0" dirty="0" smtClean="0">
                          <a:effectLst/>
                          <a:latin typeface="+mn-lt"/>
                        </a:rPr>
                        <a:t>Max/</a:t>
                      </a:r>
                      <a:r>
                        <a:rPr lang="en-US" sz="1400" b="0" dirty="0" err="1" smtClean="0">
                          <a:effectLst/>
                          <a:latin typeface="+mn-lt"/>
                        </a:rPr>
                        <a:t>Avg</a:t>
                      </a:r>
                      <a:r>
                        <a:rPr lang="en-US" sz="1400" b="0" dirty="0" smtClean="0">
                          <a:effectLst/>
                          <a:latin typeface="+mn-lt"/>
                        </a:rPr>
                        <a:t>/Min Pooling</a:t>
                      </a:r>
                    </a:p>
                    <a:p>
                      <a:pPr marL="0" marR="0" indent="0" algn="l" defTabSz="609585" rtl="0" eaLnBrk="1" fontAlgn="auto" latinLnBrk="0" hangingPunct="1">
                        <a:lnSpc>
                          <a:spcPct val="100000"/>
                        </a:lnSpc>
                        <a:spcBef>
                          <a:spcPts val="0"/>
                        </a:spcBef>
                        <a:spcAft>
                          <a:spcPts val="0"/>
                        </a:spcAft>
                        <a:buClrTx/>
                        <a:buSzTx/>
                        <a:buFontTx/>
                        <a:buNone/>
                        <a:tabLst/>
                        <a:defRPr/>
                      </a:pPr>
                      <a:r>
                        <a:rPr lang="en-US" sz="1400" b="0" dirty="0" smtClean="0">
                          <a:effectLst/>
                          <a:latin typeface="+mn-lt"/>
                        </a:rPr>
                        <a:t>Rectifier</a:t>
                      </a:r>
                      <a:r>
                        <a:rPr lang="en-US" sz="1400" b="0" baseline="0" dirty="0" smtClean="0">
                          <a:effectLst/>
                          <a:latin typeface="+mn-lt"/>
                        </a:rPr>
                        <a:t> Linear Unit (</a:t>
                      </a:r>
                      <a:r>
                        <a:rPr lang="en-US" sz="1400" b="0" baseline="0" dirty="0" err="1" smtClean="0">
                          <a:effectLst/>
                          <a:latin typeface="+mn-lt"/>
                        </a:rPr>
                        <a:t>reLu</a:t>
                      </a:r>
                      <a:r>
                        <a:rPr lang="en-US" sz="1400" b="0" baseline="0" dirty="0" smtClean="0">
                          <a:effectLst/>
                          <a:latin typeface="+mn-lt"/>
                        </a:rPr>
                        <a:t>)</a:t>
                      </a:r>
                      <a:endParaRPr lang="ru-RU" sz="1400" b="0" dirty="0" smtClean="0">
                        <a:effectLst/>
                        <a:latin typeface="+mn-lt"/>
                      </a:endParaRPr>
                    </a:p>
                    <a:p>
                      <a:pPr marL="0" marR="0" indent="0" algn="l" defTabSz="609585" rtl="0" eaLnBrk="1" fontAlgn="auto" latinLnBrk="0" hangingPunct="1">
                        <a:lnSpc>
                          <a:spcPct val="100000"/>
                        </a:lnSpc>
                        <a:spcBef>
                          <a:spcPts val="0"/>
                        </a:spcBef>
                        <a:spcAft>
                          <a:spcPts val="0"/>
                        </a:spcAft>
                        <a:buClrTx/>
                        <a:buSzTx/>
                        <a:buFontTx/>
                        <a:buNone/>
                        <a:tabLst/>
                        <a:defRPr/>
                      </a:pPr>
                      <a:r>
                        <a:rPr lang="en-US" sz="1400" b="0" dirty="0" smtClean="0">
                          <a:effectLst/>
                          <a:latin typeface="+mn-lt"/>
                        </a:rPr>
                        <a:t>Local Response Normalization (LRN)</a:t>
                      </a:r>
                      <a:endParaRPr lang="ru-RU" sz="1400" b="0" dirty="0" smtClean="0">
                        <a:effectLst/>
                        <a:latin typeface="+mn-lt"/>
                        <a:ea typeface="Times New Roman" panose="02020603050405020304" pitchFamily="18" charset="0"/>
                        <a:cs typeface="Times New Roman" panose="02020603050405020304" pitchFamily="18" charset="0"/>
                      </a:endParaRPr>
                    </a:p>
                    <a:p>
                      <a:pPr marL="0" marR="0" indent="0" algn="l" defTabSz="609585" rtl="0" eaLnBrk="1" fontAlgn="auto" latinLnBrk="0" hangingPunct="1">
                        <a:lnSpc>
                          <a:spcPct val="100000"/>
                        </a:lnSpc>
                        <a:spcBef>
                          <a:spcPts val="0"/>
                        </a:spcBef>
                        <a:spcAft>
                          <a:spcPts val="0"/>
                        </a:spcAft>
                        <a:buClrTx/>
                        <a:buSzTx/>
                        <a:buFontTx/>
                        <a:buNone/>
                        <a:tabLst/>
                        <a:defRPr/>
                      </a:pPr>
                      <a:r>
                        <a:rPr lang="en-US" sz="1400" b="0" dirty="0" smtClean="0">
                          <a:effectLst/>
                          <a:latin typeface="+mn-lt"/>
                          <a:ea typeface="Times New Roman" panose="02020603050405020304" pitchFamily="18" charset="0"/>
                          <a:cs typeface="Times New Roman" panose="02020603050405020304" pitchFamily="18" charset="0"/>
                        </a:rPr>
                        <a:t>3-D convolution</a:t>
                      </a:r>
                      <a:r>
                        <a:rPr lang="en-US" sz="1400" b="0" baseline="0" dirty="0" smtClean="0">
                          <a:effectLst/>
                          <a:latin typeface="+mn-lt"/>
                          <a:ea typeface="Times New Roman" panose="02020603050405020304" pitchFamily="18" charset="0"/>
                          <a:cs typeface="Times New Roman" panose="02020603050405020304" pitchFamily="18" charset="0"/>
                        </a:rPr>
                        <a:t>+ </a:t>
                      </a:r>
                      <a:r>
                        <a:rPr lang="en-US" sz="1400" b="0" baseline="0" dirty="0" err="1" smtClean="0">
                          <a:effectLst/>
                          <a:latin typeface="+mn-lt"/>
                          <a:ea typeface="Times New Roman" panose="02020603050405020304" pitchFamily="18" charset="0"/>
                          <a:cs typeface="Times New Roman" panose="02020603050405020304" pitchFamily="18" charset="0"/>
                        </a:rPr>
                        <a:t>reLu</a:t>
                      </a:r>
                      <a:endParaRPr lang="en-US" sz="1400" b="0" dirty="0" smtClean="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1400" dirty="0" err="1" smtClean="0">
                          <a:effectLst/>
                          <a:latin typeface="+mn-lt"/>
                        </a:rPr>
                        <a:t>AlexNet</a:t>
                      </a:r>
                      <a:r>
                        <a:rPr lang="en-US" sz="1400" dirty="0" smtClean="0">
                          <a:effectLst/>
                          <a:latin typeface="+mn-lt"/>
                        </a:rPr>
                        <a:t>, VGG, </a:t>
                      </a:r>
                      <a:r>
                        <a:rPr lang="en-US" sz="1400" dirty="0" err="1" smtClean="0">
                          <a:effectLst/>
                          <a:latin typeface="+mn-lt"/>
                        </a:rPr>
                        <a:t>GoogleNet</a:t>
                      </a:r>
                      <a:r>
                        <a:rPr lang="en-US" sz="1400" dirty="0" smtClean="0">
                          <a:effectLst/>
                          <a:latin typeface="+mn-lt"/>
                        </a:rPr>
                        <a:t>, </a:t>
                      </a:r>
                      <a:r>
                        <a:rPr lang="en-US" sz="1400" dirty="0" err="1" smtClean="0">
                          <a:effectLst/>
                          <a:latin typeface="+mn-lt"/>
                        </a:rPr>
                        <a:t>ResNet</a:t>
                      </a:r>
                      <a:endParaRPr lang="ru-RU" sz="1400" dirty="0" smtClean="0">
                        <a:effectLst/>
                        <a:latin typeface="+mn-lt"/>
                        <a:ea typeface="Times New Roman" panose="02020603050405020304" pitchFamily="18" charset="0"/>
                        <a:cs typeface="Times New Roman" panose="02020603050405020304" pitchFamily="18" charset="0"/>
                      </a:endParaRPr>
                    </a:p>
                    <a:p>
                      <a:pPr marL="0" marR="0" indent="0" algn="l" defTabSz="609585" rtl="0" eaLnBrk="1" fontAlgn="auto" latinLnBrk="0" hangingPunct="1">
                        <a:lnSpc>
                          <a:spcPct val="100000"/>
                        </a:lnSpc>
                        <a:spcBef>
                          <a:spcPts val="0"/>
                        </a:spcBef>
                        <a:spcAft>
                          <a:spcPts val="0"/>
                        </a:spcAft>
                        <a:buClrTx/>
                        <a:buSzTx/>
                        <a:buFontTx/>
                        <a:buNone/>
                        <a:tabLst/>
                        <a:defRPr/>
                      </a:pPr>
                      <a:endParaRPr lang="en-US" sz="1400" b="0" dirty="0" smtClean="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pt-BR" sz="1400" b="0" dirty="0" smtClean="0">
                          <a:effectLst/>
                          <a:latin typeface="+mn-lt"/>
                          <a:ea typeface="Times New Roman" panose="02020603050405020304" pitchFamily="18" charset="0"/>
                          <a:cs typeface="Times New Roman" panose="02020603050405020304" pitchFamily="18" charset="0"/>
                        </a:rPr>
                        <a:t>Intel(R) Xeon(R) processor E5-xxxx v3 (codename Haswell)</a:t>
                      </a:r>
                    </a:p>
                    <a:p>
                      <a:pPr marL="0" marR="0" indent="0" algn="l" defTabSz="609585" rtl="0" eaLnBrk="1" fontAlgn="auto" latinLnBrk="0" hangingPunct="1">
                        <a:lnSpc>
                          <a:spcPct val="100000"/>
                        </a:lnSpc>
                        <a:spcBef>
                          <a:spcPts val="0"/>
                        </a:spcBef>
                        <a:spcAft>
                          <a:spcPts val="0"/>
                        </a:spcAft>
                        <a:buClrTx/>
                        <a:buSzTx/>
                        <a:buFontTx/>
                        <a:buNone/>
                        <a:tabLst/>
                        <a:defRPr/>
                      </a:pPr>
                      <a:r>
                        <a:rPr lang="pt-BR" sz="1400" b="0" dirty="0" smtClean="0">
                          <a:effectLst/>
                          <a:latin typeface="+mn-lt"/>
                          <a:ea typeface="Times New Roman" panose="02020603050405020304" pitchFamily="18" charset="0"/>
                          <a:cs typeface="Times New Roman" panose="02020603050405020304" pitchFamily="18" charset="0"/>
                        </a:rPr>
                        <a:t>Intel(R) Xeon(R) processor E5-xxxx v4 (codename Broadwell)</a:t>
                      </a:r>
                      <a:endParaRPr lang="en-US" sz="1400" b="0" dirty="0" smtClean="0">
                        <a:effectLst/>
                        <a:latin typeface="+mn-lt"/>
                        <a:ea typeface="Times New Roman" panose="02020603050405020304" pitchFamily="18" charset="0"/>
                        <a:cs typeface="Times New Roman" panose="02020603050405020304" pitchFamily="18" charset="0"/>
                      </a:endParaRPr>
                    </a:p>
                  </a:txBody>
                  <a:tcPr marT="0" marB="0"/>
                </a:tc>
              </a:tr>
            </a:tbl>
          </a:graphicData>
        </a:graphic>
      </p:graphicFrame>
    </p:spTree>
    <p:extLst>
      <p:ext uri="{BB962C8B-B14F-4D97-AF65-F5344CB8AC3E}">
        <p14:creationId xmlns:p14="http://schemas.microsoft.com/office/powerpoint/2010/main" val="412929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337"/>
            <a:ext cx="8229600" cy="741560"/>
          </a:xfrm>
        </p:spPr>
        <p:txBody>
          <a:bodyPr/>
          <a:lstStyle/>
          <a:p>
            <a:r>
              <a:rPr lang="en-US" dirty="0" smtClean="0"/>
              <a:t>Deep learning with Intel® MKL-DNN</a:t>
            </a:r>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14</a:t>
            </a:fld>
            <a:endParaRPr lang="en-US" dirty="0"/>
          </a:p>
        </p:txBody>
      </p:sp>
      <p:sp>
        <p:nvSpPr>
          <p:cNvPr id="6" name="Rounded Rectangle 5"/>
          <p:cNvSpPr/>
          <p:nvPr/>
        </p:nvSpPr>
        <p:spPr>
          <a:xfrm>
            <a:off x="324044" y="863404"/>
            <a:ext cx="3355556" cy="345983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lvl="1"/>
            <a:r>
              <a:rPr lang="en-US" sz="1600" dirty="0" smtClean="0"/>
              <a:t>Intel</a:t>
            </a:r>
            <a:r>
              <a:rPr lang="en-US" sz="1600" dirty="0"/>
              <a:t>® </a:t>
            </a:r>
            <a:r>
              <a:rPr lang="en-US" sz="1600" dirty="0" smtClean="0"/>
              <a:t>MKL-DNN Programming Model</a:t>
            </a:r>
          </a:p>
          <a:p>
            <a:pPr marL="285750" lvl="1" indent="-285750">
              <a:buFont typeface="Arial" panose="020B0604020202020204" pitchFamily="34" charset="0"/>
              <a:buChar char="•"/>
            </a:pPr>
            <a:r>
              <a:rPr lang="en-US" sz="1200" b="1" dirty="0" smtClean="0">
                <a:solidFill>
                  <a:schemeClr val="bg1"/>
                </a:solidFill>
              </a:rPr>
              <a:t>Primitive</a:t>
            </a:r>
            <a:r>
              <a:rPr lang="en-US" sz="1200" dirty="0" smtClean="0">
                <a:solidFill>
                  <a:schemeClr val="bg1"/>
                </a:solidFill>
              </a:rPr>
              <a:t> – any operation (convolution, data format re-order, memory)</a:t>
            </a:r>
          </a:p>
          <a:p>
            <a:pPr marL="742950" lvl="2" indent="-285750">
              <a:buFont typeface="Arial" panose="020B0604020202020204" pitchFamily="34" charset="0"/>
              <a:buChar char="•"/>
            </a:pPr>
            <a:r>
              <a:rPr lang="en-US" sz="1200" b="1" dirty="0" smtClean="0">
                <a:solidFill>
                  <a:schemeClr val="bg1"/>
                </a:solidFill>
              </a:rPr>
              <a:t>Operation/memory descriptor</a:t>
            </a:r>
            <a:r>
              <a:rPr lang="en-US" sz="1200" dirty="0" smtClean="0">
                <a:solidFill>
                  <a:schemeClr val="bg1"/>
                </a:solidFill>
              </a:rPr>
              <a:t>  - convolution parameters, memory dimensions</a:t>
            </a:r>
          </a:p>
          <a:p>
            <a:pPr marL="742950" lvl="2" indent="-285750">
              <a:buFont typeface="Arial" panose="020B0604020202020204" pitchFamily="34" charset="0"/>
              <a:buChar char="•"/>
            </a:pPr>
            <a:r>
              <a:rPr lang="en-US" sz="1200" b="1" dirty="0" smtClean="0">
                <a:solidFill>
                  <a:schemeClr val="bg1"/>
                </a:solidFill>
              </a:rPr>
              <a:t>Descriptor</a:t>
            </a:r>
            <a:r>
              <a:rPr lang="en-US" sz="1200" dirty="0" smtClean="0">
                <a:solidFill>
                  <a:schemeClr val="bg1"/>
                </a:solidFill>
              </a:rPr>
              <a:t>  - complete description of a primitive</a:t>
            </a:r>
          </a:p>
          <a:p>
            <a:pPr marL="742950" lvl="2" indent="-285750">
              <a:buFont typeface="Arial" panose="020B0604020202020204" pitchFamily="34" charset="0"/>
              <a:buChar char="•"/>
            </a:pPr>
            <a:r>
              <a:rPr lang="en-US" sz="1200" b="1" dirty="0" smtClean="0">
                <a:solidFill>
                  <a:schemeClr val="bg1"/>
                </a:solidFill>
              </a:rPr>
              <a:t>Primitive</a:t>
            </a:r>
            <a:r>
              <a:rPr lang="en-US" sz="1200" dirty="0" smtClean="0">
                <a:solidFill>
                  <a:schemeClr val="bg1"/>
                </a:solidFill>
              </a:rPr>
              <a:t> – a specific instance of a primitive relying on descriptor</a:t>
            </a:r>
          </a:p>
          <a:p>
            <a:pPr marL="285750" lvl="1" indent="-285750">
              <a:buFont typeface="Arial" panose="020B0604020202020204" pitchFamily="34" charset="0"/>
              <a:buChar char="•"/>
            </a:pPr>
            <a:r>
              <a:rPr lang="en-US" sz="1200" b="1" dirty="0" smtClean="0">
                <a:solidFill>
                  <a:schemeClr val="bg1"/>
                </a:solidFill>
              </a:rPr>
              <a:t>Engine </a:t>
            </a:r>
            <a:r>
              <a:rPr lang="en-US" sz="1200" dirty="0" smtClean="0">
                <a:solidFill>
                  <a:schemeClr val="bg1"/>
                </a:solidFill>
              </a:rPr>
              <a:t>– execution device (e.g., CPU)</a:t>
            </a:r>
          </a:p>
          <a:p>
            <a:pPr marL="285750" lvl="1" indent="-285750">
              <a:buFont typeface="Arial" panose="020B0604020202020204" pitchFamily="34" charset="0"/>
              <a:buChar char="•"/>
            </a:pPr>
            <a:r>
              <a:rPr lang="en-US" sz="1200" b="1" dirty="0" smtClean="0">
                <a:solidFill>
                  <a:schemeClr val="bg1"/>
                </a:solidFill>
              </a:rPr>
              <a:t>Stream</a:t>
            </a:r>
            <a:r>
              <a:rPr lang="en-US" sz="1200" dirty="0" smtClean="0">
                <a:solidFill>
                  <a:schemeClr val="bg1"/>
                </a:solidFill>
              </a:rPr>
              <a:t> – execution context</a:t>
            </a:r>
          </a:p>
        </p:txBody>
      </p:sp>
      <p:sp>
        <p:nvSpPr>
          <p:cNvPr id="8" name="Rectangle 7"/>
          <p:cNvSpPr/>
          <p:nvPr/>
        </p:nvSpPr>
        <p:spPr>
          <a:xfrm>
            <a:off x="3812756" y="638735"/>
            <a:ext cx="5230392" cy="40811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800" b="1" dirty="0" smtClean="0">
                <a:solidFill>
                  <a:schemeClr val="tx1"/>
                </a:solidFill>
                <a:latin typeface="Courier"/>
              </a:rPr>
              <a:t>/* </a:t>
            </a:r>
            <a:r>
              <a:rPr lang="en-US" sz="800" b="1" dirty="0">
                <a:solidFill>
                  <a:schemeClr val="tx1"/>
                </a:solidFill>
                <a:latin typeface="Courier"/>
              </a:rPr>
              <a:t>I</a:t>
            </a:r>
            <a:r>
              <a:rPr lang="en-US" sz="800" b="1" dirty="0" smtClean="0">
                <a:solidFill>
                  <a:schemeClr val="tx1"/>
                </a:solidFill>
                <a:latin typeface="Courier"/>
              </a:rPr>
              <a:t>nitialize CPU engine */</a:t>
            </a:r>
          </a:p>
          <a:p>
            <a:r>
              <a:rPr lang="en-US" sz="800" dirty="0" smtClean="0">
                <a:solidFill>
                  <a:schemeClr val="tx1"/>
                </a:solidFill>
                <a:latin typeface="Courier"/>
              </a:rPr>
              <a:t>auto </a:t>
            </a:r>
            <a:r>
              <a:rPr lang="en-US" sz="800" dirty="0" err="1">
                <a:solidFill>
                  <a:schemeClr val="tx1"/>
                </a:solidFill>
                <a:latin typeface="Courier"/>
              </a:rPr>
              <a:t>cpu_engine</a:t>
            </a:r>
            <a:r>
              <a:rPr lang="en-US" sz="800" dirty="0">
                <a:solidFill>
                  <a:schemeClr val="tx1"/>
                </a:solidFill>
                <a:latin typeface="Courier"/>
              </a:rPr>
              <a:t> = </a:t>
            </a:r>
            <a:r>
              <a:rPr lang="en-US" sz="800" dirty="0" err="1">
                <a:solidFill>
                  <a:schemeClr val="tx1"/>
                </a:solidFill>
                <a:latin typeface="Courier"/>
              </a:rPr>
              <a:t>mkldnn</a:t>
            </a:r>
            <a:r>
              <a:rPr lang="en-US" sz="800" dirty="0">
                <a:solidFill>
                  <a:schemeClr val="tx1"/>
                </a:solidFill>
                <a:latin typeface="Courier"/>
              </a:rPr>
              <a:t>::engine(</a:t>
            </a:r>
            <a:r>
              <a:rPr lang="en-US" sz="800" dirty="0" err="1">
                <a:solidFill>
                  <a:schemeClr val="tx1"/>
                </a:solidFill>
                <a:latin typeface="Courier"/>
              </a:rPr>
              <a:t>mkldnn</a:t>
            </a:r>
            <a:r>
              <a:rPr lang="en-US" sz="800" dirty="0">
                <a:solidFill>
                  <a:schemeClr val="tx1"/>
                </a:solidFill>
                <a:latin typeface="Courier"/>
              </a:rPr>
              <a:t>::engine::</a:t>
            </a:r>
            <a:r>
              <a:rPr lang="en-US" sz="800" dirty="0" err="1">
                <a:solidFill>
                  <a:schemeClr val="tx1"/>
                </a:solidFill>
                <a:latin typeface="Courier"/>
              </a:rPr>
              <a:t>cpu</a:t>
            </a:r>
            <a:r>
              <a:rPr lang="en-US" sz="800" dirty="0">
                <a:solidFill>
                  <a:schemeClr val="tx1"/>
                </a:solidFill>
                <a:latin typeface="Courier"/>
              </a:rPr>
              <a:t>, 0</a:t>
            </a:r>
            <a:r>
              <a:rPr lang="en-US" sz="800" dirty="0" smtClean="0">
                <a:solidFill>
                  <a:schemeClr val="tx1"/>
                </a:solidFill>
                <a:latin typeface="Courier"/>
              </a:rPr>
              <a:t>);</a:t>
            </a:r>
          </a:p>
          <a:p>
            <a:r>
              <a:rPr lang="en-US" sz="800" b="1" dirty="0" smtClean="0">
                <a:solidFill>
                  <a:schemeClr val="tx1"/>
                </a:solidFill>
                <a:latin typeface="Courier"/>
              </a:rPr>
              <a:t>/* Create a vector of primitives */</a:t>
            </a:r>
            <a:endParaRPr lang="en-US" sz="800" b="1" dirty="0">
              <a:solidFill>
                <a:schemeClr val="tx1"/>
              </a:solidFill>
              <a:latin typeface="Courier"/>
            </a:endParaRPr>
          </a:p>
          <a:p>
            <a:r>
              <a:rPr lang="en-US" sz="800" dirty="0" err="1" smtClean="0">
                <a:solidFill>
                  <a:schemeClr val="tx2"/>
                </a:solidFill>
                <a:latin typeface="Courier"/>
              </a:rPr>
              <a:t>std</a:t>
            </a:r>
            <a:r>
              <a:rPr lang="en-US" sz="800" dirty="0">
                <a:solidFill>
                  <a:schemeClr val="tx2"/>
                </a:solidFill>
                <a:latin typeface="Courier"/>
              </a:rPr>
              <a:t>::vector&lt;</a:t>
            </a:r>
            <a:r>
              <a:rPr lang="en-US" sz="800" dirty="0" err="1">
                <a:solidFill>
                  <a:schemeClr val="tx2"/>
                </a:solidFill>
                <a:latin typeface="Courier"/>
              </a:rPr>
              <a:t>mkldnn</a:t>
            </a:r>
            <a:r>
              <a:rPr lang="en-US" sz="800" dirty="0">
                <a:solidFill>
                  <a:schemeClr val="tx2"/>
                </a:solidFill>
                <a:latin typeface="Courier"/>
              </a:rPr>
              <a:t>::primitive&gt; net</a:t>
            </a:r>
            <a:r>
              <a:rPr lang="en-US" sz="800" dirty="0" smtClean="0">
                <a:solidFill>
                  <a:schemeClr val="tx2"/>
                </a:solidFill>
                <a:latin typeface="Courier"/>
              </a:rPr>
              <a:t>;</a:t>
            </a:r>
          </a:p>
          <a:p>
            <a:r>
              <a:rPr lang="en-US" sz="800" b="1" dirty="0" smtClean="0">
                <a:solidFill>
                  <a:schemeClr val="tx1"/>
                </a:solidFill>
                <a:latin typeface="Courier"/>
              </a:rPr>
              <a:t>/* </a:t>
            </a:r>
            <a:r>
              <a:rPr lang="en-US" sz="800" b="1" dirty="0">
                <a:solidFill>
                  <a:schemeClr val="tx1"/>
                </a:solidFill>
                <a:latin typeface="Courier"/>
              </a:rPr>
              <a:t>Allocate input data and create a tensor structure that describes </a:t>
            </a:r>
            <a:r>
              <a:rPr lang="en-US" sz="800" b="1" dirty="0" smtClean="0">
                <a:solidFill>
                  <a:schemeClr val="tx1"/>
                </a:solidFill>
                <a:latin typeface="Courier"/>
              </a:rPr>
              <a:t>it */</a:t>
            </a:r>
          </a:p>
          <a:p>
            <a:r>
              <a:rPr lang="en-US" sz="800" dirty="0" err="1" smtClean="0">
                <a:solidFill>
                  <a:schemeClr val="tx2"/>
                </a:solidFill>
                <a:latin typeface="Courier"/>
              </a:rPr>
              <a:t>std</a:t>
            </a:r>
            <a:r>
              <a:rPr lang="en-US" sz="800" dirty="0">
                <a:solidFill>
                  <a:schemeClr val="tx2"/>
                </a:solidFill>
                <a:latin typeface="Courier"/>
              </a:rPr>
              <a:t>::vector&lt;float&gt; </a:t>
            </a:r>
            <a:r>
              <a:rPr lang="en-US" sz="800" dirty="0" err="1">
                <a:solidFill>
                  <a:schemeClr val="tx2"/>
                </a:solidFill>
                <a:latin typeface="Courier"/>
              </a:rPr>
              <a:t>src</a:t>
            </a:r>
            <a:r>
              <a:rPr lang="en-US" sz="800" dirty="0">
                <a:solidFill>
                  <a:schemeClr val="tx2"/>
                </a:solidFill>
                <a:latin typeface="Courier"/>
              </a:rPr>
              <a:t>(2 * 3 * 227 * 227);</a:t>
            </a:r>
          </a:p>
          <a:p>
            <a:r>
              <a:rPr lang="en-US" sz="800" dirty="0" err="1">
                <a:solidFill>
                  <a:schemeClr val="tx2"/>
                </a:solidFill>
                <a:latin typeface="Courier"/>
              </a:rPr>
              <a:t>mkldnn</a:t>
            </a:r>
            <a:r>
              <a:rPr lang="en-US" sz="800" dirty="0">
                <a:solidFill>
                  <a:schemeClr val="tx2"/>
                </a:solidFill>
                <a:latin typeface="Courier"/>
              </a:rPr>
              <a:t>::tensor::dims </a:t>
            </a:r>
            <a:r>
              <a:rPr lang="en-US" sz="800" dirty="0" err="1">
                <a:solidFill>
                  <a:schemeClr val="tx2"/>
                </a:solidFill>
                <a:latin typeface="Courier"/>
              </a:rPr>
              <a:t>conv_src_dims</a:t>
            </a:r>
            <a:r>
              <a:rPr lang="en-US" sz="800" dirty="0">
                <a:solidFill>
                  <a:schemeClr val="tx2"/>
                </a:solidFill>
                <a:latin typeface="Courier"/>
              </a:rPr>
              <a:t> = {2, 3, 227, 227</a:t>
            </a:r>
            <a:r>
              <a:rPr lang="en-US" sz="800" dirty="0" smtClean="0">
                <a:solidFill>
                  <a:schemeClr val="tx2"/>
                </a:solidFill>
                <a:latin typeface="Courier"/>
              </a:rPr>
              <a:t>};</a:t>
            </a:r>
          </a:p>
          <a:p>
            <a:r>
              <a:rPr lang="en-US" sz="800" b="1" dirty="0" smtClean="0">
                <a:solidFill>
                  <a:schemeClr val="tx1"/>
                </a:solidFill>
                <a:latin typeface="Courier"/>
              </a:rPr>
              <a:t>/* Create memory descriptors, one for data and another for convolution input */</a:t>
            </a:r>
            <a:endParaRPr lang="en-US" sz="800" b="1" dirty="0">
              <a:solidFill>
                <a:schemeClr val="tx1"/>
              </a:solidFill>
              <a:latin typeface="Courier"/>
            </a:endParaRPr>
          </a:p>
          <a:p>
            <a:r>
              <a:rPr lang="en-US" sz="800" dirty="0" smtClean="0">
                <a:solidFill>
                  <a:schemeClr val="tx2"/>
                </a:solidFill>
                <a:latin typeface="Courier"/>
              </a:rPr>
              <a:t>auto </a:t>
            </a:r>
            <a:r>
              <a:rPr lang="en-US" sz="800" dirty="0" err="1">
                <a:solidFill>
                  <a:schemeClr val="tx2"/>
                </a:solidFill>
                <a:latin typeface="Courier"/>
              </a:rPr>
              <a:t>user_src_md</a:t>
            </a:r>
            <a:r>
              <a:rPr lang="en-US" sz="800" dirty="0">
                <a:solidFill>
                  <a:schemeClr val="tx2"/>
                </a:solidFill>
                <a:latin typeface="Courier"/>
              </a:rPr>
              <a:t> = </a:t>
            </a:r>
            <a:r>
              <a:rPr lang="en-US" sz="800" dirty="0" err="1">
                <a:solidFill>
                  <a:schemeClr val="tx2"/>
                </a:solidFill>
                <a:latin typeface="Courier"/>
              </a:rPr>
              <a:t>mkldnn</a:t>
            </a:r>
            <a:r>
              <a:rPr lang="en-US" sz="800" dirty="0">
                <a:solidFill>
                  <a:schemeClr val="tx2"/>
                </a:solidFill>
                <a:latin typeface="Courier"/>
              </a:rPr>
              <a:t>::memory::</a:t>
            </a:r>
            <a:r>
              <a:rPr lang="en-US" sz="800" dirty="0" err="1">
                <a:solidFill>
                  <a:schemeClr val="tx2"/>
                </a:solidFill>
                <a:latin typeface="Courier"/>
              </a:rPr>
              <a:t>desc</a:t>
            </a:r>
            <a:r>
              <a:rPr lang="en-US" sz="800" dirty="0">
                <a:solidFill>
                  <a:schemeClr val="tx2"/>
                </a:solidFill>
                <a:latin typeface="Courier"/>
              </a:rPr>
              <a:t>({</a:t>
            </a:r>
            <a:r>
              <a:rPr lang="en-US" sz="800" dirty="0" err="1">
                <a:solidFill>
                  <a:schemeClr val="tx2"/>
                </a:solidFill>
                <a:latin typeface="Courier"/>
              </a:rPr>
              <a:t>conv_src_dims</a:t>
            </a:r>
            <a:r>
              <a:rPr lang="en-US" sz="800" dirty="0">
                <a:solidFill>
                  <a:schemeClr val="tx2"/>
                </a:solidFill>
                <a:latin typeface="Courier"/>
              </a:rPr>
              <a:t>},</a:t>
            </a:r>
          </a:p>
          <a:p>
            <a:r>
              <a:rPr lang="en-US" sz="800" dirty="0" err="1">
                <a:solidFill>
                  <a:schemeClr val="tx2"/>
                </a:solidFill>
                <a:latin typeface="Courier"/>
              </a:rPr>
              <a:t>mkldnn</a:t>
            </a:r>
            <a:r>
              <a:rPr lang="en-US" sz="800" dirty="0">
                <a:solidFill>
                  <a:schemeClr val="tx2"/>
                </a:solidFill>
                <a:latin typeface="Courier"/>
              </a:rPr>
              <a:t>::memory::precision::f32, </a:t>
            </a:r>
            <a:r>
              <a:rPr lang="en-US" sz="800" dirty="0" err="1">
                <a:solidFill>
                  <a:schemeClr val="tx2"/>
                </a:solidFill>
                <a:latin typeface="Courier"/>
              </a:rPr>
              <a:t>mkldnn</a:t>
            </a:r>
            <a:r>
              <a:rPr lang="en-US" sz="800" dirty="0">
                <a:solidFill>
                  <a:schemeClr val="tx2"/>
                </a:solidFill>
                <a:latin typeface="Courier"/>
              </a:rPr>
              <a:t>::memory::format::</a:t>
            </a:r>
            <a:r>
              <a:rPr lang="en-US" sz="800" dirty="0" err="1">
                <a:solidFill>
                  <a:schemeClr val="tx2"/>
                </a:solidFill>
                <a:latin typeface="Courier"/>
              </a:rPr>
              <a:t>nchw</a:t>
            </a:r>
            <a:r>
              <a:rPr lang="en-US" sz="800" dirty="0">
                <a:solidFill>
                  <a:schemeClr val="tx2"/>
                </a:solidFill>
                <a:latin typeface="Courier"/>
              </a:rPr>
              <a:t>);</a:t>
            </a:r>
          </a:p>
          <a:p>
            <a:r>
              <a:rPr lang="en-US" sz="800" dirty="0">
                <a:solidFill>
                  <a:schemeClr val="tx2"/>
                </a:solidFill>
                <a:latin typeface="Courier"/>
              </a:rPr>
              <a:t>auto </a:t>
            </a:r>
            <a:r>
              <a:rPr lang="en-US" sz="800" dirty="0" err="1">
                <a:solidFill>
                  <a:schemeClr val="tx2"/>
                </a:solidFill>
                <a:latin typeface="Courier"/>
              </a:rPr>
              <a:t>conv_src_md</a:t>
            </a:r>
            <a:r>
              <a:rPr lang="en-US" sz="800" dirty="0">
                <a:solidFill>
                  <a:schemeClr val="tx2"/>
                </a:solidFill>
                <a:latin typeface="Courier"/>
              </a:rPr>
              <a:t> = </a:t>
            </a:r>
            <a:r>
              <a:rPr lang="en-US" sz="800" dirty="0" err="1">
                <a:solidFill>
                  <a:schemeClr val="tx2"/>
                </a:solidFill>
                <a:latin typeface="Courier"/>
              </a:rPr>
              <a:t>mkldnn</a:t>
            </a:r>
            <a:r>
              <a:rPr lang="en-US" sz="800" dirty="0">
                <a:solidFill>
                  <a:schemeClr val="tx2"/>
                </a:solidFill>
                <a:latin typeface="Courier"/>
              </a:rPr>
              <a:t>::memory::</a:t>
            </a:r>
            <a:r>
              <a:rPr lang="en-US" sz="800" dirty="0" err="1">
                <a:solidFill>
                  <a:schemeClr val="tx2"/>
                </a:solidFill>
                <a:latin typeface="Courier"/>
              </a:rPr>
              <a:t>desc</a:t>
            </a:r>
            <a:r>
              <a:rPr lang="en-US" sz="800" dirty="0">
                <a:solidFill>
                  <a:schemeClr val="tx2"/>
                </a:solidFill>
                <a:latin typeface="Courier"/>
              </a:rPr>
              <a:t>({</a:t>
            </a:r>
            <a:r>
              <a:rPr lang="en-US" sz="800" dirty="0" err="1">
                <a:solidFill>
                  <a:schemeClr val="tx2"/>
                </a:solidFill>
                <a:latin typeface="Courier"/>
              </a:rPr>
              <a:t>conv_src_dims</a:t>
            </a:r>
            <a:r>
              <a:rPr lang="en-US" sz="800" dirty="0">
                <a:solidFill>
                  <a:schemeClr val="tx2"/>
                </a:solidFill>
                <a:latin typeface="Courier"/>
              </a:rPr>
              <a:t>},</a:t>
            </a:r>
          </a:p>
          <a:p>
            <a:r>
              <a:rPr lang="en-US" sz="800" dirty="0" err="1">
                <a:solidFill>
                  <a:schemeClr val="tx2"/>
                </a:solidFill>
                <a:latin typeface="Courier"/>
              </a:rPr>
              <a:t>mkldnn</a:t>
            </a:r>
            <a:r>
              <a:rPr lang="en-US" sz="800" dirty="0">
                <a:solidFill>
                  <a:schemeClr val="tx2"/>
                </a:solidFill>
                <a:latin typeface="Courier"/>
              </a:rPr>
              <a:t>::memory::precision::f32, </a:t>
            </a:r>
            <a:r>
              <a:rPr lang="en-US" sz="800" dirty="0" err="1">
                <a:solidFill>
                  <a:schemeClr val="tx2"/>
                </a:solidFill>
                <a:latin typeface="Courier"/>
              </a:rPr>
              <a:t>mkldnn</a:t>
            </a:r>
            <a:r>
              <a:rPr lang="en-US" sz="800" dirty="0">
                <a:solidFill>
                  <a:schemeClr val="tx2"/>
                </a:solidFill>
                <a:latin typeface="Courier"/>
              </a:rPr>
              <a:t>::memory::format::any</a:t>
            </a:r>
            <a:r>
              <a:rPr lang="en-US" sz="800" dirty="0" smtClean="0">
                <a:solidFill>
                  <a:schemeClr val="tx2"/>
                </a:solidFill>
                <a:latin typeface="Courier"/>
              </a:rPr>
              <a:t>);</a:t>
            </a:r>
          </a:p>
          <a:p>
            <a:r>
              <a:rPr lang="en-US" sz="800" b="1" dirty="0" smtClean="0">
                <a:solidFill>
                  <a:schemeClr val="tx1"/>
                </a:solidFill>
                <a:latin typeface="Courier"/>
              </a:rPr>
              <a:t>/* </a:t>
            </a:r>
            <a:r>
              <a:rPr lang="en-US" sz="800" b="1" dirty="0">
                <a:solidFill>
                  <a:schemeClr val="tx1"/>
                </a:solidFill>
                <a:latin typeface="Courier"/>
              </a:rPr>
              <a:t>Create </a:t>
            </a:r>
            <a:r>
              <a:rPr lang="en-US" sz="800" b="1" dirty="0" smtClean="0">
                <a:solidFill>
                  <a:schemeClr val="tx1"/>
                </a:solidFill>
                <a:latin typeface="Courier"/>
              </a:rPr>
              <a:t>convolution descriptor */</a:t>
            </a:r>
            <a:endParaRPr lang="en-US" sz="800" b="1" dirty="0">
              <a:solidFill>
                <a:schemeClr val="tx1"/>
              </a:solidFill>
              <a:latin typeface="Courier"/>
            </a:endParaRPr>
          </a:p>
          <a:p>
            <a:r>
              <a:rPr lang="en-US" sz="800" dirty="0" smtClean="0">
                <a:solidFill>
                  <a:schemeClr val="tx2"/>
                </a:solidFill>
                <a:latin typeface="Courier"/>
              </a:rPr>
              <a:t>auto </a:t>
            </a:r>
            <a:r>
              <a:rPr lang="en-US" sz="800" dirty="0" err="1">
                <a:solidFill>
                  <a:schemeClr val="tx2"/>
                </a:solidFill>
                <a:latin typeface="Courier"/>
              </a:rPr>
              <a:t>conv_desc</a:t>
            </a:r>
            <a:r>
              <a:rPr lang="en-US" sz="800" dirty="0">
                <a:solidFill>
                  <a:schemeClr val="tx2"/>
                </a:solidFill>
                <a:latin typeface="Courier"/>
              </a:rPr>
              <a:t> = </a:t>
            </a:r>
            <a:r>
              <a:rPr lang="en-US" sz="800" dirty="0" err="1">
                <a:solidFill>
                  <a:schemeClr val="tx2"/>
                </a:solidFill>
                <a:latin typeface="Courier"/>
              </a:rPr>
              <a:t>mkldnn</a:t>
            </a:r>
            <a:r>
              <a:rPr lang="en-US" sz="800" dirty="0">
                <a:solidFill>
                  <a:schemeClr val="tx2"/>
                </a:solidFill>
                <a:latin typeface="Courier"/>
              </a:rPr>
              <a:t>::convolution::</a:t>
            </a:r>
            <a:r>
              <a:rPr lang="en-US" sz="800" dirty="0" err="1">
                <a:solidFill>
                  <a:schemeClr val="tx2"/>
                </a:solidFill>
                <a:latin typeface="Courier"/>
              </a:rPr>
              <a:t>desc</a:t>
            </a:r>
            <a:r>
              <a:rPr lang="en-US" sz="800" dirty="0">
                <a:solidFill>
                  <a:schemeClr val="tx2"/>
                </a:solidFill>
                <a:latin typeface="Courier"/>
              </a:rPr>
              <a:t>(</a:t>
            </a:r>
          </a:p>
          <a:p>
            <a:r>
              <a:rPr lang="en-US" sz="800" dirty="0" err="1">
                <a:solidFill>
                  <a:schemeClr val="tx2"/>
                </a:solidFill>
                <a:latin typeface="Courier"/>
              </a:rPr>
              <a:t>mkldnn</a:t>
            </a:r>
            <a:r>
              <a:rPr lang="en-US" sz="800" dirty="0">
                <a:solidFill>
                  <a:schemeClr val="tx2"/>
                </a:solidFill>
                <a:latin typeface="Courier"/>
              </a:rPr>
              <a:t>::</a:t>
            </a:r>
            <a:r>
              <a:rPr lang="en-US" sz="800" dirty="0" err="1">
                <a:solidFill>
                  <a:schemeClr val="tx2"/>
                </a:solidFill>
                <a:latin typeface="Courier"/>
              </a:rPr>
              <a:t>prop_kind</a:t>
            </a:r>
            <a:r>
              <a:rPr lang="en-US" sz="800" dirty="0">
                <a:solidFill>
                  <a:schemeClr val="tx2"/>
                </a:solidFill>
                <a:latin typeface="Courier"/>
              </a:rPr>
              <a:t>::forward, </a:t>
            </a:r>
            <a:r>
              <a:rPr lang="en-US" sz="800" dirty="0" err="1">
                <a:solidFill>
                  <a:schemeClr val="tx2"/>
                </a:solidFill>
                <a:latin typeface="Courier"/>
              </a:rPr>
              <a:t>mkldnn</a:t>
            </a:r>
            <a:r>
              <a:rPr lang="en-US" sz="800" dirty="0">
                <a:solidFill>
                  <a:schemeClr val="tx2"/>
                </a:solidFill>
                <a:latin typeface="Courier"/>
              </a:rPr>
              <a:t>::convolution::direct,</a:t>
            </a:r>
          </a:p>
          <a:p>
            <a:r>
              <a:rPr lang="en-US" sz="800" dirty="0" err="1">
                <a:solidFill>
                  <a:schemeClr val="tx2"/>
                </a:solidFill>
                <a:latin typeface="Courier"/>
              </a:rPr>
              <a:t>conv_src_md</a:t>
            </a:r>
            <a:r>
              <a:rPr lang="en-US" sz="800" dirty="0">
                <a:solidFill>
                  <a:schemeClr val="tx2"/>
                </a:solidFill>
                <a:latin typeface="Courier"/>
              </a:rPr>
              <a:t>, </a:t>
            </a:r>
            <a:r>
              <a:rPr lang="en-US" sz="800" dirty="0" err="1" smtClean="0">
                <a:solidFill>
                  <a:schemeClr val="tx2"/>
                </a:solidFill>
                <a:latin typeface="Courier"/>
              </a:rPr>
              <a:t>conv_weights_md</a:t>
            </a:r>
            <a:r>
              <a:rPr lang="en-US" sz="800" dirty="0">
                <a:solidFill>
                  <a:schemeClr val="tx2"/>
                </a:solidFill>
                <a:latin typeface="Courier"/>
              </a:rPr>
              <a:t>, </a:t>
            </a:r>
            <a:r>
              <a:rPr lang="en-US" sz="800" dirty="0" err="1">
                <a:solidFill>
                  <a:schemeClr val="tx2"/>
                </a:solidFill>
                <a:latin typeface="Courier"/>
              </a:rPr>
              <a:t>conv_bias_md</a:t>
            </a:r>
            <a:r>
              <a:rPr lang="en-US" sz="800" dirty="0">
                <a:solidFill>
                  <a:schemeClr val="tx2"/>
                </a:solidFill>
                <a:latin typeface="Courier"/>
              </a:rPr>
              <a:t>, </a:t>
            </a:r>
            <a:r>
              <a:rPr lang="en-US" sz="800" dirty="0" err="1">
                <a:solidFill>
                  <a:schemeClr val="tx2"/>
                </a:solidFill>
                <a:latin typeface="Courier"/>
              </a:rPr>
              <a:t>conv_dst_md</a:t>
            </a:r>
            <a:r>
              <a:rPr lang="en-US" sz="800" dirty="0">
                <a:solidFill>
                  <a:schemeClr val="tx2"/>
                </a:solidFill>
                <a:latin typeface="Courier"/>
              </a:rPr>
              <a:t>,</a:t>
            </a:r>
          </a:p>
          <a:p>
            <a:r>
              <a:rPr lang="en-US" sz="800" dirty="0">
                <a:solidFill>
                  <a:schemeClr val="tx2"/>
                </a:solidFill>
                <a:latin typeface="Courier"/>
              </a:rPr>
              <a:t>{1, 1}, {0, 0}, </a:t>
            </a:r>
            <a:r>
              <a:rPr lang="en-US" sz="800" dirty="0" err="1">
                <a:solidFill>
                  <a:schemeClr val="tx2"/>
                </a:solidFill>
                <a:latin typeface="Courier"/>
              </a:rPr>
              <a:t>mkldnn</a:t>
            </a:r>
            <a:r>
              <a:rPr lang="en-US" sz="800" dirty="0">
                <a:solidFill>
                  <a:schemeClr val="tx2"/>
                </a:solidFill>
                <a:latin typeface="Courier"/>
              </a:rPr>
              <a:t>::</a:t>
            </a:r>
            <a:r>
              <a:rPr lang="en-US" sz="800" dirty="0" err="1">
                <a:solidFill>
                  <a:schemeClr val="tx2"/>
                </a:solidFill>
                <a:latin typeface="Courier"/>
              </a:rPr>
              <a:t>padding_kind</a:t>
            </a:r>
            <a:r>
              <a:rPr lang="en-US" sz="800" dirty="0">
                <a:solidFill>
                  <a:schemeClr val="tx2"/>
                </a:solidFill>
                <a:latin typeface="Courier"/>
              </a:rPr>
              <a:t>::zero</a:t>
            </a:r>
            <a:r>
              <a:rPr lang="en-US" sz="800" dirty="0" smtClean="0">
                <a:solidFill>
                  <a:schemeClr val="tx2"/>
                </a:solidFill>
                <a:latin typeface="Courier"/>
              </a:rPr>
              <a:t>);</a:t>
            </a:r>
          </a:p>
          <a:p>
            <a:endParaRPr lang="en-US" sz="800" b="1" dirty="0" smtClean="0">
              <a:solidFill>
                <a:schemeClr val="tx1"/>
              </a:solidFill>
              <a:latin typeface="Courier"/>
            </a:endParaRPr>
          </a:p>
          <a:p>
            <a:r>
              <a:rPr lang="en-US" sz="800" b="1" dirty="0" smtClean="0">
                <a:solidFill>
                  <a:schemeClr val="tx1"/>
                </a:solidFill>
                <a:latin typeface="Courier"/>
              </a:rPr>
              <a:t>/* </a:t>
            </a:r>
            <a:r>
              <a:rPr lang="en-US" sz="800" b="1" dirty="0">
                <a:solidFill>
                  <a:schemeClr val="tx1"/>
                </a:solidFill>
                <a:latin typeface="Courier"/>
              </a:rPr>
              <a:t>Create </a:t>
            </a:r>
            <a:r>
              <a:rPr lang="en-US" sz="800" b="1" dirty="0" smtClean="0">
                <a:solidFill>
                  <a:schemeClr val="tx1"/>
                </a:solidFill>
                <a:latin typeface="Courier"/>
              </a:rPr>
              <a:t>a convolution primitive descriptor */</a:t>
            </a:r>
            <a:endParaRPr lang="en-US" sz="800" b="1" dirty="0">
              <a:solidFill>
                <a:schemeClr val="tx1"/>
              </a:solidFill>
              <a:latin typeface="Courier"/>
            </a:endParaRPr>
          </a:p>
          <a:p>
            <a:r>
              <a:rPr lang="en-US" sz="800" dirty="0" smtClean="0">
                <a:solidFill>
                  <a:schemeClr val="tx2"/>
                </a:solidFill>
                <a:latin typeface="Courier"/>
              </a:rPr>
              <a:t>auto </a:t>
            </a:r>
            <a:r>
              <a:rPr lang="en-US" sz="800" dirty="0" err="1">
                <a:solidFill>
                  <a:schemeClr val="tx2"/>
                </a:solidFill>
                <a:latin typeface="Courier"/>
              </a:rPr>
              <a:t>conv_pd</a:t>
            </a:r>
            <a:r>
              <a:rPr lang="en-US" sz="800" dirty="0">
                <a:solidFill>
                  <a:schemeClr val="tx2"/>
                </a:solidFill>
                <a:latin typeface="Courier"/>
              </a:rPr>
              <a:t> = </a:t>
            </a:r>
            <a:r>
              <a:rPr lang="en-US" sz="800" dirty="0" err="1">
                <a:solidFill>
                  <a:schemeClr val="tx2"/>
                </a:solidFill>
                <a:latin typeface="Courier"/>
              </a:rPr>
              <a:t>mkldnn</a:t>
            </a:r>
            <a:r>
              <a:rPr lang="en-US" sz="800" dirty="0">
                <a:solidFill>
                  <a:schemeClr val="tx2"/>
                </a:solidFill>
                <a:latin typeface="Courier"/>
              </a:rPr>
              <a:t>::convolution::primitive_desc(</a:t>
            </a:r>
            <a:r>
              <a:rPr lang="en-US" sz="800" dirty="0" err="1">
                <a:solidFill>
                  <a:schemeClr val="tx2"/>
                </a:solidFill>
                <a:latin typeface="Courier"/>
              </a:rPr>
              <a:t>conv_desc</a:t>
            </a:r>
            <a:r>
              <a:rPr lang="en-US" sz="800" dirty="0">
                <a:solidFill>
                  <a:schemeClr val="tx2"/>
                </a:solidFill>
                <a:latin typeface="Courier"/>
              </a:rPr>
              <a:t>, </a:t>
            </a:r>
            <a:r>
              <a:rPr lang="en-US" sz="800" dirty="0" err="1">
                <a:solidFill>
                  <a:schemeClr val="tx2"/>
                </a:solidFill>
                <a:latin typeface="Courier"/>
              </a:rPr>
              <a:t>cpu_engine</a:t>
            </a:r>
            <a:r>
              <a:rPr lang="en-US" sz="800" dirty="0" smtClean="0">
                <a:solidFill>
                  <a:schemeClr val="tx2"/>
                </a:solidFill>
                <a:latin typeface="Courier"/>
              </a:rPr>
              <a:t>);</a:t>
            </a:r>
          </a:p>
          <a:p>
            <a:endParaRPr lang="en-US" sz="800" b="1" dirty="0" smtClean="0">
              <a:solidFill>
                <a:schemeClr val="tx1"/>
              </a:solidFill>
              <a:latin typeface="Courier"/>
            </a:endParaRPr>
          </a:p>
          <a:p>
            <a:r>
              <a:rPr lang="en-US" sz="800" b="1" dirty="0" smtClean="0">
                <a:solidFill>
                  <a:schemeClr val="tx1"/>
                </a:solidFill>
                <a:latin typeface="Courier"/>
              </a:rPr>
              <a:t>/* </a:t>
            </a:r>
            <a:r>
              <a:rPr lang="en-US" sz="800" b="1" dirty="0">
                <a:solidFill>
                  <a:schemeClr val="tx1"/>
                </a:solidFill>
                <a:latin typeface="Courier"/>
              </a:rPr>
              <a:t>Create a </a:t>
            </a:r>
            <a:r>
              <a:rPr lang="en-US" sz="800" b="1" dirty="0" smtClean="0">
                <a:solidFill>
                  <a:schemeClr val="tx1"/>
                </a:solidFill>
                <a:latin typeface="Courier"/>
              </a:rPr>
              <a:t>memory descriptor and primitive */</a:t>
            </a:r>
            <a:endParaRPr lang="en-US" sz="800" b="1" dirty="0">
              <a:solidFill>
                <a:schemeClr val="tx1"/>
              </a:solidFill>
              <a:latin typeface="Courier"/>
            </a:endParaRPr>
          </a:p>
          <a:p>
            <a:r>
              <a:rPr lang="en-US" sz="800" dirty="0" smtClean="0">
                <a:solidFill>
                  <a:schemeClr val="tx2"/>
                </a:solidFill>
                <a:latin typeface="Courier"/>
              </a:rPr>
              <a:t>auto </a:t>
            </a:r>
            <a:r>
              <a:rPr lang="en-US" sz="800" dirty="0" err="1">
                <a:solidFill>
                  <a:schemeClr val="tx2"/>
                </a:solidFill>
                <a:latin typeface="Courier"/>
              </a:rPr>
              <a:t>user_src_memory_descriptor</a:t>
            </a:r>
            <a:endParaRPr lang="en-US" sz="800" dirty="0">
              <a:solidFill>
                <a:schemeClr val="tx2"/>
              </a:solidFill>
              <a:latin typeface="Courier"/>
            </a:endParaRPr>
          </a:p>
          <a:p>
            <a:r>
              <a:rPr lang="en-US" sz="800" dirty="0">
                <a:solidFill>
                  <a:schemeClr val="tx2"/>
                </a:solidFill>
                <a:latin typeface="Courier"/>
              </a:rPr>
              <a:t>= </a:t>
            </a:r>
            <a:r>
              <a:rPr lang="en-US" sz="800" dirty="0" err="1">
                <a:solidFill>
                  <a:schemeClr val="tx2"/>
                </a:solidFill>
                <a:latin typeface="Courier"/>
              </a:rPr>
              <a:t>mkldnn</a:t>
            </a:r>
            <a:r>
              <a:rPr lang="en-US" sz="800" dirty="0">
                <a:solidFill>
                  <a:schemeClr val="tx2"/>
                </a:solidFill>
                <a:latin typeface="Courier"/>
              </a:rPr>
              <a:t>::memory::primitive_desc(</a:t>
            </a:r>
            <a:r>
              <a:rPr lang="en-US" sz="800" dirty="0" err="1">
                <a:solidFill>
                  <a:schemeClr val="tx2"/>
                </a:solidFill>
                <a:latin typeface="Courier"/>
              </a:rPr>
              <a:t>user_src_md</a:t>
            </a:r>
            <a:r>
              <a:rPr lang="en-US" sz="800" dirty="0">
                <a:solidFill>
                  <a:schemeClr val="tx2"/>
                </a:solidFill>
                <a:latin typeface="Courier"/>
              </a:rPr>
              <a:t>, engine);</a:t>
            </a:r>
          </a:p>
          <a:p>
            <a:r>
              <a:rPr lang="en-US" sz="800" dirty="0" smtClean="0">
                <a:solidFill>
                  <a:schemeClr val="tx2"/>
                </a:solidFill>
                <a:latin typeface="Courier"/>
              </a:rPr>
              <a:t>auto </a:t>
            </a:r>
            <a:r>
              <a:rPr lang="en-US" sz="800" dirty="0" err="1">
                <a:solidFill>
                  <a:schemeClr val="tx2"/>
                </a:solidFill>
                <a:latin typeface="Courier"/>
              </a:rPr>
              <a:t>user_src_memory</a:t>
            </a:r>
            <a:r>
              <a:rPr lang="en-US" sz="800" dirty="0">
                <a:solidFill>
                  <a:schemeClr val="tx2"/>
                </a:solidFill>
                <a:latin typeface="Courier"/>
              </a:rPr>
              <a:t> = </a:t>
            </a:r>
            <a:r>
              <a:rPr lang="en-US" sz="800" dirty="0" err="1">
                <a:solidFill>
                  <a:schemeClr val="tx2"/>
                </a:solidFill>
                <a:latin typeface="Courier"/>
              </a:rPr>
              <a:t>mkldnn</a:t>
            </a:r>
            <a:r>
              <a:rPr lang="en-US" sz="800" dirty="0">
                <a:solidFill>
                  <a:schemeClr val="tx2"/>
                </a:solidFill>
                <a:latin typeface="Courier"/>
              </a:rPr>
              <a:t>::memory(</a:t>
            </a:r>
            <a:r>
              <a:rPr lang="en-US" sz="800" dirty="0" err="1">
                <a:solidFill>
                  <a:schemeClr val="tx2"/>
                </a:solidFill>
                <a:latin typeface="Courier"/>
              </a:rPr>
              <a:t>user_src_memory_descriptor</a:t>
            </a:r>
            <a:r>
              <a:rPr lang="en-US" sz="800" dirty="0">
                <a:solidFill>
                  <a:schemeClr val="tx2"/>
                </a:solidFill>
                <a:latin typeface="Courier"/>
              </a:rPr>
              <a:t>, </a:t>
            </a:r>
            <a:r>
              <a:rPr lang="en-US" sz="800" dirty="0" err="1">
                <a:solidFill>
                  <a:schemeClr val="tx2"/>
                </a:solidFill>
                <a:latin typeface="Courier"/>
              </a:rPr>
              <a:t>src</a:t>
            </a:r>
            <a:r>
              <a:rPr lang="en-US" sz="800" dirty="0" smtClean="0">
                <a:solidFill>
                  <a:schemeClr val="tx2"/>
                </a:solidFill>
                <a:latin typeface="Courier"/>
              </a:rPr>
              <a:t>);</a:t>
            </a:r>
          </a:p>
          <a:p>
            <a:endParaRPr lang="en-US" sz="800" b="1" dirty="0" smtClean="0">
              <a:solidFill>
                <a:schemeClr val="tx1"/>
              </a:solidFill>
              <a:latin typeface="Courier"/>
            </a:endParaRPr>
          </a:p>
          <a:p>
            <a:r>
              <a:rPr lang="en-US" sz="800" b="1" dirty="0" smtClean="0">
                <a:solidFill>
                  <a:schemeClr val="tx1"/>
                </a:solidFill>
                <a:latin typeface="Courier"/>
              </a:rPr>
              <a:t>/* </a:t>
            </a:r>
            <a:r>
              <a:rPr lang="en-US" sz="800" b="1" dirty="0">
                <a:solidFill>
                  <a:schemeClr val="tx1"/>
                </a:solidFill>
                <a:latin typeface="Courier"/>
              </a:rPr>
              <a:t>Create a </a:t>
            </a:r>
            <a:r>
              <a:rPr lang="en-US" sz="800" b="1" dirty="0" smtClean="0">
                <a:solidFill>
                  <a:schemeClr val="tx1"/>
                </a:solidFill>
                <a:latin typeface="Courier"/>
              </a:rPr>
              <a:t>convolution primitive and add it to the net */</a:t>
            </a:r>
            <a:endParaRPr lang="en-US" sz="800" b="1" dirty="0">
              <a:solidFill>
                <a:schemeClr val="tx1"/>
              </a:solidFill>
              <a:latin typeface="Courier"/>
            </a:endParaRPr>
          </a:p>
          <a:p>
            <a:r>
              <a:rPr lang="en-US" sz="800" dirty="0" smtClean="0">
                <a:solidFill>
                  <a:schemeClr val="tx2"/>
                </a:solidFill>
                <a:latin typeface="Courier"/>
              </a:rPr>
              <a:t>auto </a:t>
            </a:r>
            <a:r>
              <a:rPr lang="en-US" sz="800" dirty="0">
                <a:solidFill>
                  <a:schemeClr val="tx2"/>
                </a:solidFill>
                <a:latin typeface="Courier"/>
              </a:rPr>
              <a:t>conv = </a:t>
            </a:r>
            <a:r>
              <a:rPr lang="en-US" sz="800" dirty="0" err="1">
                <a:solidFill>
                  <a:schemeClr val="tx2"/>
                </a:solidFill>
                <a:latin typeface="Courier"/>
              </a:rPr>
              <a:t>mkldnn</a:t>
            </a:r>
            <a:r>
              <a:rPr lang="en-US" sz="800" dirty="0">
                <a:solidFill>
                  <a:schemeClr val="tx2"/>
                </a:solidFill>
                <a:latin typeface="Courier"/>
              </a:rPr>
              <a:t>::convolution(</a:t>
            </a:r>
            <a:r>
              <a:rPr lang="en-US" sz="800" dirty="0" err="1">
                <a:solidFill>
                  <a:schemeClr val="tx2"/>
                </a:solidFill>
                <a:latin typeface="Courier"/>
              </a:rPr>
              <a:t>conv_pd</a:t>
            </a:r>
            <a:r>
              <a:rPr lang="en-US" sz="800" dirty="0">
                <a:solidFill>
                  <a:schemeClr val="tx2"/>
                </a:solidFill>
                <a:latin typeface="Courier"/>
              </a:rPr>
              <a:t>, </a:t>
            </a:r>
            <a:r>
              <a:rPr lang="en-US" sz="800" dirty="0" err="1">
                <a:solidFill>
                  <a:schemeClr val="tx2"/>
                </a:solidFill>
                <a:latin typeface="Courier"/>
              </a:rPr>
              <a:t>conv_input</a:t>
            </a:r>
            <a:r>
              <a:rPr lang="en-US" sz="800" dirty="0">
                <a:solidFill>
                  <a:schemeClr val="tx2"/>
                </a:solidFill>
                <a:latin typeface="Courier"/>
              </a:rPr>
              <a:t>, </a:t>
            </a:r>
            <a:r>
              <a:rPr lang="en-US" sz="800" dirty="0" err="1">
                <a:solidFill>
                  <a:schemeClr val="tx2"/>
                </a:solidFill>
                <a:latin typeface="Courier"/>
              </a:rPr>
              <a:t>conv_weights_memory</a:t>
            </a:r>
            <a:r>
              <a:rPr lang="en-US" sz="800" dirty="0">
                <a:solidFill>
                  <a:schemeClr val="tx2"/>
                </a:solidFill>
                <a:latin typeface="Courier"/>
              </a:rPr>
              <a:t>,</a:t>
            </a:r>
          </a:p>
          <a:p>
            <a:r>
              <a:rPr lang="en-US" sz="800" dirty="0" err="1">
                <a:solidFill>
                  <a:schemeClr val="tx2"/>
                </a:solidFill>
                <a:latin typeface="Courier"/>
              </a:rPr>
              <a:t>conv_user_bias_memory</a:t>
            </a:r>
            <a:r>
              <a:rPr lang="en-US" sz="800" dirty="0">
                <a:solidFill>
                  <a:schemeClr val="tx2"/>
                </a:solidFill>
                <a:latin typeface="Courier"/>
              </a:rPr>
              <a:t>, </a:t>
            </a:r>
            <a:r>
              <a:rPr lang="en-US" sz="800" dirty="0" err="1">
                <a:solidFill>
                  <a:schemeClr val="tx2"/>
                </a:solidFill>
                <a:latin typeface="Courier"/>
              </a:rPr>
              <a:t>conv_dst_memory</a:t>
            </a:r>
            <a:r>
              <a:rPr lang="en-US" sz="800" dirty="0">
                <a:solidFill>
                  <a:schemeClr val="tx2"/>
                </a:solidFill>
                <a:latin typeface="Courier"/>
              </a:rPr>
              <a:t>);</a:t>
            </a:r>
          </a:p>
          <a:p>
            <a:r>
              <a:rPr lang="en-US" sz="800" dirty="0" err="1" smtClean="0">
                <a:solidFill>
                  <a:schemeClr val="tx2"/>
                </a:solidFill>
                <a:latin typeface="Courier"/>
              </a:rPr>
              <a:t>net.push_back</a:t>
            </a:r>
            <a:r>
              <a:rPr lang="en-US" sz="800" dirty="0" smtClean="0">
                <a:solidFill>
                  <a:schemeClr val="tx2"/>
                </a:solidFill>
                <a:latin typeface="Courier"/>
              </a:rPr>
              <a:t>(conv</a:t>
            </a:r>
            <a:r>
              <a:rPr lang="en-US" sz="800" dirty="0">
                <a:solidFill>
                  <a:schemeClr val="tx2"/>
                </a:solidFill>
                <a:latin typeface="Courier"/>
              </a:rPr>
              <a:t>);</a:t>
            </a:r>
          </a:p>
          <a:p>
            <a:endParaRPr lang="en-US" sz="800" dirty="0" smtClean="0">
              <a:solidFill>
                <a:schemeClr val="tx2"/>
              </a:solidFill>
              <a:latin typeface="Courier"/>
            </a:endParaRPr>
          </a:p>
          <a:p>
            <a:r>
              <a:rPr lang="en-US" sz="800" b="1" dirty="0" smtClean="0">
                <a:solidFill>
                  <a:schemeClr val="tx1"/>
                </a:solidFill>
                <a:latin typeface="Courier"/>
              </a:rPr>
              <a:t>/* </a:t>
            </a:r>
            <a:r>
              <a:rPr lang="en-US" sz="800" b="1" dirty="0">
                <a:solidFill>
                  <a:schemeClr val="tx1"/>
                </a:solidFill>
                <a:latin typeface="Courier"/>
              </a:rPr>
              <a:t>Create a </a:t>
            </a:r>
            <a:r>
              <a:rPr lang="en-US" sz="800" b="1" dirty="0" smtClean="0">
                <a:solidFill>
                  <a:schemeClr val="tx1"/>
                </a:solidFill>
                <a:latin typeface="Courier"/>
              </a:rPr>
              <a:t>stream, submit all primitives and wait for completion */</a:t>
            </a:r>
            <a:endParaRPr lang="en-US" sz="800" dirty="0" smtClean="0">
              <a:solidFill>
                <a:schemeClr val="tx2"/>
              </a:solidFill>
              <a:latin typeface="Courier"/>
            </a:endParaRPr>
          </a:p>
          <a:p>
            <a:r>
              <a:rPr lang="en-US" sz="800" dirty="0" err="1" smtClean="0">
                <a:solidFill>
                  <a:schemeClr val="tx2"/>
                </a:solidFill>
                <a:latin typeface="Courier"/>
              </a:rPr>
              <a:t>mkldnn</a:t>
            </a:r>
            <a:r>
              <a:rPr lang="en-US" sz="800" dirty="0">
                <a:solidFill>
                  <a:schemeClr val="tx2"/>
                </a:solidFill>
                <a:latin typeface="Courier"/>
              </a:rPr>
              <a:t>::stream().submit(net).wait();</a:t>
            </a:r>
          </a:p>
          <a:p>
            <a:endParaRPr lang="en-US" sz="800" dirty="0">
              <a:solidFill>
                <a:schemeClr val="tx2"/>
              </a:solidFill>
              <a:latin typeface="Courier"/>
            </a:endParaRPr>
          </a:p>
          <a:p>
            <a:endParaRPr lang="en-US" sz="800" dirty="0">
              <a:solidFill>
                <a:schemeClr val="tx2"/>
              </a:solidFill>
              <a:latin typeface="Courier"/>
            </a:endParaRPr>
          </a:p>
          <a:p>
            <a:endParaRPr lang="en-US" sz="800" dirty="0">
              <a:solidFill>
                <a:schemeClr val="tx2"/>
              </a:solidFill>
              <a:latin typeface="Courier"/>
            </a:endParaRPr>
          </a:p>
          <a:p>
            <a:endParaRPr lang="ru-RU" sz="800" dirty="0">
              <a:solidFill>
                <a:schemeClr val="tx2"/>
              </a:solidFill>
              <a:latin typeface="Courier"/>
            </a:endParaRPr>
          </a:p>
        </p:txBody>
      </p:sp>
    </p:spTree>
    <p:extLst>
      <p:ext uri="{BB962C8B-B14F-4D97-AF65-F5344CB8AC3E}">
        <p14:creationId xmlns:p14="http://schemas.microsoft.com/office/powerpoint/2010/main" val="1293259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15</a:t>
            </a:fld>
            <a:endParaRPr lang="en-US" dirty="0">
              <a:solidFill>
                <a:prstClr val="white"/>
              </a:solidFill>
            </a:endParaRPr>
          </a:p>
        </p:txBody>
      </p:sp>
      <p:sp>
        <p:nvSpPr>
          <p:cNvPr id="3" name="Title 2"/>
          <p:cNvSpPr>
            <a:spLocks noGrp="1"/>
          </p:cNvSpPr>
          <p:nvPr>
            <p:ph type="title"/>
          </p:nvPr>
        </p:nvSpPr>
        <p:spPr>
          <a:xfrm>
            <a:off x="227229" y="129864"/>
            <a:ext cx="8778723" cy="868680"/>
          </a:xfrm>
        </p:spPr>
        <p:txBody>
          <a:bodyPr/>
          <a:lstStyle/>
          <a:p>
            <a:r>
              <a:rPr lang="en-US" sz="1800" dirty="0">
                <a:latin typeface="+mj-lt"/>
              </a:rPr>
              <a:t>Intel® Xeon Phi ™ processor 7250  u</a:t>
            </a:r>
            <a:r>
              <a:rPr lang="en-US" sz="1800" dirty="0">
                <a:solidFill>
                  <a:srgbClr val="003C71"/>
                </a:solidFill>
                <a:latin typeface="+mj-lt"/>
              </a:rPr>
              <a:t>p to 400x performance increase with Intel Optimized Frameworks compared to baseline out of box performance</a:t>
            </a:r>
            <a:endParaRPr lang="en-US" sz="1800" dirty="0">
              <a:latin typeface="+mj-lt"/>
            </a:endParaRPr>
          </a:p>
        </p:txBody>
      </p:sp>
      <p:graphicFrame>
        <p:nvGraphicFramePr>
          <p:cNvPr id="10" name="Content Placeholder 6"/>
          <p:cNvGraphicFramePr>
            <a:graphicFrameLocks/>
          </p:cNvGraphicFramePr>
          <p:nvPr>
            <p:extLst/>
          </p:nvPr>
        </p:nvGraphicFramePr>
        <p:xfrm>
          <a:off x="923602" y="1177528"/>
          <a:ext cx="7137667" cy="264588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rot="16200000">
            <a:off x="-326601" y="2252092"/>
            <a:ext cx="2126848" cy="415498"/>
          </a:xfrm>
          <a:prstGeom prst="rect">
            <a:avLst/>
          </a:prstGeom>
          <a:noFill/>
        </p:spPr>
        <p:txBody>
          <a:bodyPr vert="horz" wrap="square" lIns="0" tIns="0" rIns="0" bIns="0" rtlCol="0">
            <a:spAutoFit/>
          </a:bodyPr>
          <a:lstStyle/>
          <a:p>
            <a:pPr algn="ctr">
              <a:defRPr sz="800" b="0" i="0" u="none" strike="noStrike" kern="1200" baseline="0">
                <a:solidFill>
                  <a:prstClr val="black">
                    <a:lumMod val="65000"/>
                    <a:lumOff val="35000"/>
                  </a:prstClr>
                </a:solidFill>
                <a:latin typeface="+mn-lt"/>
                <a:ea typeface="+mn-ea"/>
                <a:cs typeface="+mn-cs"/>
              </a:defRPr>
            </a:pPr>
            <a:r>
              <a:rPr lang="en-US" sz="900" dirty="0"/>
              <a:t>Normalized Images/Second on Intel® Xeon Phi™ processor 7250 baseline</a:t>
            </a:r>
          </a:p>
          <a:p>
            <a:pPr algn="ctr">
              <a:defRPr sz="800" b="0" i="0" u="none" strike="noStrike" kern="1200" baseline="0">
                <a:solidFill>
                  <a:prstClr val="black">
                    <a:lumMod val="65000"/>
                    <a:lumOff val="35000"/>
                  </a:prstClr>
                </a:solidFill>
                <a:latin typeface="+mn-lt"/>
                <a:ea typeface="+mn-ea"/>
                <a:cs typeface="+mn-cs"/>
              </a:defRPr>
            </a:pPr>
            <a:r>
              <a:rPr lang="en-US" sz="900" dirty="0"/>
              <a:t>Higher is better</a:t>
            </a:r>
          </a:p>
        </p:txBody>
      </p:sp>
      <p:cxnSp>
        <p:nvCxnSpPr>
          <p:cNvPr id="13" name="Straight Arrow Connector 12"/>
          <p:cNvCxnSpPr/>
          <p:nvPr/>
        </p:nvCxnSpPr>
        <p:spPr>
          <a:xfrm flipV="1">
            <a:off x="3503206" y="2012487"/>
            <a:ext cx="852226" cy="82317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427462" y="2045844"/>
            <a:ext cx="716972" cy="161583"/>
          </a:xfrm>
          <a:prstGeom prst="rect">
            <a:avLst/>
          </a:prstGeom>
          <a:noFill/>
        </p:spPr>
        <p:txBody>
          <a:bodyPr vert="horz" wrap="square" lIns="0" tIns="0" rIns="0" bIns="0" rtlCol="0">
            <a:spAutoFit/>
          </a:bodyPr>
          <a:lstStyle/>
          <a:p>
            <a:r>
              <a:rPr lang="en-US" sz="1050" b="1" dirty="0">
                <a:solidFill>
                  <a:srgbClr val="003C71"/>
                </a:solidFill>
              </a:rPr>
              <a:t>Up to 400x</a:t>
            </a:r>
          </a:p>
        </p:txBody>
      </p:sp>
      <p:sp>
        <p:nvSpPr>
          <p:cNvPr id="17" name="Rectangle 16"/>
          <p:cNvSpPr/>
          <p:nvPr/>
        </p:nvSpPr>
        <p:spPr>
          <a:xfrm>
            <a:off x="0" y="3849605"/>
            <a:ext cx="9208423" cy="90024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70000"/>
              </a:lnSpc>
            </a:pPr>
            <a:r>
              <a:rPr lang="en-US" sz="750" dirty="0">
                <a:solidFill>
                  <a:prstClr val="black"/>
                </a:solidFill>
                <a:latin typeface="Arial Narrow" panose="020B0606020202030204" pitchFamily="34" charset="0"/>
              </a:rPr>
              <a:t>Configuration details </a:t>
            </a:r>
            <a:r>
              <a:rPr lang="en-US" sz="750" dirty="0" smtClean="0">
                <a:solidFill>
                  <a:prstClr val="black"/>
                </a:solidFill>
                <a:latin typeface="Arial Narrow" panose="020B0606020202030204" pitchFamily="34" charset="0"/>
              </a:rPr>
              <a:t>available in backup</a:t>
            </a:r>
            <a:endParaRPr lang="en-US" sz="750" dirty="0">
              <a:solidFill>
                <a:prstClr val="black"/>
              </a:solidFill>
              <a:latin typeface="Arial Narrow" panose="020B0606020202030204" pitchFamily="34" charset="0"/>
            </a:endParaRPr>
          </a:p>
          <a:p>
            <a:pPr lvl="0">
              <a:lnSpc>
                <a:spcPct val="70000"/>
              </a:lnSpc>
            </a:pPr>
            <a:endParaRPr lang="en-US" sz="750" dirty="0">
              <a:solidFill>
                <a:prstClr val="black"/>
              </a:solidFill>
              <a:latin typeface="Arial Narrow" panose="020B0606020202030204" pitchFamily="34" charset="0"/>
            </a:endParaRPr>
          </a:p>
          <a:p>
            <a:pPr lvl="0">
              <a:lnSpc>
                <a:spcPct val="70000"/>
              </a:lnSpc>
            </a:pPr>
            <a:r>
              <a:rPr lang="en-US" sz="750" dirty="0">
                <a:solidFill>
                  <a:prstClr val="black"/>
                </a:solidFill>
                <a:latin typeface="Arial Narrow" panose="020B0606020202030204" pitchFamily="34" charset="0"/>
              </a:rPr>
              <a:t>Optimization Notice: Intel's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Notice Revision #20110804</a:t>
            </a:r>
          </a:p>
          <a:p>
            <a:pPr lvl="0">
              <a:lnSpc>
                <a:spcPct val="70000"/>
              </a:lnSpc>
            </a:pPr>
            <a:endParaRPr lang="en-US" sz="750" dirty="0">
              <a:solidFill>
                <a:prstClr val="black"/>
              </a:solidFill>
              <a:latin typeface="Arial Narrow" panose="020B0606020202030204" pitchFamily="34" charset="0"/>
            </a:endParaRPr>
          </a:p>
          <a:p>
            <a:pPr lvl="0">
              <a:lnSpc>
                <a:spcPct val="70000"/>
              </a:lnSpc>
            </a:pPr>
            <a:r>
              <a:rPr lang="en-US" sz="750" dirty="0">
                <a:latin typeface="Arial Narrow" panose="020B0606020202030204" pitchFamily="34" charset="0"/>
              </a:rPr>
              <a:t>Software and workloads used in performance tests may have been optimized for performance only on Intel microprocessors.  Performance tests, such as </a:t>
            </a:r>
            <a:r>
              <a:rPr lang="en-US" sz="750" dirty="0" err="1">
                <a:latin typeface="Arial Narrow" panose="020B0606020202030204" pitchFamily="34" charset="0"/>
              </a:rPr>
              <a:t>SYSmark</a:t>
            </a:r>
            <a:r>
              <a:rPr lang="en-US" sz="750" dirty="0">
                <a:latin typeface="Arial Narrow" panose="020B0606020202030204" pitchFamily="34" charset="0"/>
              </a:rPr>
              <a:t> and </a:t>
            </a:r>
            <a:r>
              <a:rPr lang="en-US" sz="750" dirty="0" err="1">
                <a:latin typeface="Arial Narrow" panose="020B0606020202030204" pitchFamily="34" charset="0"/>
              </a:rPr>
              <a:t>MobileMark</a:t>
            </a:r>
            <a:r>
              <a:rPr lang="en-US" sz="750" dirty="0">
                <a:latin typeface="Arial Narrow" panose="020B0606020202030204" pitchFamily="34" charset="0"/>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sz="750" dirty="0">
                <a:latin typeface="Arial Narrow" panose="020B0606020202030204" pitchFamily="34" charset="0"/>
                <a:hlinkClick r:id="rId4"/>
              </a:rPr>
              <a:t>http://www.intel.com/performance</a:t>
            </a:r>
            <a:r>
              <a:rPr lang="en-US" sz="750" dirty="0">
                <a:latin typeface="Arial Narrow" panose="020B0606020202030204" pitchFamily="34" charset="0"/>
              </a:rPr>
              <a:t>  </a:t>
            </a:r>
            <a:r>
              <a:rPr lang="en-US" sz="750" dirty="0">
                <a:latin typeface="Arial Narrow" pitchFamily="34" charset="0"/>
                <a:cs typeface="Arial" pitchFamily="34" charset="0"/>
              </a:rPr>
              <a:t>Source: Intel measured as of November 2016</a:t>
            </a:r>
            <a:endParaRPr lang="en-US" sz="75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03860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16</a:t>
            </a:fld>
            <a:endParaRPr lang="en-US" dirty="0">
              <a:solidFill>
                <a:prstClr val="white"/>
              </a:solidFill>
            </a:endParaRPr>
          </a:p>
        </p:txBody>
      </p:sp>
      <p:sp>
        <p:nvSpPr>
          <p:cNvPr id="3" name="Title 2"/>
          <p:cNvSpPr>
            <a:spLocks noGrp="1"/>
          </p:cNvSpPr>
          <p:nvPr>
            <p:ph type="title"/>
          </p:nvPr>
        </p:nvSpPr>
        <p:spPr>
          <a:xfrm>
            <a:off x="227229" y="129864"/>
            <a:ext cx="8778723" cy="868680"/>
          </a:xfrm>
        </p:spPr>
        <p:txBody>
          <a:bodyPr/>
          <a:lstStyle/>
          <a:p>
            <a:r>
              <a:rPr lang="en-US" sz="1800" dirty="0">
                <a:latin typeface="+mj-lt"/>
              </a:rPr>
              <a:t>Intel® Xeon Phi ™ processor Knights Mill u</a:t>
            </a:r>
            <a:r>
              <a:rPr lang="en-US" sz="1800" dirty="0">
                <a:solidFill>
                  <a:srgbClr val="003C71"/>
                </a:solidFill>
                <a:latin typeface="+mj-lt"/>
              </a:rPr>
              <a:t>p to 4x estimated performance improvement over Intel® Xeon Phi™ processor 7290</a:t>
            </a:r>
            <a:endParaRPr lang="en-US" sz="1800" dirty="0">
              <a:latin typeface="+mj-lt"/>
            </a:endParaRPr>
          </a:p>
        </p:txBody>
      </p:sp>
      <p:graphicFrame>
        <p:nvGraphicFramePr>
          <p:cNvPr id="10" name="Content Placeholder 6"/>
          <p:cNvGraphicFramePr>
            <a:graphicFrameLocks/>
          </p:cNvGraphicFramePr>
          <p:nvPr>
            <p:extLst/>
          </p:nvPr>
        </p:nvGraphicFramePr>
        <p:xfrm>
          <a:off x="923602" y="1177528"/>
          <a:ext cx="7137667" cy="264588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rot="16200000">
            <a:off x="-436464" y="2178323"/>
            <a:ext cx="2274387" cy="415498"/>
          </a:xfrm>
          <a:prstGeom prst="rect">
            <a:avLst/>
          </a:prstGeom>
          <a:noFill/>
        </p:spPr>
        <p:txBody>
          <a:bodyPr vert="horz" wrap="square" lIns="0" tIns="0" rIns="0" bIns="0" rtlCol="0">
            <a:spAutoFit/>
          </a:bodyPr>
          <a:lstStyle/>
          <a:p>
            <a:pPr algn="ctr">
              <a:defRPr sz="800" b="0" i="0" u="none" strike="noStrike" kern="1200" baseline="0">
                <a:solidFill>
                  <a:prstClr val="black">
                    <a:lumMod val="65000"/>
                    <a:lumOff val="35000"/>
                  </a:prstClr>
                </a:solidFill>
                <a:latin typeface="+mn-lt"/>
                <a:ea typeface="+mn-ea"/>
                <a:cs typeface="+mn-cs"/>
              </a:defRPr>
            </a:pPr>
            <a:r>
              <a:rPr lang="en-US" sz="900" dirty="0"/>
              <a:t>Estimated normalized performance  on Intel® Xeon Phi™ processor 7290 compared to Intel® Xeon Phi™ Knights Mill</a:t>
            </a:r>
          </a:p>
        </p:txBody>
      </p:sp>
      <p:cxnSp>
        <p:nvCxnSpPr>
          <p:cNvPr id="13" name="Straight Arrow Connector 12"/>
          <p:cNvCxnSpPr/>
          <p:nvPr/>
        </p:nvCxnSpPr>
        <p:spPr>
          <a:xfrm flipV="1">
            <a:off x="3477829" y="2146332"/>
            <a:ext cx="1030051" cy="736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477829" y="2298259"/>
            <a:ext cx="716972" cy="161583"/>
          </a:xfrm>
          <a:prstGeom prst="rect">
            <a:avLst/>
          </a:prstGeom>
          <a:noFill/>
        </p:spPr>
        <p:txBody>
          <a:bodyPr vert="horz" wrap="square" lIns="0" tIns="0" rIns="0" bIns="0" rtlCol="0">
            <a:spAutoFit/>
          </a:bodyPr>
          <a:lstStyle/>
          <a:p>
            <a:r>
              <a:rPr lang="en-US" sz="1050" b="1" dirty="0">
                <a:solidFill>
                  <a:srgbClr val="003C71"/>
                </a:solidFill>
              </a:rPr>
              <a:t>Up to 4x</a:t>
            </a:r>
          </a:p>
        </p:txBody>
      </p:sp>
      <p:sp>
        <p:nvSpPr>
          <p:cNvPr id="17" name="Rectangle 16"/>
          <p:cNvSpPr/>
          <p:nvPr/>
        </p:nvSpPr>
        <p:spPr>
          <a:xfrm>
            <a:off x="0" y="3675192"/>
            <a:ext cx="9208423" cy="11426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70000"/>
              </a:lnSpc>
            </a:pPr>
            <a:r>
              <a:rPr lang="en-US" sz="750" dirty="0">
                <a:solidFill>
                  <a:prstClr val="black"/>
                </a:solidFill>
                <a:latin typeface="Arial Narrow" panose="020B0606020202030204" pitchFamily="34" charset="0"/>
              </a:rPr>
              <a:t>Configuration details available in backup</a:t>
            </a:r>
          </a:p>
          <a:p>
            <a:pPr lvl="0">
              <a:lnSpc>
                <a:spcPct val="70000"/>
              </a:lnSpc>
            </a:pPr>
            <a:endParaRPr lang="en-US" sz="750" dirty="0">
              <a:solidFill>
                <a:prstClr val="black"/>
              </a:solidFill>
              <a:latin typeface="Arial Narrow" panose="020B0606020202030204" pitchFamily="34" charset="0"/>
            </a:endParaRPr>
          </a:p>
          <a:p>
            <a:pPr lvl="0">
              <a:lnSpc>
                <a:spcPct val="70000"/>
              </a:lnSpc>
            </a:pPr>
            <a:r>
              <a:rPr lang="en-US" sz="750" dirty="0">
                <a:solidFill>
                  <a:prstClr val="black"/>
                </a:solidFill>
                <a:latin typeface="Arial Narrow" panose="020B0606020202030204" pitchFamily="34" charset="0"/>
              </a:rPr>
              <a:t>Knights Mill performance: Results have been estimated or simulated using internal Intel analysis or architecture simulation or modeling, and provided to you for informational purposes. Any differences in your system hardware, software or configuration may affect your actual performance.</a:t>
            </a:r>
          </a:p>
          <a:p>
            <a:pPr lvl="0">
              <a:lnSpc>
                <a:spcPct val="70000"/>
              </a:lnSpc>
            </a:pPr>
            <a:endParaRPr lang="en-US" sz="750" dirty="0">
              <a:solidFill>
                <a:prstClr val="black"/>
              </a:solidFill>
              <a:latin typeface="Arial Narrow" panose="020B0606020202030204" pitchFamily="34" charset="0"/>
            </a:endParaRPr>
          </a:p>
          <a:p>
            <a:pPr lvl="0">
              <a:lnSpc>
                <a:spcPct val="70000"/>
              </a:lnSpc>
            </a:pPr>
            <a:r>
              <a:rPr lang="en-US" sz="750" dirty="0">
                <a:solidFill>
                  <a:prstClr val="black"/>
                </a:solidFill>
                <a:latin typeface="Arial Narrow" panose="020B0606020202030204" pitchFamily="34" charset="0"/>
              </a:rPr>
              <a:t>Optimization Notice: Intel's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Notice Revision #20110804</a:t>
            </a:r>
          </a:p>
          <a:p>
            <a:pPr lvl="0">
              <a:lnSpc>
                <a:spcPct val="70000"/>
              </a:lnSpc>
            </a:pPr>
            <a:endParaRPr lang="en-US" sz="750" dirty="0">
              <a:solidFill>
                <a:prstClr val="black"/>
              </a:solidFill>
              <a:latin typeface="Arial Narrow" panose="020B0606020202030204" pitchFamily="34" charset="0"/>
            </a:endParaRPr>
          </a:p>
          <a:p>
            <a:pPr lvl="0">
              <a:lnSpc>
                <a:spcPct val="70000"/>
              </a:lnSpc>
            </a:pPr>
            <a:r>
              <a:rPr lang="en-US" sz="750" dirty="0">
                <a:latin typeface="Arial Narrow" panose="020B0606020202030204" pitchFamily="34" charset="0"/>
              </a:rPr>
              <a:t>Software and workloads used in performance tests may have been optimized for performance only on Intel microprocessors.  Performance tests, such as </a:t>
            </a:r>
            <a:r>
              <a:rPr lang="en-US" sz="750" dirty="0" err="1">
                <a:latin typeface="Arial Narrow" panose="020B0606020202030204" pitchFamily="34" charset="0"/>
              </a:rPr>
              <a:t>SYSmark</a:t>
            </a:r>
            <a:r>
              <a:rPr lang="en-US" sz="750" dirty="0">
                <a:latin typeface="Arial Narrow" panose="020B0606020202030204" pitchFamily="34" charset="0"/>
              </a:rPr>
              <a:t> and </a:t>
            </a:r>
            <a:r>
              <a:rPr lang="en-US" sz="750" dirty="0" err="1">
                <a:latin typeface="Arial Narrow" panose="020B0606020202030204" pitchFamily="34" charset="0"/>
              </a:rPr>
              <a:t>MobileMark</a:t>
            </a:r>
            <a:r>
              <a:rPr lang="en-US" sz="750" dirty="0">
                <a:latin typeface="Arial Narrow" panose="020B0606020202030204" pitchFamily="34" charset="0"/>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sz="750" dirty="0">
                <a:latin typeface="Arial Narrow" panose="020B0606020202030204" pitchFamily="34" charset="0"/>
                <a:hlinkClick r:id="rId4"/>
              </a:rPr>
              <a:t>http://www.intel.com/performance</a:t>
            </a:r>
            <a:r>
              <a:rPr lang="en-US" sz="750" dirty="0">
                <a:latin typeface="Arial Narrow" panose="020B0606020202030204" pitchFamily="34" charset="0"/>
              </a:rPr>
              <a:t>  </a:t>
            </a:r>
            <a:r>
              <a:rPr lang="en-US" sz="750" dirty="0">
                <a:latin typeface="Arial Narrow" pitchFamily="34" charset="0"/>
                <a:cs typeface="Arial" pitchFamily="34" charset="0"/>
              </a:rPr>
              <a:t>Source: Intel measured baseline Intel® Xeon Phi™ processor 7290 as of November 2016</a:t>
            </a:r>
            <a:endParaRPr lang="en-US" sz="75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9931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a:t>
            </a:r>
            <a:r>
              <a:rPr lang="en-US" dirty="0"/>
              <a:t>Machine Learning Scaling Library </a:t>
            </a:r>
            <a:endParaRPr lang="en-US" dirty="0"/>
          </a:p>
        </p:txBody>
      </p:sp>
    </p:spTree>
    <p:extLst>
      <p:ext uri="{BB962C8B-B14F-4D97-AF65-F5344CB8AC3E}">
        <p14:creationId xmlns:p14="http://schemas.microsoft.com/office/powerpoint/2010/main" val="89309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18</a:t>
            </a:fld>
            <a:endParaRPr lang="en-US" dirty="0"/>
          </a:p>
        </p:txBody>
      </p:sp>
      <p:sp>
        <p:nvSpPr>
          <p:cNvPr id="3" name="Title 2"/>
          <p:cNvSpPr>
            <a:spLocks noGrp="1"/>
          </p:cNvSpPr>
          <p:nvPr>
            <p:ph type="title"/>
          </p:nvPr>
        </p:nvSpPr>
        <p:spPr/>
        <p:txBody>
          <a:bodyPr/>
          <a:lstStyle/>
          <a:p>
            <a:r>
              <a:rPr lang="en-US" dirty="0"/>
              <a:t>Intel® Machine Learning Scaling Library (MLSL)</a:t>
            </a:r>
            <a:endParaRPr lang="ru-RU" dirty="0"/>
          </a:p>
        </p:txBody>
      </p:sp>
      <p:sp>
        <p:nvSpPr>
          <p:cNvPr id="4" name="Content Placeholder 3"/>
          <p:cNvSpPr>
            <a:spLocks noGrp="1"/>
          </p:cNvSpPr>
          <p:nvPr>
            <p:ph sz="quarter" idx="13"/>
          </p:nvPr>
        </p:nvSpPr>
        <p:spPr>
          <a:xfrm>
            <a:off x="455613" y="1203325"/>
            <a:ext cx="4609682" cy="3425825"/>
          </a:xfrm>
        </p:spPr>
        <p:txBody>
          <a:bodyPr/>
          <a:lstStyle/>
          <a:p>
            <a:pPr marL="257175" indent="-257175"/>
            <a:r>
              <a:rPr lang="en-US" sz="1400" b="1" kern="0" dirty="0"/>
              <a:t>Deep learning abstraction of message-passing implementations.</a:t>
            </a:r>
          </a:p>
          <a:p>
            <a:pPr marL="482594" lvl="1" indent="-257175">
              <a:buFont typeface="Arial" panose="020B0604020202020204" pitchFamily="34" charset="0"/>
              <a:buChar char="•"/>
            </a:pPr>
            <a:r>
              <a:rPr lang="en-US" sz="1200" kern="0" dirty="0"/>
              <a:t>Built on top of MPI, allows other communication libraries to be used</a:t>
            </a:r>
          </a:p>
          <a:p>
            <a:pPr marL="482594" lvl="1" indent="-257175">
              <a:buFont typeface="Arial" panose="020B0604020202020204" pitchFamily="34" charset="0"/>
              <a:buChar char="•"/>
            </a:pPr>
            <a:r>
              <a:rPr lang="en-US" sz="1200" kern="0" dirty="0"/>
              <a:t>Optimized  to drive scalability of communication patterns</a:t>
            </a:r>
          </a:p>
          <a:p>
            <a:pPr marL="482594" lvl="1" indent="-257175">
              <a:buFont typeface="Arial" panose="020B0604020202020204" pitchFamily="34" charset="0"/>
              <a:buChar char="•"/>
            </a:pPr>
            <a:r>
              <a:rPr lang="en-US" sz="1200" kern="0" dirty="0"/>
              <a:t>Works across various interconnects: </a:t>
            </a:r>
            <a:r>
              <a:rPr lang="en-US" sz="1100" kern="0" dirty="0"/>
              <a:t>Intel® Omni-Path Architecture, InfiniBand, and Ethernet</a:t>
            </a:r>
          </a:p>
          <a:p>
            <a:pPr marL="482594" lvl="1" indent="-257175">
              <a:buFont typeface="Arial" panose="020B0604020202020204" pitchFamily="34" charset="0"/>
              <a:buChar char="•"/>
            </a:pPr>
            <a:r>
              <a:rPr lang="en-US" sz="1200" kern="0" dirty="0"/>
              <a:t>Common API to support Deep Learning frameworks (</a:t>
            </a:r>
            <a:r>
              <a:rPr lang="en-US" sz="1200" kern="0" dirty="0" err="1"/>
              <a:t>Caffe</a:t>
            </a:r>
            <a:r>
              <a:rPr lang="en-US" sz="1200" kern="0" dirty="0"/>
              <a:t>, </a:t>
            </a:r>
            <a:r>
              <a:rPr lang="en-US" sz="1200" kern="0" dirty="0" err="1"/>
              <a:t>Theano</a:t>
            </a:r>
            <a:r>
              <a:rPr lang="en-US" sz="1200" kern="0" dirty="0"/>
              <a:t>, Torch etc.)</a:t>
            </a:r>
          </a:p>
          <a:p>
            <a:endParaRPr lang="ru-RU" sz="1400" dirty="0"/>
          </a:p>
        </p:txBody>
      </p:sp>
      <p:sp>
        <p:nvSpPr>
          <p:cNvPr id="6" name="Title 2"/>
          <p:cNvSpPr txBox="1">
            <a:spLocks/>
          </p:cNvSpPr>
          <p:nvPr/>
        </p:nvSpPr>
        <p:spPr>
          <a:xfrm>
            <a:off x="268356" y="4088647"/>
            <a:ext cx="8607288" cy="509326"/>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pPr algn="ctr"/>
            <a:r>
              <a:rPr lang="en-US" sz="2400" dirty="0">
                <a:latin typeface="+mj-lt"/>
              </a:rPr>
              <a:t>Scaling Deep Learning to 32 nodes and beyond.</a:t>
            </a:r>
          </a:p>
        </p:txBody>
      </p:sp>
      <p:sp>
        <p:nvSpPr>
          <p:cNvPr id="35" name="Rectangle 34"/>
          <p:cNvSpPr/>
          <p:nvPr/>
        </p:nvSpPr>
        <p:spPr bwMode="auto">
          <a:xfrm>
            <a:off x="5863209" y="2049674"/>
            <a:ext cx="2900149" cy="1869785"/>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2000"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grpSp>
        <p:nvGrpSpPr>
          <p:cNvPr id="36" name="Group 35"/>
          <p:cNvGrpSpPr/>
          <p:nvPr/>
        </p:nvGrpSpPr>
        <p:grpSpPr>
          <a:xfrm>
            <a:off x="5962553" y="2155741"/>
            <a:ext cx="2722660" cy="1602595"/>
            <a:chOff x="1634207" y="1115432"/>
            <a:chExt cx="7792610" cy="4693423"/>
          </a:xfrm>
        </p:grpSpPr>
        <p:sp>
          <p:nvSpPr>
            <p:cNvPr id="37" name="Arc 36"/>
            <p:cNvSpPr/>
            <p:nvPr/>
          </p:nvSpPr>
          <p:spPr bwMode="auto">
            <a:xfrm rot="16200000">
              <a:off x="3346535" y="1067714"/>
              <a:ext cx="1245966" cy="1341402"/>
            </a:xfrm>
            <a:prstGeom prst="arc">
              <a:avLst>
                <a:gd name="adj1" fmla="val 16412801"/>
                <a:gd name="adj2" fmla="val 5466885"/>
              </a:avLst>
            </a:prstGeom>
            <a:noFill/>
            <a:ln w="34925" cap="flat" cmpd="sng" algn="ctr">
              <a:solidFill>
                <a:srgbClr val="FF0000"/>
              </a:solidFill>
              <a:prstDash val="solid"/>
              <a:round/>
              <a:headEnd type="none" w="lg" len="med"/>
              <a:tailEnd type="triangle" w="lg" len="med"/>
            </a:ln>
            <a:effectLst/>
          </p:spPr>
          <p:txBody>
            <a:bodyPr vert="horz" wrap="square" lIns="121829" tIns="60917" rIns="121829" bIns="60917" numCol="1" rtlCol="0" anchor="t" anchorCtr="1" compatLnSpc="1">
              <a:prstTxWarp prst="textNoShape">
                <a:avLst/>
              </a:prstTxWarp>
              <a:sp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2667"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38" name="Arc 37"/>
            <p:cNvSpPr/>
            <p:nvPr/>
          </p:nvSpPr>
          <p:spPr bwMode="auto">
            <a:xfrm rot="5400000">
              <a:off x="5600629" y="4126137"/>
              <a:ext cx="1341600" cy="2023836"/>
            </a:xfrm>
            <a:prstGeom prst="arc">
              <a:avLst>
                <a:gd name="adj1" fmla="val 16200000"/>
                <a:gd name="adj2" fmla="val 5466885"/>
              </a:avLst>
            </a:prstGeom>
            <a:noFill/>
            <a:ln w="34925" cap="flat" cmpd="sng" algn="ctr">
              <a:solidFill>
                <a:srgbClr val="FF0000"/>
              </a:solidFill>
              <a:prstDash val="solid"/>
              <a:round/>
              <a:headEnd type="none" w="lg" len="med"/>
              <a:tailEnd type="triangle" w="lg" len="med"/>
            </a:ln>
            <a:effectLst/>
          </p:spPr>
          <p:txBody>
            <a:bodyPr vert="horz" wrap="square" lIns="121829" tIns="60917" rIns="121829" bIns="60917" numCol="1" rtlCol="0" anchor="t" anchorCtr="1" compatLnSpc="1">
              <a:prstTxWarp prst="textNoShape">
                <a:avLst/>
              </a:prstTxWarp>
              <a:sp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2667"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39" name="Arc 38"/>
            <p:cNvSpPr/>
            <p:nvPr/>
          </p:nvSpPr>
          <p:spPr bwMode="auto">
            <a:xfrm rot="5400000">
              <a:off x="3247546" y="4441181"/>
              <a:ext cx="1382041" cy="1353304"/>
            </a:xfrm>
            <a:prstGeom prst="arc">
              <a:avLst>
                <a:gd name="adj1" fmla="val 16200000"/>
                <a:gd name="adj2" fmla="val 5466885"/>
              </a:avLst>
            </a:prstGeom>
            <a:noFill/>
            <a:ln w="34925" cap="flat" cmpd="sng" algn="ctr">
              <a:solidFill>
                <a:srgbClr val="FF0000"/>
              </a:solidFill>
              <a:prstDash val="solid"/>
              <a:round/>
              <a:headEnd type="none" w="lg" len="med"/>
              <a:tailEnd type="triangle" w="lg" len="med"/>
            </a:ln>
            <a:effectLst/>
          </p:spPr>
          <p:txBody>
            <a:bodyPr vert="horz" wrap="square" lIns="121829" tIns="60917" rIns="121829" bIns="60917" numCol="1" rtlCol="0" anchor="t" anchorCtr="1" compatLnSpc="1">
              <a:prstTxWarp prst="textNoShape">
                <a:avLst/>
              </a:prstTxWarp>
              <a:sp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2667"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40" name="Rectangle 39"/>
            <p:cNvSpPr/>
            <p:nvPr/>
          </p:nvSpPr>
          <p:spPr bwMode="auto">
            <a:xfrm>
              <a:off x="2095953" y="1950085"/>
              <a:ext cx="6546440" cy="548087"/>
            </a:xfrm>
            <a:prstGeom prst="rect">
              <a:avLst/>
            </a:prstGeom>
            <a:solidFill>
              <a:srgbClr val="00AEEF"/>
            </a:solidFill>
            <a:ln w="25400" cap="flat" cmpd="sng" algn="ctr">
              <a:solidFill>
                <a:srgbClr val="00AEEF">
                  <a:shade val="50000"/>
                </a:srgbClr>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marL="0" marR="0" lvl="0" indent="0" algn="ctr" defTabSz="914400" eaLnBrk="1" fontAlgn="base" latinLnBrk="0" hangingPunct="1">
                <a:lnSpc>
                  <a:spcPct val="95000"/>
                </a:lnSpc>
                <a:spcBef>
                  <a:spcPct val="30000"/>
                </a:spcBef>
                <a:spcAft>
                  <a:spcPct val="0"/>
                </a:spcAft>
                <a:buClr>
                  <a:prstClr val="white"/>
                </a:buClr>
                <a:buSzTx/>
                <a:buFontTx/>
                <a:buNone/>
                <a:tabLst/>
                <a:defRPr/>
              </a:pPr>
              <a:r>
                <a:rPr kumimoji="0" lang="en-US" sz="1100" b="0" i="0" u="none" strike="noStrike" kern="0" cap="none" spc="0" normalizeH="0" baseline="0" noProof="0" dirty="0" smtClean="0">
                  <a:ln>
                    <a:noFill/>
                  </a:ln>
                  <a:solidFill>
                    <a:prstClr val="white"/>
                  </a:solidFill>
                  <a:effectLst/>
                  <a:uLnTx/>
                  <a:uFillTx/>
                </a:rPr>
                <a:t>                             </a:t>
              </a:r>
              <a:r>
                <a:rPr kumimoji="0" lang="en-US" sz="700" b="0" i="0" u="none" strike="noStrike" kern="0" cap="none" spc="0" normalizeH="0" baseline="0" noProof="0" dirty="0" smtClean="0">
                  <a:ln>
                    <a:noFill/>
                  </a:ln>
                  <a:solidFill>
                    <a:prstClr val="white"/>
                  </a:solidFill>
                  <a:effectLst/>
                  <a:uLnTx/>
                  <a:uFillTx/>
                </a:rPr>
                <a:t>FORWARD PROPAGATION</a:t>
              </a:r>
              <a:endParaRPr kumimoji="0" lang="en-US" sz="1100" b="0" i="0" u="none" strike="noStrike" kern="0" cap="none" spc="0" normalizeH="0" baseline="0" noProof="0" dirty="0" smtClean="0">
                <a:ln>
                  <a:noFill/>
                </a:ln>
                <a:solidFill>
                  <a:srgbClr val="FFFFFF"/>
                </a:solidFill>
                <a:effectLst/>
                <a:uLnTx/>
                <a:uFillTx/>
                <a:latin typeface="Intel Clear Light"/>
                <a:cs typeface="Arial" charset="0"/>
              </a:endParaRPr>
            </a:p>
          </p:txBody>
        </p:sp>
        <p:sp>
          <p:nvSpPr>
            <p:cNvPr id="41" name="Left Arrow 40"/>
            <p:cNvSpPr/>
            <p:nvPr/>
          </p:nvSpPr>
          <p:spPr>
            <a:xfrm>
              <a:off x="1634207" y="4129337"/>
              <a:ext cx="6996076" cy="968439"/>
            </a:xfrm>
            <a:prstGeom prst="leftArrow">
              <a:avLst/>
            </a:prstGeom>
            <a:solidFill>
              <a:srgbClr val="00AEEF"/>
            </a:solidFill>
            <a:ln w="25400" cap="flat" cmpd="sng" algn="ctr">
              <a:solidFill>
                <a:srgbClr val="00AEEF">
                  <a:shade val="50000"/>
                </a:srgbClr>
              </a:solidFill>
              <a:prstDash val="solid"/>
            </a:ln>
            <a:effectLst/>
          </p:spPr>
          <p:txBody>
            <a:bodyPr lIns="91436" tIns="45719" rIns="91436" bIns="45719" rtlCol="0" anchor="ct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Intel Clear"/>
                  <a:ea typeface="+mn-ea"/>
                  <a:cs typeface="+mn-cs"/>
                </a:rPr>
                <a:t>                             </a:t>
              </a:r>
              <a:r>
                <a:rPr kumimoji="0" lang="en-US" sz="700" b="0" i="0" u="none" strike="noStrike" kern="0" cap="none" spc="0" normalizeH="0" baseline="0" noProof="0" dirty="0" smtClean="0">
                  <a:ln>
                    <a:noFill/>
                  </a:ln>
                  <a:solidFill>
                    <a:prstClr val="white"/>
                  </a:solidFill>
                  <a:effectLst/>
                  <a:uLnTx/>
                  <a:uFillTx/>
                  <a:latin typeface="Intel Clear"/>
                  <a:ea typeface="+mn-ea"/>
                  <a:cs typeface="+mn-cs"/>
                </a:rPr>
                <a:t>BACK PROPAGATION</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2" name="Rectangle 41"/>
            <p:cNvSpPr/>
            <p:nvPr/>
          </p:nvSpPr>
          <p:spPr>
            <a:xfrm>
              <a:off x="2688875" y="1777185"/>
              <a:ext cx="533619" cy="3191392"/>
            </a:xfrm>
            <a:prstGeom prst="rect">
              <a:avLst/>
            </a:prstGeom>
            <a:solidFill>
              <a:srgbClr val="FFFFFF">
                <a:lumMod val="20000"/>
                <a:lumOff val="80000"/>
              </a:srgbClr>
            </a:solidFill>
            <a:ln w="25400" cap="flat" cmpd="sng" algn="ctr">
              <a:solidFill>
                <a:srgbClr val="00AEEF">
                  <a:shade val="50000"/>
                </a:srgbClr>
              </a:solidFill>
              <a:prstDash val="solid"/>
            </a:ln>
            <a:effectLst/>
          </p:spPr>
          <p:txBody>
            <a:bodyPr lIns="91436" tIns="45719" rIns="91436" bIns="45719" rtlCol="0" anchor="ct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 L</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A</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Y</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E</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R</a:t>
              </a:r>
            </a:p>
            <a:p>
              <a:pPr marL="0" marR="0" lvl="0" indent="0" algn="ctr" defTabSz="914332"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Intel Clear"/>
                <a:ea typeface="+mn-ea"/>
                <a:cs typeface="+mn-cs"/>
              </a:endParaRP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1</a:t>
              </a:r>
            </a:p>
            <a:p>
              <a:pPr marL="0" marR="0" lvl="0" indent="0" algn="ctr" defTabSz="914332"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43" name="Rectangle 42"/>
            <p:cNvSpPr/>
            <p:nvPr/>
          </p:nvSpPr>
          <p:spPr>
            <a:xfrm>
              <a:off x="4656139" y="1784916"/>
              <a:ext cx="533619" cy="3191392"/>
            </a:xfrm>
            <a:prstGeom prst="rect">
              <a:avLst/>
            </a:prstGeom>
            <a:solidFill>
              <a:srgbClr val="FFFFFF">
                <a:lumMod val="20000"/>
                <a:lumOff val="80000"/>
              </a:srgbClr>
            </a:solidFill>
            <a:ln w="25400" cap="flat" cmpd="sng" algn="ctr">
              <a:solidFill>
                <a:srgbClr val="00AEEF">
                  <a:shade val="50000"/>
                </a:srgbClr>
              </a:solidFill>
              <a:prstDash val="solid"/>
            </a:ln>
            <a:effectLst/>
          </p:spPr>
          <p:txBody>
            <a:bodyPr lIns="91436" tIns="45719" rIns="91436" bIns="45719" rtlCol="0" anchor="ct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 L</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A</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Y</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E</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R</a:t>
              </a:r>
            </a:p>
            <a:p>
              <a:pPr marL="0" marR="0" lvl="0" indent="0" algn="ctr" defTabSz="914332"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Intel Clear"/>
                <a:ea typeface="+mn-ea"/>
                <a:cs typeface="+mn-cs"/>
              </a:endParaRP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2</a:t>
              </a:r>
            </a:p>
            <a:p>
              <a:pPr marL="0" marR="0" lvl="0" indent="0" algn="ctr" defTabSz="914332"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44" name="Rectangle 43"/>
            <p:cNvSpPr/>
            <p:nvPr/>
          </p:nvSpPr>
          <p:spPr>
            <a:xfrm>
              <a:off x="7602928" y="1777185"/>
              <a:ext cx="533619" cy="3191392"/>
            </a:xfrm>
            <a:prstGeom prst="rect">
              <a:avLst/>
            </a:prstGeom>
            <a:solidFill>
              <a:srgbClr val="FFFFFF">
                <a:lumMod val="20000"/>
                <a:lumOff val="80000"/>
              </a:srgbClr>
            </a:solidFill>
            <a:ln w="25400" cap="flat" cmpd="sng" algn="ctr">
              <a:solidFill>
                <a:srgbClr val="00AEEF">
                  <a:shade val="50000"/>
                </a:srgbClr>
              </a:solidFill>
              <a:prstDash val="solid"/>
            </a:ln>
            <a:effectLst/>
          </p:spPr>
          <p:txBody>
            <a:bodyPr lIns="91436" tIns="45719" rIns="91436" bIns="45719" rtlCol="0" anchor="ct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L</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A</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Y</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E</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R</a:t>
              </a:r>
            </a:p>
            <a:p>
              <a:pPr marL="0" marR="0" lvl="0" indent="0" algn="ctr" defTabSz="914332"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Intel Clear"/>
                <a:ea typeface="+mn-ea"/>
                <a:cs typeface="+mn-cs"/>
              </a:endParaRP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Intel Clear"/>
                  <a:ea typeface="+mn-ea"/>
                  <a:cs typeface="+mn-cs"/>
                </a:rPr>
                <a:t>N</a:t>
              </a:r>
            </a:p>
          </p:txBody>
        </p:sp>
        <p:sp>
          <p:nvSpPr>
            <p:cNvPr id="45" name="Arc 44"/>
            <p:cNvSpPr/>
            <p:nvPr/>
          </p:nvSpPr>
          <p:spPr bwMode="auto">
            <a:xfrm rot="10800000">
              <a:off x="2234753" y="2651646"/>
              <a:ext cx="710830" cy="1672610"/>
            </a:xfrm>
            <a:prstGeom prst="arc">
              <a:avLst>
                <a:gd name="adj1" fmla="val 16200000"/>
                <a:gd name="adj2" fmla="val 5466885"/>
              </a:avLst>
            </a:prstGeom>
            <a:noFill/>
            <a:ln w="34925" cap="flat" cmpd="sng" algn="ctr">
              <a:solidFill>
                <a:srgbClr val="003C71"/>
              </a:solidFill>
              <a:prstDash val="sysDash"/>
              <a:round/>
              <a:headEnd type="none" w="lg" len="med"/>
              <a:tailEnd type="triangle" w="lg" len="med"/>
            </a:ln>
            <a:effectLst/>
          </p:spPr>
          <p:txBody>
            <a:bodyPr vert="horz" wrap="square" lIns="121829" tIns="60917" rIns="121829" bIns="60917" numCol="1" rtlCol="0" anchor="t" anchorCtr="1" compatLnSpc="1">
              <a:prstTxWarp prst="textNoShape">
                <a:avLst/>
              </a:prstTxWarp>
              <a:sp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2667"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46" name="Arc 45"/>
            <p:cNvSpPr/>
            <p:nvPr/>
          </p:nvSpPr>
          <p:spPr bwMode="auto">
            <a:xfrm rot="10800000">
              <a:off x="4213952" y="2627805"/>
              <a:ext cx="639030" cy="1609820"/>
            </a:xfrm>
            <a:prstGeom prst="arc">
              <a:avLst>
                <a:gd name="adj1" fmla="val 16200000"/>
                <a:gd name="adj2" fmla="val 5466885"/>
              </a:avLst>
            </a:prstGeom>
            <a:noFill/>
            <a:ln w="34925" cap="flat" cmpd="sng" algn="ctr">
              <a:solidFill>
                <a:srgbClr val="003C71"/>
              </a:solidFill>
              <a:prstDash val="sysDash"/>
              <a:round/>
              <a:headEnd type="none" w="lg" len="med"/>
              <a:tailEnd type="triangle" w="lg" len="med"/>
            </a:ln>
            <a:effectLst/>
          </p:spPr>
          <p:txBody>
            <a:bodyPr vert="horz" wrap="square" lIns="121829" tIns="60917" rIns="121829" bIns="60917" numCol="1" rtlCol="0" anchor="t" anchorCtr="1" compatLnSpc="1">
              <a:prstTxWarp prst="textNoShape">
                <a:avLst/>
              </a:prstTxWarp>
              <a:sp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2667"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47" name="TextBox 46"/>
            <p:cNvSpPr txBox="1"/>
            <p:nvPr/>
          </p:nvSpPr>
          <p:spPr>
            <a:xfrm rot="16200000">
              <a:off x="1163717" y="3156289"/>
              <a:ext cx="1527884" cy="514449"/>
            </a:xfrm>
            <a:prstGeom prst="rect">
              <a:avLst/>
            </a:prstGeom>
            <a:solidFill>
              <a:srgbClr val="0071C5"/>
            </a:solidFill>
          </p:spPr>
          <p:txBody>
            <a:bodyPr wrap="none" lIns="91436" tIns="45719" rIns="91436" bIns="45719" rtlCol="0">
              <a:spAutoFit/>
            </a:bodyP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rPr>
                <a:t>Allreduce</a:t>
              </a:r>
            </a:p>
          </p:txBody>
        </p:sp>
        <p:sp>
          <p:nvSpPr>
            <p:cNvPr id="48" name="Arc 47"/>
            <p:cNvSpPr/>
            <p:nvPr/>
          </p:nvSpPr>
          <p:spPr bwMode="auto">
            <a:xfrm rot="10800000">
              <a:off x="7126163" y="2651439"/>
              <a:ext cx="743392" cy="1609820"/>
            </a:xfrm>
            <a:prstGeom prst="arc">
              <a:avLst>
                <a:gd name="adj1" fmla="val 16200000"/>
                <a:gd name="adj2" fmla="val 5466885"/>
              </a:avLst>
            </a:prstGeom>
            <a:noFill/>
            <a:ln w="34925" cap="flat" cmpd="sng" algn="ctr">
              <a:solidFill>
                <a:srgbClr val="003C71"/>
              </a:solidFill>
              <a:prstDash val="sysDash"/>
              <a:round/>
              <a:headEnd type="none" w="lg" len="med"/>
              <a:tailEnd type="triangle" w="lg" len="med"/>
            </a:ln>
            <a:effectLst/>
          </p:spPr>
          <p:txBody>
            <a:bodyPr vert="horz" wrap="square" lIns="121829" tIns="60917" rIns="121829" bIns="60917" numCol="1" rtlCol="0" anchor="t" anchorCtr="1" compatLnSpc="1">
              <a:prstTxWarp prst="textNoShape">
                <a:avLst/>
              </a:prstTxWarp>
              <a:sp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2667"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49" name="Block Arc 48"/>
            <p:cNvSpPr/>
            <p:nvPr/>
          </p:nvSpPr>
          <p:spPr bwMode="auto">
            <a:xfrm rot="5400000">
              <a:off x="6959270" y="2429283"/>
              <a:ext cx="2977621" cy="1957472"/>
            </a:xfrm>
            <a:prstGeom prst="blockArc">
              <a:avLst/>
            </a:prstGeom>
            <a:solidFill>
              <a:srgbClr val="00AEEF"/>
            </a:solidFill>
            <a:ln w="9525" cap="flat" cmpd="sng" algn="ctr">
              <a:no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2667"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cxnSp>
          <p:nvCxnSpPr>
            <p:cNvPr id="50" name="Straight Connector 49"/>
            <p:cNvCxnSpPr/>
            <p:nvPr/>
          </p:nvCxnSpPr>
          <p:spPr bwMode="auto">
            <a:xfrm>
              <a:off x="5873785" y="3310976"/>
              <a:ext cx="462441" cy="0"/>
            </a:xfrm>
            <a:prstGeom prst="line">
              <a:avLst/>
            </a:prstGeom>
            <a:noFill/>
            <a:ln w="34925" cap="flat" cmpd="sng" algn="ctr">
              <a:solidFill>
                <a:srgbClr val="0071C5"/>
              </a:solidFill>
              <a:prstDash val="sysDot"/>
              <a:round/>
              <a:headEnd type="none" w="med" len="med"/>
              <a:tailEnd type="none" w="med" len="med"/>
            </a:ln>
            <a:effectLst/>
          </p:spPr>
        </p:cxnSp>
        <p:sp>
          <p:nvSpPr>
            <p:cNvPr id="51" name="TextBox 50"/>
            <p:cNvSpPr txBox="1"/>
            <p:nvPr/>
          </p:nvSpPr>
          <p:spPr>
            <a:xfrm>
              <a:off x="3456559" y="1381585"/>
              <a:ext cx="1105559" cy="492756"/>
            </a:xfrm>
            <a:prstGeom prst="rect">
              <a:avLst/>
            </a:prstGeom>
            <a:solidFill>
              <a:srgbClr val="0071C5"/>
            </a:solidFill>
          </p:spPr>
          <p:txBody>
            <a:bodyPr wrap="none" lIns="91436" tIns="45719" rIns="91436" bIns="45719" rtlCol="0">
              <a:spAutoFit/>
            </a:bodyP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err="1" smtClean="0">
                  <a:ln>
                    <a:noFill/>
                  </a:ln>
                  <a:solidFill>
                    <a:prstClr val="white"/>
                  </a:solidFill>
                  <a:effectLst/>
                  <a:uLnTx/>
                  <a:uFillTx/>
                </a:rPr>
                <a:t>Alltoall</a:t>
              </a:r>
              <a:endParaRPr kumimoji="0" lang="en-US" sz="700" b="0" i="0" u="none" strike="noStrike" kern="0" cap="none" spc="0" normalizeH="0" baseline="0" noProof="0" dirty="0" smtClean="0">
                <a:ln>
                  <a:noFill/>
                </a:ln>
                <a:solidFill>
                  <a:prstClr val="white"/>
                </a:solidFill>
                <a:effectLst/>
                <a:uLnTx/>
                <a:uFillTx/>
              </a:endParaRPr>
            </a:p>
          </p:txBody>
        </p:sp>
        <p:sp>
          <p:nvSpPr>
            <p:cNvPr id="52" name="TextBox 51"/>
            <p:cNvSpPr txBox="1"/>
            <p:nvPr/>
          </p:nvSpPr>
          <p:spPr>
            <a:xfrm rot="16200000">
              <a:off x="3135340" y="3150795"/>
              <a:ext cx="1527884" cy="514449"/>
            </a:xfrm>
            <a:prstGeom prst="rect">
              <a:avLst/>
            </a:prstGeom>
            <a:solidFill>
              <a:srgbClr val="0071C5"/>
            </a:solidFill>
          </p:spPr>
          <p:txBody>
            <a:bodyPr wrap="none" lIns="91436" tIns="45719" rIns="91436" bIns="45719" rtlCol="0">
              <a:spAutoFit/>
            </a:bodyP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rPr>
                <a:t>Allreduce</a:t>
              </a:r>
            </a:p>
          </p:txBody>
        </p:sp>
        <p:sp>
          <p:nvSpPr>
            <p:cNvPr id="53" name="TextBox 52"/>
            <p:cNvSpPr txBox="1"/>
            <p:nvPr/>
          </p:nvSpPr>
          <p:spPr>
            <a:xfrm rot="16200000">
              <a:off x="6039636" y="3156292"/>
              <a:ext cx="1527884" cy="514449"/>
            </a:xfrm>
            <a:prstGeom prst="rect">
              <a:avLst/>
            </a:prstGeom>
            <a:solidFill>
              <a:srgbClr val="0071C5"/>
            </a:solidFill>
          </p:spPr>
          <p:txBody>
            <a:bodyPr wrap="none" lIns="91436" tIns="45719" rIns="91436" bIns="45719" rtlCol="0">
              <a:spAutoFit/>
            </a:bodyP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rPr>
                <a:t>Allreduce</a:t>
              </a:r>
              <a:endParaRPr kumimoji="0" lang="en-US" sz="1200" b="0" i="0" u="none" strike="noStrike" kern="0" cap="none" spc="0" normalizeH="0" baseline="0" noProof="0" dirty="0" smtClean="0">
                <a:ln>
                  <a:noFill/>
                </a:ln>
                <a:solidFill>
                  <a:prstClr val="white"/>
                </a:solidFill>
                <a:effectLst/>
                <a:uLnTx/>
                <a:uFillTx/>
              </a:endParaRPr>
            </a:p>
          </p:txBody>
        </p:sp>
        <p:sp>
          <p:nvSpPr>
            <p:cNvPr id="54" name="Arc 53"/>
            <p:cNvSpPr/>
            <p:nvPr/>
          </p:nvSpPr>
          <p:spPr bwMode="auto">
            <a:xfrm rot="16200000">
              <a:off x="5718324" y="583551"/>
              <a:ext cx="1196737" cy="2264167"/>
            </a:xfrm>
            <a:prstGeom prst="arc">
              <a:avLst>
                <a:gd name="adj1" fmla="val 16200000"/>
                <a:gd name="adj2" fmla="val 5466885"/>
              </a:avLst>
            </a:prstGeom>
            <a:noFill/>
            <a:ln w="34925" cap="flat" cmpd="sng" algn="ctr">
              <a:solidFill>
                <a:srgbClr val="FF0000"/>
              </a:solidFill>
              <a:prstDash val="solid"/>
              <a:round/>
              <a:headEnd type="none" w="lg" len="med"/>
              <a:tailEnd type="triangle" w="lg" len="med"/>
            </a:ln>
            <a:effectLst/>
          </p:spPr>
          <p:txBody>
            <a:bodyPr vert="horz" wrap="square" lIns="121829" tIns="60917" rIns="121829" bIns="60917" numCol="1" rtlCol="0" anchor="t" anchorCtr="1" compatLnSpc="1">
              <a:prstTxWarp prst="textNoShape">
                <a:avLst/>
              </a:prstTxWarp>
              <a:spAutoFit/>
            </a:bodyPr>
            <a:lstStyle/>
            <a:p>
              <a:pPr marL="0" marR="0" lvl="0" indent="0" algn="ctr" defTabSz="914400" eaLnBrk="1" fontAlgn="base" latinLnBrk="0" hangingPunct="1">
                <a:lnSpc>
                  <a:spcPct val="95000"/>
                </a:lnSpc>
                <a:spcBef>
                  <a:spcPct val="30000"/>
                </a:spcBef>
                <a:spcAft>
                  <a:spcPct val="0"/>
                </a:spcAft>
                <a:buClr>
                  <a:prstClr val="white"/>
                </a:buClr>
                <a:buSzTx/>
                <a:buFont typeface="Wingdings" pitchFamily="2" charset="2"/>
                <a:buNone/>
                <a:tabLst/>
                <a:defRPr/>
              </a:pPr>
              <a:endParaRPr kumimoji="0" lang="en-US" sz="2667"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Narrow" pitchFamily="34" charset="0"/>
                <a:cs typeface="Arial" charset="0"/>
              </a:endParaRPr>
            </a:p>
          </p:txBody>
        </p:sp>
        <p:sp>
          <p:nvSpPr>
            <p:cNvPr id="55" name="TextBox 54"/>
            <p:cNvSpPr txBox="1"/>
            <p:nvPr/>
          </p:nvSpPr>
          <p:spPr>
            <a:xfrm>
              <a:off x="5765571" y="1263960"/>
              <a:ext cx="1138539" cy="739136"/>
            </a:xfrm>
            <a:prstGeom prst="rect">
              <a:avLst/>
            </a:prstGeom>
            <a:solidFill>
              <a:srgbClr val="0071C5"/>
            </a:solidFill>
          </p:spPr>
          <p:txBody>
            <a:bodyPr wrap="none" lIns="91436" tIns="45719" rIns="91436" bIns="45719" rtlCol="0">
              <a:spAutoFit/>
            </a:bodyP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white"/>
                  </a:solidFill>
                  <a:effectLst/>
                  <a:uLnTx/>
                  <a:uFillTx/>
                </a:rPr>
                <a:t>Reduce</a:t>
              </a:r>
            </a:p>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white"/>
                  </a:solidFill>
                  <a:effectLst/>
                  <a:uLnTx/>
                  <a:uFillTx/>
                </a:rPr>
                <a:t>Scatter</a:t>
              </a:r>
            </a:p>
          </p:txBody>
        </p:sp>
        <p:sp>
          <p:nvSpPr>
            <p:cNvPr id="56" name="TextBox 55"/>
            <p:cNvSpPr txBox="1"/>
            <p:nvPr/>
          </p:nvSpPr>
          <p:spPr>
            <a:xfrm>
              <a:off x="5691327" y="5021856"/>
              <a:ext cx="1431220" cy="533821"/>
            </a:xfrm>
            <a:prstGeom prst="rect">
              <a:avLst/>
            </a:prstGeom>
            <a:solidFill>
              <a:srgbClr val="0071C5"/>
            </a:solidFill>
          </p:spPr>
          <p:txBody>
            <a:bodyPr wrap="none" lIns="91436" tIns="45719" rIns="91436" bIns="45719" rtlCol="0">
              <a:spAutoFit/>
            </a:bodyP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smtClean="0">
                  <a:ln>
                    <a:noFill/>
                  </a:ln>
                  <a:solidFill>
                    <a:prstClr val="white"/>
                  </a:solidFill>
                  <a:effectLst/>
                  <a:uLnTx/>
                  <a:uFillTx/>
                </a:rPr>
                <a:t>Allgather</a:t>
              </a:r>
              <a:endParaRPr kumimoji="0" lang="en-US" sz="700" b="0" i="0" u="none" strike="noStrike" kern="0" cap="none" spc="0" normalizeH="0" baseline="0" noProof="0" dirty="0" smtClean="0">
                <a:ln>
                  <a:noFill/>
                </a:ln>
                <a:solidFill>
                  <a:prstClr val="white"/>
                </a:solidFill>
                <a:effectLst/>
                <a:uLnTx/>
                <a:uFillTx/>
              </a:endParaRPr>
            </a:p>
          </p:txBody>
        </p:sp>
        <p:sp>
          <p:nvSpPr>
            <p:cNvPr id="57" name="TextBox 56"/>
            <p:cNvSpPr txBox="1"/>
            <p:nvPr/>
          </p:nvSpPr>
          <p:spPr>
            <a:xfrm>
              <a:off x="3353959" y="4931271"/>
              <a:ext cx="1225104" cy="533821"/>
            </a:xfrm>
            <a:prstGeom prst="rect">
              <a:avLst/>
            </a:prstGeom>
            <a:solidFill>
              <a:srgbClr val="0071C5"/>
            </a:solidFill>
          </p:spPr>
          <p:txBody>
            <a:bodyPr wrap="none" lIns="91436" tIns="45719" rIns="91436" bIns="45719" rtlCol="0">
              <a:spAutoFit/>
            </a:bodyP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smtClean="0">
                  <a:ln>
                    <a:noFill/>
                  </a:ln>
                  <a:solidFill>
                    <a:prstClr val="white"/>
                  </a:solidFill>
                  <a:effectLst/>
                  <a:uLnTx/>
                  <a:uFillTx/>
                </a:rPr>
                <a:t>Alltoall</a:t>
              </a:r>
              <a:endParaRPr kumimoji="0" lang="en-US" sz="700" b="0" i="0" u="none" strike="noStrike" kern="0" cap="none" spc="0" normalizeH="0" baseline="0" noProof="0" dirty="0" smtClean="0">
                <a:ln>
                  <a:noFill/>
                </a:ln>
                <a:solidFill>
                  <a:prstClr val="white"/>
                </a:solidFill>
                <a:effectLst/>
                <a:uLnTx/>
                <a:uFillTx/>
              </a:endParaRPr>
            </a:p>
          </p:txBody>
        </p:sp>
        <p:sp>
          <p:nvSpPr>
            <p:cNvPr id="58" name="TextBox 57"/>
            <p:cNvSpPr txBox="1"/>
            <p:nvPr/>
          </p:nvSpPr>
          <p:spPr>
            <a:xfrm>
              <a:off x="7486844" y="5061999"/>
              <a:ext cx="1472441" cy="533821"/>
            </a:xfrm>
            <a:prstGeom prst="rect">
              <a:avLst/>
            </a:prstGeom>
            <a:solidFill>
              <a:srgbClr val="0071C5"/>
            </a:solidFill>
          </p:spPr>
          <p:txBody>
            <a:bodyPr wrap="none" lIns="91436" tIns="45719" rIns="91436" bIns="45719" rtlCol="0">
              <a:spAutoFit/>
            </a:bodyPr>
            <a:lstStyle/>
            <a:p>
              <a:pPr marL="0" marR="0" lvl="0" indent="0" algn="ctr" defTabSz="914332"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rPr>
                <a:t>Allreduce</a:t>
              </a:r>
            </a:p>
          </p:txBody>
        </p:sp>
      </p:grpSp>
      <p:pic>
        <p:nvPicPr>
          <p:cNvPr id="62" name="Picture 61"/>
          <p:cNvPicPr>
            <a:picLocks noChangeAspect="1"/>
          </p:cNvPicPr>
          <p:nvPr/>
        </p:nvPicPr>
        <p:blipFill>
          <a:blip r:embed="rId3"/>
          <a:stretch>
            <a:fillRect/>
          </a:stretch>
        </p:blipFill>
        <p:spPr>
          <a:xfrm>
            <a:off x="6887992" y="1095848"/>
            <a:ext cx="1633870" cy="774259"/>
          </a:xfrm>
          <a:prstGeom prst="rect">
            <a:avLst/>
          </a:prstGeom>
        </p:spPr>
      </p:pic>
    </p:spTree>
    <p:extLst>
      <p:ext uri="{BB962C8B-B14F-4D97-AF65-F5344CB8AC3E}">
        <p14:creationId xmlns:p14="http://schemas.microsoft.com/office/powerpoint/2010/main" val="143191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19</a:t>
            </a:fld>
            <a:endParaRPr lang="en-US" dirty="0">
              <a:solidFill>
                <a:prstClr val="white"/>
              </a:solidFill>
            </a:endParaRPr>
          </a:p>
        </p:txBody>
      </p:sp>
      <p:sp>
        <p:nvSpPr>
          <p:cNvPr id="3" name="Title 2"/>
          <p:cNvSpPr>
            <a:spLocks noGrp="1"/>
          </p:cNvSpPr>
          <p:nvPr>
            <p:ph type="title"/>
          </p:nvPr>
        </p:nvSpPr>
        <p:spPr>
          <a:xfrm>
            <a:off x="195730" y="216062"/>
            <a:ext cx="8810222" cy="868680"/>
          </a:xfrm>
        </p:spPr>
        <p:txBody>
          <a:bodyPr/>
          <a:lstStyle/>
          <a:p>
            <a:r>
              <a:rPr lang="en-US" sz="1800" dirty="0">
                <a:solidFill>
                  <a:srgbClr val="003C71"/>
                </a:solidFill>
              </a:rPr>
              <a:t>Intel® Xeon Phi™ Processor 7250 </a:t>
            </a:r>
            <a:r>
              <a:rPr lang="en-US" sz="1800" dirty="0" err="1">
                <a:solidFill>
                  <a:srgbClr val="003C71"/>
                </a:solidFill>
              </a:rPr>
              <a:t>GoogleNet</a:t>
            </a:r>
            <a:r>
              <a:rPr lang="en-US" sz="1800" dirty="0">
                <a:solidFill>
                  <a:srgbClr val="003C71"/>
                </a:solidFill>
              </a:rPr>
              <a:t> V1 Time-To-Train Scaling Efficiency        up to 97% on 32 nodes</a:t>
            </a:r>
            <a:endParaRPr lang="en-US" sz="1800" dirty="0"/>
          </a:p>
        </p:txBody>
      </p:sp>
      <p:graphicFrame>
        <p:nvGraphicFramePr>
          <p:cNvPr id="5" name="Chart 4"/>
          <p:cNvGraphicFramePr>
            <a:graphicFrameLocks/>
          </p:cNvGraphicFramePr>
          <p:nvPr>
            <p:extLst>
              <p:ext uri="{D42A27DB-BD31-4B8C-83A1-F6EECF244321}">
                <p14:modId xmlns:p14="http://schemas.microsoft.com/office/powerpoint/2010/main" val="3321502189"/>
              </p:ext>
            </p:extLst>
          </p:nvPr>
        </p:nvGraphicFramePr>
        <p:xfrm>
          <a:off x="1288111" y="990601"/>
          <a:ext cx="6682809" cy="264596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3849605"/>
            <a:ext cx="9208423" cy="90024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70000"/>
              </a:lnSpc>
            </a:pPr>
            <a:r>
              <a:rPr lang="en-US" sz="750" dirty="0">
                <a:solidFill>
                  <a:prstClr val="black"/>
                </a:solidFill>
                <a:latin typeface="Arial Narrow" panose="020B0606020202030204" pitchFamily="34" charset="0"/>
              </a:rPr>
              <a:t>Configuration details available in backup</a:t>
            </a:r>
          </a:p>
          <a:p>
            <a:pPr lvl="0">
              <a:lnSpc>
                <a:spcPct val="70000"/>
              </a:lnSpc>
            </a:pPr>
            <a:endParaRPr lang="en-US" sz="750" dirty="0">
              <a:solidFill>
                <a:prstClr val="black"/>
              </a:solidFill>
              <a:latin typeface="Arial Narrow" panose="020B0606020202030204" pitchFamily="34" charset="0"/>
            </a:endParaRPr>
          </a:p>
          <a:p>
            <a:pPr lvl="0">
              <a:lnSpc>
                <a:spcPct val="70000"/>
              </a:lnSpc>
            </a:pPr>
            <a:r>
              <a:rPr lang="en-US" sz="750" dirty="0">
                <a:solidFill>
                  <a:prstClr val="black"/>
                </a:solidFill>
                <a:latin typeface="Arial Narrow" panose="020B0606020202030204" pitchFamily="34" charset="0"/>
              </a:rPr>
              <a:t>Optimization Notice: Intel's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Notice Revision #20110804</a:t>
            </a:r>
          </a:p>
          <a:p>
            <a:pPr lvl="0">
              <a:lnSpc>
                <a:spcPct val="70000"/>
              </a:lnSpc>
            </a:pPr>
            <a:endParaRPr lang="en-US" sz="750" dirty="0">
              <a:solidFill>
                <a:prstClr val="black"/>
              </a:solidFill>
              <a:latin typeface="Arial Narrow" panose="020B0606020202030204" pitchFamily="34" charset="0"/>
            </a:endParaRPr>
          </a:p>
          <a:p>
            <a:pPr lvl="0">
              <a:lnSpc>
                <a:spcPct val="70000"/>
              </a:lnSpc>
            </a:pPr>
            <a:r>
              <a:rPr lang="en-US" sz="750" dirty="0">
                <a:latin typeface="Arial Narrow" panose="020B0606020202030204" pitchFamily="34" charset="0"/>
              </a:rPr>
              <a:t>Software and workloads used in performance tests may have been optimized for performance only on Intel microprocessors.  Performance tests, such as </a:t>
            </a:r>
            <a:r>
              <a:rPr lang="en-US" sz="750" dirty="0" err="1">
                <a:latin typeface="Arial Narrow" panose="020B0606020202030204" pitchFamily="34" charset="0"/>
              </a:rPr>
              <a:t>SYSmark</a:t>
            </a:r>
            <a:r>
              <a:rPr lang="en-US" sz="750" dirty="0">
                <a:latin typeface="Arial Narrow" panose="020B0606020202030204" pitchFamily="34" charset="0"/>
              </a:rPr>
              <a:t> and </a:t>
            </a:r>
            <a:r>
              <a:rPr lang="en-US" sz="750" dirty="0" err="1">
                <a:latin typeface="Arial Narrow" panose="020B0606020202030204" pitchFamily="34" charset="0"/>
              </a:rPr>
              <a:t>MobileMark</a:t>
            </a:r>
            <a:r>
              <a:rPr lang="en-US" sz="750" dirty="0">
                <a:latin typeface="Arial Narrow" panose="020B0606020202030204" pitchFamily="34" charset="0"/>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sz="750" dirty="0">
                <a:latin typeface="Arial Narrow" panose="020B0606020202030204" pitchFamily="34" charset="0"/>
                <a:hlinkClick r:id="rId4"/>
              </a:rPr>
              <a:t>http://www.intel.com/performance</a:t>
            </a:r>
            <a:r>
              <a:rPr lang="en-US" sz="750" dirty="0">
                <a:latin typeface="Arial Narrow" panose="020B0606020202030204" pitchFamily="34" charset="0"/>
              </a:rPr>
              <a:t>  </a:t>
            </a:r>
            <a:r>
              <a:rPr lang="en-US" sz="750" dirty="0">
                <a:latin typeface="Arial Narrow" pitchFamily="34" charset="0"/>
                <a:cs typeface="Arial" pitchFamily="34" charset="0"/>
              </a:rPr>
              <a:t>Source: Intel measured as of November 2016</a:t>
            </a:r>
            <a:endParaRPr lang="en-US" sz="750" dirty="0">
              <a:solidFill>
                <a:prstClr val="black"/>
              </a:solidFill>
              <a:latin typeface="Arial Narrow" panose="020B0606020202030204" pitchFamily="34" charset="0"/>
            </a:endParaRPr>
          </a:p>
        </p:txBody>
      </p:sp>
      <p:sp>
        <p:nvSpPr>
          <p:cNvPr id="4" name="Rectangle 3"/>
          <p:cNvSpPr/>
          <p:nvPr/>
        </p:nvSpPr>
        <p:spPr>
          <a:xfrm>
            <a:off x="1015134" y="3636570"/>
            <a:ext cx="7668491" cy="253916"/>
          </a:xfrm>
          <a:prstGeom prst="rect">
            <a:avLst/>
          </a:prstGeom>
        </p:spPr>
        <p:txBody>
          <a:bodyPr wrap="square">
            <a:spAutoFit/>
          </a:bodyPr>
          <a:lstStyle/>
          <a:p>
            <a:r>
              <a:rPr lang="en-US" sz="1050" dirty="0">
                <a:solidFill>
                  <a:schemeClr val="tx2"/>
                </a:solidFill>
                <a:latin typeface="+mj-lt"/>
              </a:rPr>
              <a:t>Data pre-partitioned across all nodes in the cluster before training. There is no data transferred over the fabric while training.</a:t>
            </a:r>
          </a:p>
        </p:txBody>
      </p:sp>
      <p:sp>
        <p:nvSpPr>
          <p:cNvPr id="8" name="Rectangle 7"/>
          <p:cNvSpPr/>
          <p:nvPr/>
        </p:nvSpPr>
        <p:spPr>
          <a:xfrm>
            <a:off x="1422518" y="3461640"/>
            <a:ext cx="6356647" cy="230832"/>
          </a:xfrm>
          <a:prstGeom prst="rect">
            <a:avLst/>
          </a:prstGeom>
        </p:spPr>
        <p:txBody>
          <a:bodyPr wrap="square">
            <a:spAutoFit/>
          </a:bodyPr>
          <a:lstStyle/>
          <a:p>
            <a:pPr algn="ctr"/>
            <a:r>
              <a:rPr lang="en-US" sz="900" dirty="0">
                <a:solidFill>
                  <a:schemeClr val="tx2"/>
                </a:solidFill>
                <a:latin typeface="+mj-lt"/>
              </a:rPr>
              <a:t>Number of Intel® Xeon Phi™ Processor 7250 nodes</a:t>
            </a:r>
          </a:p>
        </p:txBody>
      </p:sp>
    </p:spTree>
    <p:extLst>
      <p:ext uri="{BB962C8B-B14F-4D97-AF65-F5344CB8AC3E}">
        <p14:creationId xmlns:p14="http://schemas.microsoft.com/office/powerpoint/2010/main" val="233386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31635" y="1318726"/>
            <a:ext cx="2593075" cy="545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275462" y="1318726"/>
            <a:ext cx="2593075" cy="545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916168" y="1318726"/>
            <a:ext cx="2593075" cy="545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31635" y="1913205"/>
            <a:ext cx="2593075" cy="24549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275462" y="1913205"/>
            <a:ext cx="2593075" cy="24549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916168" y="1913205"/>
            <a:ext cx="2593075" cy="24549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218214" y="1804201"/>
            <a:ext cx="1419916" cy="14199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862041" y="1804201"/>
            <a:ext cx="1419916" cy="14199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502747" y="1804201"/>
            <a:ext cx="1419916" cy="14199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213875" y="1393799"/>
            <a:ext cx="1428597" cy="369332"/>
          </a:xfrm>
          <a:prstGeom prst="rect">
            <a:avLst/>
          </a:prstGeom>
          <a:noFill/>
        </p:spPr>
        <p:txBody>
          <a:bodyPr vert="horz" wrap="none" lIns="91440" tIns="45720" rIns="91440" bIns="45720" rtlCol="0">
            <a:spAutoFit/>
          </a:bodyPr>
          <a:lstStyle/>
          <a:p>
            <a:pPr algn="ctr"/>
            <a:r>
              <a:rPr lang="en-US" b="1" dirty="0" smtClean="0">
                <a:solidFill>
                  <a:schemeClr val="bg1"/>
                </a:solidFill>
                <a:ea typeface="Intel Clear Pro" panose="020B0804020202060201" pitchFamily="34" charset="0"/>
                <a:cs typeface="Intel Clear Pro" panose="020B0804020202060201" pitchFamily="34" charset="0"/>
              </a:rPr>
              <a:t>Bigger Data</a:t>
            </a:r>
          </a:p>
        </p:txBody>
      </p:sp>
      <p:sp>
        <p:nvSpPr>
          <p:cNvPr id="12" name="TextBox 11"/>
          <p:cNvSpPr txBox="1"/>
          <p:nvPr/>
        </p:nvSpPr>
        <p:spPr>
          <a:xfrm>
            <a:off x="3599617" y="1393799"/>
            <a:ext cx="1944764" cy="369332"/>
          </a:xfrm>
          <a:prstGeom prst="rect">
            <a:avLst/>
          </a:prstGeom>
          <a:noFill/>
        </p:spPr>
        <p:txBody>
          <a:bodyPr vert="horz" wrap="none" lIns="91440" tIns="45720" rIns="91440" bIns="45720" rtlCol="0">
            <a:spAutoFit/>
          </a:bodyPr>
          <a:lstStyle/>
          <a:p>
            <a:pPr algn="ctr"/>
            <a:r>
              <a:rPr lang="en-US" b="1" dirty="0" smtClean="0">
                <a:solidFill>
                  <a:schemeClr val="bg1"/>
                </a:solidFill>
                <a:ea typeface="Intel Clear Pro" panose="020B0804020202060201" pitchFamily="34" charset="0"/>
                <a:cs typeface="Intel Clear Pro" panose="020B0804020202060201" pitchFamily="34" charset="0"/>
              </a:rPr>
              <a:t>Better Hardware</a:t>
            </a:r>
          </a:p>
        </p:txBody>
      </p:sp>
      <p:sp>
        <p:nvSpPr>
          <p:cNvPr id="13" name="TextBox 12"/>
          <p:cNvSpPr txBox="1"/>
          <p:nvPr/>
        </p:nvSpPr>
        <p:spPr>
          <a:xfrm>
            <a:off x="6061589" y="1393799"/>
            <a:ext cx="2302233" cy="369332"/>
          </a:xfrm>
          <a:prstGeom prst="rect">
            <a:avLst/>
          </a:prstGeom>
          <a:noFill/>
        </p:spPr>
        <p:txBody>
          <a:bodyPr vert="horz" wrap="none" lIns="91440" tIns="45720" rIns="91440" bIns="45720" rtlCol="0">
            <a:spAutoFit/>
          </a:bodyPr>
          <a:lstStyle/>
          <a:p>
            <a:pPr algn="ctr"/>
            <a:r>
              <a:rPr lang="en-US" b="1" dirty="0" smtClean="0">
                <a:solidFill>
                  <a:schemeClr val="bg1"/>
                </a:solidFill>
                <a:ea typeface="Intel Clear Pro" panose="020B0804020202060201" pitchFamily="34" charset="0"/>
                <a:cs typeface="Intel Clear Pro" panose="020B0804020202060201" pitchFamily="34" charset="0"/>
              </a:rPr>
              <a:t>Smarter Algorithms</a:t>
            </a:r>
          </a:p>
        </p:txBody>
      </p:sp>
      <p:pic>
        <p:nvPicPr>
          <p:cNvPr id="1028" name="Picture 4" descr="http://cnet2.cbsistatic.com/hub/i/r/2015/04/15/2dbea899-53ec-48d4-9e52-504d56572185/resize/570xauto/88665dab6608b8d568cbafa8a316ffcd/mooreslaw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0197" y="2065185"/>
            <a:ext cx="1283604" cy="855736"/>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http://cosmonio.com/Research/Deep-Learning/files/small_142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68526" y="1938313"/>
            <a:ext cx="1288358" cy="11043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mart Data Ic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4898" y="2031356"/>
            <a:ext cx="1006548" cy="10065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2</a:t>
            </a:fld>
            <a:endParaRPr lang="en-US" dirty="0">
              <a:solidFill>
                <a:prstClr val="white"/>
              </a:solidFill>
            </a:endParaRPr>
          </a:p>
        </p:txBody>
      </p:sp>
      <p:sp>
        <p:nvSpPr>
          <p:cNvPr id="3" name="Title 2"/>
          <p:cNvSpPr>
            <a:spLocks noGrp="1"/>
          </p:cNvSpPr>
          <p:nvPr>
            <p:ph type="title"/>
          </p:nvPr>
        </p:nvSpPr>
        <p:spPr/>
        <p:txBody>
          <a:bodyPr/>
          <a:lstStyle/>
          <a:p>
            <a:r>
              <a:rPr lang="en-US" dirty="0" smtClean="0"/>
              <a:t>Fast Evolution of Technology</a:t>
            </a:r>
            <a:endParaRPr lang="en-US" dirty="0"/>
          </a:p>
        </p:txBody>
      </p:sp>
      <p:sp>
        <p:nvSpPr>
          <p:cNvPr id="20" name="TextBox 19"/>
          <p:cNvSpPr txBox="1"/>
          <p:nvPr/>
        </p:nvSpPr>
        <p:spPr>
          <a:xfrm>
            <a:off x="776949" y="3310983"/>
            <a:ext cx="2334859" cy="958158"/>
          </a:xfrm>
          <a:prstGeom prst="rect">
            <a:avLst/>
          </a:prstGeom>
          <a:noFill/>
        </p:spPr>
        <p:txBody>
          <a:bodyPr vert="horz" wrap="square" lIns="0" tIns="0" rIns="0" bIns="0" rtlCol="0">
            <a:noAutofit/>
          </a:bodyPr>
          <a:lstStyle/>
          <a:p>
            <a:pPr defTabSz="342722">
              <a:spcBef>
                <a:spcPts val="300"/>
              </a:spcBef>
              <a:tabLst>
                <a:tab pos="742950" algn="l"/>
              </a:tabLst>
            </a:pPr>
            <a:r>
              <a:rPr lang="en-US" sz="1400" dirty="0" smtClean="0">
                <a:solidFill>
                  <a:schemeClr val="bg1"/>
                </a:solidFill>
              </a:rPr>
              <a:t>Image: 1000 </a:t>
            </a:r>
            <a:r>
              <a:rPr lang="en-US" sz="1400" dirty="0">
                <a:solidFill>
                  <a:schemeClr val="bg1"/>
                </a:solidFill>
              </a:rPr>
              <a:t>KB / picture</a:t>
            </a:r>
          </a:p>
          <a:p>
            <a:pPr defTabSz="342722">
              <a:spcBef>
                <a:spcPts val="300"/>
              </a:spcBef>
              <a:tabLst>
                <a:tab pos="742950" algn="l"/>
              </a:tabLst>
            </a:pPr>
            <a:r>
              <a:rPr lang="en-US" sz="1400" dirty="0" smtClean="0">
                <a:solidFill>
                  <a:schemeClr val="bg1"/>
                </a:solidFill>
              </a:rPr>
              <a:t>Audio: 5000 </a:t>
            </a:r>
            <a:r>
              <a:rPr lang="en-US" sz="1400" dirty="0">
                <a:solidFill>
                  <a:schemeClr val="bg1"/>
                </a:solidFill>
              </a:rPr>
              <a:t>KB / song</a:t>
            </a:r>
          </a:p>
          <a:p>
            <a:pPr defTabSz="342722">
              <a:spcBef>
                <a:spcPts val="300"/>
              </a:spcBef>
              <a:tabLst>
                <a:tab pos="742950" algn="l"/>
              </a:tabLst>
            </a:pPr>
            <a:r>
              <a:rPr lang="en-US" sz="1400" dirty="0" smtClean="0">
                <a:solidFill>
                  <a:schemeClr val="bg1"/>
                </a:solidFill>
              </a:rPr>
              <a:t>Video: 5,000,000 </a:t>
            </a:r>
            <a:r>
              <a:rPr lang="en-US" sz="1400" dirty="0">
                <a:solidFill>
                  <a:schemeClr val="bg1"/>
                </a:solidFill>
              </a:rPr>
              <a:t>KB / </a:t>
            </a:r>
            <a:r>
              <a:rPr lang="en-US" sz="1400" dirty="0" smtClean="0">
                <a:solidFill>
                  <a:schemeClr val="bg1"/>
                </a:solidFill>
              </a:rPr>
              <a:t>movie</a:t>
            </a:r>
            <a:endParaRPr lang="en-US" sz="1400" dirty="0">
              <a:solidFill>
                <a:schemeClr val="bg1"/>
              </a:solidFill>
            </a:endParaRPr>
          </a:p>
        </p:txBody>
      </p:sp>
      <p:sp>
        <p:nvSpPr>
          <p:cNvPr id="21" name="TextBox 20"/>
          <p:cNvSpPr txBox="1"/>
          <p:nvPr/>
        </p:nvSpPr>
        <p:spPr>
          <a:xfrm>
            <a:off x="3376716" y="3300328"/>
            <a:ext cx="2428406" cy="968813"/>
          </a:xfrm>
          <a:prstGeom prst="rect">
            <a:avLst/>
          </a:prstGeom>
          <a:noFill/>
        </p:spPr>
        <p:txBody>
          <a:bodyPr vert="horz" wrap="square" lIns="0" tIns="0" rIns="0" bIns="0" rtlCol="0">
            <a:noAutofit/>
          </a:bodyPr>
          <a:lstStyle/>
          <a:p>
            <a:pPr defTabSz="342722">
              <a:spcBef>
                <a:spcPts val="400"/>
              </a:spcBef>
            </a:pPr>
            <a:r>
              <a:rPr lang="en-US" sz="1400" dirty="0">
                <a:solidFill>
                  <a:schemeClr val="bg1"/>
                </a:solidFill>
              </a:rPr>
              <a:t>Transistor density doubles </a:t>
            </a:r>
            <a:r>
              <a:rPr lang="en-US" sz="1400" dirty="0" smtClean="0">
                <a:solidFill>
                  <a:schemeClr val="bg1"/>
                </a:solidFill>
              </a:rPr>
              <a:t>every 18 months</a:t>
            </a:r>
          </a:p>
          <a:p>
            <a:pPr defTabSz="342722">
              <a:spcBef>
                <a:spcPts val="400"/>
              </a:spcBef>
            </a:pPr>
            <a:r>
              <a:rPr lang="en-US" sz="1400" dirty="0" smtClean="0">
                <a:solidFill>
                  <a:schemeClr val="bg1"/>
                </a:solidFill>
              </a:rPr>
              <a:t>Cost </a:t>
            </a:r>
            <a:r>
              <a:rPr lang="en-US" sz="1400" dirty="0">
                <a:solidFill>
                  <a:schemeClr val="bg1"/>
                </a:solidFill>
              </a:rPr>
              <a:t>/ </a:t>
            </a:r>
            <a:r>
              <a:rPr lang="en-US" sz="1400" dirty="0" smtClean="0">
                <a:solidFill>
                  <a:schemeClr val="bg1"/>
                </a:solidFill>
              </a:rPr>
              <a:t>GB </a:t>
            </a:r>
            <a:r>
              <a:rPr lang="en-US" sz="1400" dirty="0">
                <a:solidFill>
                  <a:schemeClr val="bg1"/>
                </a:solidFill>
              </a:rPr>
              <a:t>in 1995: $</a:t>
            </a:r>
            <a:r>
              <a:rPr lang="en-US" sz="1400" dirty="0" smtClean="0">
                <a:solidFill>
                  <a:schemeClr val="bg1"/>
                </a:solidFill>
              </a:rPr>
              <a:t>1000.00</a:t>
            </a:r>
            <a:endParaRPr lang="en-US" sz="1400" dirty="0">
              <a:solidFill>
                <a:schemeClr val="bg1"/>
              </a:solidFill>
            </a:endParaRPr>
          </a:p>
          <a:p>
            <a:pPr defTabSz="342722">
              <a:spcBef>
                <a:spcPts val="400"/>
              </a:spcBef>
            </a:pPr>
            <a:r>
              <a:rPr lang="en-US" sz="1400" dirty="0">
                <a:solidFill>
                  <a:schemeClr val="bg1"/>
                </a:solidFill>
              </a:rPr>
              <a:t>Cost / </a:t>
            </a:r>
            <a:r>
              <a:rPr lang="en-US" sz="1400" dirty="0" smtClean="0">
                <a:solidFill>
                  <a:schemeClr val="bg1"/>
                </a:solidFill>
              </a:rPr>
              <a:t>GB </a:t>
            </a:r>
            <a:r>
              <a:rPr lang="en-US" sz="1400" dirty="0">
                <a:solidFill>
                  <a:schemeClr val="bg1"/>
                </a:solidFill>
              </a:rPr>
              <a:t>in 2015: $</a:t>
            </a:r>
            <a:r>
              <a:rPr lang="en-US" sz="1400" dirty="0" smtClean="0">
                <a:solidFill>
                  <a:schemeClr val="bg1"/>
                </a:solidFill>
              </a:rPr>
              <a:t>0.03</a:t>
            </a:r>
            <a:endParaRPr lang="en-US" sz="1400" dirty="0">
              <a:solidFill>
                <a:schemeClr val="bg1"/>
              </a:solidFill>
            </a:endParaRPr>
          </a:p>
        </p:txBody>
      </p:sp>
      <p:sp>
        <p:nvSpPr>
          <p:cNvPr id="22" name="TextBox 21"/>
          <p:cNvSpPr txBox="1"/>
          <p:nvPr/>
        </p:nvSpPr>
        <p:spPr>
          <a:xfrm>
            <a:off x="6099554" y="3300329"/>
            <a:ext cx="2265765" cy="968812"/>
          </a:xfrm>
          <a:prstGeom prst="rect">
            <a:avLst/>
          </a:prstGeom>
          <a:noFill/>
        </p:spPr>
        <p:txBody>
          <a:bodyPr vert="horz" wrap="square" lIns="0" tIns="0" rIns="0" bIns="0" rtlCol="0">
            <a:noAutofit/>
          </a:bodyPr>
          <a:lstStyle/>
          <a:p>
            <a:pPr defTabSz="342722">
              <a:lnSpc>
                <a:spcPct val="90000"/>
              </a:lnSpc>
              <a:spcBef>
                <a:spcPts val="600"/>
              </a:spcBef>
            </a:pPr>
            <a:r>
              <a:rPr lang="en-US" sz="1400" dirty="0" smtClean="0">
                <a:solidFill>
                  <a:schemeClr val="bg1"/>
                </a:solidFill>
              </a:rPr>
              <a:t>Advances </a:t>
            </a:r>
            <a:r>
              <a:rPr lang="en-US" sz="1400" dirty="0">
                <a:solidFill>
                  <a:schemeClr val="bg1"/>
                </a:solidFill>
              </a:rPr>
              <a:t>in </a:t>
            </a:r>
            <a:r>
              <a:rPr lang="en-US" sz="1400" dirty="0" smtClean="0">
                <a:solidFill>
                  <a:schemeClr val="bg1"/>
                </a:solidFill>
              </a:rPr>
              <a:t>neural </a:t>
            </a:r>
            <a:r>
              <a:rPr lang="en-US" sz="1400" dirty="0">
                <a:solidFill>
                  <a:schemeClr val="bg1"/>
                </a:solidFill>
              </a:rPr>
              <a:t>networks </a:t>
            </a:r>
            <a:r>
              <a:rPr lang="en-US" sz="1400" dirty="0" smtClean="0">
                <a:solidFill>
                  <a:schemeClr val="bg1"/>
                </a:solidFill>
              </a:rPr>
              <a:t>leading </a:t>
            </a:r>
            <a:r>
              <a:rPr lang="en-US" sz="1400" dirty="0">
                <a:solidFill>
                  <a:schemeClr val="bg1"/>
                </a:solidFill>
              </a:rPr>
              <a:t>to better </a:t>
            </a:r>
            <a:r>
              <a:rPr lang="en-US" sz="1400" dirty="0" smtClean="0">
                <a:solidFill>
                  <a:schemeClr val="bg1"/>
                </a:solidFill>
              </a:rPr>
              <a:t>accuracy in training models</a:t>
            </a:r>
          </a:p>
        </p:txBody>
      </p:sp>
    </p:spTree>
    <p:extLst>
      <p:ext uri="{BB962C8B-B14F-4D97-AF65-F5344CB8AC3E}">
        <p14:creationId xmlns:p14="http://schemas.microsoft.com/office/powerpoint/2010/main" val="5717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NeON</a:t>
            </a:r>
            <a:r>
              <a:rPr lang="en-US" dirty="0" smtClean="0"/>
              <a:t> framework</a:t>
            </a:r>
            <a:endParaRPr lang="en-US" dirty="0"/>
          </a:p>
        </p:txBody>
      </p:sp>
    </p:spTree>
    <p:extLst>
      <p:ext uri="{BB962C8B-B14F-4D97-AF65-F5344CB8AC3E}">
        <p14:creationId xmlns:p14="http://schemas.microsoft.com/office/powerpoint/2010/main" val="32857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21</a:t>
            </a:fld>
            <a:endParaRPr lang="en-US" dirty="0"/>
          </a:p>
        </p:txBody>
      </p:sp>
      <p:sp>
        <p:nvSpPr>
          <p:cNvPr id="3" name="Title 2"/>
          <p:cNvSpPr>
            <a:spLocks noGrp="1"/>
          </p:cNvSpPr>
          <p:nvPr>
            <p:ph type="title"/>
          </p:nvPr>
        </p:nvSpPr>
        <p:spPr/>
        <p:txBody>
          <a:bodyPr/>
          <a:lstStyle/>
          <a:p>
            <a:r>
              <a:rPr lang="en-US" dirty="0"/>
              <a:t>Neon: </a:t>
            </a:r>
            <a:r>
              <a:rPr lang="en-US" spc="-80" dirty="0"/>
              <a:t>DL Framework with Blazing Performance</a:t>
            </a:r>
            <a:endParaRPr lang="ru-RU" dirty="0"/>
          </a:p>
        </p:txBody>
      </p:sp>
      <p:grpSp>
        <p:nvGrpSpPr>
          <p:cNvPr id="6" name="Group 5"/>
          <p:cNvGrpSpPr/>
          <p:nvPr/>
        </p:nvGrpSpPr>
        <p:grpSpPr>
          <a:xfrm>
            <a:off x="1334584" y="1607434"/>
            <a:ext cx="6794328" cy="2793368"/>
            <a:chOff x="1779445" y="2143246"/>
            <a:chExt cx="9059104" cy="3724490"/>
          </a:xfrm>
        </p:grpSpPr>
        <p:sp>
          <p:nvSpPr>
            <p:cNvPr id="7" name="L-Shape 6"/>
            <p:cNvSpPr/>
            <p:nvPr/>
          </p:nvSpPr>
          <p:spPr>
            <a:xfrm rot="10800000" flipH="1">
              <a:off x="3475872" y="2143246"/>
              <a:ext cx="5097416" cy="1091473"/>
            </a:xfrm>
            <a:prstGeom prst="corner">
              <a:avLst>
                <a:gd name="adj1" fmla="val 38854"/>
                <a:gd name="adj2" fmla="val 282102"/>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842670" y="2401725"/>
              <a:ext cx="1085767" cy="574516"/>
            </a:xfrm>
            <a:prstGeom prst="rect">
              <a:avLst/>
            </a:prstGeom>
            <a:noFill/>
          </p:spPr>
          <p:txBody>
            <a:bodyPr vert="horz" wrap="none" lIns="0" tIns="0" rIns="0" bIns="0" rtlCol="0">
              <a:spAutoFit/>
            </a:bodyPr>
            <a:lstStyle/>
            <a:p>
              <a:pPr algn="ctr"/>
              <a:r>
                <a:rPr lang="en-US" sz="1400" b="1" dirty="0"/>
                <a:t>Customer</a:t>
              </a:r>
              <a:br>
                <a:rPr lang="en-US" sz="1400" b="1" dirty="0"/>
              </a:br>
              <a:r>
                <a:rPr lang="en-US" sz="1400" b="1" dirty="0"/>
                <a:t>Solution</a:t>
              </a:r>
            </a:p>
          </p:txBody>
        </p:sp>
        <p:sp>
          <p:nvSpPr>
            <p:cNvPr id="9" name="Rectangle 8"/>
            <p:cNvSpPr/>
            <p:nvPr/>
          </p:nvSpPr>
          <p:spPr>
            <a:xfrm>
              <a:off x="6605630" y="2605211"/>
              <a:ext cx="1967657" cy="6295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Neon Solutions</a:t>
              </a:r>
            </a:p>
          </p:txBody>
        </p:sp>
        <p:sp>
          <p:nvSpPr>
            <p:cNvPr id="10" name="Rectangle 9"/>
            <p:cNvSpPr/>
            <p:nvPr/>
          </p:nvSpPr>
          <p:spPr>
            <a:xfrm>
              <a:off x="6046071" y="3287180"/>
              <a:ext cx="2527216" cy="6295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Neon Models</a:t>
              </a:r>
            </a:p>
          </p:txBody>
        </p:sp>
        <p:sp>
          <p:nvSpPr>
            <p:cNvPr id="11" name="Rectangle 10"/>
            <p:cNvSpPr/>
            <p:nvPr/>
          </p:nvSpPr>
          <p:spPr>
            <a:xfrm>
              <a:off x="3480349" y="3287940"/>
              <a:ext cx="2499360" cy="6295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Customer Models</a:t>
              </a:r>
            </a:p>
          </p:txBody>
        </p:sp>
        <p:sp>
          <p:nvSpPr>
            <p:cNvPr id="12" name="Rectangle 11"/>
            <p:cNvSpPr/>
            <p:nvPr/>
          </p:nvSpPr>
          <p:spPr>
            <a:xfrm>
              <a:off x="5124450" y="3970673"/>
              <a:ext cx="3448837" cy="6295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t>Neon Deep Learning Functions</a:t>
              </a:r>
            </a:p>
          </p:txBody>
        </p:sp>
        <p:sp>
          <p:nvSpPr>
            <p:cNvPr id="13" name="Rectangle 12"/>
            <p:cNvSpPr/>
            <p:nvPr/>
          </p:nvSpPr>
          <p:spPr>
            <a:xfrm>
              <a:off x="3475872" y="3970673"/>
              <a:ext cx="1582813" cy="6295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Customer Algorithms</a:t>
              </a:r>
            </a:p>
          </p:txBody>
        </p:sp>
        <p:sp>
          <p:nvSpPr>
            <p:cNvPr id="14" name="Rectangle 13"/>
            <p:cNvSpPr/>
            <p:nvPr/>
          </p:nvSpPr>
          <p:spPr>
            <a:xfrm>
              <a:off x="3475872" y="4921756"/>
              <a:ext cx="5097415" cy="6295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tx1"/>
                  </a:solidFill>
                </a:rPr>
                <a:t>Hardware-Specific Transformers</a:t>
              </a:r>
            </a:p>
          </p:txBody>
        </p:sp>
        <p:cxnSp>
          <p:nvCxnSpPr>
            <p:cNvPr id="15" name="Straight Connector 14"/>
            <p:cNvCxnSpPr/>
            <p:nvPr/>
          </p:nvCxnSpPr>
          <p:spPr>
            <a:xfrm>
              <a:off x="2819065" y="4788195"/>
              <a:ext cx="6321288" cy="0"/>
            </a:xfrm>
            <a:prstGeom prst="line">
              <a:avLst/>
            </a:prstGeom>
            <a:ln w="47625">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965236" y="4093032"/>
              <a:ext cx="0" cy="654111"/>
            </a:xfrm>
            <a:prstGeom prst="straightConnector1">
              <a:avLst/>
            </a:prstGeom>
            <a:ln w="25400">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779445" y="4193146"/>
              <a:ext cx="1019511" cy="553997"/>
            </a:xfrm>
            <a:prstGeom prst="rect">
              <a:avLst/>
            </a:prstGeom>
            <a:noFill/>
          </p:spPr>
          <p:txBody>
            <a:bodyPr vert="horz" wrap="none" lIns="0" tIns="0" rIns="0" bIns="0" rtlCol="0">
              <a:spAutoFit/>
            </a:bodyPr>
            <a:lstStyle/>
            <a:p>
              <a:pPr algn="r"/>
              <a:r>
                <a:rPr lang="en-US" sz="1350" i="1" dirty="0">
                  <a:solidFill>
                    <a:schemeClr val="accent1"/>
                  </a:solidFill>
                </a:rPr>
                <a:t>Hardware</a:t>
              </a:r>
              <a:br>
                <a:rPr lang="en-US" sz="1350" i="1" dirty="0">
                  <a:solidFill>
                    <a:schemeClr val="accent1"/>
                  </a:solidFill>
                </a:rPr>
              </a:br>
              <a:r>
                <a:rPr lang="en-US" sz="1350" i="1" dirty="0">
                  <a:solidFill>
                    <a:schemeClr val="accent1"/>
                  </a:solidFill>
                </a:rPr>
                <a:t>Agnostic</a:t>
              </a:r>
            </a:p>
          </p:txBody>
        </p:sp>
        <p:sp>
          <p:nvSpPr>
            <p:cNvPr id="18" name="TextBox 17"/>
            <p:cNvSpPr txBox="1"/>
            <p:nvPr/>
          </p:nvSpPr>
          <p:spPr>
            <a:xfrm>
              <a:off x="8722585" y="5005961"/>
              <a:ext cx="2115964" cy="861775"/>
            </a:xfrm>
            <a:prstGeom prst="rect">
              <a:avLst/>
            </a:prstGeom>
            <a:noFill/>
          </p:spPr>
          <p:txBody>
            <a:bodyPr vert="horz" wrap="none" lIns="0" tIns="0" rIns="0" bIns="0" rtlCol="0">
              <a:spAutoFit/>
            </a:bodyPr>
            <a:lstStyle/>
            <a:p>
              <a:pPr algn="ctr"/>
              <a:r>
                <a:rPr lang="en-US" sz="1500" i="1" dirty="0">
                  <a:solidFill>
                    <a:schemeClr val="accent5"/>
                  </a:solidFill>
                </a:rPr>
                <a:t>High-performance</a:t>
              </a:r>
            </a:p>
            <a:p>
              <a:pPr algn="ctr"/>
              <a:r>
                <a:rPr lang="en-US" sz="1500" i="1" dirty="0">
                  <a:solidFill>
                    <a:schemeClr val="accent5"/>
                  </a:solidFill>
                </a:rPr>
                <a:t>execution.</a:t>
              </a:r>
              <a:br>
                <a:rPr lang="en-US" sz="1500" i="1" dirty="0">
                  <a:solidFill>
                    <a:schemeClr val="accent5"/>
                  </a:solidFill>
                </a:rPr>
              </a:br>
              <a:endParaRPr lang="en-US" sz="1200" i="1" dirty="0">
                <a:solidFill>
                  <a:schemeClr val="accent1"/>
                </a:solidFill>
              </a:endParaRPr>
            </a:p>
          </p:txBody>
        </p:sp>
      </p:grpSp>
    </p:spTree>
    <p:extLst>
      <p:ext uri="{BB962C8B-B14F-4D97-AF65-F5344CB8AC3E}">
        <p14:creationId xmlns:p14="http://schemas.microsoft.com/office/powerpoint/2010/main" val="1746996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22</a:t>
            </a:fld>
            <a:endParaRPr lang="en-US" dirty="0"/>
          </a:p>
        </p:txBody>
      </p:sp>
      <p:sp>
        <p:nvSpPr>
          <p:cNvPr id="3" name="Title 2"/>
          <p:cNvSpPr>
            <a:spLocks noGrp="1"/>
          </p:cNvSpPr>
          <p:nvPr>
            <p:ph type="title"/>
          </p:nvPr>
        </p:nvSpPr>
        <p:spPr/>
        <p:txBody>
          <a:bodyPr/>
          <a:lstStyle/>
          <a:p>
            <a:r>
              <a:rPr lang="en-US" spc="-80" dirty="0"/>
              <a:t>Intel® </a:t>
            </a:r>
            <a:r>
              <a:rPr lang="en-US" spc="-80" dirty="0" err="1"/>
              <a:t>Nervana</a:t>
            </a:r>
            <a:r>
              <a:rPr lang="en-US" spc="-80" dirty="0"/>
              <a:t>™ Graph Compiler</a:t>
            </a:r>
            <a:endParaRPr lang="ru-RU" spc="-80" dirty="0"/>
          </a:p>
        </p:txBody>
      </p:sp>
      <p:sp>
        <p:nvSpPr>
          <p:cNvPr id="4" name="Content Placeholder 3"/>
          <p:cNvSpPr>
            <a:spLocks noGrp="1"/>
          </p:cNvSpPr>
          <p:nvPr>
            <p:ph sz="quarter" idx="13"/>
          </p:nvPr>
        </p:nvSpPr>
        <p:spPr>
          <a:xfrm>
            <a:off x="5545965" y="1203325"/>
            <a:ext cx="3137659" cy="3425825"/>
          </a:xfrm>
        </p:spPr>
        <p:txBody>
          <a:bodyPr/>
          <a:lstStyle/>
          <a:p>
            <a:r>
              <a:rPr lang="en-US" i="1" dirty="0">
                <a:solidFill>
                  <a:schemeClr val="accent1"/>
                </a:solidFill>
              </a:rPr>
              <a:t>Intel® </a:t>
            </a:r>
            <a:r>
              <a:rPr lang="en-US" i="1" dirty="0" err="1">
                <a:solidFill>
                  <a:schemeClr val="accent1"/>
                </a:solidFill>
              </a:rPr>
              <a:t>Nervana</a:t>
            </a:r>
            <a:r>
              <a:rPr lang="en-US" i="1" dirty="0">
                <a:solidFill>
                  <a:schemeClr val="accent1"/>
                </a:solidFill>
              </a:rPr>
              <a:t>™ Graph Compiler: </a:t>
            </a:r>
            <a:r>
              <a:rPr lang="en-US" sz="1600" b="1" dirty="0">
                <a:solidFill>
                  <a:schemeClr val="accent1"/>
                </a:solidFill>
              </a:rPr>
              <a:t/>
            </a:r>
            <a:br>
              <a:rPr lang="en-US" sz="1600" b="1" dirty="0">
                <a:solidFill>
                  <a:schemeClr val="accent1"/>
                </a:solidFill>
              </a:rPr>
            </a:br>
            <a:r>
              <a:rPr lang="en-US" i="1" dirty="0">
                <a:solidFill>
                  <a:schemeClr val="accent1"/>
                </a:solidFill>
              </a:rPr>
              <a:t>High-level execution graph</a:t>
            </a:r>
            <a:br>
              <a:rPr lang="en-US" i="1" dirty="0">
                <a:solidFill>
                  <a:schemeClr val="accent1"/>
                </a:solidFill>
              </a:rPr>
            </a:br>
            <a:r>
              <a:rPr lang="en-US" i="1" dirty="0">
                <a:solidFill>
                  <a:schemeClr val="accent1"/>
                </a:solidFill>
              </a:rPr>
              <a:t>for neural networks </a:t>
            </a:r>
            <a:r>
              <a:rPr lang="en-US" sz="1600" dirty="0">
                <a:solidFill>
                  <a:schemeClr val="tx2"/>
                </a:solidFill>
              </a:rPr>
              <a:t>to enable</a:t>
            </a:r>
            <a:br>
              <a:rPr lang="en-US" sz="1600" dirty="0">
                <a:solidFill>
                  <a:schemeClr val="tx2"/>
                </a:solidFill>
              </a:rPr>
            </a:br>
            <a:r>
              <a:rPr lang="en-US" sz="1600" dirty="0">
                <a:solidFill>
                  <a:schemeClr val="tx2"/>
                </a:solidFill>
              </a:rPr>
              <a:t>optimizations that are applicable </a:t>
            </a:r>
            <a:br>
              <a:rPr lang="en-US" sz="1600" dirty="0">
                <a:solidFill>
                  <a:schemeClr val="tx2"/>
                </a:solidFill>
              </a:rPr>
            </a:br>
            <a:r>
              <a:rPr lang="en-US" sz="1600" dirty="0">
                <a:solidFill>
                  <a:schemeClr val="tx2"/>
                </a:solidFill>
              </a:rPr>
              <a:t>across multiple HW targets</a:t>
            </a:r>
            <a:r>
              <a:rPr lang="en-US" sz="1600" dirty="0" smtClean="0">
                <a:solidFill>
                  <a:schemeClr val="tx2"/>
                </a:solidFill>
              </a:rPr>
              <a:t>.</a:t>
            </a:r>
            <a:endParaRPr lang="en-US" sz="1600" dirty="0">
              <a:solidFill>
                <a:schemeClr val="tx2"/>
              </a:solidFill>
            </a:endParaRPr>
          </a:p>
        </p:txBody>
      </p:sp>
      <p:sp>
        <p:nvSpPr>
          <p:cNvPr id="6" name="Rectangle 5"/>
          <p:cNvSpPr/>
          <p:nvPr/>
        </p:nvSpPr>
        <p:spPr>
          <a:xfrm>
            <a:off x="903740" y="3901982"/>
            <a:ext cx="3823061" cy="6613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t>Hardware-Specific Transformers</a:t>
            </a:r>
          </a:p>
        </p:txBody>
      </p:sp>
      <p:sp>
        <p:nvSpPr>
          <p:cNvPr id="7" name="TextBox 6"/>
          <p:cNvSpPr txBox="1"/>
          <p:nvPr/>
        </p:nvSpPr>
        <p:spPr>
          <a:xfrm>
            <a:off x="-363" y="3418483"/>
            <a:ext cx="764633" cy="415498"/>
          </a:xfrm>
          <a:prstGeom prst="rect">
            <a:avLst/>
          </a:prstGeom>
          <a:noFill/>
        </p:spPr>
        <p:txBody>
          <a:bodyPr vert="horz" wrap="none" lIns="0" tIns="0" rIns="0" bIns="0" rtlCol="0">
            <a:spAutoFit/>
          </a:bodyPr>
          <a:lstStyle/>
          <a:p>
            <a:pPr algn="r"/>
            <a:r>
              <a:rPr lang="en-US" sz="1350" i="1" dirty="0">
                <a:solidFill>
                  <a:schemeClr val="accent1"/>
                </a:solidFill>
              </a:rPr>
              <a:t>Hardware</a:t>
            </a:r>
            <a:br>
              <a:rPr lang="en-US" sz="1350" i="1" dirty="0">
                <a:solidFill>
                  <a:schemeClr val="accent1"/>
                </a:solidFill>
              </a:rPr>
            </a:br>
            <a:r>
              <a:rPr lang="en-US" sz="1350" i="1" dirty="0">
                <a:solidFill>
                  <a:schemeClr val="accent1"/>
                </a:solidFill>
              </a:rPr>
              <a:t>Agnostic</a:t>
            </a:r>
          </a:p>
        </p:txBody>
      </p:sp>
      <p:sp>
        <p:nvSpPr>
          <p:cNvPr id="8" name="Rectangle 7"/>
          <p:cNvSpPr/>
          <p:nvPr/>
        </p:nvSpPr>
        <p:spPr>
          <a:xfrm>
            <a:off x="903740" y="3242935"/>
            <a:ext cx="3823061" cy="4721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500" b="1" dirty="0">
                <a:solidFill>
                  <a:srgbClr val="FFFF00"/>
                </a:solidFill>
              </a:rPr>
              <a:t>Intel® </a:t>
            </a:r>
            <a:r>
              <a:rPr lang="en-US" sz="1500" b="1" dirty="0" err="1">
                <a:solidFill>
                  <a:srgbClr val="FFFF00"/>
                </a:solidFill>
              </a:rPr>
              <a:t>Nervana</a:t>
            </a:r>
            <a:r>
              <a:rPr lang="en-US" sz="1500" b="1" dirty="0">
                <a:solidFill>
                  <a:srgbClr val="FFFF00"/>
                </a:solidFill>
              </a:rPr>
              <a:t>™ Graph Compiler</a:t>
            </a:r>
            <a:endParaRPr lang="en-US" sz="1400" b="1" i="1" dirty="0">
              <a:solidFill>
                <a:srgbClr val="FFFF00"/>
              </a:solidFill>
            </a:endParaRPr>
          </a:p>
        </p:txBody>
      </p:sp>
      <p:grpSp>
        <p:nvGrpSpPr>
          <p:cNvPr id="9" name="Group 8"/>
          <p:cNvGrpSpPr/>
          <p:nvPr/>
        </p:nvGrpSpPr>
        <p:grpSpPr>
          <a:xfrm>
            <a:off x="1674222" y="3888243"/>
            <a:ext cx="972404" cy="688786"/>
            <a:chOff x="2376267" y="3888242"/>
            <a:chExt cx="972404" cy="688786"/>
          </a:xfrm>
        </p:grpSpPr>
        <p:sp>
          <p:nvSpPr>
            <p:cNvPr id="10" name="Freeform 5"/>
            <p:cNvSpPr>
              <a:spLocks/>
            </p:cNvSpPr>
            <p:nvPr/>
          </p:nvSpPr>
          <p:spPr bwMode="auto">
            <a:xfrm rot="6652082">
              <a:off x="2518076" y="3746433"/>
              <a:ext cx="688786" cy="972404"/>
            </a:xfrm>
            <a:custGeom>
              <a:avLst/>
              <a:gdLst>
                <a:gd name="T0" fmla="*/ 312 w 1488"/>
                <a:gd name="T1" fmla="*/ 408 h 1496"/>
                <a:gd name="T2" fmla="*/ 168 w 1488"/>
                <a:gd name="T3" fmla="*/ 264 h 1496"/>
                <a:gd name="T4" fmla="*/ 216 w 1488"/>
                <a:gd name="T5" fmla="*/ 168 h 1496"/>
                <a:gd name="T6" fmla="*/ 408 w 1488"/>
                <a:gd name="T7" fmla="*/ 24 h 1496"/>
                <a:gd name="T8" fmla="*/ 552 w 1488"/>
                <a:gd name="T9" fmla="*/ 264 h 1496"/>
                <a:gd name="T10" fmla="*/ 600 w 1488"/>
                <a:gd name="T11" fmla="*/ 264 h 1496"/>
                <a:gd name="T12" fmla="*/ 936 w 1488"/>
                <a:gd name="T13" fmla="*/ 24 h 1496"/>
                <a:gd name="T14" fmla="*/ 1176 w 1488"/>
                <a:gd name="T15" fmla="*/ 408 h 1496"/>
                <a:gd name="T16" fmla="*/ 984 w 1488"/>
                <a:gd name="T17" fmla="*/ 504 h 1496"/>
                <a:gd name="T18" fmla="*/ 936 w 1488"/>
                <a:gd name="T19" fmla="*/ 600 h 1496"/>
                <a:gd name="T20" fmla="*/ 1128 w 1488"/>
                <a:gd name="T21" fmla="*/ 744 h 1496"/>
                <a:gd name="T22" fmla="*/ 1272 w 1488"/>
                <a:gd name="T23" fmla="*/ 600 h 1496"/>
                <a:gd name="T24" fmla="*/ 1368 w 1488"/>
                <a:gd name="T25" fmla="*/ 744 h 1496"/>
                <a:gd name="T26" fmla="*/ 1464 w 1488"/>
                <a:gd name="T27" fmla="*/ 840 h 1496"/>
                <a:gd name="T28" fmla="*/ 1224 w 1488"/>
                <a:gd name="T29" fmla="*/ 1032 h 1496"/>
                <a:gd name="T30" fmla="*/ 1272 w 1488"/>
                <a:gd name="T31" fmla="*/ 1128 h 1496"/>
                <a:gd name="T32" fmla="*/ 1320 w 1488"/>
                <a:gd name="T33" fmla="*/ 1272 h 1496"/>
                <a:gd name="T34" fmla="*/ 1080 w 1488"/>
                <a:gd name="T35" fmla="*/ 1416 h 1496"/>
                <a:gd name="T36" fmla="*/ 984 w 1488"/>
                <a:gd name="T37" fmla="*/ 1272 h 1496"/>
                <a:gd name="T38" fmla="*/ 888 w 1488"/>
                <a:gd name="T39" fmla="*/ 1224 h 1496"/>
                <a:gd name="T40" fmla="*/ 552 w 1488"/>
                <a:gd name="T41" fmla="*/ 1464 h 1496"/>
                <a:gd name="T42" fmla="*/ 552 w 1488"/>
                <a:gd name="T43" fmla="*/ 1416 h 1496"/>
                <a:gd name="T44" fmla="*/ 312 w 1488"/>
                <a:gd name="T45" fmla="*/ 1128 h 1496"/>
                <a:gd name="T46" fmla="*/ 408 w 1488"/>
                <a:gd name="T47" fmla="*/ 1032 h 1496"/>
                <a:gd name="T48" fmla="*/ 552 w 1488"/>
                <a:gd name="T49" fmla="*/ 936 h 1496"/>
                <a:gd name="T50" fmla="*/ 552 w 1488"/>
                <a:gd name="T51" fmla="*/ 840 h 1496"/>
                <a:gd name="T52" fmla="*/ 408 w 1488"/>
                <a:gd name="T53" fmla="*/ 696 h 1496"/>
                <a:gd name="T54" fmla="*/ 264 w 1488"/>
                <a:gd name="T55" fmla="*/ 840 h 1496"/>
                <a:gd name="T56" fmla="*/ 168 w 1488"/>
                <a:gd name="T57" fmla="*/ 888 h 1496"/>
                <a:gd name="T58" fmla="*/ 24 w 1488"/>
                <a:gd name="T59" fmla="*/ 648 h 1496"/>
                <a:gd name="T60" fmla="*/ 312 w 1488"/>
                <a:gd name="T61" fmla="*/ 408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88" h="1496">
                  <a:moveTo>
                    <a:pt x="312" y="408"/>
                  </a:moveTo>
                  <a:cubicBezTo>
                    <a:pt x="336" y="344"/>
                    <a:pt x="184" y="304"/>
                    <a:pt x="168" y="264"/>
                  </a:cubicBezTo>
                  <a:cubicBezTo>
                    <a:pt x="152" y="224"/>
                    <a:pt x="176" y="208"/>
                    <a:pt x="216" y="168"/>
                  </a:cubicBezTo>
                  <a:cubicBezTo>
                    <a:pt x="256" y="128"/>
                    <a:pt x="352" y="8"/>
                    <a:pt x="408" y="24"/>
                  </a:cubicBezTo>
                  <a:cubicBezTo>
                    <a:pt x="464" y="40"/>
                    <a:pt x="520" y="224"/>
                    <a:pt x="552" y="264"/>
                  </a:cubicBezTo>
                  <a:cubicBezTo>
                    <a:pt x="584" y="304"/>
                    <a:pt x="536" y="304"/>
                    <a:pt x="600" y="264"/>
                  </a:cubicBezTo>
                  <a:cubicBezTo>
                    <a:pt x="664" y="224"/>
                    <a:pt x="840" y="0"/>
                    <a:pt x="936" y="24"/>
                  </a:cubicBezTo>
                  <a:cubicBezTo>
                    <a:pt x="1032" y="48"/>
                    <a:pt x="1168" y="328"/>
                    <a:pt x="1176" y="408"/>
                  </a:cubicBezTo>
                  <a:cubicBezTo>
                    <a:pt x="1184" y="488"/>
                    <a:pt x="1024" y="472"/>
                    <a:pt x="984" y="504"/>
                  </a:cubicBezTo>
                  <a:cubicBezTo>
                    <a:pt x="944" y="536"/>
                    <a:pt x="912" y="560"/>
                    <a:pt x="936" y="600"/>
                  </a:cubicBezTo>
                  <a:cubicBezTo>
                    <a:pt x="960" y="640"/>
                    <a:pt x="1072" y="744"/>
                    <a:pt x="1128" y="744"/>
                  </a:cubicBezTo>
                  <a:cubicBezTo>
                    <a:pt x="1184" y="744"/>
                    <a:pt x="1232" y="600"/>
                    <a:pt x="1272" y="600"/>
                  </a:cubicBezTo>
                  <a:cubicBezTo>
                    <a:pt x="1312" y="600"/>
                    <a:pt x="1336" y="704"/>
                    <a:pt x="1368" y="744"/>
                  </a:cubicBezTo>
                  <a:cubicBezTo>
                    <a:pt x="1400" y="784"/>
                    <a:pt x="1488" y="792"/>
                    <a:pt x="1464" y="840"/>
                  </a:cubicBezTo>
                  <a:cubicBezTo>
                    <a:pt x="1440" y="888"/>
                    <a:pt x="1256" y="984"/>
                    <a:pt x="1224" y="1032"/>
                  </a:cubicBezTo>
                  <a:cubicBezTo>
                    <a:pt x="1192" y="1080"/>
                    <a:pt x="1256" y="1088"/>
                    <a:pt x="1272" y="1128"/>
                  </a:cubicBezTo>
                  <a:cubicBezTo>
                    <a:pt x="1288" y="1168"/>
                    <a:pt x="1352" y="1224"/>
                    <a:pt x="1320" y="1272"/>
                  </a:cubicBezTo>
                  <a:cubicBezTo>
                    <a:pt x="1288" y="1320"/>
                    <a:pt x="1136" y="1416"/>
                    <a:pt x="1080" y="1416"/>
                  </a:cubicBezTo>
                  <a:cubicBezTo>
                    <a:pt x="1024" y="1416"/>
                    <a:pt x="1016" y="1304"/>
                    <a:pt x="984" y="1272"/>
                  </a:cubicBezTo>
                  <a:cubicBezTo>
                    <a:pt x="952" y="1240"/>
                    <a:pt x="960" y="1192"/>
                    <a:pt x="888" y="1224"/>
                  </a:cubicBezTo>
                  <a:cubicBezTo>
                    <a:pt x="816" y="1256"/>
                    <a:pt x="608" y="1432"/>
                    <a:pt x="552" y="1464"/>
                  </a:cubicBezTo>
                  <a:cubicBezTo>
                    <a:pt x="496" y="1496"/>
                    <a:pt x="592" y="1472"/>
                    <a:pt x="552" y="1416"/>
                  </a:cubicBezTo>
                  <a:cubicBezTo>
                    <a:pt x="512" y="1360"/>
                    <a:pt x="336" y="1192"/>
                    <a:pt x="312" y="1128"/>
                  </a:cubicBezTo>
                  <a:cubicBezTo>
                    <a:pt x="288" y="1064"/>
                    <a:pt x="368" y="1064"/>
                    <a:pt x="408" y="1032"/>
                  </a:cubicBezTo>
                  <a:cubicBezTo>
                    <a:pt x="448" y="1000"/>
                    <a:pt x="528" y="968"/>
                    <a:pt x="552" y="936"/>
                  </a:cubicBezTo>
                  <a:cubicBezTo>
                    <a:pt x="576" y="904"/>
                    <a:pt x="576" y="880"/>
                    <a:pt x="552" y="840"/>
                  </a:cubicBezTo>
                  <a:cubicBezTo>
                    <a:pt x="528" y="800"/>
                    <a:pt x="456" y="696"/>
                    <a:pt x="408" y="696"/>
                  </a:cubicBezTo>
                  <a:cubicBezTo>
                    <a:pt x="360" y="696"/>
                    <a:pt x="304" y="808"/>
                    <a:pt x="264" y="840"/>
                  </a:cubicBezTo>
                  <a:cubicBezTo>
                    <a:pt x="224" y="872"/>
                    <a:pt x="208" y="920"/>
                    <a:pt x="168" y="888"/>
                  </a:cubicBezTo>
                  <a:cubicBezTo>
                    <a:pt x="128" y="856"/>
                    <a:pt x="0" y="728"/>
                    <a:pt x="24" y="648"/>
                  </a:cubicBezTo>
                  <a:cubicBezTo>
                    <a:pt x="48" y="568"/>
                    <a:pt x="288" y="472"/>
                    <a:pt x="312" y="408"/>
                  </a:cubicBezTo>
                  <a:close/>
                </a:path>
              </a:pathLst>
            </a:custGeom>
            <a:solidFill>
              <a:srgbClr val="ABFFD1">
                <a:alpha val="80000"/>
              </a:srgbClr>
            </a:solidFill>
            <a:ln w="25400">
              <a:solidFill>
                <a:srgbClr val="00B050"/>
              </a:solidFill>
              <a:round/>
              <a:headEnd/>
              <a:tailEnd/>
            </a:ln>
            <a:effectLst/>
          </p:spPr>
          <p:txBody>
            <a:bodyPr/>
            <a:lstStyle/>
            <a:p>
              <a:endParaRPr lang="en-US"/>
            </a:p>
          </p:txBody>
        </p:sp>
        <p:sp>
          <p:nvSpPr>
            <p:cNvPr id="11" name="TextBox 10"/>
            <p:cNvSpPr txBox="1"/>
            <p:nvPr/>
          </p:nvSpPr>
          <p:spPr>
            <a:xfrm>
              <a:off x="2448092" y="4161376"/>
              <a:ext cx="828753" cy="215444"/>
            </a:xfrm>
            <a:prstGeom prst="rect">
              <a:avLst/>
            </a:prstGeom>
            <a:noFill/>
          </p:spPr>
          <p:txBody>
            <a:bodyPr vert="horz" wrap="none" lIns="0" tIns="0" rIns="0" bIns="0" rtlCol="0">
              <a:spAutoFit/>
            </a:bodyPr>
            <a:lstStyle/>
            <a:p>
              <a:r>
                <a:rPr lang="en-US" sz="1400" b="1">
                  <a:solidFill>
                    <a:srgbClr val="00642D"/>
                  </a:solidFill>
                </a:rPr>
                <a:t>MKL-DNN</a:t>
              </a:r>
              <a:endParaRPr lang="en-US" sz="1400" b="1" dirty="0" err="1">
                <a:solidFill>
                  <a:srgbClr val="00642D"/>
                </a:solidFill>
              </a:endParaRPr>
            </a:p>
          </p:txBody>
        </p:sp>
      </p:grpSp>
      <p:sp>
        <p:nvSpPr>
          <p:cNvPr id="12" name="L-Shape 11"/>
          <p:cNvSpPr/>
          <p:nvPr/>
        </p:nvSpPr>
        <p:spPr>
          <a:xfrm rot="10800000" flipH="1">
            <a:off x="903739" y="1341299"/>
            <a:ext cx="3823062" cy="818605"/>
          </a:xfrm>
          <a:prstGeom prst="corner">
            <a:avLst>
              <a:gd name="adj1" fmla="val 38854"/>
              <a:gd name="adj2" fmla="val 282102"/>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928838" y="1535158"/>
            <a:ext cx="814325" cy="430887"/>
          </a:xfrm>
          <a:prstGeom prst="rect">
            <a:avLst/>
          </a:prstGeom>
          <a:noFill/>
        </p:spPr>
        <p:txBody>
          <a:bodyPr vert="horz" wrap="none" lIns="0" tIns="0" rIns="0" bIns="0" rtlCol="0">
            <a:spAutoFit/>
          </a:bodyPr>
          <a:lstStyle/>
          <a:p>
            <a:pPr algn="ctr"/>
            <a:r>
              <a:rPr lang="en-US" sz="1400" b="1" dirty="0"/>
              <a:t>Customer</a:t>
            </a:r>
            <a:br>
              <a:rPr lang="en-US" sz="1400" b="1" dirty="0"/>
            </a:br>
            <a:r>
              <a:rPr lang="en-US" sz="1400" b="1" dirty="0"/>
              <a:t>Solution</a:t>
            </a:r>
          </a:p>
        </p:txBody>
      </p:sp>
      <p:sp>
        <p:nvSpPr>
          <p:cNvPr id="14" name="Rectangle 13"/>
          <p:cNvSpPr/>
          <p:nvPr/>
        </p:nvSpPr>
        <p:spPr>
          <a:xfrm>
            <a:off x="3251058" y="1687772"/>
            <a:ext cx="1475743" cy="4721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Neon Solutions</a:t>
            </a:r>
          </a:p>
        </p:txBody>
      </p:sp>
      <p:sp>
        <p:nvSpPr>
          <p:cNvPr id="15" name="Rectangle 14"/>
          <p:cNvSpPr/>
          <p:nvPr/>
        </p:nvSpPr>
        <p:spPr>
          <a:xfrm>
            <a:off x="2831388" y="2199249"/>
            <a:ext cx="1895412" cy="4721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Neon Models</a:t>
            </a:r>
          </a:p>
        </p:txBody>
      </p:sp>
      <p:sp>
        <p:nvSpPr>
          <p:cNvPr id="16" name="Rectangle 15"/>
          <p:cNvSpPr/>
          <p:nvPr/>
        </p:nvSpPr>
        <p:spPr>
          <a:xfrm>
            <a:off x="907097" y="2200320"/>
            <a:ext cx="1874520" cy="47213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Customer Models</a:t>
            </a:r>
          </a:p>
        </p:txBody>
      </p:sp>
      <p:sp>
        <p:nvSpPr>
          <p:cNvPr id="17" name="Rectangle 16"/>
          <p:cNvSpPr/>
          <p:nvPr/>
        </p:nvSpPr>
        <p:spPr>
          <a:xfrm>
            <a:off x="2160423" y="2711869"/>
            <a:ext cx="2566377" cy="4721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t>Neon Deep Learning Functions</a:t>
            </a:r>
          </a:p>
        </p:txBody>
      </p:sp>
      <p:sp>
        <p:nvSpPr>
          <p:cNvPr id="18" name="Rectangle 17"/>
          <p:cNvSpPr/>
          <p:nvPr/>
        </p:nvSpPr>
        <p:spPr>
          <a:xfrm>
            <a:off x="903739" y="2711869"/>
            <a:ext cx="1187110" cy="47213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Customer Algorithms</a:t>
            </a:r>
          </a:p>
        </p:txBody>
      </p:sp>
      <p:cxnSp>
        <p:nvCxnSpPr>
          <p:cNvPr id="19" name="Straight Connector 18"/>
          <p:cNvCxnSpPr/>
          <p:nvPr/>
        </p:nvCxnSpPr>
        <p:spPr>
          <a:xfrm flipV="1">
            <a:off x="697735" y="3806022"/>
            <a:ext cx="4029065" cy="10315"/>
          </a:xfrm>
          <a:prstGeom prst="line">
            <a:avLst/>
          </a:prstGeom>
          <a:ln w="47625">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807364" y="3315439"/>
            <a:ext cx="0" cy="490583"/>
          </a:xfrm>
          <a:prstGeom prst="straightConnector1">
            <a:avLst/>
          </a:prstGeom>
          <a:ln w="25400">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4281529" y="3245644"/>
            <a:ext cx="1083277" cy="469107"/>
            <a:chOff x="6355408" y="4327525"/>
            <a:chExt cx="1139141" cy="625476"/>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21544" b="15899"/>
            <a:stretch/>
          </p:blipFill>
          <p:spPr>
            <a:xfrm>
              <a:off x="6355408" y="4327525"/>
              <a:ext cx="1139141" cy="625476"/>
            </a:xfrm>
            <a:prstGeom prst="rect">
              <a:avLst/>
            </a:prstGeom>
          </p:spPr>
        </p:pic>
        <p:sp>
          <p:nvSpPr>
            <p:cNvPr id="23" name="TextBox 22"/>
            <p:cNvSpPr txBox="1"/>
            <p:nvPr/>
          </p:nvSpPr>
          <p:spPr>
            <a:xfrm rot="21263964">
              <a:off x="6428474" y="4605500"/>
              <a:ext cx="960833" cy="172355"/>
            </a:xfrm>
            <a:prstGeom prst="rect">
              <a:avLst/>
            </a:prstGeom>
            <a:noFill/>
          </p:spPr>
          <p:txBody>
            <a:bodyPr vert="horz" wrap="none" lIns="0" tIns="0" rIns="0" bIns="0" rtlCol="0">
              <a:spAutoFit/>
            </a:bodyPr>
            <a:lstStyle/>
            <a:p>
              <a:pPr algn="ctr">
                <a:lnSpc>
                  <a:spcPct val="70000"/>
                </a:lnSpc>
              </a:pPr>
              <a:r>
                <a:rPr lang="en-US" sz="1200" b="1" i="1"/>
                <a:t>coming </a:t>
              </a:r>
              <a:r>
                <a:rPr lang="en-US" sz="1200" b="1" i="1" dirty="0"/>
                <a:t>soon</a:t>
              </a:r>
            </a:p>
          </p:txBody>
        </p:sp>
      </p:grpSp>
      <p:sp>
        <p:nvSpPr>
          <p:cNvPr id="24" name="TextBox 23"/>
          <p:cNvSpPr txBox="1"/>
          <p:nvPr/>
        </p:nvSpPr>
        <p:spPr>
          <a:xfrm>
            <a:off x="5628922" y="2947936"/>
            <a:ext cx="3224281" cy="1077218"/>
          </a:xfrm>
          <a:prstGeom prst="rect">
            <a:avLst/>
          </a:prstGeom>
          <a:noFill/>
        </p:spPr>
        <p:txBody>
          <a:bodyPr vert="horz" wrap="none" lIns="0" tIns="0" rIns="0" bIns="0" rtlCol="0">
            <a:spAutoFit/>
          </a:bodyPr>
          <a:lstStyle/>
          <a:p>
            <a:pPr marL="137156" indent="-137156">
              <a:buFont typeface="Arial" panose="020B0604020202020204" pitchFamily="34" charset="0"/>
              <a:buChar char="•"/>
            </a:pPr>
            <a:r>
              <a:rPr lang="en-US" sz="1400" dirty="0">
                <a:solidFill>
                  <a:schemeClr val="tx2"/>
                </a:solidFill>
                <a:cs typeface="Intel Clear" panose="020B0604020203020204" pitchFamily="34" charset="0"/>
              </a:rPr>
              <a:t>Efficient buffer allocation</a:t>
            </a:r>
          </a:p>
          <a:p>
            <a:pPr marL="137156" indent="-137156">
              <a:buFont typeface="Arial" panose="020B0604020202020204" pitchFamily="34" charset="0"/>
              <a:buChar char="•"/>
            </a:pPr>
            <a:r>
              <a:rPr lang="en-US" sz="1400" dirty="0">
                <a:solidFill>
                  <a:schemeClr val="tx2"/>
                </a:solidFill>
                <a:cs typeface="Intel Clear" panose="020B0604020203020204" pitchFamily="34" charset="0"/>
              </a:rPr>
              <a:t>Training vs inference optimizations</a:t>
            </a:r>
          </a:p>
          <a:p>
            <a:pPr marL="137156" indent="-137156">
              <a:buFont typeface="Arial" panose="020B0604020202020204" pitchFamily="34" charset="0"/>
              <a:buChar char="•"/>
            </a:pPr>
            <a:r>
              <a:rPr lang="en-US" sz="1400" dirty="0">
                <a:solidFill>
                  <a:schemeClr val="tx2"/>
                </a:solidFill>
                <a:cs typeface="Intel Clear" panose="020B0604020203020204" pitchFamily="34" charset="0"/>
              </a:rPr>
              <a:t>Efficient scaling across multiple nodes</a:t>
            </a:r>
          </a:p>
          <a:p>
            <a:pPr marL="137156" indent="-137156">
              <a:buFont typeface="Arial" panose="020B0604020202020204" pitchFamily="34" charset="0"/>
              <a:buChar char="•"/>
            </a:pPr>
            <a:r>
              <a:rPr lang="en-US" sz="1400" dirty="0">
                <a:solidFill>
                  <a:schemeClr val="tx2"/>
                </a:solidFill>
                <a:cs typeface="Intel Clear" panose="020B0604020203020204" pitchFamily="34" charset="0"/>
              </a:rPr>
              <a:t>Efficient partitioning of subgraphs</a:t>
            </a:r>
          </a:p>
          <a:p>
            <a:pPr marL="137156" indent="-137156">
              <a:buFont typeface="Arial" panose="020B0604020202020204" pitchFamily="34" charset="0"/>
              <a:buChar char="•"/>
            </a:pPr>
            <a:r>
              <a:rPr lang="en-US" sz="1400" dirty="0">
                <a:solidFill>
                  <a:schemeClr val="tx2"/>
                </a:solidFill>
                <a:cs typeface="Intel Clear" panose="020B0604020203020204" pitchFamily="34" charset="0"/>
              </a:rPr>
              <a:t>Compounding of ops</a:t>
            </a:r>
          </a:p>
        </p:txBody>
      </p:sp>
    </p:spTree>
    <p:extLst>
      <p:ext uri="{BB962C8B-B14F-4D97-AF65-F5344CB8AC3E}">
        <p14:creationId xmlns:p14="http://schemas.microsoft.com/office/powerpoint/2010/main" val="1955784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23</a:t>
            </a:fld>
            <a:endParaRPr lang="en-US" dirty="0"/>
          </a:p>
        </p:txBody>
      </p:sp>
      <p:sp>
        <p:nvSpPr>
          <p:cNvPr id="3" name="Title 2"/>
          <p:cNvSpPr>
            <a:spLocks noGrp="1"/>
          </p:cNvSpPr>
          <p:nvPr>
            <p:ph type="title"/>
          </p:nvPr>
        </p:nvSpPr>
        <p:spPr>
          <a:xfrm>
            <a:off x="454819" y="177798"/>
            <a:ext cx="8229600" cy="868680"/>
          </a:xfrm>
        </p:spPr>
        <p:txBody>
          <a:bodyPr/>
          <a:lstStyle/>
          <a:p>
            <a:r>
              <a:rPr lang="en-US" dirty="0"/>
              <a:t>Intel® </a:t>
            </a:r>
            <a:r>
              <a:rPr lang="en-US" dirty="0" err="1"/>
              <a:t>Nervana</a:t>
            </a:r>
            <a:r>
              <a:rPr lang="en-US" dirty="0"/>
              <a:t>™ Graph Compiler </a:t>
            </a:r>
            <a:r>
              <a:rPr lang="en-US" dirty="0" smtClean="0"/>
              <a:t>as </a:t>
            </a:r>
            <a:r>
              <a:rPr lang="en-US" dirty="0"/>
              <a:t>the performance building block… </a:t>
            </a:r>
            <a:endParaRPr lang="ru-RU" dirty="0"/>
          </a:p>
        </p:txBody>
      </p:sp>
      <p:grpSp>
        <p:nvGrpSpPr>
          <p:cNvPr id="42" name="Group 41"/>
          <p:cNvGrpSpPr/>
          <p:nvPr/>
        </p:nvGrpSpPr>
        <p:grpSpPr>
          <a:xfrm>
            <a:off x="1098881" y="1177528"/>
            <a:ext cx="6941476" cy="2913934"/>
            <a:chOff x="1851060" y="1877125"/>
            <a:chExt cx="8237885" cy="3562692"/>
          </a:xfrm>
        </p:grpSpPr>
        <p:grpSp>
          <p:nvGrpSpPr>
            <p:cNvPr id="24" name="Group 23"/>
            <p:cNvGrpSpPr/>
            <p:nvPr/>
          </p:nvGrpSpPr>
          <p:grpSpPr>
            <a:xfrm>
              <a:off x="5588792" y="3526221"/>
              <a:ext cx="867565" cy="387859"/>
              <a:chOff x="4113489" y="1869217"/>
              <a:chExt cx="650674" cy="297156"/>
            </a:xfrm>
            <a:solidFill>
              <a:srgbClr val="00AEEF"/>
            </a:solidFill>
          </p:grpSpPr>
          <p:sp>
            <p:nvSpPr>
              <p:cNvPr id="25" name="Pie 24"/>
              <p:cNvSpPr/>
              <p:nvPr/>
            </p:nvSpPr>
            <p:spPr>
              <a:xfrm>
                <a:off x="4113489" y="1869217"/>
                <a:ext cx="650674" cy="297156"/>
              </a:xfrm>
              <a:prstGeom prst="pie">
                <a:avLst>
                  <a:gd name="adj1" fmla="val 10799995"/>
                  <a:gd name="adj2" fmla="val 20663"/>
                </a:avLst>
              </a:prstGeom>
              <a:grpFill/>
              <a:ln w="9525" cap="flat" cmpd="sng" algn="ctr">
                <a:noFill/>
                <a:prstDash val="solid"/>
              </a:ln>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26" name="Straight Connector 25"/>
              <p:cNvCxnSpPr/>
              <p:nvPr/>
            </p:nvCxnSpPr>
            <p:spPr>
              <a:xfrm>
                <a:off x="4116373" y="2014886"/>
                <a:ext cx="640080" cy="0"/>
              </a:xfrm>
              <a:prstGeom prst="line">
                <a:avLst/>
              </a:prstGeom>
              <a:grpFill/>
              <a:ln w="25400" cap="flat" cmpd="sng" algn="ctr">
                <a:noFill/>
                <a:prstDash val="solid"/>
              </a:ln>
              <a:effectLst/>
            </p:spPr>
          </p:cxnSp>
        </p:grpSp>
        <p:sp>
          <p:nvSpPr>
            <p:cNvPr id="27" name="Rectangle 26"/>
            <p:cNvSpPr/>
            <p:nvPr/>
          </p:nvSpPr>
          <p:spPr>
            <a:xfrm>
              <a:off x="1851060" y="3716353"/>
              <a:ext cx="8237885" cy="1154123"/>
            </a:xfrm>
            <a:prstGeom prst="rect">
              <a:avLst/>
            </a:prstGeom>
            <a:solidFill>
              <a:srgbClr val="00AEE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1" u="none" strike="noStrike" kern="0" cap="none" spc="0" normalizeH="0" baseline="0" noProof="0" smtClean="0">
                <a:ln>
                  <a:noFill/>
                </a:ln>
                <a:solidFill>
                  <a:prstClr val="white"/>
                </a:solidFill>
                <a:effectLst/>
                <a:uLnTx/>
                <a:uFillTx/>
                <a:latin typeface="Intel Clear"/>
                <a:ea typeface="+mn-ea"/>
                <a:cs typeface="+mn-cs"/>
              </a:endParaRPr>
            </a:p>
          </p:txBody>
        </p:sp>
        <p:sp>
          <p:nvSpPr>
            <p:cNvPr id="28" name="TextBox 27"/>
            <p:cNvSpPr txBox="1"/>
            <p:nvPr/>
          </p:nvSpPr>
          <p:spPr>
            <a:xfrm>
              <a:off x="3754573" y="3885117"/>
              <a:ext cx="4529577" cy="376300"/>
            </a:xfrm>
            <a:prstGeom prst="rect">
              <a:avLst/>
            </a:prstGeom>
            <a:noFill/>
          </p:spPr>
          <p:txBody>
            <a:bodyPr vert="horz"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rPr>
                <a:t>Intel® </a:t>
              </a:r>
              <a:r>
                <a:rPr kumimoji="0" lang="en-US" sz="2000" b="1" i="0" u="none" strike="noStrike" kern="0" cap="none" spc="0" normalizeH="0" baseline="0" noProof="0" dirty="0" err="1" smtClean="0">
                  <a:ln>
                    <a:noFill/>
                  </a:ln>
                  <a:solidFill>
                    <a:prstClr val="white"/>
                  </a:solidFill>
                  <a:effectLst/>
                  <a:uLnTx/>
                  <a:uFillTx/>
                </a:rPr>
                <a:t>Nervana</a:t>
              </a:r>
              <a:r>
                <a:rPr kumimoji="0" lang="en-US" sz="2000" b="1" i="0" u="none" strike="noStrike" kern="0" cap="none" spc="0" normalizeH="0" baseline="0" noProof="0" dirty="0" smtClean="0">
                  <a:ln>
                    <a:noFill/>
                  </a:ln>
                  <a:solidFill>
                    <a:prstClr val="white"/>
                  </a:solidFill>
                  <a:effectLst/>
                  <a:uLnTx/>
                  <a:uFillTx/>
                </a:rPr>
                <a:t>™ Graph Compiler</a:t>
              </a:r>
            </a:p>
          </p:txBody>
        </p:sp>
        <p:sp>
          <p:nvSpPr>
            <p:cNvPr id="29" name="TextBox 28"/>
            <p:cNvSpPr txBox="1"/>
            <p:nvPr/>
          </p:nvSpPr>
          <p:spPr>
            <a:xfrm>
              <a:off x="2129005" y="4285694"/>
              <a:ext cx="7780751" cy="338670"/>
            </a:xfrm>
            <a:prstGeom prst="rect">
              <a:avLst/>
            </a:prstGeom>
            <a:noFill/>
          </p:spPr>
          <p:txBody>
            <a:bodyPr vert="horz"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smtClean="0">
                  <a:ln>
                    <a:noFill/>
                  </a:ln>
                  <a:solidFill>
                    <a:srgbClr val="0071C5">
                      <a:lumMod val="50000"/>
                    </a:srgbClr>
                  </a:solidFill>
                  <a:effectLst/>
                  <a:uLnTx/>
                  <a:uFillTx/>
                </a:rPr>
                <a:t>common high-level execution graph format for neural networks</a:t>
              </a:r>
            </a:p>
          </p:txBody>
        </p:sp>
        <p:sp>
          <p:nvSpPr>
            <p:cNvPr id="30" name="Rectangle 29"/>
            <p:cNvSpPr/>
            <p:nvPr/>
          </p:nvSpPr>
          <p:spPr>
            <a:xfrm>
              <a:off x="1851060" y="5039240"/>
              <a:ext cx="8237885" cy="400577"/>
            </a:xfrm>
            <a:prstGeom prst="rect">
              <a:avLst/>
            </a:prstGeom>
            <a:solidFill>
              <a:srgbClr val="003C71">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0071C5">
                      <a:lumMod val="75000"/>
                    </a:srgbClr>
                  </a:solidFill>
                  <a:effectLst/>
                  <a:uLnTx/>
                  <a:uFillTx/>
                  <a:latin typeface="Intel Clear"/>
                  <a:ea typeface="+mn-ea"/>
                  <a:cs typeface="+mn-cs"/>
                </a:rPr>
                <a:t>Hardware Targets</a:t>
              </a:r>
            </a:p>
          </p:txBody>
        </p:sp>
        <p:sp>
          <p:nvSpPr>
            <p:cNvPr id="31" name="Rectangle 30"/>
            <p:cNvSpPr/>
            <p:nvPr/>
          </p:nvSpPr>
          <p:spPr>
            <a:xfrm>
              <a:off x="1851060" y="2290469"/>
              <a:ext cx="8237885" cy="1156774"/>
            </a:xfrm>
            <a:prstGeom prst="rect">
              <a:avLst/>
            </a:prstGeom>
            <a:no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2" name="TextBox 31"/>
            <p:cNvSpPr txBox="1"/>
            <p:nvPr/>
          </p:nvSpPr>
          <p:spPr>
            <a:xfrm>
              <a:off x="1851060" y="1877125"/>
              <a:ext cx="8237885" cy="451560"/>
            </a:xfrm>
            <a:prstGeom prst="rect">
              <a:avLst/>
            </a:prstGeom>
            <a:solidFill>
              <a:schemeClr val="bg1">
                <a:lumMod val="95000"/>
              </a:schemeClr>
            </a:solidFill>
            <a:ln w="25400">
              <a:solidFill>
                <a:srgbClr val="FFFFFF"/>
              </a:solidFill>
            </a:ln>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71C5">
                      <a:lumMod val="75000"/>
                    </a:srgbClr>
                  </a:solidFill>
                  <a:effectLst/>
                  <a:uLnTx/>
                  <a:uFillTx/>
                </a:rPr>
                <a:t>Deep Learning Frameworks</a:t>
              </a:r>
            </a:p>
          </p:txBody>
        </p:sp>
        <p:sp>
          <p:nvSpPr>
            <p:cNvPr id="33" name="Rectangle 32"/>
            <p:cNvSpPr/>
            <p:nvPr/>
          </p:nvSpPr>
          <p:spPr>
            <a:xfrm>
              <a:off x="1851060" y="2293716"/>
              <a:ext cx="8237885" cy="1137116"/>
            </a:xfrm>
            <a:prstGeom prst="rect">
              <a:avLst/>
            </a:prstGeom>
            <a:solidFill>
              <a:schemeClr val="bg1">
                <a:lumMod val="85000"/>
                <a:alpha val="83000"/>
              </a:schemeClr>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Intel Clear"/>
                <a:ea typeface="+mn-ea"/>
                <a:cs typeface="+mn-cs"/>
              </a:endParaRPr>
            </a:p>
          </p:txBody>
        </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20294" y="2838032"/>
              <a:ext cx="1458600" cy="290690"/>
            </a:xfrm>
            <a:prstGeom prst="rect">
              <a:avLst/>
            </a:prstGeom>
            <a:ln>
              <a:noFill/>
            </a:ln>
          </p:spPr>
        </p:pic>
        <p:grpSp>
          <p:nvGrpSpPr>
            <p:cNvPr id="35" name="Group 34"/>
            <p:cNvGrpSpPr/>
            <p:nvPr/>
          </p:nvGrpSpPr>
          <p:grpSpPr>
            <a:xfrm>
              <a:off x="3258911" y="2502613"/>
              <a:ext cx="776893" cy="790230"/>
              <a:chOff x="931172" y="1551891"/>
              <a:chExt cx="616842" cy="774930"/>
            </a:xfrm>
          </p:grpSpPr>
          <p:sp>
            <p:nvSpPr>
              <p:cNvPr id="36" name="TextBox 35"/>
              <p:cNvSpPr txBox="1"/>
              <p:nvPr/>
            </p:nvSpPr>
            <p:spPr>
              <a:xfrm>
                <a:off x="931172" y="1551891"/>
                <a:ext cx="616842" cy="774930"/>
              </a:xfrm>
              <a:prstGeom prst="rect">
                <a:avLst/>
              </a:prstGeom>
              <a:noFill/>
              <a:ln>
                <a:noFill/>
              </a:ln>
            </p:spPr>
            <p:txBody>
              <a:bodyPr wrap="square" rtlCol="0">
                <a:spAutoFit/>
              </a:bodyPr>
              <a:lstStyle/>
              <a:p>
                <a:pPr algn="ctr" defTabSz="914400"/>
                <a:r>
                  <a:rPr lang="en-US" b="1" dirty="0">
                    <a:solidFill>
                      <a:prstClr val="black"/>
                    </a:solidFill>
                    <a:cs typeface="Neo Sans Intel"/>
                  </a:rPr>
                  <a:t>Caffe</a:t>
                </a:r>
                <a:endParaRPr lang="en-US" sz="700" b="1" dirty="0">
                  <a:solidFill>
                    <a:prstClr val="black"/>
                  </a:solidFill>
                  <a:cs typeface="Neo Sans Inte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3927" y="1812293"/>
                <a:ext cx="411328" cy="420776"/>
              </a:xfrm>
              <a:prstGeom prst="rect">
                <a:avLst/>
              </a:prstGeom>
              <a:ln>
                <a:noFill/>
              </a:ln>
            </p:spPr>
          </p:pic>
        </p:grpSp>
        <p:pic>
          <p:nvPicPr>
            <p:cNvPr id="38" name="Picture 3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39444" y="2601451"/>
              <a:ext cx="1102764" cy="633047"/>
            </a:xfrm>
            <a:prstGeom prst="rect">
              <a:avLst/>
            </a:prstGeom>
            <a:ln>
              <a:noFill/>
            </a:ln>
          </p:spPr>
        </p:pic>
        <p:pic>
          <p:nvPicPr>
            <p:cNvPr id="39" name="Picture 3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95370" y="2676449"/>
              <a:ext cx="1086839" cy="447250"/>
            </a:xfrm>
            <a:prstGeom prst="rect">
              <a:avLst/>
            </a:prstGeom>
            <a:ln>
              <a:noFill/>
            </a:ln>
          </p:spPr>
        </p:pic>
        <p:pic>
          <p:nvPicPr>
            <p:cNvPr id="40" name="Picture 39"/>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1000"/>
                      </a14:imgEffect>
                    </a14:imgLayer>
                  </a14:imgProps>
                </a:ext>
                <a:ext uri="{28A0092B-C50C-407E-A947-70E740481C1C}">
                  <a14:useLocalDpi xmlns:a14="http://schemas.microsoft.com/office/drawing/2010/main"/>
                </a:ext>
              </a:extLst>
            </a:blip>
            <a:stretch>
              <a:fillRect/>
            </a:stretch>
          </p:blipFill>
          <p:spPr>
            <a:xfrm>
              <a:off x="5327004" y="2665204"/>
              <a:ext cx="1464205" cy="463325"/>
            </a:xfrm>
            <a:prstGeom prst="rect">
              <a:avLst/>
            </a:prstGeom>
          </p:spPr>
        </p:pic>
        <p:pic>
          <p:nvPicPr>
            <p:cNvPr id="41" name="Picture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07646" y="2565282"/>
              <a:ext cx="775674" cy="672119"/>
            </a:xfrm>
            <a:prstGeom prst="rect">
              <a:avLst/>
            </a:prstGeom>
          </p:spPr>
        </p:pic>
      </p:grpSp>
      <p:sp>
        <p:nvSpPr>
          <p:cNvPr id="45" name="Title 2"/>
          <p:cNvSpPr txBox="1">
            <a:spLocks/>
          </p:cNvSpPr>
          <p:nvPr/>
        </p:nvSpPr>
        <p:spPr>
          <a:xfrm>
            <a:off x="889288" y="4334309"/>
            <a:ext cx="7360662" cy="412631"/>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pPr algn="ctr"/>
            <a:r>
              <a:rPr lang="en-US" sz="2000" dirty="0">
                <a:latin typeface="Intel Clear"/>
                <a:ea typeface="Intel Clear"/>
                <a:cs typeface="Intel Clear"/>
              </a:rPr>
              <a:t>…to accelerate all the latest DL innovations across the industry.</a:t>
            </a:r>
          </a:p>
        </p:txBody>
      </p:sp>
    </p:spTree>
    <p:extLst>
      <p:ext uri="{BB962C8B-B14F-4D97-AF65-F5344CB8AC3E}">
        <p14:creationId xmlns:p14="http://schemas.microsoft.com/office/powerpoint/2010/main" val="83854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DEEP Learning SDK</a:t>
            </a:r>
            <a:endParaRPr lang="en-US" dirty="0"/>
          </a:p>
        </p:txBody>
      </p:sp>
    </p:spTree>
    <p:extLst>
      <p:ext uri="{BB962C8B-B14F-4D97-AF65-F5344CB8AC3E}">
        <p14:creationId xmlns:p14="http://schemas.microsoft.com/office/powerpoint/2010/main" val="155275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מלבן 29"/>
          <p:cNvSpPr/>
          <p:nvPr/>
        </p:nvSpPr>
        <p:spPr>
          <a:xfrm>
            <a:off x="6132546" y="2413236"/>
            <a:ext cx="2823399" cy="623274"/>
          </a:xfrm>
          <a:prstGeom prst="rect">
            <a:avLst/>
          </a:prstGeom>
          <a:solidFill>
            <a:srgbClr val="003C71"/>
          </a:solidFill>
          <a:ln w="12700" cap="flat" cmpd="sng" algn="ctr">
            <a:noFill/>
            <a:prstDash val="solid"/>
            <a:miter lim="800000"/>
          </a:ln>
          <a:effectLst/>
        </p:spPr>
        <p:txBody>
          <a:bodyPr rtlCol="1" anchor="ctr"/>
          <a:lstStyle/>
          <a:p>
            <a:pPr algn="ctr"/>
            <a:r>
              <a:rPr lang="en-US" sz="1400" b="1" kern="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Increased Productivity</a:t>
            </a:r>
            <a:endParaRPr lang="en-US" sz="1400" b="1" kern="0" dirty="0">
              <a:solidFill>
                <a:schemeClr val="bg1"/>
              </a:solidFill>
              <a:latin typeface="Intel Clear Light" panose="020B0404020203020204" pitchFamily="34" charset="0"/>
            </a:endParaRPr>
          </a:p>
        </p:txBody>
      </p:sp>
      <p:sp>
        <p:nvSpPr>
          <p:cNvPr id="25" name="מלבן 29"/>
          <p:cNvSpPr/>
          <p:nvPr/>
        </p:nvSpPr>
        <p:spPr>
          <a:xfrm>
            <a:off x="6132547" y="3036509"/>
            <a:ext cx="2830949" cy="1679675"/>
          </a:xfrm>
          <a:prstGeom prst="rect">
            <a:avLst/>
          </a:prstGeom>
          <a:solidFill>
            <a:srgbClr val="003C71">
              <a:lumMod val="40000"/>
              <a:lumOff val="60000"/>
            </a:srgbClr>
          </a:solidFill>
          <a:ln w="12700" cap="flat" cmpd="sng" algn="ctr">
            <a:noFill/>
            <a:prstDash val="solid"/>
            <a:miter lim="800000"/>
          </a:ln>
          <a:effectLst/>
        </p:spPr>
        <p:txBody>
          <a:bodyPr rtlCol="1" anchor="ctr"/>
          <a:lstStyle/>
          <a:p>
            <a:pPr lvl="0" algn="ctr"/>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Faster </a:t>
            </a:r>
            <a:r>
              <a:rPr lang="en-US" sz="1600" dirty="0" smtClean="0">
                <a:latin typeface="Intel Clear Light" panose="020B0404020203020204" pitchFamily="34" charset="0"/>
                <a:ea typeface="Intel Clear Light" panose="020B0404020203020204" pitchFamily="34" charset="0"/>
                <a:cs typeface="Intel Clear Light" panose="020B0404020203020204" pitchFamily="34" charset="0"/>
              </a:rPr>
              <a:t>Time-to-market for training and inference,</a:t>
            </a:r>
            <a:endParaRPr lang="en-US" sz="1600" dirty="0">
              <a:latin typeface="Intel Clear Light" panose="020B0404020203020204" pitchFamily="34" charset="0"/>
              <a:ea typeface="Intel Clear Light" panose="020B0404020203020204" pitchFamily="34" charset="0"/>
              <a:cs typeface="Intel Clear Light" panose="020B0404020203020204" pitchFamily="34" charset="0"/>
            </a:endParaRPr>
          </a:p>
          <a:p>
            <a:pPr lvl="0" algn="ctr"/>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Improve model </a:t>
            </a:r>
            <a:r>
              <a:rPr lang="en-US" sz="1600" dirty="0" smtClean="0">
                <a:latin typeface="Intel Clear Light" panose="020B0404020203020204" pitchFamily="34" charset="0"/>
                <a:ea typeface="Intel Clear Light" panose="020B0404020203020204" pitchFamily="34" charset="0"/>
                <a:cs typeface="Intel Clear Light" panose="020B0404020203020204" pitchFamily="34" charset="0"/>
              </a:rPr>
              <a:t>accuracy, </a:t>
            </a:r>
            <a:endParaRPr lang="en-US" sz="1600" dirty="0">
              <a:latin typeface="Intel Clear Light" panose="020B0404020203020204" pitchFamily="34" charset="0"/>
              <a:ea typeface="Intel Clear Light" panose="020B0404020203020204" pitchFamily="34" charset="0"/>
              <a:cs typeface="Intel Clear Light" panose="020B0404020203020204" pitchFamily="34" charset="0"/>
            </a:endParaRPr>
          </a:p>
          <a:p>
            <a:pPr lvl="0" algn="ctr"/>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Reduce </a:t>
            </a:r>
            <a:r>
              <a:rPr lang="en-US" sz="1600" dirty="0" smtClean="0">
                <a:latin typeface="Intel Clear Light" panose="020B0404020203020204" pitchFamily="34" charset="0"/>
                <a:ea typeface="Intel Clear Light" panose="020B0404020203020204" pitchFamily="34" charset="0"/>
                <a:cs typeface="Intel Clear Light" panose="020B0404020203020204" pitchFamily="34" charset="0"/>
              </a:rPr>
              <a:t>total cost of ownership</a:t>
            </a:r>
            <a:endParaRPr lang="en-US" sz="1600" dirty="0">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22" name="מלבן 29"/>
          <p:cNvSpPr/>
          <p:nvPr/>
        </p:nvSpPr>
        <p:spPr>
          <a:xfrm>
            <a:off x="3176646" y="2421607"/>
            <a:ext cx="2823399" cy="623274"/>
          </a:xfrm>
          <a:prstGeom prst="rect">
            <a:avLst/>
          </a:prstGeom>
          <a:solidFill>
            <a:srgbClr val="003C71"/>
          </a:solidFill>
          <a:ln w="12700" cap="flat" cmpd="sng" algn="ctr">
            <a:noFill/>
            <a:prstDash val="solid"/>
            <a:miter lim="800000"/>
          </a:ln>
          <a:effectLst/>
        </p:spPr>
        <p:txBody>
          <a:bodyPr rtlCol="1" anchor="ctr"/>
          <a:lstStyle/>
          <a:p>
            <a:pPr algn="ctr">
              <a:lnSpc>
                <a:spcPts val="1700"/>
              </a:lnSpc>
            </a:pPr>
            <a:r>
              <a:rPr lang="en-US" sz="1400" b="1" kern="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Maximum Performance</a:t>
            </a:r>
            <a:endParaRPr lang="en-US" sz="1400" b="1" kern="0" dirty="0">
              <a:solidFill>
                <a:schemeClr val="bg1"/>
              </a:solidFill>
              <a:latin typeface="Intel Clear Light" panose="020B0404020203020204" pitchFamily="34" charset="0"/>
            </a:endParaRPr>
          </a:p>
        </p:txBody>
      </p:sp>
      <p:sp>
        <p:nvSpPr>
          <p:cNvPr id="23" name="מלבן 29"/>
          <p:cNvSpPr/>
          <p:nvPr/>
        </p:nvSpPr>
        <p:spPr>
          <a:xfrm>
            <a:off x="3176648" y="3044880"/>
            <a:ext cx="2823398" cy="1679675"/>
          </a:xfrm>
          <a:prstGeom prst="rect">
            <a:avLst/>
          </a:prstGeom>
          <a:solidFill>
            <a:srgbClr val="003C71">
              <a:lumMod val="40000"/>
              <a:lumOff val="60000"/>
            </a:srgbClr>
          </a:solidFill>
          <a:ln w="12700" cap="flat" cmpd="sng" algn="ctr">
            <a:noFill/>
            <a:prstDash val="solid"/>
            <a:miter lim="800000"/>
          </a:ln>
          <a:effectLst/>
        </p:spPr>
        <p:txBody>
          <a:bodyPr rtlCol="1" anchor="ctr"/>
          <a:lstStyle/>
          <a:p>
            <a:pPr algn="ctr"/>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Optimized performance for training and inference on </a:t>
            </a:r>
            <a:r>
              <a:rPr lang="en-US" sz="1600" dirty="0" smtClean="0">
                <a:latin typeface="Intel Clear Light" panose="020B0404020203020204" pitchFamily="34" charset="0"/>
                <a:ea typeface="Intel Clear Light" panose="020B0404020203020204" pitchFamily="34" charset="0"/>
                <a:cs typeface="Intel Clear Light" panose="020B0404020203020204" pitchFamily="34" charset="0"/>
              </a:rPr>
              <a:t>Intel® Architecture</a:t>
            </a:r>
            <a:endParaRPr lang="en-US" sz="1600" dirty="0">
              <a:latin typeface="Intel Clear Light" panose="020B0404020203020204" pitchFamily="34" charset="0"/>
              <a:ea typeface="Intel Clear Light" panose="020B0404020203020204" pitchFamily="34" charset="0"/>
              <a:cs typeface="Intel Clear Light" panose="020B0404020203020204" pitchFamily="34" charset="0"/>
            </a:endParaRPr>
          </a:p>
          <a:p>
            <a:pPr lvl="0" algn="ctr"/>
            <a:endParaRPr lang="en-US" sz="1600" dirty="0">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3" name="Title 2"/>
          <p:cNvSpPr>
            <a:spLocks noGrp="1"/>
          </p:cNvSpPr>
          <p:nvPr>
            <p:ph type="title"/>
          </p:nvPr>
        </p:nvSpPr>
        <p:spPr/>
        <p:txBody>
          <a:bodyPr>
            <a:normAutofit/>
          </a:bodyPr>
          <a:lstStyle/>
          <a:p>
            <a:r>
              <a:rPr lang="en-US" dirty="0" smtClean="0">
                <a:solidFill>
                  <a:srgbClr val="003C71"/>
                </a:solidFill>
              </a:rPr>
              <a:t>Intel® </a:t>
            </a:r>
            <a:r>
              <a:rPr lang="en-US" dirty="0">
                <a:solidFill>
                  <a:srgbClr val="003C71"/>
                </a:solidFill>
              </a:rPr>
              <a:t>Deep Learning </a:t>
            </a:r>
            <a:r>
              <a:rPr lang="en-US" dirty="0" smtClean="0">
                <a:solidFill>
                  <a:srgbClr val="003C71"/>
                </a:solidFill>
              </a:rPr>
              <a:t>SDK</a:t>
            </a:r>
            <a:br>
              <a:rPr lang="en-US" dirty="0" smtClean="0">
                <a:solidFill>
                  <a:srgbClr val="003C71"/>
                </a:solidFill>
              </a:rPr>
            </a:br>
            <a:r>
              <a:rPr lang="en-US" sz="1800" dirty="0" smtClean="0">
                <a:solidFill>
                  <a:srgbClr val="003C71"/>
                </a:solidFill>
              </a:rPr>
              <a:t>Accelerate Your Deep Learning Solution</a:t>
            </a:r>
            <a:endParaRPr lang="en-US" dirty="0">
              <a:solidFill>
                <a:srgbClr val="003C71"/>
              </a:solidFill>
            </a:endParaRPr>
          </a:p>
        </p:txBody>
      </p:sp>
      <p:sp>
        <p:nvSpPr>
          <p:cNvPr id="5" name="Content Placeholder 4"/>
          <p:cNvSpPr>
            <a:spLocks noGrp="1"/>
          </p:cNvSpPr>
          <p:nvPr>
            <p:ph idx="4294967295"/>
          </p:nvPr>
        </p:nvSpPr>
        <p:spPr>
          <a:xfrm>
            <a:off x="628650" y="1268016"/>
            <a:ext cx="7886700" cy="1161683"/>
          </a:xfrm>
          <a:prstGeom prst="rect">
            <a:avLst/>
          </a:prstGeom>
        </p:spPr>
        <p:txBody>
          <a:bodyPr>
            <a:normAutofit/>
          </a:bodyPr>
          <a:lstStyle/>
          <a:p>
            <a:pPr marL="0" lvl="0" indent="0" algn="ctr">
              <a:buNone/>
            </a:pPr>
            <a:r>
              <a:rPr lang="en-US" dirty="0">
                <a:solidFill>
                  <a:srgbClr val="003C71"/>
                </a:solidFill>
                <a:latin typeface="Intel Clear Light" panose="020B0404020203020204" pitchFamily="34" charset="0"/>
                <a:ea typeface="Intel Clear Light" panose="020B0404020203020204" pitchFamily="34" charset="0"/>
                <a:cs typeface="Intel Clear Light" panose="020B0404020203020204" pitchFamily="34" charset="0"/>
              </a:rPr>
              <a:t>A free set of tools for data scientists and software developers to develop, train, and deploy deep learning </a:t>
            </a:r>
            <a:r>
              <a:rPr lang="en-US" dirty="0" smtClean="0">
                <a:solidFill>
                  <a:srgbClr val="003C71"/>
                </a:solidFill>
                <a:latin typeface="Intel Clear Light" panose="020B0404020203020204" pitchFamily="34" charset="0"/>
                <a:ea typeface="Intel Clear Light" panose="020B0404020203020204" pitchFamily="34" charset="0"/>
                <a:cs typeface="Intel Clear Light" panose="020B0404020203020204" pitchFamily="34" charset="0"/>
              </a:rPr>
              <a:t>solutions</a:t>
            </a:r>
            <a:endParaRPr lang="en-US" dirty="0">
              <a:solidFill>
                <a:srgbClr val="003C71"/>
              </a:solidFill>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14" name="TextBox 13"/>
          <p:cNvSpPr txBox="1"/>
          <p:nvPr/>
        </p:nvSpPr>
        <p:spPr>
          <a:xfrm>
            <a:off x="8272184" y="5756775"/>
            <a:ext cx="1774322" cy="461665"/>
          </a:xfrm>
          <a:prstGeom prst="rect">
            <a:avLst/>
          </a:prstGeom>
          <a:noFill/>
        </p:spPr>
        <p:txBody>
          <a:bodyPr wrap="square" rtlCol="0">
            <a:spAutoFit/>
          </a:bodyPr>
          <a:lstStyle/>
          <a:p>
            <a:r>
              <a:rPr lang="en-US" sz="1200" dirty="0">
                <a:hlinkClick r:id="rId3"/>
              </a:rPr>
              <a:t>How to setup Intel </a:t>
            </a:r>
            <a:r>
              <a:rPr lang="en-US" sz="1200" dirty="0" err="1">
                <a:hlinkClick r:id="rId3"/>
              </a:rPr>
              <a:t>Caffe</a:t>
            </a:r>
            <a:r>
              <a:rPr lang="en-US" sz="1200" dirty="0">
                <a:hlinkClick r:id="rId3"/>
              </a:rPr>
              <a:t> guide</a:t>
            </a:r>
            <a:endParaRPr lang="en-US" sz="1200" dirty="0"/>
          </a:p>
        </p:txBody>
      </p:sp>
      <p:sp>
        <p:nvSpPr>
          <p:cNvPr id="11" name="מלבן 29"/>
          <p:cNvSpPr/>
          <p:nvPr/>
        </p:nvSpPr>
        <p:spPr>
          <a:xfrm>
            <a:off x="180561" y="2419932"/>
            <a:ext cx="2823399" cy="623274"/>
          </a:xfrm>
          <a:prstGeom prst="rect">
            <a:avLst/>
          </a:prstGeom>
          <a:solidFill>
            <a:srgbClr val="003C71"/>
          </a:solidFill>
          <a:ln w="12700" cap="flat" cmpd="sng" algn="ctr">
            <a:noFill/>
            <a:prstDash val="solid"/>
            <a:miter lim="800000"/>
          </a:ln>
          <a:effectLst/>
        </p:spPr>
        <p:txBody>
          <a:bodyPr rtlCol="1" anchor="ctr"/>
          <a:lstStyle/>
          <a:p>
            <a:pPr lvl="0" algn="ctr">
              <a:lnSpc>
                <a:spcPts val="1700"/>
              </a:lnSpc>
            </a:pPr>
            <a:r>
              <a:rPr lang="en-US" sz="1400" b="1" kern="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“Plug &amp; Train/Deploy</a:t>
            </a:r>
            <a:r>
              <a:rPr lang="en-US" sz="1400" b="1" kern="0" dirty="0">
                <a:solidFill>
                  <a:schemeClr val="bg1"/>
                </a:solidFill>
                <a:latin typeface="Intel Clear Light" panose="020B0404020203020204" pitchFamily="34" charset="0"/>
              </a:rPr>
              <a:t>”</a:t>
            </a:r>
          </a:p>
        </p:txBody>
      </p:sp>
      <p:sp>
        <p:nvSpPr>
          <p:cNvPr id="16" name="מלבן 29"/>
          <p:cNvSpPr/>
          <p:nvPr/>
        </p:nvSpPr>
        <p:spPr>
          <a:xfrm>
            <a:off x="180563" y="3043205"/>
            <a:ext cx="2823398" cy="1679675"/>
          </a:xfrm>
          <a:prstGeom prst="rect">
            <a:avLst/>
          </a:prstGeom>
          <a:solidFill>
            <a:srgbClr val="003C71">
              <a:lumMod val="40000"/>
              <a:lumOff val="60000"/>
            </a:srgbClr>
          </a:solidFill>
          <a:ln w="12700" cap="flat" cmpd="sng" algn="ctr">
            <a:noFill/>
            <a:prstDash val="solid"/>
            <a:miter lim="800000"/>
          </a:ln>
          <a:effectLst/>
        </p:spPr>
        <p:txBody>
          <a:bodyPr rtlCol="1" anchor="ctr"/>
          <a:lstStyle/>
          <a:p>
            <a:pPr lvl="0" algn="ctr"/>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Simplify installation &amp; preparation of </a:t>
            </a:r>
            <a:r>
              <a:rPr lang="en-US" sz="1600" dirty="0" smtClean="0">
                <a:latin typeface="Intel Clear Light" panose="020B0404020203020204" pitchFamily="34" charset="0"/>
                <a:ea typeface="Intel Clear Light" panose="020B0404020203020204" pitchFamily="34" charset="0"/>
                <a:cs typeface="Intel Clear Light" panose="020B0404020203020204" pitchFamily="34" charset="0"/>
              </a:rPr>
              <a:t>deep learning </a:t>
            </a:r>
            <a:r>
              <a:rPr lang="en-US" sz="1600" dirty="0">
                <a:latin typeface="Intel Clear Light" panose="020B0404020203020204" pitchFamily="34" charset="0"/>
                <a:ea typeface="Intel Clear Light" panose="020B0404020203020204" pitchFamily="34" charset="0"/>
                <a:cs typeface="Intel Clear Light" panose="020B0404020203020204" pitchFamily="34" charset="0"/>
              </a:rPr>
              <a:t>models using popular deep learning frameworks on Intel </a:t>
            </a:r>
            <a:r>
              <a:rPr lang="en-US" sz="1600" dirty="0" smtClean="0">
                <a:latin typeface="Intel Clear Light" panose="020B0404020203020204" pitchFamily="34" charset="0"/>
                <a:ea typeface="Intel Clear Light" panose="020B0404020203020204" pitchFamily="34" charset="0"/>
                <a:cs typeface="Intel Clear Light" panose="020B0404020203020204" pitchFamily="34" charset="0"/>
              </a:rPr>
              <a:t>hardware</a:t>
            </a:r>
            <a:endParaRPr lang="en-US" sz="1600" dirty="0">
              <a:latin typeface="Intel Clear Light" panose="020B0404020203020204" pitchFamily="34" charset="0"/>
              <a:ea typeface="Intel Clear Light" panose="020B0404020203020204" pitchFamily="34" charset="0"/>
              <a:cs typeface="Intel Clear Light" panose="020B0404020203020204" pitchFamily="34" charset="0"/>
            </a:endParaRPr>
          </a:p>
        </p:txBody>
      </p:sp>
    </p:spTree>
    <p:extLst>
      <p:ext uri="{BB962C8B-B14F-4D97-AF65-F5344CB8AC3E}">
        <p14:creationId xmlns:p14="http://schemas.microsoft.com/office/powerpoint/2010/main" val="1466692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32" y="386732"/>
            <a:ext cx="8492591" cy="538114"/>
          </a:xfrm>
        </p:spPr>
        <p:txBody>
          <a:bodyPr>
            <a:normAutofit fontScale="90000"/>
          </a:bodyPr>
          <a:lstStyle/>
          <a:p>
            <a:r>
              <a:rPr lang="en-US" dirty="0" smtClean="0"/>
              <a:t>Deep Learning Training Tool</a:t>
            </a:r>
            <a:br>
              <a:rPr lang="en-US" dirty="0" smtClean="0"/>
            </a:br>
            <a:r>
              <a:rPr lang="en-US" sz="2000" dirty="0" smtClean="0"/>
              <a:t>Intel</a:t>
            </a:r>
            <a:r>
              <a:rPr lang="en-US" sz="2000" dirty="0"/>
              <a:t>® Deep </a:t>
            </a:r>
            <a:r>
              <a:rPr lang="en-US" sz="2000" dirty="0" smtClean="0"/>
              <a:t>Learning </a:t>
            </a:r>
            <a:r>
              <a:rPr lang="en-US" sz="2000" dirty="0"/>
              <a:t>SDK</a:t>
            </a:r>
            <a:r>
              <a:rPr lang="en-US" dirty="0" smtClean="0"/>
              <a:t/>
            </a:r>
            <a:br>
              <a:rPr lang="en-US" dirty="0" smtClean="0"/>
            </a:br>
            <a:endParaRPr lang="en-US" sz="1200" dirty="0"/>
          </a:p>
        </p:txBody>
      </p:sp>
      <p:sp>
        <p:nvSpPr>
          <p:cNvPr id="28" name="Content Placeholder 3"/>
          <p:cNvSpPr>
            <a:spLocks noGrp="1"/>
          </p:cNvSpPr>
          <p:nvPr>
            <p:ph idx="4294967295"/>
          </p:nvPr>
        </p:nvSpPr>
        <p:spPr>
          <a:xfrm>
            <a:off x="4628445" y="1177527"/>
            <a:ext cx="4143022" cy="3451623"/>
          </a:xfrm>
          <a:prstGeom prst="rect">
            <a:avLst/>
          </a:prstGeom>
        </p:spPr>
        <p:txBody>
          <a:bodyPr/>
          <a:lstStyle/>
          <a:p>
            <a:pPr marL="285750" lvl="0" indent="-285750" defTabSz="914400">
              <a:lnSpc>
                <a:spcPts val="1700"/>
              </a:lnSpc>
              <a:buFont typeface="Arial" panose="020B0604020202020204" pitchFamily="34" charset="0"/>
              <a:buChar char="•"/>
              <a:defRPr/>
            </a:pPr>
            <a:r>
              <a:rPr lang="en-US" sz="1400" kern="0" dirty="0" smtClean="0">
                <a:solidFill>
                  <a:srgbClr val="002060"/>
                </a:solidFill>
              </a:rPr>
              <a:t>Simplify installati</a:t>
            </a:r>
            <a:r>
              <a:rPr lang="en-US" sz="1400" dirty="0" smtClean="0">
                <a:solidFill>
                  <a:srgbClr val="002060"/>
                </a:solidFill>
              </a:rPr>
              <a:t>on of Intel optimized </a:t>
            </a:r>
            <a:r>
              <a:rPr lang="en-US" sz="1400" kern="0" dirty="0" smtClean="0">
                <a:solidFill>
                  <a:srgbClr val="002060"/>
                </a:solidFill>
              </a:rPr>
              <a:t>Deep Learning Frameworks</a:t>
            </a:r>
            <a:endParaRPr lang="en-US" sz="1400" kern="0" dirty="0">
              <a:solidFill>
                <a:srgbClr val="002060"/>
              </a:solidFill>
            </a:endParaRPr>
          </a:p>
          <a:p>
            <a:pPr marL="285750" lvl="0" indent="-285750">
              <a:lnSpc>
                <a:spcPts val="1700"/>
              </a:lnSpc>
              <a:buFont typeface="Arial" panose="020B0604020202020204" pitchFamily="34" charset="0"/>
              <a:buChar char="•"/>
            </a:pPr>
            <a:r>
              <a:rPr lang="en-US" sz="1400" dirty="0" smtClean="0">
                <a:solidFill>
                  <a:srgbClr val="002060"/>
                </a:solidFill>
              </a:rPr>
              <a:t>Easy and Visual way to Set-up, Tune and Run Deep Learning Algorithms</a:t>
            </a:r>
            <a:r>
              <a:rPr lang="en-US" sz="1400" kern="0" dirty="0" smtClean="0">
                <a:solidFill>
                  <a:srgbClr val="002060"/>
                </a:solidFill>
              </a:rPr>
              <a:t>:</a:t>
            </a:r>
            <a:endParaRPr lang="en-US" sz="1400" kern="0" dirty="0">
              <a:solidFill>
                <a:srgbClr val="002060"/>
              </a:solidFill>
            </a:endParaRPr>
          </a:p>
          <a:p>
            <a:pPr marL="517525" indent="-285750">
              <a:lnSpc>
                <a:spcPts val="1700"/>
              </a:lnSpc>
              <a:spcBef>
                <a:spcPts val="600"/>
              </a:spcBef>
              <a:buFont typeface="Wingdings" panose="05000000000000000000" pitchFamily="2" charset="2"/>
              <a:buChar char="ü"/>
            </a:pPr>
            <a:r>
              <a:rPr lang="en-US" sz="1400" dirty="0">
                <a:solidFill>
                  <a:srgbClr val="002060"/>
                </a:solidFill>
              </a:rPr>
              <a:t>Create training dataset</a:t>
            </a:r>
          </a:p>
          <a:p>
            <a:pPr marL="517525" indent="-285750">
              <a:lnSpc>
                <a:spcPts val="1700"/>
              </a:lnSpc>
              <a:spcBef>
                <a:spcPts val="600"/>
              </a:spcBef>
              <a:buFont typeface="Wingdings" panose="05000000000000000000" pitchFamily="2" charset="2"/>
              <a:buChar char="ü"/>
            </a:pPr>
            <a:r>
              <a:rPr lang="en-US" sz="1400" dirty="0" smtClean="0">
                <a:solidFill>
                  <a:srgbClr val="002060"/>
                </a:solidFill>
              </a:rPr>
              <a:t>Design model with automatically optimized hyper-parameters</a:t>
            </a:r>
          </a:p>
          <a:p>
            <a:pPr marL="517525" indent="-285750">
              <a:lnSpc>
                <a:spcPts val="1700"/>
              </a:lnSpc>
              <a:spcBef>
                <a:spcPts val="600"/>
              </a:spcBef>
              <a:buFont typeface="Wingdings" panose="05000000000000000000" pitchFamily="2" charset="2"/>
              <a:buChar char="ü"/>
            </a:pPr>
            <a:r>
              <a:rPr lang="en-US" sz="1400" dirty="0" smtClean="0">
                <a:solidFill>
                  <a:srgbClr val="002060"/>
                </a:solidFill>
              </a:rPr>
              <a:t>Launch and monitor training of multiple candidate models</a:t>
            </a:r>
            <a:endParaRPr lang="en-US" sz="1400" dirty="0">
              <a:solidFill>
                <a:srgbClr val="002060"/>
              </a:solidFill>
            </a:endParaRPr>
          </a:p>
          <a:p>
            <a:pPr marL="517525" indent="-285750">
              <a:lnSpc>
                <a:spcPts val="1700"/>
              </a:lnSpc>
              <a:spcBef>
                <a:spcPts val="600"/>
              </a:spcBef>
              <a:buFont typeface="Wingdings" panose="05000000000000000000" pitchFamily="2" charset="2"/>
              <a:buChar char="ü"/>
            </a:pPr>
            <a:r>
              <a:rPr lang="en-US" sz="1400" dirty="0">
                <a:solidFill>
                  <a:srgbClr val="002060"/>
                </a:solidFill>
              </a:rPr>
              <a:t>Visualize training </a:t>
            </a:r>
            <a:r>
              <a:rPr lang="en-US" sz="1400" dirty="0" smtClean="0">
                <a:solidFill>
                  <a:srgbClr val="002060"/>
                </a:solidFill>
              </a:rPr>
              <a:t>performance and accuracy</a:t>
            </a:r>
            <a:endParaRPr lang="en-US" sz="1400" dirty="0">
              <a:solidFill>
                <a:srgbClr val="002060"/>
              </a:solidFill>
            </a:endParaRPr>
          </a:p>
          <a:p>
            <a:endParaRPr lang="en-US" dirty="0"/>
          </a:p>
        </p:txBody>
      </p:sp>
      <p:sp>
        <p:nvSpPr>
          <p:cNvPr id="6" name="Rectangle 16"/>
          <p:cNvSpPr/>
          <p:nvPr/>
        </p:nvSpPr>
        <p:spPr>
          <a:xfrm>
            <a:off x="424191" y="1275308"/>
            <a:ext cx="2896034" cy="3337648"/>
          </a:xfrm>
          <a:prstGeom prst="rect">
            <a:avLst/>
          </a:prstGeom>
          <a:solidFill>
            <a:sysClr val="window" lastClr="FFFFFF">
              <a:lumMod val="8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7" name="Rectangle 6"/>
          <p:cNvSpPr/>
          <p:nvPr/>
        </p:nvSpPr>
        <p:spPr>
          <a:xfrm>
            <a:off x="1619721" y="3639951"/>
            <a:ext cx="1233578" cy="543463"/>
          </a:xfrm>
          <a:prstGeom prst="rect">
            <a:avLst/>
          </a:prstGeom>
          <a:solidFill>
            <a:sysClr val="window" lastClr="FFFFFF">
              <a:lumMod val="95000"/>
            </a:sysClr>
          </a:solidFill>
          <a:ln w="25400" cap="flat" cmpd="sng" algn="ctr">
            <a:solidFill>
              <a:sysClr val="windowText" lastClr="000000">
                <a:lumMod val="50000"/>
                <a:lumOff val="50000"/>
              </a:sysClr>
            </a:solidFill>
            <a:prstDash val="solid"/>
          </a:ln>
          <a:effectLst/>
        </p:spPr>
        <p:txBody>
          <a:bodyPr rtlCol="0" anchor="t"/>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C71"/>
                </a:solidFill>
                <a:effectLst/>
                <a:uLnTx/>
                <a:uFillTx/>
                <a:latin typeface="Intel Clear"/>
                <a:ea typeface="+mn-ea"/>
                <a:cs typeface="+mn-cs"/>
              </a:rPr>
              <a:t>DL Framework</a:t>
            </a:r>
          </a:p>
        </p:txBody>
      </p:sp>
      <p:sp>
        <p:nvSpPr>
          <p:cNvPr id="8" name="Rectangle 7"/>
          <p:cNvSpPr/>
          <p:nvPr/>
        </p:nvSpPr>
        <p:spPr>
          <a:xfrm>
            <a:off x="1619721" y="4265641"/>
            <a:ext cx="1233578" cy="216358"/>
          </a:xfrm>
          <a:prstGeom prst="rect">
            <a:avLst/>
          </a:prstGeom>
          <a:solidFill>
            <a:srgbClr val="003C71"/>
          </a:solidFill>
          <a:ln w="19050" cap="flat" cmpd="sng" algn="ctr">
            <a:solidFill>
              <a:sysClr val="window" lastClr="FFFFFF"/>
            </a:solidFill>
            <a:prstDash val="solid"/>
          </a:ln>
          <a:effectLst/>
        </p:spPr>
        <p:txBody>
          <a:bodyPr lIns="0" tIns="0" rIns="0" bIns="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latin typeface="Intel Clear"/>
                <a:ea typeface="+mn-ea"/>
                <a:cs typeface="+mn-cs"/>
              </a:rPr>
              <a:t>Datacenter</a:t>
            </a:r>
            <a:endParaRPr kumimoji="0" lang="en-US" sz="1200" b="1" i="0" u="none" strike="noStrike" kern="0" cap="none" spc="0" normalizeH="0" baseline="0" noProof="0" dirty="0">
              <a:ln>
                <a:noFill/>
              </a:ln>
              <a:solidFill>
                <a:prstClr val="white"/>
              </a:solidFill>
              <a:effectLst/>
              <a:uLnTx/>
              <a:uFillTx/>
              <a:latin typeface="Intel Clear"/>
              <a:ea typeface="+mn-ea"/>
              <a:cs typeface="+mn-cs"/>
            </a:endParaRPr>
          </a:p>
        </p:txBody>
      </p:sp>
      <p:sp>
        <p:nvSpPr>
          <p:cNvPr id="9" name="Rectangle 8"/>
          <p:cNvSpPr/>
          <p:nvPr/>
        </p:nvSpPr>
        <p:spPr>
          <a:xfrm>
            <a:off x="1775601" y="3909616"/>
            <a:ext cx="921817" cy="220129"/>
          </a:xfrm>
          <a:prstGeom prst="rect">
            <a:avLst/>
          </a:prstGeom>
          <a:solidFill>
            <a:srgbClr val="003C71"/>
          </a:solidFill>
          <a:ln w="19050" cap="flat" cmpd="sng" algn="ctr">
            <a:solidFill>
              <a:sysClr val="window" lastClr="FFFFFF"/>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Intel Clear"/>
                <a:ea typeface="+mn-ea"/>
                <a:cs typeface="+mn-cs"/>
              </a:rPr>
              <a:t>MKL-DNN</a:t>
            </a:r>
          </a:p>
        </p:txBody>
      </p:sp>
      <p:sp>
        <p:nvSpPr>
          <p:cNvPr id="10" name="Rectangle 9"/>
          <p:cNvSpPr/>
          <p:nvPr/>
        </p:nvSpPr>
        <p:spPr>
          <a:xfrm>
            <a:off x="1372246" y="2568773"/>
            <a:ext cx="1728529" cy="355909"/>
          </a:xfrm>
          <a:prstGeom prst="rect">
            <a:avLst/>
          </a:prstGeom>
          <a:solidFill>
            <a:srgbClr val="0071C5">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C71"/>
                </a:solidFill>
                <a:effectLst/>
                <a:uLnTx/>
                <a:uFillTx/>
                <a:latin typeface="Intel Clear"/>
                <a:ea typeface="+mn-ea"/>
                <a:cs typeface="+mn-cs"/>
              </a:rPr>
              <a:t>DL Training Tool</a:t>
            </a:r>
          </a:p>
        </p:txBody>
      </p:sp>
      <p:sp>
        <p:nvSpPr>
          <p:cNvPr id="11" name="Flowchart: Magnetic Disk 10"/>
          <p:cNvSpPr/>
          <p:nvPr/>
        </p:nvSpPr>
        <p:spPr>
          <a:xfrm>
            <a:off x="472028" y="3652886"/>
            <a:ext cx="690113" cy="517592"/>
          </a:xfrm>
          <a:prstGeom prst="flowChartMagneticDisk">
            <a:avLst/>
          </a:prstGeom>
          <a:solidFill>
            <a:sysClr val="window" lastClr="FFFFFF">
              <a:lumMod val="95000"/>
            </a:sysClr>
          </a:solidFill>
          <a:ln w="25400" cap="flat" cmpd="sng" algn="ctr">
            <a:solidFill>
              <a:sysClr val="windowText" lastClr="000000">
                <a:lumMod val="50000"/>
                <a:lumOff val="50000"/>
              </a:sysClr>
            </a:solidFill>
            <a:prstDash val="solid"/>
          </a:ln>
          <a:effectLst/>
        </p:spPr>
        <p:txBody>
          <a:bodyPr rtlCol="0" anchor="t"/>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3C71"/>
                </a:solidFill>
                <a:effectLst/>
                <a:uLnTx/>
                <a:uFillTx/>
                <a:latin typeface="Intel Clear"/>
                <a:ea typeface="+mn-ea"/>
                <a:cs typeface="+mn-cs"/>
              </a:rPr>
              <a:t>Dataset</a:t>
            </a:r>
          </a:p>
        </p:txBody>
      </p:sp>
      <p:sp>
        <p:nvSpPr>
          <p:cNvPr id="12" name="TextBox 11"/>
          <p:cNvSpPr txBox="1"/>
          <p:nvPr/>
        </p:nvSpPr>
        <p:spPr>
          <a:xfrm>
            <a:off x="1338421" y="3046117"/>
            <a:ext cx="620363" cy="484748"/>
          </a:xfrm>
          <a:prstGeom prst="rect">
            <a:avLst/>
          </a:prstGeom>
          <a:noFill/>
        </p:spPr>
        <p:txBody>
          <a:bodyPr vert="horz" wrap="none" lIns="0" tIns="0" rIns="0" bIns="0" rtlCol="0">
            <a:spAutoFit/>
          </a:bodyPr>
          <a:lstStyle/>
          <a:p>
            <a:pPr algn="r" fontAlgn="auto">
              <a:spcBef>
                <a:spcPts val="0"/>
              </a:spcBef>
              <a:spcAft>
                <a:spcPts val="0"/>
              </a:spcAft>
            </a:pPr>
            <a:r>
              <a:rPr lang="en-US" sz="1050" b="1" dirty="0">
                <a:solidFill>
                  <a:srgbClr val="003C71"/>
                </a:solidFill>
                <a:latin typeface="Intel Clear"/>
                <a:ea typeface="+mn-ea"/>
                <a:cs typeface="+mn-cs"/>
              </a:rPr>
              <a:t>Install</a:t>
            </a:r>
          </a:p>
          <a:p>
            <a:pPr algn="r" fontAlgn="auto">
              <a:spcBef>
                <a:spcPts val="0"/>
              </a:spcBef>
              <a:spcAft>
                <a:spcPts val="0"/>
              </a:spcAft>
            </a:pPr>
            <a:r>
              <a:rPr lang="en-US" sz="1050" b="1" dirty="0">
                <a:solidFill>
                  <a:srgbClr val="003C71"/>
                </a:solidFill>
                <a:latin typeface="Intel Clear"/>
                <a:ea typeface="+mn-ea"/>
                <a:cs typeface="+mn-cs"/>
              </a:rPr>
              <a:t>Configure</a:t>
            </a:r>
          </a:p>
          <a:p>
            <a:pPr algn="r" fontAlgn="auto">
              <a:spcBef>
                <a:spcPts val="0"/>
              </a:spcBef>
              <a:spcAft>
                <a:spcPts val="0"/>
              </a:spcAft>
            </a:pPr>
            <a:r>
              <a:rPr lang="en-US" sz="1050" b="1" dirty="0">
                <a:solidFill>
                  <a:srgbClr val="003C71"/>
                </a:solidFill>
                <a:latin typeface="Intel Clear"/>
                <a:ea typeface="+mn-ea"/>
                <a:cs typeface="+mn-cs"/>
              </a:rPr>
              <a:t>Run</a:t>
            </a:r>
          </a:p>
        </p:txBody>
      </p:sp>
      <p:sp>
        <p:nvSpPr>
          <p:cNvPr id="13" name="TextBox 12"/>
          <p:cNvSpPr txBox="1"/>
          <p:nvPr/>
        </p:nvSpPr>
        <p:spPr>
          <a:xfrm>
            <a:off x="2480412" y="3046117"/>
            <a:ext cx="658835" cy="484748"/>
          </a:xfrm>
          <a:prstGeom prst="rect">
            <a:avLst/>
          </a:prstGeom>
          <a:noFill/>
        </p:spPr>
        <p:txBody>
          <a:bodyPr vert="horz" wrap="none" lIns="0" tIns="0" rIns="0" bIns="0" rtlCol="0">
            <a:spAutoFit/>
          </a:bodyPr>
          <a:lstStyle/>
          <a:p>
            <a:pPr fontAlgn="auto">
              <a:spcBef>
                <a:spcPts val="0"/>
              </a:spcBef>
              <a:spcAft>
                <a:spcPts val="0"/>
              </a:spcAft>
            </a:pPr>
            <a:r>
              <a:rPr lang="en-US" sz="1050" b="1" dirty="0">
                <a:solidFill>
                  <a:srgbClr val="003C71"/>
                </a:solidFill>
                <a:latin typeface="Intel Clear"/>
                <a:ea typeface="+mn-ea"/>
                <a:cs typeface="+mn-cs"/>
              </a:rPr>
              <a:t>Accuracy</a:t>
            </a:r>
          </a:p>
          <a:p>
            <a:pPr fontAlgn="auto">
              <a:spcBef>
                <a:spcPts val="0"/>
              </a:spcBef>
              <a:spcAft>
                <a:spcPts val="0"/>
              </a:spcAft>
            </a:pPr>
            <a:r>
              <a:rPr lang="en-US" sz="1050" b="1" dirty="0">
                <a:solidFill>
                  <a:srgbClr val="003C71"/>
                </a:solidFill>
                <a:latin typeface="Intel Clear"/>
                <a:ea typeface="+mn-ea"/>
                <a:cs typeface="+mn-cs"/>
              </a:rPr>
              <a:t>Utilization</a:t>
            </a:r>
          </a:p>
          <a:p>
            <a:pPr fontAlgn="auto">
              <a:spcBef>
                <a:spcPts val="0"/>
              </a:spcBef>
              <a:spcAft>
                <a:spcPts val="0"/>
              </a:spcAft>
            </a:pPr>
            <a:r>
              <a:rPr lang="en-US" sz="1050" b="1" dirty="0">
                <a:solidFill>
                  <a:srgbClr val="003C71"/>
                </a:solidFill>
                <a:latin typeface="Intel Clear"/>
                <a:ea typeface="+mn-ea"/>
                <a:cs typeface="+mn-cs"/>
              </a:rPr>
              <a:t>Model</a:t>
            </a:r>
          </a:p>
        </p:txBody>
      </p:sp>
      <p:cxnSp>
        <p:nvCxnSpPr>
          <p:cNvPr id="14" name="Straight Arrow Connector 13"/>
          <p:cNvCxnSpPr/>
          <p:nvPr/>
        </p:nvCxnSpPr>
        <p:spPr>
          <a:xfrm flipH="1">
            <a:off x="2082848" y="2922731"/>
            <a:ext cx="901" cy="731520"/>
          </a:xfrm>
          <a:prstGeom prst="straightConnector1">
            <a:avLst/>
          </a:prstGeom>
          <a:noFill/>
          <a:ln w="38100" cap="flat" cmpd="sng" algn="ctr">
            <a:solidFill>
              <a:srgbClr val="003C71"/>
            </a:solidFill>
            <a:prstDash val="solid"/>
            <a:tailEnd type="triangle"/>
          </a:ln>
          <a:effectLst/>
        </p:spPr>
      </p:cxnSp>
      <p:cxnSp>
        <p:nvCxnSpPr>
          <p:cNvPr id="15" name="Straight Arrow Connector 14"/>
          <p:cNvCxnSpPr/>
          <p:nvPr/>
        </p:nvCxnSpPr>
        <p:spPr>
          <a:xfrm flipH="1" flipV="1">
            <a:off x="2388243" y="2922731"/>
            <a:ext cx="1" cy="731520"/>
          </a:xfrm>
          <a:prstGeom prst="straightConnector1">
            <a:avLst/>
          </a:prstGeom>
          <a:noFill/>
          <a:ln w="38100" cap="flat" cmpd="sng" algn="ctr">
            <a:solidFill>
              <a:srgbClr val="003C71"/>
            </a:solidFill>
            <a:prstDash val="solid"/>
            <a:tailEnd type="triangle"/>
          </a:ln>
          <a:effectLst/>
        </p:spPr>
      </p:cxnSp>
      <p:cxnSp>
        <p:nvCxnSpPr>
          <p:cNvPr id="16" name="Straight Arrow Connector 15"/>
          <p:cNvCxnSpPr>
            <a:stCxn id="11" idx="4"/>
            <a:endCxn id="7" idx="1"/>
          </p:cNvCxnSpPr>
          <p:nvPr/>
        </p:nvCxnSpPr>
        <p:spPr>
          <a:xfrm>
            <a:off x="1162141" y="3911682"/>
            <a:ext cx="457580" cy="1"/>
          </a:xfrm>
          <a:prstGeom prst="straightConnector1">
            <a:avLst/>
          </a:prstGeom>
          <a:noFill/>
          <a:ln w="38100" cap="flat" cmpd="sng" algn="ctr">
            <a:solidFill>
              <a:srgbClr val="003C71"/>
            </a:solidFill>
            <a:prstDash val="solid"/>
            <a:tailEnd type="triangle"/>
          </a:ln>
          <a:effectLst/>
        </p:spPr>
      </p:cxnSp>
      <p:cxnSp>
        <p:nvCxnSpPr>
          <p:cNvPr id="17" name="Straight Arrow Connector 16"/>
          <p:cNvCxnSpPr/>
          <p:nvPr/>
        </p:nvCxnSpPr>
        <p:spPr>
          <a:xfrm>
            <a:off x="3098965" y="2726894"/>
            <a:ext cx="440684" cy="217"/>
          </a:xfrm>
          <a:prstGeom prst="straightConnector1">
            <a:avLst/>
          </a:prstGeom>
          <a:noFill/>
          <a:ln w="38100" cap="flat" cmpd="sng" algn="ctr">
            <a:solidFill>
              <a:srgbClr val="003C71"/>
            </a:solidFill>
            <a:prstDash val="solid"/>
            <a:tailEnd type="triangle"/>
          </a:ln>
          <a:effectLst/>
        </p:spPr>
      </p:cxnSp>
      <p:sp>
        <p:nvSpPr>
          <p:cNvPr id="18" name="TextBox 17"/>
          <p:cNvSpPr txBox="1"/>
          <p:nvPr/>
        </p:nvSpPr>
        <p:spPr>
          <a:xfrm>
            <a:off x="3650464" y="2944132"/>
            <a:ext cx="747000" cy="323165"/>
          </a:xfrm>
          <a:prstGeom prst="rect">
            <a:avLst/>
          </a:prstGeom>
          <a:noFill/>
        </p:spPr>
        <p:txBody>
          <a:bodyPr vert="horz" wrap="none" lIns="0" tIns="0" rIns="0" bIns="0" rtlCol="0">
            <a:spAutoFit/>
          </a:bodyPr>
          <a:lstStyle/>
          <a:p>
            <a:pPr fontAlgn="auto">
              <a:spcBef>
                <a:spcPts val="0"/>
              </a:spcBef>
              <a:spcAft>
                <a:spcPts val="0"/>
              </a:spcAft>
            </a:pPr>
            <a:r>
              <a:rPr lang="en-US" sz="1050" b="1" dirty="0">
                <a:solidFill>
                  <a:srgbClr val="003C71"/>
                </a:solidFill>
                <a:latin typeface="Intel Clear"/>
                <a:ea typeface="+mn-ea"/>
                <a:cs typeface="+mn-cs"/>
              </a:rPr>
              <a:t>.</a:t>
            </a:r>
            <a:r>
              <a:rPr lang="en-US" sz="1050" b="1" dirty="0" err="1">
                <a:solidFill>
                  <a:srgbClr val="003C71"/>
                </a:solidFill>
                <a:latin typeface="Intel Clear"/>
                <a:ea typeface="+mn-ea"/>
                <a:cs typeface="+mn-cs"/>
              </a:rPr>
              <a:t>prototxt</a:t>
            </a:r>
            <a:r>
              <a:rPr lang="en-US" sz="1050" b="1" dirty="0">
                <a:solidFill>
                  <a:srgbClr val="003C71"/>
                </a:solidFill>
                <a:latin typeface="Intel Clear"/>
                <a:ea typeface="+mn-ea"/>
                <a:cs typeface="+mn-cs"/>
              </a:rPr>
              <a:t/>
            </a:r>
            <a:br>
              <a:rPr lang="en-US" sz="1050" b="1" dirty="0">
                <a:solidFill>
                  <a:srgbClr val="003C71"/>
                </a:solidFill>
                <a:latin typeface="Intel Clear"/>
                <a:ea typeface="+mn-ea"/>
                <a:cs typeface="+mn-cs"/>
              </a:rPr>
            </a:br>
            <a:r>
              <a:rPr lang="en-US" sz="1050" b="1" dirty="0">
                <a:solidFill>
                  <a:srgbClr val="003C71"/>
                </a:solidFill>
                <a:latin typeface="Intel Clear"/>
                <a:ea typeface="+mn-ea"/>
                <a:cs typeface="+mn-cs"/>
              </a:rPr>
              <a:t>.</a:t>
            </a:r>
            <a:r>
              <a:rPr lang="en-US" sz="1050" b="1" dirty="0" err="1">
                <a:solidFill>
                  <a:srgbClr val="003C71"/>
                </a:solidFill>
                <a:latin typeface="Intel Clear"/>
                <a:ea typeface="+mn-ea"/>
                <a:cs typeface="+mn-cs"/>
              </a:rPr>
              <a:t>caffemodel</a:t>
            </a:r>
            <a:endParaRPr lang="en-US" sz="1050" b="1" dirty="0">
              <a:solidFill>
                <a:srgbClr val="003C71"/>
              </a:solidFill>
              <a:latin typeface="Intel Clear"/>
              <a:ea typeface="+mn-ea"/>
              <a:cs typeface="+mn-cs"/>
            </a:endParaRPr>
          </a:p>
        </p:txBody>
      </p:sp>
      <p:grpSp>
        <p:nvGrpSpPr>
          <p:cNvPr id="19" name="Group 19"/>
          <p:cNvGrpSpPr/>
          <p:nvPr/>
        </p:nvGrpSpPr>
        <p:grpSpPr>
          <a:xfrm>
            <a:off x="3670916" y="2059295"/>
            <a:ext cx="698090" cy="709173"/>
            <a:chOff x="4179208" y="1050528"/>
            <a:chExt cx="1007203" cy="1025330"/>
          </a:xfrm>
        </p:grpSpPr>
        <p:sp>
          <p:nvSpPr>
            <p:cNvPr id="20" name="Oval 20"/>
            <p:cNvSpPr/>
            <p:nvPr/>
          </p:nvSpPr>
          <p:spPr>
            <a:xfrm>
              <a:off x="4187453" y="1050528"/>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21" name="Oval 22"/>
            <p:cNvSpPr/>
            <p:nvPr/>
          </p:nvSpPr>
          <p:spPr>
            <a:xfrm>
              <a:off x="4187453" y="1331345"/>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22" name="Oval 23"/>
            <p:cNvSpPr/>
            <p:nvPr/>
          </p:nvSpPr>
          <p:spPr>
            <a:xfrm>
              <a:off x="4187453" y="1612162"/>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23" name="Oval 26"/>
            <p:cNvSpPr/>
            <p:nvPr/>
          </p:nvSpPr>
          <p:spPr>
            <a:xfrm>
              <a:off x="4179208" y="1892978"/>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24" name="Oval 37"/>
            <p:cNvSpPr/>
            <p:nvPr/>
          </p:nvSpPr>
          <p:spPr>
            <a:xfrm>
              <a:off x="4595492" y="1185609"/>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25" name="Oval 39"/>
            <p:cNvSpPr/>
            <p:nvPr/>
          </p:nvSpPr>
          <p:spPr>
            <a:xfrm>
              <a:off x="4595492" y="1466426"/>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26" name="Oval 40"/>
            <p:cNvSpPr/>
            <p:nvPr/>
          </p:nvSpPr>
          <p:spPr>
            <a:xfrm>
              <a:off x="4595492" y="1747243"/>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27" name="Oval 41"/>
            <p:cNvSpPr/>
            <p:nvPr/>
          </p:nvSpPr>
          <p:spPr>
            <a:xfrm>
              <a:off x="5003531" y="1185609"/>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29" name="Oval 44"/>
            <p:cNvSpPr/>
            <p:nvPr/>
          </p:nvSpPr>
          <p:spPr>
            <a:xfrm>
              <a:off x="5003531" y="1466426"/>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32" name="Oval 45"/>
            <p:cNvSpPr/>
            <p:nvPr/>
          </p:nvSpPr>
          <p:spPr>
            <a:xfrm>
              <a:off x="5003531" y="1747243"/>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cxnSp>
          <p:nvCxnSpPr>
            <p:cNvPr id="33" name="Straight Connector 46"/>
            <p:cNvCxnSpPr>
              <a:stCxn id="26" idx="6"/>
              <a:endCxn id="32" idx="2"/>
            </p:cNvCxnSpPr>
            <p:nvPr/>
          </p:nvCxnSpPr>
          <p:spPr>
            <a:xfrm>
              <a:off x="4778372" y="1838683"/>
              <a:ext cx="225159" cy="0"/>
            </a:xfrm>
            <a:prstGeom prst="line">
              <a:avLst/>
            </a:prstGeom>
            <a:noFill/>
            <a:ln w="19050" cap="flat" cmpd="sng" algn="ctr">
              <a:solidFill>
                <a:srgbClr val="003C71"/>
              </a:solidFill>
              <a:prstDash val="solid"/>
            </a:ln>
            <a:effectLst/>
          </p:spPr>
        </p:cxnSp>
        <p:cxnSp>
          <p:nvCxnSpPr>
            <p:cNvPr id="34" name="Straight Connector 47"/>
            <p:cNvCxnSpPr>
              <a:stCxn id="24" idx="6"/>
              <a:endCxn id="27" idx="2"/>
            </p:cNvCxnSpPr>
            <p:nvPr/>
          </p:nvCxnSpPr>
          <p:spPr>
            <a:xfrm>
              <a:off x="4778372" y="1277049"/>
              <a:ext cx="225159" cy="0"/>
            </a:xfrm>
            <a:prstGeom prst="line">
              <a:avLst/>
            </a:prstGeom>
            <a:noFill/>
            <a:ln w="19050" cap="flat" cmpd="sng" algn="ctr">
              <a:solidFill>
                <a:srgbClr val="003C71"/>
              </a:solidFill>
              <a:prstDash val="solid"/>
            </a:ln>
            <a:effectLst/>
          </p:spPr>
        </p:cxnSp>
        <p:cxnSp>
          <p:nvCxnSpPr>
            <p:cNvPr id="35" name="Straight Connector 49"/>
            <p:cNvCxnSpPr>
              <a:stCxn id="26" idx="7"/>
              <a:endCxn id="29" idx="3"/>
            </p:cNvCxnSpPr>
            <p:nvPr/>
          </p:nvCxnSpPr>
          <p:spPr>
            <a:xfrm flipV="1">
              <a:off x="4751589" y="1622524"/>
              <a:ext cx="278724" cy="151501"/>
            </a:xfrm>
            <a:prstGeom prst="line">
              <a:avLst/>
            </a:prstGeom>
            <a:noFill/>
            <a:ln w="19050" cap="flat" cmpd="sng" algn="ctr">
              <a:solidFill>
                <a:srgbClr val="003C71"/>
              </a:solidFill>
              <a:prstDash val="solid"/>
            </a:ln>
            <a:effectLst/>
          </p:spPr>
        </p:cxnSp>
        <p:cxnSp>
          <p:nvCxnSpPr>
            <p:cNvPr id="36" name="Straight Connector 50"/>
            <p:cNvCxnSpPr>
              <a:stCxn id="25" idx="5"/>
              <a:endCxn id="32" idx="1"/>
            </p:cNvCxnSpPr>
            <p:nvPr/>
          </p:nvCxnSpPr>
          <p:spPr>
            <a:xfrm>
              <a:off x="4751589" y="1622524"/>
              <a:ext cx="278724" cy="151501"/>
            </a:xfrm>
            <a:prstGeom prst="line">
              <a:avLst/>
            </a:prstGeom>
            <a:noFill/>
            <a:ln w="19050" cap="flat" cmpd="sng" algn="ctr">
              <a:solidFill>
                <a:srgbClr val="003C71"/>
              </a:solidFill>
              <a:prstDash val="solid"/>
            </a:ln>
            <a:effectLst/>
          </p:spPr>
        </p:cxnSp>
        <p:cxnSp>
          <p:nvCxnSpPr>
            <p:cNvPr id="37" name="Straight Connector 52"/>
            <p:cNvCxnSpPr>
              <a:stCxn id="24" idx="5"/>
              <a:endCxn id="29" idx="1"/>
            </p:cNvCxnSpPr>
            <p:nvPr/>
          </p:nvCxnSpPr>
          <p:spPr>
            <a:xfrm>
              <a:off x="4751589" y="1341707"/>
              <a:ext cx="278724" cy="151501"/>
            </a:xfrm>
            <a:prstGeom prst="line">
              <a:avLst/>
            </a:prstGeom>
            <a:noFill/>
            <a:ln w="19050" cap="flat" cmpd="sng" algn="ctr">
              <a:solidFill>
                <a:srgbClr val="003C71"/>
              </a:solidFill>
              <a:prstDash val="solid"/>
            </a:ln>
            <a:effectLst/>
          </p:spPr>
        </p:cxnSp>
        <p:cxnSp>
          <p:nvCxnSpPr>
            <p:cNvPr id="38" name="Straight Connector 53"/>
            <p:cNvCxnSpPr>
              <a:stCxn id="25" idx="6"/>
              <a:endCxn id="27" idx="3"/>
            </p:cNvCxnSpPr>
            <p:nvPr/>
          </p:nvCxnSpPr>
          <p:spPr>
            <a:xfrm flipV="1">
              <a:off x="4778372" y="1341707"/>
              <a:ext cx="251941" cy="216159"/>
            </a:xfrm>
            <a:prstGeom prst="line">
              <a:avLst/>
            </a:prstGeom>
            <a:noFill/>
            <a:ln w="19050" cap="flat" cmpd="sng" algn="ctr">
              <a:solidFill>
                <a:srgbClr val="003C71"/>
              </a:solidFill>
              <a:prstDash val="solid"/>
            </a:ln>
            <a:effectLst/>
          </p:spPr>
        </p:cxnSp>
        <p:cxnSp>
          <p:nvCxnSpPr>
            <p:cNvPr id="39" name="Straight Connector 55"/>
            <p:cNvCxnSpPr>
              <a:stCxn id="20" idx="7"/>
              <a:endCxn id="24" idx="1"/>
            </p:cNvCxnSpPr>
            <p:nvPr/>
          </p:nvCxnSpPr>
          <p:spPr>
            <a:xfrm>
              <a:off x="4343551" y="1077310"/>
              <a:ext cx="278723" cy="135081"/>
            </a:xfrm>
            <a:prstGeom prst="line">
              <a:avLst/>
            </a:prstGeom>
            <a:noFill/>
            <a:ln w="19050" cap="flat" cmpd="sng" algn="ctr">
              <a:solidFill>
                <a:srgbClr val="003C71"/>
              </a:solidFill>
              <a:prstDash val="solid"/>
            </a:ln>
            <a:effectLst/>
          </p:spPr>
        </p:cxnSp>
        <p:cxnSp>
          <p:nvCxnSpPr>
            <p:cNvPr id="40" name="Straight Connector 56"/>
            <p:cNvCxnSpPr>
              <a:endCxn id="25" idx="0"/>
            </p:cNvCxnSpPr>
            <p:nvPr/>
          </p:nvCxnSpPr>
          <p:spPr>
            <a:xfrm>
              <a:off x="4378082" y="1177528"/>
              <a:ext cx="308850" cy="288898"/>
            </a:xfrm>
            <a:prstGeom prst="line">
              <a:avLst/>
            </a:prstGeom>
            <a:noFill/>
            <a:ln w="19050" cap="flat" cmpd="sng" algn="ctr">
              <a:solidFill>
                <a:srgbClr val="003C71"/>
              </a:solidFill>
              <a:prstDash val="solid"/>
            </a:ln>
            <a:effectLst/>
          </p:spPr>
        </p:cxnSp>
        <p:cxnSp>
          <p:nvCxnSpPr>
            <p:cNvPr id="41" name="Straight Connector 57"/>
            <p:cNvCxnSpPr>
              <a:stCxn id="20" idx="5"/>
              <a:endCxn id="26" idx="1"/>
            </p:cNvCxnSpPr>
            <p:nvPr/>
          </p:nvCxnSpPr>
          <p:spPr>
            <a:xfrm>
              <a:off x="4343551" y="1206626"/>
              <a:ext cx="278723" cy="567398"/>
            </a:xfrm>
            <a:prstGeom prst="line">
              <a:avLst/>
            </a:prstGeom>
            <a:noFill/>
            <a:ln w="19050" cap="flat" cmpd="sng" algn="ctr">
              <a:solidFill>
                <a:srgbClr val="003C71"/>
              </a:solidFill>
              <a:prstDash val="solid"/>
            </a:ln>
            <a:effectLst/>
          </p:spPr>
        </p:cxnSp>
        <p:cxnSp>
          <p:nvCxnSpPr>
            <p:cNvPr id="42" name="Straight Connector 58"/>
            <p:cNvCxnSpPr>
              <a:stCxn id="21" idx="7"/>
              <a:endCxn id="24" idx="2"/>
            </p:cNvCxnSpPr>
            <p:nvPr/>
          </p:nvCxnSpPr>
          <p:spPr>
            <a:xfrm flipV="1">
              <a:off x="4343551" y="1277049"/>
              <a:ext cx="251940" cy="81078"/>
            </a:xfrm>
            <a:prstGeom prst="line">
              <a:avLst/>
            </a:prstGeom>
            <a:noFill/>
            <a:ln w="19050" cap="flat" cmpd="sng" algn="ctr">
              <a:solidFill>
                <a:srgbClr val="003C71"/>
              </a:solidFill>
              <a:prstDash val="solid"/>
            </a:ln>
            <a:effectLst/>
          </p:spPr>
        </p:cxnSp>
        <p:cxnSp>
          <p:nvCxnSpPr>
            <p:cNvPr id="43" name="Straight Connector 59"/>
            <p:cNvCxnSpPr>
              <a:stCxn id="21" idx="6"/>
              <a:endCxn id="25" idx="1"/>
            </p:cNvCxnSpPr>
            <p:nvPr/>
          </p:nvCxnSpPr>
          <p:spPr>
            <a:xfrm>
              <a:off x="4370334" y="1422785"/>
              <a:ext cx="251940" cy="70423"/>
            </a:xfrm>
            <a:prstGeom prst="line">
              <a:avLst/>
            </a:prstGeom>
            <a:noFill/>
            <a:ln w="19050" cap="flat" cmpd="sng" algn="ctr">
              <a:solidFill>
                <a:srgbClr val="003C71"/>
              </a:solidFill>
              <a:prstDash val="solid"/>
            </a:ln>
            <a:effectLst/>
          </p:spPr>
        </p:cxnSp>
        <p:cxnSp>
          <p:nvCxnSpPr>
            <p:cNvPr id="44" name="Straight Connector 60"/>
            <p:cNvCxnSpPr>
              <a:stCxn id="21" idx="5"/>
              <a:endCxn id="26" idx="2"/>
            </p:cNvCxnSpPr>
            <p:nvPr/>
          </p:nvCxnSpPr>
          <p:spPr>
            <a:xfrm>
              <a:off x="4343551" y="1487443"/>
              <a:ext cx="251940" cy="351239"/>
            </a:xfrm>
            <a:prstGeom prst="line">
              <a:avLst/>
            </a:prstGeom>
            <a:noFill/>
            <a:ln w="19050" cap="flat" cmpd="sng" algn="ctr">
              <a:solidFill>
                <a:srgbClr val="003C71"/>
              </a:solidFill>
              <a:prstDash val="solid"/>
            </a:ln>
            <a:effectLst/>
          </p:spPr>
        </p:cxnSp>
        <p:cxnSp>
          <p:nvCxnSpPr>
            <p:cNvPr id="45" name="Straight Connector 61"/>
            <p:cNvCxnSpPr>
              <a:stCxn id="22" idx="7"/>
              <a:endCxn id="24" idx="3"/>
            </p:cNvCxnSpPr>
            <p:nvPr/>
          </p:nvCxnSpPr>
          <p:spPr>
            <a:xfrm flipV="1">
              <a:off x="4343551" y="1341707"/>
              <a:ext cx="278723" cy="297237"/>
            </a:xfrm>
            <a:prstGeom prst="line">
              <a:avLst/>
            </a:prstGeom>
            <a:noFill/>
            <a:ln w="19050" cap="flat" cmpd="sng" algn="ctr">
              <a:solidFill>
                <a:srgbClr val="003C71"/>
              </a:solidFill>
              <a:prstDash val="solid"/>
            </a:ln>
            <a:effectLst/>
          </p:spPr>
        </p:cxnSp>
        <p:cxnSp>
          <p:nvCxnSpPr>
            <p:cNvPr id="46" name="Straight Connector 62"/>
            <p:cNvCxnSpPr>
              <a:stCxn id="22" idx="6"/>
              <a:endCxn id="25" idx="2"/>
            </p:cNvCxnSpPr>
            <p:nvPr/>
          </p:nvCxnSpPr>
          <p:spPr>
            <a:xfrm flipV="1">
              <a:off x="4370334" y="1557866"/>
              <a:ext cx="225157" cy="145736"/>
            </a:xfrm>
            <a:prstGeom prst="line">
              <a:avLst/>
            </a:prstGeom>
            <a:noFill/>
            <a:ln w="19050" cap="flat" cmpd="sng" algn="ctr">
              <a:solidFill>
                <a:srgbClr val="003C71"/>
              </a:solidFill>
              <a:prstDash val="solid"/>
            </a:ln>
            <a:effectLst/>
          </p:spPr>
        </p:cxnSp>
        <p:cxnSp>
          <p:nvCxnSpPr>
            <p:cNvPr id="47" name="Straight Connector 63"/>
            <p:cNvCxnSpPr>
              <a:stCxn id="22" idx="5"/>
              <a:endCxn id="26" idx="2"/>
            </p:cNvCxnSpPr>
            <p:nvPr/>
          </p:nvCxnSpPr>
          <p:spPr>
            <a:xfrm>
              <a:off x="4343551" y="1768260"/>
              <a:ext cx="251940" cy="70423"/>
            </a:xfrm>
            <a:prstGeom prst="line">
              <a:avLst/>
            </a:prstGeom>
            <a:noFill/>
            <a:ln w="19050" cap="flat" cmpd="sng" algn="ctr">
              <a:solidFill>
                <a:srgbClr val="003C71"/>
              </a:solidFill>
              <a:prstDash val="solid"/>
            </a:ln>
            <a:effectLst/>
          </p:spPr>
        </p:cxnSp>
        <p:cxnSp>
          <p:nvCxnSpPr>
            <p:cNvPr id="48" name="Straight Connector 64"/>
            <p:cNvCxnSpPr>
              <a:stCxn id="23" idx="7"/>
              <a:endCxn id="24" idx="3"/>
            </p:cNvCxnSpPr>
            <p:nvPr/>
          </p:nvCxnSpPr>
          <p:spPr>
            <a:xfrm flipV="1">
              <a:off x="4335306" y="1341707"/>
              <a:ext cx="286968" cy="578053"/>
            </a:xfrm>
            <a:prstGeom prst="line">
              <a:avLst/>
            </a:prstGeom>
            <a:noFill/>
            <a:ln w="19050" cap="flat" cmpd="sng" algn="ctr">
              <a:solidFill>
                <a:srgbClr val="003C71"/>
              </a:solidFill>
              <a:prstDash val="solid"/>
            </a:ln>
            <a:effectLst/>
          </p:spPr>
        </p:cxnSp>
        <p:cxnSp>
          <p:nvCxnSpPr>
            <p:cNvPr id="49" name="Straight Connector 66"/>
            <p:cNvCxnSpPr>
              <a:stCxn id="23" idx="6"/>
              <a:endCxn id="25" idx="3"/>
            </p:cNvCxnSpPr>
            <p:nvPr/>
          </p:nvCxnSpPr>
          <p:spPr>
            <a:xfrm flipV="1">
              <a:off x="4362088" y="1622524"/>
              <a:ext cx="260186" cy="361894"/>
            </a:xfrm>
            <a:prstGeom prst="line">
              <a:avLst/>
            </a:prstGeom>
            <a:noFill/>
            <a:ln w="19050" cap="flat" cmpd="sng" algn="ctr">
              <a:solidFill>
                <a:srgbClr val="003C71"/>
              </a:solidFill>
              <a:prstDash val="solid"/>
            </a:ln>
            <a:effectLst/>
          </p:spPr>
        </p:cxnSp>
        <p:cxnSp>
          <p:nvCxnSpPr>
            <p:cNvPr id="50" name="Straight Connector 67"/>
            <p:cNvCxnSpPr>
              <a:stCxn id="23" idx="5"/>
              <a:endCxn id="26" idx="3"/>
            </p:cNvCxnSpPr>
            <p:nvPr/>
          </p:nvCxnSpPr>
          <p:spPr>
            <a:xfrm flipV="1">
              <a:off x="4335306" y="1903341"/>
              <a:ext cx="286968" cy="145735"/>
            </a:xfrm>
            <a:prstGeom prst="line">
              <a:avLst/>
            </a:prstGeom>
            <a:noFill/>
            <a:ln w="19050" cap="flat" cmpd="sng" algn="ctr">
              <a:solidFill>
                <a:srgbClr val="003C71"/>
              </a:solidFill>
              <a:prstDash val="solid"/>
            </a:ln>
            <a:effectLst/>
          </p:spPr>
        </p:cxnSp>
      </p:grpSp>
      <p:sp>
        <p:nvSpPr>
          <p:cNvPr id="51" name="TextBox 50"/>
          <p:cNvSpPr txBox="1"/>
          <p:nvPr/>
        </p:nvSpPr>
        <p:spPr>
          <a:xfrm>
            <a:off x="3614397" y="1446126"/>
            <a:ext cx="777991" cy="492443"/>
          </a:xfrm>
          <a:prstGeom prst="rect">
            <a:avLst/>
          </a:prstGeom>
          <a:noFill/>
        </p:spPr>
        <p:txBody>
          <a:bodyPr vert="horz" wrap="square" lIns="0" tIns="0" rIns="0" bIns="0" rtlCol="0">
            <a:spAutoFit/>
          </a:bodyPr>
          <a:lstStyle/>
          <a:p>
            <a:pPr algn="ctr" fontAlgn="auto">
              <a:spcBef>
                <a:spcPts val="0"/>
              </a:spcBef>
              <a:spcAft>
                <a:spcPts val="0"/>
              </a:spcAft>
            </a:pPr>
            <a:r>
              <a:rPr lang="en-US" sz="1600" b="1" dirty="0">
                <a:solidFill>
                  <a:srgbClr val="003C71"/>
                </a:solidFill>
                <a:latin typeface="Intel Clear"/>
                <a:ea typeface="+mn-ea"/>
                <a:cs typeface="+mn-cs"/>
              </a:rPr>
              <a:t>Trained</a:t>
            </a:r>
            <a:br>
              <a:rPr lang="en-US" sz="1600" b="1" dirty="0">
                <a:solidFill>
                  <a:srgbClr val="003C71"/>
                </a:solidFill>
                <a:latin typeface="Intel Clear"/>
                <a:ea typeface="+mn-ea"/>
                <a:cs typeface="+mn-cs"/>
              </a:rPr>
            </a:br>
            <a:r>
              <a:rPr lang="en-US" sz="1600" b="1" dirty="0">
                <a:solidFill>
                  <a:srgbClr val="003C71"/>
                </a:solidFill>
                <a:latin typeface="Intel Clear"/>
                <a:ea typeface="+mn-ea"/>
                <a:cs typeface="+mn-cs"/>
              </a:rPr>
              <a:t>Model</a:t>
            </a:r>
            <a:endParaRPr lang="en-US" sz="1200" b="1" dirty="0">
              <a:solidFill>
                <a:srgbClr val="003C71"/>
              </a:solidFill>
              <a:latin typeface="Intel Clear"/>
              <a:ea typeface="+mn-ea"/>
              <a:cs typeface="+mn-cs"/>
            </a:endParaRPr>
          </a:p>
        </p:txBody>
      </p:sp>
      <p:sp>
        <p:nvSpPr>
          <p:cNvPr id="52" name="Rectangle 51"/>
          <p:cNvSpPr/>
          <p:nvPr/>
        </p:nvSpPr>
        <p:spPr>
          <a:xfrm>
            <a:off x="1782013" y="1420021"/>
            <a:ext cx="800270" cy="926931"/>
          </a:xfrm>
          <a:prstGeom prst="rect">
            <a:avLst/>
          </a:prstGeom>
          <a:solidFill>
            <a:srgbClr val="F7F7F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Intel Clear"/>
              <a:ea typeface="+mn-ea"/>
              <a:cs typeface="+mn-cs"/>
            </a:endParaRPr>
          </a:p>
        </p:txBody>
      </p:sp>
      <p:pic>
        <p:nvPicPr>
          <p:cNvPr id="53" name="Picture 16" descr="https://cdn2.iconfinder.com/data/icons/occupations-2/500/occupation-29-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3698" y="1466755"/>
            <a:ext cx="516900" cy="51690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1868761" y="2030390"/>
            <a:ext cx="626774" cy="276999"/>
          </a:xfrm>
          <a:prstGeom prst="rect">
            <a:avLst/>
          </a:prstGeom>
          <a:noFill/>
        </p:spPr>
        <p:txBody>
          <a:bodyPr vert="horz" wrap="none" lIns="0" tIns="0" rIns="0" bIns="0" rtlCol="0">
            <a:spAutoFit/>
          </a:bodyPr>
          <a:lstStyle/>
          <a:p>
            <a:pPr algn="ctr" fontAlgn="auto">
              <a:spcBef>
                <a:spcPts val="0"/>
              </a:spcBef>
              <a:spcAft>
                <a:spcPts val="0"/>
              </a:spcAft>
            </a:pPr>
            <a:r>
              <a:rPr lang="en-US" sz="900" b="1" dirty="0">
                <a:solidFill>
                  <a:prstClr val="black"/>
                </a:solidFill>
                <a:latin typeface="Arial Narrow" panose="020B0606020202030204" pitchFamily="34" charset="0"/>
                <a:ea typeface="Intel Clear Light" panose="020B0404020203020204" pitchFamily="34" charset="0"/>
                <a:cs typeface="Intel Clear Light" panose="020B0404020203020204" pitchFamily="34" charset="0"/>
              </a:rPr>
              <a:t>Data Scientist</a:t>
            </a:r>
            <a:br>
              <a:rPr lang="en-US" sz="900" b="1" dirty="0">
                <a:solidFill>
                  <a:prstClr val="black"/>
                </a:solidFill>
                <a:latin typeface="Arial Narrow" panose="020B0606020202030204" pitchFamily="34" charset="0"/>
                <a:ea typeface="Intel Clear Light" panose="020B0404020203020204" pitchFamily="34" charset="0"/>
                <a:cs typeface="Intel Clear Light" panose="020B0404020203020204" pitchFamily="34" charset="0"/>
              </a:rPr>
            </a:br>
            <a:endParaRPr lang="en-US" sz="900" b="1" dirty="0">
              <a:solidFill>
                <a:prstClr val="black"/>
              </a:solidFill>
              <a:latin typeface="Arial Narrow" panose="020B0606020202030204" pitchFamily="34" charset="0"/>
              <a:ea typeface="Intel Clear Light" panose="020B0404020203020204" pitchFamily="34" charset="0"/>
              <a:cs typeface="Intel Clear Light" panose="020B0404020203020204" pitchFamily="34" charset="0"/>
            </a:endParaRPr>
          </a:p>
        </p:txBody>
      </p:sp>
      <p:cxnSp>
        <p:nvCxnSpPr>
          <p:cNvPr id="58" name="Straight Arrow Connector 57"/>
          <p:cNvCxnSpPr/>
          <p:nvPr/>
        </p:nvCxnSpPr>
        <p:spPr>
          <a:xfrm flipH="1">
            <a:off x="839134" y="3205608"/>
            <a:ext cx="901" cy="457200"/>
          </a:xfrm>
          <a:prstGeom prst="straightConnector1">
            <a:avLst/>
          </a:prstGeom>
          <a:noFill/>
          <a:ln w="38100" cap="flat" cmpd="sng" algn="ctr">
            <a:solidFill>
              <a:srgbClr val="003C71"/>
            </a:solidFill>
            <a:prstDash val="solid"/>
            <a:tailEnd type="triangle"/>
          </a:ln>
          <a:effectLst/>
        </p:spPr>
      </p:cxnSp>
      <p:sp>
        <p:nvSpPr>
          <p:cNvPr id="59" name="TextBox 58"/>
          <p:cNvSpPr txBox="1"/>
          <p:nvPr/>
        </p:nvSpPr>
        <p:spPr>
          <a:xfrm>
            <a:off x="665208" y="3018240"/>
            <a:ext cx="347852" cy="161583"/>
          </a:xfrm>
          <a:prstGeom prst="rect">
            <a:avLst/>
          </a:prstGeom>
          <a:noFill/>
        </p:spPr>
        <p:txBody>
          <a:bodyPr vert="horz" wrap="none" lIns="0" tIns="0" rIns="0" bIns="0" rtlCol="0">
            <a:spAutoFit/>
          </a:bodyPr>
          <a:lstStyle/>
          <a:p>
            <a:pPr algn="r" fontAlgn="auto">
              <a:spcBef>
                <a:spcPts val="0"/>
              </a:spcBef>
              <a:spcAft>
                <a:spcPts val="0"/>
              </a:spcAft>
            </a:pPr>
            <a:r>
              <a:rPr lang="en-US" sz="1050" b="1" dirty="0">
                <a:solidFill>
                  <a:srgbClr val="003C71"/>
                </a:solidFill>
                <a:latin typeface="Intel Clear"/>
                <a:ea typeface="+mn-ea"/>
                <a:cs typeface="+mn-cs"/>
              </a:rPr>
              <a:t>Label</a:t>
            </a:r>
          </a:p>
        </p:txBody>
      </p:sp>
      <p:sp>
        <p:nvSpPr>
          <p:cNvPr id="61" name="Rectangle 60"/>
          <p:cNvSpPr/>
          <p:nvPr/>
        </p:nvSpPr>
        <p:spPr>
          <a:xfrm>
            <a:off x="1489603" y="2253523"/>
            <a:ext cx="1155007" cy="710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681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29" y="399914"/>
            <a:ext cx="8492591" cy="538114"/>
          </a:xfrm>
        </p:spPr>
        <p:txBody>
          <a:bodyPr>
            <a:normAutofit fontScale="90000"/>
          </a:bodyPr>
          <a:lstStyle/>
          <a:p>
            <a:r>
              <a:rPr lang="en-US" dirty="0" smtClean="0"/>
              <a:t>Deep Learning </a:t>
            </a:r>
            <a:r>
              <a:rPr lang="en-US" dirty="0"/>
              <a:t>Deployment </a:t>
            </a:r>
            <a:r>
              <a:rPr lang="en-US" dirty="0" smtClean="0"/>
              <a:t>Tool</a:t>
            </a:r>
            <a:br>
              <a:rPr lang="en-US" dirty="0" smtClean="0"/>
            </a:br>
            <a:r>
              <a:rPr lang="en-US" sz="2000" dirty="0" smtClean="0"/>
              <a:t>Intel® Deep Learning SDK</a:t>
            </a:r>
            <a:r>
              <a:rPr lang="en-US" dirty="0"/>
              <a:t/>
            </a:r>
            <a:br>
              <a:rPr lang="en-US" dirty="0"/>
            </a:br>
            <a:endParaRPr lang="en-US" sz="1200" dirty="0"/>
          </a:p>
        </p:txBody>
      </p:sp>
      <p:sp>
        <p:nvSpPr>
          <p:cNvPr id="7" name="Content Placeholder 3"/>
          <p:cNvSpPr>
            <a:spLocks noGrp="1"/>
          </p:cNvSpPr>
          <p:nvPr>
            <p:ph idx="4294967295"/>
          </p:nvPr>
        </p:nvSpPr>
        <p:spPr>
          <a:xfrm>
            <a:off x="5077687" y="1101082"/>
            <a:ext cx="3987099" cy="3451623"/>
          </a:xfrm>
          <a:prstGeom prst="rect">
            <a:avLst/>
          </a:prstGeom>
        </p:spPr>
        <p:txBody>
          <a:bodyPr/>
          <a:lstStyle/>
          <a:p>
            <a:pPr marL="0" indent="0">
              <a:buNone/>
            </a:pPr>
            <a:r>
              <a:rPr lang="en-US" sz="1400" b="1" dirty="0" smtClean="0">
                <a:solidFill>
                  <a:srgbClr val="002060"/>
                </a:solidFill>
              </a:rPr>
              <a:t>Unleash </a:t>
            </a:r>
            <a:r>
              <a:rPr lang="en-US" sz="1400" b="1" dirty="0">
                <a:solidFill>
                  <a:srgbClr val="002060"/>
                </a:solidFill>
              </a:rPr>
              <a:t>fast scoring performance on Intel products while abstracting the HW from developers</a:t>
            </a:r>
          </a:p>
          <a:p>
            <a:pPr marL="285750" lvl="0" indent="-285750" defTabSz="914400">
              <a:lnSpc>
                <a:spcPts val="1700"/>
              </a:lnSpc>
              <a:buFont typeface="Arial" panose="020B0604020202020204" pitchFamily="34" charset="0"/>
              <a:buChar char="•"/>
              <a:defRPr/>
            </a:pPr>
            <a:r>
              <a:rPr lang="en-US" sz="1400" kern="0" dirty="0" smtClean="0">
                <a:solidFill>
                  <a:srgbClr val="002060"/>
                </a:solidFill>
              </a:rPr>
              <a:t>Imports trained models from all popular DL framework regardless of training HW</a:t>
            </a:r>
          </a:p>
          <a:p>
            <a:pPr marL="285750" lvl="0" indent="-285750" defTabSz="914400">
              <a:lnSpc>
                <a:spcPts val="1700"/>
              </a:lnSpc>
              <a:buFont typeface="Arial" panose="020B0604020202020204" pitchFamily="34" charset="0"/>
              <a:buChar char="•"/>
              <a:defRPr/>
            </a:pPr>
            <a:r>
              <a:rPr lang="en-US" sz="1400" kern="0" dirty="0" smtClean="0">
                <a:solidFill>
                  <a:srgbClr val="002060"/>
                </a:solidFill>
              </a:rPr>
              <a:t>Compresses model for improved execution, storage &amp; transmission (pruning, quantization)</a:t>
            </a:r>
          </a:p>
          <a:p>
            <a:pPr marL="285750" lvl="0" indent="-285750" defTabSz="914400">
              <a:lnSpc>
                <a:spcPts val="1700"/>
              </a:lnSpc>
              <a:buFont typeface="Arial" panose="020B0604020202020204" pitchFamily="34" charset="0"/>
              <a:buChar char="•"/>
              <a:defRPr/>
            </a:pPr>
            <a:r>
              <a:rPr lang="en-US" sz="1400" kern="0" dirty="0" smtClean="0">
                <a:solidFill>
                  <a:srgbClr val="002060"/>
                </a:solidFill>
              </a:rPr>
              <a:t>Generate Inference </a:t>
            </a:r>
            <a:r>
              <a:rPr lang="en-US" sz="1400" kern="0" dirty="0">
                <a:solidFill>
                  <a:srgbClr val="002060"/>
                </a:solidFill>
              </a:rPr>
              <a:t>HW-Specific Code </a:t>
            </a:r>
            <a:r>
              <a:rPr lang="en-US" sz="1400" kern="0" dirty="0" smtClean="0">
                <a:solidFill>
                  <a:srgbClr val="002060"/>
                </a:solidFill>
              </a:rPr>
              <a:t>(C/C++, </a:t>
            </a:r>
            <a:r>
              <a:rPr lang="en-US" sz="1400" kern="0" dirty="0" err="1" smtClean="0">
                <a:solidFill>
                  <a:srgbClr val="002060"/>
                </a:solidFill>
              </a:rPr>
              <a:t>OpenVX</a:t>
            </a:r>
            <a:r>
              <a:rPr lang="en-US" sz="1400" kern="0" dirty="0" smtClean="0">
                <a:solidFill>
                  <a:srgbClr val="002060"/>
                </a:solidFill>
              </a:rPr>
              <a:t>, OpenCL, etc.) </a:t>
            </a:r>
          </a:p>
          <a:p>
            <a:pPr marL="285750" lvl="0" indent="-285750" defTabSz="914400">
              <a:lnSpc>
                <a:spcPts val="1700"/>
              </a:lnSpc>
              <a:buFont typeface="Arial" panose="020B0604020202020204" pitchFamily="34" charset="0"/>
              <a:buChar char="•"/>
              <a:defRPr/>
            </a:pPr>
            <a:r>
              <a:rPr lang="en-US" sz="1400" kern="0" dirty="0" smtClean="0">
                <a:solidFill>
                  <a:srgbClr val="002060"/>
                </a:solidFill>
              </a:rPr>
              <a:t>Enables seamless integration with full system / application software stack</a:t>
            </a:r>
          </a:p>
        </p:txBody>
      </p:sp>
      <p:sp>
        <p:nvSpPr>
          <p:cNvPr id="5" name="Rectangle 17"/>
          <p:cNvSpPr/>
          <p:nvPr/>
        </p:nvSpPr>
        <p:spPr>
          <a:xfrm>
            <a:off x="665779" y="2026812"/>
            <a:ext cx="4411908" cy="2525893"/>
          </a:xfrm>
          <a:prstGeom prst="rect">
            <a:avLst/>
          </a:prstGeom>
          <a:solidFill>
            <a:sysClr val="window" lastClr="FFFFFF">
              <a:lumMod val="8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6" name="Slide Number Placeholder 1"/>
          <p:cNvSpPr txBox="1">
            <a:spLocks/>
          </p:cNvSpPr>
          <p:nvPr/>
        </p:nvSpPr>
        <p:spPr>
          <a:xfrm>
            <a:off x="2931639" y="4556976"/>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Light" panose="020B04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E2556C5-CE8C-6547-B838-EA80C61A4AF7}" type="slidenum">
              <a:rPr kumimoji="0" lang="en-US" sz="800" b="0" i="0" u="none" strike="noStrike" kern="1200" cap="none" spc="0" normalizeH="0" baseline="0" noProof="0" smtClean="0">
                <a:ln>
                  <a:noFill/>
                </a:ln>
                <a:solidFill>
                  <a:prstClr val="white"/>
                </a:solidFill>
                <a:effectLst/>
                <a:uLnTx/>
                <a:uFillTx/>
                <a:latin typeface="Intel Clear"/>
                <a:ea typeface="+mn-ea"/>
                <a:cs typeface="Intel Clear Light" panose="020B0404020203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prstClr val="white"/>
              </a:solidFill>
              <a:effectLst/>
              <a:uLnTx/>
              <a:uFillTx/>
              <a:latin typeface="Intel Clear"/>
              <a:ea typeface="+mn-ea"/>
              <a:cs typeface="Intel Clear Light" panose="020B0404020203020204" pitchFamily="34" charset="0"/>
            </a:endParaRPr>
          </a:p>
        </p:txBody>
      </p:sp>
      <p:sp>
        <p:nvSpPr>
          <p:cNvPr id="8" name="TextBox 7"/>
          <p:cNvSpPr txBox="1"/>
          <p:nvPr/>
        </p:nvSpPr>
        <p:spPr>
          <a:xfrm>
            <a:off x="1147515" y="1708462"/>
            <a:ext cx="747000" cy="323165"/>
          </a:xfrm>
          <a:prstGeom prst="rect">
            <a:avLst/>
          </a:prstGeom>
          <a:noFill/>
        </p:spPr>
        <p:txBody>
          <a:bodyPr vert="horz" wrap="none" lIns="0" tIns="0" rIns="0" bIns="0" rtlCol="0">
            <a:spAutoFit/>
          </a:bodyPr>
          <a:lstStyle/>
          <a:p>
            <a:pPr fontAlgn="auto">
              <a:spcBef>
                <a:spcPts val="0"/>
              </a:spcBef>
              <a:spcAft>
                <a:spcPts val="0"/>
              </a:spcAft>
            </a:pPr>
            <a:r>
              <a:rPr lang="en-US" sz="1050" b="1" dirty="0">
                <a:solidFill>
                  <a:srgbClr val="003C71"/>
                </a:solidFill>
                <a:latin typeface="Intel Clear"/>
                <a:ea typeface="+mn-ea"/>
                <a:cs typeface="+mn-cs"/>
              </a:rPr>
              <a:t>.</a:t>
            </a:r>
            <a:r>
              <a:rPr lang="en-US" sz="1050" b="1" dirty="0" err="1">
                <a:solidFill>
                  <a:srgbClr val="003C71"/>
                </a:solidFill>
                <a:latin typeface="Intel Clear"/>
                <a:ea typeface="+mn-ea"/>
                <a:cs typeface="+mn-cs"/>
              </a:rPr>
              <a:t>prototxt</a:t>
            </a:r>
            <a:r>
              <a:rPr lang="en-US" sz="1050" b="1" dirty="0">
                <a:solidFill>
                  <a:srgbClr val="003C71"/>
                </a:solidFill>
                <a:latin typeface="Intel Clear"/>
                <a:ea typeface="+mn-ea"/>
                <a:cs typeface="+mn-cs"/>
              </a:rPr>
              <a:t/>
            </a:r>
            <a:br>
              <a:rPr lang="en-US" sz="1050" b="1" dirty="0">
                <a:solidFill>
                  <a:srgbClr val="003C71"/>
                </a:solidFill>
                <a:latin typeface="Intel Clear"/>
                <a:ea typeface="+mn-ea"/>
                <a:cs typeface="+mn-cs"/>
              </a:rPr>
            </a:br>
            <a:r>
              <a:rPr lang="en-US" sz="1050" b="1" dirty="0">
                <a:solidFill>
                  <a:srgbClr val="003C71"/>
                </a:solidFill>
                <a:latin typeface="Intel Clear"/>
                <a:ea typeface="+mn-ea"/>
                <a:cs typeface="+mn-cs"/>
              </a:rPr>
              <a:t>.</a:t>
            </a:r>
            <a:r>
              <a:rPr lang="en-US" sz="1050" b="1" dirty="0" err="1">
                <a:solidFill>
                  <a:srgbClr val="003C71"/>
                </a:solidFill>
                <a:latin typeface="Intel Clear"/>
                <a:ea typeface="+mn-ea"/>
                <a:cs typeface="+mn-cs"/>
              </a:rPr>
              <a:t>caffemodel</a:t>
            </a:r>
            <a:endParaRPr lang="en-US" sz="1050" b="1" dirty="0">
              <a:solidFill>
                <a:srgbClr val="003C71"/>
              </a:solidFill>
              <a:latin typeface="Intel Clear"/>
              <a:ea typeface="+mn-ea"/>
              <a:cs typeface="+mn-cs"/>
            </a:endParaRPr>
          </a:p>
        </p:txBody>
      </p:sp>
      <p:grpSp>
        <p:nvGrpSpPr>
          <p:cNvPr id="9" name="Group 19"/>
          <p:cNvGrpSpPr/>
          <p:nvPr/>
        </p:nvGrpSpPr>
        <p:grpSpPr>
          <a:xfrm>
            <a:off x="1096706" y="975864"/>
            <a:ext cx="698090" cy="709173"/>
            <a:chOff x="4179208" y="1050528"/>
            <a:chExt cx="1007203" cy="1025330"/>
          </a:xfrm>
        </p:grpSpPr>
        <p:sp>
          <p:nvSpPr>
            <p:cNvPr id="10" name="Oval 20"/>
            <p:cNvSpPr/>
            <p:nvPr/>
          </p:nvSpPr>
          <p:spPr>
            <a:xfrm>
              <a:off x="4187453" y="1050528"/>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11" name="Oval 22"/>
            <p:cNvSpPr/>
            <p:nvPr/>
          </p:nvSpPr>
          <p:spPr>
            <a:xfrm>
              <a:off x="4187453" y="1331345"/>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12" name="Oval 23"/>
            <p:cNvSpPr/>
            <p:nvPr/>
          </p:nvSpPr>
          <p:spPr>
            <a:xfrm>
              <a:off x="4187453" y="1612162"/>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13" name="Oval 26"/>
            <p:cNvSpPr/>
            <p:nvPr/>
          </p:nvSpPr>
          <p:spPr>
            <a:xfrm>
              <a:off x="4179208" y="1892978"/>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14" name="Oval 37"/>
            <p:cNvSpPr/>
            <p:nvPr/>
          </p:nvSpPr>
          <p:spPr>
            <a:xfrm>
              <a:off x="4595492" y="1185609"/>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15" name="Oval 39"/>
            <p:cNvSpPr/>
            <p:nvPr/>
          </p:nvSpPr>
          <p:spPr>
            <a:xfrm>
              <a:off x="4595492" y="1466426"/>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16" name="Oval 40"/>
            <p:cNvSpPr/>
            <p:nvPr/>
          </p:nvSpPr>
          <p:spPr>
            <a:xfrm>
              <a:off x="4595492" y="1747243"/>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17" name="Oval 41"/>
            <p:cNvSpPr/>
            <p:nvPr/>
          </p:nvSpPr>
          <p:spPr>
            <a:xfrm>
              <a:off x="5003531" y="1185609"/>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18" name="Oval 44"/>
            <p:cNvSpPr/>
            <p:nvPr/>
          </p:nvSpPr>
          <p:spPr>
            <a:xfrm>
              <a:off x="5003531" y="1466426"/>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19" name="Oval 45"/>
            <p:cNvSpPr/>
            <p:nvPr/>
          </p:nvSpPr>
          <p:spPr>
            <a:xfrm>
              <a:off x="5003531" y="1747243"/>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cxnSp>
          <p:nvCxnSpPr>
            <p:cNvPr id="20" name="Straight Connector 46"/>
            <p:cNvCxnSpPr>
              <a:stCxn id="16" idx="6"/>
              <a:endCxn id="19" idx="2"/>
            </p:cNvCxnSpPr>
            <p:nvPr/>
          </p:nvCxnSpPr>
          <p:spPr>
            <a:xfrm>
              <a:off x="4778372" y="1838683"/>
              <a:ext cx="225159" cy="0"/>
            </a:xfrm>
            <a:prstGeom prst="line">
              <a:avLst/>
            </a:prstGeom>
            <a:noFill/>
            <a:ln w="19050" cap="flat" cmpd="sng" algn="ctr">
              <a:solidFill>
                <a:srgbClr val="003C71"/>
              </a:solidFill>
              <a:prstDash val="solid"/>
            </a:ln>
            <a:effectLst/>
          </p:spPr>
        </p:cxnSp>
        <p:cxnSp>
          <p:nvCxnSpPr>
            <p:cNvPr id="21" name="Straight Connector 47"/>
            <p:cNvCxnSpPr>
              <a:stCxn id="14" idx="6"/>
              <a:endCxn id="17" idx="2"/>
            </p:cNvCxnSpPr>
            <p:nvPr/>
          </p:nvCxnSpPr>
          <p:spPr>
            <a:xfrm>
              <a:off x="4778372" y="1277049"/>
              <a:ext cx="225159" cy="0"/>
            </a:xfrm>
            <a:prstGeom prst="line">
              <a:avLst/>
            </a:prstGeom>
            <a:noFill/>
            <a:ln w="19050" cap="flat" cmpd="sng" algn="ctr">
              <a:solidFill>
                <a:srgbClr val="003C71"/>
              </a:solidFill>
              <a:prstDash val="solid"/>
            </a:ln>
            <a:effectLst/>
          </p:spPr>
        </p:cxnSp>
        <p:cxnSp>
          <p:nvCxnSpPr>
            <p:cNvPr id="22" name="Straight Connector 49"/>
            <p:cNvCxnSpPr>
              <a:stCxn id="16" idx="7"/>
              <a:endCxn id="18" idx="3"/>
            </p:cNvCxnSpPr>
            <p:nvPr/>
          </p:nvCxnSpPr>
          <p:spPr>
            <a:xfrm flipV="1">
              <a:off x="4751589" y="1622524"/>
              <a:ext cx="278724" cy="151501"/>
            </a:xfrm>
            <a:prstGeom prst="line">
              <a:avLst/>
            </a:prstGeom>
            <a:noFill/>
            <a:ln w="19050" cap="flat" cmpd="sng" algn="ctr">
              <a:solidFill>
                <a:srgbClr val="003C71"/>
              </a:solidFill>
              <a:prstDash val="solid"/>
            </a:ln>
            <a:effectLst/>
          </p:spPr>
        </p:cxnSp>
        <p:cxnSp>
          <p:nvCxnSpPr>
            <p:cNvPr id="23" name="Straight Connector 50"/>
            <p:cNvCxnSpPr>
              <a:stCxn id="15" idx="5"/>
              <a:endCxn id="19" idx="1"/>
            </p:cNvCxnSpPr>
            <p:nvPr/>
          </p:nvCxnSpPr>
          <p:spPr>
            <a:xfrm>
              <a:off x="4751589" y="1622524"/>
              <a:ext cx="278724" cy="151501"/>
            </a:xfrm>
            <a:prstGeom prst="line">
              <a:avLst/>
            </a:prstGeom>
            <a:noFill/>
            <a:ln w="19050" cap="flat" cmpd="sng" algn="ctr">
              <a:solidFill>
                <a:srgbClr val="003C71"/>
              </a:solidFill>
              <a:prstDash val="solid"/>
            </a:ln>
            <a:effectLst/>
          </p:spPr>
        </p:cxnSp>
        <p:cxnSp>
          <p:nvCxnSpPr>
            <p:cNvPr id="24" name="Straight Connector 52"/>
            <p:cNvCxnSpPr>
              <a:stCxn id="14" idx="5"/>
              <a:endCxn id="18" idx="1"/>
            </p:cNvCxnSpPr>
            <p:nvPr/>
          </p:nvCxnSpPr>
          <p:spPr>
            <a:xfrm>
              <a:off x="4751589" y="1341707"/>
              <a:ext cx="278724" cy="151501"/>
            </a:xfrm>
            <a:prstGeom prst="line">
              <a:avLst/>
            </a:prstGeom>
            <a:noFill/>
            <a:ln w="19050" cap="flat" cmpd="sng" algn="ctr">
              <a:solidFill>
                <a:srgbClr val="003C71"/>
              </a:solidFill>
              <a:prstDash val="solid"/>
            </a:ln>
            <a:effectLst/>
          </p:spPr>
        </p:cxnSp>
        <p:cxnSp>
          <p:nvCxnSpPr>
            <p:cNvPr id="25" name="Straight Connector 53"/>
            <p:cNvCxnSpPr>
              <a:stCxn id="15" idx="6"/>
              <a:endCxn id="17" idx="3"/>
            </p:cNvCxnSpPr>
            <p:nvPr/>
          </p:nvCxnSpPr>
          <p:spPr>
            <a:xfrm flipV="1">
              <a:off x="4778372" y="1341707"/>
              <a:ext cx="251941" cy="216159"/>
            </a:xfrm>
            <a:prstGeom prst="line">
              <a:avLst/>
            </a:prstGeom>
            <a:noFill/>
            <a:ln w="19050" cap="flat" cmpd="sng" algn="ctr">
              <a:solidFill>
                <a:srgbClr val="003C71"/>
              </a:solidFill>
              <a:prstDash val="solid"/>
            </a:ln>
            <a:effectLst/>
          </p:spPr>
        </p:cxnSp>
        <p:cxnSp>
          <p:nvCxnSpPr>
            <p:cNvPr id="26" name="Straight Connector 55"/>
            <p:cNvCxnSpPr>
              <a:stCxn id="10" idx="7"/>
              <a:endCxn id="14" idx="1"/>
            </p:cNvCxnSpPr>
            <p:nvPr/>
          </p:nvCxnSpPr>
          <p:spPr>
            <a:xfrm>
              <a:off x="4343551" y="1077310"/>
              <a:ext cx="278723" cy="135081"/>
            </a:xfrm>
            <a:prstGeom prst="line">
              <a:avLst/>
            </a:prstGeom>
            <a:noFill/>
            <a:ln w="19050" cap="flat" cmpd="sng" algn="ctr">
              <a:solidFill>
                <a:srgbClr val="003C71"/>
              </a:solidFill>
              <a:prstDash val="solid"/>
            </a:ln>
            <a:effectLst/>
          </p:spPr>
        </p:cxnSp>
        <p:cxnSp>
          <p:nvCxnSpPr>
            <p:cNvPr id="27" name="Straight Connector 56"/>
            <p:cNvCxnSpPr>
              <a:endCxn id="15" idx="0"/>
            </p:cNvCxnSpPr>
            <p:nvPr/>
          </p:nvCxnSpPr>
          <p:spPr>
            <a:xfrm>
              <a:off x="4378082" y="1177528"/>
              <a:ext cx="308850" cy="288898"/>
            </a:xfrm>
            <a:prstGeom prst="line">
              <a:avLst/>
            </a:prstGeom>
            <a:noFill/>
            <a:ln w="19050" cap="flat" cmpd="sng" algn="ctr">
              <a:solidFill>
                <a:srgbClr val="003C71"/>
              </a:solidFill>
              <a:prstDash val="solid"/>
            </a:ln>
            <a:effectLst/>
          </p:spPr>
        </p:cxnSp>
        <p:cxnSp>
          <p:nvCxnSpPr>
            <p:cNvPr id="28" name="Straight Connector 57"/>
            <p:cNvCxnSpPr>
              <a:stCxn id="10" idx="5"/>
              <a:endCxn id="16" idx="1"/>
            </p:cNvCxnSpPr>
            <p:nvPr/>
          </p:nvCxnSpPr>
          <p:spPr>
            <a:xfrm>
              <a:off x="4343551" y="1206626"/>
              <a:ext cx="278723" cy="567398"/>
            </a:xfrm>
            <a:prstGeom prst="line">
              <a:avLst/>
            </a:prstGeom>
            <a:noFill/>
            <a:ln w="19050" cap="flat" cmpd="sng" algn="ctr">
              <a:solidFill>
                <a:srgbClr val="003C71"/>
              </a:solidFill>
              <a:prstDash val="solid"/>
            </a:ln>
            <a:effectLst/>
          </p:spPr>
        </p:cxnSp>
        <p:cxnSp>
          <p:nvCxnSpPr>
            <p:cNvPr id="29" name="Straight Connector 58"/>
            <p:cNvCxnSpPr>
              <a:stCxn id="11" idx="7"/>
              <a:endCxn id="14" idx="2"/>
            </p:cNvCxnSpPr>
            <p:nvPr/>
          </p:nvCxnSpPr>
          <p:spPr>
            <a:xfrm flipV="1">
              <a:off x="4343551" y="1277049"/>
              <a:ext cx="251940" cy="81078"/>
            </a:xfrm>
            <a:prstGeom prst="line">
              <a:avLst/>
            </a:prstGeom>
            <a:noFill/>
            <a:ln w="19050" cap="flat" cmpd="sng" algn="ctr">
              <a:solidFill>
                <a:srgbClr val="003C71"/>
              </a:solidFill>
              <a:prstDash val="solid"/>
            </a:ln>
            <a:effectLst/>
          </p:spPr>
        </p:cxnSp>
        <p:cxnSp>
          <p:nvCxnSpPr>
            <p:cNvPr id="30" name="Straight Connector 59"/>
            <p:cNvCxnSpPr>
              <a:stCxn id="11" idx="6"/>
              <a:endCxn id="15" idx="1"/>
            </p:cNvCxnSpPr>
            <p:nvPr/>
          </p:nvCxnSpPr>
          <p:spPr>
            <a:xfrm>
              <a:off x="4370334" y="1422785"/>
              <a:ext cx="251940" cy="70423"/>
            </a:xfrm>
            <a:prstGeom prst="line">
              <a:avLst/>
            </a:prstGeom>
            <a:noFill/>
            <a:ln w="19050" cap="flat" cmpd="sng" algn="ctr">
              <a:solidFill>
                <a:srgbClr val="003C71"/>
              </a:solidFill>
              <a:prstDash val="solid"/>
            </a:ln>
            <a:effectLst/>
          </p:spPr>
        </p:cxnSp>
        <p:cxnSp>
          <p:nvCxnSpPr>
            <p:cNvPr id="31" name="Straight Connector 60"/>
            <p:cNvCxnSpPr>
              <a:stCxn id="11" idx="5"/>
              <a:endCxn id="16" idx="2"/>
            </p:cNvCxnSpPr>
            <p:nvPr/>
          </p:nvCxnSpPr>
          <p:spPr>
            <a:xfrm>
              <a:off x="4343551" y="1487443"/>
              <a:ext cx="251940" cy="351239"/>
            </a:xfrm>
            <a:prstGeom prst="line">
              <a:avLst/>
            </a:prstGeom>
            <a:noFill/>
            <a:ln w="19050" cap="flat" cmpd="sng" algn="ctr">
              <a:solidFill>
                <a:srgbClr val="003C71"/>
              </a:solidFill>
              <a:prstDash val="solid"/>
            </a:ln>
            <a:effectLst/>
          </p:spPr>
        </p:cxnSp>
        <p:cxnSp>
          <p:nvCxnSpPr>
            <p:cNvPr id="32" name="Straight Connector 61"/>
            <p:cNvCxnSpPr>
              <a:stCxn id="12" idx="7"/>
              <a:endCxn id="14" idx="3"/>
            </p:cNvCxnSpPr>
            <p:nvPr/>
          </p:nvCxnSpPr>
          <p:spPr>
            <a:xfrm flipV="1">
              <a:off x="4343551" y="1341707"/>
              <a:ext cx="278723" cy="297237"/>
            </a:xfrm>
            <a:prstGeom prst="line">
              <a:avLst/>
            </a:prstGeom>
            <a:noFill/>
            <a:ln w="19050" cap="flat" cmpd="sng" algn="ctr">
              <a:solidFill>
                <a:srgbClr val="003C71"/>
              </a:solidFill>
              <a:prstDash val="solid"/>
            </a:ln>
            <a:effectLst/>
          </p:spPr>
        </p:cxnSp>
        <p:cxnSp>
          <p:nvCxnSpPr>
            <p:cNvPr id="33" name="Straight Connector 62"/>
            <p:cNvCxnSpPr>
              <a:stCxn id="12" idx="6"/>
              <a:endCxn id="15" idx="2"/>
            </p:cNvCxnSpPr>
            <p:nvPr/>
          </p:nvCxnSpPr>
          <p:spPr>
            <a:xfrm flipV="1">
              <a:off x="4370334" y="1557866"/>
              <a:ext cx="225157" cy="145736"/>
            </a:xfrm>
            <a:prstGeom prst="line">
              <a:avLst/>
            </a:prstGeom>
            <a:noFill/>
            <a:ln w="19050" cap="flat" cmpd="sng" algn="ctr">
              <a:solidFill>
                <a:srgbClr val="003C71"/>
              </a:solidFill>
              <a:prstDash val="solid"/>
            </a:ln>
            <a:effectLst/>
          </p:spPr>
        </p:cxnSp>
        <p:cxnSp>
          <p:nvCxnSpPr>
            <p:cNvPr id="34" name="Straight Connector 63"/>
            <p:cNvCxnSpPr>
              <a:stCxn id="12" idx="5"/>
              <a:endCxn id="16" idx="2"/>
            </p:cNvCxnSpPr>
            <p:nvPr/>
          </p:nvCxnSpPr>
          <p:spPr>
            <a:xfrm>
              <a:off x="4343551" y="1768260"/>
              <a:ext cx="251940" cy="70423"/>
            </a:xfrm>
            <a:prstGeom prst="line">
              <a:avLst/>
            </a:prstGeom>
            <a:noFill/>
            <a:ln w="19050" cap="flat" cmpd="sng" algn="ctr">
              <a:solidFill>
                <a:srgbClr val="003C71"/>
              </a:solidFill>
              <a:prstDash val="solid"/>
            </a:ln>
            <a:effectLst/>
          </p:spPr>
        </p:cxnSp>
        <p:cxnSp>
          <p:nvCxnSpPr>
            <p:cNvPr id="35" name="Straight Connector 64"/>
            <p:cNvCxnSpPr>
              <a:stCxn id="13" idx="7"/>
              <a:endCxn id="14" idx="3"/>
            </p:cNvCxnSpPr>
            <p:nvPr/>
          </p:nvCxnSpPr>
          <p:spPr>
            <a:xfrm flipV="1">
              <a:off x="4335306" y="1341707"/>
              <a:ext cx="286968" cy="578053"/>
            </a:xfrm>
            <a:prstGeom prst="line">
              <a:avLst/>
            </a:prstGeom>
            <a:noFill/>
            <a:ln w="19050" cap="flat" cmpd="sng" algn="ctr">
              <a:solidFill>
                <a:srgbClr val="003C71"/>
              </a:solidFill>
              <a:prstDash val="solid"/>
            </a:ln>
            <a:effectLst/>
          </p:spPr>
        </p:cxnSp>
        <p:cxnSp>
          <p:nvCxnSpPr>
            <p:cNvPr id="36" name="Straight Connector 66"/>
            <p:cNvCxnSpPr>
              <a:stCxn id="13" idx="6"/>
              <a:endCxn id="15" idx="3"/>
            </p:cNvCxnSpPr>
            <p:nvPr/>
          </p:nvCxnSpPr>
          <p:spPr>
            <a:xfrm flipV="1">
              <a:off x="4362088" y="1622524"/>
              <a:ext cx="260186" cy="361894"/>
            </a:xfrm>
            <a:prstGeom prst="line">
              <a:avLst/>
            </a:prstGeom>
            <a:noFill/>
            <a:ln w="19050" cap="flat" cmpd="sng" algn="ctr">
              <a:solidFill>
                <a:srgbClr val="003C71"/>
              </a:solidFill>
              <a:prstDash val="solid"/>
            </a:ln>
            <a:effectLst/>
          </p:spPr>
        </p:cxnSp>
        <p:cxnSp>
          <p:nvCxnSpPr>
            <p:cNvPr id="37" name="Straight Connector 67"/>
            <p:cNvCxnSpPr>
              <a:stCxn id="13" idx="5"/>
              <a:endCxn id="16" idx="3"/>
            </p:cNvCxnSpPr>
            <p:nvPr/>
          </p:nvCxnSpPr>
          <p:spPr>
            <a:xfrm flipV="1">
              <a:off x="4335306" y="1903341"/>
              <a:ext cx="286968" cy="145735"/>
            </a:xfrm>
            <a:prstGeom prst="line">
              <a:avLst/>
            </a:prstGeom>
            <a:noFill/>
            <a:ln w="19050" cap="flat" cmpd="sng" algn="ctr">
              <a:solidFill>
                <a:srgbClr val="003C71"/>
              </a:solidFill>
              <a:prstDash val="solid"/>
            </a:ln>
            <a:effectLst/>
          </p:spPr>
        </p:cxnSp>
      </p:grpSp>
      <p:sp>
        <p:nvSpPr>
          <p:cNvPr id="38" name="TextBox 37"/>
          <p:cNvSpPr txBox="1"/>
          <p:nvPr/>
        </p:nvSpPr>
        <p:spPr>
          <a:xfrm>
            <a:off x="153173" y="1221968"/>
            <a:ext cx="777991" cy="492443"/>
          </a:xfrm>
          <a:prstGeom prst="rect">
            <a:avLst/>
          </a:prstGeom>
          <a:noFill/>
        </p:spPr>
        <p:txBody>
          <a:bodyPr vert="horz" wrap="square" lIns="0" tIns="0" rIns="0" bIns="0" rtlCol="0">
            <a:spAutoFit/>
          </a:bodyPr>
          <a:lstStyle/>
          <a:p>
            <a:pPr algn="ctr" fontAlgn="auto">
              <a:spcBef>
                <a:spcPts val="0"/>
              </a:spcBef>
              <a:spcAft>
                <a:spcPts val="0"/>
              </a:spcAft>
            </a:pPr>
            <a:r>
              <a:rPr lang="en-US" sz="1600" b="1" dirty="0">
                <a:solidFill>
                  <a:srgbClr val="003C71"/>
                </a:solidFill>
                <a:latin typeface="Intel Clear"/>
                <a:ea typeface="+mn-ea"/>
                <a:cs typeface="+mn-cs"/>
              </a:rPr>
              <a:t>Trained</a:t>
            </a:r>
            <a:br>
              <a:rPr lang="en-US" sz="1600" b="1" dirty="0">
                <a:solidFill>
                  <a:srgbClr val="003C71"/>
                </a:solidFill>
                <a:latin typeface="Intel Clear"/>
                <a:ea typeface="+mn-ea"/>
                <a:cs typeface="+mn-cs"/>
              </a:rPr>
            </a:br>
            <a:r>
              <a:rPr lang="en-US" sz="1600" b="1" dirty="0">
                <a:solidFill>
                  <a:srgbClr val="003C71"/>
                </a:solidFill>
                <a:latin typeface="Intel Clear"/>
                <a:ea typeface="+mn-ea"/>
                <a:cs typeface="+mn-cs"/>
              </a:rPr>
              <a:t>Model</a:t>
            </a:r>
            <a:endParaRPr lang="en-US" sz="1200" b="1" dirty="0">
              <a:solidFill>
                <a:srgbClr val="003C71"/>
              </a:solidFill>
              <a:latin typeface="Intel Clear"/>
              <a:ea typeface="+mn-ea"/>
              <a:cs typeface="+mn-cs"/>
            </a:endParaRPr>
          </a:p>
        </p:txBody>
      </p:sp>
      <p:sp>
        <p:nvSpPr>
          <p:cNvPr id="39" name="Rectangle 38"/>
          <p:cNvSpPr/>
          <p:nvPr/>
        </p:nvSpPr>
        <p:spPr>
          <a:xfrm>
            <a:off x="781627" y="2444221"/>
            <a:ext cx="1622878" cy="1081635"/>
          </a:xfrm>
          <a:prstGeom prst="rect">
            <a:avLst/>
          </a:prstGeom>
          <a:solidFill>
            <a:srgbClr val="0071C5">
              <a:lumMod val="20000"/>
              <a:lumOff val="80000"/>
            </a:srgbClr>
          </a:solidFill>
          <a:ln w="25400" cap="flat" cmpd="sng" algn="ctr">
            <a:solidFill>
              <a:sysClr val="windowText" lastClr="000000">
                <a:lumMod val="50000"/>
                <a:lumOff val="50000"/>
              </a:sysClr>
            </a:solidFill>
            <a:prstDash val="solid"/>
          </a:ln>
          <a:effectLst/>
        </p:spPr>
        <p:txBody>
          <a:bodyPr rtlCol="0" anchor="t"/>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C71"/>
                </a:solidFill>
                <a:effectLst/>
                <a:uLnTx/>
                <a:uFillTx/>
                <a:latin typeface="Intel Clear"/>
                <a:ea typeface="+mn-ea"/>
                <a:cs typeface="+mn-cs"/>
              </a:rPr>
              <a:t>Model Optimizer</a:t>
            </a:r>
          </a:p>
        </p:txBody>
      </p:sp>
      <p:sp>
        <p:nvSpPr>
          <p:cNvPr id="40" name="Rectangle 39"/>
          <p:cNvSpPr/>
          <p:nvPr/>
        </p:nvSpPr>
        <p:spPr>
          <a:xfrm>
            <a:off x="985169" y="2724664"/>
            <a:ext cx="1239801" cy="182880"/>
          </a:xfrm>
          <a:prstGeom prst="rect">
            <a:avLst/>
          </a:prstGeom>
          <a:solidFill>
            <a:sysClr val="window" lastClr="FFFFFF"/>
          </a:solidFill>
          <a:ln w="19050" cap="flat" cmpd="sng" algn="ctr">
            <a:solidFill>
              <a:sysClr val="windowText" lastClr="000000">
                <a:lumMod val="50000"/>
                <a:lumOff val="50000"/>
              </a:sysClr>
            </a:solidFill>
            <a:prstDash val="sysDot"/>
          </a:ln>
          <a:effectLst/>
        </p:spPr>
        <p:txBody>
          <a:bodyPr lIns="0" rIns="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3C71"/>
                </a:solidFill>
                <a:effectLst/>
                <a:uLnTx/>
                <a:uFillTx/>
                <a:latin typeface="Intel Clear"/>
                <a:ea typeface="+mn-ea"/>
                <a:cs typeface="+mn-cs"/>
              </a:rPr>
              <a:t>FP Quantize</a:t>
            </a:r>
          </a:p>
        </p:txBody>
      </p:sp>
      <p:sp>
        <p:nvSpPr>
          <p:cNvPr id="41" name="Rectangle 40"/>
          <p:cNvSpPr/>
          <p:nvPr/>
        </p:nvSpPr>
        <p:spPr>
          <a:xfrm>
            <a:off x="985169" y="2985149"/>
            <a:ext cx="1239801" cy="182880"/>
          </a:xfrm>
          <a:prstGeom prst="rect">
            <a:avLst/>
          </a:prstGeom>
          <a:solidFill>
            <a:sysClr val="window" lastClr="FFFFFF"/>
          </a:solidFill>
          <a:ln w="19050" cap="flat" cmpd="sng" algn="ctr">
            <a:solidFill>
              <a:sysClr val="windowText" lastClr="000000">
                <a:lumMod val="50000"/>
                <a:lumOff val="50000"/>
              </a:sysClr>
            </a:solidFill>
            <a:prstDash val="sysDot"/>
          </a:ln>
          <a:effectLst/>
        </p:spPr>
        <p:txBody>
          <a:bodyPr lIns="0" rIns="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3C71"/>
                </a:solidFill>
                <a:effectLst/>
                <a:uLnTx/>
                <a:uFillTx/>
                <a:latin typeface="Intel Clear"/>
                <a:ea typeface="+mn-ea"/>
                <a:cs typeface="+mn-cs"/>
              </a:rPr>
              <a:t>Model Compress</a:t>
            </a:r>
          </a:p>
        </p:txBody>
      </p:sp>
      <p:cxnSp>
        <p:nvCxnSpPr>
          <p:cNvPr id="42" name="Elbow Connector 41"/>
          <p:cNvCxnSpPr>
            <a:stCxn id="38" idx="2"/>
            <a:endCxn id="39" idx="0"/>
          </p:cNvCxnSpPr>
          <p:nvPr/>
        </p:nvCxnSpPr>
        <p:spPr>
          <a:xfrm rot="16200000" flipH="1">
            <a:off x="702712" y="1553867"/>
            <a:ext cx="729810" cy="1050897"/>
          </a:xfrm>
          <a:prstGeom prst="bentConnector3">
            <a:avLst>
              <a:gd name="adj1" fmla="val 50000"/>
            </a:avLst>
          </a:prstGeom>
          <a:noFill/>
          <a:ln w="38100" cap="flat" cmpd="sng" algn="ctr">
            <a:solidFill>
              <a:srgbClr val="003C71"/>
            </a:solidFill>
            <a:prstDash val="solid"/>
            <a:tailEnd type="triangle"/>
          </a:ln>
          <a:effectLst/>
        </p:spPr>
      </p:cxnSp>
      <p:grpSp>
        <p:nvGrpSpPr>
          <p:cNvPr id="43" name="Group 42"/>
          <p:cNvGrpSpPr/>
          <p:nvPr/>
        </p:nvGrpSpPr>
        <p:grpSpPr>
          <a:xfrm>
            <a:off x="812261" y="3609529"/>
            <a:ext cx="677428" cy="645705"/>
            <a:chOff x="4974868" y="3849586"/>
            <a:chExt cx="800270" cy="859503"/>
          </a:xfrm>
        </p:grpSpPr>
        <p:sp>
          <p:nvSpPr>
            <p:cNvPr id="44" name="Rectangle 43"/>
            <p:cNvSpPr/>
            <p:nvPr/>
          </p:nvSpPr>
          <p:spPr>
            <a:xfrm>
              <a:off x="4974868" y="3849586"/>
              <a:ext cx="800270" cy="859503"/>
            </a:xfrm>
            <a:prstGeom prst="rect">
              <a:avLst/>
            </a:prstGeom>
            <a:solidFill>
              <a:srgbClr val="F7F7F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prstClr val="white"/>
                </a:solidFill>
                <a:effectLst/>
                <a:uLnTx/>
                <a:uFillTx/>
                <a:latin typeface="Intel Clear"/>
                <a:ea typeface="+mn-ea"/>
                <a:cs typeface="+mn-cs"/>
              </a:endParaRPr>
            </a:p>
          </p:txBody>
        </p:sp>
        <p:sp>
          <p:nvSpPr>
            <p:cNvPr id="45" name="TextBox 44"/>
            <p:cNvSpPr txBox="1"/>
            <p:nvPr/>
          </p:nvSpPr>
          <p:spPr>
            <a:xfrm>
              <a:off x="5056807" y="4405268"/>
              <a:ext cx="636393" cy="276999"/>
            </a:xfrm>
            <a:prstGeom prst="rect">
              <a:avLst/>
            </a:prstGeom>
            <a:noFill/>
          </p:spPr>
          <p:txBody>
            <a:bodyPr vert="horz"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Narrow" panose="020B0606020202030204" pitchFamily="34" charset="0"/>
                  <a:ea typeface="Intel Clear Light" panose="020B0404020203020204" pitchFamily="34" charset="0"/>
                  <a:cs typeface="Intel Clear Light" panose="020B0404020203020204" pitchFamily="34" charset="0"/>
                </a:rPr>
                <a:t>End-Point</a:t>
              </a:r>
              <a:br>
                <a:rPr kumimoji="0" lang="en-US" sz="900" b="1" i="0" u="none" strike="noStrike" kern="0" cap="none" spc="0" normalizeH="0" baseline="0" noProof="0" dirty="0">
                  <a:ln>
                    <a:noFill/>
                  </a:ln>
                  <a:solidFill>
                    <a:prstClr val="black"/>
                  </a:solidFill>
                  <a:effectLst/>
                  <a:uLnTx/>
                  <a:uFillTx/>
                  <a:latin typeface="Arial Narrow" panose="020B0606020202030204" pitchFamily="34" charset="0"/>
                  <a:ea typeface="Intel Clear Light" panose="020B0404020203020204" pitchFamily="34" charset="0"/>
                  <a:cs typeface="Intel Clear Light" panose="020B0404020203020204" pitchFamily="34" charset="0"/>
                </a:rPr>
              </a:br>
              <a:r>
                <a:rPr kumimoji="0" lang="en-US" sz="900" b="1" i="0" u="none" strike="noStrike" kern="0" cap="none" spc="0" normalizeH="0" baseline="0" noProof="0" dirty="0">
                  <a:ln>
                    <a:noFill/>
                  </a:ln>
                  <a:solidFill>
                    <a:prstClr val="black"/>
                  </a:solidFill>
                  <a:effectLst/>
                  <a:uLnTx/>
                  <a:uFillTx/>
                  <a:latin typeface="Arial Narrow" panose="020B0606020202030204" pitchFamily="34" charset="0"/>
                  <a:ea typeface="Intel Clear Light" panose="020B0404020203020204" pitchFamily="34" charset="0"/>
                  <a:cs typeface="Intel Clear Light" panose="020B0404020203020204" pitchFamily="34" charset="0"/>
                </a:rPr>
                <a:t>SW Developer</a:t>
              </a:r>
            </a:p>
          </p:txBody>
        </p:sp>
        <p:pic>
          <p:nvPicPr>
            <p:cNvPr id="46" name="Picture 24" descr="https://cdn2.iconfinder.com/data/icons/occupations-2/500/occupation-33-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8516" y="3876166"/>
              <a:ext cx="532974" cy="532973"/>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TextBox 46"/>
          <p:cNvSpPr txBox="1"/>
          <p:nvPr/>
        </p:nvSpPr>
        <p:spPr>
          <a:xfrm>
            <a:off x="710591" y="2160117"/>
            <a:ext cx="429606" cy="161583"/>
          </a:xfrm>
          <a:prstGeom prst="rect">
            <a:avLst/>
          </a:prstGeom>
          <a:noFill/>
        </p:spPr>
        <p:txBody>
          <a:bodyPr vert="horz" wrap="none" lIns="0" tIns="0" rIns="0" bIns="0" rtlCol="0">
            <a:spAutoFit/>
          </a:bodyPr>
          <a:lstStyle/>
          <a:p>
            <a:pPr algn="r" fontAlgn="auto">
              <a:spcBef>
                <a:spcPts val="0"/>
              </a:spcBef>
              <a:spcAft>
                <a:spcPts val="0"/>
              </a:spcAft>
            </a:pPr>
            <a:r>
              <a:rPr lang="en-US" sz="1050" b="1" dirty="0">
                <a:solidFill>
                  <a:srgbClr val="003C71"/>
                </a:solidFill>
                <a:latin typeface="Intel Clear"/>
                <a:ea typeface="+mn-ea"/>
                <a:cs typeface="+mn-cs"/>
              </a:rPr>
              <a:t>Import</a:t>
            </a:r>
          </a:p>
        </p:txBody>
      </p:sp>
      <p:sp>
        <p:nvSpPr>
          <p:cNvPr id="48" name="Rectangle 47"/>
          <p:cNvSpPr/>
          <p:nvPr/>
        </p:nvSpPr>
        <p:spPr>
          <a:xfrm>
            <a:off x="2939988" y="3636637"/>
            <a:ext cx="2034197" cy="543463"/>
          </a:xfrm>
          <a:prstGeom prst="rect">
            <a:avLst/>
          </a:prstGeom>
          <a:solidFill>
            <a:srgbClr val="0071C5">
              <a:lumMod val="20000"/>
              <a:lumOff val="80000"/>
            </a:srgbClr>
          </a:solidFill>
          <a:ln w="25400" cap="flat" cmpd="sng" algn="ctr">
            <a:solidFill>
              <a:sysClr val="windowText" lastClr="000000">
                <a:lumMod val="50000"/>
                <a:lumOff val="50000"/>
              </a:sysClr>
            </a:solidFill>
            <a:prstDash val="solid"/>
          </a:ln>
          <a:effectLst/>
        </p:spPr>
        <p:txBody>
          <a:bodyPr rtlCol="0" anchor="t"/>
          <a:lstStyle/>
          <a:p>
            <a:pPr marL="0" marR="0" lvl="0" indent="0" algn="ctr" defTabSz="457189" eaLnBrk="1" fontAlgn="auto" latinLnBrk="0" hangingPunct="1">
              <a:lnSpc>
                <a:spcPct val="100000"/>
              </a:lnSpc>
              <a:spcBef>
                <a:spcPts val="0"/>
              </a:spcBef>
              <a:spcAft>
                <a:spcPts val="0"/>
              </a:spcAft>
              <a:buClrTx/>
              <a:buSzTx/>
              <a:buFontTx/>
              <a:buNone/>
              <a:tabLst/>
              <a:defRPr/>
            </a:pPr>
            <a:r>
              <a:rPr lang="en-US" sz="1200" b="1" kern="0" noProof="0" dirty="0" smtClean="0">
                <a:solidFill>
                  <a:srgbClr val="003C71"/>
                </a:solidFill>
                <a:latin typeface="Intel Clear"/>
                <a:ea typeface="+mn-ea"/>
                <a:cs typeface="+mn-cs"/>
              </a:rPr>
              <a:t>Inference </a:t>
            </a:r>
            <a:r>
              <a:rPr kumimoji="0" lang="en-US" sz="1200" b="1" i="0" u="none" strike="noStrike" kern="0" cap="none" spc="0" normalizeH="0" baseline="0" noProof="0" dirty="0" smtClean="0">
                <a:ln>
                  <a:noFill/>
                </a:ln>
                <a:solidFill>
                  <a:srgbClr val="003C71"/>
                </a:solidFill>
                <a:effectLst/>
                <a:uLnTx/>
                <a:uFillTx/>
                <a:latin typeface="Intel Clear"/>
                <a:ea typeface="+mn-ea"/>
                <a:cs typeface="+mn-cs"/>
              </a:rPr>
              <a:t>Run-Time</a:t>
            </a:r>
            <a:endParaRPr kumimoji="0" lang="en-US" sz="1200" b="1" i="0" u="none" strike="noStrike" kern="0" cap="none" spc="0" normalizeH="0" baseline="0" noProof="0" dirty="0">
              <a:ln>
                <a:noFill/>
              </a:ln>
              <a:solidFill>
                <a:srgbClr val="003C71"/>
              </a:solidFill>
              <a:effectLst/>
              <a:uLnTx/>
              <a:uFillTx/>
              <a:latin typeface="Intel Clear"/>
              <a:ea typeface="+mn-ea"/>
              <a:cs typeface="+mn-cs"/>
            </a:endParaRPr>
          </a:p>
        </p:txBody>
      </p:sp>
      <p:sp>
        <p:nvSpPr>
          <p:cNvPr id="49" name="Rectangle 48"/>
          <p:cNvSpPr/>
          <p:nvPr/>
        </p:nvSpPr>
        <p:spPr>
          <a:xfrm>
            <a:off x="3944841" y="3889764"/>
            <a:ext cx="632398" cy="252000"/>
          </a:xfrm>
          <a:prstGeom prst="rect">
            <a:avLst/>
          </a:prstGeom>
          <a:solidFill>
            <a:srgbClr val="003C71"/>
          </a:solidFill>
          <a:ln w="19050" cap="flat" cmpd="sng" algn="ctr">
            <a:solidFill>
              <a:sysClr val="window" lastClr="FFFFFF"/>
            </a:solidFill>
            <a:prstDash val="solid"/>
          </a:ln>
          <a:effectLst/>
        </p:spPr>
        <p:txBody>
          <a:bodyPr lIns="0" rIns="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a:ln>
                  <a:noFill/>
                </a:ln>
                <a:solidFill>
                  <a:prstClr val="white"/>
                </a:solidFill>
                <a:effectLst/>
                <a:uLnTx/>
                <a:uFillTx/>
                <a:latin typeface="Intel Clear"/>
                <a:ea typeface="+mn-ea"/>
                <a:cs typeface="+mn-cs"/>
              </a:rPr>
              <a:t>OpenVX</a:t>
            </a:r>
            <a:endParaRPr kumimoji="0" lang="en-US" sz="1000" b="1" i="0" u="none" strike="noStrike" kern="0" cap="none" spc="0" normalizeH="0" baseline="0" noProof="0" dirty="0">
              <a:ln>
                <a:noFill/>
              </a:ln>
              <a:solidFill>
                <a:prstClr val="white"/>
              </a:solidFill>
              <a:effectLst/>
              <a:uLnTx/>
              <a:uFillTx/>
              <a:latin typeface="Intel Clear"/>
              <a:ea typeface="+mn-ea"/>
              <a:cs typeface="+mn-cs"/>
            </a:endParaRPr>
          </a:p>
        </p:txBody>
      </p:sp>
      <p:sp>
        <p:nvSpPr>
          <p:cNvPr id="50" name="Rectangle 49"/>
          <p:cNvSpPr/>
          <p:nvPr/>
        </p:nvSpPr>
        <p:spPr>
          <a:xfrm>
            <a:off x="3169122" y="2907544"/>
            <a:ext cx="1728529" cy="355909"/>
          </a:xfrm>
          <a:prstGeom prst="rect">
            <a:avLst/>
          </a:prstGeom>
          <a:solidFill>
            <a:srgbClr val="F8D44C">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C71"/>
                </a:solidFill>
                <a:effectLst/>
                <a:uLnTx/>
                <a:uFillTx/>
                <a:latin typeface="Intel Clear"/>
                <a:ea typeface="+mn-ea"/>
                <a:cs typeface="+mn-cs"/>
              </a:rPr>
              <a:t>Application Logic</a:t>
            </a:r>
          </a:p>
        </p:txBody>
      </p:sp>
      <p:sp>
        <p:nvSpPr>
          <p:cNvPr id="51" name="TextBox 50"/>
          <p:cNvSpPr txBox="1"/>
          <p:nvPr/>
        </p:nvSpPr>
        <p:spPr>
          <a:xfrm>
            <a:off x="3276722" y="3371697"/>
            <a:ext cx="522579" cy="161583"/>
          </a:xfrm>
          <a:prstGeom prst="rect">
            <a:avLst/>
          </a:prstGeom>
          <a:noFill/>
        </p:spPr>
        <p:txBody>
          <a:bodyPr vert="horz" wrap="none" lIns="0" tIns="0" rIns="0" bIns="0" rtlCol="0">
            <a:spAutoFit/>
          </a:bodyPr>
          <a:lstStyle/>
          <a:p>
            <a:pPr algn="r" fontAlgn="auto">
              <a:spcBef>
                <a:spcPts val="0"/>
              </a:spcBef>
              <a:spcAft>
                <a:spcPts val="0"/>
              </a:spcAft>
            </a:pPr>
            <a:r>
              <a:rPr lang="en-US" sz="1050" b="1" dirty="0">
                <a:solidFill>
                  <a:srgbClr val="003C71"/>
                </a:solidFill>
                <a:latin typeface="Intel Clear"/>
                <a:ea typeface="+mn-ea"/>
                <a:cs typeface="+mn-cs"/>
              </a:rPr>
              <a:t>Forward</a:t>
            </a:r>
          </a:p>
        </p:txBody>
      </p:sp>
      <p:sp>
        <p:nvSpPr>
          <p:cNvPr id="52" name="TextBox 51"/>
          <p:cNvSpPr txBox="1"/>
          <p:nvPr/>
        </p:nvSpPr>
        <p:spPr>
          <a:xfrm>
            <a:off x="4313674" y="3371697"/>
            <a:ext cx="400751" cy="161583"/>
          </a:xfrm>
          <a:prstGeom prst="rect">
            <a:avLst/>
          </a:prstGeom>
          <a:noFill/>
        </p:spPr>
        <p:txBody>
          <a:bodyPr vert="horz" wrap="none" lIns="0" tIns="0" rIns="0" bIns="0" rtlCol="0">
            <a:spAutoFit/>
          </a:bodyPr>
          <a:lstStyle/>
          <a:p>
            <a:pPr fontAlgn="auto">
              <a:spcBef>
                <a:spcPts val="0"/>
              </a:spcBef>
              <a:spcAft>
                <a:spcPts val="0"/>
              </a:spcAft>
            </a:pPr>
            <a:r>
              <a:rPr lang="en-US" sz="1050" b="1" dirty="0">
                <a:solidFill>
                  <a:srgbClr val="003C71"/>
                </a:solidFill>
                <a:latin typeface="Intel Clear"/>
                <a:ea typeface="+mn-ea"/>
                <a:cs typeface="+mn-cs"/>
              </a:rPr>
              <a:t>Result</a:t>
            </a:r>
          </a:p>
        </p:txBody>
      </p:sp>
      <p:grpSp>
        <p:nvGrpSpPr>
          <p:cNvPr id="53" name="Group 141"/>
          <p:cNvGrpSpPr/>
          <p:nvPr/>
        </p:nvGrpSpPr>
        <p:grpSpPr>
          <a:xfrm>
            <a:off x="3907885" y="3263758"/>
            <a:ext cx="305396" cy="377460"/>
            <a:chOff x="7841735" y="3373337"/>
            <a:chExt cx="305396" cy="457200"/>
          </a:xfrm>
        </p:grpSpPr>
        <p:cxnSp>
          <p:nvCxnSpPr>
            <p:cNvPr id="54" name="Straight Arrow Connector 142"/>
            <p:cNvCxnSpPr/>
            <p:nvPr/>
          </p:nvCxnSpPr>
          <p:spPr>
            <a:xfrm flipH="1">
              <a:off x="7841735" y="3373337"/>
              <a:ext cx="901" cy="457200"/>
            </a:xfrm>
            <a:prstGeom prst="straightConnector1">
              <a:avLst/>
            </a:prstGeom>
            <a:noFill/>
            <a:ln w="38100" cap="flat" cmpd="sng" algn="ctr">
              <a:solidFill>
                <a:srgbClr val="003C71"/>
              </a:solidFill>
              <a:prstDash val="solid"/>
              <a:tailEnd type="triangle"/>
            </a:ln>
            <a:effectLst/>
          </p:spPr>
        </p:cxnSp>
        <p:cxnSp>
          <p:nvCxnSpPr>
            <p:cNvPr id="55" name="Straight Arrow Connector 143"/>
            <p:cNvCxnSpPr/>
            <p:nvPr/>
          </p:nvCxnSpPr>
          <p:spPr>
            <a:xfrm flipH="1" flipV="1">
              <a:off x="8147130" y="3373337"/>
              <a:ext cx="1" cy="457200"/>
            </a:xfrm>
            <a:prstGeom prst="straightConnector1">
              <a:avLst/>
            </a:prstGeom>
            <a:noFill/>
            <a:ln w="38100" cap="flat" cmpd="sng" algn="ctr">
              <a:solidFill>
                <a:srgbClr val="003C71"/>
              </a:solidFill>
              <a:prstDash val="solid"/>
              <a:tailEnd type="triangle"/>
            </a:ln>
            <a:effectLst/>
          </p:spPr>
        </p:cxnSp>
      </p:grpSp>
      <p:sp>
        <p:nvSpPr>
          <p:cNvPr id="56" name="Rectangle 55"/>
          <p:cNvSpPr/>
          <p:nvPr/>
        </p:nvSpPr>
        <p:spPr>
          <a:xfrm>
            <a:off x="3081847" y="2592382"/>
            <a:ext cx="384899" cy="213526"/>
          </a:xfrm>
          <a:prstGeom prst="rect">
            <a:avLst/>
          </a:prstGeom>
          <a:solidFill>
            <a:sysClr val="window" lastClr="FFFFFF">
              <a:lumMod val="95000"/>
            </a:sysClr>
          </a:solidFill>
          <a:ln w="25400" cap="flat" cmpd="sng" algn="ctr">
            <a:solidFill>
              <a:sysClr val="windowText" lastClr="000000">
                <a:lumMod val="50000"/>
                <a:lumOff val="50000"/>
              </a:sysClr>
            </a:solidFill>
            <a:prstDash val="solid"/>
          </a:ln>
          <a:effectLst/>
        </p:spPr>
        <p:txBody>
          <a:bodyPr rtlCol="0" anchor="t"/>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57" name="Isosceles Triangle 56"/>
          <p:cNvSpPr/>
          <p:nvPr/>
        </p:nvSpPr>
        <p:spPr>
          <a:xfrm rot="5400000">
            <a:off x="2865354" y="2589415"/>
            <a:ext cx="213526" cy="219459"/>
          </a:xfrm>
          <a:prstGeom prst="triangle">
            <a:avLst/>
          </a:prstGeom>
          <a:solidFill>
            <a:sysClr val="window" lastClr="FFFFFF">
              <a:lumMod val="95000"/>
            </a:sysClr>
          </a:solidFill>
          <a:ln w="25400" cap="flat" cmpd="sng" algn="ctr">
            <a:solidFill>
              <a:sysClr val="windowText" lastClr="000000">
                <a:lumMod val="50000"/>
                <a:lumOff val="50000"/>
              </a:sysClr>
            </a:solidFill>
            <a:prstDash val="solid"/>
          </a:ln>
          <a:effectLst/>
        </p:spPr>
        <p:txBody>
          <a:bodyPr rtlCol="0" anchor="t"/>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58" name="TextBox 57"/>
          <p:cNvSpPr txBox="1"/>
          <p:nvPr/>
        </p:nvSpPr>
        <p:spPr>
          <a:xfrm>
            <a:off x="3727570" y="2298149"/>
            <a:ext cx="971420" cy="323165"/>
          </a:xfrm>
          <a:prstGeom prst="rect">
            <a:avLst/>
          </a:prstGeom>
          <a:noFill/>
        </p:spPr>
        <p:txBody>
          <a:bodyPr vert="horz" wrap="none" lIns="0" tIns="0" rIns="0" bIns="0" rtlCol="0">
            <a:spAutoFit/>
          </a:bodyPr>
          <a:lstStyle/>
          <a:p>
            <a:pPr fontAlgn="auto">
              <a:spcBef>
                <a:spcPts val="0"/>
              </a:spcBef>
              <a:spcAft>
                <a:spcPts val="0"/>
              </a:spcAft>
            </a:pPr>
            <a:r>
              <a:rPr lang="en-US" sz="1050" b="1" dirty="0">
                <a:solidFill>
                  <a:srgbClr val="003C71"/>
                </a:solidFill>
                <a:latin typeface="Intel Clear"/>
                <a:ea typeface="+mn-ea"/>
                <a:cs typeface="+mn-cs"/>
              </a:rPr>
              <a:t>Real-time Data</a:t>
            </a:r>
          </a:p>
          <a:p>
            <a:pPr fontAlgn="auto">
              <a:spcBef>
                <a:spcPts val="0"/>
              </a:spcBef>
              <a:spcAft>
                <a:spcPts val="0"/>
              </a:spcAft>
            </a:pPr>
            <a:r>
              <a:rPr lang="en-US" sz="1050" b="1" dirty="0">
                <a:solidFill>
                  <a:srgbClr val="003C71"/>
                </a:solidFill>
                <a:latin typeface="Intel Clear"/>
                <a:ea typeface="+mn-ea"/>
                <a:cs typeface="+mn-cs"/>
              </a:rPr>
              <a:t>Validation Data</a:t>
            </a:r>
          </a:p>
        </p:txBody>
      </p:sp>
      <p:cxnSp>
        <p:nvCxnSpPr>
          <p:cNvPr id="59" name="Elbow Connector 58"/>
          <p:cNvCxnSpPr>
            <a:stCxn id="56" idx="3"/>
            <a:endCxn id="50" idx="0"/>
          </p:cNvCxnSpPr>
          <p:nvPr/>
        </p:nvCxnSpPr>
        <p:spPr>
          <a:xfrm>
            <a:off x="3466746" y="2699145"/>
            <a:ext cx="566641" cy="208399"/>
          </a:xfrm>
          <a:prstGeom prst="bentConnector2">
            <a:avLst/>
          </a:prstGeom>
          <a:noFill/>
          <a:ln w="38100" cap="flat" cmpd="sng" algn="ctr">
            <a:solidFill>
              <a:srgbClr val="003C71"/>
            </a:solidFill>
            <a:prstDash val="solid"/>
            <a:tailEnd type="triangle"/>
          </a:ln>
          <a:effectLst/>
        </p:spPr>
      </p:cxnSp>
      <p:sp>
        <p:nvSpPr>
          <p:cNvPr id="60" name="Rectangle 59"/>
          <p:cNvSpPr/>
          <p:nvPr/>
        </p:nvSpPr>
        <p:spPr>
          <a:xfrm>
            <a:off x="985169" y="3243708"/>
            <a:ext cx="1239801" cy="182880"/>
          </a:xfrm>
          <a:prstGeom prst="rect">
            <a:avLst/>
          </a:prstGeom>
          <a:solidFill>
            <a:sysClr val="window" lastClr="FFFFFF"/>
          </a:solidFill>
          <a:ln w="19050" cap="flat" cmpd="sng" algn="ctr">
            <a:solidFill>
              <a:sysClr val="windowText" lastClr="000000">
                <a:lumMod val="50000"/>
                <a:lumOff val="50000"/>
              </a:sysClr>
            </a:solidFill>
            <a:prstDash val="solid"/>
          </a:ln>
          <a:effectLst/>
        </p:spPr>
        <p:txBody>
          <a:bodyPr lIns="0" rIns="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3C71"/>
                </a:solidFill>
                <a:effectLst/>
                <a:uLnTx/>
                <a:uFillTx/>
                <a:latin typeface="Intel Clear"/>
                <a:ea typeface="+mn-ea"/>
                <a:cs typeface="+mn-cs"/>
              </a:rPr>
              <a:t>Model Analysis</a:t>
            </a:r>
          </a:p>
        </p:txBody>
      </p:sp>
      <p:cxnSp>
        <p:nvCxnSpPr>
          <p:cNvPr id="61" name="Elbow Connector 60"/>
          <p:cNvCxnSpPr>
            <a:stCxn id="39" idx="2"/>
            <a:endCxn id="48" idx="1"/>
          </p:cNvCxnSpPr>
          <p:nvPr/>
        </p:nvCxnSpPr>
        <p:spPr>
          <a:xfrm rot="16200000" flipH="1">
            <a:off x="2075271" y="3043651"/>
            <a:ext cx="382513" cy="1346922"/>
          </a:xfrm>
          <a:prstGeom prst="bentConnector2">
            <a:avLst/>
          </a:prstGeom>
          <a:noFill/>
          <a:ln w="38100" cap="flat" cmpd="sng" algn="ctr">
            <a:solidFill>
              <a:srgbClr val="003C71"/>
            </a:solidFill>
            <a:prstDash val="solid"/>
            <a:tailEnd type="triangle"/>
          </a:ln>
          <a:effectLst/>
        </p:spPr>
      </p:cxnSp>
      <p:sp>
        <p:nvSpPr>
          <p:cNvPr id="62" name="Rectangle 61"/>
          <p:cNvSpPr/>
          <p:nvPr/>
        </p:nvSpPr>
        <p:spPr>
          <a:xfrm>
            <a:off x="3274610" y="3889764"/>
            <a:ext cx="632398" cy="252000"/>
          </a:xfrm>
          <a:prstGeom prst="rect">
            <a:avLst/>
          </a:prstGeom>
          <a:solidFill>
            <a:srgbClr val="003C71"/>
          </a:solidFill>
          <a:ln w="19050" cap="flat" cmpd="sng" algn="ctr">
            <a:solidFill>
              <a:sysClr val="window" lastClr="FFFFFF"/>
            </a:solidFill>
            <a:prstDash val="solid"/>
          </a:ln>
          <a:effectLst/>
        </p:spPr>
        <p:txBody>
          <a:bodyPr lIns="0" rIns="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Intel Clear"/>
                <a:ea typeface="+mn-ea"/>
                <a:cs typeface="+mn-cs"/>
              </a:rPr>
              <a:t>MKL-DNN</a:t>
            </a:r>
          </a:p>
        </p:txBody>
      </p:sp>
      <p:grpSp>
        <p:nvGrpSpPr>
          <p:cNvPr id="63" name="Group 19"/>
          <p:cNvGrpSpPr/>
          <p:nvPr/>
        </p:nvGrpSpPr>
        <p:grpSpPr>
          <a:xfrm>
            <a:off x="1871913" y="3955851"/>
            <a:ext cx="356269" cy="344794"/>
            <a:chOff x="4179208" y="1050528"/>
            <a:chExt cx="1007203" cy="1025330"/>
          </a:xfrm>
        </p:grpSpPr>
        <p:sp>
          <p:nvSpPr>
            <p:cNvPr id="64" name="Oval 20"/>
            <p:cNvSpPr/>
            <p:nvPr/>
          </p:nvSpPr>
          <p:spPr>
            <a:xfrm>
              <a:off x="4187453" y="1050528"/>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65" name="Oval 22"/>
            <p:cNvSpPr/>
            <p:nvPr/>
          </p:nvSpPr>
          <p:spPr>
            <a:xfrm>
              <a:off x="4187453" y="1331345"/>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66" name="Oval 23"/>
            <p:cNvSpPr/>
            <p:nvPr/>
          </p:nvSpPr>
          <p:spPr>
            <a:xfrm>
              <a:off x="4187453" y="1612162"/>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67" name="Oval 26"/>
            <p:cNvSpPr/>
            <p:nvPr/>
          </p:nvSpPr>
          <p:spPr>
            <a:xfrm>
              <a:off x="4179208" y="1892978"/>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68" name="Oval 37"/>
            <p:cNvSpPr/>
            <p:nvPr/>
          </p:nvSpPr>
          <p:spPr>
            <a:xfrm>
              <a:off x="4595492" y="1185609"/>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69" name="Oval 39"/>
            <p:cNvSpPr/>
            <p:nvPr/>
          </p:nvSpPr>
          <p:spPr>
            <a:xfrm>
              <a:off x="4595492" y="1466426"/>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70" name="Oval 40"/>
            <p:cNvSpPr/>
            <p:nvPr/>
          </p:nvSpPr>
          <p:spPr>
            <a:xfrm>
              <a:off x="4595492" y="1747243"/>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71" name="Oval 41"/>
            <p:cNvSpPr/>
            <p:nvPr/>
          </p:nvSpPr>
          <p:spPr>
            <a:xfrm>
              <a:off x="5003531" y="1185609"/>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72" name="Oval 44"/>
            <p:cNvSpPr/>
            <p:nvPr/>
          </p:nvSpPr>
          <p:spPr>
            <a:xfrm>
              <a:off x="5003531" y="1466426"/>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sp>
          <p:nvSpPr>
            <p:cNvPr id="73" name="Oval 45"/>
            <p:cNvSpPr/>
            <p:nvPr/>
          </p:nvSpPr>
          <p:spPr>
            <a:xfrm>
              <a:off x="5003531" y="1747243"/>
              <a:ext cx="182880" cy="182880"/>
            </a:xfrm>
            <a:prstGeom prst="ellipse">
              <a:avLst/>
            </a:prstGeom>
            <a:solidFill>
              <a:sysClr val="window" lastClr="FFFFFF"/>
            </a:solidFill>
            <a:ln w="19050" cap="flat" cmpd="sng" algn="ctr">
              <a:solidFill>
                <a:sysClr val="windowText" lastClr="000000">
                  <a:lumMod val="50000"/>
                  <a:lumOff val="50000"/>
                </a:sysClr>
              </a:solid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3C71"/>
                </a:solidFill>
                <a:effectLst/>
                <a:uLnTx/>
                <a:uFillTx/>
                <a:latin typeface="Intel Clear"/>
                <a:ea typeface="+mn-ea"/>
                <a:cs typeface="+mn-cs"/>
              </a:endParaRPr>
            </a:p>
          </p:txBody>
        </p:sp>
        <p:cxnSp>
          <p:nvCxnSpPr>
            <p:cNvPr id="74" name="Straight Connector 46"/>
            <p:cNvCxnSpPr>
              <a:stCxn id="70" idx="6"/>
              <a:endCxn id="73" idx="2"/>
            </p:cNvCxnSpPr>
            <p:nvPr/>
          </p:nvCxnSpPr>
          <p:spPr>
            <a:xfrm>
              <a:off x="4778372" y="1838683"/>
              <a:ext cx="225159" cy="0"/>
            </a:xfrm>
            <a:prstGeom prst="line">
              <a:avLst/>
            </a:prstGeom>
            <a:noFill/>
            <a:ln w="19050" cap="flat" cmpd="sng" algn="ctr">
              <a:solidFill>
                <a:srgbClr val="003C71"/>
              </a:solidFill>
              <a:prstDash val="solid"/>
            </a:ln>
            <a:effectLst/>
          </p:spPr>
        </p:cxnSp>
        <p:cxnSp>
          <p:nvCxnSpPr>
            <p:cNvPr id="75" name="Straight Connector 47"/>
            <p:cNvCxnSpPr>
              <a:stCxn id="68" idx="6"/>
              <a:endCxn id="71" idx="2"/>
            </p:cNvCxnSpPr>
            <p:nvPr/>
          </p:nvCxnSpPr>
          <p:spPr>
            <a:xfrm>
              <a:off x="4778372" y="1277049"/>
              <a:ext cx="225159" cy="0"/>
            </a:xfrm>
            <a:prstGeom prst="line">
              <a:avLst/>
            </a:prstGeom>
            <a:noFill/>
            <a:ln w="19050" cap="flat" cmpd="sng" algn="ctr">
              <a:solidFill>
                <a:srgbClr val="003C71"/>
              </a:solidFill>
              <a:prstDash val="solid"/>
            </a:ln>
            <a:effectLst/>
          </p:spPr>
        </p:cxnSp>
        <p:cxnSp>
          <p:nvCxnSpPr>
            <p:cNvPr id="76" name="Straight Connector 49"/>
            <p:cNvCxnSpPr>
              <a:stCxn id="70" idx="7"/>
              <a:endCxn id="72" idx="3"/>
            </p:cNvCxnSpPr>
            <p:nvPr/>
          </p:nvCxnSpPr>
          <p:spPr>
            <a:xfrm flipV="1">
              <a:off x="4751589" y="1622524"/>
              <a:ext cx="278724" cy="151501"/>
            </a:xfrm>
            <a:prstGeom prst="line">
              <a:avLst/>
            </a:prstGeom>
            <a:noFill/>
            <a:ln w="19050" cap="flat" cmpd="sng" algn="ctr">
              <a:solidFill>
                <a:srgbClr val="003C71"/>
              </a:solidFill>
              <a:prstDash val="solid"/>
            </a:ln>
            <a:effectLst/>
          </p:spPr>
        </p:cxnSp>
        <p:cxnSp>
          <p:nvCxnSpPr>
            <p:cNvPr id="77" name="Straight Connector 50"/>
            <p:cNvCxnSpPr>
              <a:stCxn id="69" idx="5"/>
              <a:endCxn id="73" idx="1"/>
            </p:cNvCxnSpPr>
            <p:nvPr/>
          </p:nvCxnSpPr>
          <p:spPr>
            <a:xfrm>
              <a:off x="4751589" y="1622524"/>
              <a:ext cx="278724" cy="151501"/>
            </a:xfrm>
            <a:prstGeom prst="line">
              <a:avLst/>
            </a:prstGeom>
            <a:noFill/>
            <a:ln w="19050" cap="flat" cmpd="sng" algn="ctr">
              <a:solidFill>
                <a:srgbClr val="003C71"/>
              </a:solidFill>
              <a:prstDash val="solid"/>
            </a:ln>
            <a:effectLst/>
          </p:spPr>
        </p:cxnSp>
        <p:cxnSp>
          <p:nvCxnSpPr>
            <p:cNvPr id="78" name="Straight Connector 52"/>
            <p:cNvCxnSpPr>
              <a:stCxn id="68" idx="5"/>
              <a:endCxn id="72" idx="1"/>
            </p:cNvCxnSpPr>
            <p:nvPr/>
          </p:nvCxnSpPr>
          <p:spPr>
            <a:xfrm>
              <a:off x="4751589" y="1341707"/>
              <a:ext cx="278724" cy="151501"/>
            </a:xfrm>
            <a:prstGeom prst="line">
              <a:avLst/>
            </a:prstGeom>
            <a:noFill/>
            <a:ln w="19050" cap="flat" cmpd="sng" algn="ctr">
              <a:solidFill>
                <a:srgbClr val="003C71"/>
              </a:solidFill>
              <a:prstDash val="solid"/>
            </a:ln>
            <a:effectLst/>
          </p:spPr>
        </p:cxnSp>
        <p:cxnSp>
          <p:nvCxnSpPr>
            <p:cNvPr id="79" name="Straight Connector 53"/>
            <p:cNvCxnSpPr>
              <a:stCxn id="69" idx="6"/>
              <a:endCxn id="71" idx="3"/>
            </p:cNvCxnSpPr>
            <p:nvPr/>
          </p:nvCxnSpPr>
          <p:spPr>
            <a:xfrm flipV="1">
              <a:off x="4778372" y="1341707"/>
              <a:ext cx="251941" cy="216159"/>
            </a:xfrm>
            <a:prstGeom prst="line">
              <a:avLst/>
            </a:prstGeom>
            <a:noFill/>
            <a:ln w="19050" cap="flat" cmpd="sng" algn="ctr">
              <a:solidFill>
                <a:srgbClr val="003C71"/>
              </a:solidFill>
              <a:prstDash val="solid"/>
            </a:ln>
            <a:effectLst/>
          </p:spPr>
        </p:cxnSp>
        <p:cxnSp>
          <p:nvCxnSpPr>
            <p:cNvPr id="80" name="Straight Connector 55"/>
            <p:cNvCxnSpPr>
              <a:stCxn id="64" idx="7"/>
              <a:endCxn id="68" idx="1"/>
            </p:cNvCxnSpPr>
            <p:nvPr/>
          </p:nvCxnSpPr>
          <p:spPr>
            <a:xfrm>
              <a:off x="4343551" y="1077310"/>
              <a:ext cx="278723" cy="135081"/>
            </a:xfrm>
            <a:prstGeom prst="line">
              <a:avLst/>
            </a:prstGeom>
            <a:noFill/>
            <a:ln w="19050" cap="flat" cmpd="sng" algn="ctr">
              <a:solidFill>
                <a:srgbClr val="003C71"/>
              </a:solidFill>
              <a:prstDash val="solid"/>
            </a:ln>
            <a:effectLst/>
          </p:spPr>
        </p:cxnSp>
        <p:cxnSp>
          <p:nvCxnSpPr>
            <p:cNvPr id="81" name="Straight Connector 56"/>
            <p:cNvCxnSpPr>
              <a:endCxn id="69" idx="0"/>
            </p:cNvCxnSpPr>
            <p:nvPr/>
          </p:nvCxnSpPr>
          <p:spPr>
            <a:xfrm>
              <a:off x="4378082" y="1177528"/>
              <a:ext cx="308850" cy="288898"/>
            </a:xfrm>
            <a:prstGeom prst="line">
              <a:avLst/>
            </a:prstGeom>
            <a:noFill/>
            <a:ln w="19050" cap="flat" cmpd="sng" algn="ctr">
              <a:solidFill>
                <a:srgbClr val="003C71"/>
              </a:solidFill>
              <a:prstDash val="solid"/>
            </a:ln>
            <a:effectLst/>
          </p:spPr>
        </p:cxnSp>
        <p:cxnSp>
          <p:nvCxnSpPr>
            <p:cNvPr id="82" name="Straight Connector 57"/>
            <p:cNvCxnSpPr>
              <a:stCxn id="64" idx="5"/>
              <a:endCxn id="70" idx="1"/>
            </p:cNvCxnSpPr>
            <p:nvPr/>
          </p:nvCxnSpPr>
          <p:spPr>
            <a:xfrm>
              <a:off x="4343551" y="1206626"/>
              <a:ext cx="278723" cy="567398"/>
            </a:xfrm>
            <a:prstGeom prst="line">
              <a:avLst/>
            </a:prstGeom>
            <a:noFill/>
            <a:ln w="19050" cap="flat" cmpd="sng" algn="ctr">
              <a:solidFill>
                <a:srgbClr val="003C71"/>
              </a:solidFill>
              <a:prstDash val="solid"/>
            </a:ln>
            <a:effectLst/>
          </p:spPr>
        </p:cxnSp>
        <p:cxnSp>
          <p:nvCxnSpPr>
            <p:cNvPr id="83" name="Straight Connector 58"/>
            <p:cNvCxnSpPr>
              <a:stCxn id="65" idx="7"/>
              <a:endCxn id="68" idx="2"/>
            </p:cNvCxnSpPr>
            <p:nvPr/>
          </p:nvCxnSpPr>
          <p:spPr>
            <a:xfrm flipV="1">
              <a:off x="4343551" y="1277049"/>
              <a:ext cx="251940" cy="81078"/>
            </a:xfrm>
            <a:prstGeom prst="line">
              <a:avLst/>
            </a:prstGeom>
            <a:noFill/>
            <a:ln w="19050" cap="flat" cmpd="sng" algn="ctr">
              <a:solidFill>
                <a:srgbClr val="003C71"/>
              </a:solidFill>
              <a:prstDash val="solid"/>
            </a:ln>
            <a:effectLst/>
          </p:spPr>
        </p:cxnSp>
        <p:cxnSp>
          <p:nvCxnSpPr>
            <p:cNvPr id="84" name="Straight Connector 59"/>
            <p:cNvCxnSpPr>
              <a:stCxn id="65" idx="6"/>
              <a:endCxn id="69" idx="1"/>
            </p:cNvCxnSpPr>
            <p:nvPr/>
          </p:nvCxnSpPr>
          <p:spPr>
            <a:xfrm>
              <a:off x="4370334" y="1422785"/>
              <a:ext cx="251940" cy="70423"/>
            </a:xfrm>
            <a:prstGeom prst="line">
              <a:avLst/>
            </a:prstGeom>
            <a:noFill/>
            <a:ln w="19050" cap="flat" cmpd="sng" algn="ctr">
              <a:solidFill>
                <a:srgbClr val="003C71"/>
              </a:solidFill>
              <a:prstDash val="solid"/>
            </a:ln>
            <a:effectLst/>
          </p:spPr>
        </p:cxnSp>
        <p:cxnSp>
          <p:nvCxnSpPr>
            <p:cNvPr id="85" name="Straight Connector 60"/>
            <p:cNvCxnSpPr>
              <a:stCxn id="65" idx="5"/>
              <a:endCxn id="70" idx="2"/>
            </p:cNvCxnSpPr>
            <p:nvPr/>
          </p:nvCxnSpPr>
          <p:spPr>
            <a:xfrm>
              <a:off x="4343551" y="1487443"/>
              <a:ext cx="251940" cy="351239"/>
            </a:xfrm>
            <a:prstGeom prst="line">
              <a:avLst/>
            </a:prstGeom>
            <a:noFill/>
            <a:ln w="19050" cap="flat" cmpd="sng" algn="ctr">
              <a:solidFill>
                <a:srgbClr val="003C71"/>
              </a:solidFill>
              <a:prstDash val="solid"/>
            </a:ln>
            <a:effectLst/>
          </p:spPr>
        </p:cxnSp>
        <p:cxnSp>
          <p:nvCxnSpPr>
            <p:cNvPr id="86" name="Straight Connector 61"/>
            <p:cNvCxnSpPr>
              <a:stCxn id="66" idx="7"/>
              <a:endCxn id="68" idx="3"/>
            </p:cNvCxnSpPr>
            <p:nvPr/>
          </p:nvCxnSpPr>
          <p:spPr>
            <a:xfrm flipV="1">
              <a:off x="4343551" y="1341707"/>
              <a:ext cx="278723" cy="297237"/>
            </a:xfrm>
            <a:prstGeom prst="line">
              <a:avLst/>
            </a:prstGeom>
            <a:noFill/>
            <a:ln w="19050" cap="flat" cmpd="sng" algn="ctr">
              <a:solidFill>
                <a:srgbClr val="003C71"/>
              </a:solidFill>
              <a:prstDash val="solid"/>
            </a:ln>
            <a:effectLst/>
          </p:spPr>
        </p:cxnSp>
        <p:cxnSp>
          <p:nvCxnSpPr>
            <p:cNvPr id="87" name="Straight Connector 62"/>
            <p:cNvCxnSpPr>
              <a:stCxn id="66" idx="6"/>
              <a:endCxn id="69" idx="2"/>
            </p:cNvCxnSpPr>
            <p:nvPr/>
          </p:nvCxnSpPr>
          <p:spPr>
            <a:xfrm flipV="1">
              <a:off x="4370334" y="1557866"/>
              <a:ext cx="225157" cy="145736"/>
            </a:xfrm>
            <a:prstGeom prst="line">
              <a:avLst/>
            </a:prstGeom>
            <a:noFill/>
            <a:ln w="19050" cap="flat" cmpd="sng" algn="ctr">
              <a:solidFill>
                <a:srgbClr val="003C71"/>
              </a:solidFill>
              <a:prstDash val="solid"/>
            </a:ln>
            <a:effectLst/>
          </p:spPr>
        </p:cxnSp>
        <p:cxnSp>
          <p:nvCxnSpPr>
            <p:cNvPr id="88" name="Straight Connector 63"/>
            <p:cNvCxnSpPr>
              <a:stCxn id="66" idx="5"/>
              <a:endCxn id="70" idx="2"/>
            </p:cNvCxnSpPr>
            <p:nvPr/>
          </p:nvCxnSpPr>
          <p:spPr>
            <a:xfrm>
              <a:off x="4343551" y="1768260"/>
              <a:ext cx="251940" cy="70423"/>
            </a:xfrm>
            <a:prstGeom prst="line">
              <a:avLst/>
            </a:prstGeom>
            <a:noFill/>
            <a:ln w="19050" cap="flat" cmpd="sng" algn="ctr">
              <a:solidFill>
                <a:srgbClr val="003C71"/>
              </a:solidFill>
              <a:prstDash val="solid"/>
            </a:ln>
            <a:effectLst/>
          </p:spPr>
        </p:cxnSp>
        <p:cxnSp>
          <p:nvCxnSpPr>
            <p:cNvPr id="89" name="Straight Connector 64"/>
            <p:cNvCxnSpPr>
              <a:stCxn id="67" idx="7"/>
              <a:endCxn id="68" idx="3"/>
            </p:cNvCxnSpPr>
            <p:nvPr/>
          </p:nvCxnSpPr>
          <p:spPr>
            <a:xfrm flipV="1">
              <a:off x="4335306" y="1341707"/>
              <a:ext cx="286968" cy="578053"/>
            </a:xfrm>
            <a:prstGeom prst="line">
              <a:avLst/>
            </a:prstGeom>
            <a:noFill/>
            <a:ln w="19050" cap="flat" cmpd="sng" algn="ctr">
              <a:solidFill>
                <a:srgbClr val="003C71"/>
              </a:solidFill>
              <a:prstDash val="solid"/>
            </a:ln>
            <a:effectLst/>
          </p:spPr>
        </p:cxnSp>
        <p:cxnSp>
          <p:nvCxnSpPr>
            <p:cNvPr id="90" name="Straight Connector 66"/>
            <p:cNvCxnSpPr>
              <a:stCxn id="67" idx="6"/>
              <a:endCxn id="69" idx="3"/>
            </p:cNvCxnSpPr>
            <p:nvPr/>
          </p:nvCxnSpPr>
          <p:spPr>
            <a:xfrm flipV="1">
              <a:off x="4362088" y="1622524"/>
              <a:ext cx="260186" cy="361894"/>
            </a:xfrm>
            <a:prstGeom prst="line">
              <a:avLst/>
            </a:prstGeom>
            <a:noFill/>
            <a:ln w="19050" cap="flat" cmpd="sng" algn="ctr">
              <a:solidFill>
                <a:srgbClr val="003C71"/>
              </a:solidFill>
              <a:prstDash val="solid"/>
            </a:ln>
            <a:effectLst/>
          </p:spPr>
        </p:cxnSp>
        <p:cxnSp>
          <p:nvCxnSpPr>
            <p:cNvPr id="91" name="Straight Connector 67"/>
            <p:cNvCxnSpPr>
              <a:stCxn id="67" idx="5"/>
              <a:endCxn id="70" idx="3"/>
            </p:cNvCxnSpPr>
            <p:nvPr/>
          </p:nvCxnSpPr>
          <p:spPr>
            <a:xfrm flipV="1">
              <a:off x="4335306" y="1903341"/>
              <a:ext cx="286968" cy="145735"/>
            </a:xfrm>
            <a:prstGeom prst="line">
              <a:avLst/>
            </a:prstGeom>
            <a:noFill/>
            <a:ln w="19050" cap="flat" cmpd="sng" algn="ctr">
              <a:solidFill>
                <a:srgbClr val="003C71"/>
              </a:solidFill>
              <a:prstDash val="solid"/>
            </a:ln>
            <a:effectLst/>
          </p:spPr>
        </p:cxnSp>
      </p:grpSp>
      <p:sp>
        <p:nvSpPr>
          <p:cNvPr id="92" name="TextBox 91"/>
          <p:cNvSpPr txBox="1"/>
          <p:nvPr/>
        </p:nvSpPr>
        <p:spPr>
          <a:xfrm>
            <a:off x="1794796" y="4320206"/>
            <a:ext cx="575479" cy="215444"/>
          </a:xfrm>
          <a:prstGeom prst="rect">
            <a:avLst/>
          </a:prstGeom>
          <a:noFill/>
        </p:spPr>
        <p:txBody>
          <a:bodyPr vert="horz" wrap="none" lIns="0" tIns="0" rIns="0" bIns="0" rtlCol="0">
            <a:spAutoFit/>
          </a:bodyPr>
          <a:lstStyle/>
          <a:p>
            <a:pPr algn="ctr" fontAlgn="auto">
              <a:spcBef>
                <a:spcPts val="0"/>
              </a:spcBef>
              <a:spcAft>
                <a:spcPts val="0"/>
              </a:spcAft>
            </a:pPr>
            <a:r>
              <a:rPr lang="en-US" sz="700" b="1" dirty="0">
                <a:solidFill>
                  <a:srgbClr val="003C71"/>
                </a:solidFill>
                <a:latin typeface="Intel Clear"/>
                <a:ea typeface="+mn-ea"/>
                <a:cs typeface="+mn-cs"/>
              </a:rPr>
              <a:t>Deploy-ready</a:t>
            </a:r>
            <a:br>
              <a:rPr lang="en-US" sz="700" b="1" dirty="0">
                <a:solidFill>
                  <a:srgbClr val="003C71"/>
                </a:solidFill>
                <a:latin typeface="Intel Clear"/>
                <a:ea typeface="+mn-ea"/>
                <a:cs typeface="+mn-cs"/>
              </a:rPr>
            </a:br>
            <a:r>
              <a:rPr lang="en-US" sz="700" b="1" dirty="0">
                <a:solidFill>
                  <a:srgbClr val="003C71"/>
                </a:solidFill>
                <a:latin typeface="Intel Clear"/>
                <a:ea typeface="+mn-ea"/>
                <a:cs typeface="+mn-cs"/>
              </a:rPr>
              <a:t>model</a:t>
            </a:r>
          </a:p>
        </p:txBody>
      </p:sp>
    </p:spTree>
    <p:extLst>
      <p:ext uri="{BB962C8B-B14F-4D97-AF65-F5344CB8AC3E}">
        <p14:creationId xmlns:p14="http://schemas.microsoft.com/office/powerpoint/2010/main" val="759240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28</a:t>
            </a:fld>
            <a:endParaRPr lang="en-US" dirty="0"/>
          </a:p>
        </p:txBody>
      </p:sp>
      <p:sp>
        <p:nvSpPr>
          <p:cNvPr id="29" name="Title 2"/>
          <p:cNvSpPr>
            <a:spLocks noGrp="1"/>
          </p:cNvSpPr>
          <p:nvPr>
            <p:ph type="title"/>
          </p:nvPr>
        </p:nvSpPr>
        <p:spPr>
          <a:xfrm>
            <a:off x="455613" y="308848"/>
            <a:ext cx="8229600" cy="868680"/>
          </a:xfrm>
        </p:spPr>
        <p:txBody>
          <a:bodyPr>
            <a:normAutofit/>
          </a:bodyPr>
          <a:lstStyle/>
          <a:p>
            <a:r>
              <a:rPr lang="en-US" dirty="0" smtClean="0"/>
              <a:t>Deep Learning </a:t>
            </a:r>
            <a:r>
              <a:rPr lang="en-US" dirty="0"/>
              <a:t>T</a:t>
            </a:r>
            <a:r>
              <a:rPr lang="en-US" dirty="0" smtClean="0"/>
              <a:t>ools for End-to-End Workflow</a:t>
            </a:r>
            <a:br>
              <a:rPr lang="en-US" dirty="0" smtClean="0"/>
            </a:br>
            <a:r>
              <a:rPr lang="en-US" sz="1400" dirty="0" smtClean="0"/>
              <a:t>Intel® Deep Learning SDK</a:t>
            </a:r>
            <a:endParaRPr lang="en-US" dirty="0"/>
          </a:p>
        </p:txBody>
      </p:sp>
      <p:sp>
        <p:nvSpPr>
          <p:cNvPr id="7" name="Round Single Corner Rectangle 6"/>
          <p:cNvSpPr/>
          <p:nvPr/>
        </p:nvSpPr>
        <p:spPr>
          <a:xfrm>
            <a:off x="551784" y="1250757"/>
            <a:ext cx="3980985" cy="2781288"/>
          </a:xfrm>
          <a:prstGeom prst="round1Rect">
            <a:avLst/>
          </a:prstGeom>
          <a:solidFill>
            <a:schemeClr val="bg1"/>
          </a:solidFill>
          <a:ln w="381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3C71"/>
                </a:solidFill>
              </a:ln>
            </a:endParaRPr>
          </a:p>
        </p:txBody>
      </p:sp>
      <p:sp>
        <p:nvSpPr>
          <p:cNvPr id="8" name="Rectangle 7"/>
          <p:cNvSpPr/>
          <p:nvPr/>
        </p:nvSpPr>
        <p:spPr>
          <a:xfrm>
            <a:off x="551783" y="4063918"/>
            <a:ext cx="3967623" cy="484387"/>
          </a:xfrm>
          <a:prstGeom prst="rect">
            <a:avLst/>
          </a:prstGeom>
          <a:solidFill>
            <a:schemeClr val="bg1"/>
          </a:solidFill>
          <a:ln w="1905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342892"/>
            <a:r>
              <a:rPr lang="en-US" sz="1000" b="1" dirty="0" smtClean="0">
                <a:solidFill>
                  <a:schemeClr val="tx1">
                    <a:lumMod val="50000"/>
                    <a:lumOff val="50000"/>
                  </a:schemeClr>
                </a:solidFill>
              </a:rPr>
              <a:t>MKL-DNN Optimized Machine </a:t>
            </a:r>
            <a:r>
              <a:rPr lang="en-US" sz="1000" b="1" dirty="0">
                <a:solidFill>
                  <a:schemeClr val="tx1">
                    <a:lumMod val="50000"/>
                    <a:lumOff val="50000"/>
                  </a:schemeClr>
                </a:solidFill>
              </a:rPr>
              <a:t>Learning </a:t>
            </a:r>
            <a:r>
              <a:rPr lang="en-US" sz="1000" b="1" dirty="0" smtClean="0">
                <a:solidFill>
                  <a:schemeClr val="tx1">
                    <a:lumMod val="50000"/>
                    <a:lumOff val="50000"/>
                  </a:schemeClr>
                </a:solidFill>
              </a:rPr>
              <a:t>Frameworks</a:t>
            </a:r>
            <a:endParaRPr lang="en-US" sz="1000" b="1" dirty="0">
              <a:solidFill>
                <a:schemeClr val="tx1">
                  <a:lumMod val="50000"/>
                  <a:lumOff val="50000"/>
                </a:schemeClr>
              </a:solidFill>
            </a:endParaRPr>
          </a:p>
        </p:txBody>
      </p:sp>
      <p:pic>
        <p:nvPicPr>
          <p:cNvPr id="9" name="Picture 8">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9184" y="4329186"/>
            <a:ext cx="317328" cy="80864"/>
          </a:xfrm>
          <a:prstGeom prst="rect">
            <a:avLst/>
          </a:prstGeom>
        </p:spPr>
      </p:pic>
      <p:pic>
        <p:nvPicPr>
          <p:cNvPr id="10" name="Picture 10" descr="https://developer.nvidia.com/sites/default/files/akamai/cuda/images/deeplearning/torc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6033" y="4249266"/>
            <a:ext cx="321857" cy="240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8460" y="4244169"/>
            <a:ext cx="335489" cy="250899"/>
          </a:xfrm>
          <a:prstGeom prst="rect">
            <a:avLst/>
          </a:prstGeom>
        </p:spPr>
      </p:pic>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85897" y="4312413"/>
            <a:ext cx="343200" cy="114411"/>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29975" y="4248768"/>
            <a:ext cx="344110" cy="241700"/>
          </a:xfrm>
          <a:prstGeom prst="rect">
            <a:avLst/>
          </a:prstGeom>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1045" y="4271127"/>
            <a:ext cx="196982" cy="196982"/>
          </a:xfrm>
          <a:prstGeom prst="rect">
            <a:avLst/>
          </a:prstGeom>
        </p:spPr>
      </p:pic>
      <p:sp>
        <p:nvSpPr>
          <p:cNvPr id="18" name="Rectangle 17"/>
          <p:cNvSpPr/>
          <p:nvPr/>
        </p:nvSpPr>
        <p:spPr>
          <a:xfrm>
            <a:off x="543075" y="1013981"/>
            <a:ext cx="1759060" cy="236426"/>
          </a:xfrm>
          <a:prstGeom prst="rect">
            <a:avLst/>
          </a:prstGeom>
          <a:solidFill>
            <a:srgbClr val="002060"/>
          </a:solidFill>
          <a:ln w="19050">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r>
              <a:rPr lang="en-US" sz="1000" b="1" dirty="0" smtClean="0">
                <a:solidFill>
                  <a:schemeClr val="bg1"/>
                </a:solidFill>
              </a:rPr>
              <a:t>Intel DL Training Tool</a:t>
            </a:r>
            <a:endParaRPr lang="en-US" sz="1000" b="1" dirty="0">
              <a:solidFill>
                <a:schemeClr val="bg1"/>
              </a:solidFill>
            </a:endParaRPr>
          </a:p>
        </p:txBody>
      </p:sp>
      <p:sp>
        <p:nvSpPr>
          <p:cNvPr id="19" name="Round Single Corner Rectangle 18"/>
          <p:cNvSpPr/>
          <p:nvPr/>
        </p:nvSpPr>
        <p:spPr>
          <a:xfrm>
            <a:off x="4633223" y="1250757"/>
            <a:ext cx="3980985" cy="2781288"/>
          </a:xfrm>
          <a:prstGeom prst="round1Rect">
            <a:avLst/>
          </a:prstGeom>
          <a:solidFill>
            <a:schemeClr val="bg1"/>
          </a:solidFill>
          <a:ln w="381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3C71"/>
                </a:solidFill>
              </a:ln>
            </a:endParaRPr>
          </a:p>
        </p:txBody>
      </p:sp>
      <p:sp>
        <p:nvSpPr>
          <p:cNvPr id="20" name="Rectangle 19"/>
          <p:cNvSpPr/>
          <p:nvPr/>
        </p:nvSpPr>
        <p:spPr>
          <a:xfrm>
            <a:off x="4624514" y="1013981"/>
            <a:ext cx="1919918" cy="236426"/>
          </a:xfrm>
          <a:prstGeom prst="rect">
            <a:avLst/>
          </a:prstGeom>
          <a:solidFill>
            <a:srgbClr val="002060"/>
          </a:solidFill>
          <a:ln w="19050">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r>
              <a:rPr lang="en-US" sz="1000" b="1" dirty="0" smtClean="0">
                <a:solidFill>
                  <a:schemeClr val="bg1"/>
                </a:solidFill>
              </a:rPr>
              <a:t>Intel DL Deployment Tool</a:t>
            </a:r>
            <a:endParaRPr lang="en-US" sz="1000" b="1" dirty="0">
              <a:solidFill>
                <a:schemeClr val="bg1"/>
              </a:solidFill>
            </a:endParaRPr>
          </a:p>
        </p:txBody>
      </p:sp>
      <p:sp>
        <p:nvSpPr>
          <p:cNvPr id="22" name="Rectangle 21"/>
          <p:cNvSpPr/>
          <p:nvPr/>
        </p:nvSpPr>
        <p:spPr>
          <a:xfrm>
            <a:off x="4633223" y="2685190"/>
            <a:ext cx="4016700" cy="1246495"/>
          </a:xfrm>
          <a:prstGeom prst="rect">
            <a:avLst/>
          </a:prstGeom>
        </p:spPr>
        <p:txBody>
          <a:bodyPr wrap="square">
            <a:spAutoFit/>
          </a:bodyPr>
          <a:lstStyle/>
          <a:p>
            <a:pPr marL="114300" lvl="1" indent="-114300">
              <a:spcBef>
                <a:spcPts val="600"/>
              </a:spcBef>
              <a:buFont typeface="Arial" panose="020B0604020202020204" pitchFamily="34" charset="0"/>
              <a:buChar char="•"/>
            </a:pPr>
            <a:r>
              <a:rPr lang="en-US" sz="1100" b="1" dirty="0" smtClean="0">
                <a:solidFill>
                  <a:srgbClr val="002060"/>
                </a:solidFill>
                <a:ea typeface="Intel Clear" panose="020B0604020203020204" pitchFamily="34" charset="0"/>
                <a:cs typeface="Intel Clear" panose="020B0604020203020204" pitchFamily="34" charset="0"/>
              </a:rPr>
              <a:t>IMPORT Trained Model (trained on Intel or 3</a:t>
            </a:r>
            <a:r>
              <a:rPr lang="en-US" sz="1100" b="1" baseline="30000" dirty="0" smtClean="0">
                <a:solidFill>
                  <a:srgbClr val="002060"/>
                </a:solidFill>
                <a:ea typeface="Intel Clear" panose="020B0604020203020204" pitchFamily="34" charset="0"/>
                <a:cs typeface="Intel Clear" panose="020B0604020203020204" pitchFamily="34" charset="0"/>
              </a:rPr>
              <a:t>rd</a:t>
            </a:r>
            <a:r>
              <a:rPr lang="en-US" sz="1100" b="1" dirty="0" smtClean="0">
                <a:solidFill>
                  <a:srgbClr val="002060"/>
                </a:solidFill>
                <a:ea typeface="Intel Clear" panose="020B0604020203020204" pitchFamily="34" charset="0"/>
                <a:cs typeface="Intel Clear" panose="020B0604020203020204" pitchFamily="34" charset="0"/>
              </a:rPr>
              <a:t> Party HW)</a:t>
            </a:r>
          </a:p>
          <a:p>
            <a:pPr marL="114300" lvl="1" indent="-114300">
              <a:spcBef>
                <a:spcPts val="600"/>
              </a:spcBef>
              <a:buFont typeface="Arial" panose="020B0604020202020204" pitchFamily="34" charset="0"/>
              <a:buChar char="•"/>
            </a:pPr>
            <a:r>
              <a:rPr lang="en-US" sz="1100" b="1" dirty="0" smtClean="0">
                <a:solidFill>
                  <a:srgbClr val="002060"/>
                </a:solidFill>
                <a:ea typeface="Intel Clear" panose="020B0604020203020204" pitchFamily="34" charset="0"/>
                <a:cs typeface="Intel Clear" panose="020B0604020203020204" pitchFamily="34" charset="0"/>
              </a:rPr>
              <a:t>COMPRESS Model </a:t>
            </a:r>
            <a:r>
              <a:rPr lang="en-US" sz="1100" b="1" dirty="0">
                <a:solidFill>
                  <a:srgbClr val="002060"/>
                </a:solidFill>
                <a:ea typeface="Intel Clear" panose="020B0604020203020204" pitchFamily="34" charset="0"/>
                <a:cs typeface="Intel Clear" panose="020B0604020203020204" pitchFamily="34" charset="0"/>
              </a:rPr>
              <a:t>for </a:t>
            </a:r>
            <a:r>
              <a:rPr lang="en-US" sz="1100" b="1" dirty="0" smtClean="0">
                <a:solidFill>
                  <a:srgbClr val="002060"/>
                </a:solidFill>
                <a:ea typeface="Intel Clear" panose="020B0604020203020204" pitchFamily="34" charset="0"/>
                <a:cs typeface="Intel Clear" panose="020B0604020203020204" pitchFamily="34" charset="0"/>
              </a:rPr>
              <a:t>Inference on Target Intel HW</a:t>
            </a:r>
            <a:endParaRPr lang="en-US" sz="1100" b="1" dirty="0">
              <a:solidFill>
                <a:srgbClr val="002060"/>
              </a:solidFill>
              <a:ea typeface="Intel Clear" panose="020B0604020203020204" pitchFamily="34" charset="0"/>
              <a:cs typeface="Intel Clear" panose="020B0604020203020204" pitchFamily="34" charset="0"/>
            </a:endParaRPr>
          </a:p>
          <a:p>
            <a:pPr marL="114300" lvl="1" indent="-114300">
              <a:spcBef>
                <a:spcPts val="600"/>
              </a:spcBef>
              <a:buFont typeface="Arial" panose="020B0604020202020204" pitchFamily="34" charset="0"/>
              <a:buChar char="•"/>
            </a:pPr>
            <a:r>
              <a:rPr lang="en-US" sz="1100" b="1" dirty="0">
                <a:solidFill>
                  <a:srgbClr val="002060"/>
                </a:solidFill>
                <a:ea typeface="Intel Clear" panose="020B0604020203020204" pitchFamily="34" charset="0"/>
                <a:cs typeface="Intel Clear" panose="020B0604020203020204" pitchFamily="34" charset="0"/>
              </a:rPr>
              <a:t>GENERATE </a:t>
            </a:r>
            <a:r>
              <a:rPr lang="en-US" sz="1100" b="1" dirty="0" smtClean="0">
                <a:solidFill>
                  <a:srgbClr val="002060"/>
                </a:solidFill>
                <a:ea typeface="Intel Clear" panose="020B0604020203020204" pitchFamily="34" charset="0"/>
                <a:cs typeface="Intel Clear" panose="020B0604020203020204" pitchFamily="34" charset="0"/>
              </a:rPr>
              <a:t>Inference HW-Specific Code (</a:t>
            </a:r>
            <a:r>
              <a:rPr lang="en-US" sz="1100" b="1" dirty="0" err="1" smtClean="0">
                <a:solidFill>
                  <a:srgbClr val="002060"/>
                </a:solidFill>
                <a:ea typeface="Intel Clear" panose="020B0604020203020204" pitchFamily="34" charset="0"/>
                <a:cs typeface="Intel Clear" panose="020B0604020203020204" pitchFamily="34" charset="0"/>
              </a:rPr>
              <a:t>OpenVX</a:t>
            </a:r>
            <a:r>
              <a:rPr lang="en-US" sz="1100" b="1" dirty="0" smtClean="0">
                <a:solidFill>
                  <a:srgbClr val="002060"/>
                </a:solidFill>
                <a:ea typeface="Intel Clear" panose="020B0604020203020204" pitchFamily="34" charset="0"/>
                <a:cs typeface="Intel Clear" panose="020B0604020203020204" pitchFamily="34" charset="0"/>
              </a:rPr>
              <a:t>, C/C++)</a:t>
            </a:r>
          </a:p>
          <a:p>
            <a:pPr marL="114300" lvl="1" indent="-114300">
              <a:spcBef>
                <a:spcPts val="600"/>
              </a:spcBef>
              <a:buFont typeface="Arial" panose="020B0604020202020204" pitchFamily="34" charset="0"/>
              <a:buChar char="•"/>
            </a:pPr>
            <a:r>
              <a:rPr lang="en-US" sz="1100" b="1" dirty="0" smtClean="0">
                <a:solidFill>
                  <a:srgbClr val="002060"/>
                </a:solidFill>
                <a:ea typeface="Intel Clear" panose="020B0604020203020204" pitchFamily="34" charset="0"/>
                <a:cs typeface="Intel Clear" panose="020B0604020203020204" pitchFamily="34" charset="0"/>
              </a:rPr>
              <a:t>INTEGRATE with System SW / Application Stack &amp; TUNE</a:t>
            </a:r>
          </a:p>
          <a:p>
            <a:pPr marL="114300" lvl="1" indent="-114300">
              <a:spcBef>
                <a:spcPts val="600"/>
              </a:spcBef>
              <a:buFont typeface="Arial" panose="020B0604020202020204" pitchFamily="34" charset="0"/>
              <a:buChar char="•"/>
            </a:pPr>
            <a:r>
              <a:rPr lang="en-US" sz="1100" b="1" dirty="0" smtClean="0">
                <a:solidFill>
                  <a:srgbClr val="002060"/>
                </a:solidFill>
                <a:ea typeface="Intel Clear" panose="020B0604020203020204" pitchFamily="34" charset="0"/>
                <a:cs typeface="Intel Clear" panose="020B0604020203020204" pitchFamily="34" charset="0"/>
              </a:rPr>
              <a:t>EVALUATE Results and ITERATE</a:t>
            </a:r>
            <a:endParaRPr lang="en-US" sz="1100" b="1" dirty="0">
              <a:solidFill>
                <a:srgbClr val="002060"/>
              </a:solidFill>
              <a:ea typeface="Intel Clear" panose="020B0604020203020204" pitchFamily="34" charset="0"/>
              <a:cs typeface="Intel Clear" panose="020B0604020203020204" pitchFamily="34" charset="0"/>
            </a:endParaRPr>
          </a:p>
        </p:txBody>
      </p:sp>
      <p:sp>
        <p:nvSpPr>
          <p:cNvPr id="24" name="Rectangle 23"/>
          <p:cNvSpPr/>
          <p:nvPr/>
        </p:nvSpPr>
        <p:spPr>
          <a:xfrm>
            <a:off x="573146" y="2600551"/>
            <a:ext cx="3946261" cy="1415772"/>
          </a:xfrm>
          <a:prstGeom prst="rect">
            <a:avLst/>
          </a:prstGeom>
          <a:noFill/>
        </p:spPr>
        <p:txBody>
          <a:bodyPr wrap="square" rIns="0">
            <a:spAutoFit/>
          </a:bodyPr>
          <a:lstStyle/>
          <a:p>
            <a:pPr marL="114300" lvl="1" indent="-114300" defTabSz="457010">
              <a:spcBef>
                <a:spcPts val="600"/>
              </a:spcBef>
              <a:buFont typeface="Arial" panose="020B0604020202020204" pitchFamily="34" charset="0"/>
              <a:buChar char="•"/>
            </a:pPr>
            <a:r>
              <a:rPr lang="en-US" sz="1100" b="1" dirty="0" smtClean="0">
                <a:solidFill>
                  <a:srgbClr val="002060"/>
                </a:solidFill>
                <a:ea typeface="Intel Clear" panose="020B0604020203020204" pitchFamily="34" charset="0"/>
                <a:cs typeface="Intel Clear" panose="020B0604020203020204" pitchFamily="34" charset="0"/>
              </a:rPr>
              <a:t>INSTALL / SELECT </a:t>
            </a:r>
            <a:br>
              <a:rPr lang="en-US" sz="1100" b="1" dirty="0" smtClean="0">
                <a:solidFill>
                  <a:srgbClr val="002060"/>
                </a:solidFill>
                <a:ea typeface="Intel Clear" panose="020B0604020203020204" pitchFamily="34" charset="0"/>
                <a:cs typeface="Intel Clear" panose="020B0604020203020204" pitchFamily="34" charset="0"/>
              </a:rPr>
            </a:br>
            <a:r>
              <a:rPr lang="en-US" sz="1100" b="1" dirty="0" smtClean="0">
                <a:solidFill>
                  <a:srgbClr val="002060"/>
                </a:solidFill>
                <a:ea typeface="Intel Clear" panose="020B0604020203020204" pitchFamily="34" charset="0"/>
                <a:cs typeface="Intel Clear" panose="020B0604020203020204" pitchFamily="34" charset="0"/>
              </a:rPr>
              <a:t>IA-Optimized Frameworks</a:t>
            </a:r>
            <a:endParaRPr lang="en-US" sz="1100" b="1" dirty="0">
              <a:solidFill>
                <a:srgbClr val="002060"/>
              </a:solidFill>
              <a:ea typeface="Intel Clear" panose="020B0604020203020204" pitchFamily="34" charset="0"/>
              <a:cs typeface="Intel Clear" panose="020B0604020203020204" pitchFamily="34" charset="0"/>
            </a:endParaRPr>
          </a:p>
          <a:p>
            <a:pPr marL="114300" lvl="1" indent="-114300" defTabSz="457010">
              <a:spcBef>
                <a:spcPts val="600"/>
              </a:spcBef>
              <a:buFont typeface="Arial" panose="020B0604020202020204" pitchFamily="34" charset="0"/>
              <a:buChar char="•"/>
            </a:pPr>
            <a:r>
              <a:rPr lang="en-US" sz="1100" b="1" dirty="0">
                <a:solidFill>
                  <a:srgbClr val="002060"/>
                </a:solidFill>
                <a:ea typeface="Intel Clear" panose="020B0604020203020204" pitchFamily="34" charset="0"/>
                <a:cs typeface="Intel Clear" panose="020B0604020203020204" pitchFamily="34" charset="0"/>
              </a:rPr>
              <a:t>PREPARE </a:t>
            </a:r>
            <a:r>
              <a:rPr lang="en-US" sz="1100" b="1" dirty="0" smtClean="0">
                <a:solidFill>
                  <a:srgbClr val="002060"/>
                </a:solidFill>
                <a:ea typeface="Intel Clear" panose="020B0604020203020204" pitchFamily="34" charset="0"/>
                <a:cs typeface="Intel Clear" panose="020B0604020203020204" pitchFamily="34" charset="0"/>
              </a:rPr>
              <a:t>/ CREATE Dataset with Ground-truth </a:t>
            </a:r>
            <a:endParaRPr lang="en-US" sz="1100" b="1" dirty="0">
              <a:solidFill>
                <a:srgbClr val="002060"/>
              </a:solidFill>
              <a:ea typeface="Intel Clear" panose="020B0604020203020204" pitchFamily="34" charset="0"/>
              <a:cs typeface="Intel Clear" panose="020B0604020203020204" pitchFamily="34" charset="0"/>
            </a:endParaRPr>
          </a:p>
          <a:p>
            <a:pPr marL="114300" lvl="1" indent="-114300" defTabSz="457010">
              <a:spcBef>
                <a:spcPts val="600"/>
              </a:spcBef>
              <a:buFont typeface="Arial" panose="020B0604020202020204" pitchFamily="34" charset="0"/>
              <a:buChar char="•"/>
            </a:pPr>
            <a:r>
              <a:rPr lang="en-US" sz="1100" b="1" dirty="0" smtClean="0">
                <a:solidFill>
                  <a:srgbClr val="002060"/>
                </a:solidFill>
                <a:ea typeface="Intel Clear" panose="020B0604020203020204" pitchFamily="34" charset="0"/>
                <a:cs typeface="Intel Clear" panose="020B0604020203020204" pitchFamily="34" charset="0"/>
              </a:rPr>
              <a:t>DESIGN / </a:t>
            </a:r>
            <a:r>
              <a:rPr lang="en-US" sz="1100" b="1" dirty="0">
                <a:solidFill>
                  <a:srgbClr val="002060"/>
                </a:solidFill>
                <a:ea typeface="Intel Clear" panose="020B0604020203020204" pitchFamily="34" charset="0"/>
                <a:cs typeface="Intel Clear" panose="020B0604020203020204" pitchFamily="34" charset="0"/>
              </a:rPr>
              <a:t>TRAIN </a:t>
            </a:r>
            <a:r>
              <a:rPr lang="en-US" sz="1100" b="1" dirty="0" smtClean="0">
                <a:solidFill>
                  <a:srgbClr val="002060"/>
                </a:solidFill>
                <a:ea typeface="Intel Clear" panose="020B0604020203020204" pitchFamily="34" charset="0"/>
                <a:cs typeface="Intel Clear" panose="020B0604020203020204" pitchFamily="34" charset="0"/>
              </a:rPr>
              <a:t>Model(s) with IA-Opt. Hyper-Parameters</a:t>
            </a:r>
            <a:endParaRPr lang="en-US" sz="1100" b="1" dirty="0">
              <a:solidFill>
                <a:srgbClr val="002060"/>
              </a:solidFill>
              <a:ea typeface="Intel Clear" panose="020B0604020203020204" pitchFamily="34" charset="0"/>
              <a:cs typeface="Intel Clear" panose="020B0604020203020204" pitchFamily="34" charset="0"/>
            </a:endParaRPr>
          </a:p>
          <a:p>
            <a:pPr marL="114300" lvl="1" indent="-114300" defTabSz="457010">
              <a:spcBef>
                <a:spcPts val="600"/>
              </a:spcBef>
              <a:buFont typeface="Arial" panose="020B0604020202020204" pitchFamily="34" charset="0"/>
              <a:buChar char="•"/>
            </a:pPr>
            <a:r>
              <a:rPr lang="en-US" sz="1100" b="1" dirty="0">
                <a:solidFill>
                  <a:srgbClr val="002060"/>
                </a:solidFill>
                <a:ea typeface="Intel Clear" panose="020B0604020203020204" pitchFamily="34" charset="0"/>
                <a:cs typeface="Intel Clear" panose="020B0604020203020204" pitchFamily="34" charset="0"/>
              </a:rPr>
              <a:t>MONITOR </a:t>
            </a:r>
            <a:r>
              <a:rPr lang="en-US" sz="1100" b="1" dirty="0" smtClean="0">
                <a:solidFill>
                  <a:srgbClr val="002060"/>
                </a:solidFill>
                <a:ea typeface="Intel Clear" panose="020B0604020203020204" pitchFamily="34" charset="0"/>
                <a:cs typeface="Intel Clear" panose="020B0604020203020204" pitchFamily="34" charset="0"/>
              </a:rPr>
              <a:t>Training Progress across Candidate Models</a:t>
            </a:r>
            <a:endParaRPr lang="en-US" sz="1100" b="1" dirty="0">
              <a:solidFill>
                <a:srgbClr val="002060"/>
              </a:solidFill>
              <a:ea typeface="Intel Clear" panose="020B0604020203020204" pitchFamily="34" charset="0"/>
              <a:cs typeface="Intel Clear" panose="020B0604020203020204" pitchFamily="34" charset="0"/>
            </a:endParaRPr>
          </a:p>
          <a:p>
            <a:pPr marL="114300" lvl="1" indent="-114300" defTabSz="457010">
              <a:spcBef>
                <a:spcPts val="600"/>
              </a:spcBef>
              <a:buFont typeface="Arial" panose="020B0604020202020204" pitchFamily="34" charset="0"/>
              <a:buChar char="•"/>
            </a:pPr>
            <a:r>
              <a:rPr lang="en-US" sz="1100" b="1" dirty="0" smtClean="0">
                <a:solidFill>
                  <a:srgbClr val="002060"/>
                </a:solidFill>
                <a:ea typeface="Intel Clear" panose="020B0604020203020204" pitchFamily="34" charset="0"/>
                <a:cs typeface="Intel Clear" panose="020B0604020203020204" pitchFamily="34" charset="0"/>
              </a:rPr>
              <a:t>EVALUATE Results and ITERATE</a:t>
            </a:r>
            <a:endParaRPr lang="en-US" sz="1100" b="1" dirty="0">
              <a:solidFill>
                <a:srgbClr val="002060"/>
              </a:solidFill>
              <a:ea typeface="Intel Clear" panose="020B0604020203020204" pitchFamily="34" charset="0"/>
              <a:cs typeface="Intel Clear" panose="020B0604020203020204" pitchFamily="34" charset="0"/>
            </a:endParaRPr>
          </a:p>
        </p:txBody>
      </p:sp>
      <p:pic>
        <p:nvPicPr>
          <p:cNvPr id="26" name="Picture 6"/>
          <p:cNvPicPr>
            <a:picLocks noGrp="1" noChangeAspect="1" noChangeArrowheads="1"/>
          </p:cNvPicPr>
          <p:nvPr>
            <p:ph sz="quarter" idx="13"/>
          </p:nvPr>
        </p:nvPicPr>
        <p:blipFill>
          <a:blip r:embed="rId9" cstate="print">
            <a:extLst>
              <a:ext uri="{28A0092B-C50C-407E-A947-70E740481C1C}">
                <a14:useLocalDpi xmlns:a14="http://schemas.microsoft.com/office/drawing/2010/main" val="0"/>
              </a:ext>
            </a:extLst>
          </a:blip>
          <a:srcRect/>
          <a:stretch>
            <a:fillRect/>
          </a:stretch>
        </p:blipFill>
        <p:spPr bwMode="auto">
          <a:xfrm>
            <a:off x="5293224" y="1795963"/>
            <a:ext cx="861177" cy="61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6189863" y="1844354"/>
            <a:ext cx="1131365" cy="6356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600" dirty="0" err="1" smtClean="0">
                <a:solidFill>
                  <a:schemeClr val="tx2"/>
                </a:solidFill>
                <a:latin typeface="Arial" panose="020B0604020202020204" pitchFamily="34" charset="0"/>
                <a:cs typeface="Arial" panose="020B0604020202020204" pitchFamily="34" charset="0"/>
              </a:rPr>
              <a:t>configure_nn</a:t>
            </a:r>
            <a:r>
              <a:rPr lang="en-US" sz="600" dirty="0" smtClean="0">
                <a:solidFill>
                  <a:schemeClr val="tx2"/>
                </a:solidFill>
                <a:latin typeface="Arial" panose="020B0604020202020204" pitchFamily="34" charset="0"/>
                <a:cs typeface="Arial" panose="020B0604020202020204" pitchFamily="34" charset="0"/>
              </a:rPr>
              <a:t>(</a:t>
            </a:r>
            <a:r>
              <a:rPr lang="en-US" sz="600" dirty="0" err="1" smtClean="0">
                <a:solidFill>
                  <a:schemeClr val="tx2"/>
                </a:solidFill>
                <a:latin typeface="Arial" panose="020B0604020202020204" pitchFamily="34" charset="0"/>
                <a:cs typeface="Arial" panose="020B0604020202020204" pitchFamily="34" charset="0"/>
              </a:rPr>
              <a:t>fpga</a:t>
            </a:r>
            <a:r>
              <a:rPr lang="en-US" sz="600" dirty="0" smtClean="0">
                <a:solidFill>
                  <a:schemeClr val="tx2"/>
                </a:solidFill>
                <a:latin typeface="Arial" panose="020B0604020202020204" pitchFamily="34" charset="0"/>
                <a:cs typeface="Arial" panose="020B0604020202020204" pitchFamily="34" charset="0"/>
              </a:rPr>
              <a:t>/,…)</a:t>
            </a:r>
          </a:p>
          <a:p>
            <a:r>
              <a:rPr lang="en-US" sz="600" dirty="0" err="1" smtClean="0">
                <a:solidFill>
                  <a:schemeClr val="tx2"/>
                </a:solidFill>
                <a:latin typeface="Arial" panose="020B0604020202020204" pitchFamily="34" charset="0"/>
                <a:cs typeface="Arial" panose="020B0604020202020204" pitchFamily="34" charset="0"/>
              </a:rPr>
              <a:t>allocate_buffer</a:t>
            </a:r>
            <a:r>
              <a:rPr lang="en-US" sz="600" dirty="0" smtClean="0">
                <a:solidFill>
                  <a:schemeClr val="tx2"/>
                </a:solidFill>
                <a:latin typeface="Arial" panose="020B0604020202020204" pitchFamily="34" charset="0"/>
                <a:cs typeface="Arial" panose="020B0604020202020204" pitchFamily="34" charset="0"/>
              </a:rPr>
              <a:t>(…)</a:t>
            </a:r>
          </a:p>
          <a:p>
            <a:r>
              <a:rPr lang="en-US" sz="600" dirty="0" err="1" smtClean="0">
                <a:solidFill>
                  <a:srgbClr val="00B050"/>
                </a:solidFill>
                <a:latin typeface="Arial" panose="020B0604020202020204" pitchFamily="34" charset="0"/>
                <a:cs typeface="Arial" panose="020B0604020202020204" pitchFamily="34" charset="0"/>
              </a:rPr>
              <a:t>fpga_conv</a:t>
            </a:r>
            <a:r>
              <a:rPr lang="en-US" sz="600" dirty="0" smtClean="0">
                <a:solidFill>
                  <a:srgbClr val="00B050"/>
                </a:solidFill>
                <a:latin typeface="Arial" panose="020B0604020202020204" pitchFamily="34" charset="0"/>
                <a:cs typeface="Arial" panose="020B0604020202020204" pitchFamily="34" charset="0"/>
              </a:rPr>
              <a:t>(</a:t>
            </a:r>
            <a:r>
              <a:rPr lang="en-US" sz="600" dirty="0" err="1" smtClean="0">
                <a:solidFill>
                  <a:srgbClr val="00B050"/>
                </a:solidFill>
                <a:latin typeface="Arial" panose="020B0604020202020204" pitchFamily="34" charset="0"/>
                <a:cs typeface="Arial" panose="020B0604020202020204" pitchFamily="34" charset="0"/>
              </a:rPr>
              <a:t>input,output</a:t>
            </a:r>
            <a:r>
              <a:rPr lang="en-US" sz="600" dirty="0" smtClean="0">
                <a:solidFill>
                  <a:srgbClr val="00B050"/>
                </a:solidFill>
                <a:latin typeface="Arial" panose="020B0604020202020204" pitchFamily="34" charset="0"/>
                <a:cs typeface="Arial" panose="020B0604020202020204" pitchFamily="34" charset="0"/>
              </a:rPr>
              <a:t>);</a:t>
            </a:r>
          </a:p>
          <a:p>
            <a:r>
              <a:rPr lang="en-US" sz="600" dirty="0" err="1">
                <a:solidFill>
                  <a:srgbClr val="00B050"/>
                </a:solidFill>
                <a:latin typeface="Arial" panose="020B0604020202020204" pitchFamily="34" charset="0"/>
                <a:cs typeface="Arial" panose="020B0604020202020204" pitchFamily="34" charset="0"/>
              </a:rPr>
              <a:t>f</a:t>
            </a:r>
            <a:r>
              <a:rPr lang="en-US" sz="600" dirty="0" err="1" smtClean="0">
                <a:solidFill>
                  <a:srgbClr val="00B050"/>
                </a:solidFill>
                <a:latin typeface="Arial" panose="020B0604020202020204" pitchFamily="34" charset="0"/>
                <a:cs typeface="Arial" panose="020B0604020202020204" pitchFamily="34" charset="0"/>
              </a:rPr>
              <a:t>pga_conv</a:t>
            </a:r>
            <a:r>
              <a:rPr lang="en-US" sz="600" dirty="0" smtClean="0">
                <a:solidFill>
                  <a:srgbClr val="00B050"/>
                </a:solidFill>
                <a:latin typeface="Arial" panose="020B0604020202020204" pitchFamily="34" charset="0"/>
                <a:cs typeface="Arial" panose="020B0604020202020204" pitchFamily="34" charset="0"/>
              </a:rPr>
              <a:t>(…);</a:t>
            </a:r>
          </a:p>
          <a:p>
            <a:r>
              <a:rPr lang="en-US" sz="600" dirty="0" err="1" smtClean="0">
                <a:solidFill>
                  <a:schemeClr val="accent5">
                    <a:lumMod val="75000"/>
                  </a:schemeClr>
                </a:solidFill>
                <a:latin typeface="Arial" panose="020B0604020202020204" pitchFamily="34" charset="0"/>
                <a:cs typeface="Arial" panose="020B0604020202020204" pitchFamily="34" charset="0"/>
              </a:rPr>
              <a:t>mkl_SoftMax</a:t>
            </a:r>
            <a:r>
              <a:rPr lang="en-US" sz="600" dirty="0" smtClean="0">
                <a:solidFill>
                  <a:schemeClr val="accent5">
                    <a:lumMod val="75000"/>
                  </a:schemeClr>
                </a:solidFill>
                <a:latin typeface="Arial" panose="020B0604020202020204" pitchFamily="34" charset="0"/>
                <a:cs typeface="Arial" panose="020B0604020202020204" pitchFamily="34" charset="0"/>
              </a:rPr>
              <a:t>(…);</a:t>
            </a:r>
          </a:p>
          <a:p>
            <a:r>
              <a:rPr lang="en-US" sz="600" dirty="0" err="1">
                <a:solidFill>
                  <a:schemeClr val="accent5">
                    <a:lumMod val="75000"/>
                  </a:schemeClr>
                </a:solidFill>
                <a:latin typeface="Arial" panose="020B0604020202020204" pitchFamily="34" charset="0"/>
                <a:cs typeface="Arial" panose="020B0604020202020204" pitchFamily="34" charset="0"/>
              </a:rPr>
              <a:t>m</a:t>
            </a:r>
            <a:r>
              <a:rPr lang="en-US" sz="600" dirty="0" err="1" smtClean="0">
                <a:solidFill>
                  <a:schemeClr val="accent5">
                    <a:lumMod val="75000"/>
                  </a:schemeClr>
                </a:solidFill>
                <a:latin typeface="Arial" panose="020B0604020202020204" pitchFamily="34" charset="0"/>
                <a:cs typeface="Arial" panose="020B0604020202020204" pitchFamily="34" charset="0"/>
              </a:rPr>
              <a:t>kl_SoftMax</a:t>
            </a:r>
            <a:r>
              <a:rPr lang="en-US" sz="600" dirty="0" smtClean="0">
                <a:solidFill>
                  <a:schemeClr val="accent5">
                    <a:lumMod val="75000"/>
                  </a:schemeClr>
                </a:solidFill>
                <a:latin typeface="Arial" panose="020B0604020202020204" pitchFamily="34" charset="0"/>
                <a:cs typeface="Arial" panose="020B0604020202020204" pitchFamily="34" charset="0"/>
              </a:rPr>
              <a:t>(…);</a:t>
            </a:r>
          </a:p>
          <a:p>
            <a:r>
              <a:rPr lang="en-US" sz="600" dirty="0" smtClean="0">
                <a:solidFill>
                  <a:schemeClr val="tx2"/>
                </a:solidFill>
                <a:latin typeface="Arial" panose="020B0604020202020204" pitchFamily="34" charset="0"/>
                <a:cs typeface="Arial" panose="020B0604020202020204" pitchFamily="34" charset="0"/>
              </a:rPr>
              <a:t>…</a:t>
            </a:r>
            <a:endParaRPr lang="en-US" sz="600" dirty="0">
              <a:solidFill>
                <a:schemeClr val="tx2"/>
              </a:solidFill>
              <a:latin typeface="Arial" panose="020B0604020202020204" pitchFamily="34" charset="0"/>
              <a:cs typeface="Arial" panose="020B0604020202020204" pitchFamily="34" charset="0"/>
            </a:endParaRPr>
          </a:p>
        </p:txBody>
      </p:sp>
      <p:sp>
        <p:nvSpPr>
          <p:cNvPr id="31" name="Rectangle 30"/>
          <p:cNvSpPr/>
          <p:nvPr/>
        </p:nvSpPr>
        <p:spPr>
          <a:xfrm>
            <a:off x="551783" y="4486183"/>
            <a:ext cx="3967623" cy="188594"/>
          </a:xfrm>
          <a:prstGeom prst="rect">
            <a:avLst/>
          </a:prstGeom>
          <a:solidFill>
            <a:schemeClr val="bg1">
              <a:lumMod val="50000"/>
            </a:schemeClr>
          </a:solidFill>
          <a:ln w="190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r>
              <a:rPr lang="en-US" sz="1000" dirty="0" smtClean="0">
                <a:solidFill>
                  <a:prstClr val="white"/>
                </a:solidFill>
              </a:rPr>
              <a:t>Xeon (local or cloud)</a:t>
            </a:r>
            <a:endParaRPr lang="en-US" sz="1000" dirty="0">
              <a:solidFill>
                <a:prstClr val="white"/>
              </a:solidFill>
            </a:endParaRPr>
          </a:p>
        </p:txBody>
      </p:sp>
      <p:grpSp>
        <p:nvGrpSpPr>
          <p:cNvPr id="35" name="Group 34"/>
          <p:cNvGrpSpPr/>
          <p:nvPr/>
        </p:nvGrpSpPr>
        <p:grpSpPr>
          <a:xfrm>
            <a:off x="7858237" y="1343679"/>
            <a:ext cx="510640" cy="435296"/>
            <a:chOff x="4448557" y="-378404"/>
            <a:chExt cx="1085889" cy="895759"/>
          </a:xfrm>
        </p:grpSpPr>
        <p:sp>
          <p:nvSpPr>
            <p:cNvPr id="36" name="Curved Right Arrow 35"/>
            <p:cNvSpPr/>
            <p:nvPr/>
          </p:nvSpPr>
          <p:spPr>
            <a:xfrm rot="5400000">
              <a:off x="4761744" y="-691591"/>
              <a:ext cx="419544" cy="1045918"/>
            </a:xfrm>
            <a:prstGeom prst="curved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2" tIns="45719" rIns="91432" bIns="45719" rtlCol="0" anchor="ctr"/>
            <a:lstStyle/>
            <a:p>
              <a:pPr algn="ctr" defTabSz="609268"/>
              <a:endParaRPr lang="en-US" sz="2400">
                <a:solidFill>
                  <a:prstClr val="black"/>
                </a:solidFill>
                <a:latin typeface="Intel Clear Light" charset="0"/>
                <a:ea typeface="Intel Clear Light" charset="0"/>
                <a:cs typeface="Intel Clear Light" charset="0"/>
              </a:endParaRPr>
            </a:p>
          </p:txBody>
        </p:sp>
        <p:sp>
          <p:nvSpPr>
            <p:cNvPr id="37" name="Curved Right Arrow 36"/>
            <p:cNvSpPr/>
            <p:nvPr/>
          </p:nvSpPr>
          <p:spPr>
            <a:xfrm rot="5400000" flipH="1" flipV="1">
              <a:off x="4801715" y="-215376"/>
              <a:ext cx="419544" cy="1045918"/>
            </a:xfrm>
            <a:prstGeom prst="curved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2" tIns="45719" rIns="91432" bIns="45719" rtlCol="0" anchor="ctr"/>
            <a:lstStyle/>
            <a:p>
              <a:pPr algn="ctr" defTabSz="609268"/>
              <a:endParaRPr lang="en-US" sz="2400">
                <a:solidFill>
                  <a:prstClr val="black"/>
                </a:solidFill>
                <a:latin typeface="Intel Clear Light" charset="0"/>
                <a:ea typeface="Intel Clear Light" charset="0"/>
                <a:cs typeface="Intel Clear Light" charset="0"/>
              </a:endParaRPr>
            </a:p>
          </p:txBody>
        </p:sp>
      </p:grpSp>
      <p:grpSp>
        <p:nvGrpSpPr>
          <p:cNvPr id="38" name="Group 37"/>
          <p:cNvGrpSpPr/>
          <p:nvPr/>
        </p:nvGrpSpPr>
        <p:grpSpPr>
          <a:xfrm>
            <a:off x="3747371" y="1343679"/>
            <a:ext cx="510640" cy="435296"/>
            <a:chOff x="4448557" y="-378404"/>
            <a:chExt cx="1085889" cy="895759"/>
          </a:xfrm>
        </p:grpSpPr>
        <p:sp>
          <p:nvSpPr>
            <p:cNvPr id="39" name="Curved Right Arrow 38"/>
            <p:cNvSpPr/>
            <p:nvPr/>
          </p:nvSpPr>
          <p:spPr>
            <a:xfrm rot="5400000">
              <a:off x="4761744" y="-691591"/>
              <a:ext cx="419544" cy="1045918"/>
            </a:xfrm>
            <a:prstGeom prst="curved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2" tIns="45719" rIns="91432" bIns="45719" rtlCol="0" anchor="ctr"/>
            <a:lstStyle/>
            <a:p>
              <a:pPr algn="ctr" defTabSz="609268"/>
              <a:endParaRPr lang="en-US" sz="2400">
                <a:solidFill>
                  <a:prstClr val="black"/>
                </a:solidFill>
                <a:latin typeface="Intel Clear Light" charset="0"/>
                <a:ea typeface="Intel Clear Light" charset="0"/>
                <a:cs typeface="Intel Clear Light" charset="0"/>
              </a:endParaRPr>
            </a:p>
          </p:txBody>
        </p:sp>
        <p:sp>
          <p:nvSpPr>
            <p:cNvPr id="40" name="Curved Right Arrow 39"/>
            <p:cNvSpPr/>
            <p:nvPr/>
          </p:nvSpPr>
          <p:spPr>
            <a:xfrm rot="5400000" flipH="1" flipV="1">
              <a:off x="4801715" y="-215376"/>
              <a:ext cx="419544" cy="1045918"/>
            </a:xfrm>
            <a:prstGeom prst="curved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2" tIns="45719" rIns="91432" bIns="45719" rtlCol="0" anchor="ctr"/>
            <a:lstStyle/>
            <a:p>
              <a:pPr algn="ctr" defTabSz="609268"/>
              <a:endParaRPr lang="en-US" sz="2400">
                <a:solidFill>
                  <a:prstClr val="black"/>
                </a:solidFill>
                <a:latin typeface="Intel Clear Light" charset="0"/>
                <a:ea typeface="Intel Clear Light" charset="0"/>
                <a:cs typeface="Intel Clear Light" charset="0"/>
              </a:endParaRPr>
            </a:p>
          </p:txBody>
        </p:sp>
      </p:grpSp>
      <p:sp>
        <p:nvSpPr>
          <p:cNvPr id="41" name="Rectangle 40"/>
          <p:cNvSpPr/>
          <p:nvPr/>
        </p:nvSpPr>
        <p:spPr>
          <a:xfrm>
            <a:off x="4633224" y="4063918"/>
            <a:ext cx="3980984" cy="484387"/>
          </a:xfrm>
          <a:prstGeom prst="rect">
            <a:avLst/>
          </a:prstGeom>
          <a:solidFill>
            <a:schemeClr val="bg1"/>
          </a:solidFill>
          <a:ln w="1905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r>
              <a:rPr lang="en-US" sz="1000" b="1" dirty="0" smtClean="0">
                <a:solidFill>
                  <a:schemeClr val="tx1">
                    <a:lumMod val="50000"/>
                    <a:lumOff val="50000"/>
                  </a:schemeClr>
                </a:solidFill>
              </a:rPr>
              <a:t>Optimized libraries &amp; run-times (MKL-DNN, </a:t>
            </a:r>
            <a:r>
              <a:rPr lang="en-US" sz="1000" b="1" dirty="0" err="1" smtClean="0">
                <a:solidFill>
                  <a:schemeClr val="tx1">
                    <a:lumMod val="50000"/>
                    <a:lumOff val="50000"/>
                  </a:schemeClr>
                </a:solidFill>
              </a:rPr>
              <a:t>OpenVX</a:t>
            </a:r>
            <a:r>
              <a:rPr lang="en-US" sz="1000" b="1" dirty="0" smtClean="0">
                <a:solidFill>
                  <a:schemeClr val="tx1">
                    <a:lumMod val="50000"/>
                    <a:lumOff val="50000"/>
                  </a:schemeClr>
                </a:solidFill>
              </a:rPr>
              <a:t>, OpenCL)</a:t>
            </a:r>
          </a:p>
          <a:p>
            <a:pPr algn="ctr" defTabSz="342892"/>
            <a:r>
              <a:rPr lang="en-US" sz="1000" b="1" i="1" dirty="0" smtClean="0">
                <a:solidFill>
                  <a:schemeClr val="tx1">
                    <a:lumMod val="50000"/>
                    <a:lumOff val="50000"/>
                  </a:schemeClr>
                </a:solidFill>
              </a:rPr>
              <a:t>Data acquisition (sensors) </a:t>
            </a:r>
            <a:r>
              <a:rPr lang="en-US" sz="1000" b="1" dirty="0" smtClean="0">
                <a:solidFill>
                  <a:schemeClr val="tx1">
                    <a:lumMod val="50000"/>
                    <a:lumOff val="50000"/>
                  </a:schemeClr>
                </a:solidFill>
              </a:rPr>
              <a:t>and acceleration HW (FPGA, </a:t>
            </a:r>
            <a:r>
              <a:rPr lang="en-US" sz="1000" b="1" dirty="0" err="1" smtClean="0">
                <a:solidFill>
                  <a:schemeClr val="tx1">
                    <a:lumMod val="50000"/>
                    <a:lumOff val="50000"/>
                  </a:schemeClr>
                </a:solidFill>
              </a:rPr>
              <a:t>etc</a:t>
            </a:r>
            <a:r>
              <a:rPr lang="en-US" sz="1000" b="1" dirty="0" smtClean="0">
                <a:solidFill>
                  <a:schemeClr val="tx1">
                    <a:lumMod val="50000"/>
                    <a:lumOff val="50000"/>
                  </a:schemeClr>
                </a:solidFill>
              </a:rPr>
              <a:t>)</a:t>
            </a:r>
            <a:endParaRPr lang="en-US" sz="1000" b="1" dirty="0">
              <a:solidFill>
                <a:schemeClr val="tx1">
                  <a:lumMod val="50000"/>
                  <a:lumOff val="50000"/>
                </a:schemeClr>
              </a:solidFill>
            </a:endParaRPr>
          </a:p>
        </p:txBody>
      </p:sp>
      <p:sp>
        <p:nvSpPr>
          <p:cNvPr id="42" name="Rectangle 41"/>
          <p:cNvSpPr/>
          <p:nvPr/>
        </p:nvSpPr>
        <p:spPr>
          <a:xfrm>
            <a:off x="4633223" y="4486183"/>
            <a:ext cx="3980984" cy="184101"/>
          </a:xfrm>
          <a:prstGeom prst="rect">
            <a:avLst/>
          </a:prstGeom>
          <a:solidFill>
            <a:schemeClr val="bg1">
              <a:lumMod val="50000"/>
            </a:schemeClr>
          </a:solidFill>
          <a:ln w="190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r>
              <a:rPr lang="en-US" sz="1000" smtClean="0">
                <a:solidFill>
                  <a:prstClr val="white"/>
                </a:solidFill>
              </a:rPr>
              <a:t>Target Inference </a:t>
            </a:r>
            <a:r>
              <a:rPr lang="en-US" sz="1000" dirty="0" smtClean="0">
                <a:solidFill>
                  <a:prstClr val="white"/>
                </a:solidFill>
              </a:rPr>
              <a:t>Hardware Platform (physical or simulated)</a:t>
            </a:r>
            <a:endParaRPr lang="en-US" sz="1000" dirty="0">
              <a:solidFill>
                <a:prstClr val="white"/>
              </a:solidFill>
            </a:endParaRPr>
          </a:p>
        </p:txBody>
      </p:sp>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7961" y="1438424"/>
            <a:ext cx="1642446" cy="1055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78961" y="1838334"/>
            <a:ext cx="1539198" cy="904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377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29</a:t>
            </a:fld>
            <a:endParaRPr lang="en-US" dirty="0"/>
          </a:p>
        </p:txBody>
      </p:sp>
      <p:sp>
        <p:nvSpPr>
          <p:cNvPr id="3" name="Title 2"/>
          <p:cNvSpPr>
            <a:spLocks noGrp="1"/>
          </p:cNvSpPr>
          <p:nvPr>
            <p:ph type="title"/>
          </p:nvPr>
        </p:nvSpPr>
        <p:spPr/>
        <p:txBody>
          <a:bodyPr/>
          <a:lstStyle/>
          <a:p>
            <a:r>
              <a:rPr lang="en-US" dirty="0"/>
              <a:t>Leading AI research</a:t>
            </a:r>
            <a:endParaRPr lang="ru-RU" dirty="0"/>
          </a:p>
        </p:txBody>
      </p:sp>
      <p:sp>
        <p:nvSpPr>
          <p:cNvPr id="5" name="Footer Placeholder 4"/>
          <p:cNvSpPr>
            <a:spLocks noGrp="1"/>
          </p:cNvSpPr>
          <p:nvPr>
            <p:ph type="ftr" sz="quarter" idx="3"/>
          </p:nvPr>
        </p:nvSpPr>
        <p:spPr/>
        <p:txBody>
          <a:bodyPr/>
          <a:lstStyle/>
          <a:p>
            <a:endParaRPr lang="en-US" dirty="0"/>
          </a:p>
        </p:txBody>
      </p:sp>
      <p:pic>
        <p:nvPicPr>
          <p:cNvPr id="19" name="Picture 18"/>
          <p:cNvPicPr>
            <a:picLocks noChangeAspect="1"/>
          </p:cNvPicPr>
          <p:nvPr/>
        </p:nvPicPr>
        <p:blipFill>
          <a:blip r:embed="rId2"/>
          <a:stretch>
            <a:fillRect/>
          </a:stretch>
        </p:blipFill>
        <p:spPr>
          <a:xfrm>
            <a:off x="455613" y="618797"/>
            <a:ext cx="7900083" cy="4205590"/>
          </a:xfrm>
          <a:prstGeom prst="rect">
            <a:avLst/>
          </a:prstGeom>
        </p:spPr>
      </p:pic>
    </p:spTree>
    <p:extLst>
      <p:ext uri="{BB962C8B-B14F-4D97-AF65-F5344CB8AC3E}">
        <p14:creationId xmlns:p14="http://schemas.microsoft.com/office/powerpoint/2010/main" val="3496589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5671" y="1287281"/>
            <a:ext cx="2197933" cy="279379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pPr>
            <a:endParaRPr lang="en-US" sz="150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4" name="Rectangle 23"/>
          <p:cNvSpPr/>
          <p:nvPr/>
        </p:nvSpPr>
        <p:spPr bwMode="auto">
          <a:xfrm>
            <a:off x="2677418" y="1287281"/>
            <a:ext cx="2197933" cy="279379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pPr>
            <a:endParaRPr lang="en-US" sz="150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6" name="Rectangle 25"/>
          <p:cNvSpPr/>
          <p:nvPr/>
        </p:nvSpPr>
        <p:spPr bwMode="auto">
          <a:xfrm>
            <a:off x="5139165" y="1287281"/>
            <a:ext cx="2197933" cy="279379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pPr>
            <a:endParaRPr lang="en-US" sz="150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7" name="Rectangle 26"/>
          <p:cNvSpPr/>
          <p:nvPr/>
        </p:nvSpPr>
        <p:spPr bwMode="auto">
          <a:xfrm>
            <a:off x="7600910" y="1287281"/>
            <a:ext cx="1327419" cy="279379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pPr>
            <a:endParaRPr lang="en-US" sz="150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5" name="Shape 110"/>
          <p:cNvSpPr>
            <a:spLocks noGrp="1"/>
          </p:cNvSpPr>
          <p:nvPr>
            <p:ph type="title"/>
          </p:nvPr>
        </p:nvSpPr>
        <p:spPr>
          <a:xfrm>
            <a:off x="1209174" y="366639"/>
            <a:ext cx="6725652" cy="623248"/>
          </a:xfrm>
          <a:prstGeom prst="rect">
            <a:avLst/>
          </a:prstGeo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274320" tIns="0" rIns="274320" bIns="68580" numCol="1" rtlCol="0" anchor="b" anchorCtr="0" compatLnSpc="1">
            <a:prstTxWarp prst="textNoShape">
              <a:avLst/>
            </a:prstTxWarp>
            <a:noAutofit/>
          </a:bodyPr>
          <a:lstStyle/>
          <a:p>
            <a:pPr>
              <a:lnSpc>
                <a:spcPct val="70000"/>
              </a:lnSpc>
            </a:pPr>
            <a:r>
              <a:rPr lang="en-US" dirty="0"/>
              <a:t>Classical Machine Learning</a:t>
            </a:r>
          </a:p>
        </p:txBody>
      </p:sp>
      <p:pic>
        <p:nvPicPr>
          <p:cNvPr id="6" name="Picture 5"/>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888" r="38057"/>
          <a:stretch/>
        </p:blipFill>
        <p:spPr>
          <a:xfrm>
            <a:off x="495912" y="1947430"/>
            <a:ext cx="1637450" cy="1755347"/>
          </a:xfrm>
          <a:prstGeom prst="rect">
            <a:avLst/>
          </a:prstGeom>
          <a:noFill/>
          <a:effectLst/>
        </p:spPr>
      </p:pic>
      <p:grpSp>
        <p:nvGrpSpPr>
          <p:cNvPr id="28" name="Group 27"/>
          <p:cNvGrpSpPr/>
          <p:nvPr/>
        </p:nvGrpSpPr>
        <p:grpSpPr>
          <a:xfrm>
            <a:off x="1082810" y="2443129"/>
            <a:ext cx="791696" cy="478366"/>
            <a:chOff x="2380129" y="5506070"/>
            <a:chExt cx="2111188" cy="480398"/>
          </a:xfrm>
        </p:grpSpPr>
        <p:cxnSp>
          <p:nvCxnSpPr>
            <p:cNvPr id="8" name="Straight Connector 7"/>
            <p:cNvCxnSpPr/>
            <p:nvPr/>
          </p:nvCxnSpPr>
          <p:spPr>
            <a:xfrm flipV="1">
              <a:off x="3072160" y="5577728"/>
              <a:ext cx="920375" cy="106082"/>
            </a:xfrm>
            <a:prstGeom prst="line">
              <a:avLst/>
            </a:prstGeom>
            <a:noFill/>
            <a:ln w="317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10" name="Straight Connector 9"/>
            <p:cNvCxnSpPr/>
            <p:nvPr/>
          </p:nvCxnSpPr>
          <p:spPr>
            <a:xfrm>
              <a:off x="3553019" y="5612304"/>
              <a:ext cx="0" cy="374164"/>
            </a:xfrm>
            <a:prstGeom prst="line">
              <a:avLst/>
            </a:prstGeom>
            <a:noFill/>
            <a:ln w="317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14" name="Oval 13"/>
            <p:cNvSpPr/>
            <p:nvPr/>
          </p:nvSpPr>
          <p:spPr>
            <a:xfrm rot="21027660">
              <a:off x="2380129" y="5506070"/>
              <a:ext cx="2111188" cy="337178"/>
            </a:xfrm>
            <a:prstGeom prst="ellipse">
              <a:avLst/>
            </a:prstGeom>
            <a:noFill/>
            <a:ln w="317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ctr" defTabSz="219070" hangingPunct="0"/>
              <a:endParaRPr lang="en-US" sz="1200">
                <a:solidFill>
                  <a:prstClr val="white"/>
                </a:solidFill>
                <a:sym typeface="Helvetica Light"/>
              </a:endParaRPr>
            </a:p>
          </p:txBody>
        </p:sp>
        <p:cxnSp>
          <p:nvCxnSpPr>
            <p:cNvPr id="16" name="Straight Connector 15"/>
            <p:cNvCxnSpPr/>
            <p:nvPr/>
          </p:nvCxnSpPr>
          <p:spPr>
            <a:xfrm flipV="1">
              <a:off x="2717875" y="5559262"/>
              <a:ext cx="328706" cy="106082"/>
            </a:xfrm>
            <a:prstGeom prst="line">
              <a:avLst/>
            </a:prstGeom>
            <a:noFill/>
            <a:ln w="317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18" name="Straight Connector 17"/>
            <p:cNvCxnSpPr/>
            <p:nvPr/>
          </p:nvCxnSpPr>
          <p:spPr>
            <a:xfrm flipV="1">
              <a:off x="3778773" y="5526144"/>
              <a:ext cx="427525" cy="6269"/>
            </a:xfrm>
            <a:prstGeom prst="line">
              <a:avLst/>
            </a:prstGeom>
            <a:noFill/>
            <a:ln w="317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20" name="TextBox 19"/>
              <p:cNvSpPr txBox="1"/>
              <p:nvPr/>
            </p:nvSpPr>
            <p:spPr>
              <a:xfrm>
                <a:off x="3112107" y="2584127"/>
                <a:ext cx="1388585" cy="28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ctr" defTabSz="219070" hangingPunct="0"/>
                <a14:m>
                  <m:oMathPara xmlns:m="http://schemas.openxmlformats.org/officeDocument/2006/math">
                    <m:oMathParaPr>
                      <m:jc m:val="centerGroup"/>
                    </m:oMathParaPr>
                    <m:oMath xmlns:m="http://schemas.openxmlformats.org/officeDocument/2006/math">
                      <m:r>
                        <a:rPr lang="en-US" sz="1875" i="1">
                          <a:solidFill>
                            <a:prstClr val="white"/>
                          </a:solidFill>
                          <a:latin typeface="Cambria Math" charset="0"/>
                          <a:sym typeface="Helvetica Light"/>
                        </a:rPr>
                        <m:t>(</m:t>
                      </m:r>
                      <m:sSub>
                        <m:sSubPr>
                          <m:ctrlPr>
                            <a:rPr lang="en-US" sz="1875" i="1">
                              <a:solidFill>
                                <a:prstClr val="white"/>
                              </a:solidFill>
                              <a:latin typeface="Cambria Math" panose="02040503050406030204" pitchFamily="18" charset="0"/>
                              <a:sym typeface="Helvetica Light"/>
                            </a:rPr>
                          </m:ctrlPr>
                        </m:sSubPr>
                        <m:e>
                          <m:r>
                            <a:rPr lang="en-US" sz="1875" i="1">
                              <a:solidFill>
                                <a:prstClr val="white"/>
                              </a:solidFill>
                              <a:latin typeface="Cambria Math" charset="0"/>
                              <a:sym typeface="Helvetica Light"/>
                            </a:rPr>
                            <m:t>𝑓</m:t>
                          </m:r>
                        </m:e>
                        <m:sub>
                          <m:r>
                            <a:rPr lang="en-US" sz="1875" i="1">
                              <a:solidFill>
                                <a:prstClr val="white"/>
                              </a:solidFill>
                              <a:latin typeface="Cambria Math" charset="0"/>
                              <a:sym typeface="Helvetica Light"/>
                            </a:rPr>
                            <m:t>1</m:t>
                          </m:r>
                        </m:sub>
                      </m:sSub>
                      <m:r>
                        <a:rPr lang="en-US" sz="1875" i="1">
                          <a:solidFill>
                            <a:prstClr val="white"/>
                          </a:solidFill>
                          <a:latin typeface="Cambria Math" charset="0"/>
                          <a:sym typeface="Helvetica Light"/>
                        </a:rPr>
                        <m:t>,</m:t>
                      </m:r>
                      <m:sSub>
                        <m:sSubPr>
                          <m:ctrlPr>
                            <a:rPr lang="en-US" sz="1875" i="1">
                              <a:solidFill>
                                <a:prstClr val="white"/>
                              </a:solidFill>
                              <a:latin typeface="Cambria Math" panose="02040503050406030204" pitchFamily="18" charset="0"/>
                              <a:sym typeface="Helvetica Light"/>
                            </a:rPr>
                          </m:ctrlPr>
                        </m:sSubPr>
                        <m:e>
                          <m:r>
                            <a:rPr lang="en-US" sz="1875" i="1">
                              <a:solidFill>
                                <a:prstClr val="white"/>
                              </a:solidFill>
                              <a:latin typeface="Cambria Math" charset="0"/>
                              <a:sym typeface="Helvetica Light"/>
                            </a:rPr>
                            <m:t>𝑓</m:t>
                          </m:r>
                        </m:e>
                        <m:sub>
                          <m:r>
                            <a:rPr lang="en-US" sz="1875" i="1">
                              <a:solidFill>
                                <a:prstClr val="white"/>
                              </a:solidFill>
                              <a:latin typeface="Cambria Math" charset="0"/>
                              <a:sym typeface="Helvetica Light"/>
                            </a:rPr>
                            <m:t>2</m:t>
                          </m:r>
                        </m:sub>
                      </m:sSub>
                      <m:r>
                        <a:rPr lang="en-US" sz="1875" i="1">
                          <a:solidFill>
                            <a:prstClr val="white"/>
                          </a:solidFill>
                          <a:latin typeface="Cambria Math" charset="0"/>
                          <a:sym typeface="Helvetica Light"/>
                        </a:rPr>
                        <m:t>,…, </m:t>
                      </m:r>
                      <m:sSub>
                        <m:sSubPr>
                          <m:ctrlPr>
                            <a:rPr lang="en-US" sz="1875" i="1">
                              <a:solidFill>
                                <a:prstClr val="white"/>
                              </a:solidFill>
                              <a:latin typeface="Cambria Math" panose="02040503050406030204" pitchFamily="18" charset="0"/>
                              <a:sym typeface="Helvetica Light"/>
                            </a:rPr>
                          </m:ctrlPr>
                        </m:sSubPr>
                        <m:e>
                          <m:r>
                            <a:rPr lang="en-US" sz="1875" i="1">
                              <a:solidFill>
                                <a:prstClr val="white"/>
                              </a:solidFill>
                              <a:latin typeface="Cambria Math" charset="0"/>
                              <a:sym typeface="Helvetica Light"/>
                            </a:rPr>
                            <m:t>𝑓</m:t>
                          </m:r>
                        </m:e>
                        <m:sub>
                          <m:r>
                            <a:rPr lang="en-US" sz="1875" i="1">
                              <a:solidFill>
                                <a:prstClr val="white"/>
                              </a:solidFill>
                              <a:latin typeface="Cambria Math" charset="0"/>
                              <a:sym typeface="Helvetica Light"/>
                            </a:rPr>
                            <m:t>𝐾</m:t>
                          </m:r>
                        </m:sub>
                      </m:sSub>
                      <m:r>
                        <a:rPr lang="en-US" sz="1875" i="1">
                          <a:solidFill>
                            <a:prstClr val="white"/>
                          </a:solidFill>
                          <a:latin typeface="Cambria Math" charset="0"/>
                          <a:sym typeface="Helvetica Light"/>
                        </a:rPr>
                        <m:t>)</m:t>
                      </m:r>
                    </m:oMath>
                  </m:oMathPara>
                </a14:m>
                <a:endParaRPr lang="en-US" sz="1875" dirty="0">
                  <a:solidFill>
                    <a:prstClr val="white"/>
                  </a:solidFill>
                  <a:sym typeface="Helvetica Ligh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149240" y="3445502"/>
                <a:ext cx="1851917" cy="384721"/>
              </a:xfrm>
              <a:prstGeom prst="rect">
                <a:avLst/>
              </a:prstGeom>
              <a:blipFill rotWithShape="0">
                <a:blip r:embed="rId5"/>
                <a:stretch>
                  <a:fillRect l="-7591" r="-3630" b="-34921"/>
                </a:stretch>
              </a:blipFill>
              <a:ln w="12700" cap="flat">
                <a:noFill/>
                <a:miter lim="400000"/>
              </a:ln>
              <a:effectLst/>
            </p:spPr>
            <p:txBody>
              <a:bodyPr/>
              <a:lstStyle/>
              <a:p>
                <a:r>
                  <a:rPr lang="en-US">
                    <a:noFill/>
                  </a:rPr>
                  <a:t> </a:t>
                </a:r>
              </a:p>
            </p:txBody>
          </p:sp>
        </mc:Fallback>
      </mc:AlternateContent>
      <p:sp>
        <p:nvSpPr>
          <p:cNvPr id="22" name="Right Arrow 21"/>
          <p:cNvSpPr/>
          <p:nvPr/>
        </p:nvSpPr>
        <p:spPr>
          <a:xfrm>
            <a:off x="2307732" y="2513669"/>
            <a:ext cx="491987" cy="474301"/>
          </a:xfrm>
          <a:prstGeom prst="rightArrow">
            <a:avLst/>
          </a:prstGeom>
          <a:gradFill>
            <a:gsLst>
              <a:gs pos="0">
                <a:schemeClr val="accent4">
                  <a:alpha val="0"/>
                </a:schemeClr>
              </a:gs>
              <a:gs pos="100000">
                <a:schemeClr val="accent4"/>
              </a:gs>
            </a:gsLst>
            <a:lin ang="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ctr" defTabSz="219070" hangingPunct="0"/>
            <a:endParaRPr lang="en-US" sz="1200">
              <a:solidFill>
                <a:prstClr val="white"/>
              </a:solidFill>
              <a:sym typeface="Helvetica Light"/>
            </a:endParaRPr>
          </a:p>
        </p:txBody>
      </p:sp>
      <p:sp>
        <p:nvSpPr>
          <p:cNvPr id="23" name="Right Arrow 22"/>
          <p:cNvSpPr/>
          <p:nvPr/>
        </p:nvSpPr>
        <p:spPr>
          <a:xfrm>
            <a:off x="4754155" y="2513669"/>
            <a:ext cx="491987" cy="474301"/>
          </a:xfrm>
          <a:prstGeom prst="rightArrow">
            <a:avLst/>
          </a:prstGeom>
          <a:gradFill>
            <a:gsLst>
              <a:gs pos="0">
                <a:schemeClr val="accent4">
                  <a:alpha val="0"/>
                </a:schemeClr>
              </a:gs>
              <a:gs pos="100000">
                <a:schemeClr val="accent4"/>
              </a:gs>
            </a:gsLst>
            <a:lin ang="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ctr" defTabSz="219070" hangingPunct="0"/>
            <a:endParaRPr lang="en-US" sz="1200">
              <a:solidFill>
                <a:prstClr val="white"/>
              </a:solidFill>
              <a:sym typeface="Helvetica Light"/>
            </a:endParaRPr>
          </a:p>
        </p:txBody>
      </p:sp>
      <p:sp>
        <p:nvSpPr>
          <p:cNvPr id="21" name="TextBox 20"/>
          <p:cNvSpPr txBox="1"/>
          <p:nvPr/>
        </p:nvSpPr>
        <p:spPr>
          <a:xfrm>
            <a:off x="5455885" y="1826129"/>
            <a:ext cx="1735652" cy="17160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6789" tIns="26789" rIns="26789" bIns="26789" numCol="1" spcCol="38100" rtlCol="0" anchor="ctr">
            <a:spAutoFit/>
          </a:bodyPr>
          <a:lstStyle/>
          <a:p>
            <a:pPr defTabSz="219070" hangingPunct="0"/>
            <a:r>
              <a:rPr lang="en-US" b="1" dirty="0">
                <a:solidFill>
                  <a:prstClr val="white"/>
                </a:solidFill>
                <a:sym typeface="Helvetica Light"/>
              </a:rPr>
              <a:t>CLASSIFIER</a:t>
            </a:r>
          </a:p>
          <a:p>
            <a:pPr defTabSz="219070" hangingPunct="0"/>
            <a:r>
              <a:rPr lang="en-US" sz="1500" dirty="0">
                <a:solidFill>
                  <a:prstClr val="white"/>
                </a:solidFill>
                <a:sym typeface="Helvetica Light"/>
              </a:rPr>
              <a:t>SVM</a:t>
            </a:r>
          </a:p>
          <a:p>
            <a:pPr defTabSz="219070" hangingPunct="0"/>
            <a:r>
              <a:rPr lang="en-US" sz="1500" dirty="0">
                <a:solidFill>
                  <a:prstClr val="white"/>
                </a:solidFill>
              </a:rPr>
              <a:t>Random Forest</a:t>
            </a:r>
          </a:p>
          <a:p>
            <a:pPr defTabSz="219070" hangingPunct="0"/>
            <a:r>
              <a:rPr lang="en-US" sz="1500" dirty="0">
                <a:solidFill>
                  <a:prstClr val="white"/>
                </a:solidFill>
                <a:sym typeface="Helvetica Light"/>
              </a:rPr>
              <a:t>Naïve Bayes</a:t>
            </a:r>
          </a:p>
          <a:p>
            <a:pPr defTabSz="219070" hangingPunct="0"/>
            <a:r>
              <a:rPr lang="en-US" sz="1500" dirty="0">
                <a:solidFill>
                  <a:prstClr val="white"/>
                </a:solidFill>
              </a:rPr>
              <a:t>Decision Trees</a:t>
            </a:r>
          </a:p>
          <a:p>
            <a:pPr defTabSz="219070" hangingPunct="0"/>
            <a:r>
              <a:rPr lang="en-US" sz="1500" dirty="0">
                <a:solidFill>
                  <a:prstClr val="white"/>
                </a:solidFill>
                <a:sym typeface="Helvetica Light"/>
              </a:rPr>
              <a:t>Logistic Regression</a:t>
            </a:r>
          </a:p>
          <a:p>
            <a:pPr defTabSz="219070" hangingPunct="0"/>
            <a:r>
              <a:rPr lang="en-US" sz="1500" dirty="0">
                <a:solidFill>
                  <a:prstClr val="white"/>
                </a:solidFill>
              </a:rPr>
              <a:t>Ensemble methods</a:t>
            </a:r>
            <a:endParaRPr lang="en-US" sz="1500" dirty="0">
              <a:solidFill>
                <a:prstClr val="white"/>
              </a:solidFill>
              <a:sym typeface="Helvetica Light"/>
            </a:endParaRPr>
          </a:p>
        </p:txBody>
      </p:sp>
      <mc:AlternateContent xmlns:mc="http://schemas.openxmlformats.org/markup-compatibility/2006" xmlns:a14="http://schemas.microsoft.com/office/drawing/2010/main">
        <mc:Choice Requires="a14">
          <p:sp>
            <p:nvSpPr>
              <p:cNvPr id="25" name="TextBox 24"/>
              <p:cNvSpPr txBox="1"/>
              <p:nvPr/>
            </p:nvSpPr>
            <p:spPr>
              <a:xfrm>
                <a:off x="999526" y="1510493"/>
                <a:ext cx="702115" cy="28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ctr" defTabSz="219070" hangingPunct="0"/>
                <a14:m>
                  <m:oMathPara xmlns:m="http://schemas.openxmlformats.org/officeDocument/2006/math">
                    <m:oMathParaPr>
                      <m:jc m:val="centerGroup"/>
                    </m:oMathParaPr>
                    <m:oMath xmlns:m="http://schemas.openxmlformats.org/officeDocument/2006/math">
                      <m:r>
                        <a:rPr lang="en-US" sz="1875" i="1">
                          <a:solidFill>
                            <a:prstClr val="white"/>
                          </a:solidFill>
                          <a:latin typeface="Cambria Math" charset="0"/>
                          <a:sym typeface="Helvetica Light"/>
                        </a:rPr>
                        <m:t>𝑁</m:t>
                      </m:r>
                      <m:r>
                        <a:rPr lang="en-US" sz="1875" i="1">
                          <a:solidFill>
                            <a:prstClr val="white"/>
                          </a:solidFill>
                          <a:latin typeface="Cambria Math" charset="0"/>
                          <a:ea typeface="Cambria Math" charset="0"/>
                          <a:cs typeface="Cambria Math" charset="0"/>
                          <a:sym typeface="Helvetica Light"/>
                        </a:rPr>
                        <m:t>×</m:t>
                      </m:r>
                      <m:r>
                        <a:rPr lang="en-US" sz="1875" i="1">
                          <a:solidFill>
                            <a:prstClr val="white"/>
                          </a:solidFill>
                          <a:latin typeface="Cambria Math" charset="0"/>
                          <a:ea typeface="Cambria Math" charset="0"/>
                          <a:cs typeface="Cambria Math" charset="0"/>
                          <a:sym typeface="Helvetica Light"/>
                        </a:rPr>
                        <m:t>𝑁</m:t>
                      </m:r>
                    </m:oMath>
                  </m:oMathPara>
                </a14:m>
                <a:endParaRPr lang="en-US" sz="1875" dirty="0">
                  <a:solidFill>
                    <a:prstClr val="white"/>
                  </a:solidFill>
                  <a:sym typeface="Helvetica Ligh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405027" y="2013990"/>
                <a:ext cx="791499" cy="384721"/>
              </a:xfrm>
              <a:prstGeom prst="rect">
                <a:avLst/>
              </a:prstGeom>
              <a:blipFill rotWithShape="0">
                <a:blip r:embed="rId6"/>
                <a:stretch>
                  <a:fillRect l="-21538" r="-12308" b="-7937"/>
                </a:stretch>
              </a:blipFill>
              <a:ln w="12700" cap="flat">
                <a:noFill/>
                <a:miter lim="400000"/>
              </a:ln>
              <a:effectLst/>
            </p:spPr>
            <p:txBody>
              <a:bodyPr/>
              <a:lstStyle/>
              <a:p>
                <a:r>
                  <a:rPr lang="en-US">
                    <a:noFill/>
                  </a:rPr>
                  <a:t> </a:t>
                </a:r>
              </a:p>
            </p:txBody>
          </p:sp>
        </mc:Fallback>
      </mc:AlternateContent>
      <p:sp>
        <p:nvSpPr>
          <p:cNvPr id="19" name="Right Arrow 18"/>
          <p:cNvSpPr/>
          <p:nvPr/>
        </p:nvSpPr>
        <p:spPr>
          <a:xfrm>
            <a:off x="7243126" y="2563615"/>
            <a:ext cx="491987" cy="474301"/>
          </a:xfrm>
          <a:prstGeom prst="rightArrow">
            <a:avLst/>
          </a:prstGeom>
          <a:gradFill>
            <a:gsLst>
              <a:gs pos="0">
                <a:schemeClr val="accent4">
                  <a:alpha val="0"/>
                </a:schemeClr>
              </a:gs>
              <a:gs pos="100000">
                <a:schemeClr val="accent4"/>
              </a:gs>
            </a:gsLst>
            <a:lin ang="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ctr" defTabSz="219070" hangingPunct="0"/>
            <a:endParaRPr lang="en-US" sz="1200">
              <a:solidFill>
                <a:prstClr val="white"/>
              </a:solidFill>
              <a:sym typeface="Helvetica Light"/>
            </a:endParaRPr>
          </a:p>
        </p:txBody>
      </p:sp>
      <p:sp>
        <p:nvSpPr>
          <p:cNvPr id="2" name="Rectangle 1"/>
          <p:cNvSpPr/>
          <p:nvPr/>
        </p:nvSpPr>
        <p:spPr>
          <a:xfrm>
            <a:off x="7934826" y="2612441"/>
            <a:ext cx="771365" cy="369332"/>
          </a:xfrm>
          <a:prstGeom prst="rect">
            <a:avLst/>
          </a:prstGeom>
        </p:spPr>
        <p:txBody>
          <a:bodyPr wrap="none">
            <a:spAutoFit/>
          </a:bodyPr>
          <a:lstStyle/>
          <a:p>
            <a:pPr defTabSz="685800"/>
            <a:r>
              <a:rPr lang="en-US" b="1" dirty="0">
                <a:solidFill>
                  <a:prstClr val="white"/>
                </a:solidFill>
                <a:sym typeface="Helvetica Light"/>
              </a:rPr>
              <a:t>Arjun</a:t>
            </a:r>
            <a:endParaRPr lang="en-US" dirty="0">
              <a:solidFill>
                <a:prstClr val="white"/>
              </a:solidFill>
            </a:endParaRPr>
          </a:p>
        </p:txBody>
      </p:sp>
    </p:spTree>
    <p:extLst>
      <p:ext uri="{BB962C8B-B14F-4D97-AF65-F5344CB8AC3E}">
        <p14:creationId xmlns:p14="http://schemas.microsoft.com/office/powerpoint/2010/main" val="278920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30</a:t>
            </a:fld>
            <a:endParaRPr lang="en-US" dirty="0"/>
          </a:p>
        </p:txBody>
      </p:sp>
      <p:sp>
        <p:nvSpPr>
          <p:cNvPr id="3" name="Title 2"/>
          <p:cNvSpPr>
            <a:spLocks noGrp="1"/>
          </p:cNvSpPr>
          <p:nvPr>
            <p:ph type="title"/>
          </p:nvPr>
        </p:nvSpPr>
        <p:spPr/>
        <p:txBody>
          <a:bodyPr/>
          <a:lstStyle/>
          <a:p>
            <a:r>
              <a:rPr lang="en-US" dirty="0" smtClean="0"/>
              <a:t>Summary</a:t>
            </a:r>
            <a:endParaRPr lang="ru-RU" dirty="0"/>
          </a:p>
        </p:txBody>
      </p:sp>
      <p:sp>
        <p:nvSpPr>
          <p:cNvPr id="4" name="Content Placeholder 3"/>
          <p:cNvSpPr>
            <a:spLocks noGrp="1"/>
          </p:cNvSpPr>
          <p:nvPr>
            <p:ph sz="quarter" idx="13"/>
          </p:nvPr>
        </p:nvSpPr>
        <p:spPr>
          <a:xfrm>
            <a:off x="455613" y="1203325"/>
            <a:ext cx="8228012" cy="3398754"/>
          </a:xfrm>
        </p:spPr>
        <p:txBody>
          <a:bodyPr/>
          <a:lstStyle/>
          <a:p>
            <a:pPr marL="285750" indent="-285750">
              <a:buFont typeface="Arial" panose="020B0604020202020204" pitchFamily="34" charset="0"/>
              <a:buChar char="•"/>
            </a:pPr>
            <a:r>
              <a:rPr lang="en-US" dirty="0" smtClean="0"/>
              <a:t>Intel provides highly optimized libraries to accelerate all DL frameworks</a:t>
            </a:r>
          </a:p>
          <a:p>
            <a:pPr marL="285750" indent="-285750">
              <a:buFont typeface="Arial" panose="020B0604020202020204" pitchFamily="34" charset="0"/>
              <a:buChar char="•"/>
            </a:pPr>
            <a:r>
              <a:rPr lang="en-US" dirty="0" smtClean="0"/>
              <a:t>Intel® Machine Learning Scaling Library (MLSL) allow to scale DL to 32 nodes and beyond</a:t>
            </a:r>
          </a:p>
          <a:p>
            <a:pPr marL="285750" indent="-285750">
              <a:buFont typeface="Arial" panose="020B0604020202020204" pitchFamily="34" charset="0"/>
              <a:buChar char="•"/>
            </a:pPr>
            <a:r>
              <a:rPr lang="en-US" dirty="0" err="1" smtClean="0"/>
              <a:t>Nervana</a:t>
            </a:r>
            <a:r>
              <a:rPr lang="en-US" dirty="0" smtClean="0"/>
              <a:t> graph compiler, next innovation for DL </a:t>
            </a:r>
            <a:r>
              <a:rPr lang="en-US" dirty="0" smtClean="0"/>
              <a:t>performance</a:t>
            </a:r>
          </a:p>
          <a:p>
            <a:pPr marL="285750" indent="-285750">
              <a:buFont typeface="Arial" panose="020B0604020202020204" pitchFamily="34" charset="0"/>
              <a:buChar char="•"/>
            </a:pPr>
            <a:r>
              <a:rPr lang="en-US" dirty="0"/>
              <a:t>Intel®</a:t>
            </a:r>
            <a:r>
              <a:rPr lang="en-US" dirty="0" smtClean="0"/>
              <a:t> Deep Learning SDK make it easy for you to start exploring </a:t>
            </a:r>
            <a:r>
              <a:rPr lang="en-US" dirty="0" err="1" smtClean="0"/>
              <a:t>DeepLearning</a:t>
            </a:r>
            <a:endParaRPr lang="en-US" dirty="0" smtClean="0"/>
          </a:p>
          <a:p>
            <a:pPr marL="285750" indent="-285750">
              <a:buFont typeface="Arial" panose="020B0604020202020204" pitchFamily="34" charset="0"/>
              <a:buChar char="•"/>
            </a:pPr>
            <a:r>
              <a:rPr lang="en-US" dirty="0" smtClean="0"/>
              <a:t>Intel </a:t>
            </a:r>
            <a:r>
              <a:rPr lang="en-US" dirty="0"/>
              <a:t>is committed to provide algorithmic, SW and HW innovations to get best performance for DL on IA</a:t>
            </a:r>
          </a:p>
          <a:p>
            <a:pPr algn="ctr"/>
            <a:endParaRPr lang="en-US" dirty="0" smtClean="0"/>
          </a:p>
          <a:p>
            <a:pPr algn="ctr"/>
            <a:r>
              <a:rPr lang="en-US" dirty="0" smtClean="0"/>
              <a:t>Get </a:t>
            </a:r>
            <a:r>
              <a:rPr lang="en-US" dirty="0"/>
              <a:t>more details </a:t>
            </a:r>
            <a:r>
              <a:rPr lang="en-US" dirty="0" smtClean="0"/>
              <a:t>at:</a:t>
            </a:r>
            <a:r>
              <a:rPr lang="en-US" dirty="0"/>
              <a:t/>
            </a:r>
            <a:br>
              <a:rPr lang="en-US" dirty="0"/>
            </a:br>
            <a:r>
              <a:rPr lang="en-US" dirty="0">
                <a:hlinkClick r:id="rId3"/>
              </a:rPr>
              <a:t>https://</a:t>
            </a:r>
            <a:r>
              <a:rPr lang="en-US" dirty="0" smtClean="0">
                <a:hlinkClick r:id="rId3"/>
              </a:rPr>
              <a:t>software.intel.com/en-us/ai/deep-learning</a:t>
            </a:r>
            <a:r>
              <a:rPr lang="en-US" dirty="0" smtClean="0"/>
              <a:t> </a:t>
            </a:r>
            <a:endParaRPr lang="en-US" dirty="0"/>
          </a:p>
          <a:p>
            <a:endParaRPr lang="ru-RU" dirty="0"/>
          </a:p>
        </p:txBody>
      </p:sp>
    </p:spTree>
    <p:extLst>
      <p:ext uri="{BB962C8B-B14F-4D97-AF65-F5344CB8AC3E}">
        <p14:creationId xmlns:p14="http://schemas.microsoft.com/office/powerpoint/2010/main" val="2250574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Legal Disclaimer &amp; Optimization Notice</a:t>
            </a:r>
          </a:p>
        </p:txBody>
      </p:sp>
      <p:sp>
        <p:nvSpPr>
          <p:cNvPr id="24579" name="Content Placeholder 3"/>
          <p:cNvSpPr>
            <a:spLocks noGrp="1"/>
          </p:cNvSpPr>
          <p:nvPr>
            <p:ph sz="quarter" idx="13"/>
          </p:nvPr>
        </p:nvSpPr>
        <p:spPr>
          <a:xfrm>
            <a:off x="455613" y="1203325"/>
            <a:ext cx="8228012" cy="2068381"/>
          </a:xfrm>
        </p:spPr>
        <p:txBody>
          <a:bodyPr>
            <a:normAutofit fontScale="92500" lnSpcReduction="20000"/>
          </a:bodyPr>
          <a:lstStyle/>
          <a:p>
            <a:r>
              <a:rPr lang="en-US" altLang="en-US" sz="1200" dirty="0" smtClean="0"/>
              <a:t>INFORMATION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r>
              <a:rPr lang="en-US" altLang="en-US" sz="1200" dirty="0" smtClean="0"/>
              <a:t>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r>
              <a:rPr lang="en-US" altLang="en-US" sz="1200" dirty="0" smtClean="0"/>
              <a:t>Copyright </a:t>
            </a:r>
            <a:r>
              <a:rPr lang="en-US" altLang="en-US" sz="1200" smtClean="0"/>
              <a:t>© 2016, </a:t>
            </a:r>
            <a:r>
              <a:rPr lang="en-US" altLang="en-US" sz="1200" dirty="0" smtClean="0"/>
              <a:t>Intel Corporation. All rights reserved. Intel, Pentium, Xeon, Xeon Phi, Core, VTune, Cilk, and the Intel logo are trademarks of Intel Corporation in the U.S. and other countries.</a:t>
            </a:r>
          </a:p>
        </p:txBody>
      </p:sp>
      <p:graphicFrame>
        <p:nvGraphicFramePr>
          <p:cNvPr id="8" name="Table 7"/>
          <p:cNvGraphicFramePr>
            <a:graphicFrameLocks noGrp="1"/>
          </p:cNvGraphicFramePr>
          <p:nvPr>
            <p:extLst>
              <p:ext uri="{D42A27DB-BD31-4B8C-83A1-F6EECF244321}">
                <p14:modId xmlns:p14="http://schemas.microsoft.com/office/powerpoint/2010/main" val="3106595930"/>
              </p:ext>
            </p:extLst>
          </p:nvPr>
        </p:nvGraphicFramePr>
        <p:xfrm>
          <a:off x="457201" y="3271704"/>
          <a:ext cx="8251825" cy="1371600"/>
        </p:xfrm>
        <a:graphic>
          <a:graphicData uri="http://schemas.openxmlformats.org/drawingml/2006/table">
            <a:tbl>
              <a:tblPr/>
              <a:tblGrid>
                <a:gridCol w="8251825"/>
              </a:tblGrid>
              <a:tr h="20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mn-lt"/>
                          <a:ea typeface="MS PGothic" pitchFamily="34" charset="-128"/>
                        </a:rPr>
                        <a:t>Optimization Notice</a:t>
                      </a:r>
                    </a:p>
                  </a:txBody>
                  <a:tcPr marL="91425" marR="91425"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165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pitchFamily="34" charset="-128"/>
                        </a:rPr>
                        <a:t>Intel</a:t>
                      </a:r>
                      <a:r>
                        <a:rPr kumimoji="0" lang="en-US" altLang="en-US" sz="1000" b="0" i="0" u="none" strike="noStrike" cap="none" normalizeH="0" baseline="0" dirty="0" smtClean="0">
                          <a:ln>
                            <a:noFill/>
                          </a:ln>
                          <a:solidFill>
                            <a:srgbClr val="000000"/>
                          </a:solidFill>
                          <a:effectLst/>
                          <a:latin typeface="+mn-lt"/>
                          <a:ea typeface="MS PGothic" pitchFamily="34" charset="-128"/>
                        </a:rPr>
                        <a:t>’</a:t>
                      </a:r>
                      <a:r>
                        <a:rPr kumimoji="0" lang="en-US" sz="1000" b="0" i="0" u="none" strike="noStrike" cap="none" normalizeH="0" baseline="0" dirty="0" smtClean="0">
                          <a:ln>
                            <a:noFill/>
                          </a:ln>
                          <a:solidFill>
                            <a:srgbClr val="000000"/>
                          </a:solidFill>
                          <a:effectLst/>
                          <a:latin typeface="+mn-lt"/>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pitchFamily="34" charset="-128"/>
                        </a:rPr>
                        <a:t>Notice revision #20110804</a:t>
                      </a:r>
                    </a:p>
                  </a:txBody>
                  <a:tcPr marL="91425" marR="91425"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8" name="Slide Number Placeholder 5"/>
          <p:cNvSpPr txBox="1">
            <a:spLocks/>
          </p:cNvSpPr>
          <p:nvPr/>
        </p:nvSpPr>
        <p:spPr>
          <a:xfrm>
            <a:off x="6873939" y="4825200"/>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Light" panose="020B04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31</a:t>
            </a:fld>
            <a:endParaRPr lang="en-US" dirty="0"/>
          </a:p>
        </p:txBody>
      </p:sp>
      <p:sp>
        <p:nvSpPr>
          <p:cNvPr id="4" name="Rectangle 3"/>
          <p:cNvSpPr/>
          <p:nvPr/>
        </p:nvSpPr>
        <p:spPr>
          <a:xfrm>
            <a:off x="442992" y="4779958"/>
            <a:ext cx="1031002" cy="1447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127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4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33</a:t>
            </a:fld>
            <a:endParaRPr lang="en-US" dirty="0">
              <a:solidFill>
                <a:prstClr val="white"/>
              </a:solidFill>
            </a:endParaRPr>
          </a:p>
        </p:txBody>
      </p:sp>
      <p:sp>
        <p:nvSpPr>
          <p:cNvPr id="3" name="Title 2"/>
          <p:cNvSpPr>
            <a:spLocks noGrp="1"/>
          </p:cNvSpPr>
          <p:nvPr>
            <p:ph type="title"/>
          </p:nvPr>
        </p:nvSpPr>
        <p:spPr/>
        <p:txBody>
          <a:bodyPr/>
          <a:lstStyle/>
          <a:p>
            <a:r>
              <a:rPr lang="en-US" dirty="0"/>
              <a:t>Configuration details</a:t>
            </a:r>
          </a:p>
        </p:txBody>
      </p:sp>
      <p:sp>
        <p:nvSpPr>
          <p:cNvPr id="4" name="Content Placeholder 3"/>
          <p:cNvSpPr>
            <a:spLocks noGrp="1"/>
          </p:cNvSpPr>
          <p:nvPr>
            <p:ph sz="quarter" idx="13"/>
          </p:nvPr>
        </p:nvSpPr>
        <p:spPr/>
        <p:txBody>
          <a:bodyPr/>
          <a:lstStyle/>
          <a:p>
            <a:pPr marL="128588" indent="-128588">
              <a:lnSpc>
                <a:spcPct val="75000"/>
              </a:lnSpc>
              <a:buFont typeface="Arial" panose="020B0604020202020204" pitchFamily="34" charset="0"/>
              <a:buChar char="•"/>
            </a:pPr>
            <a:r>
              <a:rPr lang="en-US" sz="1350" dirty="0">
                <a:solidFill>
                  <a:schemeClr val="tx2"/>
                </a:solidFill>
              </a:rPr>
              <a:t>BASELINE: </a:t>
            </a:r>
            <a:r>
              <a:rPr lang="en-US" sz="1350" dirty="0" err="1">
                <a:solidFill>
                  <a:schemeClr val="tx2"/>
                </a:solidFill>
              </a:rPr>
              <a:t>Caffe</a:t>
            </a:r>
            <a:r>
              <a:rPr lang="en-US" sz="1350" dirty="0">
                <a:solidFill>
                  <a:schemeClr val="tx2"/>
                </a:solidFill>
              </a:rPr>
              <a:t> Out Of the Box, Intel® Xeon Phi™ processor 7250 (68 Cores, 1.4 GHz, 16GB MCDRAM: cache mode), 96GB memory,  Centos 7.2 based on Red Hat* Enterprise Linux 7.2, BVLC-</a:t>
            </a:r>
            <a:r>
              <a:rPr lang="en-US" sz="1350" dirty="0" err="1">
                <a:solidFill>
                  <a:schemeClr val="tx2"/>
                </a:solidFill>
              </a:rPr>
              <a:t>Caffe</a:t>
            </a:r>
            <a:r>
              <a:rPr lang="en-US" sz="1350" dirty="0">
                <a:solidFill>
                  <a:schemeClr val="tx2"/>
                </a:solidFill>
              </a:rPr>
              <a:t>: </a:t>
            </a:r>
            <a:r>
              <a:rPr lang="en-US" sz="1350" u="sng" dirty="0">
                <a:solidFill>
                  <a:schemeClr val="tx2"/>
                </a:solidFill>
                <a:hlinkClick r:id="rId2"/>
              </a:rPr>
              <a:t>https://github.com/BVLC/caffe</a:t>
            </a:r>
            <a:r>
              <a:rPr lang="en-US" sz="1350" u="sng" dirty="0">
                <a:solidFill>
                  <a:schemeClr val="tx2"/>
                </a:solidFill>
              </a:rPr>
              <a:t>, with </a:t>
            </a:r>
            <a:r>
              <a:rPr lang="en-US" sz="1350" u="sng" dirty="0" err="1">
                <a:solidFill>
                  <a:schemeClr val="tx2"/>
                </a:solidFill>
              </a:rPr>
              <a:t>OpenBLAS</a:t>
            </a:r>
            <a:r>
              <a:rPr lang="en-US" sz="1350" u="sng" dirty="0">
                <a:solidFill>
                  <a:schemeClr val="tx2"/>
                </a:solidFill>
              </a:rPr>
              <a:t>, </a:t>
            </a:r>
            <a:r>
              <a:rPr lang="en-US" sz="1350" dirty="0">
                <a:solidFill>
                  <a:schemeClr val="tx2"/>
                </a:solidFill>
              </a:rPr>
              <a:t>Relative performance 1.0</a:t>
            </a:r>
          </a:p>
          <a:p>
            <a:pPr marL="128588" indent="-128588">
              <a:lnSpc>
                <a:spcPct val="75000"/>
              </a:lnSpc>
              <a:buFont typeface="Arial" panose="020B0604020202020204" pitchFamily="34" charset="0"/>
              <a:buChar char="•"/>
            </a:pPr>
            <a:endParaRPr lang="en-US" sz="1350" dirty="0">
              <a:solidFill>
                <a:schemeClr val="tx2"/>
              </a:solidFill>
            </a:endParaRPr>
          </a:p>
          <a:p>
            <a:pPr marL="128588" indent="-128588">
              <a:lnSpc>
                <a:spcPct val="75000"/>
              </a:lnSpc>
              <a:buFont typeface="Arial" panose="020B0604020202020204" pitchFamily="34" charset="0"/>
              <a:buChar char="•"/>
            </a:pPr>
            <a:r>
              <a:rPr lang="en-US" sz="1350" dirty="0">
                <a:solidFill>
                  <a:schemeClr val="tx2"/>
                </a:solidFill>
              </a:rPr>
              <a:t>NEW: </a:t>
            </a:r>
            <a:r>
              <a:rPr lang="en-US" sz="1350" dirty="0" err="1">
                <a:solidFill>
                  <a:schemeClr val="tx2"/>
                </a:solidFill>
              </a:rPr>
              <a:t>Caffe</a:t>
            </a:r>
            <a:r>
              <a:rPr lang="en-US" sz="1350" dirty="0">
                <a:solidFill>
                  <a:schemeClr val="tx2"/>
                </a:solidFill>
              </a:rPr>
              <a:t>: Intel® Xeon Phi™ processor 7250 (68 Cores, 1.4 GHz, 16GB MCDRAM: cache mode), 96GB memory,  Centos 7.2 based on Red Hat* Enterprise Linux 7.2, Intel® </a:t>
            </a:r>
            <a:r>
              <a:rPr lang="en-US" sz="1350" dirty="0" err="1">
                <a:solidFill>
                  <a:schemeClr val="tx2"/>
                </a:solidFill>
              </a:rPr>
              <a:t>Caffe</a:t>
            </a:r>
            <a:r>
              <a:rPr lang="en-US" sz="1350" dirty="0">
                <a:solidFill>
                  <a:schemeClr val="tx2"/>
                </a:solidFill>
              </a:rPr>
              <a:t>: : </a:t>
            </a:r>
            <a:r>
              <a:rPr lang="en-US" sz="1350" u="sng" dirty="0">
                <a:solidFill>
                  <a:schemeClr val="tx2"/>
                </a:solidFill>
                <a:hlinkClick r:id="rId3"/>
              </a:rPr>
              <a:t>https://github.com/intel/caffe</a:t>
            </a:r>
            <a:r>
              <a:rPr lang="en-US" sz="1350" u="sng" dirty="0">
                <a:solidFill>
                  <a:schemeClr val="tx2"/>
                </a:solidFill>
              </a:rPr>
              <a:t> based on BVLC </a:t>
            </a:r>
            <a:r>
              <a:rPr lang="en-US" sz="1350" u="sng" dirty="0" err="1">
                <a:solidFill>
                  <a:schemeClr val="tx2"/>
                </a:solidFill>
              </a:rPr>
              <a:t>Caffe</a:t>
            </a:r>
            <a:r>
              <a:rPr lang="en-US" sz="1350" u="sng" dirty="0">
                <a:solidFill>
                  <a:schemeClr val="tx2"/>
                </a:solidFill>
              </a:rPr>
              <a:t> as of Jul 16, 2016, MKL GOLD UPDATE1, </a:t>
            </a:r>
            <a:r>
              <a:rPr lang="en-US" sz="1350" dirty="0">
                <a:solidFill>
                  <a:schemeClr val="tx2"/>
                </a:solidFill>
              </a:rPr>
              <a:t>Relative performance up to 400x</a:t>
            </a:r>
          </a:p>
          <a:p>
            <a:pPr marL="128588" indent="-128588">
              <a:lnSpc>
                <a:spcPct val="75000"/>
              </a:lnSpc>
              <a:buFont typeface="Arial" panose="020B0604020202020204" pitchFamily="34" charset="0"/>
              <a:buChar char="•"/>
            </a:pPr>
            <a:endParaRPr lang="en-US" sz="1350" u="sng" dirty="0">
              <a:solidFill>
                <a:schemeClr val="tx2"/>
              </a:solidFill>
            </a:endParaRPr>
          </a:p>
          <a:p>
            <a:pPr marL="128588" indent="-128588">
              <a:lnSpc>
                <a:spcPct val="75000"/>
              </a:lnSpc>
              <a:buFont typeface="Arial" panose="020B0604020202020204" pitchFamily="34" charset="0"/>
              <a:buChar char="•"/>
            </a:pPr>
            <a:r>
              <a:rPr lang="en-US" sz="1350" dirty="0" err="1">
                <a:solidFill>
                  <a:schemeClr val="tx2"/>
                </a:solidFill>
              </a:rPr>
              <a:t>AlexNet</a:t>
            </a:r>
            <a:r>
              <a:rPr lang="en-US" sz="1350" dirty="0">
                <a:solidFill>
                  <a:schemeClr val="tx2"/>
                </a:solidFill>
              </a:rPr>
              <a:t> used for both configuration as per </a:t>
            </a:r>
            <a:r>
              <a:rPr lang="en-US" sz="1350" dirty="0">
                <a:solidFill>
                  <a:schemeClr val="tx2"/>
                </a:solidFill>
                <a:hlinkClick r:id="rId4"/>
              </a:rPr>
              <a:t>https://papers.nips.cc/paper/4824-Large image database-classification-with-deep-convolutional-neural-networks.pdf</a:t>
            </a:r>
            <a:r>
              <a:rPr lang="en-US" sz="1350" dirty="0">
                <a:solidFill>
                  <a:schemeClr val="tx2"/>
                </a:solidFill>
              </a:rPr>
              <a:t>, Batch Size: 256</a:t>
            </a:r>
          </a:p>
          <a:p>
            <a:endParaRPr lang="en-US" sz="1200" dirty="0">
              <a:solidFill>
                <a:schemeClr val="tx2"/>
              </a:solidFill>
            </a:endParaRPr>
          </a:p>
        </p:txBody>
      </p:sp>
    </p:spTree>
    <p:extLst>
      <p:ext uri="{BB962C8B-B14F-4D97-AF65-F5344CB8AC3E}">
        <p14:creationId xmlns:p14="http://schemas.microsoft.com/office/powerpoint/2010/main" val="184527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34</a:t>
            </a:fld>
            <a:endParaRPr lang="en-US" dirty="0">
              <a:solidFill>
                <a:prstClr val="white"/>
              </a:solidFill>
            </a:endParaRPr>
          </a:p>
        </p:txBody>
      </p:sp>
      <p:sp>
        <p:nvSpPr>
          <p:cNvPr id="3" name="Title 2"/>
          <p:cNvSpPr>
            <a:spLocks noGrp="1"/>
          </p:cNvSpPr>
          <p:nvPr>
            <p:ph type="title"/>
          </p:nvPr>
        </p:nvSpPr>
        <p:spPr/>
        <p:txBody>
          <a:bodyPr/>
          <a:lstStyle/>
          <a:p>
            <a:r>
              <a:rPr lang="en-US" dirty="0"/>
              <a:t>Configuration details</a:t>
            </a:r>
          </a:p>
        </p:txBody>
      </p:sp>
      <p:sp>
        <p:nvSpPr>
          <p:cNvPr id="4" name="Content Placeholder 3"/>
          <p:cNvSpPr>
            <a:spLocks noGrp="1"/>
          </p:cNvSpPr>
          <p:nvPr>
            <p:ph sz="quarter" idx="13"/>
          </p:nvPr>
        </p:nvSpPr>
        <p:spPr/>
        <p:txBody>
          <a:bodyPr/>
          <a:lstStyle/>
          <a:p>
            <a:pPr marL="128588" indent="-128588">
              <a:lnSpc>
                <a:spcPct val="75000"/>
              </a:lnSpc>
              <a:buFont typeface="Arial" panose="020B0604020202020204" pitchFamily="34" charset="0"/>
              <a:buChar char="•"/>
            </a:pPr>
            <a:r>
              <a:rPr lang="en-US" sz="1200" dirty="0">
                <a:solidFill>
                  <a:schemeClr val="tx2"/>
                </a:solidFill>
              </a:rPr>
              <a:t>BASELINE: Intel® Xeon Phi™ Processor 7290 (16GB, 1.50 GHz, 72 core) with 192 GB Total Memory on Red Hat Enterprise Linux* 6.7 kernel 2.6.32-573 using MKL 11.3 Update 4, Relative performance 1.0</a:t>
            </a:r>
          </a:p>
          <a:p>
            <a:pPr marL="128588" indent="-128588">
              <a:lnSpc>
                <a:spcPct val="75000"/>
              </a:lnSpc>
              <a:buFont typeface="Arial" panose="020B0604020202020204" pitchFamily="34" charset="0"/>
              <a:buChar char="•"/>
            </a:pPr>
            <a:endParaRPr lang="en-US" sz="1200" dirty="0">
              <a:solidFill>
                <a:schemeClr val="tx2"/>
              </a:solidFill>
            </a:endParaRPr>
          </a:p>
          <a:p>
            <a:pPr marL="128588" indent="-128588">
              <a:lnSpc>
                <a:spcPct val="75000"/>
              </a:lnSpc>
              <a:buFont typeface="Arial" panose="020B0604020202020204" pitchFamily="34" charset="0"/>
              <a:buChar char="•"/>
            </a:pPr>
            <a:r>
              <a:rPr lang="en-US" sz="1200" dirty="0">
                <a:solidFill>
                  <a:schemeClr val="tx2"/>
                </a:solidFill>
              </a:rPr>
              <a:t>NEW: Intel® Xeon phi™ processor family – Knights Mill, Relative performance up to 4x</a:t>
            </a:r>
          </a:p>
          <a:p>
            <a:endParaRPr lang="en-US" sz="1200" dirty="0">
              <a:solidFill>
                <a:schemeClr val="tx2"/>
              </a:solidFill>
            </a:endParaRPr>
          </a:p>
        </p:txBody>
      </p:sp>
    </p:spTree>
    <p:extLst>
      <p:ext uri="{BB962C8B-B14F-4D97-AF65-F5344CB8AC3E}">
        <p14:creationId xmlns:p14="http://schemas.microsoft.com/office/powerpoint/2010/main" val="117730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solidFill>
                  <a:prstClr val="white"/>
                </a:solidFill>
              </a:rPr>
              <a:pPr/>
              <a:t>35</a:t>
            </a:fld>
            <a:endParaRPr lang="en-US" dirty="0">
              <a:solidFill>
                <a:prstClr val="white"/>
              </a:solidFill>
            </a:endParaRPr>
          </a:p>
        </p:txBody>
      </p:sp>
      <p:sp>
        <p:nvSpPr>
          <p:cNvPr id="4" name="Title 3"/>
          <p:cNvSpPr>
            <a:spLocks noGrp="1"/>
          </p:cNvSpPr>
          <p:nvPr>
            <p:ph type="title"/>
          </p:nvPr>
        </p:nvSpPr>
        <p:spPr/>
        <p:txBody>
          <a:bodyPr/>
          <a:lstStyle/>
          <a:p>
            <a:r>
              <a:rPr lang="en-US" dirty="0" smtClean="0"/>
              <a:t>Configuration details</a:t>
            </a:r>
            <a:endParaRPr lang="en-US" dirty="0"/>
          </a:p>
        </p:txBody>
      </p:sp>
      <p:sp>
        <p:nvSpPr>
          <p:cNvPr id="2" name="Rectangle 1"/>
          <p:cNvSpPr/>
          <p:nvPr/>
        </p:nvSpPr>
        <p:spPr>
          <a:xfrm>
            <a:off x="455613" y="897183"/>
            <a:ext cx="8688387" cy="2273699"/>
          </a:xfrm>
          <a:prstGeom prst="rect">
            <a:avLst/>
          </a:prstGeom>
        </p:spPr>
        <p:txBody>
          <a:bodyPr wrap="square">
            <a:spAutoFit/>
          </a:bodyPr>
          <a:lstStyle/>
          <a:p>
            <a:pPr marL="128588" indent="-128588">
              <a:lnSpc>
                <a:spcPct val="75000"/>
              </a:lnSpc>
              <a:buFont typeface="Arial" panose="020B0604020202020204" pitchFamily="34" charset="0"/>
              <a:buChar char="•"/>
            </a:pPr>
            <a:r>
              <a:rPr lang="en-US" sz="1350" dirty="0">
                <a:solidFill>
                  <a:schemeClr val="tx2"/>
                </a:solidFill>
              </a:rPr>
              <a:t>32 nodes of Intel® Xeon Phi™ processor 7250 (68 Cores, 1.4 GHz, 16GB MCDRAM: flat mode), 96GB DDR4 memory, Red Hat* Enterprise Linux 6.7, export OMP_NUM_THREADS=64 (the remaining 4 cores are used for driving communication) MKL 2017 Update 1, MPI:  2017.1.132, Endeavor KNL bin1 nodes, export I_MPI_FABRICS=</a:t>
            </a:r>
            <a:r>
              <a:rPr lang="en-US" sz="1350" dirty="0" err="1">
                <a:solidFill>
                  <a:schemeClr val="tx2"/>
                </a:solidFill>
              </a:rPr>
              <a:t>tmi</a:t>
            </a:r>
            <a:r>
              <a:rPr lang="en-US" sz="1350" dirty="0">
                <a:solidFill>
                  <a:schemeClr val="tx2"/>
                </a:solidFill>
              </a:rPr>
              <a:t>, export I_MPI_TMI_PROVIDER=psm2, Throughput is measured using “train” command. Data pre-partitioned across all nodes in the cluster before training. There is no data transferred over the fabric while training. Scaling efficiency computed as: (Single node performance / (N * Performance measured with N nodes))*100, where N = Number of nodes</a:t>
            </a:r>
          </a:p>
          <a:p>
            <a:pPr marL="128588" indent="-128588">
              <a:lnSpc>
                <a:spcPct val="75000"/>
              </a:lnSpc>
              <a:buFont typeface="Arial" panose="020B0604020202020204" pitchFamily="34" charset="0"/>
              <a:buChar char="•"/>
            </a:pPr>
            <a:endParaRPr lang="en-US" sz="1350" dirty="0">
              <a:solidFill>
                <a:schemeClr val="tx2"/>
              </a:solidFill>
            </a:endParaRPr>
          </a:p>
          <a:p>
            <a:pPr marL="128588" indent="-128588">
              <a:lnSpc>
                <a:spcPct val="75000"/>
              </a:lnSpc>
              <a:buFont typeface="Arial" panose="020B0604020202020204" pitchFamily="34" charset="0"/>
              <a:buChar char="•"/>
            </a:pPr>
            <a:r>
              <a:rPr lang="en-US" sz="1350" dirty="0">
                <a:solidFill>
                  <a:schemeClr val="tx2"/>
                </a:solidFill>
              </a:rPr>
              <a:t>Intel® </a:t>
            </a:r>
            <a:r>
              <a:rPr lang="en-US" sz="1350" dirty="0" err="1">
                <a:solidFill>
                  <a:schemeClr val="tx2"/>
                </a:solidFill>
              </a:rPr>
              <a:t>Caffe</a:t>
            </a:r>
            <a:r>
              <a:rPr lang="en-US" sz="1350" dirty="0">
                <a:solidFill>
                  <a:schemeClr val="tx2"/>
                </a:solidFill>
              </a:rPr>
              <a:t>: Intel internal version of </a:t>
            </a:r>
            <a:r>
              <a:rPr lang="en-US" sz="1350" dirty="0" err="1">
                <a:solidFill>
                  <a:schemeClr val="tx2"/>
                </a:solidFill>
              </a:rPr>
              <a:t>Caffe</a:t>
            </a:r>
            <a:endParaRPr lang="en-US" sz="1350" dirty="0">
              <a:solidFill>
                <a:schemeClr val="tx2"/>
              </a:solidFill>
            </a:endParaRPr>
          </a:p>
          <a:p>
            <a:pPr marL="128588" indent="-128588">
              <a:lnSpc>
                <a:spcPct val="75000"/>
              </a:lnSpc>
              <a:buFont typeface="Arial" panose="020B0604020202020204" pitchFamily="34" charset="0"/>
              <a:buChar char="•"/>
            </a:pPr>
            <a:endParaRPr lang="en-US" sz="1350" dirty="0">
              <a:solidFill>
                <a:schemeClr val="tx2"/>
              </a:solidFill>
            </a:endParaRPr>
          </a:p>
          <a:p>
            <a:pPr marL="128588" indent="-128588">
              <a:lnSpc>
                <a:spcPct val="75000"/>
              </a:lnSpc>
              <a:buFont typeface="Arial" panose="020B0604020202020204" pitchFamily="34" charset="0"/>
              <a:buChar char="•"/>
            </a:pPr>
            <a:r>
              <a:rPr lang="en-US" sz="1350" dirty="0">
                <a:solidFill>
                  <a:schemeClr val="tx2"/>
                </a:solidFill>
              </a:rPr>
              <a:t>GoogLeNetV1: </a:t>
            </a:r>
            <a:r>
              <a:rPr lang="en-US" sz="1350" dirty="0">
                <a:solidFill>
                  <a:schemeClr val="tx2"/>
                </a:solidFill>
                <a:hlinkClick r:id="rId3"/>
              </a:rPr>
              <a:t>http://static.googleusercontent.com/media/research.google.com/en//pubs/archive/43022.pdf</a:t>
            </a:r>
            <a:r>
              <a:rPr lang="en-US" sz="1350" dirty="0">
                <a:solidFill>
                  <a:schemeClr val="tx2"/>
                </a:solidFill>
              </a:rPr>
              <a:t>, batch size 1536 </a:t>
            </a:r>
          </a:p>
          <a:p>
            <a:pPr>
              <a:lnSpc>
                <a:spcPct val="75000"/>
              </a:lnSpc>
            </a:pPr>
            <a:endParaRPr lang="en-US" sz="1350" dirty="0">
              <a:solidFill>
                <a:schemeClr val="tx2"/>
              </a:solidFill>
            </a:endParaRPr>
          </a:p>
        </p:txBody>
      </p:sp>
      <p:pic>
        <p:nvPicPr>
          <p:cNvPr id="8" name="Picture 7"/>
          <p:cNvPicPr>
            <a:picLocks noChangeAspect="1"/>
          </p:cNvPicPr>
          <p:nvPr/>
        </p:nvPicPr>
        <p:blipFill>
          <a:blip r:embed="rId4"/>
          <a:stretch>
            <a:fillRect/>
          </a:stretch>
        </p:blipFill>
        <p:spPr>
          <a:xfrm>
            <a:off x="3798888" y="4789859"/>
            <a:ext cx="1543050" cy="342900"/>
          </a:xfrm>
          <a:prstGeom prst="rect">
            <a:avLst/>
          </a:prstGeom>
        </p:spPr>
      </p:pic>
      <p:sp>
        <p:nvSpPr>
          <p:cNvPr id="9" name="Rectangle 8"/>
          <p:cNvSpPr>
            <a:spLocks noChangeArrowheads="1"/>
          </p:cNvSpPr>
          <p:nvPr/>
        </p:nvSpPr>
        <p:spPr bwMode="blackWhite">
          <a:xfrm>
            <a:off x="8218871" y="-12539"/>
            <a:ext cx="929509" cy="228600"/>
          </a:xfrm>
          <a:prstGeom prst="rect">
            <a:avLst/>
          </a:prstGeom>
          <a:solidFill>
            <a:schemeClr val="accent1"/>
          </a:solidFill>
          <a:ln w="12700" algn="ctr">
            <a:noFill/>
            <a:miter lim="800000"/>
            <a:headEnd type="none" w="sm" len="sm"/>
            <a:tailEnd type="none" w="sm" len="sm"/>
          </a:ln>
        </p:spPr>
        <p:txBody>
          <a:bodyPr wrap="none" anchor="ctr"/>
          <a:lstStyle/>
          <a:p>
            <a:pPr algn="ctr" eaLnBrk="0" hangingPunct="0"/>
            <a:r>
              <a:rPr lang="en-US" sz="1200" b="1" dirty="0">
                <a:solidFill>
                  <a:schemeClr val="bg1"/>
                </a:solidFill>
                <a:latin typeface="Intel Clear"/>
              </a:rPr>
              <a:t>Public</a:t>
            </a:r>
          </a:p>
        </p:txBody>
      </p:sp>
    </p:spTree>
    <p:extLst>
      <p:ext uri="{BB962C8B-B14F-4D97-AF65-F5344CB8AC3E}">
        <p14:creationId xmlns:p14="http://schemas.microsoft.com/office/powerpoint/2010/main" val="247455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1209174" y="366639"/>
            <a:ext cx="6725652" cy="623248"/>
          </a:xfrm>
        </p:spPr>
        <p:txBody>
          <a:bodyPr/>
          <a:lstStyle/>
          <a:p>
            <a:r>
              <a:rPr lang="en-US" dirty="0" smtClean="0"/>
              <a:t>Deep learning</a:t>
            </a:r>
            <a:endParaRPr lang="en-US" dirty="0"/>
          </a:p>
        </p:txBody>
      </p:sp>
      <p:pic>
        <p:nvPicPr>
          <p:cNvPr id="134" name="pasted-image.pdf"/>
          <p:cNvPicPr>
            <a:picLocks noChangeAspect="1"/>
          </p:cNvPicPr>
          <p:nvPr/>
        </p:nvPicPr>
        <p:blipFill>
          <a:blip r:embed="rId3">
            <a:duotone>
              <a:schemeClr val="accent1">
                <a:shade val="45000"/>
                <a:satMod val="135000"/>
              </a:schemeClr>
              <a:prstClr val="white"/>
            </a:duotone>
            <a:extLst/>
          </a:blip>
          <a:stretch>
            <a:fillRect/>
          </a:stretch>
        </p:blipFill>
        <p:spPr>
          <a:xfrm>
            <a:off x="874920" y="1411165"/>
            <a:ext cx="2603740" cy="2972269"/>
          </a:xfrm>
          <a:prstGeom prst="rect">
            <a:avLst/>
          </a:prstGeom>
          <a:ln w="12700">
            <a:miter lim="400000"/>
          </a:ln>
        </p:spPr>
      </p:pic>
      <p:sp>
        <p:nvSpPr>
          <p:cNvPr id="136" name="Shape 136"/>
          <p:cNvSpPr/>
          <p:nvPr/>
        </p:nvSpPr>
        <p:spPr>
          <a:xfrm>
            <a:off x="3968880" y="2282253"/>
            <a:ext cx="4152442" cy="261848"/>
          </a:xfrm>
          <a:prstGeom prst="rect">
            <a:avLst/>
          </a:prstGeom>
          <a:ln w="12700">
            <a:miter lim="400000"/>
          </a:ln>
          <a:extLst>
            <a:ext uri="{C572A759-6A51-4108-AA02-DFA0A04FC94B}">
              <ma14:wrappingTextBoxFlag xmlns="" xmlns:ma14="http://schemas.microsoft.com/office/mac/drawingml/2011/main" val="1"/>
            </a:ext>
          </a:extLst>
        </p:spPr>
        <p:txBody>
          <a:bodyPr lIns="26788" tIns="26788" rIns="26788" bIns="26788">
            <a:spAutoFit/>
          </a:bodyPr>
          <a:lstStyle>
            <a:lvl1pPr marL="304800" indent="-304800" algn="l" defTabSz="642937">
              <a:buSzPct val="100000"/>
              <a:buChar char="•"/>
              <a:defRPr sz="3600">
                <a:solidFill>
                  <a:srgbClr val="729E9C"/>
                </a:solidFill>
                <a:latin typeface="Maven Pro Bold"/>
                <a:ea typeface="Maven Pro Bold"/>
                <a:cs typeface="Maven Pro Bold"/>
                <a:sym typeface="Maven Pro Bold"/>
              </a:defRPr>
            </a:lvl1pPr>
          </a:lstStyle>
          <a:p>
            <a:endParaRPr sz="1350" dirty="0"/>
          </a:p>
        </p:txBody>
      </p:sp>
      <p:sp>
        <p:nvSpPr>
          <p:cNvPr id="137" name="Shape 137"/>
          <p:cNvSpPr/>
          <p:nvPr/>
        </p:nvSpPr>
        <p:spPr>
          <a:xfrm>
            <a:off x="3968882" y="2645802"/>
            <a:ext cx="3989763" cy="261848"/>
          </a:xfrm>
          <a:prstGeom prst="rect">
            <a:avLst/>
          </a:prstGeom>
          <a:ln w="12700">
            <a:miter lim="400000"/>
          </a:ln>
          <a:extLst>
            <a:ext uri="{C572A759-6A51-4108-AA02-DFA0A04FC94B}">
              <ma14:wrappingTextBoxFlag xmlns="" xmlns:ma14="http://schemas.microsoft.com/office/mac/drawingml/2011/main" val="1"/>
            </a:ext>
          </a:extLst>
        </p:spPr>
        <p:txBody>
          <a:bodyPr lIns="26788" tIns="26788" rIns="26788" bIns="26788">
            <a:spAutoFit/>
          </a:bodyPr>
          <a:lstStyle>
            <a:lvl1pPr marL="304800" indent="-304800" algn="l" defTabSz="642937">
              <a:buSzPct val="100000"/>
              <a:buChar char="•"/>
              <a:defRPr sz="3600">
                <a:solidFill>
                  <a:srgbClr val="729E9C"/>
                </a:solidFill>
                <a:latin typeface="Maven Pro Bold"/>
                <a:ea typeface="Maven Pro Bold"/>
                <a:cs typeface="Maven Pro Bold"/>
                <a:sym typeface="Maven Pro Bold"/>
              </a:defRPr>
            </a:lvl1pPr>
          </a:lstStyle>
          <a:p>
            <a:endParaRPr sz="1350" dirty="0"/>
          </a:p>
        </p:txBody>
      </p:sp>
      <p:sp>
        <p:nvSpPr>
          <p:cNvPr id="138" name="Shape 138"/>
          <p:cNvSpPr/>
          <p:nvPr/>
        </p:nvSpPr>
        <p:spPr>
          <a:xfrm>
            <a:off x="3998104" y="1666717"/>
            <a:ext cx="4169252" cy="272236"/>
          </a:xfrm>
          <a:prstGeom prst="rect">
            <a:avLst/>
          </a:prstGeom>
          <a:ln w="12700">
            <a:miter lim="400000"/>
          </a:ln>
          <a:extLst>
            <a:ext uri="{C572A759-6A51-4108-AA02-DFA0A04FC94B}">
              <ma14:wrappingTextBoxFlag xmlns="" xmlns:ma14="http://schemas.microsoft.com/office/mac/drawingml/2011/main" val="1"/>
            </a:ext>
          </a:extLst>
        </p:spPr>
        <p:txBody>
          <a:bodyPr lIns="26788" tIns="26788" rIns="26788" bIns="26788">
            <a:spAutoFit/>
          </a:bodyPr>
          <a:lstStyle>
            <a:lvl1pPr algn="l" defTabSz="642937">
              <a:lnSpc>
                <a:spcPct val="90000"/>
              </a:lnSpc>
              <a:defRPr sz="4200">
                <a:solidFill>
                  <a:srgbClr val="729E9C"/>
                </a:solidFill>
                <a:latin typeface="Maven Pro Bold"/>
                <a:ea typeface="Maven Pro Bold"/>
                <a:cs typeface="Maven Pro Bold"/>
                <a:sym typeface="Maven Pro Bold"/>
              </a:defRPr>
            </a:lvl1pPr>
          </a:lstStyle>
          <a:p>
            <a:endParaRPr sz="1575" dirty="0"/>
          </a:p>
        </p:txBody>
      </p:sp>
      <p:sp>
        <p:nvSpPr>
          <p:cNvPr id="139" name="Shape 139"/>
          <p:cNvSpPr/>
          <p:nvPr/>
        </p:nvSpPr>
        <p:spPr>
          <a:xfrm>
            <a:off x="3968881" y="3067263"/>
            <a:ext cx="3226332" cy="261848"/>
          </a:xfrm>
          <a:prstGeom prst="rect">
            <a:avLst/>
          </a:prstGeom>
          <a:ln w="12700">
            <a:miter lim="400000"/>
          </a:ln>
          <a:extLst>
            <a:ext uri="{C572A759-6A51-4108-AA02-DFA0A04FC94B}">
              <ma14:wrappingTextBoxFlag xmlns="" xmlns:ma14="http://schemas.microsoft.com/office/mac/drawingml/2011/main" val="1"/>
            </a:ext>
          </a:extLst>
        </p:spPr>
        <p:txBody>
          <a:bodyPr lIns="26788" tIns="26788" rIns="26788" bIns="26788">
            <a:spAutoFit/>
          </a:bodyPr>
          <a:lstStyle>
            <a:lvl1pPr marL="304800" indent="-304800" algn="l" defTabSz="642937">
              <a:buSzPct val="100000"/>
              <a:buChar char="•"/>
              <a:defRPr sz="3600">
                <a:solidFill>
                  <a:srgbClr val="729E9C"/>
                </a:solidFill>
                <a:latin typeface="Maven Pro Bold"/>
                <a:ea typeface="Maven Pro Bold"/>
                <a:cs typeface="Maven Pro Bold"/>
                <a:sym typeface="Maven Pro Bold"/>
              </a:defRPr>
            </a:lvl1pPr>
          </a:lstStyle>
          <a:p>
            <a:endParaRPr sz="1350" dirty="0"/>
          </a:p>
        </p:txBody>
      </p:sp>
      <p:sp>
        <p:nvSpPr>
          <p:cNvPr id="9" name="Rectangle 8"/>
          <p:cNvSpPr/>
          <p:nvPr/>
        </p:nvSpPr>
        <p:spPr bwMode="auto">
          <a:xfrm>
            <a:off x="3607978" y="1411165"/>
            <a:ext cx="4938073" cy="643329"/>
          </a:xfrm>
          <a:prstGeom prst="rect">
            <a:avLst/>
          </a:prstGeom>
          <a:gradFill flip="none" rotWithShape="1">
            <a:gsLst>
              <a:gs pos="0">
                <a:schemeClr val="accent6">
                  <a:lumMod val="60000"/>
                  <a:lumOff val="40000"/>
                  <a:alpha val="50000"/>
                </a:schemeClr>
              </a:gs>
              <a:gs pos="100000">
                <a:schemeClr val="bg2">
                  <a:alpha val="0"/>
                </a:schemeClr>
              </a:gs>
            </a:gsLst>
            <a:lin ang="0" scaled="0"/>
            <a:tileRect/>
          </a:gradFill>
          <a:ln w="9525" cap="flat" cmpd="sng" algn="ctr">
            <a:noFill/>
            <a:prstDash val="solid"/>
            <a:round/>
            <a:headEnd type="none" w="med" len="med"/>
            <a:tailEnd type="none" w="med" len="med"/>
          </a:ln>
          <a:effectLst/>
        </p:spPr>
        <p:txBody>
          <a:bodyPr vert="horz" wrap="square" lIns="137160" tIns="68580" rIns="0" bIns="0" numCol="1" rtlCol="0" anchor="ctr" anchorCtr="0" compatLnSpc="1">
            <a:prstTxWarp prst="textNoShape">
              <a:avLst/>
            </a:prstTxWarp>
            <a:noAutofit/>
          </a:bodyPr>
          <a:lstStyle/>
          <a:p>
            <a:pPr defTabSz="685800">
              <a:lnSpc>
                <a:spcPct val="70000"/>
              </a:lnSpc>
            </a:pPr>
            <a:r>
              <a:rPr lang="en-US" sz="2400" b="1" dirty="0">
                <a:solidFill>
                  <a:prstClr val="white"/>
                </a:solidFill>
                <a:latin typeface="Intel Clear Pro"/>
              </a:rPr>
              <a:t>A method of extracting features at multiple levels</a:t>
            </a:r>
          </a:p>
          <a:p>
            <a:pPr defTabSz="685800">
              <a:lnSpc>
                <a:spcPct val="70000"/>
              </a:lnSpc>
            </a:pPr>
            <a:r>
              <a:rPr lang="en-US" sz="2400" b="1" dirty="0">
                <a:solidFill>
                  <a:prstClr val="white"/>
                </a:solidFill>
                <a:latin typeface="Intel Clear Pro"/>
              </a:rPr>
              <a:t>of abstraction</a:t>
            </a:r>
          </a:p>
        </p:txBody>
      </p:sp>
      <p:sp>
        <p:nvSpPr>
          <p:cNvPr id="10" name="Rectangle 9"/>
          <p:cNvSpPr/>
          <p:nvPr/>
        </p:nvSpPr>
        <p:spPr bwMode="auto">
          <a:xfrm>
            <a:off x="3607978" y="2154536"/>
            <a:ext cx="4938073" cy="643329"/>
          </a:xfrm>
          <a:prstGeom prst="rect">
            <a:avLst/>
          </a:prstGeom>
          <a:gradFill flip="none" rotWithShape="1">
            <a:gsLst>
              <a:gs pos="0">
                <a:schemeClr val="accent6">
                  <a:lumMod val="60000"/>
                  <a:lumOff val="40000"/>
                  <a:alpha val="50000"/>
                </a:schemeClr>
              </a:gs>
              <a:gs pos="100000">
                <a:schemeClr val="bg2">
                  <a:alpha val="0"/>
                </a:schemeClr>
              </a:gs>
            </a:gsLst>
            <a:lin ang="0" scaled="0"/>
            <a:tileRect/>
          </a:gradFill>
          <a:ln w="9525" cap="flat" cmpd="sng" algn="ctr">
            <a:noFill/>
            <a:prstDash val="solid"/>
            <a:round/>
            <a:headEnd type="none" w="med" len="med"/>
            <a:tailEnd type="none" w="med" len="med"/>
          </a:ln>
          <a:effectLst/>
        </p:spPr>
        <p:txBody>
          <a:bodyPr vert="horz" wrap="square" lIns="137160" tIns="68580" rIns="0" bIns="0" numCol="1" rtlCol="0" anchor="ctr" anchorCtr="0" compatLnSpc="1">
            <a:prstTxWarp prst="textNoShape">
              <a:avLst/>
            </a:prstTxWarp>
            <a:noAutofit/>
          </a:bodyPr>
          <a:lstStyle/>
          <a:p>
            <a:pPr defTabSz="685800">
              <a:lnSpc>
                <a:spcPct val="70000"/>
              </a:lnSpc>
            </a:pPr>
            <a:r>
              <a:rPr lang="en-US" sz="2400" b="1" dirty="0">
                <a:solidFill>
                  <a:prstClr val="white"/>
                </a:solidFill>
                <a:latin typeface="Intel Clear Pro"/>
              </a:rPr>
              <a:t>Features are discovered from data</a:t>
            </a:r>
          </a:p>
        </p:txBody>
      </p:sp>
      <p:sp>
        <p:nvSpPr>
          <p:cNvPr id="11" name="Rectangle 10"/>
          <p:cNvSpPr/>
          <p:nvPr/>
        </p:nvSpPr>
        <p:spPr bwMode="auto">
          <a:xfrm>
            <a:off x="3607978" y="2897908"/>
            <a:ext cx="4938073" cy="643329"/>
          </a:xfrm>
          <a:prstGeom prst="rect">
            <a:avLst/>
          </a:prstGeom>
          <a:gradFill flip="none" rotWithShape="1">
            <a:gsLst>
              <a:gs pos="0">
                <a:schemeClr val="accent6">
                  <a:lumMod val="60000"/>
                  <a:lumOff val="40000"/>
                  <a:alpha val="50000"/>
                </a:schemeClr>
              </a:gs>
              <a:gs pos="100000">
                <a:schemeClr val="bg2">
                  <a:alpha val="0"/>
                </a:schemeClr>
              </a:gs>
            </a:gsLst>
            <a:lin ang="0" scaled="0"/>
            <a:tileRect/>
          </a:gradFill>
          <a:ln w="9525" cap="flat" cmpd="sng" algn="ctr">
            <a:noFill/>
            <a:prstDash val="solid"/>
            <a:round/>
            <a:headEnd type="none" w="med" len="med"/>
            <a:tailEnd type="none" w="med" len="med"/>
          </a:ln>
          <a:effectLst/>
        </p:spPr>
        <p:txBody>
          <a:bodyPr vert="horz" wrap="square" lIns="137160" tIns="68580" rIns="0" bIns="0" numCol="1" rtlCol="0" anchor="ctr" anchorCtr="0" compatLnSpc="1">
            <a:prstTxWarp prst="textNoShape">
              <a:avLst/>
            </a:prstTxWarp>
            <a:noAutofit/>
          </a:bodyPr>
          <a:lstStyle/>
          <a:p>
            <a:pPr defTabSz="685800">
              <a:lnSpc>
                <a:spcPct val="70000"/>
              </a:lnSpc>
            </a:pPr>
            <a:r>
              <a:rPr lang="en-US" sz="2400" b="1" dirty="0">
                <a:solidFill>
                  <a:prstClr val="white"/>
                </a:solidFill>
                <a:latin typeface="Intel Clear Pro"/>
              </a:rPr>
              <a:t>Performance improves with more data</a:t>
            </a:r>
          </a:p>
        </p:txBody>
      </p:sp>
      <p:sp>
        <p:nvSpPr>
          <p:cNvPr id="12" name="Rectangle 11"/>
          <p:cNvSpPr/>
          <p:nvPr/>
        </p:nvSpPr>
        <p:spPr bwMode="auto">
          <a:xfrm>
            <a:off x="3607978" y="3641279"/>
            <a:ext cx="4938073" cy="643329"/>
          </a:xfrm>
          <a:prstGeom prst="rect">
            <a:avLst/>
          </a:prstGeom>
          <a:gradFill flip="none" rotWithShape="1">
            <a:gsLst>
              <a:gs pos="0">
                <a:schemeClr val="accent6">
                  <a:lumMod val="60000"/>
                  <a:lumOff val="40000"/>
                  <a:alpha val="50000"/>
                </a:schemeClr>
              </a:gs>
              <a:gs pos="100000">
                <a:schemeClr val="bg2">
                  <a:alpha val="0"/>
                </a:schemeClr>
              </a:gs>
            </a:gsLst>
            <a:lin ang="0" scaled="0"/>
            <a:tileRect/>
          </a:gradFill>
          <a:ln w="9525" cap="flat" cmpd="sng" algn="ctr">
            <a:noFill/>
            <a:prstDash val="solid"/>
            <a:round/>
            <a:headEnd type="none" w="med" len="med"/>
            <a:tailEnd type="none" w="med" len="med"/>
          </a:ln>
          <a:effectLst/>
        </p:spPr>
        <p:txBody>
          <a:bodyPr vert="horz" wrap="square" lIns="137160" tIns="68580" rIns="0" bIns="0" numCol="1" rtlCol="0" anchor="ctr" anchorCtr="0" compatLnSpc="1">
            <a:prstTxWarp prst="textNoShape">
              <a:avLst/>
            </a:prstTxWarp>
            <a:noAutofit/>
          </a:bodyPr>
          <a:lstStyle/>
          <a:p>
            <a:pPr defTabSz="685800">
              <a:lnSpc>
                <a:spcPct val="70000"/>
              </a:lnSpc>
            </a:pPr>
            <a:r>
              <a:rPr lang="en-US" sz="2400" b="1" dirty="0">
                <a:solidFill>
                  <a:prstClr val="white"/>
                </a:solidFill>
                <a:latin typeface="Intel Clear Pro"/>
              </a:rPr>
              <a:t>High degree of representational power</a:t>
            </a:r>
          </a:p>
        </p:txBody>
      </p:sp>
    </p:spTree>
    <p:extLst>
      <p:ext uri="{BB962C8B-B14F-4D97-AF65-F5344CB8AC3E}">
        <p14:creationId xmlns:p14="http://schemas.microsoft.com/office/powerpoint/2010/main" val="18489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677417" y="1287281"/>
            <a:ext cx="4723780" cy="279379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pPr>
            <a:endParaRPr lang="en-US" sz="150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5" name="Shape 110"/>
          <p:cNvSpPr>
            <a:spLocks noGrp="1"/>
          </p:cNvSpPr>
          <p:nvPr>
            <p:ph type="title"/>
          </p:nvPr>
        </p:nvSpPr>
        <p:spPr>
          <a:xfrm>
            <a:off x="1209174" y="366639"/>
            <a:ext cx="6725652" cy="623248"/>
          </a:xfrm>
          <a:prstGeom prst="rect">
            <a:avLst/>
          </a:prstGeo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274320" tIns="0" rIns="274320" bIns="68580" numCol="1" rtlCol="0" anchor="b" anchorCtr="0" compatLnSpc="1">
            <a:prstTxWarp prst="textNoShape">
              <a:avLst/>
            </a:prstTxWarp>
            <a:noAutofit/>
          </a:bodyPr>
          <a:lstStyle/>
          <a:p>
            <a:pPr>
              <a:lnSpc>
                <a:spcPct val="70000"/>
              </a:lnSpc>
            </a:pPr>
            <a:r>
              <a:rPr lang="en-US" dirty="0"/>
              <a:t>End-to-End </a:t>
            </a:r>
            <a:r>
              <a:rPr lang="en-US"/>
              <a:t>Deep </a:t>
            </a:r>
            <a:r>
              <a:rPr lang="en-US"/>
              <a:t>Learning</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4089" y="2053191"/>
            <a:ext cx="4089368" cy="1278857"/>
          </a:xfrm>
          <a:prstGeom prst="rect">
            <a:avLst/>
          </a:prstGeom>
        </p:spPr>
      </p:pic>
      <p:sp>
        <p:nvSpPr>
          <p:cNvPr id="2" name="TextBox 1"/>
          <p:cNvSpPr txBox="1"/>
          <p:nvPr/>
        </p:nvSpPr>
        <p:spPr>
          <a:xfrm>
            <a:off x="5659804" y="3332048"/>
            <a:ext cx="1270781" cy="192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6789" tIns="26789" rIns="26789" bIns="26789" numCol="1" spcCol="38100" rtlCol="0" anchor="ctr">
            <a:spAutoFit/>
          </a:bodyPr>
          <a:lstStyle/>
          <a:p>
            <a:pPr algn="ctr" defTabSz="219070" hangingPunct="0"/>
            <a:r>
              <a:rPr lang="en-US" sz="900" dirty="0">
                <a:solidFill>
                  <a:prstClr val="white"/>
                </a:solidFill>
                <a:sym typeface="Helvetica Light"/>
              </a:rPr>
              <a:t>~60 million parameters</a:t>
            </a:r>
          </a:p>
        </p:txBody>
      </p:sp>
      <p:sp>
        <p:nvSpPr>
          <p:cNvPr id="3" name="TextBox 2"/>
          <p:cNvSpPr txBox="1"/>
          <p:nvPr/>
        </p:nvSpPr>
        <p:spPr>
          <a:xfrm>
            <a:off x="1088875" y="4133124"/>
            <a:ext cx="6966251" cy="608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6789" tIns="26789" rIns="26789" bIns="26789" numCol="1" spcCol="38100" rtlCol="0" anchor="ctr">
            <a:spAutoFit/>
          </a:bodyPr>
          <a:lstStyle/>
          <a:p>
            <a:pPr algn="ctr" defTabSz="219070" hangingPunct="0"/>
            <a:r>
              <a:rPr lang="en-US" dirty="0">
                <a:solidFill>
                  <a:srgbClr val="FFA300"/>
                </a:solidFill>
                <a:sym typeface="Helvetica Light"/>
              </a:rPr>
              <a:t>But old practices apply: </a:t>
            </a:r>
          </a:p>
          <a:p>
            <a:pPr algn="ctr" defTabSz="219070" hangingPunct="0"/>
            <a:r>
              <a:rPr lang="en-US" dirty="0">
                <a:solidFill>
                  <a:srgbClr val="FFA300"/>
                </a:solidFill>
                <a:sym typeface="Helvetica Light"/>
              </a:rPr>
              <a:t>Data Cleaning, Exploration, Data annotation, </a:t>
            </a:r>
            <a:r>
              <a:rPr lang="en-US" dirty="0" err="1">
                <a:solidFill>
                  <a:srgbClr val="FFA300"/>
                </a:solidFill>
                <a:sym typeface="Helvetica Light"/>
              </a:rPr>
              <a:t>hyperparameters</a:t>
            </a:r>
            <a:r>
              <a:rPr lang="en-US" dirty="0">
                <a:solidFill>
                  <a:srgbClr val="FFA300"/>
                </a:solidFill>
                <a:sym typeface="Helvetica Light"/>
              </a:rPr>
              <a:t>, etc.</a:t>
            </a:r>
          </a:p>
        </p:txBody>
      </p:sp>
      <p:sp>
        <p:nvSpPr>
          <p:cNvPr id="11" name="Rectangle 10"/>
          <p:cNvSpPr/>
          <p:nvPr/>
        </p:nvSpPr>
        <p:spPr bwMode="auto">
          <a:xfrm>
            <a:off x="215671" y="1287281"/>
            <a:ext cx="2197933" cy="279379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pPr>
            <a:endParaRPr lang="en-US" sz="1500">
              <a:solidFill>
                <a:srgbClr val="FFFFFF"/>
              </a:solidFill>
              <a:effectLst>
                <a:outerShdw blurRad="38100" dist="38100" dir="2700000" algn="tl">
                  <a:srgbClr val="000000">
                    <a:alpha val="43137"/>
                  </a:srgbClr>
                </a:outerShdw>
              </a:effectLst>
              <a:latin typeface="Arial Narrow" pitchFamily="34" charset="0"/>
              <a:cs typeface="Arial" charset="0"/>
            </a:endParaRPr>
          </a:p>
        </p:txBody>
      </p:sp>
      <p:pic>
        <p:nvPicPr>
          <p:cNvPr id="12" name="Picture 11"/>
          <p:cNvPicPr>
            <a:picLocks noChangeAspect="1"/>
          </p:cNvPicPr>
          <p:nvPr/>
        </p:nvPicPr>
        <p:blipFill rotWithShape="1">
          <a:blip r:embed="rId4" cstate="screen">
            <a:alphaModFix/>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t="888" r="38057"/>
          <a:stretch/>
        </p:blipFill>
        <p:spPr>
          <a:xfrm>
            <a:off x="495912" y="1947430"/>
            <a:ext cx="1637450" cy="1755347"/>
          </a:xfrm>
          <a:prstGeom prst="rect">
            <a:avLst/>
          </a:prstGeom>
          <a:noFill/>
          <a:effectLst/>
        </p:spPr>
      </p:pic>
      <mc:AlternateContent xmlns:mc="http://schemas.openxmlformats.org/markup-compatibility/2006" xmlns:a14="http://schemas.microsoft.com/office/drawing/2010/main">
        <mc:Choice Requires="a14">
          <p:sp>
            <p:nvSpPr>
              <p:cNvPr id="13" name="TextBox 12"/>
              <p:cNvSpPr txBox="1"/>
              <p:nvPr/>
            </p:nvSpPr>
            <p:spPr>
              <a:xfrm>
                <a:off x="999526" y="1510493"/>
                <a:ext cx="702115" cy="28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ctr" defTabSz="219070" hangingPunct="0"/>
                <a14:m>
                  <m:oMathPara xmlns:m="http://schemas.openxmlformats.org/officeDocument/2006/math">
                    <m:oMathParaPr>
                      <m:jc m:val="centerGroup"/>
                    </m:oMathParaPr>
                    <m:oMath xmlns:m="http://schemas.openxmlformats.org/officeDocument/2006/math">
                      <m:r>
                        <a:rPr lang="en-US" sz="1875" i="1">
                          <a:solidFill>
                            <a:prstClr val="white"/>
                          </a:solidFill>
                          <a:latin typeface="Cambria Math" charset="0"/>
                          <a:sym typeface="Helvetica Light"/>
                        </a:rPr>
                        <m:t>𝑁</m:t>
                      </m:r>
                      <m:r>
                        <a:rPr lang="en-US" sz="1875" i="1">
                          <a:solidFill>
                            <a:prstClr val="white"/>
                          </a:solidFill>
                          <a:latin typeface="Cambria Math" charset="0"/>
                          <a:ea typeface="Cambria Math" charset="0"/>
                          <a:cs typeface="Cambria Math" charset="0"/>
                          <a:sym typeface="Helvetica Light"/>
                        </a:rPr>
                        <m:t>×</m:t>
                      </m:r>
                      <m:r>
                        <a:rPr lang="en-US" sz="1875" i="1">
                          <a:solidFill>
                            <a:prstClr val="white"/>
                          </a:solidFill>
                          <a:latin typeface="Cambria Math" charset="0"/>
                          <a:ea typeface="Cambria Math" charset="0"/>
                          <a:cs typeface="Cambria Math" charset="0"/>
                          <a:sym typeface="Helvetica Light"/>
                        </a:rPr>
                        <m:t>𝑁</m:t>
                      </m:r>
                    </m:oMath>
                  </m:oMathPara>
                </a14:m>
                <a:endParaRPr lang="en-US" sz="1875" dirty="0">
                  <a:solidFill>
                    <a:prstClr val="white"/>
                  </a:solidFill>
                  <a:sym typeface="Helvetica Ligh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405027" y="2013990"/>
                <a:ext cx="791499" cy="384721"/>
              </a:xfrm>
              <a:prstGeom prst="rect">
                <a:avLst/>
              </a:prstGeom>
              <a:blipFill rotWithShape="0">
                <a:blip r:embed="rId6"/>
                <a:stretch>
                  <a:fillRect l="-21538" r="-12308" b="-7937"/>
                </a:stretch>
              </a:blipFill>
              <a:ln w="12700" cap="flat">
                <a:noFill/>
                <a:miter lim="400000"/>
              </a:ln>
              <a:effectLst/>
            </p:spPr>
            <p:txBody>
              <a:bodyPr/>
              <a:lstStyle/>
              <a:p>
                <a:r>
                  <a:rPr lang="en-US">
                    <a:noFill/>
                  </a:rPr>
                  <a:t> </a:t>
                </a:r>
              </a:p>
            </p:txBody>
          </p:sp>
        </mc:Fallback>
      </mc:AlternateContent>
      <p:sp>
        <p:nvSpPr>
          <p:cNvPr id="16" name="Right Arrow 15"/>
          <p:cNvSpPr/>
          <p:nvPr/>
        </p:nvSpPr>
        <p:spPr>
          <a:xfrm>
            <a:off x="2307732" y="2513669"/>
            <a:ext cx="491987" cy="474301"/>
          </a:xfrm>
          <a:prstGeom prst="rightArrow">
            <a:avLst/>
          </a:prstGeom>
          <a:gradFill>
            <a:gsLst>
              <a:gs pos="0">
                <a:schemeClr val="accent4">
                  <a:alpha val="0"/>
                </a:schemeClr>
              </a:gs>
              <a:gs pos="100000">
                <a:schemeClr val="accent4"/>
              </a:gs>
            </a:gsLst>
            <a:lin ang="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ctr" defTabSz="219070" hangingPunct="0"/>
            <a:endParaRPr lang="en-US" sz="1200">
              <a:solidFill>
                <a:prstClr val="white"/>
              </a:solidFill>
              <a:sym typeface="Helvetica Light"/>
            </a:endParaRPr>
          </a:p>
        </p:txBody>
      </p:sp>
      <p:sp>
        <p:nvSpPr>
          <p:cNvPr id="18" name="Rectangle 17"/>
          <p:cNvSpPr/>
          <p:nvPr/>
        </p:nvSpPr>
        <p:spPr bwMode="auto">
          <a:xfrm>
            <a:off x="7600910" y="1287281"/>
            <a:ext cx="1327419" cy="279379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68529" tIns="34266" rIns="68529" bIns="34266" numCol="1" rtlCol="0" anchor="t" anchorCtr="1" compatLnSpc="1">
            <a:prstTxWarp prst="textNoShape">
              <a:avLst/>
            </a:prstTxWarp>
            <a:noAutofit/>
          </a:bodyPr>
          <a:lstStyle/>
          <a:p>
            <a:pPr algn="ctr" defTabSz="685800" fontAlgn="base">
              <a:lnSpc>
                <a:spcPct val="95000"/>
              </a:lnSpc>
              <a:spcBef>
                <a:spcPct val="30000"/>
              </a:spcBef>
              <a:spcAft>
                <a:spcPct val="0"/>
              </a:spcAft>
              <a:buClr>
                <a:prstClr val="white"/>
              </a:buClr>
            </a:pPr>
            <a:endParaRPr lang="en-US" sz="150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0" name="Right Arrow 19"/>
          <p:cNvSpPr/>
          <p:nvPr/>
        </p:nvSpPr>
        <p:spPr>
          <a:xfrm>
            <a:off x="7243126" y="2563615"/>
            <a:ext cx="491987" cy="474301"/>
          </a:xfrm>
          <a:prstGeom prst="rightArrow">
            <a:avLst/>
          </a:prstGeom>
          <a:gradFill>
            <a:gsLst>
              <a:gs pos="0">
                <a:schemeClr val="accent4">
                  <a:alpha val="0"/>
                </a:schemeClr>
              </a:gs>
              <a:gs pos="100000">
                <a:schemeClr val="accent4"/>
              </a:gs>
            </a:gsLst>
            <a:lin ang="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ctr" defTabSz="219070" hangingPunct="0"/>
            <a:endParaRPr lang="en-US" sz="1200">
              <a:solidFill>
                <a:prstClr val="white"/>
              </a:solidFill>
              <a:sym typeface="Helvetica Light"/>
            </a:endParaRPr>
          </a:p>
        </p:txBody>
      </p:sp>
      <p:sp>
        <p:nvSpPr>
          <p:cNvPr id="21" name="Rectangle 20"/>
          <p:cNvSpPr/>
          <p:nvPr/>
        </p:nvSpPr>
        <p:spPr>
          <a:xfrm>
            <a:off x="7934826" y="2612441"/>
            <a:ext cx="771365" cy="369332"/>
          </a:xfrm>
          <a:prstGeom prst="rect">
            <a:avLst/>
          </a:prstGeom>
        </p:spPr>
        <p:txBody>
          <a:bodyPr wrap="none">
            <a:spAutoFit/>
          </a:bodyPr>
          <a:lstStyle/>
          <a:p>
            <a:pPr defTabSz="685800"/>
            <a:r>
              <a:rPr lang="en-US" b="1" dirty="0">
                <a:solidFill>
                  <a:prstClr val="white"/>
                </a:solidFill>
                <a:sym typeface="Helvetica Light"/>
              </a:rPr>
              <a:t>Arjun</a:t>
            </a:r>
            <a:endParaRPr lang="en-US" dirty="0">
              <a:solidFill>
                <a:prstClr val="white"/>
              </a:solidFill>
            </a:endParaRPr>
          </a:p>
        </p:txBody>
      </p:sp>
    </p:spTree>
    <p:extLst>
      <p:ext uri="{BB962C8B-B14F-4D97-AF65-F5344CB8AC3E}">
        <p14:creationId xmlns:p14="http://schemas.microsoft.com/office/powerpoint/2010/main" val="170385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921225" y="366639"/>
            <a:ext cx="7301552" cy="623248"/>
          </a:xfrm>
          <a:prstGeom prst="rect">
            <a:avLst/>
          </a:prstGeom>
        </p:spPr>
        <p:txBody>
          <a:bodyPr/>
          <a:lstStyle/>
          <a:p>
            <a:r>
              <a:rPr dirty="0"/>
              <a:t>Automating previously “human” tasks</a:t>
            </a:r>
          </a:p>
        </p:txBody>
      </p:sp>
      <p:graphicFrame>
        <p:nvGraphicFramePr>
          <p:cNvPr id="193" name="Chart 193"/>
          <p:cNvGraphicFramePr/>
          <p:nvPr>
            <p:extLst/>
          </p:nvPr>
        </p:nvGraphicFramePr>
        <p:xfrm>
          <a:off x="349520" y="1526165"/>
          <a:ext cx="3299619" cy="2552733"/>
        </p:xfrm>
        <a:graphic>
          <a:graphicData uri="http://schemas.openxmlformats.org/drawingml/2006/chart">
            <c:chart xmlns:c="http://schemas.openxmlformats.org/drawingml/2006/chart" xmlns:r="http://schemas.openxmlformats.org/officeDocument/2006/relationships" r:id="rId3"/>
          </a:graphicData>
        </a:graphic>
      </p:graphicFrame>
      <p:grpSp>
        <p:nvGrpSpPr>
          <p:cNvPr id="196" name="Group 196"/>
          <p:cNvGrpSpPr/>
          <p:nvPr/>
        </p:nvGrpSpPr>
        <p:grpSpPr>
          <a:xfrm>
            <a:off x="762657" y="2336232"/>
            <a:ext cx="3078421" cy="1365119"/>
            <a:chOff x="345032" y="1987767"/>
            <a:chExt cx="8209423" cy="3640449"/>
          </a:xfrm>
        </p:grpSpPr>
        <p:sp>
          <p:nvSpPr>
            <p:cNvPr id="194" name="Shape 194"/>
            <p:cNvSpPr/>
            <p:nvPr/>
          </p:nvSpPr>
          <p:spPr>
            <a:xfrm rot="1896691">
              <a:off x="345032" y="1987767"/>
              <a:ext cx="8209423" cy="3640449"/>
            </a:xfrm>
            <a:prstGeom prst="ellipse">
              <a:avLst/>
            </a:prstGeom>
            <a:solidFill>
              <a:schemeClr val="bg1">
                <a:alpha val="50000"/>
              </a:schemeClr>
            </a:solidFill>
            <a:ln w="12700" cap="flat">
              <a:noFill/>
              <a:miter lim="400000"/>
            </a:ln>
            <a:effectLst/>
          </p:spPr>
          <p:txBody>
            <a:bodyPr wrap="square" lIns="17144" tIns="17144" rIns="17144" bIns="17144" numCol="1" anchor="ctr">
              <a:noAutofit/>
            </a:bodyPr>
            <a:lstStyle/>
            <a:p>
              <a:pPr defTabSz="171454">
                <a:defRPr sz="1800">
                  <a:solidFill>
                    <a:srgbClr val="729F9D"/>
                  </a:solidFill>
                  <a:latin typeface="Maven Pro Medium"/>
                  <a:ea typeface="Maven Pro Medium"/>
                  <a:cs typeface="Maven Pro Medium"/>
                  <a:sym typeface="Maven Pro Medium"/>
                </a:defRPr>
              </a:pPr>
              <a:endParaRPr sz="675">
                <a:solidFill>
                  <a:srgbClr val="729F9D"/>
                </a:solidFill>
                <a:latin typeface="Maven Pro Medium"/>
                <a:ea typeface="Maven Pro Medium"/>
                <a:cs typeface="Maven Pro Medium"/>
                <a:sym typeface="Maven Pro Medium"/>
              </a:endParaRPr>
            </a:p>
          </p:txBody>
        </p:sp>
        <p:sp>
          <p:nvSpPr>
            <p:cNvPr id="195" name="Shape 195"/>
            <p:cNvSpPr/>
            <p:nvPr/>
          </p:nvSpPr>
          <p:spPr>
            <a:xfrm rot="1896691">
              <a:off x="2498051" y="3262835"/>
              <a:ext cx="5804939" cy="9027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44" tIns="17144" rIns="17144" bIns="17144" numCol="1" anchor="ctr">
              <a:noAutofit/>
            </a:bodyPr>
            <a:lstStyle>
              <a:lvl1pPr defTabSz="457200">
                <a:defRPr sz="3600">
                  <a:solidFill>
                    <a:srgbClr val="729F9D"/>
                  </a:solidFill>
                  <a:latin typeface="Maven Pro Medium"/>
                  <a:ea typeface="Maven Pro Medium"/>
                  <a:cs typeface="Maven Pro Medium"/>
                  <a:sym typeface="Maven Pro Medium"/>
                </a:defRPr>
              </a:lvl1pPr>
            </a:lstStyle>
            <a:p>
              <a:r>
                <a:rPr lang="en-US" sz="1350" dirty="0">
                  <a:solidFill>
                    <a:prstClr val="white"/>
                  </a:solidFill>
                </a:rPr>
                <a:t>Using Deep Learning</a:t>
              </a:r>
            </a:p>
          </p:txBody>
        </p:sp>
      </p:grpSp>
      <p:sp>
        <p:nvSpPr>
          <p:cNvPr id="197" name="Shape 197"/>
          <p:cNvSpPr/>
          <p:nvPr/>
        </p:nvSpPr>
        <p:spPr>
          <a:xfrm>
            <a:off x="3232729" y="2786357"/>
            <a:ext cx="1425916" cy="4945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44" tIns="17144" rIns="17144" bIns="17144" numCol="1" anchor="t">
            <a:noAutofit/>
          </a:bodyPr>
          <a:lstStyle>
            <a:lvl1pPr defTabSz="457200">
              <a:defRPr sz="2900">
                <a:solidFill>
                  <a:srgbClr val="9CB65E"/>
                </a:solidFill>
                <a:latin typeface="Maven Pro Medium"/>
                <a:ea typeface="Maven Pro Medium"/>
                <a:cs typeface="Maven Pro Medium"/>
                <a:sym typeface="Maven Pro Medium"/>
              </a:defRPr>
            </a:lvl1pPr>
          </a:lstStyle>
          <a:p>
            <a:pPr algn="ctr"/>
            <a:r>
              <a:rPr sz="1144" dirty="0">
                <a:solidFill>
                  <a:srgbClr val="FFFFFF"/>
                </a:solidFill>
              </a:rPr>
              <a:t>Human </a:t>
            </a:r>
            <a:r>
              <a:rPr lang="en-US" sz="1144" dirty="0">
                <a:solidFill>
                  <a:srgbClr val="FFFFFF"/>
                </a:solidFill>
              </a:rPr>
              <a:t/>
            </a:r>
            <a:br>
              <a:rPr lang="en-US" sz="1144" dirty="0">
                <a:solidFill>
                  <a:srgbClr val="FFFFFF"/>
                </a:solidFill>
              </a:rPr>
            </a:br>
            <a:r>
              <a:rPr lang="en-US" sz="1144" dirty="0">
                <a:solidFill>
                  <a:srgbClr val="FFFFFF"/>
                </a:solidFill>
              </a:rPr>
              <a:t>P</a:t>
            </a:r>
            <a:r>
              <a:rPr sz="1144" dirty="0">
                <a:solidFill>
                  <a:srgbClr val="FFFFFF"/>
                </a:solidFill>
              </a:rPr>
              <a:t>erformance</a:t>
            </a:r>
          </a:p>
        </p:txBody>
      </p:sp>
      <p:sp>
        <p:nvSpPr>
          <p:cNvPr id="198" name="Shape 198"/>
          <p:cNvSpPr/>
          <p:nvPr/>
        </p:nvSpPr>
        <p:spPr>
          <a:xfrm flipH="1">
            <a:off x="3053088" y="3140039"/>
            <a:ext cx="540560" cy="443955"/>
          </a:xfrm>
          <a:prstGeom prst="line">
            <a:avLst/>
          </a:prstGeom>
          <a:noFill/>
          <a:ln w="25400" cap="flat">
            <a:solidFill>
              <a:schemeClr val="tx1"/>
            </a:solidFill>
            <a:prstDash val="solid"/>
            <a:round/>
            <a:tailEnd type="triangle" w="med" len="med"/>
          </a:ln>
          <a:effectLst/>
        </p:spPr>
        <p:txBody>
          <a:bodyPr wrap="square" lIns="17144" tIns="17144" rIns="17144" bIns="17144" numCol="1" anchor="t">
            <a:noAutofit/>
          </a:bodyPr>
          <a:lstStyle/>
          <a:p>
            <a:pPr defTabSz="171454">
              <a:defRPr sz="1800">
                <a:latin typeface="Calibri"/>
                <a:ea typeface="Calibri"/>
                <a:cs typeface="Calibri"/>
                <a:sym typeface="Calibri"/>
              </a:defRPr>
            </a:pPr>
            <a:endParaRPr sz="675" dirty="0">
              <a:solidFill>
                <a:srgbClr val="FFFFFF"/>
              </a:solidFill>
              <a:latin typeface="Calibri"/>
              <a:ea typeface="Intel Clear" panose="020B0604020203020204" pitchFamily="34" charset="0"/>
              <a:cs typeface="Intel Clear" panose="020B0604020203020204" pitchFamily="34" charset="0"/>
              <a:sym typeface="Calibri"/>
            </a:endParaRPr>
          </a:p>
        </p:txBody>
      </p:sp>
      <p:sp>
        <p:nvSpPr>
          <p:cNvPr id="199" name="Shape 199"/>
          <p:cNvSpPr/>
          <p:nvPr/>
        </p:nvSpPr>
        <p:spPr>
          <a:xfrm>
            <a:off x="433610" y="4070095"/>
            <a:ext cx="653746" cy="27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44" tIns="17144" rIns="17144" bIns="17144" numCol="1" anchor="t">
            <a:noAutofit/>
          </a:bodyPr>
          <a:lstStyle>
            <a:lvl1pPr defTabSz="457200">
              <a:defRPr sz="2600">
                <a:latin typeface="Calibri"/>
                <a:ea typeface="Calibri"/>
                <a:cs typeface="Calibri"/>
                <a:sym typeface="Calibri"/>
              </a:defRPr>
            </a:lvl1pPr>
          </a:lstStyle>
          <a:p>
            <a:pPr algn="ctr"/>
            <a:r>
              <a:rPr sz="1144" dirty="0">
                <a:solidFill>
                  <a:prstClr val="white"/>
                </a:solidFill>
                <a:latin typeface="Intel Clear" panose="020B0604020203020204" pitchFamily="34" charset="0"/>
                <a:ea typeface="Intel Clear" panose="020B0604020203020204" pitchFamily="34" charset="0"/>
                <a:cs typeface="Intel Clear" panose="020B0604020203020204" pitchFamily="34" charset="0"/>
              </a:rPr>
              <a:t>2010</a:t>
            </a:r>
          </a:p>
        </p:txBody>
      </p:sp>
      <p:sp>
        <p:nvSpPr>
          <p:cNvPr id="200" name="Shape 200"/>
          <p:cNvSpPr/>
          <p:nvPr/>
        </p:nvSpPr>
        <p:spPr>
          <a:xfrm>
            <a:off x="3108396" y="4070095"/>
            <a:ext cx="730265" cy="27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44" tIns="17144" rIns="17144" bIns="17144" numCol="1" anchor="t">
            <a:noAutofit/>
          </a:bodyPr>
          <a:lstStyle>
            <a:lvl1pPr defTabSz="457200">
              <a:defRPr sz="2600">
                <a:latin typeface="Calibri"/>
                <a:ea typeface="Calibri"/>
                <a:cs typeface="Calibri"/>
                <a:sym typeface="Calibri"/>
              </a:defRPr>
            </a:lvl1pPr>
          </a:lstStyle>
          <a:p>
            <a:pPr algn="ctr"/>
            <a:r>
              <a:rPr sz="1144" dirty="0">
                <a:solidFill>
                  <a:prstClr val="white"/>
                </a:solidFill>
                <a:latin typeface="Intel Clear" panose="020B0604020203020204" pitchFamily="34" charset="0"/>
                <a:ea typeface="Intel Clear" panose="020B0604020203020204" pitchFamily="34" charset="0"/>
                <a:cs typeface="Intel Clear" panose="020B0604020203020204" pitchFamily="34" charset="0"/>
              </a:rPr>
              <a:t>Present</a:t>
            </a:r>
          </a:p>
        </p:txBody>
      </p:sp>
      <p:sp>
        <p:nvSpPr>
          <p:cNvPr id="201" name="Shape 201"/>
          <p:cNvSpPr/>
          <p:nvPr/>
        </p:nvSpPr>
        <p:spPr>
          <a:xfrm>
            <a:off x="970612" y="1229502"/>
            <a:ext cx="2504709" cy="3385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44" tIns="17144" rIns="17144" bIns="17144" numCol="1" anchor="t">
            <a:noAutofit/>
          </a:bodyPr>
          <a:lstStyle>
            <a:lvl1pPr defTabSz="457200">
              <a:defRPr sz="3600">
                <a:latin typeface="+mj-lt"/>
                <a:ea typeface="+mj-ea"/>
                <a:cs typeface="+mj-cs"/>
                <a:sym typeface="Maven Pro Regular"/>
              </a:defRPr>
            </a:lvl1pPr>
          </a:lstStyle>
          <a:p>
            <a:pPr algn="ctr"/>
            <a:r>
              <a:rPr sz="2700" dirty="0" err="1">
                <a:solidFill>
                  <a:srgbClr val="FFA300"/>
                </a:solidFill>
              </a:rPr>
              <a:t>ImageNet</a:t>
            </a:r>
            <a:r>
              <a:rPr sz="2700" dirty="0">
                <a:solidFill>
                  <a:srgbClr val="FFA300"/>
                </a:solidFill>
              </a:rPr>
              <a:t> Error Rate</a:t>
            </a:r>
          </a:p>
        </p:txBody>
      </p:sp>
      <p:graphicFrame>
        <p:nvGraphicFramePr>
          <p:cNvPr id="202" name="Chart 202"/>
          <p:cNvGraphicFramePr/>
          <p:nvPr>
            <p:extLst/>
          </p:nvPr>
        </p:nvGraphicFramePr>
        <p:xfrm>
          <a:off x="4959745" y="1526165"/>
          <a:ext cx="3299619" cy="2552733"/>
        </p:xfrm>
        <a:graphic>
          <a:graphicData uri="http://schemas.openxmlformats.org/drawingml/2006/chart">
            <c:chart xmlns:c="http://schemas.openxmlformats.org/drawingml/2006/chart" xmlns:r="http://schemas.openxmlformats.org/officeDocument/2006/relationships" r:id="rId4"/>
          </a:graphicData>
        </a:graphic>
      </p:graphicFrame>
      <p:sp>
        <p:nvSpPr>
          <p:cNvPr id="204" name="Shape 204"/>
          <p:cNvSpPr/>
          <p:nvPr/>
        </p:nvSpPr>
        <p:spPr>
          <a:xfrm rot="3134529">
            <a:off x="6982638" y="2695655"/>
            <a:ext cx="1741950" cy="5906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44" tIns="17144" rIns="17144" bIns="17144" numCol="1" anchor="ctr">
            <a:noAutofit/>
          </a:bodyPr>
          <a:lstStyle>
            <a:lvl1pPr defTabSz="457200">
              <a:defRPr sz="3600">
                <a:solidFill>
                  <a:srgbClr val="729F9D"/>
                </a:solidFill>
                <a:latin typeface="Maven Pro Medium"/>
                <a:ea typeface="Maven Pro Medium"/>
                <a:cs typeface="Maven Pro Medium"/>
                <a:sym typeface="Maven Pro Medium"/>
              </a:defRPr>
            </a:lvl1pPr>
          </a:lstStyle>
          <a:p>
            <a:r>
              <a:rPr lang="en-US" sz="1350" dirty="0">
                <a:solidFill>
                  <a:prstClr val="white"/>
                </a:solidFill>
              </a:rPr>
              <a:t>Using Deep Learning</a:t>
            </a:r>
          </a:p>
        </p:txBody>
      </p:sp>
      <p:sp>
        <p:nvSpPr>
          <p:cNvPr id="203" name="Shape 203"/>
          <p:cNvSpPr/>
          <p:nvPr/>
        </p:nvSpPr>
        <p:spPr>
          <a:xfrm rot="3134529">
            <a:off x="6588958" y="2470342"/>
            <a:ext cx="2175368" cy="1365119"/>
          </a:xfrm>
          <a:prstGeom prst="ellipse">
            <a:avLst/>
          </a:prstGeom>
          <a:solidFill>
            <a:schemeClr val="bg1">
              <a:alpha val="50000"/>
            </a:schemeClr>
          </a:solidFill>
          <a:ln w="12700" cap="flat">
            <a:noFill/>
            <a:miter lim="400000"/>
          </a:ln>
          <a:effectLst/>
        </p:spPr>
        <p:txBody>
          <a:bodyPr wrap="square" lIns="17144" tIns="17144" rIns="17144" bIns="17144" numCol="1" anchor="ctr">
            <a:noAutofit/>
          </a:bodyPr>
          <a:lstStyle/>
          <a:p>
            <a:pPr defTabSz="171454">
              <a:defRPr sz="1800">
                <a:solidFill>
                  <a:srgbClr val="729F9D"/>
                </a:solidFill>
                <a:latin typeface="Maven Pro Medium"/>
                <a:ea typeface="Maven Pro Medium"/>
                <a:cs typeface="Maven Pro Medium"/>
                <a:sym typeface="Maven Pro Medium"/>
              </a:defRPr>
            </a:pPr>
            <a:endParaRPr sz="675">
              <a:solidFill>
                <a:srgbClr val="729F9D"/>
              </a:solidFill>
              <a:latin typeface="Maven Pro Medium"/>
              <a:ea typeface="Maven Pro Medium"/>
              <a:cs typeface="Maven Pro Medium"/>
              <a:sym typeface="Maven Pro Medium"/>
            </a:endParaRPr>
          </a:p>
        </p:txBody>
      </p:sp>
      <p:sp>
        <p:nvSpPr>
          <p:cNvPr id="206" name="Shape 206"/>
          <p:cNvSpPr/>
          <p:nvPr/>
        </p:nvSpPr>
        <p:spPr>
          <a:xfrm>
            <a:off x="5110221" y="4070095"/>
            <a:ext cx="653746" cy="27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44" tIns="17144" rIns="17144" bIns="17144" numCol="1" anchor="t">
            <a:noAutofit/>
          </a:bodyPr>
          <a:lstStyle>
            <a:lvl1pPr defTabSz="457200">
              <a:defRPr sz="2600">
                <a:latin typeface="Calibri"/>
                <a:ea typeface="Calibri"/>
                <a:cs typeface="Calibri"/>
                <a:sym typeface="Calibri"/>
              </a:defRPr>
            </a:lvl1pPr>
          </a:lstStyle>
          <a:p>
            <a:pPr algn="ctr"/>
            <a:r>
              <a:rPr sz="1144" dirty="0">
                <a:solidFill>
                  <a:prstClr val="white"/>
                </a:solidFill>
                <a:latin typeface="Intel Clear" panose="020B0604020203020204" pitchFamily="34" charset="0"/>
                <a:ea typeface="Intel Clear" panose="020B0604020203020204" pitchFamily="34" charset="0"/>
                <a:cs typeface="Intel Clear" panose="020B0604020203020204" pitchFamily="34" charset="0"/>
              </a:rPr>
              <a:t>2000</a:t>
            </a:r>
          </a:p>
        </p:txBody>
      </p:sp>
      <p:sp>
        <p:nvSpPr>
          <p:cNvPr id="207" name="Shape 207"/>
          <p:cNvSpPr/>
          <p:nvPr/>
        </p:nvSpPr>
        <p:spPr>
          <a:xfrm>
            <a:off x="7660529" y="4070095"/>
            <a:ext cx="730265" cy="27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44" tIns="17144" rIns="17144" bIns="17144" numCol="1" anchor="t">
            <a:noAutofit/>
          </a:bodyPr>
          <a:lstStyle>
            <a:lvl1pPr defTabSz="457200">
              <a:defRPr sz="2600">
                <a:latin typeface="Calibri"/>
                <a:ea typeface="Calibri"/>
                <a:cs typeface="Calibri"/>
                <a:sym typeface="Calibri"/>
              </a:defRPr>
            </a:lvl1pPr>
          </a:lstStyle>
          <a:p>
            <a:pPr algn="ctr"/>
            <a:r>
              <a:rPr sz="1144" dirty="0">
                <a:solidFill>
                  <a:prstClr val="white"/>
                </a:solidFill>
                <a:latin typeface="Intel Clear" panose="020B0604020203020204" pitchFamily="34" charset="0"/>
                <a:ea typeface="Intel Clear" panose="020B0604020203020204" pitchFamily="34" charset="0"/>
                <a:cs typeface="Intel Clear" panose="020B0604020203020204" pitchFamily="34" charset="0"/>
              </a:rPr>
              <a:t>Present</a:t>
            </a:r>
          </a:p>
        </p:txBody>
      </p:sp>
      <p:sp>
        <p:nvSpPr>
          <p:cNvPr id="208" name="Shape 208"/>
          <p:cNvSpPr/>
          <p:nvPr/>
        </p:nvSpPr>
        <p:spPr>
          <a:xfrm>
            <a:off x="5595238" y="1229502"/>
            <a:ext cx="2504709" cy="3385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44" tIns="17144" rIns="17144" bIns="17144" numCol="1" anchor="t">
            <a:noAutofit/>
          </a:bodyPr>
          <a:lstStyle>
            <a:lvl1pPr defTabSz="457200">
              <a:defRPr sz="3600">
                <a:latin typeface="+mj-lt"/>
                <a:ea typeface="+mj-ea"/>
                <a:cs typeface="+mj-cs"/>
                <a:sym typeface="Maven Pro Regular"/>
              </a:defRPr>
            </a:lvl1pPr>
          </a:lstStyle>
          <a:p>
            <a:pPr algn="ctr"/>
            <a:r>
              <a:rPr sz="2700" dirty="0">
                <a:solidFill>
                  <a:srgbClr val="FFA300"/>
                </a:solidFill>
              </a:rPr>
              <a:t>Speech Error Rate</a:t>
            </a:r>
          </a:p>
        </p:txBody>
      </p:sp>
      <p:cxnSp>
        <p:nvCxnSpPr>
          <p:cNvPr id="3" name="Straight Connector 2"/>
          <p:cNvCxnSpPr/>
          <p:nvPr/>
        </p:nvCxnSpPr>
        <p:spPr bwMode="auto">
          <a:xfrm flipV="1">
            <a:off x="902473" y="3559593"/>
            <a:ext cx="2610282" cy="8452"/>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7352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9321" y="1216794"/>
            <a:ext cx="6690215" cy="777270"/>
          </a:xfrm>
          <a:prstGeom prst="rect">
            <a:avLst/>
          </a:prstGeom>
          <a:solidFill>
            <a:schemeClr val="accent6">
              <a:lumMod val="60000"/>
              <a:lumOff val="40000"/>
            </a:schemeClr>
          </a:solidFill>
          <a:ln w="3175">
            <a:noFill/>
          </a:ln>
          <a:effectLst>
            <a:outerShdw blurRad="50800" dist="38100" dir="2700000" algn="tl" rotWithShape="0">
              <a:prstClr val="black">
                <a:alpha val="40000"/>
              </a:prstClr>
            </a:outerShdw>
          </a:effectLst>
        </p:spPr>
        <p:txBody>
          <a:bodyPr wrap="square" lIns="0" tIns="0" rIns="0" bIns="0" rtlCol="0" anchor="ctr" anchorCtr="0">
            <a:noAutofit/>
          </a:bodyPr>
          <a:lstStyle/>
          <a:p>
            <a:pPr algn="ctr" defTabSz="685800">
              <a:lnSpc>
                <a:spcPct val="70000"/>
              </a:lnSpc>
            </a:pPr>
            <a:r>
              <a:rPr lang="en-US" sz="3000" b="1" dirty="0">
                <a:solidFill>
                  <a:prstClr val="white"/>
                </a:solidFill>
                <a:effectLst>
                  <a:outerShdw blurRad="38100" dist="38100" dir="2700000" algn="tl">
                    <a:srgbClr val="000000">
                      <a:alpha val="43137"/>
                    </a:srgbClr>
                  </a:outerShdw>
                </a:effectLst>
                <a:latin typeface="Intel Clear Pro"/>
                <a:ea typeface="Intel Clear" charset="0"/>
                <a:cs typeface="Intel Clear" charset="0"/>
              </a:rPr>
              <a:t>( 1 )  Large compute requirements for training</a:t>
            </a:r>
          </a:p>
        </p:txBody>
      </p:sp>
      <p:sp>
        <p:nvSpPr>
          <p:cNvPr id="110" name="Shape 110"/>
          <p:cNvSpPr>
            <a:spLocks noGrp="1"/>
          </p:cNvSpPr>
          <p:nvPr>
            <p:ph type="title"/>
          </p:nvPr>
        </p:nvSpPr>
        <p:spPr>
          <a:prstGeom prst="rect">
            <a:avLst/>
          </a:prstGeo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274320" tIns="0" rIns="274320" bIns="68580" numCol="1" rtlCol="0" anchor="ctr" anchorCtr="0" compatLnSpc="1">
            <a:prstTxWarp prst="textNoShape">
              <a:avLst/>
            </a:prstTxWarp>
            <a:noAutofit/>
          </a:bodyPr>
          <a:lstStyle/>
          <a:p>
            <a:pPr>
              <a:lnSpc>
                <a:spcPct val="70000"/>
              </a:lnSpc>
            </a:pPr>
            <a:r>
              <a:rPr lang="en-US" dirty="0"/>
              <a:t>Deep Learning </a:t>
            </a:r>
            <a:r>
              <a:rPr lang="en-US" dirty="0"/>
              <a:t>Challenges</a:t>
            </a:r>
            <a:endParaRPr lang="en-US" dirty="0"/>
          </a:p>
        </p:txBody>
      </p:sp>
      <p:grpSp>
        <p:nvGrpSpPr>
          <p:cNvPr id="4" name="Group 3"/>
          <p:cNvGrpSpPr/>
          <p:nvPr/>
        </p:nvGrpSpPr>
        <p:grpSpPr>
          <a:xfrm>
            <a:off x="1249321" y="1983837"/>
            <a:ext cx="6690215" cy="2459576"/>
            <a:chOff x="1665760" y="2349840"/>
            <a:chExt cx="8920287" cy="3279435"/>
          </a:xfrm>
        </p:grpSpPr>
        <p:sp>
          <p:nvSpPr>
            <p:cNvPr id="8" name="Rectangle 7"/>
            <p:cNvSpPr/>
            <p:nvPr/>
          </p:nvSpPr>
          <p:spPr bwMode="auto">
            <a:xfrm>
              <a:off x="1665760" y="2349840"/>
              <a:ext cx="8920287" cy="3279435"/>
            </a:xfrm>
            <a:prstGeom prst="rect">
              <a:avLst/>
            </a:prstGeom>
            <a:gradFill flip="none" rotWithShape="1">
              <a:gsLst>
                <a:gs pos="0">
                  <a:schemeClr val="accent6">
                    <a:lumMod val="60000"/>
                    <a:lumOff val="40000"/>
                    <a:alpha val="50000"/>
                  </a:schemeClr>
                </a:gs>
                <a:gs pos="100000">
                  <a:schemeClr val="bg2">
                    <a:alpha val="0"/>
                  </a:schemeClr>
                </a:gs>
              </a:gsLst>
              <a:lin ang="5400000" scaled="0"/>
              <a:tileRect/>
            </a:gradFill>
            <a:ln w="9525" cap="flat" cmpd="sng" algn="ctr">
              <a:noFill/>
              <a:prstDash val="solid"/>
              <a:round/>
              <a:headEnd type="none" w="med" len="med"/>
              <a:tailEnd type="none" w="med" len="med"/>
            </a:ln>
            <a:effectLst/>
          </p:spPr>
          <p:txBody>
            <a:bodyPr vert="horz" wrap="square" lIns="68580" tIns="137160" rIns="68580" bIns="102870" numCol="1" rtlCol="0" anchor="t" anchorCtr="0" compatLnSpc="1">
              <a:prstTxWarp prst="textNoShape">
                <a:avLst/>
              </a:prstTxWarp>
              <a:noAutofit/>
            </a:bodyPr>
            <a:lstStyle/>
            <a:p>
              <a:pPr algn="ctr" defTabSz="685800"/>
              <a:r>
                <a:rPr lang="en-US" b="1" dirty="0">
                  <a:solidFill>
                    <a:prstClr val="white"/>
                  </a:solidFill>
                </a:rPr>
                <a:t>Compute/data</a:t>
              </a:r>
            </a:p>
            <a:p>
              <a:pPr algn="ctr" defTabSz="685800"/>
              <a:r>
                <a:rPr lang="en-US" b="1" dirty="0">
                  <a:solidFill>
                    <a:prstClr val="white"/>
                  </a:solidFill>
                </a:rPr>
                <a:t>O(</a:t>
              </a:r>
              <a:r>
                <a:rPr lang="en-US" b="1" dirty="0" err="1">
                  <a:solidFill>
                    <a:prstClr val="white"/>
                  </a:solidFill>
                </a:rPr>
                <a:t>exaflops</a:t>
              </a:r>
              <a:r>
                <a:rPr lang="en-US" b="1" dirty="0">
                  <a:solidFill>
                    <a:prstClr val="white"/>
                  </a:solidFill>
                </a:rPr>
                <a:t>) / O(Terabytes)</a:t>
              </a:r>
            </a:p>
          </p:txBody>
        </p:sp>
        <p:sp>
          <p:nvSpPr>
            <p:cNvPr id="7" name="Rectangle 6"/>
            <p:cNvSpPr/>
            <p:nvPr/>
          </p:nvSpPr>
          <p:spPr>
            <a:xfrm>
              <a:off x="3644945" y="3550733"/>
              <a:ext cx="5204844" cy="492443"/>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wrap="none">
              <a:spAutoFit/>
            </a:bodyPr>
            <a:lstStyle/>
            <a:p>
              <a:pPr defTabSz="685800"/>
              <a:r>
                <a:rPr lang="en-US" dirty="0">
                  <a:solidFill>
                    <a:srgbClr val="003C71"/>
                  </a:solidFill>
                </a:rPr>
                <a:t>Training one model is ~ 10 </a:t>
              </a:r>
              <a:r>
                <a:rPr lang="en-US" dirty="0" err="1">
                  <a:solidFill>
                    <a:srgbClr val="003C71"/>
                  </a:solidFill>
                </a:rPr>
                <a:t>exaflops</a:t>
              </a:r>
              <a:endParaRPr lang="en-US" dirty="0">
                <a:solidFill>
                  <a:srgbClr val="003C71"/>
                </a:solidFill>
              </a:endParaRPr>
            </a:p>
          </p:txBody>
        </p:sp>
        <p:sp>
          <p:nvSpPr>
            <p:cNvPr id="9" name="TextBox 8"/>
            <p:cNvSpPr txBox="1"/>
            <p:nvPr/>
          </p:nvSpPr>
          <p:spPr>
            <a:xfrm>
              <a:off x="3644945" y="4154675"/>
              <a:ext cx="1356580" cy="259344"/>
            </a:xfrm>
            <a:prstGeom prst="rect">
              <a:avLst/>
            </a:prstGeom>
            <a:noFill/>
          </p:spPr>
          <p:txBody>
            <a:bodyPr vert="horz" wrap="none" lIns="0" tIns="0" rIns="0" bIns="0" rtlCol="0">
              <a:noAutofit/>
            </a:bodyPr>
            <a:lstStyle/>
            <a:p>
              <a:pPr defTabSz="685800"/>
              <a:r>
                <a:rPr lang="en-US" sz="1100" i="1" dirty="0" err="1">
                  <a:solidFill>
                    <a:prstClr val="white"/>
                  </a:solidFill>
                </a:rPr>
                <a:t>Baidu</a:t>
              </a:r>
              <a:r>
                <a:rPr lang="en-US" sz="1100" i="1" dirty="0">
                  <a:solidFill>
                    <a:prstClr val="white"/>
                  </a:solidFill>
                </a:rPr>
                <a:t> Research</a:t>
              </a:r>
            </a:p>
          </p:txBody>
        </p:sp>
      </p:grpSp>
    </p:spTree>
    <p:extLst>
      <p:ext uri="{BB962C8B-B14F-4D97-AF65-F5344CB8AC3E}">
        <p14:creationId xmlns:p14="http://schemas.microsoft.com/office/powerpoint/2010/main" val="17563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85763" y="1216794"/>
            <a:ext cx="8383948" cy="777270"/>
          </a:xfrm>
          <a:prstGeom prst="rect">
            <a:avLst/>
          </a:prstGeom>
          <a:solidFill>
            <a:schemeClr val="accent6">
              <a:lumMod val="60000"/>
              <a:lumOff val="40000"/>
            </a:schemeClr>
          </a:solidFill>
          <a:ln w="3175">
            <a:noFill/>
          </a:ln>
          <a:effectLst>
            <a:outerShdw blurRad="50800" dist="38100" dir="2700000" algn="tl" rotWithShape="0">
              <a:prstClr val="black">
                <a:alpha val="40000"/>
              </a:prstClr>
            </a:outerShdw>
          </a:effectLst>
        </p:spPr>
        <p:txBody>
          <a:bodyPr wrap="square" lIns="0" tIns="0" rIns="0" bIns="0" rtlCol="0" anchor="ctr" anchorCtr="0">
            <a:noAutofit/>
          </a:bodyPr>
          <a:lstStyle/>
          <a:p>
            <a:pPr algn="ctr" defTabSz="685800">
              <a:lnSpc>
                <a:spcPct val="70000"/>
              </a:lnSpc>
            </a:pPr>
            <a:r>
              <a:rPr lang="en-US" sz="3000" b="1" dirty="0">
                <a:solidFill>
                  <a:prstClr val="white"/>
                </a:solidFill>
                <a:effectLst>
                  <a:outerShdw blurRad="38100" dist="38100" dir="2700000" algn="tl">
                    <a:srgbClr val="000000">
                      <a:alpha val="43137"/>
                    </a:srgbClr>
                  </a:outerShdw>
                </a:effectLst>
                <a:latin typeface="Intel Clear Pro"/>
                <a:ea typeface="Intel Clear" charset="0"/>
                <a:cs typeface="Intel Clear" charset="0"/>
              </a:rPr>
              <a:t>( 2 )  Performance scales with data</a:t>
            </a:r>
          </a:p>
        </p:txBody>
      </p:sp>
      <p:sp>
        <p:nvSpPr>
          <p:cNvPr id="21" name="Rectangle 20"/>
          <p:cNvSpPr/>
          <p:nvPr/>
        </p:nvSpPr>
        <p:spPr bwMode="auto">
          <a:xfrm>
            <a:off x="385763" y="1983837"/>
            <a:ext cx="8383948" cy="2459576"/>
          </a:xfrm>
          <a:prstGeom prst="rect">
            <a:avLst/>
          </a:prstGeom>
          <a:gradFill flip="none" rotWithShape="1">
            <a:gsLst>
              <a:gs pos="0">
                <a:schemeClr val="accent6">
                  <a:lumMod val="60000"/>
                  <a:lumOff val="40000"/>
                  <a:alpha val="50000"/>
                </a:schemeClr>
              </a:gs>
              <a:gs pos="100000">
                <a:schemeClr val="bg2">
                  <a:alpha val="0"/>
                </a:schemeClr>
              </a:gs>
            </a:gsLst>
            <a:lin ang="5400000" scaled="0"/>
            <a:tileRect/>
          </a:gradFill>
          <a:ln w="9525" cap="flat" cmpd="sng" algn="ctr">
            <a:noFill/>
            <a:prstDash val="solid"/>
            <a:round/>
            <a:headEnd type="none" w="med" len="med"/>
            <a:tailEnd type="none" w="med" len="med"/>
          </a:ln>
          <a:effectLst/>
        </p:spPr>
        <p:txBody>
          <a:bodyPr vert="horz" wrap="square" lIns="68580" tIns="137160" rIns="68580" bIns="102870" numCol="1" rtlCol="0" anchor="t" anchorCtr="0" compatLnSpc="1">
            <a:prstTxWarp prst="textNoShape">
              <a:avLst/>
            </a:prstTxWarp>
            <a:noAutofit/>
          </a:bodyPr>
          <a:lstStyle/>
          <a:p>
            <a:pPr algn="ctr" defTabSz="685800"/>
            <a:endParaRPr lang="en-US" b="1" dirty="0">
              <a:solidFill>
                <a:prstClr val="white"/>
              </a:solidFill>
            </a:endParaRPr>
          </a:p>
        </p:txBody>
      </p:sp>
      <p:sp>
        <p:nvSpPr>
          <p:cNvPr id="110" name="Shape 110"/>
          <p:cNvSpPr>
            <a:spLocks noGrp="1"/>
          </p:cNvSpPr>
          <p:nvPr>
            <p:ph type="title"/>
          </p:nvPr>
        </p:nvSpPr>
        <p:spPr>
          <a:prstGeom prst="rect">
            <a:avLst/>
          </a:prstGeom>
          <a:noFill/>
          <a:ln w="9525" cap="flat" cmpd="sng" algn="ctr">
            <a:noFill/>
            <a:prstDash val="solid"/>
            <a:round/>
            <a:headEnd type="none" w="med" len="med"/>
            <a:tailEnd type="none" w="med" len="med"/>
          </a:ln>
          <a:effectLst>
            <a:outerShdw blurRad="546100" dir="2700000" algn="tl" rotWithShape="0">
              <a:schemeClr val="tx1">
                <a:alpha val="43000"/>
              </a:schemeClr>
            </a:outerShdw>
          </a:effectLst>
        </p:spPr>
        <p:txBody>
          <a:bodyPr vert="horz" wrap="square" lIns="274320" tIns="0" rIns="274320" bIns="68580" numCol="1" rtlCol="0" anchor="ctr" anchorCtr="0" compatLnSpc="1">
            <a:prstTxWarp prst="textNoShape">
              <a:avLst/>
            </a:prstTxWarp>
            <a:noAutofit/>
          </a:bodyPr>
          <a:lstStyle/>
          <a:p>
            <a:pPr>
              <a:lnSpc>
                <a:spcPct val="70000"/>
              </a:lnSpc>
            </a:pPr>
            <a:r>
              <a:rPr lang="en-US" dirty="0"/>
              <a:t>Deep Learning Challenges</a:t>
            </a:r>
            <a:endParaRPr dirty="0"/>
          </a:p>
        </p:txBody>
      </p:sp>
      <p:grpSp>
        <p:nvGrpSpPr>
          <p:cNvPr id="7" name="Group 6"/>
          <p:cNvGrpSpPr/>
          <p:nvPr/>
        </p:nvGrpSpPr>
        <p:grpSpPr>
          <a:xfrm>
            <a:off x="3659113" y="1994787"/>
            <a:ext cx="5136334" cy="766319"/>
            <a:chOff x="4828057" y="2260934"/>
            <a:chExt cx="7175779" cy="1070595"/>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l="1733" t="11157" r="3661" b="17251"/>
            <a:stretch/>
          </p:blipFill>
          <p:spPr>
            <a:xfrm>
              <a:off x="4828057" y="2514565"/>
              <a:ext cx="7037882" cy="816964"/>
            </a:xfrm>
            <a:prstGeom prst="rect">
              <a:avLst/>
            </a:prstGeom>
          </p:spPr>
        </p:pic>
        <p:sp>
          <p:nvSpPr>
            <p:cNvPr id="8" name="Rectangle 7"/>
            <p:cNvSpPr/>
            <p:nvPr/>
          </p:nvSpPr>
          <p:spPr>
            <a:xfrm>
              <a:off x="10144606" y="2260934"/>
              <a:ext cx="1859230" cy="322487"/>
            </a:xfrm>
            <a:prstGeom prst="rect">
              <a:avLst/>
            </a:prstGeom>
          </p:spPr>
          <p:txBody>
            <a:bodyPr wrap="none">
              <a:spAutoFit/>
            </a:bodyPr>
            <a:lstStyle/>
            <a:p>
              <a:pPr defTabSz="685800"/>
              <a:r>
                <a:rPr lang="en-US" sz="900" i="1" dirty="0">
                  <a:solidFill>
                    <a:prstClr val="white"/>
                  </a:solidFill>
                </a:rPr>
                <a:t>Google’s YouTube-8M</a:t>
              </a:r>
            </a:p>
          </p:txBody>
        </p:sp>
      </p:grpSp>
      <p:grpSp>
        <p:nvGrpSpPr>
          <p:cNvPr id="2" name="Group 1"/>
          <p:cNvGrpSpPr/>
          <p:nvPr/>
        </p:nvGrpSpPr>
        <p:grpSpPr>
          <a:xfrm>
            <a:off x="484579" y="2176333"/>
            <a:ext cx="3149748" cy="2525264"/>
            <a:chOff x="837274" y="2804610"/>
            <a:chExt cx="4058383" cy="3253748"/>
          </a:xfrm>
        </p:grpSpPr>
        <p:pic>
          <p:nvPicPr>
            <p:cNvPr id="16" name="Picture 15"/>
            <p:cNvPicPr>
              <a:picLocks noChangeAspect="1"/>
            </p:cNvPicPr>
            <p:nvPr/>
          </p:nvPicPr>
          <p:blipFill rotWithShape="1">
            <a:blip r:embed="rId4">
              <a:extLst>
                <a:ext uri="{28A0092B-C50C-407E-A947-70E740481C1C}">
                  <a14:useLocalDpi xmlns:a14="http://schemas.microsoft.com/office/drawing/2010/main"/>
                </a:ext>
              </a:extLst>
            </a:blip>
            <a:srcRect l="2939" r="3956"/>
            <a:stretch/>
          </p:blipFill>
          <p:spPr>
            <a:xfrm>
              <a:off x="837274" y="2804610"/>
              <a:ext cx="4014668" cy="2977265"/>
            </a:xfrm>
            <a:prstGeom prst="rect">
              <a:avLst/>
            </a:prstGeom>
          </p:spPr>
        </p:pic>
        <p:sp>
          <p:nvSpPr>
            <p:cNvPr id="14" name="TextBox 13"/>
            <p:cNvSpPr txBox="1"/>
            <p:nvPr/>
          </p:nvSpPr>
          <p:spPr>
            <a:xfrm>
              <a:off x="4127831" y="5810196"/>
              <a:ext cx="767826" cy="2481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6789" tIns="26789" rIns="26789" bIns="26789" numCol="1" spcCol="38100" rtlCol="0" anchor="ctr">
              <a:spAutoFit/>
            </a:bodyPr>
            <a:lstStyle/>
            <a:p>
              <a:pPr algn="ctr" defTabSz="219070" hangingPunct="0"/>
              <a:r>
                <a:rPr lang="en-US" sz="900" i="1" dirty="0">
                  <a:solidFill>
                    <a:prstClr val="white"/>
                  </a:solidFill>
                  <a:sym typeface="Helvetica Light"/>
                </a:rPr>
                <a:t>Baidu DS2</a:t>
              </a:r>
            </a:p>
          </p:txBody>
        </p:sp>
      </p:grpSp>
      <p:grpSp>
        <p:nvGrpSpPr>
          <p:cNvPr id="3" name="Group 2"/>
          <p:cNvGrpSpPr/>
          <p:nvPr/>
        </p:nvGrpSpPr>
        <p:grpSpPr>
          <a:xfrm>
            <a:off x="5535112" y="2869681"/>
            <a:ext cx="3168763" cy="1785547"/>
            <a:chOff x="7380149" y="3727983"/>
            <a:chExt cx="4225017" cy="2380729"/>
          </a:xfrm>
        </p:grpSpPr>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80149" y="3727983"/>
              <a:ext cx="4225017" cy="2112509"/>
            </a:xfrm>
            <a:prstGeom prst="rect">
              <a:avLst/>
            </a:prstGeom>
          </p:spPr>
        </p:pic>
        <p:sp>
          <p:nvSpPr>
            <p:cNvPr id="17" name="TextBox 16"/>
            <p:cNvSpPr txBox="1"/>
            <p:nvPr/>
          </p:nvSpPr>
          <p:spPr>
            <a:xfrm>
              <a:off x="10838921" y="5851911"/>
              <a:ext cx="728299" cy="256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6789" tIns="26789" rIns="26789" bIns="26789" numCol="1" spcCol="38100" rtlCol="0" anchor="ctr">
              <a:spAutoFit/>
            </a:bodyPr>
            <a:lstStyle/>
            <a:p>
              <a:pPr algn="ctr" defTabSz="219070" hangingPunct="0"/>
              <a:r>
                <a:rPr lang="en-US" sz="900" i="1" dirty="0" err="1">
                  <a:solidFill>
                    <a:prstClr val="white"/>
                  </a:solidFill>
                  <a:sym typeface="Helvetica Light"/>
                </a:rPr>
                <a:t>Imagenet</a:t>
              </a:r>
              <a:endParaRPr lang="en-US" sz="900" i="1" dirty="0">
                <a:solidFill>
                  <a:prstClr val="white"/>
                </a:solidFill>
                <a:sym typeface="Helvetica Light"/>
              </a:endParaRPr>
            </a:p>
          </p:txBody>
        </p:sp>
      </p:grpSp>
      <p:grpSp>
        <p:nvGrpSpPr>
          <p:cNvPr id="9" name="Group 8"/>
          <p:cNvGrpSpPr/>
          <p:nvPr/>
        </p:nvGrpSpPr>
        <p:grpSpPr>
          <a:xfrm>
            <a:off x="3659113" y="2869680"/>
            <a:ext cx="1813785" cy="1830809"/>
            <a:chOff x="5022448" y="3893388"/>
            <a:chExt cx="2201876" cy="2222545"/>
          </a:xfrm>
        </p:grpSpPr>
        <p:sp>
          <p:nvSpPr>
            <p:cNvPr id="13" name="TextBox 12"/>
            <p:cNvSpPr txBox="1"/>
            <p:nvPr/>
          </p:nvSpPr>
          <p:spPr>
            <a:xfrm>
              <a:off x="6569010" y="5882121"/>
              <a:ext cx="655314" cy="233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6789" tIns="26789" rIns="26789" bIns="26789" numCol="1" spcCol="38100" rtlCol="0" anchor="ctr">
              <a:spAutoFit/>
            </a:bodyPr>
            <a:lstStyle/>
            <a:p>
              <a:pPr algn="ctr" defTabSz="219070" hangingPunct="0"/>
              <a:r>
                <a:rPr lang="en-US" sz="900" i="1" dirty="0" err="1">
                  <a:solidFill>
                    <a:prstClr val="white"/>
                  </a:solidFill>
                  <a:sym typeface="Helvetica Light"/>
                </a:rPr>
                <a:t>Spacenet</a:t>
              </a:r>
              <a:endParaRPr lang="en-US" sz="900" i="1" dirty="0">
                <a:solidFill>
                  <a:prstClr val="white"/>
                </a:solidFill>
                <a:sym typeface="Helvetica Light"/>
              </a:endParaRPr>
            </a:p>
          </p:txBody>
        </p:sp>
        <p:pic>
          <p:nvPicPr>
            <p:cNvPr id="19" name="Picture 18"/>
            <p:cNvPicPr>
              <a:picLocks noChangeAspect="1"/>
            </p:cNvPicPr>
            <p:nvPr/>
          </p:nvPicPr>
          <p:blipFill rotWithShape="1">
            <a:blip r:embed="rId6" cstate="screen">
              <a:extLst>
                <a:ext uri="{28A0092B-C50C-407E-A947-70E740481C1C}">
                  <a14:useLocalDpi xmlns:a14="http://schemas.microsoft.com/office/drawing/2010/main"/>
                </a:ext>
              </a:extLst>
            </a:blip>
            <a:srcRect l="-1" t="6761" r="923" b="5113"/>
            <a:stretch/>
          </p:blipFill>
          <p:spPr>
            <a:xfrm>
              <a:off x="5022448" y="3893388"/>
              <a:ext cx="2197796" cy="1956792"/>
            </a:xfrm>
            <a:prstGeom prst="rect">
              <a:avLst/>
            </a:prstGeom>
          </p:spPr>
        </p:pic>
      </p:grpSp>
    </p:spTree>
    <p:extLst>
      <p:ext uri="{BB962C8B-B14F-4D97-AF65-F5344CB8AC3E}">
        <p14:creationId xmlns:p14="http://schemas.microsoft.com/office/powerpoint/2010/main" val="10156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p:nvPr>
        </p:nvSpPr>
        <p:spPr>
          <a:xfrm>
            <a:off x="457200" y="205979"/>
            <a:ext cx="8229600" cy="857250"/>
          </a:xfrm>
          <a:prstGeom prst="rect">
            <a:avLst/>
          </a:prstGeom>
        </p:spPr>
        <p:txBody>
          <a:bodyPr/>
          <a:lstStyle/>
          <a:p>
            <a:r>
              <a:rPr lang="en-US" dirty="0"/>
              <a:t>Scaling is </a:t>
            </a:r>
            <a:r>
              <a:rPr dirty="0"/>
              <a:t>I/O </a:t>
            </a:r>
            <a:r>
              <a:rPr lang="en-US" dirty="0"/>
              <a:t>Bound</a:t>
            </a:r>
            <a:endParaRPr dirty="0"/>
          </a:p>
        </p:txBody>
      </p:sp>
      <p:grpSp>
        <p:nvGrpSpPr>
          <p:cNvPr id="15" name="Group 288"/>
          <p:cNvGrpSpPr/>
          <p:nvPr/>
        </p:nvGrpSpPr>
        <p:grpSpPr>
          <a:xfrm>
            <a:off x="221646" y="1103230"/>
            <a:ext cx="11600944" cy="5911287"/>
            <a:chOff x="-1749262" y="-895182"/>
            <a:chExt cx="29121548" cy="16074155"/>
          </a:xfrm>
          <a:noFill/>
        </p:grpSpPr>
        <p:graphicFrame>
          <p:nvGraphicFramePr>
            <p:cNvPr id="16" name="Table 278"/>
            <p:cNvGraphicFramePr/>
            <p:nvPr>
              <p:extLst/>
            </p:nvPr>
          </p:nvGraphicFramePr>
          <p:xfrm>
            <a:off x="-1749262" y="-225362"/>
            <a:ext cx="29121548" cy="15404335"/>
          </p:xfrm>
          <a:graphic>
            <a:graphicData uri="http://schemas.openxmlformats.org/drawingml/2006/table">
              <a:tbl>
                <a:tblPr/>
                <a:tblGrid>
                  <a:gridCol w="2900236"/>
                  <a:gridCol w="2900236"/>
                  <a:gridCol w="2900236"/>
                  <a:gridCol w="2900236"/>
                </a:tblGrid>
                <a:tr h="1132992">
                  <a:tc>
                    <a:txBody>
                      <a:bodyPr/>
                      <a:lstStyle/>
                      <a:p>
                        <a:pPr defTabSz="914400">
                          <a:defRPr sz="2600"/>
                        </a:pPr>
                        <a:endParaRPr dirty="0"/>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dirty="0"/>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dirty="0"/>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r>
                <a:tr h="1132992">
                  <a:tc>
                    <a:txBody>
                      <a:bodyPr/>
                      <a:lstStyle/>
                      <a:p>
                        <a:pPr defTabSz="914400">
                          <a:defRPr sz="2600"/>
                        </a:pPr>
                        <a:endParaRPr/>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dirty="0"/>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r>
                <a:tr h="1132992">
                  <a:tc>
                    <a:txBody>
                      <a:bodyPr/>
                      <a:lstStyle/>
                      <a:p>
                        <a:pPr defTabSz="914400">
                          <a:defRPr sz="2600"/>
                        </a:pPr>
                        <a:endParaRPr/>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dirty="0"/>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dirty="0"/>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r>
                <a:tr h="1132992">
                  <a:tc>
                    <a:txBody>
                      <a:bodyPr/>
                      <a:lstStyle/>
                      <a:p>
                        <a:pPr defTabSz="914400">
                          <a:defRPr sz="2600"/>
                        </a:pPr>
                        <a:endParaRPr dirty="0"/>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dirty="0"/>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dirty="0"/>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r>
                <a:tr h="1132992">
                  <a:tc>
                    <a:txBody>
                      <a:bodyPr/>
                      <a:lstStyle/>
                      <a:p>
                        <a:pPr defTabSz="914400">
                          <a:defRPr sz="2600"/>
                        </a:pPr>
                        <a:endParaRPr dirty="0"/>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c>
                    <a:txBody>
                      <a:bodyPr/>
                      <a:lstStyle/>
                      <a:p>
                        <a:pPr defTabSz="914400">
                          <a:defRPr sz="2600"/>
                        </a:pPr>
                        <a:endParaRPr dirty="0"/>
                      </a:p>
                    </a:txBody>
                    <a:tcPr marL="50800" marR="50800" marT="50800" marB="50800" anchor="ctr" horzOverflow="overflow">
                      <a:lnL w="25400">
                        <a:noFill/>
                        <a:miter lim="400000"/>
                      </a:lnL>
                      <a:lnR w="25400">
                        <a:noFill/>
                        <a:miter lim="400000"/>
                      </a:lnR>
                      <a:lnT w="25400">
                        <a:noFill/>
                        <a:miter lim="400000"/>
                      </a:lnT>
                      <a:lnB w="25400">
                        <a:noFill/>
                        <a:miter lim="400000"/>
                      </a:lnB>
                      <a:lnTlToBr w="12700" cmpd="sng">
                        <a:noFill/>
                        <a:prstDash val="solid"/>
                      </a:lnTlToBr>
                      <a:lnBlToTr w="12700" cmpd="sng">
                        <a:noFill/>
                        <a:prstDash val="solid"/>
                      </a:lnBlToTr>
                    </a:tcPr>
                  </a:tc>
                </a:tr>
              </a:tbl>
            </a:graphicData>
          </a:graphic>
        </p:graphicFrame>
        <p:sp>
          <p:nvSpPr>
            <p:cNvPr id="17" name="Shape 279"/>
            <p:cNvSpPr/>
            <p:nvPr/>
          </p:nvSpPr>
          <p:spPr>
            <a:xfrm>
              <a:off x="2430935" y="8239488"/>
              <a:ext cx="16398403" cy="76784"/>
            </a:xfrm>
            <a:prstGeom prst="line">
              <a:avLst/>
            </a:prstGeom>
            <a:grpFill/>
            <a:ln w="57150" cap="flat">
              <a:solidFill>
                <a:schemeClr val="accent4"/>
              </a:solidFill>
              <a:prstDash val="solid"/>
              <a:miter lim="400000"/>
              <a:tailEnd type="triangle" w="med" len="med"/>
            </a:ln>
            <a:effectLst/>
          </p:spPr>
          <p:txBody>
            <a:bodyPr wrap="square" lIns="38100" tIns="38100" rIns="38100" bIns="38100" numCol="1" anchor="ctr">
              <a:noAutofit/>
            </a:bodyPr>
            <a:lstStyle/>
            <a:p>
              <a:pPr defTabSz="685800">
                <a:defRPr sz="2400">
                  <a:solidFill>
                    <a:srgbClr val="FFFFFF"/>
                  </a:solidFill>
                  <a:effectLst>
                    <a:outerShdw blurRad="38100" dist="12700" dir="5400000" rotWithShape="0">
                      <a:srgbClr val="000000">
                        <a:alpha val="80000"/>
                      </a:srgbClr>
                    </a:outerShdw>
                  </a:effectLst>
                  <a:latin typeface="Helvetica Neue Medium"/>
                  <a:ea typeface="Helvetica Neue Medium"/>
                  <a:cs typeface="Helvetica Neue Medium"/>
                  <a:sym typeface="Helvetica Neue Medium"/>
                </a:defRPr>
              </a:pPr>
              <a:endParaRPr>
                <a:solidFill>
                  <a:srgbClr val="FFFFFF"/>
                </a:solidFill>
                <a:effectLst>
                  <a:outerShdw blurRad="38100" dist="12700" dir="5400000" rotWithShape="0">
                    <a:srgbClr val="000000">
                      <a:alpha val="80000"/>
                    </a:srgbClr>
                  </a:outerShdw>
                </a:effectLst>
                <a:latin typeface="Helvetica Neue Medium"/>
                <a:ea typeface="Helvetica Neue Medium"/>
                <a:cs typeface="Helvetica Neue Medium"/>
                <a:sym typeface="Helvetica Neue Medium"/>
              </a:endParaRPr>
            </a:p>
          </p:txBody>
        </p:sp>
        <p:sp>
          <p:nvSpPr>
            <p:cNvPr id="18" name="Shape 280"/>
            <p:cNvSpPr/>
            <p:nvPr/>
          </p:nvSpPr>
          <p:spPr>
            <a:xfrm>
              <a:off x="7634835" y="8898491"/>
              <a:ext cx="5949671" cy="647097"/>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noAutofit/>
            </a:bodyPr>
            <a:lstStyle>
              <a:lvl1pPr>
                <a:defRPr sz="2000" cap="all">
                  <a:solidFill>
                    <a:srgbClr val="84AEAD"/>
                  </a:solidFill>
                  <a:latin typeface="Maven Pro Medium"/>
                  <a:ea typeface="Maven Pro Medium"/>
                  <a:cs typeface="Maven Pro Medium"/>
                  <a:sym typeface="Maven Pro Medium"/>
                </a:defRPr>
              </a:lvl1pPr>
            </a:lstStyle>
            <a:p>
              <a:pPr defTabSz="685800">
                <a:lnSpc>
                  <a:spcPct val="70000"/>
                </a:lnSpc>
              </a:pPr>
              <a:r>
                <a:rPr sz="3300" b="1" dirty="0">
                  <a:solidFill>
                    <a:srgbClr val="FFA300"/>
                  </a:solidFill>
                  <a:latin typeface="Intel Clear Pro"/>
                </a:rPr>
                <a:t># of processors  </a:t>
              </a:r>
            </a:p>
          </p:txBody>
        </p:sp>
        <p:sp>
          <p:nvSpPr>
            <p:cNvPr id="19" name="Shape 281"/>
            <p:cNvSpPr/>
            <p:nvPr/>
          </p:nvSpPr>
          <p:spPr>
            <a:xfrm flipV="1">
              <a:off x="2487614" y="-895182"/>
              <a:ext cx="61758" cy="9158075"/>
            </a:xfrm>
            <a:prstGeom prst="line">
              <a:avLst/>
            </a:prstGeom>
            <a:grpFill/>
            <a:ln w="57150" cap="flat">
              <a:solidFill>
                <a:schemeClr val="accent4"/>
              </a:solidFill>
              <a:prstDash val="solid"/>
              <a:miter lim="400000"/>
              <a:tailEnd type="triangle" w="med" len="med"/>
            </a:ln>
            <a:effectLst/>
          </p:spPr>
          <p:txBody>
            <a:bodyPr wrap="square" lIns="38100" tIns="38100" rIns="38100" bIns="38100" numCol="1" anchor="ctr">
              <a:noAutofit/>
            </a:bodyPr>
            <a:lstStyle/>
            <a:p>
              <a:pPr defTabSz="685800">
                <a:defRPr sz="2400">
                  <a:solidFill>
                    <a:srgbClr val="FFFFFF"/>
                  </a:solidFill>
                  <a:effectLst>
                    <a:outerShdw blurRad="38100" dist="12700" dir="5400000" rotWithShape="0">
                      <a:srgbClr val="000000">
                        <a:alpha val="80000"/>
                      </a:srgbClr>
                    </a:outerShdw>
                  </a:effectLst>
                  <a:latin typeface="Helvetica Neue Medium"/>
                  <a:ea typeface="Helvetica Neue Medium"/>
                  <a:cs typeface="Helvetica Neue Medium"/>
                  <a:sym typeface="Helvetica Neue Medium"/>
                </a:defRPr>
              </a:pPr>
              <a:endParaRPr>
                <a:solidFill>
                  <a:srgbClr val="FFFFFF"/>
                </a:solidFill>
                <a:effectLst>
                  <a:outerShdw blurRad="38100" dist="12700" dir="5400000" rotWithShape="0">
                    <a:srgbClr val="000000">
                      <a:alpha val="80000"/>
                    </a:srgbClr>
                  </a:outerShdw>
                </a:effectLst>
                <a:latin typeface="Helvetica Neue Medium"/>
                <a:ea typeface="Helvetica Neue Medium"/>
                <a:cs typeface="Helvetica Neue Medium"/>
                <a:sym typeface="Helvetica Neue Medium"/>
              </a:endParaRPr>
            </a:p>
          </p:txBody>
        </p:sp>
        <p:sp>
          <p:nvSpPr>
            <p:cNvPr id="20" name="Shape 282"/>
            <p:cNvSpPr/>
            <p:nvPr/>
          </p:nvSpPr>
          <p:spPr>
            <a:xfrm>
              <a:off x="-1041118" y="4492063"/>
              <a:ext cx="3263909" cy="112719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noAutofit/>
            </a:bodyPr>
            <a:lstStyle>
              <a:lvl1pPr algn="l">
                <a:defRPr sz="2000" cap="all">
                  <a:solidFill>
                    <a:srgbClr val="84AEAD"/>
                  </a:solidFill>
                  <a:latin typeface="Maven Pro Medium"/>
                  <a:ea typeface="Maven Pro Medium"/>
                  <a:cs typeface="Maven Pro Medium"/>
                  <a:sym typeface="Maven Pro Medium"/>
                </a:defRPr>
              </a:lvl1pPr>
            </a:lstStyle>
            <a:p>
              <a:pPr algn="r" defTabSz="685800">
                <a:lnSpc>
                  <a:spcPct val="70000"/>
                </a:lnSpc>
              </a:pPr>
              <a:r>
                <a:rPr sz="3300" b="1" dirty="0">
                  <a:solidFill>
                    <a:srgbClr val="FFA300"/>
                  </a:solidFill>
                  <a:latin typeface="Intel Clear Pro"/>
                </a:rPr>
                <a:t>Learning speed </a:t>
              </a:r>
            </a:p>
          </p:txBody>
        </p:sp>
        <p:sp>
          <p:nvSpPr>
            <p:cNvPr id="21" name="Shape 289"/>
            <p:cNvSpPr/>
            <p:nvPr/>
          </p:nvSpPr>
          <p:spPr>
            <a:xfrm>
              <a:off x="2552905" y="2436691"/>
              <a:ext cx="14391369" cy="5774470"/>
            </a:xfrm>
            <a:custGeom>
              <a:avLst/>
              <a:gdLst/>
              <a:ahLst/>
              <a:cxnLst>
                <a:cxn ang="0">
                  <a:pos x="wd2" y="hd2"/>
                </a:cxn>
                <a:cxn ang="5400000">
                  <a:pos x="wd2" y="hd2"/>
                </a:cxn>
                <a:cxn ang="10800000">
                  <a:pos x="wd2" y="hd2"/>
                </a:cxn>
                <a:cxn ang="16200000">
                  <a:pos x="wd2" y="hd2"/>
                </a:cxn>
              </a:cxnLst>
              <a:rect l="0" t="0" r="r" b="b"/>
              <a:pathLst>
                <a:path w="21600" h="20549" extrusionOk="0">
                  <a:moveTo>
                    <a:pt x="21600" y="131"/>
                  </a:moveTo>
                  <a:cubicBezTo>
                    <a:pt x="8717" y="-1051"/>
                    <a:pt x="1517" y="5755"/>
                    <a:pt x="0" y="20549"/>
                  </a:cubicBezTo>
                </a:path>
              </a:pathLst>
            </a:custGeom>
            <a:grpFill/>
            <a:ln w="63500" cap="flat">
              <a:solidFill>
                <a:schemeClr val="accent1">
                  <a:lumMod val="60000"/>
                  <a:lumOff val="40000"/>
                </a:schemeClr>
              </a:solidFill>
              <a:prstDash val="solid"/>
              <a:miter lim="400000"/>
            </a:ln>
            <a:effectLst/>
          </p:spPr>
          <p:txBody>
            <a:bodyPr/>
            <a:lstStyle/>
            <a:p>
              <a:pPr defTabSz="685800"/>
              <a:endParaRPr sz="1350">
                <a:solidFill>
                  <a:prstClr val="white"/>
                </a:solidFill>
              </a:endParaRPr>
            </a:p>
          </p:txBody>
        </p:sp>
        <p:sp>
          <p:nvSpPr>
            <p:cNvPr id="22" name="Shape 284"/>
            <p:cNvSpPr/>
            <p:nvPr/>
          </p:nvSpPr>
          <p:spPr>
            <a:xfrm>
              <a:off x="11839201" y="1984477"/>
              <a:ext cx="2035545" cy="904427"/>
            </a:xfrm>
            <a:prstGeom prst="ellipse">
              <a:avLst/>
            </a:prstGeom>
            <a:grpFill/>
            <a:ln w="28575" cap="flat">
              <a:solidFill>
                <a:schemeClr val="accent4"/>
              </a:solidFill>
              <a:prstDash val="solid"/>
              <a:miter lim="400000"/>
            </a:ln>
            <a:effectLst/>
          </p:spPr>
          <p:txBody>
            <a:bodyPr wrap="square" lIns="38100" tIns="38100" rIns="38100" bIns="38100" numCol="1" anchor="ctr">
              <a:noAutofit/>
            </a:bodyPr>
            <a:lstStyle/>
            <a:p>
              <a:pPr defTabSz="685800">
                <a:defRPr sz="2400">
                  <a:solidFill>
                    <a:srgbClr val="FFFFFF"/>
                  </a:solidFill>
                  <a:effectLst>
                    <a:outerShdw blurRad="38100" dist="12700" dir="5400000" rotWithShape="0">
                      <a:srgbClr val="000000">
                        <a:alpha val="80000"/>
                      </a:srgbClr>
                    </a:outerShdw>
                  </a:effectLst>
                  <a:latin typeface="Helvetica Neue Medium"/>
                  <a:ea typeface="Helvetica Neue Medium"/>
                  <a:cs typeface="Helvetica Neue Medium"/>
                  <a:sym typeface="Helvetica Neue Medium"/>
                </a:defRPr>
              </a:pPr>
              <a:endParaRPr>
                <a:solidFill>
                  <a:srgbClr val="FFFFFF"/>
                </a:solidFill>
                <a:effectLst>
                  <a:outerShdw blurRad="38100" dist="12700" dir="5400000" rotWithShape="0">
                    <a:srgbClr val="000000">
                      <a:alpha val="80000"/>
                    </a:srgbClr>
                  </a:outerShdw>
                </a:effectLst>
                <a:latin typeface="Helvetica Neue Medium"/>
                <a:ea typeface="Helvetica Neue Medium"/>
                <a:cs typeface="Helvetica Neue Medium"/>
                <a:sym typeface="Helvetica Neue Medium"/>
              </a:endParaRPr>
            </a:p>
          </p:txBody>
        </p:sp>
        <p:sp>
          <p:nvSpPr>
            <p:cNvPr id="23" name="Shape 285"/>
            <p:cNvSpPr/>
            <p:nvPr/>
          </p:nvSpPr>
          <p:spPr>
            <a:xfrm>
              <a:off x="11839201" y="3531576"/>
              <a:ext cx="5105075" cy="1669925"/>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noAutofit/>
            </a:bodyPr>
            <a:lstStyle/>
            <a:p>
              <a:pPr defTabSz="685800">
                <a:defRPr sz="1600" cap="all">
                  <a:solidFill>
                    <a:srgbClr val="ABC071"/>
                  </a:solidFill>
                  <a:effectLst>
                    <a:outerShdw blurRad="12700" dist="12700" dir="5400000" rotWithShape="0">
                      <a:srgbClr val="FFFFFF">
                        <a:alpha val="25000"/>
                      </a:srgbClr>
                    </a:outerShdw>
                  </a:effectLst>
                  <a:latin typeface="Maven Pro Black"/>
                  <a:ea typeface="Maven Pro Black"/>
                  <a:cs typeface="Maven Pro Black"/>
                  <a:sym typeface="Maven Pro Black"/>
                </a:defRPr>
              </a:pPr>
              <a:r>
                <a:rPr sz="1200" u="sng" cap="all" dirty="0">
                  <a:solidFill>
                    <a:srgbClr val="FFFFFF"/>
                  </a:solidFill>
                  <a:effectLst>
                    <a:outerShdw blurRad="12700" dist="12700" dir="5400000" rotWithShape="0">
                      <a:srgbClr val="FFFFFF">
                        <a:alpha val="25000"/>
                      </a:srgbClr>
                    </a:outerShdw>
                  </a:effectLst>
                  <a:latin typeface="Maven Pro Black"/>
                  <a:ea typeface="Maven Pro Black"/>
                  <a:cs typeface="Maven Pro Black"/>
                  <a:sym typeface="Maven Pro Black"/>
                </a:rPr>
                <a:t>Industry standard</a:t>
              </a:r>
              <a:r>
                <a:rPr sz="1200" cap="all" dirty="0">
                  <a:solidFill>
                    <a:srgbClr val="FFFFFF"/>
                  </a:solidFill>
                  <a:effectLst>
                    <a:outerShdw blurRad="12700" dist="12700" dir="5400000" rotWithShape="0">
                      <a:srgbClr val="FFFFFF">
                        <a:alpha val="25000"/>
                      </a:srgbClr>
                    </a:outerShdw>
                  </a:effectLst>
                  <a:latin typeface="Maven Pro Black"/>
                  <a:ea typeface="Maven Pro Black"/>
                  <a:cs typeface="Maven Pro Black"/>
                  <a:sym typeface="Maven Pro Black"/>
                </a:rPr>
                <a:t>: Communication overhead = </a:t>
              </a:r>
              <a:endParaRPr lang="en-US" sz="1200" cap="all" dirty="0">
                <a:solidFill>
                  <a:srgbClr val="FFFFFF"/>
                </a:solidFill>
                <a:effectLst>
                  <a:outerShdw blurRad="12700" dist="12700" dir="5400000" rotWithShape="0">
                    <a:srgbClr val="FFFFFF">
                      <a:alpha val="25000"/>
                    </a:srgbClr>
                  </a:outerShdw>
                </a:effectLst>
                <a:latin typeface="Maven Pro Black"/>
                <a:ea typeface="Maven Pro Black"/>
                <a:cs typeface="Maven Pro Black"/>
                <a:sym typeface="Maven Pro Black"/>
              </a:endParaRPr>
            </a:p>
            <a:p>
              <a:pPr defTabSz="685800">
                <a:defRPr sz="1600" u="sng" cap="all">
                  <a:solidFill>
                    <a:srgbClr val="ABC071"/>
                  </a:solidFill>
                  <a:effectLst>
                    <a:outerShdw blurRad="12700" dist="12700" dir="5400000" rotWithShape="0">
                      <a:srgbClr val="FFFFFF">
                        <a:alpha val="25000"/>
                      </a:srgbClr>
                    </a:outerShdw>
                  </a:effectLst>
                  <a:latin typeface="Maven Pro Black"/>
                  <a:ea typeface="Maven Pro Black"/>
                  <a:cs typeface="Maven Pro Black"/>
                  <a:sym typeface="Maven Pro Black"/>
                </a:defRPr>
              </a:pPr>
              <a:r>
                <a:rPr sz="1200" u="sng" cap="all" dirty="0">
                  <a:solidFill>
                    <a:srgbClr val="FFFFFF"/>
                  </a:solidFill>
                  <a:effectLst>
                    <a:outerShdw blurRad="12700" dist="12700" dir="5400000" rotWithShape="0">
                      <a:srgbClr val="FFFFFF">
                        <a:alpha val="25000"/>
                      </a:srgbClr>
                    </a:outerShdw>
                  </a:effectLst>
                  <a:latin typeface="Maven Pro Black"/>
                  <a:ea typeface="Maven Pro Black"/>
                  <a:cs typeface="Maven Pro Black"/>
                  <a:sym typeface="Maven Pro Black"/>
                </a:rPr>
                <a:t>performance ceiling</a:t>
              </a:r>
            </a:p>
          </p:txBody>
        </p:sp>
        <p:sp>
          <p:nvSpPr>
            <p:cNvPr id="24" name="Shape 290"/>
            <p:cNvSpPr/>
            <p:nvPr/>
          </p:nvSpPr>
          <p:spPr>
            <a:xfrm>
              <a:off x="2549373" y="571843"/>
              <a:ext cx="5085461" cy="76340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1181" y="6287"/>
                    <a:pt x="3981" y="13487"/>
                    <a:pt x="0" y="21600"/>
                  </a:cubicBezTo>
                </a:path>
              </a:pathLst>
            </a:custGeom>
            <a:grpFill/>
            <a:ln w="63500" cap="flat">
              <a:solidFill>
                <a:schemeClr val="bg1"/>
              </a:solidFill>
              <a:prstDash val="solid"/>
              <a:miter lim="400000"/>
            </a:ln>
            <a:effectLst/>
          </p:spPr>
          <p:txBody>
            <a:bodyPr/>
            <a:lstStyle/>
            <a:p>
              <a:pPr defTabSz="685800"/>
              <a:endParaRPr sz="1350">
                <a:solidFill>
                  <a:prstClr val="white"/>
                </a:solidFill>
              </a:endParaRPr>
            </a:p>
          </p:txBody>
        </p:sp>
        <p:sp>
          <p:nvSpPr>
            <p:cNvPr id="25" name="Shape 287"/>
            <p:cNvSpPr/>
            <p:nvPr/>
          </p:nvSpPr>
          <p:spPr>
            <a:xfrm>
              <a:off x="3053567" y="-434601"/>
              <a:ext cx="4581264" cy="1669923"/>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noAutofit/>
            </a:bodyPr>
            <a:lstStyle/>
            <a:p>
              <a:pPr defTabSz="685800">
                <a:defRPr sz="1600" cap="all">
                  <a:solidFill>
                    <a:srgbClr val="758A40"/>
                  </a:solidFill>
                  <a:effectLst>
                    <a:outerShdw blurRad="12700" dist="12700" dir="5400000" rotWithShape="0">
                      <a:srgbClr val="FFFFFF">
                        <a:alpha val="25000"/>
                      </a:srgbClr>
                    </a:outerShdw>
                  </a:effectLst>
                  <a:latin typeface="Maven Pro Bold"/>
                  <a:ea typeface="Maven Pro Bold"/>
                  <a:cs typeface="Maven Pro Bold"/>
                  <a:sym typeface="Maven Pro Bold"/>
                </a:defRPr>
              </a:pPr>
              <a:r>
                <a:rPr sz="1200" u="sng" cap="all" dirty="0" err="1">
                  <a:solidFill>
                    <a:srgbClr val="FFFFFF"/>
                  </a:solidFill>
                  <a:effectLst>
                    <a:outerShdw blurRad="12700" dist="12700" dir="5400000" rotWithShape="0">
                      <a:srgbClr val="FFFFFF">
                        <a:alpha val="25000"/>
                      </a:srgbClr>
                    </a:outerShdw>
                  </a:effectLst>
                  <a:latin typeface="Maven Pro Bold"/>
                  <a:ea typeface="Maven Pro Bold"/>
                  <a:cs typeface="Maven Pro Bold"/>
                  <a:sym typeface="Maven Pro Bold"/>
                </a:rPr>
                <a:t>N</a:t>
              </a:r>
              <a:r>
                <a:rPr lang="en-US" sz="1200" u="sng" cap="all" dirty="0" err="1">
                  <a:solidFill>
                    <a:srgbClr val="FFFFFF"/>
                  </a:solidFill>
                  <a:effectLst>
                    <a:outerShdw blurRad="12700" dist="12700" dir="5400000" rotWithShape="0">
                      <a:srgbClr val="FFFFFF">
                        <a:alpha val="25000"/>
                      </a:srgbClr>
                    </a:outerShdw>
                  </a:effectLst>
                  <a:latin typeface="Maven Pro Bold"/>
                  <a:ea typeface="Maven Pro Bold"/>
                  <a:cs typeface="Maven Pro Bold"/>
                  <a:sym typeface="Maven Pro Bold"/>
                </a:rPr>
                <a:t>e</a:t>
              </a:r>
              <a:r>
                <a:rPr sz="1200" u="sng" cap="all" dirty="0" err="1">
                  <a:solidFill>
                    <a:srgbClr val="FFFFFF"/>
                  </a:solidFill>
                  <a:effectLst>
                    <a:outerShdw blurRad="12700" dist="12700" dir="5400000" rotWithShape="0">
                      <a:srgbClr val="FFFFFF">
                        <a:alpha val="25000"/>
                      </a:srgbClr>
                    </a:outerShdw>
                  </a:effectLst>
                  <a:latin typeface="Maven Pro Bold"/>
                  <a:ea typeface="Maven Pro Bold"/>
                  <a:cs typeface="Maven Pro Bold"/>
                  <a:sym typeface="Maven Pro Bold"/>
                </a:rPr>
                <a:t>rvana</a:t>
              </a:r>
              <a:r>
                <a:rPr lang="en-US" sz="1200" u="sng" cap="all" dirty="0">
                  <a:solidFill>
                    <a:srgbClr val="FFFFFF"/>
                  </a:solidFill>
                  <a:effectLst>
                    <a:outerShdw blurRad="12700" dist="12700" dir="5400000" rotWithShape="0">
                      <a:srgbClr val="FFFFFF">
                        <a:alpha val="25000"/>
                      </a:srgbClr>
                    </a:outerShdw>
                  </a:effectLst>
                  <a:latin typeface="Maven Pro Bold"/>
                  <a:ea typeface="Maven Pro Bold"/>
                  <a:cs typeface="Maven Pro Bold"/>
                  <a:sym typeface="Maven Pro Bold"/>
                </a:rPr>
                <a:t> technology</a:t>
              </a:r>
              <a:r>
                <a:rPr lang="en-US" sz="1200" cap="all" dirty="0">
                  <a:solidFill>
                    <a:srgbClr val="FFFFFF"/>
                  </a:solidFill>
                  <a:effectLst>
                    <a:outerShdw blurRad="12700" dist="12700" dir="5400000" rotWithShape="0">
                      <a:srgbClr val="FFFFFF">
                        <a:alpha val="25000"/>
                      </a:srgbClr>
                    </a:outerShdw>
                  </a:effectLst>
                  <a:latin typeface="Maven Pro Bold"/>
                  <a:ea typeface="Maven Pro Bold"/>
                  <a:cs typeface="Maven Pro Bold"/>
                  <a:sym typeface="Maven Pro Bold"/>
                </a:rPr>
                <a:t>:</a:t>
              </a:r>
              <a:r>
                <a:rPr sz="1200" cap="all" dirty="0">
                  <a:solidFill>
                    <a:srgbClr val="FFFFFF"/>
                  </a:solidFill>
                  <a:effectLst>
                    <a:outerShdw blurRad="12700" dist="12700" dir="5400000" rotWithShape="0">
                      <a:srgbClr val="FFFFFF">
                        <a:alpha val="25000"/>
                      </a:srgbClr>
                    </a:outerShdw>
                  </a:effectLst>
                  <a:latin typeface="Maven Pro Bold"/>
                  <a:ea typeface="Maven Pro Bold"/>
                  <a:cs typeface="Maven Pro Bold"/>
                  <a:sym typeface="Maven Pro Bold"/>
                </a:rPr>
                <a:t> </a:t>
              </a:r>
              <a:endParaRPr lang="en-US" sz="1200" cap="all" dirty="0">
                <a:solidFill>
                  <a:srgbClr val="FFFFFF"/>
                </a:solidFill>
                <a:effectLst>
                  <a:outerShdw blurRad="12700" dist="12700" dir="5400000" rotWithShape="0">
                    <a:srgbClr val="FFFFFF">
                      <a:alpha val="25000"/>
                    </a:srgbClr>
                  </a:outerShdw>
                </a:effectLst>
                <a:latin typeface="Maven Pro Bold"/>
                <a:ea typeface="Maven Pro Bold"/>
                <a:cs typeface="Maven Pro Bold"/>
                <a:sym typeface="Maven Pro Bold"/>
              </a:endParaRPr>
            </a:p>
            <a:p>
              <a:pPr defTabSz="685800">
                <a:defRPr sz="1600" cap="all">
                  <a:solidFill>
                    <a:srgbClr val="758A40"/>
                  </a:solidFill>
                  <a:effectLst>
                    <a:outerShdw blurRad="12700" dist="12700" dir="5400000" rotWithShape="0">
                      <a:srgbClr val="FFFFFF">
                        <a:alpha val="25000"/>
                      </a:srgbClr>
                    </a:outerShdw>
                  </a:effectLst>
                  <a:latin typeface="Maven Pro Bold"/>
                  <a:ea typeface="Maven Pro Bold"/>
                  <a:cs typeface="Maven Pro Bold"/>
                  <a:sym typeface="Maven Pro Bold"/>
                </a:defRPr>
              </a:pPr>
              <a:r>
                <a:rPr sz="1200" cap="all" dirty="0">
                  <a:solidFill>
                    <a:srgbClr val="FFFFFF"/>
                  </a:solidFill>
                  <a:effectLst>
                    <a:outerShdw blurRad="12700" dist="12700" dir="5400000" rotWithShape="0">
                      <a:srgbClr val="FFFFFF">
                        <a:alpha val="25000"/>
                      </a:srgbClr>
                    </a:outerShdw>
                  </a:effectLst>
                  <a:latin typeface="Maven Pro Bold"/>
                  <a:ea typeface="Maven Pro Bold"/>
                  <a:cs typeface="Maven Pro Bold"/>
                  <a:sym typeface="Maven Pro Bold"/>
                </a:rPr>
                <a:t>Better communication</a:t>
              </a:r>
            </a:p>
            <a:p>
              <a:pPr defTabSz="685800">
                <a:defRPr sz="1600" cap="all">
                  <a:solidFill>
                    <a:srgbClr val="758A40"/>
                  </a:solidFill>
                  <a:effectLst>
                    <a:outerShdw blurRad="12700" dist="12700" dir="5400000" rotWithShape="0">
                      <a:srgbClr val="FFFFFF">
                        <a:alpha val="25000"/>
                      </a:srgbClr>
                    </a:outerShdw>
                  </a:effectLst>
                  <a:latin typeface="Maven Pro Bold"/>
                  <a:ea typeface="Maven Pro Bold"/>
                  <a:cs typeface="Maven Pro Bold"/>
                  <a:sym typeface="Maven Pro Bold"/>
                </a:defRPr>
              </a:pPr>
              <a:r>
                <a:rPr sz="1200" cap="all" dirty="0">
                  <a:solidFill>
                    <a:srgbClr val="FFFFFF"/>
                  </a:solidFill>
                  <a:effectLst>
                    <a:outerShdw blurRad="12700" dist="12700" dir="5400000" rotWithShape="0">
                      <a:srgbClr val="FFFFFF">
                        <a:alpha val="25000"/>
                      </a:srgbClr>
                    </a:outerShdw>
                  </a:effectLst>
                  <a:latin typeface="Maven Pro Bold"/>
                  <a:ea typeface="Maven Pro Bold"/>
                  <a:cs typeface="Maven Pro Bold"/>
                  <a:sym typeface="Maven Pro Bold"/>
                </a:rPr>
                <a:t>fabric, near </a:t>
              </a:r>
            </a:p>
            <a:p>
              <a:pPr defTabSz="685800">
                <a:defRPr sz="1600" cap="all">
                  <a:solidFill>
                    <a:srgbClr val="758A40"/>
                  </a:solidFill>
                  <a:effectLst>
                    <a:outerShdw blurRad="12700" dist="12700" dir="5400000" rotWithShape="0">
                      <a:srgbClr val="FFFFFF">
                        <a:alpha val="25000"/>
                      </a:srgbClr>
                    </a:outerShdw>
                  </a:effectLst>
                  <a:latin typeface="Maven Pro Bold"/>
                  <a:ea typeface="Maven Pro Bold"/>
                  <a:cs typeface="Maven Pro Bold"/>
                  <a:sym typeface="Maven Pro Bold"/>
                </a:defRPr>
              </a:pPr>
              <a:r>
                <a:rPr sz="1200" cap="all" dirty="0">
                  <a:solidFill>
                    <a:srgbClr val="FFFFFF"/>
                  </a:solidFill>
                  <a:effectLst>
                    <a:outerShdw blurRad="12700" dist="12700" dir="5400000" rotWithShape="0">
                      <a:srgbClr val="FFFFFF">
                        <a:alpha val="25000"/>
                      </a:srgbClr>
                    </a:outerShdw>
                  </a:effectLst>
                  <a:latin typeface="Maven Pro Bold"/>
                  <a:ea typeface="Maven Pro Bold"/>
                  <a:cs typeface="Maven Pro Bold"/>
                  <a:sym typeface="Maven Pro Bold"/>
                </a:rPr>
                <a:t>linear scaling</a:t>
              </a:r>
            </a:p>
          </p:txBody>
        </p:sp>
      </p:grpSp>
    </p:spTree>
    <p:extLst>
      <p:ext uri="{BB962C8B-B14F-4D97-AF65-F5344CB8AC3E}">
        <p14:creationId xmlns:p14="http://schemas.microsoft.com/office/powerpoint/2010/main" val="39309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intel2015">
  <a:themeElements>
    <a:clrScheme name="intel2015">
      <a:dk1>
        <a:sysClr val="windowText" lastClr="000000"/>
      </a:dk1>
      <a:lt1>
        <a:sysClr val="window" lastClr="FFFFFF"/>
      </a:lt1>
      <a:dk2>
        <a:srgbClr val="0071C5"/>
      </a:dk2>
      <a:lt2>
        <a:srgbClr val="FFFFFF"/>
      </a:lt2>
      <a:accent1>
        <a:srgbClr val="00AEEF"/>
      </a:accent1>
      <a:accent2>
        <a:srgbClr val="C4D600"/>
      </a:accent2>
      <a:accent3>
        <a:srgbClr val="F3D54E"/>
      </a:accent3>
      <a:accent4>
        <a:srgbClr val="FFA300"/>
      </a:accent4>
      <a:accent5>
        <a:srgbClr val="FC4C02"/>
      </a:accent5>
      <a:accent6>
        <a:srgbClr val="003C71"/>
      </a:accent6>
      <a:hlink>
        <a:srgbClr val="F3D54E"/>
      </a:hlink>
      <a:folHlink>
        <a:srgbClr val="FFFFFF"/>
      </a:folHlink>
    </a:clrScheme>
    <a:fontScheme name="intel2015">
      <a:majorFont>
        <a:latin typeface="Intel Clear Pro"/>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372" tIns="45688" rIns="91372" bIns="45688" numCol="1" rtlCol="0" anchor="t" anchorCtr="1" compatLnSpc="1">
        <a:prstTxWarp prst="textNoShape">
          <a:avLst/>
        </a:prstTxWarp>
        <a:no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3200" dirty="0"/>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l2015" id="{1A056583-DB35-4345-94D5-F607712710FE}" vid="{A804D333-CE9E-424B-9D66-15CC01B8983F}"/>
    </a:ext>
  </a:extLst>
</a:theme>
</file>

<file path=ppt/theme/theme3.xml><?xml version="1.0" encoding="utf-8"?>
<a:theme xmlns:a="http://schemas.openxmlformats.org/drawingml/2006/main" name="1_intel2015">
  <a:themeElements>
    <a:clrScheme name="intel2015">
      <a:dk1>
        <a:sysClr val="windowText" lastClr="000000"/>
      </a:dk1>
      <a:lt1>
        <a:sysClr val="window" lastClr="FFFFFF"/>
      </a:lt1>
      <a:dk2>
        <a:srgbClr val="0071C5"/>
      </a:dk2>
      <a:lt2>
        <a:srgbClr val="FFFFFF"/>
      </a:lt2>
      <a:accent1>
        <a:srgbClr val="00AEEF"/>
      </a:accent1>
      <a:accent2>
        <a:srgbClr val="C4D600"/>
      </a:accent2>
      <a:accent3>
        <a:srgbClr val="F3D54E"/>
      </a:accent3>
      <a:accent4>
        <a:srgbClr val="FFA300"/>
      </a:accent4>
      <a:accent5>
        <a:srgbClr val="FC4C02"/>
      </a:accent5>
      <a:accent6>
        <a:srgbClr val="003C71"/>
      </a:accent6>
      <a:hlink>
        <a:srgbClr val="F3D54E"/>
      </a:hlink>
      <a:folHlink>
        <a:srgbClr val="FFFFFF"/>
      </a:folHlink>
    </a:clrScheme>
    <a:fontScheme name="intel2015">
      <a:majorFont>
        <a:latin typeface="Intel Clear Pro"/>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372" tIns="45688" rIns="91372" bIns="45688" numCol="1" rtlCol="0" anchor="t" anchorCtr="1" compatLnSpc="1">
        <a:prstTxWarp prst="textNoShape">
          <a:avLst/>
        </a:prstTxWarp>
        <a:no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3200" dirty="0"/>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l2015" id="{1A056583-DB35-4345-94D5-F607712710FE}" vid="{A804D333-CE9E-424B-9D66-15CC01B8983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4082</Words>
  <Application>Microsoft Office PowerPoint</Application>
  <PresentationFormat>On-screen Show (16:9)</PresentationFormat>
  <Paragraphs>475</Paragraphs>
  <Slides>35</Slides>
  <Notes>22</Notes>
  <HiddenSlides>0</HiddenSlides>
  <MMClips>0</MMClips>
  <ScaleCrop>false</ScaleCrop>
  <HeadingPairs>
    <vt:vector size="8" baseType="variant">
      <vt:variant>
        <vt:lpstr>Fonts Used</vt:lpstr>
      </vt:variant>
      <vt:variant>
        <vt:i4>19</vt:i4>
      </vt:variant>
      <vt:variant>
        <vt:lpstr>Theme</vt:lpstr>
      </vt:variant>
      <vt:variant>
        <vt:i4>3</vt:i4>
      </vt:variant>
      <vt:variant>
        <vt:lpstr>Slide Titles</vt:lpstr>
      </vt:variant>
      <vt:variant>
        <vt:i4>35</vt:i4>
      </vt:variant>
      <vt:variant>
        <vt:lpstr>Custom Shows</vt:lpstr>
      </vt:variant>
      <vt:variant>
        <vt:i4>1</vt:i4>
      </vt:variant>
    </vt:vector>
  </HeadingPairs>
  <TitlesOfParts>
    <vt:vector size="58" baseType="lpstr">
      <vt:lpstr>MS PGothic</vt:lpstr>
      <vt:lpstr>Arial</vt:lpstr>
      <vt:lpstr>Arial Narrow</vt:lpstr>
      <vt:lpstr>Calibri</vt:lpstr>
      <vt:lpstr>Cambria Math</vt:lpstr>
      <vt:lpstr>Courier</vt:lpstr>
      <vt:lpstr>Helvetica Light</vt:lpstr>
      <vt:lpstr>Helvetica Neue Medium</vt:lpstr>
      <vt:lpstr>Intel Clear</vt:lpstr>
      <vt:lpstr>Intel Clear Light</vt:lpstr>
      <vt:lpstr>Intel Clear Pro</vt:lpstr>
      <vt:lpstr>Maven Pro Black</vt:lpstr>
      <vt:lpstr>Maven Pro Bold</vt:lpstr>
      <vt:lpstr>Maven Pro Medium</vt:lpstr>
      <vt:lpstr>Maven Pro Regular</vt:lpstr>
      <vt:lpstr>Neo Sans Intel</vt:lpstr>
      <vt:lpstr>Neo Sans Intel Medium</vt:lpstr>
      <vt:lpstr>Times New Roman</vt:lpstr>
      <vt:lpstr>Wingdings</vt:lpstr>
      <vt:lpstr>Int_PPT Template_ClearPro_16x9</vt:lpstr>
      <vt:lpstr>intel2015</vt:lpstr>
      <vt:lpstr>1_intel2015</vt:lpstr>
      <vt:lpstr>High Performance Deep Learning on Intel® Architecture </vt:lpstr>
      <vt:lpstr>Fast Evolution of Technology</vt:lpstr>
      <vt:lpstr>Classical Machine Learning</vt:lpstr>
      <vt:lpstr>Deep learning</vt:lpstr>
      <vt:lpstr>End-to-End Deep Learning</vt:lpstr>
      <vt:lpstr>Automating previously “human” tasks</vt:lpstr>
      <vt:lpstr>Deep Learning Challenges</vt:lpstr>
      <vt:lpstr>Deep Learning Challenges</vt:lpstr>
      <vt:lpstr>Scaling is I/O Bound</vt:lpstr>
      <vt:lpstr>Intel Provides the Compute Foundation for DL</vt:lpstr>
      <vt:lpstr>INTEL® MKL-DNN</vt:lpstr>
      <vt:lpstr>Deep learning with Intel® MKL-DNN</vt:lpstr>
      <vt:lpstr>Deep learning with Intel® MKL-DNN</vt:lpstr>
      <vt:lpstr>Deep learning with Intel® MKL-DNN</vt:lpstr>
      <vt:lpstr>Intel® Xeon Phi ™ processor 7250  up to 400x performance increase with Intel Optimized Frameworks compared to baseline out of box performance</vt:lpstr>
      <vt:lpstr>Intel® Xeon Phi ™ processor Knights Mill up to 4x estimated performance improvement over Intel® Xeon Phi™ processor 7290</vt:lpstr>
      <vt:lpstr>INTEL® Machine Learning Scaling Library </vt:lpstr>
      <vt:lpstr>Intel® Machine Learning Scaling Library (MLSL)</vt:lpstr>
      <vt:lpstr>Intel® Xeon Phi™ Processor 7250 GoogleNet V1 Time-To-Train Scaling Efficiency        up to 97% on 32 nodes</vt:lpstr>
      <vt:lpstr>NeON framework</vt:lpstr>
      <vt:lpstr>Neon: DL Framework with Blazing Performance</vt:lpstr>
      <vt:lpstr>Intel® Nervana™ Graph Compiler</vt:lpstr>
      <vt:lpstr>Intel® Nervana™ Graph Compiler as the performance building block… </vt:lpstr>
      <vt:lpstr>INTEL® DEEP Learning SDK</vt:lpstr>
      <vt:lpstr>Intel® Deep Learning SDK Accelerate Your Deep Learning Solution</vt:lpstr>
      <vt:lpstr>Deep Learning Training Tool Intel® Deep Learning SDK </vt:lpstr>
      <vt:lpstr>Deep Learning Deployment Tool Intel® Deep Learning SDK </vt:lpstr>
      <vt:lpstr>Deep Learning Tools for End-to-End Workflow Intel® Deep Learning SDK</vt:lpstr>
      <vt:lpstr>Leading AI research</vt:lpstr>
      <vt:lpstr>Summary</vt:lpstr>
      <vt:lpstr>Legal Disclaimer &amp; Optimization Notice</vt:lpstr>
      <vt:lpstr>PowerPoint Presentation</vt:lpstr>
      <vt:lpstr>Configuration details</vt:lpstr>
      <vt:lpstr>Configuration details</vt:lpstr>
      <vt:lpstr>Configuration details</vt:lpstr>
      <vt:lpstr>Opt Notice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CTPClassification=CTP_PUBLIC:VisualMarkings=</cp:keywords>
  <cp:lastModifiedBy/>
  <cp:revision>1</cp:revision>
  <dcterms:created xsi:type="dcterms:W3CDTF">2015-05-06T16:36:39Z</dcterms:created>
  <dcterms:modified xsi:type="dcterms:W3CDTF">2016-12-19T07:41:44Z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decff21b-6884-46dd-aaa7-af22e29f1ebb</vt:lpwstr>
  </property>
  <property fmtid="{D5CDD505-2E9C-101B-9397-08002B2CF9AE}" pid="3" name="CTP_TimeStamp">
    <vt:lpwstr>2016-12-19 07:41:43Z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