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tif" ContentType="image/t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5" r:id="rId12"/>
    <p:sldId id="287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6" r:id="rId30"/>
    <p:sldId id="283" r:id="rId31"/>
    <p:sldId id="284" r:id="rId32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90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5" name="Shape 12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9026852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71450" latinLnBrk="0">
      <a:lnSpc>
        <a:spcPct val="117999"/>
      </a:lnSpc>
      <a:defRPr sz="800">
        <a:latin typeface="+mj-lt"/>
        <a:ea typeface="+mj-ea"/>
        <a:cs typeface="+mj-cs"/>
        <a:sym typeface="Helvetica Neue"/>
      </a:defRPr>
    </a:lvl1pPr>
    <a:lvl2pPr indent="228600" defTabSz="171450" latinLnBrk="0">
      <a:lnSpc>
        <a:spcPct val="117999"/>
      </a:lnSpc>
      <a:defRPr sz="800">
        <a:latin typeface="+mj-lt"/>
        <a:ea typeface="+mj-ea"/>
        <a:cs typeface="+mj-cs"/>
        <a:sym typeface="Helvetica Neue"/>
      </a:defRPr>
    </a:lvl2pPr>
    <a:lvl3pPr indent="457200" defTabSz="171450" latinLnBrk="0">
      <a:lnSpc>
        <a:spcPct val="117999"/>
      </a:lnSpc>
      <a:defRPr sz="800">
        <a:latin typeface="+mj-lt"/>
        <a:ea typeface="+mj-ea"/>
        <a:cs typeface="+mj-cs"/>
        <a:sym typeface="Helvetica Neue"/>
      </a:defRPr>
    </a:lvl3pPr>
    <a:lvl4pPr indent="685800" defTabSz="171450" latinLnBrk="0">
      <a:lnSpc>
        <a:spcPct val="117999"/>
      </a:lnSpc>
      <a:defRPr sz="800">
        <a:latin typeface="+mj-lt"/>
        <a:ea typeface="+mj-ea"/>
        <a:cs typeface="+mj-cs"/>
        <a:sym typeface="Helvetica Neue"/>
      </a:defRPr>
    </a:lvl4pPr>
    <a:lvl5pPr indent="914400" defTabSz="171450" latinLnBrk="0">
      <a:lnSpc>
        <a:spcPct val="117999"/>
      </a:lnSpc>
      <a:defRPr sz="800">
        <a:latin typeface="+mj-lt"/>
        <a:ea typeface="+mj-ea"/>
        <a:cs typeface="+mj-cs"/>
        <a:sym typeface="Helvetica Neue"/>
      </a:defRPr>
    </a:lvl5pPr>
    <a:lvl6pPr indent="1143000" defTabSz="171450" latinLnBrk="0">
      <a:lnSpc>
        <a:spcPct val="117999"/>
      </a:lnSpc>
      <a:defRPr sz="800">
        <a:latin typeface="+mj-lt"/>
        <a:ea typeface="+mj-ea"/>
        <a:cs typeface="+mj-cs"/>
        <a:sym typeface="Helvetica Neue"/>
      </a:defRPr>
    </a:lvl6pPr>
    <a:lvl7pPr indent="1371600" defTabSz="171450" latinLnBrk="0">
      <a:lnSpc>
        <a:spcPct val="117999"/>
      </a:lnSpc>
      <a:defRPr sz="800">
        <a:latin typeface="+mj-lt"/>
        <a:ea typeface="+mj-ea"/>
        <a:cs typeface="+mj-cs"/>
        <a:sym typeface="Helvetica Neue"/>
      </a:defRPr>
    </a:lvl7pPr>
    <a:lvl8pPr indent="1600200" defTabSz="171450" latinLnBrk="0">
      <a:lnSpc>
        <a:spcPct val="117999"/>
      </a:lnSpc>
      <a:defRPr sz="800">
        <a:latin typeface="+mj-lt"/>
        <a:ea typeface="+mj-ea"/>
        <a:cs typeface="+mj-cs"/>
        <a:sym typeface="Helvetica Neue"/>
      </a:defRPr>
    </a:lvl8pPr>
    <a:lvl9pPr indent="1828800" defTabSz="171450" latinLnBrk="0">
      <a:lnSpc>
        <a:spcPct val="117999"/>
      </a:lnSpc>
      <a:defRPr sz="8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Стандартное</a:t>
            </a:r>
            <a:r>
              <a:rPr lang="ru-RU" baseline="0" dirty="0" smtClean="0"/>
              <a:t> обозначение </a:t>
            </a:r>
            <a:r>
              <a:rPr lang="mr-IN" baseline="0" dirty="0" smtClean="0"/>
              <a:t>–</a:t>
            </a:r>
            <a:r>
              <a:rPr lang="ru-RU" baseline="0" dirty="0" smtClean="0"/>
              <a:t> матрица </a:t>
            </a:r>
            <a:r>
              <a:rPr lang="en-US" baseline="0" dirty="0" smtClean="0"/>
              <a:t>X. </a:t>
            </a:r>
            <a:r>
              <a:rPr lang="ru-RU" baseline="0" dirty="0" smtClean="0"/>
              <a:t>В разных источниках используют </a:t>
            </a:r>
            <a:r>
              <a:rPr lang="en-US" baseline="0" dirty="0" smtClean="0"/>
              <a:t>n </a:t>
            </a:r>
            <a:r>
              <a:rPr lang="ru-RU" baseline="0" dirty="0" smtClean="0"/>
              <a:t>как количество объектов</a:t>
            </a:r>
            <a:r>
              <a:rPr lang="en-US" baseline="0" dirty="0" smtClean="0"/>
              <a:t>; m </a:t>
            </a:r>
            <a:r>
              <a:rPr lang="ru-RU" baseline="0" dirty="0" smtClean="0"/>
              <a:t>или </a:t>
            </a:r>
            <a:r>
              <a:rPr lang="en-US" baseline="0" dirty="0" smtClean="0"/>
              <a:t>p </a:t>
            </a:r>
            <a:r>
              <a:rPr lang="ru-RU" baseline="0" dirty="0" smtClean="0"/>
              <a:t>как количество признаков. Числовые признаки могут быть как целыми, так и действительными числами. Категориальные могут быть упорядочены и не упорядочены.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82144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Аномалии в данных в разных наборах проявляются по-разному, выработать некоторый одинаковый подход сложно.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86638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Из-за</a:t>
            </a:r>
            <a:r>
              <a:rPr lang="ru-RU" baseline="0" dirty="0" smtClean="0"/>
              <a:t> наличия пропусков в данных работа некоторых алгоритмов невозможна. Пути решения </a:t>
            </a:r>
            <a:r>
              <a:rPr lang="mr-IN" baseline="0" dirty="0" smtClean="0"/>
              <a:t>–</a:t>
            </a:r>
            <a:r>
              <a:rPr lang="ru-RU" baseline="0" dirty="0" smtClean="0"/>
              <a:t> удаление признаков и объектов с большим количеством пропусков, подстановка средних значений по признаку, </a:t>
            </a:r>
            <a:r>
              <a:rPr lang="en-US" baseline="0" dirty="0" smtClean="0"/>
              <a:t>EM </a:t>
            </a:r>
            <a:r>
              <a:rPr lang="ru-RU" baseline="0" dirty="0" smtClean="0"/>
              <a:t>алгоритм подстановки.</a:t>
            </a:r>
          </a:p>
          <a:p>
            <a:r>
              <a:rPr lang="ru-RU" baseline="0" dirty="0" smtClean="0"/>
              <a:t>В разных местах одни и те же «связующие» данные могут быть записаны в разной форме. Некоторые значения не могут оказаться правдой в силу разных причин (возраст вряд ли может составлять </a:t>
            </a:r>
            <a:r>
              <a:rPr lang="en-US" baseline="0" dirty="0" smtClean="0"/>
              <a:t>&gt;150, </a:t>
            </a:r>
            <a:r>
              <a:rPr lang="ru-RU" baseline="0" dirty="0" err="1" smtClean="0"/>
              <a:t>возраст,рост,вес</a:t>
            </a:r>
            <a:r>
              <a:rPr lang="ru-RU" baseline="0" dirty="0" smtClean="0"/>
              <a:t> не могут быть отрицательными и для них известно в каких пределах эти данные могут логично располагаться). Некоторые значения могут выбиваться из общего ряда просто потому, что случилось некоторое редкое, маловероятное событие, которое было записано.</a:t>
            </a:r>
          </a:p>
          <a:p>
            <a:r>
              <a:rPr lang="ru-RU" baseline="0" dirty="0" smtClean="0"/>
              <a:t>Разные числовые признаки могут располагаться в разных диапазонах.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41141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Пример работы с пропущенными данными. Можно</a:t>
            </a:r>
            <a:r>
              <a:rPr lang="ru-RU" baseline="0" dirty="0" smtClean="0"/>
              <a:t> заметить, что очень много пропусков у </a:t>
            </a:r>
            <a:r>
              <a:rPr lang="ru-RU" baseline="0" dirty="0" err="1" smtClean="0"/>
              <a:t>приизнака</a:t>
            </a:r>
            <a:r>
              <a:rPr lang="ru-RU" baseline="0" dirty="0" smtClean="0"/>
              <a:t> 3, объектов 3,13,15.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93404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После удаления указанных признаков и объектов оста</a:t>
            </a:r>
            <a:r>
              <a:rPr lang="en-US" dirty="0" err="1" smtClean="0"/>
              <a:t>ё</a:t>
            </a:r>
            <a:r>
              <a:rPr lang="ru-RU" dirty="0" err="1" smtClean="0"/>
              <a:t>тся</a:t>
            </a:r>
            <a:r>
              <a:rPr lang="ru-RU" dirty="0" smtClean="0"/>
              <a:t> </a:t>
            </a:r>
            <a:r>
              <a:rPr lang="ru-RU" dirty="0" smtClean="0"/>
              <a:t>лишь некоторое число пропусков, которые можно попытаться восстановить.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19893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Пример аномальных данных в </a:t>
            </a:r>
            <a:r>
              <a:rPr lang="en-US" dirty="0" smtClean="0"/>
              <a:t>Turkey Student Evaluation. </a:t>
            </a:r>
            <a:r>
              <a:rPr lang="ru-RU" dirty="0" smtClean="0"/>
              <a:t>Можно заметить большое количество объектов, где все ответы на вопросы одинаковые. Есть некоторые, где все ответы на вопросы кроме оценки сложности одинаковые. В опросниках часто бывает такая ситуация, что человеку</a:t>
            </a:r>
            <a:r>
              <a:rPr lang="ru-RU" baseline="0" dirty="0" smtClean="0"/>
              <a:t> лень или нет времени отвечать на вопросы, поэтому он просто ставит одинаковые галочки на все вопросы. Возникает вопрос, какие из объектов действительно являются лишними в смысле их недостоверности. Например, 2 человека не посещали занятия, указали сложность предмета как 1 (очень легкий) и ответили на все вопросы о преподавателе 1 (что в целом говорит об оценке преподавателя как очень плохо): как студенты, не посещавшие занятия, могли оценить преподавателя как плохого во </a:t>
            </a:r>
            <a:r>
              <a:rPr lang="ru-RU" baseline="0" dirty="0" err="1" smtClean="0"/>
              <a:t>вс</a:t>
            </a:r>
            <a:r>
              <a:rPr lang="en-US" baseline="0" dirty="0" err="1" smtClean="0"/>
              <a:t>ё</a:t>
            </a:r>
            <a:r>
              <a:rPr lang="ru-RU" baseline="0" dirty="0" smtClean="0"/>
              <a:t>м? Каждый может придумать свой критерий, какие объекты являются лишними.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13254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Данные выбросы</a:t>
            </a:r>
            <a:r>
              <a:rPr lang="ru-RU" baseline="0" dirty="0" smtClean="0"/>
              <a:t> ищутся по одному признаку.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97853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Данные</a:t>
            </a:r>
            <a:r>
              <a:rPr lang="ru-RU" baseline="0" dirty="0" smtClean="0"/>
              <a:t> выбросы могут быть найдены как многомерные </a:t>
            </a:r>
            <a:r>
              <a:rPr lang="mr-IN" baseline="0" dirty="0" smtClean="0"/>
              <a:t>–</a:t>
            </a:r>
            <a:r>
              <a:rPr lang="ru-RU" baseline="0" dirty="0" smtClean="0"/>
              <a:t> то есть целые объекты.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32305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Стандартизация</a:t>
            </a:r>
            <a:r>
              <a:rPr lang="ru-RU" baseline="0" dirty="0" smtClean="0"/>
              <a:t> зада</a:t>
            </a:r>
            <a:r>
              <a:rPr lang="en-US" baseline="0" dirty="0" err="1" smtClean="0"/>
              <a:t>ё</a:t>
            </a:r>
            <a:r>
              <a:rPr lang="ru-RU" baseline="0" dirty="0" smtClean="0"/>
              <a:t>т ч</a:t>
            </a:r>
            <a:r>
              <a:rPr lang="en-US" baseline="0" dirty="0" err="1" smtClean="0"/>
              <a:t>ё</a:t>
            </a:r>
            <a:r>
              <a:rPr lang="ru-RU" baseline="0" dirty="0" err="1" smtClean="0"/>
              <a:t>ткие</a:t>
            </a:r>
            <a:r>
              <a:rPr lang="ru-RU" baseline="0" dirty="0" smtClean="0"/>
              <a:t> границы, в которых располагаются значения некоторого признака. </a:t>
            </a:r>
          </a:p>
          <a:p>
            <a:r>
              <a:rPr lang="ru-RU" baseline="0" dirty="0" smtClean="0"/>
              <a:t>Нормализация зада</a:t>
            </a:r>
            <a:r>
              <a:rPr lang="en-US" baseline="0" dirty="0" err="1" smtClean="0"/>
              <a:t>ё</a:t>
            </a:r>
            <a:r>
              <a:rPr lang="ru-RU" baseline="0" dirty="0" smtClean="0"/>
              <a:t>т свойства признака </a:t>
            </a:r>
            <a:r>
              <a:rPr lang="mr-IN" baseline="0" dirty="0" smtClean="0"/>
              <a:t>–</a:t>
            </a:r>
            <a:r>
              <a:rPr lang="ru-RU" baseline="0" dirty="0" smtClean="0"/>
              <a:t> мат. ожидание 0 и стандартное отклонение 1.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24877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Данные объекты были признаны выбросами</a:t>
            </a:r>
            <a:r>
              <a:rPr lang="ru-RU" baseline="0" dirty="0" smtClean="0"/>
              <a:t> (многомерными) среди первых 140 объектов (ответов студентов-посетителей курса №2) библиотекой </a:t>
            </a:r>
            <a:r>
              <a:rPr lang="en-US" baseline="0" dirty="0" smtClean="0"/>
              <a:t>Intel DAAL</a:t>
            </a:r>
            <a:r>
              <a:rPr lang="ru-RU" baseline="0" dirty="0" smtClean="0"/>
              <a:t>. Можно заметить, что здесь присутствуют объекты с разными значениями признаков, </a:t>
            </a:r>
            <a:r>
              <a:rPr lang="ru-RU" baseline="0" dirty="0" err="1" smtClean="0"/>
              <a:t>прич</a:t>
            </a:r>
            <a:r>
              <a:rPr lang="en-US" baseline="0" dirty="0" err="1" smtClean="0"/>
              <a:t>ё</a:t>
            </a:r>
            <a:r>
              <a:rPr lang="ru-RU" baseline="0" dirty="0" smtClean="0"/>
              <a:t>м существуют и более «крайние» объекты </a:t>
            </a:r>
            <a:r>
              <a:rPr lang="mr-IN" baseline="0" dirty="0" smtClean="0"/>
              <a:t>–</a:t>
            </a:r>
            <a:r>
              <a:rPr lang="ru-RU" baseline="0" dirty="0" smtClean="0"/>
              <a:t> из только единиц или пятерок </a:t>
            </a:r>
            <a:r>
              <a:rPr lang="mr-IN" baseline="0" dirty="0" smtClean="0"/>
              <a:t>–</a:t>
            </a:r>
            <a:r>
              <a:rPr lang="ru-RU" baseline="0" dirty="0" smtClean="0"/>
              <a:t> которые не попали в список выбросов</a:t>
            </a:r>
            <a:r>
              <a:rPr lang="en-US" baseline="0" dirty="0" smtClean="0"/>
              <a:t>. </a:t>
            </a:r>
            <a:r>
              <a:rPr lang="ru-RU" baseline="0" dirty="0" smtClean="0"/>
              <a:t>Применение метода поиска одномерных выбросов с помощью </a:t>
            </a:r>
            <a:r>
              <a:rPr lang="en-US" baseline="0" dirty="0" smtClean="0"/>
              <a:t>boxplot </a:t>
            </a:r>
            <a:r>
              <a:rPr lang="ru-RU" baseline="0" dirty="0" smtClean="0"/>
              <a:t>на </a:t>
            </a:r>
            <a:r>
              <a:rPr lang="en-US" baseline="0" dirty="0" smtClean="0"/>
              <a:t>R </a:t>
            </a:r>
            <a:r>
              <a:rPr lang="ru-RU" baseline="0" dirty="0" smtClean="0"/>
              <a:t>также не имеет смысла, поскольку зависит от значения квартилей. В некоторых случаях крайние оценки могут признаваться выбросом, если пользоваться этим методом, что не имеет смысла, поскольку если какая-то из оценок является выбросом, то нет никакого смысла использовать эту оценку при опросах.</a:t>
            </a:r>
            <a:endParaRPr lang="en-US" baseline="0" dirty="0" smtClean="0"/>
          </a:p>
          <a:p>
            <a:r>
              <a:rPr lang="ru-RU" baseline="0" dirty="0" smtClean="0"/>
              <a:t>Например, если</a:t>
            </a:r>
            <a:r>
              <a:rPr lang="en-US" baseline="0" dirty="0" smtClean="0"/>
              <a:t> k=1.5,</a:t>
            </a:r>
            <a:r>
              <a:rPr lang="ru-RU" baseline="0" dirty="0" smtClean="0"/>
              <a:t> </a:t>
            </a:r>
            <a:r>
              <a:rPr lang="en-US" baseline="0" dirty="0" smtClean="0"/>
              <a:t>|Q1-Q3| = 2</a:t>
            </a:r>
            <a:r>
              <a:rPr lang="ru-RU" baseline="0" dirty="0" smtClean="0"/>
              <a:t>, то можно показать, что все оценки будут признаны не выбросами. Если </a:t>
            </a:r>
            <a:r>
              <a:rPr lang="en-US" baseline="0" dirty="0" smtClean="0"/>
              <a:t>|Q1-Q3| = 1, </a:t>
            </a:r>
            <a:r>
              <a:rPr lang="ru-RU" baseline="0" dirty="0" smtClean="0"/>
              <a:t>то будет исключена как минимум 1 оценка из 5 (например, если </a:t>
            </a:r>
            <a:r>
              <a:rPr lang="en-US" baseline="0" dirty="0" smtClean="0"/>
              <a:t>Q1 = 2, Q3 = 3, </a:t>
            </a:r>
            <a:r>
              <a:rPr lang="ru-RU" baseline="0" dirty="0" smtClean="0"/>
              <a:t>то будет исключена оценка 5, если </a:t>
            </a:r>
            <a:r>
              <a:rPr lang="en-US" baseline="0" dirty="0" smtClean="0"/>
              <a:t>Q1 = 4, Q3 = 5, </a:t>
            </a:r>
            <a:r>
              <a:rPr lang="ru-RU" baseline="0" dirty="0" smtClean="0"/>
              <a:t>будут исключены 1 и 2)</a:t>
            </a:r>
            <a:r>
              <a:rPr lang="en-US" baseline="0" dirty="0" smtClean="0"/>
              <a:t>. </a:t>
            </a:r>
            <a:r>
              <a:rPr lang="ru-RU" baseline="0" dirty="0" smtClean="0"/>
              <a:t>Если </a:t>
            </a:r>
            <a:r>
              <a:rPr lang="en-US" baseline="0" dirty="0" smtClean="0"/>
              <a:t>|Q1-Q3| = 0</a:t>
            </a:r>
            <a:r>
              <a:rPr lang="ru-RU" baseline="0" dirty="0" smtClean="0"/>
              <a:t>, будут исключены все оценки кроме </a:t>
            </a:r>
            <a:r>
              <a:rPr lang="en-US" baseline="0" dirty="0" smtClean="0"/>
              <a:t>Q1 = Q3 = </a:t>
            </a:r>
            <a:r>
              <a:rPr lang="ru-RU" baseline="0" dirty="0" smtClean="0"/>
              <a:t>оценка.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89388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Результаты,</a:t>
            </a:r>
            <a:r>
              <a:rPr lang="ru-RU" baseline="0" dirty="0" smtClean="0"/>
              <a:t> показанные на предыдущем слайде можно объяснить следующим. Матрица ковариаций для данных является почти вырожденной (определитель очень близок к нулю). Это означает, что объекты получают очень сильный разброс в расстоянии. При этом, также, уровень значимости, при котором объекты будут считаться выбросами, очень сильно варьируется. Как можно увидеть из приведенной таблицы с примерами некоторых объектов, некоторые из них практически никогда не станут выбросами (уровень отвержения практически 0), а некоторые объекты останутся выбросами даже при большом альфа (уровень отвержения практически единица). Объектов с более менее средним уровнем отвержения (от 0.01 до 0.99) практически отсутствуют. Поэтому, результаты, полученные с помощью алгоритма по поиску многомерных выбросов, не являются релевантными. Таким образом, необходимо придумывать другие способы очистки этих </a:t>
            </a:r>
            <a:r>
              <a:rPr lang="ru-RU" baseline="0" dirty="0" err="1" smtClean="0"/>
              <a:t>данных.ы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9598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Типы</a:t>
            </a:r>
            <a:r>
              <a:rPr lang="ru-RU" baseline="0" dirty="0" smtClean="0"/>
              <a:t> 2-5 с помощью некоторых алгоритмов или методов приводят к типу 1.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23063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Важно помнить, что некоторые алгоритмы вычисляют описательные статистики вместе, некоторые по отдельности. Некоторые описательные статистики могут использовать ранее</a:t>
            </a:r>
            <a:r>
              <a:rPr lang="ru-RU" baseline="0" dirty="0" smtClean="0"/>
              <a:t> посчитанные статистики.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9179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Набор</a:t>
            </a:r>
            <a:r>
              <a:rPr lang="ru-RU" baseline="0" dirty="0" smtClean="0"/>
              <a:t> данных из </a:t>
            </a:r>
            <a:r>
              <a:rPr lang="en-US" baseline="0" dirty="0" smtClean="0"/>
              <a:t>Turkey Student Evaluation. </a:t>
            </a:r>
            <a:r>
              <a:rPr lang="ru-RU" baseline="0" dirty="0" smtClean="0"/>
              <a:t>Студенты оценивали параметры </a:t>
            </a:r>
            <a:r>
              <a:rPr lang="en-US" baseline="0" dirty="0" smtClean="0"/>
              <a:t>difficulty </a:t>
            </a:r>
            <a:r>
              <a:rPr lang="ru-RU" baseline="0" dirty="0" smtClean="0"/>
              <a:t>и </a:t>
            </a:r>
            <a:r>
              <a:rPr lang="en-US" baseline="0" dirty="0" smtClean="0"/>
              <a:t>Q1-Q28. </a:t>
            </a:r>
            <a:r>
              <a:rPr lang="ru-RU" baseline="0" dirty="0" smtClean="0"/>
              <a:t>Также приведена информация по посещаемости данным студентом некоторого занятия(</a:t>
            </a:r>
            <a:r>
              <a:rPr lang="en-US" baseline="0" dirty="0" smtClean="0"/>
              <a:t>attendance)</a:t>
            </a:r>
            <a:r>
              <a:rPr lang="ru-RU" baseline="0" dirty="0" smtClean="0"/>
              <a:t>, какой раз данный студент проходит данный курс (</a:t>
            </a:r>
            <a:r>
              <a:rPr lang="en-US" baseline="0" dirty="0" err="1" smtClean="0"/>
              <a:t>nb.repeat</a:t>
            </a:r>
            <a:r>
              <a:rPr lang="en-US" baseline="0" dirty="0" smtClean="0"/>
              <a:t>), </a:t>
            </a:r>
            <a:r>
              <a:rPr lang="ru-RU" baseline="0" dirty="0" smtClean="0"/>
              <a:t>номер курса (</a:t>
            </a:r>
            <a:r>
              <a:rPr lang="en-US" baseline="0" dirty="0" smtClean="0"/>
              <a:t>class) </a:t>
            </a:r>
            <a:r>
              <a:rPr lang="ru-RU" baseline="0" dirty="0" smtClean="0"/>
              <a:t>и номер преподавателя (</a:t>
            </a:r>
            <a:r>
              <a:rPr lang="en-US" baseline="0" dirty="0" err="1" smtClean="0"/>
              <a:t>instr</a:t>
            </a:r>
            <a:r>
              <a:rPr lang="en-US" baseline="0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5484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Дискретизация</a:t>
            </a:r>
            <a:r>
              <a:rPr lang="ru-RU" baseline="0" dirty="0" smtClean="0"/>
              <a:t> уменьшает количество информации, но облегчает данные. Например, если одним из признаков является возраст, можно заменить возраст 1-10 на 1, 11-20 на 2 и так далее. В некоторых случаях, распределение объектов по указанным диапазонам неравномерно. Поэтому, иногда диапазоны могут выбираться таким образом, что количество объектов в каждом диапазоне примерно одинаково.</a:t>
            </a:r>
          </a:p>
          <a:p>
            <a:r>
              <a:rPr lang="ru-RU" baseline="0" dirty="0" smtClean="0"/>
              <a:t>Бинаризацию логично проводить для неупорядоченных номинальных признаков, упорядоченные можно во многих случаях заменить последовательными целыми числами.</a:t>
            </a:r>
          </a:p>
          <a:p>
            <a:r>
              <a:rPr lang="ru-RU" baseline="0" dirty="0" smtClean="0"/>
              <a:t>Из текстовых документы необходимо выделить полезную информацию </a:t>
            </a:r>
            <a:r>
              <a:rPr lang="mr-IN" baseline="0" dirty="0" smtClean="0"/>
              <a:t>–</a:t>
            </a:r>
            <a:r>
              <a:rPr lang="ru-RU" baseline="0" dirty="0" smtClean="0"/>
              <a:t> алгоритм </a:t>
            </a:r>
            <a:r>
              <a:rPr lang="en-US" baseline="0" dirty="0" smtClean="0"/>
              <a:t>LSA </a:t>
            </a:r>
            <a:r>
              <a:rPr lang="ru-RU" baseline="0" dirty="0" smtClean="0"/>
              <a:t>помогает определять долю определенных слов в определенном тексте, что можно использовать как признак текста. </a:t>
            </a:r>
            <a:r>
              <a:rPr lang="en-US" baseline="0" dirty="0" smtClean="0"/>
              <a:t>LSA, LDA, </a:t>
            </a:r>
            <a:r>
              <a:rPr lang="en-US" baseline="0" dirty="0" err="1" smtClean="0"/>
              <a:t>BigARTM</a:t>
            </a:r>
            <a:endParaRPr lang="en-US" baseline="0" dirty="0" smtClean="0"/>
          </a:p>
          <a:p>
            <a:r>
              <a:rPr lang="ru-RU" baseline="0" dirty="0" smtClean="0"/>
              <a:t>Временные ряды необходимо </a:t>
            </a:r>
            <a:r>
              <a:rPr lang="ru-RU" baseline="0" dirty="0" err="1" smtClean="0"/>
              <a:t>схлопнуть</a:t>
            </a:r>
            <a:r>
              <a:rPr lang="ru-RU" baseline="0" dirty="0" smtClean="0"/>
              <a:t> в значимые признаки, которые будут характеристиками данного временного ряда. </a:t>
            </a:r>
          </a:p>
          <a:p>
            <a:r>
              <a:rPr lang="ru-RU" baseline="0" dirty="0" smtClean="0"/>
              <a:t>Для графов может проводится анализ параметров графа </a:t>
            </a:r>
            <a:r>
              <a:rPr lang="mr-IN" baseline="0" dirty="0" smtClean="0"/>
              <a:t>–</a:t>
            </a:r>
            <a:r>
              <a:rPr lang="ru-RU" baseline="0" dirty="0" smtClean="0"/>
              <a:t> диаметр, радиус, </a:t>
            </a:r>
            <a:r>
              <a:rPr lang="en-US" baseline="0" dirty="0" err="1" smtClean="0"/>
              <a:t>betweenness</a:t>
            </a:r>
            <a:r>
              <a:rPr lang="en-US" baseline="0" dirty="0" smtClean="0"/>
              <a:t> </a:t>
            </a:r>
            <a:r>
              <a:rPr lang="ru-RU" baseline="0" dirty="0" smtClean="0"/>
              <a:t>и другое.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8694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Пример замены</a:t>
            </a:r>
            <a:r>
              <a:rPr lang="ru-RU" baseline="0" dirty="0" smtClean="0"/>
              <a:t> категорий числами и бинаризации. Стоит заметить, что бинаризация может иметь больший смысл, поскольку числа 1,2,3 неточно отражают разницу малых, средних и крупных предприятий.</a:t>
            </a:r>
            <a:r>
              <a:rPr lang="en-US" baseline="0" dirty="0" smtClean="0"/>
              <a:t> </a:t>
            </a:r>
            <a:r>
              <a:rPr lang="ru-RU" baseline="0" dirty="0" smtClean="0"/>
              <a:t>В свою очередь, бинаризация может привести к существенному </a:t>
            </a:r>
            <a:r>
              <a:rPr lang="en-US" baseline="0" dirty="0" smtClean="0"/>
              <a:t>“</a:t>
            </a:r>
            <a:r>
              <a:rPr lang="ru-RU" baseline="0" dirty="0" smtClean="0"/>
              <a:t>раздуванию</a:t>
            </a:r>
            <a:r>
              <a:rPr lang="en-US" baseline="0" dirty="0" smtClean="0"/>
              <a:t>” </a:t>
            </a:r>
            <a:r>
              <a:rPr lang="ru-RU" baseline="0" dirty="0" smtClean="0"/>
              <a:t>данных. В данном случае в столбце 3 дана дискретизация, в столбцах 4-6 </a:t>
            </a:r>
            <a:r>
              <a:rPr lang="mr-IN" baseline="0" dirty="0" smtClean="0"/>
              <a:t>–</a:t>
            </a:r>
            <a:r>
              <a:rPr lang="ru-RU" baseline="0" dirty="0" smtClean="0"/>
              <a:t> пример бинаризации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8001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57948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Матрица</a:t>
            </a:r>
            <a:r>
              <a:rPr lang="ru-RU" baseline="0" dirty="0" smtClean="0"/>
              <a:t> корреляций признаков сложности предмета и всех вопросов</a:t>
            </a:r>
            <a:r>
              <a:rPr lang="en-US" baseline="0" dirty="0" smtClean="0"/>
              <a:t>(</a:t>
            </a:r>
            <a:r>
              <a:rPr lang="ru-RU" baseline="0" dirty="0" smtClean="0"/>
              <a:t>может быть получена в </a:t>
            </a:r>
            <a:r>
              <a:rPr lang="en-US" baseline="0" dirty="0" smtClean="0"/>
              <a:t>DAAL, R, Python)</a:t>
            </a:r>
            <a:r>
              <a:rPr lang="ru-RU" baseline="0" dirty="0" smtClean="0"/>
              <a:t>. Видно, что вопросы, расположенные рядом обладают как правило большей корреляцией, нежели вопросы расположенные в опроснике дальше друг от друга. Это говорит о том, что опросник составлялся так, чтобы вопросы были расположены по некоторому логическому порядку, возможно группами, которые раскрывают одну из сторон преподавания. Также видно, что сложность фактически не коррелирует с ответами на вопросы.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0846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Скорость работы в </a:t>
            </a:r>
            <a:r>
              <a:rPr lang="en-US" dirty="0" smtClean="0"/>
              <a:t>DAAL </a:t>
            </a:r>
            <a:r>
              <a:rPr lang="ru-RU" dirty="0" smtClean="0"/>
              <a:t>достигается за </a:t>
            </a:r>
            <a:r>
              <a:rPr lang="ru-RU" dirty="0" err="1" smtClean="0"/>
              <a:t>сч</a:t>
            </a:r>
            <a:r>
              <a:rPr lang="en-US" dirty="0" err="1" smtClean="0"/>
              <a:t>ё</a:t>
            </a:r>
            <a:r>
              <a:rPr lang="ru-RU" dirty="0" smtClean="0"/>
              <a:t>т максимального использования возможностей железа </a:t>
            </a:r>
            <a:r>
              <a:rPr lang="en-US" dirty="0" smtClean="0"/>
              <a:t>Intel</a:t>
            </a:r>
            <a:r>
              <a:rPr lang="ru-RU" dirty="0" smtClean="0"/>
              <a:t>.</a:t>
            </a:r>
          </a:p>
          <a:p>
            <a:r>
              <a:rPr lang="en-US" dirty="0" smtClean="0"/>
              <a:t>Python </a:t>
            </a:r>
            <a:r>
              <a:rPr lang="ru-RU" dirty="0" smtClean="0"/>
              <a:t>хорошо подходит для обучения</a:t>
            </a:r>
            <a:r>
              <a:rPr lang="ru-RU" baseline="0" dirty="0" smtClean="0"/>
              <a:t> алгоритмам анализа данных </a:t>
            </a:r>
            <a:r>
              <a:rPr lang="mr-IN" baseline="0" dirty="0" smtClean="0"/>
              <a:t>–</a:t>
            </a:r>
            <a:r>
              <a:rPr lang="ru-RU" baseline="0" dirty="0" smtClean="0"/>
              <a:t> как правило самые простые имплементации алгоритмов выполняются в пару строк.</a:t>
            </a:r>
            <a:endParaRPr lang="en-US" dirty="0" smtClean="0"/>
          </a:p>
          <a:p>
            <a:r>
              <a:rPr lang="ru-RU" dirty="0" smtClean="0"/>
              <a:t>Иногда</a:t>
            </a:r>
            <a:r>
              <a:rPr lang="ru-RU" baseline="0" dirty="0" smtClean="0"/>
              <a:t> одни и те же алгоритмы в </a:t>
            </a:r>
            <a:r>
              <a:rPr lang="en-US" baseline="0" dirty="0" smtClean="0"/>
              <a:t>R </a:t>
            </a:r>
            <a:r>
              <a:rPr lang="ru-RU" baseline="0" dirty="0" smtClean="0"/>
              <a:t>реализованы в разных библиотеках. Как правило, для всех рассматриваемых алгоритмов в </a:t>
            </a:r>
            <a:r>
              <a:rPr lang="en-US" baseline="0" dirty="0" smtClean="0"/>
              <a:t>R </a:t>
            </a:r>
            <a:r>
              <a:rPr lang="ru-RU" baseline="0" dirty="0" smtClean="0"/>
              <a:t>существуют стандартные функции или наиболее употребляемые библиотеки.</a:t>
            </a:r>
          </a:p>
          <a:p>
            <a:r>
              <a:rPr lang="en-US" baseline="0" dirty="0" smtClean="0"/>
              <a:t>R Studio </a:t>
            </a:r>
            <a:r>
              <a:rPr lang="ru-RU" baseline="0" dirty="0" smtClean="0"/>
              <a:t>позволяет в одном окне видеть: консоль (мгновенные вычисления, показ результатов), окно скриптов и данных (написание скриптов, возможно выполнить несколько строчек скрипта, возможность просмотреть табличные данные), окно переменных (все переменные в текущей сессии, а также ограниченное представление их содержания), вспомогательное окно (вкладки: текущая рабочая папка, построение графиков, подключение и установка пакетов</a:t>
            </a:r>
            <a:r>
              <a:rPr lang="en-US" baseline="0" dirty="0" smtClean="0"/>
              <a:t>/</a:t>
            </a:r>
            <a:r>
              <a:rPr lang="ru-RU" baseline="0" dirty="0" smtClean="0"/>
              <a:t>библиотек, помощь</a:t>
            </a:r>
            <a:r>
              <a:rPr lang="en-US" baseline="0" dirty="0" smtClean="0"/>
              <a:t>/</a:t>
            </a:r>
            <a:r>
              <a:rPr lang="ru-RU" baseline="0" dirty="0" smtClean="0"/>
              <a:t>документация)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28684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5752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685800" y="1597820"/>
            <a:ext cx="7772400" cy="110252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xfrm>
            <a:off x="6629400" y="205978"/>
            <a:ext cx="2057400" cy="438864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idx="1"/>
          </p:nvPr>
        </p:nvSpPr>
        <p:spPr>
          <a:xfrm>
            <a:off x="457200" y="205978"/>
            <a:ext cx="6019800" cy="438864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body" idx="1"/>
          </p:nvPr>
        </p:nvSpPr>
        <p:spPr>
          <a:xfrm>
            <a:off x="633417" y="666751"/>
            <a:ext cx="7877176" cy="38052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8" name="Shape 11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722312" y="3305176"/>
            <a:ext cx="7772401" cy="1021558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722312" y="2180033"/>
            <a:ext cx="7772401" cy="1125142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sz="half" idx="1"/>
          </p:nvPr>
        </p:nvSpPr>
        <p:spPr>
          <a:xfrm>
            <a:off x="457200" y="1200150"/>
            <a:ext cx="4038600" cy="3394474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sz="quarter" idx="1"/>
          </p:nvPr>
        </p:nvSpPr>
        <p:spPr>
          <a:xfrm>
            <a:off x="457200" y="1151333"/>
            <a:ext cx="4040188" cy="4798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sz="quarter" idx="13"/>
          </p:nvPr>
        </p:nvSpPr>
        <p:spPr>
          <a:xfrm>
            <a:off x="4645029" y="1151333"/>
            <a:ext cx="4041778" cy="479824"/>
          </a:xfrm>
          <a:prstGeom prst="rect">
            <a:avLst/>
          </a:prstGeom>
        </p:spPr>
        <p:txBody>
          <a:bodyPr anchor="b"/>
          <a:lstStyle/>
          <a:p>
            <a:pPr marL="274320" indent="-274320" defTabSz="731520">
              <a:spcBef>
                <a:spcPts val="500"/>
              </a:spcBef>
              <a:defRPr sz="2560"/>
            </a:pPr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457204" y="204785"/>
            <a:ext cx="3008316" cy="87154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xfrm>
            <a:off x="3575050" y="204789"/>
            <a:ext cx="5111750" cy="43898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sz="half" idx="13"/>
          </p:nvPr>
        </p:nvSpPr>
        <p:spPr>
          <a:xfrm>
            <a:off x="457204" y="1076328"/>
            <a:ext cx="3008316" cy="351829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2" cy="42505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83" name="Shape 83"/>
          <p:cNvSpPr>
            <a:spLocks noGrp="1"/>
          </p:cNvSpPr>
          <p:nvPr>
            <p:ph type="pic" sz="half" idx="13"/>
          </p:nvPr>
        </p:nvSpPr>
        <p:spPr>
          <a:xfrm>
            <a:off x="1792288" y="459581"/>
            <a:ext cx="5486402" cy="30861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body" sz="quarter" idx="1"/>
          </p:nvPr>
        </p:nvSpPr>
        <p:spPr>
          <a:xfrm>
            <a:off x="1792288" y="4025505"/>
            <a:ext cx="5486402" cy="60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0">
              <a:spcBef>
                <a:spcPts val="300"/>
              </a:spcBef>
              <a:buSzTx/>
              <a:buFontTx/>
              <a:buNone/>
              <a:defRPr sz="1400"/>
            </a:lvl2pPr>
            <a:lvl3pPr marL="0" indent="0">
              <a:spcBef>
                <a:spcPts val="300"/>
              </a:spcBef>
              <a:buSzTx/>
              <a:buFontTx/>
              <a:buNone/>
              <a:defRPr sz="1400"/>
            </a:lvl3pPr>
            <a:lvl4pPr marL="0" indent="0">
              <a:spcBef>
                <a:spcPts val="300"/>
              </a:spcBef>
              <a:buSzTx/>
              <a:buFontTx/>
              <a:buNone/>
              <a:defRPr sz="1400"/>
            </a:lvl4pPr>
            <a:lvl5pPr marL="0" indent="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428179" y="4769567"/>
            <a:ext cx="258622" cy="2692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 defTabSz="914400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xmlns:p14="http://schemas.microsoft.com/office/powerpoint/2010/main"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Relationship Id="rId3" Type="http://schemas.openxmlformats.org/officeDocument/2006/relationships/image" Target="../media/image2.t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package" Target="../embeddings/_____Microsoft_Excel1.xlsx"/><Relationship Id="rId5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png"/><Relationship Id="rId12" Type="http://schemas.openxmlformats.org/officeDocument/2006/relationships/image" Target="../media/image18.png"/><Relationship Id="rId13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/>
          </p:cNvSpPr>
          <p:nvPr>
            <p:ph type="ctrTitle"/>
          </p:nvPr>
        </p:nvSpPr>
        <p:spPr>
          <a:xfrm>
            <a:off x="685800" y="1347615"/>
            <a:ext cx="7772400" cy="1102522"/>
          </a:xfrm>
          <a:prstGeom prst="rect">
            <a:avLst/>
          </a:prstGeom>
        </p:spPr>
        <p:txBody>
          <a:bodyPr/>
          <a:lstStyle>
            <a:lvl1pPr defTabSz="804672">
              <a:defRPr sz="3000" b="1"/>
            </a:lvl1pPr>
          </a:lstStyle>
          <a:p>
            <a:r>
              <a:t>Лабораторная работа № 1 Первичный анализ наборов данных</a:t>
            </a:r>
          </a:p>
        </p:txBody>
      </p:sp>
      <p:pic>
        <p:nvPicPr>
          <p:cNvPr id="128" name="image1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62206" y="2876550"/>
            <a:ext cx="1300815" cy="1676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image2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95803" y="2724150"/>
            <a:ext cx="2286001" cy="17345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1063229"/>
          </a:xfrm>
          <a:prstGeom prst="rect">
            <a:avLst/>
          </a:prstGeom>
          <a:solidFill>
            <a:srgbClr val="1F497D"/>
          </a:solidFill>
        </p:spPr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r>
              <a:t>Turkey Student Evaluation</a:t>
            </a:r>
          </a:p>
        </p:txBody>
      </p:sp>
      <p:sp>
        <p:nvSpPr>
          <p:cNvPr id="157" name="Shape 157"/>
          <p:cNvSpPr>
            <a:spLocks noGrp="1"/>
          </p:cNvSpPr>
          <p:nvPr>
            <p:ph type="body" idx="1"/>
          </p:nvPr>
        </p:nvSpPr>
        <p:spPr>
          <a:xfrm>
            <a:off x="-2" y="1200149"/>
            <a:ext cx="5580116" cy="3819874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500"/>
              </a:spcBef>
              <a:buSzTx/>
              <a:buNone/>
              <a:defRPr sz="2400"/>
            </a:pPr>
            <a:r>
              <a:rPr dirty="0"/>
              <a:t>Сложность предмета #2 </a:t>
            </a:r>
            <a:r>
              <a:rPr lang="ru-RU" dirty="0" smtClean="0"/>
              <a:t>      </a:t>
            </a:r>
            <a:r>
              <a:rPr dirty="0" smtClean="0"/>
              <a:t>(</a:t>
            </a:r>
            <a:r>
              <a:rPr dirty="0"/>
              <a:t>преподаватель #1):</a:t>
            </a:r>
          </a:p>
          <a:p>
            <a:pPr marL="742950" lvl="1" indent="-285750">
              <a:lnSpc>
                <a:spcPct val="120000"/>
              </a:lnSpc>
              <a:spcBef>
                <a:spcPts val="500"/>
              </a:spcBef>
              <a:defRPr sz="2100"/>
            </a:pPr>
            <a:r>
              <a:rPr dirty="0"/>
              <a:t>Среднее значение - 3.44</a:t>
            </a:r>
          </a:p>
          <a:p>
            <a:pPr marL="742950" lvl="1" indent="-285750">
              <a:lnSpc>
                <a:spcPct val="120000"/>
              </a:lnSpc>
              <a:spcBef>
                <a:spcPts val="500"/>
              </a:spcBef>
              <a:defRPr sz="2100"/>
            </a:pPr>
            <a:r>
              <a:rPr dirty="0"/>
              <a:t>Стандартное отклонение - 1.08</a:t>
            </a:r>
          </a:p>
          <a:p>
            <a:pPr marL="742950" lvl="1" indent="-285750">
              <a:lnSpc>
                <a:spcPct val="120000"/>
              </a:lnSpc>
              <a:spcBef>
                <a:spcPts val="500"/>
              </a:spcBef>
              <a:defRPr sz="2100"/>
            </a:pPr>
            <a:r>
              <a:rPr dirty="0"/>
              <a:t>Минимум - 1, максимум - 5</a:t>
            </a:r>
          </a:p>
          <a:p>
            <a:pPr marL="742950" lvl="1" indent="-285750">
              <a:lnSpc>
                <a:spcPct val="120000"/>
              </a:lnSpc>
              <a:spcBef>
                <a:spcPts val="500"/>
              </a:spcBef>
              <a:defRPr sz="2100"/>
            </a:pPr>
            <a:r>
              <a:rPr dirty="0"/>
              <a:t>11 единиц, 9 двоек, 49 троек, 49 четвёрок, 22 пятёрки</a:t>
            </a:r>
          </a:p>
        </p:txBody>
      </p:sp>
      <p:pic>
        <p:nvPicPr>
          <p:cNvPr id="158" name="image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28217" y="1904458"/>
            <a:ext cx="3796604" cy="28094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299380"/>
              </p:ext>
            </p:extLst>
          </p:nvPr>
        </p:nvGraphicFramePr>
        <p:xfrm>
          <a:off x="138320" y="333096"/>
          <a:ext cx="8850469" cy="4310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Лист" r:id="rId4" imgW="11760200" imgH="5727700" progId="Excel.Sheet.12">
                  <p:embed/>
                </p:oleObj>
              </mc:Choice>
              <mc:Fallback>
                <p:oleObj name="Лист" r:id="rId4" imgW="11760200" imgH="5727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8320" y="333096"/>
                        <a:ext cx="8850469" cy="43105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0913060"/>
      </p:ext>
    </p:extLst>
  </p:cSld>
  <p:clrMapOvr>
    <a:masterClrMapping/>
  </p:clrMapOvr>
  <p:transition xmlns:p14="http://schemas.microsoft.com/office/powerpoint/2010/main"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1063229"/>
          </a:xfrm>
          <a:prstGeom prst="rect">
            <a:avLst/>
          </a:prstGeom>
          <a:solidFill>
            <a:srgbClr val="1F497D"/>
          </a:solidFill>
        </p:spPr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r>
              <a:rPr lang="ru-RU" dirty="0" smtClean="0"/>
              <a:t>Инструменты анализа данных</a:t>
            </a:r>
            <a:endParaRPr dirty="0"/>
          </a:p>
        </p:txBody>
      </p:sp>
      <p:sp>
        <p:nvSpPr>
          <p:cNvPr id="154" name="Shape 154"/>
          <p:cNvSpPr>
            <a:spLocks noGrp="1"/>
          </p:cNvSpPr>
          <p:nvPr>
            <p:ph type="body" idx="1"/>
          </p:nvPr>
        </p:nvSpPr>
        <p:spPr>
          <a:xfrm>
            <a:off x="0" y="1063231"/>
            <a:ext cx="9144000" cy="408027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500"/>
              </a:spcBef>
              <a:defRPr sz="2200"/>
            </a:pPr>
            <a:r>
              <a:rPr lang="en-US" sz="2400" dirty="0" smtClean="0"/>
              <a:t>Intel DAAL (Data Analytics Acceleration Library)</a:t>
            </a:r>
          </a:p>
          <a:p>
            <a:pPr lvl="1">
              <a:lnSpc>
                <a:spcPct val="80000"/>
              </a:lnSpc>
              <a:spcBef>
                <a:spcPts val="500"/>
              </a:spcBef>
              <a:defRPr sz="2200"/>
            </a:pPr>
            <a:r>
              <a:rPr lang="en-US" sz="2400" dirty="0" smtClean="0"/>
              <a:t>C++, Java, Python </a:t>
            </a:r>
            <a:r>
              <a:rPr lang="ru-RU" sz="2400" dirty="0" smtClean="0"/>
              <a:t>версии (на 2017 год)</a:t>
            </a:r>
          </a:p>
          <a:p>
            <a:pPr lvl="1">
              <a:lnSpc>
                <a:spcPct val="80000"/>
              </a:lnSpc>
              <a:spcBef>
                <a:spcPts val="500"/>
              </a:spcBef>
              <a:defRPr sz="2200"/>
            </a:pPr>
            <a:r>
              <a:rPr lang="ru-RU" sz="2400" dirty="0" err="1" smtClean="0"/>
              <a:t>Заточенность</a:t>
            </a:r>
            <a:r>
              <a:rPr lang="ru-RU" sz="2400" dirty="0" smtClean="0"/>
              <a:t> на скорость работы алгоритмов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2200"/>
            </a:pPr>
            <a:r>
              <a:rPr lang="en-US" sz="2400" dirty="0" smtClean="0"/>
              <a:t>Python </a:t>
            </a:r>
            <a:r>
              <a:rPr lang="mr-IN" sz="2400" dirty="0" smtClean="0"/>
              <a:t>–</a:t>
            </a:r>
            <a:r>
              <a:rPr lang="en-US" sz="2400" dirty="0" smtClean="0"/>
              <a:t> </a:t>
            </a:r>
            <a:r>
              <a:rPr lang="en-US" sz="2400" dirty="0" err="1" smtClean="0"/>
              <a:t>Sci</a:t>
            </a:r>
            <a:r>
              <a:rPr lang="en-US" sz="2400" dirty="0" smtClean="0"/>
              <a:t>-kit Learn, </a:t>
            </a:r>
            <a:r>
              <a:rPr lang="en-US" sz="2400" dirty="0" err="1" smtClean="0"/>
              <a:t>Scipy</a:t>
            </a:r>
            <a:r>
              <a:rPr lang="en-US" sz="2400" dirty="0" smtClean="0"/>
              <a:t> + </a:t>
            </a:r>
            <a:r>
              <a:rPr lang="en-US" sz="2400" dirty="0" err="1" smtClean="0"/>
              <a:t>Numpy</a:t>
            </a:r>
            <a:r>
              <a:rPr lang="en-US" sz="2400" dirty="0"/>
              <a:t> </a:t>
            </a:r>
            <a:r>
              <a:rPr lang="ru-RU" sz="2400" dirty="0" smtClean="0"/>
              <a:t>библиотеки</a:t>
            </a:r>
            <a:r>
              <a:rPr lang="en-US" sz="2400" dirty="0" smtClean="0"/>
              <a:t>. </a:t>
            </a:r>
            <a:endParaRPr lang="ru-RU" sz="2400" dirty="0" smtClean="0"/>
          </a:p>
          <a:p>
            <a:pPr lvl="1">
              <a:lnSpc>
                <a:spcPct val="80000"/>
              </a:lnSpc>
              <a:spcBef>
                <a:spcPts val="500"/>
              </a:spcBef>
              <a:defRPr sz="2200"/>
            </a:pPr>
            <a:r>
              <a:rPr lang="ru-RU" sz="2400" dirty="0" smtClean="0"/>
              <a:t>Большое количество алгоритмов по анализу данных</a:t>
            </a:r>
          </a:p>
          <a:p>
            <a:pPr lvl="1">
              <a:lnSpc>
                <a:spcPct val="80000"/>
              </a:lnSpc>
              <a:spcBef>
                <a:spcPts val="500"/>
              </a:spcBef>
              <a:defRPr sz="2200"/>
            </a:pPr>
            <a:r>
              <a:rPr lang="ru-RU" sz="2400" dirty="0" smtClean="0"/>
              <a:t>Удобные интерфейсы и возможность построения графиков (</a:t>
            </a:r>
            <a:r>
              <a:rPr lang="en-US" sz="2400" dirty="0" err="1" smtClean="0"/>
              <a:t>mathplotlib</a:t>
            </a:r>
            <a:r>
              <a:rPr lang="en-US" sz="2400" dirty="0" smtClean="0"/>
              <a:t>)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2200"/>
            </a:pPr>
            <a:r>
              <a:rPr lang="ru-RU" sz="2400" dirty="0" smtClean="0"/>
              <a:t>Язык </a:t>
            </a:r>
            <a:r>
              <a:rPr lang="en-US" sz="2400" dirty="0" smtClean="0"/>
              <a:t>R. </a:t>
            </a:r>
            <a:r>
              <a:rPr lang="ru-RU" sz="2400" dirty="0" smtClean="0"/>
              <a:t>Свободно распространяемое программное обеспечение для анализа данных.</a:t>
            </a:r>
          </a:p>
          <a:p>
            <a:pPr lvl="1">
              <a:lnSpc>
                <a:spcPct val="80000"/>
              </a:lnSpc>
              <a:spcBef>
                <a:spcPts val="500"/>
              </a:spcBef>
              <a:defRPr sz="2200"/>
            </a:pPr>
            <a:r>
              <a:rPr lang="ru-RU" sz="2400" dirty="0" smtClean="0"/>
              <a:t>Большое количество алгоритмов по анализу данных (иногда в нескольких вариантах) с документацией</a:t>
            </a:r>
          </a:p>
          <a:p>
            <a:pPr lvl="1">
              <a:lnSpc>
                <a:spcPct val="80000"/>
              </a:lnSpc>
              <a:spcBef>
                <a:spcPts val="500"/>
              </a:spcBef>
              <a:defRPr sz="2200"/>
            </a:pPr>
            <a:r>
              <a:rPr lang="ru-RU" sz="2400" dirty="0" smtClean="0"/>
              <a:t>Наличие универсальной </a:t>
            </a:r>
            <a:r>
              <a:rPr lang="en-US" sz="2400" dirty="0" smtClean="0"/>
              <a:t>IDE (R Studio)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1655006213"/>
      </p:ext>
    </p:extLst>
  </p:cSld>
  <p:clrMapOvr>
    <a:masterClrMapping/>
  </p:clrMapOvr>
  <p:transition xmlns:p14="http://schemas.microsoft.com/office/powerpoint/2010/main"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1063229"/>
          </a:xfrm>
          <a:prstGeom prst="rect">
            <a:avLst/>
          </a:prstGeom>
          <a:solidFill>
            <a:srgbClr val="1F497D"/>
          </a:solidFill>
        </p:spPr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r>
              <a:t>Пример кода</a:t>
            </a:r>
          </a:p>
        </p:txBody>
      </p:sp>
      <p:graphicFrame>
        <p:nvGraphicFramePr>
          <p:cNvPr id="166" name="Table 166"/>
          <p:cNvGraphicFramePr/>
          <p:nvPr>
            <p:extLst>
              <p:ext uri="{D42A27DB-BD31-4B8C-83A1-F6EECF244321}">
                <p14:modId xmlns:p14="http://schemas.microsoft.com/office/powerpoint/2010/main" val="3768317193"/>
              </p:ext>
            </p:extLst>
          </p:nvPr>
        </p:nvGraphicFramePr>
        <p:xfrm>
          <a:off x="107504" y="1131590"/>
          <a:ext cx="8856984" cy="3939901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8856984"/>
              </a:tblGrid>
              <a:tr h="3939901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defRPr>
                          <a:latin typeface="Calibri"/>
                          <a:ea typeface="Calibri"/>
                          <a:cs typeface="Calibri"/>
                        </a:defRPr>
                      </a:pPr>
                      <a:r>
                        <a:rPr dirty="0"/>
                        <a:t>FileDataSource dataSource = </a:t>
                      </a:r>
                      <a:r>
                        <a:rPr dirty="0">
                          <a:solidFill>
                            <a:srgbClr val="D78B40"/>
                          </a:solidFill>
                        </a:rPr>
                        <a:t>new </a:t>
                      </a:r>
                      <a:r>
                        <a:rPr dirty="0"/>
                        <a:t>FileDataSource(</a:t>
                      </a:r>
                      <a:r>
                        <a:rPr i="1" dirty="0"/>
                        <a:t>context</a:t>
                      </a:r>
                      <a:r>
                        <a:rPr dirty="0"/>
                        <a:t>, </a:t>
                      </a:r>
                      <a:r>
                        <a:rPr i="1" dirty="0"/>
                        <a:t>datasetFileName</a:t>
                      </a:r>
                      <a:r>
                        <a:rPr dirty="0"/>
                        <a:t>, DataSource.DictionaryCreationFlag.</a:t>
                      </a:r>
                      <a:r>
                        <a:rPr i="1" dirty="0"/>
                        <a:t>DoDictionaryFromContext</a:t>
                      </a:r>
                      <a:r>
                        <a:rPr dirty="0"/>
                        <a:t>,</a:t>
                      </a:r>
                      <a:br>
                        <a:rPr dirty="0"/>
                      </a:br>
                      <a:r>
                        <a:rPr dirty="0"/>
                        <a:t>        DataSource.NumericTableAllocationFlag.</a:t>
                      </a:r>
                      <a:r>
                        <a:rPr i="1" dirty="0"/>
                        <a:t>DoAllocateNumericTable</a:t>
                      </a:r>
                      <a:r>
                        <a:rPr dirty="0"/>
                        <a:t>);</a:t>
                      </a:r>
                    </a:p>
                    <a:p>
                      <a:pPr algn="l">
                        <a:spcBef>
                          <a:spcPts val="600"/>
                        </a:spcBef>
                        <a:defRPr>
                          <a:latin typeface="Calibri"/>
                          <a:ea typeface="Calibri"/>
                          <a:cs typeface="Calibri"/>
                        </a:defRPr>
                      </a:pPr>
                      <a:r>
                        <a:rPr dirty="0"/>
                        <a:t>Batch algorithm = </a:t>
                      </a:r>
                      <a:r>
                        <a:rPr dirty="0">
                          <a:solidFill>
                            <a:srgbClr val="D78B40"/>
                          </a:solidFill>
                        </a:rPr>
                        <a:t>new </a:t>
                      </a:r>
                      <a:r>
                        <a:rPr dirty="0"/>
                        <a:t>Batch(</a:t>
                      </a:r>
                      <a:r>
                        <a:rPr i="1" dirty="0"/>
                        <a:t>context</a:t>
                      </a:r>
                      <a:r>
                        <a:rPr dirty="0"/>
                        <a:t>, Double.class, Method.</a:t>
                      </a:r>
                      <a:r>
                        <a:rPr i="1" dirty="0"/>
                        <a:t>defaultDense</a:t>
                      </a:r>
                      <a:r>
                        <a:rPr dirty="0"/>
                        <a:t>);</a:t>
                      </a:r>
                      <a:br>
                        <a:rPr dirty="0"/>
                      </a:br>
                      <a:r>
                        <a:rPr dirty="0"/>
                        <a:t>NumericTable input = dataSource.</a:t>
                      </a:r>
                      <a:r>
                        <a:rPr dirty="0">
                          <a:solidFill>
                            <a:srgbClr val="578726"/>
                          </a:solidFill>
                        </a:rPr>
                        <a:t>getNumericTable</a:t>
                      </a:r>
                      <a:r>
                        <a:rPr dirty="0"/>
                        <a:t>();</a:t>
                      </a:r>
                      <a:br>
                        <a:rPr dirty="0"/>
                      </a:br>
                      <a:r>
                        <a:rPr dirty="0"/>
                        <a:t>algorithm.input.</a:t>
                      </a:r>
                      <a:r>
                        <a:rPr dirty="0">
                          <a:solidFill>
                            <a:srgbClr val="578726"/>
                          </a:solidFill>
                        </a:rPr>
                        <a:t>set</a:t>
                      </a:r>
                      <a:r>
                        <a:rPr dirty="0"/>
                        <a:t>(InputId.</a:t>
                      </a:r>
                      <a:r>
                        <a:rPr i="1" dirty="0"/>
                        <a:t>data</a:t>
                      </a:r>
                      <a:r>
                        <a:rPr dirty="0">
                          <a:solidFill>
                            <a:srgbClr val="D78B40"/>
                          </a:solidFill>
                        </a:rPr>
                        <a:t>, </a:t>
                      </a:r>
                      <a:r>
                        <a:rPr dirty="0"/>
                        <a:t>input);</a:t>
                      </a:r>
                      <a:endParaRPr dirty="0">
                        <a:solidFill>
                          <a:srgbClr val="D78B40"/>
                        </a:solidFill>
                      </a:endParaRPr>
                    </a:p>
                    <a:p>
                      <a:pPr algn="l">
                        <a:spcBef>
                          <a:spcPts val="600"/>
                        </a:spcBef>
                        <a:defRPr>
                          <a:solidFill>
                            <a:srgbClr val="548235"/>
                          </a:solidFill>
                          <a:latin typeface="Calibri"/>
                          <a:ea typeface="Calibri"/>
                          <a:cs typeface="Calibri"/>
                        </a:defRPr>
                      </a:pPr>
                      <a:r>
                        <a:rPr dirty="0"/>
                        <a:t>//Задаем базу и алгоритм для работы</a:t>
                      </a:r>
                    </a:p>
                    <a:p>
                      <a:pPr algn="l">
                        <a:spcBef>
                          <a:spcPts val="600"/>
                        </a:spcBef>
                        <a:defRPr>
                          <a:solidFill>
                            <a:srgbClr val="D78B40"/>
                          </a:solidFill>
                          <a:latin typeface="Calibri"/>
                          <a:ea typeface="Calibri"/>
                          <a:cs typeface="Calibri"/>
                        </a:defRPr>
                      </a:pPr>
                      <a:r>
                        <a:rPr dirty="0"/>
                        <a:t>double </a:t>
                      </a:r>
                      <a:r>
                        <a:rPr dirty="0">
                          <a:solidFill>
                            <a:srgbClr val="000000"/>
                          </a:solidFill>
                        </a:rPr>
                        <a:t>data[] = {0.25, 0.5, 0.75};</a:t>
                      </a:r>
                      <a:br>
                        <a:rPr dirty="0">
                          <a:solidFill>
                            <a:srgbClr val="000000"/>
                          </a:solidFill>
                        </a:rPr>
                      </a:br>
                      <a:r>
                        <a:rPr dirty="0">
                          <a:solidFill>
                            <a:srgbClr val="000000"/>
                          </a:solidFill>
                        </a:rPr>
                        <a:t>HomogenNumericTable quantileOrders = </a:t>
                      </a:r>
                      <a:r>
                        <a:rPr dirty="0"/>
                        <a:t>new </a:t>
                      </a:r>
                      <a:r>
                        <a:rPr dirty="0">
                          <a:solidFill>
                            <a:srgbClr val="000000"/>
                          </a:solidFill>
                        </a:rPr>
                        <a:t>HomogenNumericTable(</a:t>
                      </a:r>
                      <a:r>
                        <a:rPr i="1" dirty="0">
                          <a:solidFill>
                            <a:srgbClr val="000000"/>
                          </a:solidFill>
                        </a:rPr>
                        <a:t>context</a:t>
                      </a:r>
                      <a:r>
                        <a:rPr dirty="0">
                          <a:solidFill>
                            <a:srgbClr val="000000"/>
                          </a:solidFill>
                        </a:rPr>
                        <a:t>, data, 3, 1);</a:t>
                      </a:r>
                      <a:br>
                        <a:rPr dirty="0">
                          <a:solidFill>
                            <a:srgbClr val="000000"/>
                          </a:solidFill>
                        </a:rPr>
                      </a:br>
                      <a:r>
                        <a:rPr dirty="0">
                          <a:solidFill>
                            <a:srgbClr val="000000"/>
                          </a:solidFill>
                        </a:rPr>
                        <a:t>algorithm.parameter.</a:t>
                      </a:r>
                      <a:r>
                        <a:rPr dirty="0">
                          <a:solidFill>
                            <a:srgbClr val="578726"/>
                          </a:solidFill>
                        </a:rPr>
                        <a:t>setQuantileOrders</a:t>
                      </a:r>
                      <a:r>
                        <a:rPr dirty="0">
                          <a:solidFill>
                            <a:srgbClr val="000000"/>
                          </a:solidFill>
                        </a:rPr>
                        <a:t>(quantileOrders);</a:t>
                      </a:r>
                      <a:br>
                        <a:rPr dirty="0">
                          <a:solidFill>
                            <a:srgbClr val="000000"/>
                          </a:solidFill>
                        </a:rPr>
                      </a:br>
                      <a:r>
                        <a:rPr i="1" dirty="0">
                          <a:solidFill>
                            <a:srgbClr val="000000"/>
                          </a:solidFill>
                        </a:rPr>
                        <a:t>result</a:t>
                      </a:r>
                      <a:r>
                        <a:rPr i="1" dirty="0">
                          <a:solidFill>
                            <a:srgbClr val="A98BB9"/>
                          </a:solidFill>
                        </a:rPr>
                        <a:t> </a:t>
                      </a:r>
                      <a:r>
                        <a:rPr dirty="0">
                          <a:solidFill>
                            <a:srgbClr val="000000"/>
                          </a:solidFill>
                        </a:rPr>
                        <a:t>= algorithm.</a:t>
                      </a:r>
                      <a:r>
                        <a:rPr dirty="0">
                          <a:solidFill>
                            <a:srgbClr val="578726"/>
                          </a:solidFill>
                        </a:rPr>
                        <a:t>compute</a:t>
                      </a:r>
                      <a:r>
                        <a:rPr dirty="0">
                          <a:solidFill>
                            <a:srgbClr val="000000"/>
                          </a:solidFill>
                        </a:rPr>
                        <a:t>();</a:t>
                      </a:r>
                    </a:p>
                    <a:p>
                      <a:pPr algn="l">
                        <a:spcBef>
                          <a:spcPts val="600"/>
                        </a:spcBef>
                        <a:defRPr>
                          <a:solidFill>
                            <a:srgbClr val="548235"/>
                          </a:solidFill>
                          <a:latin typeface="Calibri"/>
                          <a:ea typeface="Calibri"/>
                          <a:cs typeface="Calibri"/>
                        </a:defRPr>
                      </a:pPr>
                      <a:r>
                        <a:rPr dirty="0"/>
                        <a:t>//Задаём параметры алгоритма и производим вычисления</a:t>
                      </a:r>
                    </a:p>
                    <a:p>
                      <a:pPr algn="l">
                        <a:spcBef>
                          <a:spcPts val="600"/>
                        </a:spcBef>
                        <a:defRPr>
                          <a:latin typeface="Calibri"/>
                          <a:ea typeface="Calibri"/>
                          <a:cs typeface="Calibri"/>
                        </a:defRPr>
                      </a:pPr>
                      <a:r>
                        <a:rPr dirty="0"/>
                        <a:t>NumericTable table = </a:t>
                      </a:r>
                      <a:r>
                        <a:rPr i="1" dirty="0"/>
                        <a:t>result</a:t>
                      </a:r>
                      <a:r>
                        <a:rPr dirty="0"/>
                        <a:t>.get(id);</a:t>
                      </a:r>
                      <a:br>
                        <a:rPr dirty="0"/>
                      </a:br>
                      <a:r>
                        <a:rPr dirty="0">
                          <a:solidFill>
                            <a:srgbClr val="D78B40"/>
                          </a:solidFill>
                        </a:rPr>
                        <a:t>long </a:t>
                      </a:r>
                      <a:r>
                        <a:rPr dirty="0"/>
                        <a:t>r = table.getNumberOfRows();</a:t>
                      </a:r>
                      <a:br>
                        <a:rPr dirty="0"/>
                      </a:br>
                      <a:r>
                        <a:rPr dirty="0">
                          <a:solidFill>
                            <a:srgbClr val="D78B40"/>
                          </a:solidFill>
                        </a:rPr>
                        <a:t>long </a:t>
                      </a:r>
                      <a:r>
                        <a:rPr dirty="0"/>
                        <a:t>c = table.getNumberOfColumns()</a:t>
                      </a:r>
                      <a:r>
                        <a:rPr dirty="0">
                          <a:solidFill>
                            <a:srgbClr val="D78B40"/>
                          </a:solidFill>
                        </a:rPr>
                        <a:t>;</a:t>
                      </a:r>
                      <a:br>
                        <a:rPr dirty="0">
                          <a:solidFill>
                            <a:srgbClr val="D78B40"/>
                          </a:solidFill>
                        </a:rPr>
                      </a:br>
                      <a:r>
                        <a:rPr dirty="0"/>
                        <a:t>DoubleBuffer buf = DoubleBuffer.</a:t>
                      </a:r>
                      <a:r>
                        <a:rPr i="1" dirty="0"/>
                        <a:t>allocate</a:t>
                      </a:r>
                      <a:r>
                        <a:rPr dirty="0"/>
                        <a:t>((</a:t>
                      </a:r>
                      <a:r>
                        <a:rPr dirty="0">
                          <a:solidFill>
                            <a:srgbClr val="D78B40"/>
                          </a:solidFill>
                        </a:rPr>
                        <a:t>int</a:t>
                      </a:r>
                      <a:r>
                        <a:rPr dirty="0"/>
                        <a:t>) (r * c));</a:t>
                      </a:r>
                      <a:br>
                        <a:rPr dirty="0"/>
                      </a:br>
                      <a:r>
                        <a:rPr dirty="0"/>
                        <a:t>buf = table.getBlockOfRows(0, r, buf);</a:t>
                      </a:r>
                    </a:p>
                    <a:p>
                      <a:pPr algn="l">
                        <a:spcBef>
                          <a:spcPts val="600"/>
                        </a:spcBef>
                        <a:defRPr>
                          <a:solidFill>
                            <a:srgbClr val="548235"/>
                          </a:solidFill>
                          <a:latin typeface="Calibri"/>
                          <a:ea typeface="Calibri"/>
                          <a:cs typeface="Calibri"/>
                        </a:defRPr>
                      </a:pPr>
                      <a:r>
                        <a:rPr dirty="0"/>
                        <a:t>//Вытаскиваем результаты из алгоритма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FFCC66"/>
                      </a:solidFill>
                    </a:lnL>
                    <a:lnR w="12700">
                      <a:solidFill>
                        <a:srgbClr val="FFCC66"/>
                      </a:solidFill>
                    </a:lnR>
                    <a:lnT w="12700">
                      <a:solidFill>
                        <a:srgbClr val="FFCC66"/>
                      </a:solidFill>
                    </a:lnT>
                    <a:lnB w="12700">
                      <a:solidFill>
                        <a:srgbClr val="FFCC66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1063229"/>
          </a:xfrm>
          <a:prstGeom prst="rect">
            <a:avLst/>
          </a:prstGeom>
          <a:solidFill>
            <a:srgbClr val="1F497D"/>
          </a:solidFill>
        </p:spPr>
        <p:txBody>
          <a:bodyPr/>
          <a:lstStyle/>
          <a:p>
            <a:pPr defTabSz="786383">
              <a:defRPr sz="2900">
                <a:solidFill>
                  <a:srgbClr val="FFFFFF"/>
                </a:solidFill>
              </a:defRPr>
            </a:pPr>
            <a:r>
              <a:rPr lang="ru-RU" dirty="0" smtClean="0"/>
              <a:t>Вычисление</a:t>
            </a:r>
            <a:r>
              <a:rPr dirty="0" smtClean="0"/>
              <a:t> </a:t>
            </a:r>
            <a:r>
              <a:rPr dirty="0"/>
              <a:t>описательных статистик</a:t>
            </a:r>
            <a:br>
              <a:rPr dirty="0"/>
            </a:br>
            <a:r>
              <a:rPr dirty="0"/>
              <a:t>DAAL</a:t>
            </a:r>
          </a:p>
        </p:txBody>
      </p:sp>
      <p:graphicFrame>
        <p:nvGraphicFramePr>
          <p:cNvPr id="169" name="Table 169"/>
          <p:cNvGraphicFramePr/>
          <p:nvPr>
            <p:extLst>
              <p:ext uri="{D42A27DB-BD31-4B8C-83A1-F6EECF244321}">
                <p14:modId xmlns:p14="http://schemas.microsoft.com/office/powerpoint/2010/main" val="3329740131"/>
              </p:ext>
            </p:extLst>
          </p:nvPr>
        </p:nvGraphicFramePr>
        <p:xfrm>
          <a:off x="69626" y="1124891"/>
          <a:ext cx="5489137" cy="416052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5489137"/>
              </a:tblGrid>
              <a:tr h="3887863">
                <a:tc>
                  <a:txBody>
                    <a:bodyPr/>
                    <a:lstStyle/>
                    <a:p>
                      <a:pPr algn="l" defTabSz="457200">
                        <a:defRPr sz="1100">
                          <a:latin typeface="Menlo"/>
                          <a:ea typeface="Menlo"/>
                          <a:cs typeface="Menlo"/>
                          <a:sym typeface="Menlo"/>
                        </a:defRPr>
                      </a:pPr>
                      <a:r>
                        <a:rPr dirty="0"/>
                        <a:t>FileDataSource dataSource = </a:t>
                      </a:r>
                      <a:r>
                        <a:rPr dirty="0">
                          <a:solidFill>
                            <a:srgbClr val="D17F15"/>
                          </a:solidFill>
                        </a:rPr>
                        <a:t>new</a:t>
                      </a:r>
                      <a:r>
                        <a:rPr dirty="0"/>
                        <a:t> FileDataSource(context, datasetFileName,</a:t>
                      </a:r>
                      <a:endParaRPr sz="2400" dirty="0"/>
                    </a:p>
                    <a:p>
                      <a:pPr algn="l" defTabSz="457200">
                        <a:defRPr sz="1100">
                          <a:latin typeface="Menlo"/>
                          <a:ea typeface="Menlo"/>
                          <a:cs typeface="Menlo"/>
                          <a:sym typeface="Menlo"/>
                        </a:defRPr>
                      </a:pPr>
                      <a:r>
                        <a:rPr dirty="0"/>
                        <a:t>                DataSource.DictionaryCreationFlag.DoDictionaryFromContext</a:t>
                      </a:r>
                      <a:r>
                        <a:rPr dirty="0" smtClean="0"/>
                        <a:t>,                </a:t>
                      </a:r>
                      <a:r>
                        <a:rPr dirty="0"/>
                        <a:t>DataSource.NumericTableAllocationFlag.DoAllocateNumericTable);</a:t>
                      </a:r>
                      <a:endParaRPr sz="2400" dirty="0"/>
                    </a:p>
                    <a:p>
                      <a:pPr algn="l" defTabSz="457200">
                        <a:defRPr sz="1100">
                          <a:latin typeface="Menlo"/>
                          <a:ea typeface="Menlo"/>
                          <a:cs typeface="Menlo"/>
                          <a:sym typeface="Menlo"/>
                        </a:defRPr>
                      </a:pPr>
                      <a:r>
                        <a:rPr dirty="0"/>
                        <a:t>dataSource.</a:t>
                      </a:r>
                      <a:r>
                        <a:rPr dirty="0">
                          <a:solidFill>
                            <a:srgbClr val="578726"/>
                          </a:solidFill>
                        </a:rPr>
                        <a:t>loadDataBlock</a:t>
                      </a:r>
                      <a:r>
                        <a:rPr dirty="0"/>
                        <a:t>(140)</a:t>
                      </a:r>
                      <a:r>
                        <a:rPr dirty="0" smtClean="0">
                          <a:solidFill>
                            <a:srgbClr val="578726"/>
                          </a:solidFill>
                        </a:rPr>
                        <a:t>;</a:t>
                      </a:r>
                      <a:endParaRPr lang="ru-RU" dirty="0" smtClean="0">
                        <a:solidFill>
                          <a:srgbClr val="578726"/>
                        </a:solidFill>
                      </a:endParaRPr>
                    </a:p>
                    <a:p>
                      <a:pPr algn="l" defTabSz="457200">
                        <a:defRPr sz="1100">
                          <a:latin typeface="Menlo"/>
                          <a:ea typeface="Menlo"/>
                          <a:cs typeface="Menlo"/>
                          <a:sym typeface="Menlo"/>
                        </a:defRPr>
                      </a:pPr>
                      <a:endParaRPr sz="1000" dirty="0">
                        <a:solidFill>
                          <a:srgbClr val="578726"/>
                        </a:solidFill>
                      </a:endParaRPr>
                    </a:p>
                    <a:p>
                      <a:pPr algn="l" defTabSz="457200">
                        <a:defRPr sz="1100">
                          <a:latin typeface="Menlo"/>
                          <a:ea typeface="Menlo"/>
                          <a:cs typeface="Menlo"/>
                          <a:sym typeface="Menlo"/>
                        </a:defRPr>
                      </a:pPr>
                      <a:r>
                        <a:rPr dirty="0"/>
                        <a:t>Batch algorithm = </a:t>
                      </a:r>
                      <a:r>
                        <a:rPr dirty="0">
                          <a:solidFill>
                            <a:srgbClr val="D17F15"/>
                          </a:solidFill>
                        </a:rPr>
                        <a:t>new</a:t>
                      </a:r>
                      <a:r>
                        <a:rPr dirty="0"/>
                        <a:t> Batch(context, Double.class, Method.defaultDense)</a:t>
                      </a:r>
                      <a:r>
                        <a:rPr dirty="0" smtClean="0"/>
                        <a:t>;</a:t>
                      </a:r>
                      <a:endParaRPr sz="1200" dirty="0"/>
                    </a:p>
                    <a:p>
                      <a:pPr algn="l" defTabSz="457200">
                        <a:defRPr sz="1100">
                          <a:latin typeface="Menlo"/>
                          <a:ea typeface="Menlo"/>
                          <a:cs typeface="Menlo"/>
                          <a:sym typeface="Menlo"/>
                        </a:defRPr>
                      </a:pPr>
                      <a:r>
                        <a:rPr dirty="0"/>
                        <a:t>NumericTable input = dataSource.</a:t>
                      </a:r>
                      <a:r>
                        <a:rPr dirty="0">
                          <a:solidFill>
                            <a:srgbClr val="578726"/>
                          </a:solidFill>
                        </a:rPr>
                        <a:t>getNumericTable</a:t>
                      </a:r>
                      <a:r>
                        <a:rPr dirty="0"/>
                        <a:t>();</a:t>
                      </a:r>
                      <a:endParaRPr sz="2400" dirty="0">
                        <a:solidFill>
                          <a:srgbClr val="578726"/>
                        </a:solidFill>
                      </a:endParaRPr>
                    </a:p>
                    <a:p>
                      <a:pPr algn="l" defTabSz="457200">
                        <a:defRPr sz="1100">
                          <a:latin typeface="Menlo"/>
                          <a:ea typeface="Menlo"/>
                          <a:cs typeface="Menlo"/>
                          <a:sym typeface="Menlo"/>
                        </a:defRPr>
                      </a:pPr>
                      <a:r>
                        <a:rPr dirty="0"/>
                        <a:t>algorithm.input.</a:t>
                      </a:r>
                      <a:r>
                        <a:rPr dirty="0">
                          <a:solidFill>
                            <a:srgbClr val="578726"/>
                          </a:solidFill>
                        </a:rPr>
                        <a:t>set</a:t>
                      </a:r>
                      <a:r>
                        <a:rPr dirty="0"/>
                        <a:t>(InputId.data, input)</a:t>
                      </a:r>
                      <a:r>
                        <a:rPr dirty="0" smtClean="0"/>
                        <a:t>;</a:t>
                      </a:r>
                      <a:endParaRPr sz="1200" dirty="0"/>
                    </a:p>
                    <a:p>
                      <a:pPr algn="l" defTabSz="457200">
                        <a:defRPr sz="1100" i="1">
                          <a:latin typeface="Menlo"/>
                          <a:ea typeface="Menlo"/>
                          <a:cs typeface="Menlo"/>
                          <a:sym typeface="Menlo"/>
                        </a:defRPr>
                      </a:pPr>
                      <a:r>
                        <a:rPr dirty="0"/>
                        <a:t>result</a:t>
                      </a:r>
                      <a:r>
                        <a:rPr i="0" dirty="0"/>
                        <a:t> = algorithm.</a:t>
                      </a:r>
                      <a:r>
                        <a:rPr i="0" dirty="0">
                          <a:solidFill>
                            <a:srgbClr val="578726"/>
                          </a:solidFill>
                        </a:rPr>
                        <a:t>compute</a:t>
                      </a:r>
                      <a:r>
                        <a:rPr i="0" dirty="0"/>
                        <a:t>()</a:t>
                      </a:r>
                      <a:r>
                        <a:rPr i="0" dirty="0" smtClean="0"/>
                        <a:t>;</a:t>
                      </a:r>
                      <a:endParaRPr lang="ru-RU" i="0" dirty="0" smtClean="0"/>
                    </a:p>
                    <a:p>
                      <a:pPr algn="l" defTabSz="457200">
                        <a:defRPr sz="1100" i="1">
                          <a:latin typeface="Menlo"/>
                          <a:ea typeface="Menlo"/>
                          <a:cs typeface="Menlo"/>
                          <a:sym typeface="Menlo"/>
                        </a:defRPr>
                      </a:pPr>
                      <a:endParaRPr sz="1000" dirty="0"/>
                    </a:p>
                    <a:p>
                      <a:pPr algn="l" defTabSz="457200">
                        <a:defRPr sz="1100">
                          <a:solidFill>
                            <a:srgbClr val="4F6228"/>
                          </a:solidFill>
                          <a:latin typeface="Menlo"/>
                          <a:ea typeface="Menlo"/>
                          <a:cs typeface="Menlo"/>
                          <a:sym typeface="Menlo"/>
                        </a:defRPr>
                      </a:pPr>
                      <a:r>
                        <a:rPr dirty="0"/>
                        <a:t>//Распечатка результатов</a:t>
                      </a:r>
                    </a:p>
                    <a:p>
                      <a:pPr algn="l" defTabSz="457200">
                        <a:defRPr sz="1100">
                          <a:latin typeface="Menlo"/>
                          <a:ea typeface="Menlo"/>
                          <a:cs typeface="Menlo"/>
                          <a:sym typeface="Menlo"/>
                        </a:defRPr>
                      </a:pPr>
                      <a:r>
                        <a:rPr dirty="0"/>
                        <a:t>DoubleBuffer buf = </a:t>
                      </a:r>
                      <a:r>
                        <a:rPr dirty="0">
                          <a:solidFill>
                            <a:srgbClr val="578726"/>
                          </a:solidFill>
                        </a:rPr>
                        <a:t>getData</a:t>
                      </a:r>
                      <a:r>
                        <a:rPr dirty="0"/>
                        <a:t>(ResultId.sum);</a:t>
                      </a:r>
                      <a:endParaRPr sz="2400" dirty="0"/>
                    </a:p>
                    <a:p>
                      <a:pPr algn="l" defTabSz="457200">
                        <a:defRPr sz="1100">
                          <a:latin typeface="Menlo"/>
                          <a:ea typeface="Menlo"/>
                          <a:cs typeface="Menlo"/>
                          <a:sym typeface="Menlo"/>
                        </a:defRPr>
                      </a:pPr>
                      <a:r>
                        <a:rPr dirty="0"/>
                        <a:t>System.out.</a:t>
                      </a:r>
                      <a:r>
                        <a:rPr dirty="0">
                          <a:solidFill>
                            <a:srgbClr val="578726"/>
                          </a:solidFill>
                        </a:rPr>
                        <a:t>println</a:t>
                      </a:r>
                      <a:r>
                        <a:rPr dirty="0"/>
                        <a:t>("Sum: "+ buf.</a:t>
                      </a:r>
                      <a:r>
                        <a:rPr dirty="0">
                          <a:solidFill>
                            <a:srgbClr val="578726"/>
                          </a:solidFill>
                        </a:rPr>
                        <a:t>get</a:t>
                      </a:r>
                      <a:r>
                        <a:rPr dirty="0"/>
                        <a:t>(0));</a:t>
                      </a:r>
                      <a:endParaRPr sz="2400" dirty="0"/>
                    </a:p>
                    <a:p>
                      <a:pPr algn="l" defTabSz="457200">
                        <a:defRPr sz="1100">
                          <a:latin typeface="Menlo"/>
                          <a:ea typeface="Menlo"/>
                          <a:cs typeface="Menlo"/>
                          <a:sym typeface="Menlo"/>
                        </a:defRPr>
                      </a:pPr>
                      <a:r>
                        <a:rPr dirty="0"/>
                        <a:t>buf = </a:t>
                      </a:r>
                      <a:r>
                        <a:rPr dirty="0">
                          <a:solidFill>
                            <a:srgbClr val="578726"/>
                          </a:solidFill>
                        </a:rPr>
                        <a:t>getData</a:t>
                      </a:r>
                      <a:r>
                        <a:rPr dirty="0"/>
                        <a:t>(ResultId.mean);</a:t>
                      </a:r>
                      <a:endParaRPr sz="2400" dirty="0"/>
                    </a:p>
                    <a:p>
                      <a:pPr algn="l" defTabSz="457200">
                        <a:defRPr sz="1100">
                          <a:latin typeface="Menlo"/>
                          <a:ea typeface="Menlo"/>
                          <a:cs typeface="Menlo"/>
                          <a:sym typeface="Menlo"/>
                        </a:defRPr>
                      </a:pPr>
                      <a:r>
                        <a:rPr dirty="0"/>
                        <a:t>System.out.</a:t>
                      </a:r>
                      <a:r>
                        <a:rPr dirty="0">
                          <a:solidFill>
                            <a:srgbClr val="578726"/>
                          </a:solidFill>
                        </a:rPr>
                        <a:t>println</a:t>
                      </a:r>
                      <a:r>
                        <a:rPr dirty="0"/>
                        <a:t>("Mean: "+ buf.</a:t>
                      </a:r>
                      <a:r>
                        <a:rPr dirty="0">
                          <a:solidFill>
                            <a:srgbClr val="578726"/>
                          </a:solidFill>
                        </a:rPr>
                        <a:t>get</a:t>
                      </a:r>
                      <a:r>
                        <a:rPr dirty="0"/>
                        <a:t>(0));</a:t>
                      </a:r>
                      <a:endParaRPr sz="2400" dirty="0"/>
                    </a:p>
                    <a:p>
                      <a:pPr algn="l" defTabSz="457200">
                        <a:defRPr sz="1100">
                          <a:latin typeface="Menlo"/>
                          <a:ea typeface="Menlo"/>
                          <a:cs typeface="Menlo"/>
                          <a:sym typeface="Menlo"/>
                        </a:defRPr>
                      </a:pPr>
                      <a:r>
                        <a:rPr dirty="0"/>
                        <a:t>buf = </a:t>
                      </a:r>
                      <a:r>
                        <a:rPr dirty="0">
                          <a:solidFill>
                            <a:srgbClr val="578726"/>
                          </a:solidFill>
                        </a:rPr>
                        <a:t>getData</a:t>
                      </a:r>
                      <a:r>
                        <a:rPr dirty="0"/>
                        <a:t>(ResultId.standardDeviation);</a:t>
                      </a:r>
                      <a:endParaRPr sz="2400" dirty="0"/>
                    </a:p>
                    <a:p>
                      <a:pPr algn="l" defTabSz="457200">
                        <a:defRPr sz="1100">
                          <a:latin typeface="Menlo"/>
                          <a:ea typeface="Menlo"/>
                          <a:cs typeface="Menlo"/>
                          <a:sym typeface="Menlo"/>
                        </a:defRPr>
                      </a:pPr>
                      <a:r>
                        <a:rPr dirty="0"/>
                        <a:t>System.out.</a:t>
                      </a:r>
                      <a:r>
                        <a:rPr dirty="0">
                          <a:solidFill>
                            <a:srgbClr val="578726"/>
                          </a:solidFill>
                        </a:rPr>
                        <a:t>println</a:t>
                      </a:r>
                      <a:r>
                        <a:rPr dirty="0"/>
                        <a:t>("Standard deviation: "+ buf.</a:t>
                      </a:r>
                      <a:r>
                        <a:rPr dirty="0">
                          <a:solidFill>
                            <a:srgbClr val="578726"/>
                          </a:solidFill>
                        </a:rPr>
                        <a:t>get</a:t>
                      </a:r>
                      <a:r>
                        <a:rPr dirty="0"/>
                        <a:t>(0));</a:t>
                      </a:r>
                      <a:endParaRPr sz="2400" dirty="0"/>
                    </a:p>
                    <a:p>
                      <a:pPr algn="l" defTabSz="457200">
                        <a:defRPr sz="1100">
                          <a:latin typeface="Menlo"/>
                          <a:ea typeface="Menlo"/>
                          <a:cs typeface="Menlo"/>
                          <a:sym typeface="Menlo"/>
                        </a:defRPr>
                      </a:pPr>
                      <a:r>
                        <a:rPr dirty="0"/>
                        <a:t>buf = </a:t>
                      </a:r>
                      <a:r>
                        <a:rPr dirty="0">
                          <a:solidFill>
                            <a:srgbClr val="578726"/>
                          </a:solidFill>
                        </a:rPr>
                        <a:t>getData</a:t>
                      </a:r>
                      <a:r>
                        <a:rPr dirty="0"/>
                        <a:t>(ResultId.minimum);</a:t>
                      </a:r>
                      <a:endParaRPr sz="2400" dirty="0"/>
                    </a:p>
                    <a:p>
                      <a:pPr algn="l" defTabSz="457200">
                        <a:defRPr sz="1100">
                          <a:latin typeface="Menlo"/>
                          <a:ea typeface="Menlo"/>
                          <a:cs typeface="Menlo"/>
                          <a:sym typeface="Menlo"/>
                        </a:defRPr>
                      </a:pPr>
                      <a:r>
                        <a:rPr dirty="0"/>
                        <a:t>System.out.</a:t>
                      </a:r>
                      <a:r>
                        <a:rPr dirty="0">
                          <a:solidFill>
                            <a:srgbClr val="578726"/>
                          </a:solidFill>
                        </a:rPr>
                        <a:t>println</a:t>
                      </a:r>
                      <a:r>
                        <a:rPr dirty="0"/>
                        <a:t>("Minimum: "+ buf.</a:t>
                      </a:r>
                      <a:r>
                        <a:rPr dirty="0">
                          <a:solidFill>
                            <a:srgbClr val="578726"/>
                          </a:solidFill>
                        </a:rPr>
                        <a:t>get</a:t>
                      </a:r>
                      <a:r>
                        <a:rPr dirty="0"/>
                        <a:t>(0));</a:t>
                      </a:r>
                      <a:endParaRPr sz="2400" dirty="0"/>
                    </a:p>
                    <a:p>
                      <a:pPr algn="l" defTabSz="457200">
                        <a:defRPr sz="1100">
                          <a:latin typeface="Menlo"/>
                          <a:ea typeface="Menlo"/>
                          <a:cs typeface="Menlo"/>
                          <a:sym typeface="Menlo"/>
                        </a:defRPr>
                      </a:pPr>
                      <a:r>
                        <a:rPr dirty="0"/>
                        <a:t>buf = </a:t>
                      </a:r>
                      <a:r>
                        <a:rPr dirty="0">
                          <a:solidFill>
                            <a:srgbClr val="578726"/>
                          </a:solidFill>
                        </a:rPr>
                        <a:t>getData</a:t>
                      </a:r>
                      <a:r>
                        <a:rPr dirty="0"/>
                        <a:t>(ResultId.maximum);</a:t>
                      </a:r>
                      <a:endParaRPr sz="2400" dirty="0"/>
                    </a:p>
                    <a:p>
                      <a:pPr algn="l" defTabSz="457200">
                        <a:defRPr sz="1100">
                          <a:latin typeface="Menlo"/>
                          <a:ea typeface="Menlo"/>
                          <a:cs typeface="Menlo"/>
                          <a:sym typeface="Menlo"/>
                        </a:defRPr>
                      </a:pPr>
                      <a:r>
                        <a:rPr dirty="0"/>
                        <a:t>System.out.</a:t>
                      </a:r>
                      <a:r>
                        <a:rPr dirty="0">
                          <a:solidFill>
                            <a:srgbClr val="578726"/>
                          </a:solidFill>
                        </a:rPr>
                        <a:t>println</a:t>
                      </a:r>
                      <a:r>
                        <a:rPr dirty="0"/>
                        <a:t>("Maximum: "+ buf.</a:t>
                      </a:r>
                      <a:r>
                        <a:rPr dirty="0">
                          <a:solidFill>
                            <a:srgbClr val="578726"/>
                          </a:solidFill>
                        </a:rPr>
                        <a:t>get</a:t>
                      </a:r>
                      <a:r>
                        <a:rPr dirty="0"/>
                        <a:t>(0));</a:t>
                      </a:r>
                      <a:endParaRPr sz="2400" dirty="0"/>
                    </a:p>
                    <a:p>
                      <a:pPr algn="l" defTabSz="457200">
                        <a:defRPr sz="1100">
                          <a:latin typeface="Menlo"/>
                          <a:ea typeface="Menlo"/>
                          <a:cs typeface="Menlo"/>
                          <a:sym typeface="Menlo"/>
                        </a:defRPr>
                      </a:pPr>
                      <a:r>
                        <a:rPr dirty="0"/>
                        <a:t>context.</a:t>
                      </a:r>
                      <a:r>
                        <a:rPr dirty="0">
                          <a:solidFill>
                            <a:srgbClr val="578726"/>
                          </a:solidFill>
                        </a:rPr>
                        <a:t>dispose</a:t>
                      </a:r>
                      <a:r>
                        <a:rPr dirty="0"/>
                        <a:t>();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FFCC66"/>
                      </a:solidFill>
                    </a:lnL>
                    <a:lnR w="12700">
                      <a:solidFill>
                        <a:srgbClr val="FFCC66"/>
                      </a:solidFill>
                    </a:lnR>
                    <a:lnT w="12700">
                      <a:solidFill>
                        <a:srgbClr val="FFCC66"/>
                      </a:solidFill>
                    </a:lnT>
                    <a:lnB w="12700">
                      <a:solidFill>
                        <a:srgbClr val="FFCC66"/>
                      </a:solidFill>
                    </a:lnB>
                    <a:solidFill>
                      <a:srgbClr val="FDEAD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0" name="Table 170"/>
          <p:cNvGraphicFramePr/>
          <p:nvPr>
            <p:extLst>
              <p:ext uri="{D42A27DB-BD31-4B8C-83A1-F6EECF244321}">
                <p14:modId xmlns:p14="http://schemas.microsoft.com/office/powerpoint/2010/main" val="3733549758"/>
              </p:ext>
            </p:extLst>
          </p:nvPr>
        </p:nvGraphicFramePr>
        <p:xfrm>
          <a:off x="5686387" y="1118603"/>
          <a:ext cx="3367104" cy="3108959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3367104"/>
              </a:tblGrid>
              <a:tr h="1618708">
                <a:tc>
                  <a:txBody>
                    <a:bodyPr/>
                    <a:lstStyle/>
                    <a:p>
                      <a:pPr algn="l" defTabSz="457200">
                        <a:defRPr>
                          <a:solidFill>
                            <a:srgbClr val="D78B40"/>
                          </a:solidFill>
                          <a:latin typeface="Menlo"/>
                          <a:ea typeface="Menlo"/>
                          <a:cs typeface="Menlo"/>
                          <a:sym typeface="Menlo"/>
                        </a:defRPr>
                      </a:pPr>
                      <a:r>
                        <a:rPr dirty="0"/>
                        <a:t>static </a:t>
                      </a:r>
                      <a:r>
                        <a:rPr dirty="0">
                          <a:solidFill>
                            <a:srgbClr val="000000"/>
                          </a:solidFill>
                        </a:rPr>
                        <a:t>DoubleBuffer </a:t>
                      </a:r>
                      <a:r>
                        <a:rPr dirty="0">
                          <a:solidFill>
                            <a:srgbClr val="578726"/>
                          </a:solidFill>
                        </a:rPr>
                        <a:t>getData</a:t>
                      </a:r>
                      <a:r>
                        <a:rPr dirty="0">
                          <a:solidFill>
                            <a:srgbClr val="000000"/>
                          </a:solidFill>
                        </a:rPr>
                        <a:t>(ResultId id)</a:t>
                      </a:r>
                      <a:br>
                        <a:rPr dirty="0">
                          <a:solidFill>
                            <a:srgbClr val="000000"/>
                          </a:solidFill>
                        </a:rPr>
                      </a:br>
                      <a:r>
                        <a:rPr dirty="0">
                          <a:solidFill>
                            <a:srgbClr val="000000"/>
                          </a:solidFill>
                        </a:rPr>
                        <a:t>{ </a:t>
                      </a:r>
                      <a:r>
                        <a:rPr dirty="0">
                          <a:solidFill>
                            <a:srgbClr val="4F6228"/>
                          </a:solidFill>
                        </a:rPr>
                        <a:t>//Функция получения нужных результатов</a:t>
                      </a:r>
                      <a:br>
                        <a:rPr dirty="0">
                          <a:solidFill>
                            <a:srgbClr val="4F6228"/>
                          </a:solidFill>
                        </a:rPr>
                      </a:br>
                      <a:r>
                        <a:rPr dirty="0">
                          <a:solidFill>
                            <a:srgbClr val="000000"/>
                          </a:solidFill>
                        </a:rPr>
                        <a:t>    NumericTable table = </a:t>
                      </a:r>
                      <a:r>
                        <a:rPr i="1" dirty="0">
                          <a:solidFill>
                            <a:srgbClr val="000000"/>
                          </a:solidFill>
                        </a:rPr>
                        <a:t>result</a:t>
                      </a:r>
                      <a:r>
                        <a:rPr dirty="0">
                          <a:solidFill>
                            <a:srgbClr val="000000"/>
                          </a:solidFill>
                        </a:rPr>
                        <a:t>.get(id);</a:t>
                      </a:r>
                      <a:br>
                        <a:rPr dirty="0">
                          <a:solidFill>
                            <a:srgbClr val="000000"/>
                          </a:solidFill>
                        </a:rPr>
                      </a:br>
                      <a:r>
                        <a:rPr dirty="0"/>
                        <a:t>    long </a:t>
                      </a:r>
                      <a:r>
                        <a:rPr dirty="0">
                          <a:solidFill>
                            <a:srgbClr val="000000"/>
                          </a:solidFill>
                        </a:rPr>
                        <a:t>r = table.getNumberOfRows();</a:t>
                      </a:r>
                      <a:br>
                        <a:rPr dirty="0">
                          <a:solidFill>
                            <a:srgbClr val="000000"/>
                          </a:solidFill>
                        </a:rPr>
                      </a:br>
                      <a:r>
                        <a:rPr dirty="0"/>
                        <a:t>    long </a:t>
                      </a:r>
                      <a:r>
                        <a:rPr dirty="0">
                          <a:solidFill>
                            <a:srgbClr val="000000"/>
                          </a:solidFill>
                        </a:rPr>
                        <a:t>c = table.getNumberOfColumns();</a:t>
                      </a:r>
                      <a:br>
                        <a:rPr dirty="0">
                          <a:solidFill>
                            <a:srgbClr val="000000"/>
                          </a:solidFill>
                        </a:rPr>
                      </a:br>
                      <a:r>
                        <a:rPr dirty="0"/>
                        <a:t>    </a:t>
                      </a:r>
                      <a:r>
                        <a:rPr dirty="0">
                          <a:solidFill>
                            <a:srgbClr val="000000"/>
                          </a:solidFill>
                        </a:rPr>
                        <a:t>DoubleBuffer buf = DoubleBuffer.</a:t>
                      </a:r>
                      <a:r>
                        <a:rPr i="1" dirty="0">
                          <a:solidFill>
                            <a:srgbClr val="000000"/>
                          </a:solidFill>
                        </a:rPr>
                        <a:t>allocate</a:t>
                      </a:r>
                      <a:r>
                        <a:rPr dirty="0">
                          <a:solidFill>
                            <a:srgbClr val="000000"/>
                          </a:solidFill>
                        </a:rPr>
                        <a:t>((</a:t>
                      </a:r>
                      <a:r>
                        <a:rPr dirty="0"/>
                        <a:t>int</a:t>
                      </a:r>
                      <a:r>
                        <a:rPr dirty="0">
                          <a:solidFill>
                            <a:srgbClr val="000000"/>
                          </a:solidFill>
                        </a:rPr>
                        <a:t>) (r * c));</a:t>
                      </a:r>
                      <a:br>
                        <a:rPr dirty="0">
                          <a:solidFill>
                            <a:srgbClr val="000000"/>
                          </a:solidFill>
                        </a:rPr>
                      </a:br>
                      <a:r>
                        <a:rPr dirty="0"/>
                        <a:t>    </a:t>
                      </a:r>
                      <a:r>
                        <a:rPr dirty="0">
                          <a:solidFill>
                            <a:srgbClr val="000000"/>
                          </a:solidFill>
                        </a:rPr>
                        <a:t>buf = table.getBlockOfRows(0, r, buf);</a:t>
                      </a:r>
                      <a:br>
                        <a:rPr dirty="0">
                          <a:solidFill>
                            <a:srgbClr val="000000"/>
                          </a:solidFill>
                        </a:rPr>
                      </a:br>
                      <a:r>
                        <a:rPr dirty="0"/>
                        <a:t>    return </a:t>
                      </a:r>
                      <a:r>
                        <a:rPr dirty="0">
                          <a:solidFill>
                            <a:srgbClr val="000000"/>
                          </a:solidFill>
                        </a:rPr>
                        <a:t>buf;</a:t>
                      </a:r>
                      <a:br>
                        <a:rPr dirty="0">
                          <a:solidFill>
                            <a:srgbClr val="000000"/>
                          </a:solidFill>
                        </a:rPr>
                      </a:br>
                      <a:r>
                        <a:rPr dirty="0">
                          <a:solidFill>
                            <a:srgbClr val="000000"/>
                          </a:solidFill>
                        </a:rPr>
                        <a:t>}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FFCC66"/>
                      </a:solidFill>
                    </a:lnL>
                    <a:lnR w="12700">
                      <a:solidFill>
                        <a:srgbClr val="FFCC66"/>
                      </a:solidFill>
                    </a:lnR>
                    <a:lnT w="12700">
                      <a:solidFill>
                        <a:srgbClr val="FFCC66"/>
                      </a:solidFill>
                    </a:lnT>
                    <a:lnB w="12700">
                      <a:solidFill>
                        <a:srgbClr val="FFCC66"/>
                      </a:solidFill>
                    </a:lnB>
                    <a:solidFill>
                      <a:srgbClr val="FDEAD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1063229"/>
          </a:xfrm>
          <a:prstGeom prst="rect">
            <a:avLst/>
          </a:prstGeom>
          <a:solidFill>
            <a:srgbClr val="1F497D"/>
          </a:solidFill>
        </p:spPr>
        <p:txBody>
          <a:bodyPr/>
          <a:lstStyle/>
          <a:p>
            <a:pPr defTabSz="786383">
              <a:defRPr sz="2900">
                <a:solidFill>
                  <a:srgbClr val="FFFFFF"/>
                </a:solidFill>
              </a:defRPr>
            </a:pPr>
            <a:r>
              <a:rPr lang="ru-RU" dirty="0" smtClean="0"/>
              <a:t>Вычисление</a:t>
            </a:r>
            <a:r>
              <a:rPr dirty="0" smtClean="0"/>
              <a:t> </a:t>
            </a:r>
            <a:r>
              <a:rPr dirty="0"/>
              <a:t>описательных статистик</a:t>
            </a:r>
            <a:br>
              <a:rPr dirty="0"/>
            </a:br>
            <a:r>
              <a:rPr dirty="0"/>
              <a:t>NumPy, R</a:t>
            </a:r>
          </a:p>
        </p:txBody>
      </p:sp>
      <p:graphicFrame>
        <p:nvGraphicFramePr>
          <p:cNvPr id="173" name="Table 173"/>
          <p:cNvGraphicFramePr/>
          <p:nvPr>
            <p:extLst>
              <p:ext uri="{D42A27DB-BD31-4B8C-83A1-F6EECF244321}">
                <p14:modId xmlns:p14="http://schemas.microsoft.com/office/powerpoint/2010/main" val="4078103079"/>
              </p:ext>
            </p:extLst>
          </p:nvPr>
        </p:nvGraphicFramePr>
        <p:xfrm>
          <a:off x="35496" y="1131590"/>
          <a:ext cx="4536504" cy="3888432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4536504"/>
              </a:tblGrid>
              <a:tr h="3888432">
                <a:tc>
                  <a:txBody>
                    <a:bodyPr/>
                    <a:lstStyle/>
                    <a:p>
                      <a:pPr algn="l" defTabSz="457200">
                        <a:defRPr b="1">
                          <a:solidFill>
                            <a:srgbClr val="D17F15"/>
                          </a:solidFill>
                          <a:latin typeface="Menlo"/>
                          <a:ea typeface="Menlo"/>
                          <a:cs typeface="Menlo"/>
                          <a:sym typeface="Menlo"/>
                        </a:defRPr>
                      </a:pPr>
                      <a:r>
                        <a:rPr dirty="0"/>
                        <a:t>import</a:t>
                      </a:r>
                      <a:r>
                        <a:rPr b="0" dirty="0">
                          <a:solidFill>
                            <a:srgbClr val="000000"/>
                          </a:solidFill>
                        </a:rPr>
                        <a:t> numpy </a:t>
                      </a:r>
                      <a:r>
                        <a:rPr dirty="0"/>
                        <a:t>as</a:t>
                      </a:r>
                      <a:r>
                        <a:rPr b="0" dirty="0">
                          <a:solidFill>
                            <a:srgbClr val="000000"/>
                          </a:solidFill>
                        </a:rPr>
                        <a:t> np</a:t>
                      </a:r>
                      <a:br>
                        <a:rPr b="0" dirty="0">
                          <a:solidFill>
                            <a:srgbClr val="000000"/>
                          </a:solidFill>
                        </a:rPr>
                      </a:br>
                      <a:r>
                        <a:rPr dirty="0"/>
                        <a:t>import</a:t>
                      </a:r>
                      <a:r>
                        <a:rPr b="0" dirty="0">
                          <a:solidFill>
                            <a:srgbClr val="000000"/>
                          </a:solidFill>
                        </a:rPr>
                        <a:t> scipy </a:t>
                      </a:r>
                      <a:r>
                        <a:rPr dirty="0"/>
                        <a:t>as</a:t>
                      </a:r>
                      <a:r>
                        <a:rPr b="0" dirty="0">
                          <a:solidFill>
                            <a:srgbClr val="000000"/>
                          </a:solidFill>
                        </a:rPr>
                        <a:t> sp</a:t>
                      </a:r>
                      <a:br>
                        <a:rPr b="0" dirty="0">
                          <a:solidFill>
                            <a:srgbClr val="000000"/>
                          </a:solidFill>
                        </a:rPr>
                      </a:br>
                      <a:r>
                        <a:rPr b="0" dirty="0">
                          <a:solidFill>
                            <a:srgbClr val="000000"/>
                          </a:solidFill>
                        </a:rPr>
                        <a:t/>
                      </a:r>
                      <a:br>
                        <a:rPr b="0" dirty="0">
                          <a:solidFill>
                            <a:srgbClr val="000000"/>
                          </a:solidFill>
                        </a:rPr>
                      </a:br>
                      <a:r>
                        <a:rPr dirty="0">
                          <a:solidFill>
                            <a:srgbClr val="175778"/>
                          </a:solidFill>
                        </a:rPr>
                        <a:t>data</a:t>
                      </a:r>
                      <a:r>
                        <a:rPr b="0" dirty="0">
                          <a:solidFill>
                            <a:srgbClr val="000000"/>
                          </a:solidFill>
                        </a:rPr>
                        <a:t> = sp.genfromtxt(</a:t>
                      </a:r>
                      <a:r>
                        <a:rPr dirty="0">
                          <a:solidFill>
                            <a:srgbClr val="175778"/>
                          </a:solidFill>
                        </a:rPr>
                        <a:t>datapath</a:t>
                      </a:r>
                      <a:r>
                        <a:rPr b="0" dirty="0">
                          <a:solidFill>
                            <a:srgbClr val="000000"/>
                          </a:solidFill>
                        </a:rPr>
                        <a:t>, delimiter = </a:t>
                      </a:r>
                      <a:r>
                        <a:rPr b="0" dirty="0">
                          <a:solidFill>
                            <a:srgbClr val="578726"/>
                          </a:solidFill>
                        </a:rPr>
                        <a:t>','</a:t>
                      </a:r>
                      <a:r>
                        <a:rPr b="0" dirty="0">
                          <a:solidFill>
                            <a:srgbClr val="000000"/>
                          </a:solidFill>
                        </a:rPr>
                        <a:t>)</a:t>
                      </a:r>
                      <a:br>
                        <a:rPr b="0" dirty="0">
                          <a:solidFill>
                            <a:srgbClr val="000000"/>
                          </a:solidFill>
                        </a:rPr>
                      </a:br>
                      <a:r>
                        <a:rPr dirty="0">
                          <a:solidFill>
                            <a:srgbClr val="175778"/>
                          </a:solidFill>
                        </a:rPr>
                        <a:t>x</a:t>
                      </a:r>
                      <a:r>
                        <a:rPr b="0" dirty="0">
                          <a:solidFill>
                            <a:srgbClr val="000000"/>
                          </a:solidFill>
                        </a:rPr>
                        <a:t> = </a:t>
                      </a:r>
                      <a:r>
                        <a:rPr dirty="0">
                          <a:solidFill>
                            <a:srgbClr val="175778"/>
                          </a:solidFill>
                        </a:rPr>
                        <a:t>data</a:t>
                      </a:r>
                      <a:r>
                        <a:rPr b="0" dirty="0">
                          <a:solidFill>
                            <a:srgbClr val="000000"/>
                          </a:solidFill>
                        </a:rPr>
                        <a:t>[0:140,0]</a:t>
                      </a:r>
                      <a:br>
                        <a:rPr b="0" dirty="0">
                          <a:solidFill>
                            <a:srgbClr val="000000"/>
                          </a:solidFill>
                        </a:rPr>
                      </a:br>
                      <a:r>
                        <a:rPr dirty="0">
                          <a:solidFill>
                            <a:srgbClr val="175778"/>
                          </a:solidFill>
                        </a:rPr>
                        <a:t>y</a:t>
                      </a:r>
                      <a:r>
                        <a:rPr b="0" dirty="0">
                          <a:solidFill>
                            <a:srgbClr val="000000"/>
                          </a:solidFill>
                        </a:rPr>
                        <a:t> = </a:t>
                      </a:r>
                      <a:r>
                        <a:rPr dirty="0">
                          <a:solidFill>
                            <a:srgbClr val="175778"/>
                          </a:solidFill>
                        </a:rPr>
                        <a:t>data</a:t>
                      </a:r>
                      <a:r>
                        <a:rPr b="0" dirty="0">
                          <a:solidFill>
                            <a:srgbClr val="000000"/>
                          </a:solidFill>
                        </a:rPr>
                        <a:t>[0:140,1]</a:t>
                      </a:r>
                      <a:br>
                        <a:rPr b="0" dirty="0">
                          <a:solidFill>
                            <a:srgbClr val="000000"/>
                          </a:solidFill>
                        </a:rPr>
                      </a:br>
                      <a:r>
                        <a:rPr dirty="0">
                          <a:solidFill>
                            <a:srgbClr val="578726"/>
                          </a:solidFill>
                        </a:rPr>
                        <a:t>print</a:t>
                      </a:r>
                      <a:r>
                        <a:rPr b="0" dirty="0">
                          <a:solidFill>
                            <a:srgbClr val="000000"/>
                          </a:solidFill>
                        </a:rPr>
                        <a:t>(</a:t>
                      </a:r>
                      <a:r>
                        <a:rPr dirty="0">
                          <a:solidFill>
                            <a:srgbClr val="175778"/>
                          </a:solidFill>
                        </a:rPr>
                        <a:t>data</a:t>
                      </a:r>
                      <a:r>
                        <a:rPr b="0" dirty="0">
                          <a:solidFill>
                            <a:srgbClr val="000000"/>
                          </a:solidFill>
                        </a:rPr>
                        <a:t>.shape)</a:t>
                      </a:r>
                      <a:br>
                        <a:rPr b="0" dirty="0">
                          <a:solidFill>
                            <a:srgbClr val="000000"/>
                          </a:solidFill>
                        </a:rPr>
                      </a:br>
                      <a:r>
                        <a:rPr dirty="0">
                          <a:solidFill>
                            <a:srgbClr val="578726"/>
                          </a:solidFill>
                        </a:rPr>
                        <a:t>print</a:t>
                      </a:r>
                      <a:r>
                        <a:rPr b="0" dirty="0">
                          <a:solidFill>
                            <a:srgbClr val="000000"/>
                          </a:solidFill>
                        </a:rPr>
                        <a:t>("Sum: ",np.sum(</a:t>
                      </a:r>
                      <a:r>
                        <a:rPr dirty="0">
                          <a:solidFill>
                            <a:srgbClr val="175778"/>
                          </a:solidFill>
                        </a:rPr>
                        <a:t>x</a:t>
                      </a:r>
                      <a:r>
                        <a:rPr b="0" dirty="0">
                          <a:solidFill>
                            <a:srgbClr val="000000"/>
                          </a:solidFill>
                        </a:rPr>
                        <a:t>))</a:t>
                      </a:r>
                      <a:br>
                        <a:rPr b="0" dirty="0">
                          <a:solidFill>
                            <a:srgbClr val="000000"/>
                          </a:solidFill>
                        </a:rPr>
                      </a:br>
                      <a:r>
                        <a:rPr dirty="0">
                          <a:solidFill>
                            <a:srgbClr val="578726"/>
                          </a:solidFill>
                        </a:rPr>
                        <a:t>print</a:t>
                      </a:r>
                      <a:r>
                        <a:rPr b="0" dirty="0">
                          <a:solidFill>
                            <a:srgbClr val="000000"/>
                          </a:solidFill>
                        </a:rPr>
                        <a:t>("Mean: ",np.mean(</a:t>
                      </a:r>
                      <a:r>
                        <a:rPr dirty="0">
                          <a:solidFill>
                            <a:srgbClr val="175778"/>
                          </a:solidFill>
                        </a:rPr>
                        <a:t>x</a:t>
                      </a:r>
                      <a:r>
                        <a:rPr b="0" dirty="0">
                          <a:solidFill>
                            <a:srgbClr val="000000"/>
                          </a:solidFill>
                        </a:rPr>
                        <a:t>))</a:t>
                      </a:r>
                      <a:endParaRPr sz="3400" dirty="0"/>
                    </a:p>
                    <a:p>
                      <a:pPr algn="l" defTabSz="457200">
                        <a:defRPr b="1">
                          <a:solidFill>
                            <a:srgbClr val="578726"/>
                          </a:solidFill>
                          <a:latin typeface="Menlo"/>
                          <a:ea typeface="Menlo"/>
                          <a:cs typeface="Menlo"/>
                          <a:sym typeface="Menlo"/>
                        </a:defRPr>
                      </a:pPr>
                      <a:r>
                        <a:rPr dirty="0"/>
                        <a:t>print</a:t>
                      </a:r>
                      <a:r>
                        <a:rPr b="0" dirty="0">
                          <a:solidFill>
                            <a:srgbClr val="000000"/>
                          </a:solidFill>
                        </a:rPr>
                        <a:t>("Variance: “,np.var(</a:t>
                      </a:r>
                      <a:r>
                        <a:rPr dirty="0">
                          <a:solidFill>
                            <a:srgbClr val="175778"/>
                          </a:solidFill>
                        </a:rPr>
                        <a:t>x</a:t>
                      </a:r>
                      <a:r>
                        <a:rPr b="0" dirty="0">
                          <a:solidFill>
                            <a:srgbClr val="000000"/>
                          </a:solidFill>
                        </a:rPr>
                        <a:t>))</a:t>
                      </a:r>
                      <a:br>
                        <a:rPr b="0" dirty="0">
                          <a:solidFill>
                            <a:srgbClr val="000000"/>
                          </a:solidFill>
                        </a:rPr>
                      </a:br>
                      <a:r>
                        <a:rPr dirty="0"/>
                        <a:t>print</a:t>
                      </a:r>
                      <a:r>
                        <a:rPr b="0" dirty="0">
                          <a:solidFill>
                            <a:srgbClr val="000000"/>
                          </a:solidFill>
                        </a:rPr>
                        <a:t>("Standard deviation: ",np.std(</a:t>
                      </a:r>
                      <a:r>
                        <a:rPr dirty="0">
                          <a:solidFill>
                            <a:srgbClr val="175778"/>
                          </a:solidFill>
                        </a:rPr>
                        <a:t>x</a:t>
                      </a:r>
                      <a:r>
                        <a:rPr b="0" dirty="0">
                          <a:solidFill>
                            <a:srgbClr val="000000"/>
                          </a:solidFill>
                        </a:rPr>
                        <a:t>))</a:t>
                      </a:r>
                      <a:br>
                        <a:rPr b="0" dirty="0">
                          <a:solidFill>
                            <a:srgbClr val="000000"/>
                          </a:solidFill>
                        </a:rPr>
                      </a:br>
                      <a:r>
                        <a:rPr dirty="0"/>
                        <a:t>print</a:t>
                      </a:r>
                      <a:r>
                        <a:rPr b="0" dirty="0">
                          <a:solidFill>
                            <a:srgbClr val="000000"/>
                          </a:solidFill>
                        </a:rPr>
                        <a:t>("Minimum: ",np.min(</a:t>
                      </a:r>
                      <a:r>
                        <a:rPr dirty="0">
                          <a:solidFill>
                            <a:srgbClr val="175778"/>
                          </a:solidFill>
                        </a:rPr>
                        <a:t>x</a:t>
                      </a:r>
                      <a:r>
                        <a:rPr b="0" dirty="0">
                          <a:solidFill>
                            <a:srgbClr val="000000"/>
                          </a:solidFill>
                        </a:rPr>
                        <a:t>))</a:t>
                      </a:r>
                      <a:br>
                        <a:rPr b="0" dirty="0">
                          <a:solidFill>
                            <a:srgbClr val="000000"/>
                          </a:solidFill>
                        </a:rPr>
                      </a:br>
                      <a:r>
                        <a:rPr dirty="0"/>
                        <a:t>print</a:t>
                      </a:r>
                      <a:r>
                        <a:rPr b="0" dirty="0">
                          <a:solidFill>
                            <a:srgbClr val="000000"/>
                          </a:solidFill>
                        </a:rPr>
                        <a:t>("Maximum: ",np.max(</a:t>
                      </a:r>
                      <a:r>
                        <a:rPr dirty="0">
                          <a:solidFill>
                            <a:srgbClr val="175778"/>
                          </a:solidFill>
                        </a:rPr>
                        <a:t>x</a:t>
                      </a:r>
                      <a:r>
                        <a:rPr b="0" dirty="0">
                          <a:solidFill>
                            <a:srgbClr val="000000"/>
                          </a:solidFill>
                        </a:rPr>
                        <a:t>))</a:t>
                      </a:r>
                      <a:endParaRPr sz="3400" dirty="0"/>
                    </a:p>
                    <a:p>
                      <a:pPr algn="l" defTabSz="457200">
                        <a:defRPr b="1">
                          <a:solidFill>
                            <a:srgbClr val="578726"/>
                          </a:solidFill>
                          <a:latin typeface="Menlo"/>
                          <a:ea typeface="Menlo"/>
                          <a:cs typeface="Menlo"/>
                          <a:sym typeface="Menlo"/>
                        </a:defRPr>
                      </a:pPr>
                      <a:r>
                        <a:rPr dirty="0"/>
                        <a:t>print</a:t>
                      </a:r>
                      <a:r>
                        <a:rPr b="0" dirty="0">
                          <a:solidFill>
                            <a:srgbClr val="000000"/>
                          </a:solidFill>
                        </a:rPr>
                        <a:t>("Quantiles: “,np.percentile(</a:t>
                      </a:r>
                      <a:r>
                        <a:rPr dirty="0">
                          <a:solidFill>
                            <a:srgbClr val="175778"/>
                          </a:solidFill>
                        </a:rPr>
                        <a:t>x</a:t>
                      </a:r>
                      <a:r>
                        <a:rPr b="0" dirty="0">
                          <a:solidFill>
                            <a:srgbClr val="000000"/>
                          </a:solidFill>
                        </a:rPr>
                        <a:t>,[25,50,75])</a:t>
                      </a:r>
                      <a:br>
                        <a:rPr b="0" dirty="0">
                          <a:solidFill>
                            <a:srgbClr val="000000"/>
                          </a:solidFill>
                        </a:rPr>
                      </a:br>
                      <a:r>
                        <a:rPr dirty="0"/>
                        <a:t>print</a:t>
                      </a:r>
                      <a:r>
                        <a:rPr b="0" dirty="0">
                          <a:solidFill>
                            <a:srgbClr val="000000"/>
                          </a:solidFill>
                        </a:rPr>
                        <a:t>(np.corrcoef(</a:t>
                      </a:r>
                      <a:r>
                        <a:rPr dirty="0">
                          <a:solidFill>
                            <a:srgbClr val="175778"/>
                          </a:solidFill>
                        </a:rPr>
                        <a:t>x</a:t>
                      </a:r>
                      <a:r>
                        <a:rPr b="0" dirty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dirty="0">
                          <a:solidFill>
                            <a:srgbClr val="175778"/>
                          </a:solidFill>
                        </a:rPr>
                        <a:t>y</a:t>
                      </a:r>
                      <a:r>
                        <a:rPr b="0" dirty="0">
                          <a:solidFill>
                            <a:srgbClr val="000000"/>
                          </a:solidFill>
                        </a:rPr>
                        <a:t>)[0,1])</a:t>
                      </a:r>
                      <a:endParaRPr sz="3400" dirty="0"/>
                    </a:p>
                    <a:p>
                      <a:pPr algn="l" defTabSz="457200">
                        <a:defRPr>
                          <a:latin typeface="Menlo"/>
                          <a:ea typeface="Menlo"/>
                          <a:cs typeface="Menlo"/>
                          <a:sym typeface="Menlo"/>
                        </a:defRPr>
                      </a:pPr>
                      <a:endParaRPr sz="1000" dirty="0"/>
                    </a:p>
                    <a:p>
                      <a:pPr algn="l" defTabSz="449580">
                        <a:lnSpc>
                          <a:spcPct val="150000"/>
                        </a:lnSpc>
                        <a:defRPr>
                          <a:uFill>
                            <a:solidFill>
                              <a:srgbClr val="000000"/>
                            </a:solidFill>
                          </a:uFill>
                          <a:latin typeface="Menlo"/>
                          <a:ea typeface="Menlo"/>
                          <a:cs typeface="Menlo"/>
                          <a:sym typeface="Menlo"/>
                        </a:defRPr>
                      </a:pPr>
                      <a:r>
                        <a:rPr dirty="0"/>
                        <a:t>np.</a:t>
                      </a:r>
                      <a:r>
                        <a:rPr dirty="0">
                          <a:solidFill>
                            <a:srgbClr val="874554"/>
                          </a:solidFill>
                        </a:rPr>
                        <a:t>std</a:t>
                      </a:r>
                      <a:r>
                        <a:rPr dirty="0"/>
                        <a:t>(a</a:t>
                      </a:r>
                      <a:r>
                        <a:rPr b="1" dirty="0"/>
                        <a:t>,</a:t>
                      </a:r>
                      <a:r>
                        <a:rPr dirty="0"/>
                        <a:t>axis=None</a:t>
                      </a:r>
                      <a:r>
                        <a:rPr b="1" dirty="0"/>
                        <a:t>,</a:t>
                      </a:r>
                      <a:r>
                        <a:rPr dirty="0"/>
                        <a:t>dtype=None</a:t>
                      </a:r>
                      <a:r>
                        <a:rPr b="1" dirty="0"/>
                        <a:t>,</a:t>
                      </a:r>
                      <a:r>
                        <a:rPr dirty="0"/>
                        <a:t>out=None</a:t>
                      </a:r>
                      <a:endParaRPr sz="3400" dirty="0"/>
                    </a:p>
                    <a:p>
                      <a:pPr algn="l" defTabSz="449580">
                        <a:lnSpc>
                          <a:spcPct val="150000"/>
                        </a:lnSpc>
                        <a:defRPr b="1">
                          <a:uFill>
                            <a:solidFill>
                              <a:srgbClr val="000000"/>
                            </a:solidFill>
                          </a:uFill>
                          <a:latin typeface="Menlo"/>
                          <a:ea typeface="Menlo"/>
                          <a:cs typeface="Menlo"/>
                          <a:sym typeface="Menlo"/>
                        </a:defRPr>
                      </a:pPr>
                      <a:r>
                        <a:rPr dirty="0"/>
                        <a:t>,</a:t>
                      </a:r>
                      <a:r>
                        <a:rPr b="0" dirty="0"/>
                        <a:t>ddof=0</a:t>
                      </a:r>
                      <a:r>
                        <a:rPr dirty="0"/>
                        <a:t>,</a:t>
                      </a:r>
                      <a:r>
                        <a:rPr b="0" dirty="0"/>
                        <a:t>keepdims=False)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FFCC66"/>
                      </a:solidFill>
                    </a:lnL>
                    <a:lnR w="12700">
                      <a:solidFill>
                        <a:srgbClr val="FFCC66"/>
                      </a:solidFill>
                    </a:lnR>
                    <a:lnT w="12700">
                      <a:solidFill>
                        <a:srgbClr val="FFCC66"/>
                      </a:solidFill>
                    </a:lnT>
                    <a:lnB w="12700">
                      <a:solidFill>
                        <a:srgbClr val="FFCC66"/>
                      </a:solidFill>
                    </a:lnB>
                    <a:solidFill>
                      <a:srgbClr val="FDEAD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4" name="Table 174"/>
          <p:cNvGraphicFramePr/>
          <p:nvPr>
            <p:extLst>
              <p:ext uri="{D42A27DB-BD31-4B8C-83A1-F6EECF244321}">
                <p14:modId xmlns:p14="http://schemas.microsoft.com/office/powerpoint/2010/main" val="1486092963"/>
              </p:ext>
            </p:extLst>
          </p:nvPr>
        </p:nvGraphicFramePr>
        <p:xfrm>
          <a:off x="4644008" y="1131590"/>
          <a:ext cx="4392488" cy="3888432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4392488"/>
              </a:tblGrid>
              <a:tr h="3888432">
                <a:tc>
                  <a:txBody>
                    <a:bodyPr/>
                    <a:lstStyle/>
                    <a:p>
                      <a:pPr algn="l" defTabSz="457200">
                        <a:defRPr sz="1100">
                          <a:latin typeface="Menlo"/>
                          <a:ea typeface="Menlo"/>
                          <a:cs typeface="Menlo"/>
                          <a:sym typeface="Menlo"/>
                        </a:defRPr>
                      </a:pPr>
                      <a:r>
                        <a:rPr dirty="0"/>
                        <a:t>sum(X)</a:t>
                      </a:r>
                      <a:endParaRPr sz="3400" dirty="0"/>
                    </a:p>
                    <a:p>
                      <a:pPr algn="l" defTabSz="457200">
                        <a:defRPr sz="1100">
                          <a:latin typeface="Menlo"/>
                          <a:ea typeface="Menlo"/>
                          <a:cs typeface="Menlo"/>
                          <a:sym typeface="Menlo"/>
                        </a:defRPr>
                      </a:pPr>
                      <a:r>
                        <a:rPr dirty="0"/>
                        <a:t>mean(X)</a:t>
                      </a:r>
                      <a:endParaRPr sz="3400" dirty="0"/>
                    </a:p>
                    <a:p>
                      <a:pPr algn="l" defTabSz="457200">
                        <a:defRPr sz="1100">
                          <a:latin typeface="Menlo"/>
                          <a:ea typeface="Menlo"/>
                          <a:cs typeface="Menlo"/>
                          <a:sym typeface="Menlo"/>
                        </a:defRPr>
                      </a:pPr>
                      <a:r>
                        <a:rPr dirty="0"/>
                        <a:t>var(X)</a:t>
                      </a:r>
                      <a:endParaRPr sz="3400" dirty="0"/>
                    </a:p>
                    <a:p>
                      <a:pPr algn="l" defTabSz="457200">
                        <a:defRPr sz="1100">
                          <a:latin typeface="Menlo"/>
                          <a:ea typeface="Menlo"/>
                          <a:cs typeface="Menlo"/>
                          <a:sym typeface="Menlo"/>
                        </a:defRPr>
                      </a:pPr>
                      <a:r>
                        <a:rPr dirty="0"/>
                        <a:t>sd(X)</a:t>
                      </a:r>
                      <a:endParaRPr sz="3400" dirty="0"/>
                    </a:p>
                    <a:p>
                      <a:pPr algn="l" defTabSz="457200">
                        <a:defRPr sz="1100">
                          <a:latin typeface="Menlo"/>
                          <a:ea typeface="Menlo"/>
                          <a:cs typeface="Menlo"/>
                          <a:sym typeface="Menlo"/>
                        </a:defRPr>
                      </a:pPr>
                      <a:r>
                        <a:rPr dirty="0"/>
                        <a:t>min(X)</a:t>
                      </a:r>
                      <a:endParaRPr sz="3400" dirty="0"/>
                    </a:p>
                    <a:p>
                      <a:pPr algn="l" defTabSz="457200">
                        <a:defRPr sz="1100">
                          <a:latin typeface="Menlo"/>
                          <a:ea typeface="Menlo"/>
                          <a:cs typeface="Menlo"/>
                          <a:sym typeface="Menlo"/>
                        </a:defRPr>
                      </a:pPr>
                      <a:r>
                        <a:rPr dirty="0"/>
                        <a:t>max(X)</a:t>
                      </a:r>
                      <a:endParaRPr sz="3400" dirty="0"/>
                    </a:p>
                    <a:p>
                      <a:pPr algn="l" defTabSz="457200">
                        <a:defRPr sz="1100">
                          <a:latin typeface="Menlo"/>
                          <a:ea typeface="Menlo"/>
                          <a:cs typeface="Menlo"/>
                          <a:sym typeface="Menlo"/>
                        </a:defRPr>
                      </a:pPr>
                      <a:r>
                        <a:rPr dirty="0"/>
                        <a:t>quantile(X,probs = c(0.25,0.5,0.75)</a:t>
                      </a:r>
                      <a:r>
                        <a:rPr dirty="0" smtClean="0"/>
                        <a:t>)</a:t>
                      </a:r>
                      <a:endParaRPr lang="ru-RU" dirty="0" smtClean="0"/>
                    </a:p>
                    <a:p>
                      <a:pPr algn="l" defTabSz="457200">
                        <a:defRPr sz="1100">
                          <a:latin typeface="Menlo"/>
                          <a:ea typeface="Menlo"/>
                          <a:cs typeface="Menlo"/>
                          <a:sym typeface="Menlo"/>
                        </a:defRPr>
                      </a:pPr>
                      <a:endParaRPr sz="1000" dirty="0"/>
                    </a:p>
                    <a:p>
                      <a:pPr algn="l" defTabSz="457200">
                        <a:defRPr sz="1100">
                          <a:latin typeface="Menlo"/>
                          <a:ea typeface="Menlo"/>
                          <a:cs typeface="Menlo"/>
                          <a:sym typeface="Menlo"/>
                        </a:defRPr>
                      </a:pPr>
                      <a:r>
                        <a:rPr dirty="0"/>
                        <a:t>cor(X,Y)[1,2] </a:t>
                      </a:r>
                      <a:endParaRPr sz="3400" dirty="0"/>
                    </a:p>
                    <a:p>
                      <a:pPr algn="l" defTabSz="457200">
                        <a:defRPr sz="3400">
                          <a:latin typeface="Menlo"/>
                          <a:ea typeface="Menlo"/>
                          <a:cs typeface="Menlo"/>
                          <a:sym typeface="Menlo"/>
                        </a:defRPr>
                      </a:pPr>
                      <a:endParaRPr sz="1000" dirty="0"/>
                    </a:p>
                    <a:p>
                      <a:pPr algn="l" defTabSz="457200">
                        <a:defRPr sz="3400">
                          <a:latin typeface="Menlo"/>
                          <a:ea typeface="Menlo"/>
                          <a:cs typeface="Menlo"/>
                          <a:sym typeface="Menlo"/>
                        </a:defRPr>
                      </a:pPr>
                      <a:endParaRPr sz="1000" dirty="0"/>
                    </a:p>
                    <a:p>
                      <a:pPr algn="l" defTabSz="457200">
                        <a:defRPr sz="1100">
                          <a:latin typeface="Menlo"/>
                          <a:ea typeface="Menlo"/>
                          <a:cs typeface="Menlo"/>
                          <a:sym typeface="Menlo"/>
                        </a:defRPr>
                      </a:pPr>
                      <a:r>
                        <a:rPr dirty="0"/>
                        <a:t>var(x, y = NULL, na.rm = FALSE, use)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FFCC66"/>
                      </a:solidFill>
                    </a:lnL>
                    <a:lnR w="12700">
                      <a:solidFill>
                        <a:srgbClr val="FFCC66"/>
                      </a:solidFill>
                    </a:lnR>
                    <a:lnT w="12700">
                      <a:solidFill>
                        <a:srgbClr val="FFCC66"/>
                      </a:solidFill>
                    </a:lnT>
                    <a:lnB w="12700">
                      <a:solidFill>
                        <a:srgbClr val="FFCC66"/>
                      </a:solidFill>
                    </a:lnB>
                    <a:solidFill>
                      <a:srgbClr val="FDEAD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1063229"/>
          </a:xfrm>
          <a:prstGeom prst="rect">
            <a:avLst/>
          </a:prstGeom>
          <a:solidFill>
            <a:srgbClr val="1F497D"/>
          </a:solidFill>
        </p:spPr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r>
              <a:t>Аномалии в данных</a:t>
            </a:r>
          </a:p>
        </p:txBody>
      </p:sp>
      <p:sp>
        <p:nvSpPr>
          <p:cNvPr id="177" name="Shape 177"/>
          <p:cNvSpPr>
            <a:spLocks noGrp="1"/>
          </p:cNvSpPr>
          <p:nvPr>
            <p:ph type="body" idx="1"/>
          </p:nvPr>
        </p:nvSpPr>
        <p:spPr>
          <a:xfrm>
            <a:off x="0" y="1200151"/>
            <a:ext cx="9144000" cy="3394472"/>
          </a:xfrm>
          <a:prstGeom prst="rect">
            <a:avLst/>
          </a:prstGeom>
        </p:spPr>
        <p:txBody>
          <a:bodyPr/>
          <a:lstStyle/>
          <a:p>
            <a:pPr marL="277749" indent="-277749" defTabSz="740662">
              <a:spcBef>
                <a:spcPts val="600"/>
              </a:spcBef>
              <a:defRPr sz="2500"/>
            </a:pPr>
            <a:r>
              <a:t>Неточности в данных связанные с неточностью или ошибкой измерительных приборов, отказом оборудования</a:t>
            </a:r>
          </a:p>
          <a:p>
            <a:pPr marL="277749" indent="-277749" defTabSz="740662">
              <a:spcBef>
                <a:spcPts val="600"/>
              </a:spcBef>
              <a:defRPr sz="2500"/>
            </a:pPr>
            <a:r>
              <a:t>Ошибки при сканировании, неточности, связанные с ошибкой распознавания</a:t>
            </a:r>
          </a:p>
          <a:p>
            <a:pPr marL="277749" indent="-277749" defTabSz="740662">
              <a:spcBef>
                <a:spcPts val="600"/>
              </a:spcBef>
              <a:defRPr sz="2500"/>
            </a:pPr>
            <a:r>
              <a:t>Некорректная информация, полученная от людей - опрашиваемых, испытуемых.</a:t>
            </a:r>
          </a:p>
          <a:p>
            <a:pPr marL="277749" indent="-277749" defTabSz="740662">
              <a:spcBef>
                <a:spcPts val="600"/>
              </a:spcBef>
              <a:defRPr sz="2500"/>
            </a:pPr>
            <a:r>
              <a:t>Ошибки при ручном создании наборов данных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1063229"/>
          </a:xfrm>
          <a:prstGeom prst="rect">
            <a:avLst/>
          </a:prstGeom>
          <a:solidFill>
            <a:srgbClr val="1F497D"/>
          </a:solidFill>
        </p:spPr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r>
              <a:t>Поиск аномальных объектов</a:t>
            </a:r>
          </a:p>
        </p:txBody>
      </p:sp>
      <p:sp>
        <p:nvSpPr>
          <p:cNvPr id="180" name="Shape 180"/>
          <p:cNvSpPr>
            <a:spLocks noGrp="1"/>
          </p:cNvSpPr>
          <p:nvPr>
            <p:ph type="body" idx="1"/>
          </p:nvPr>
        </p:nvSpPr>
        <p:spPr>
          <a:xfrm>
            <a:off x="0" y="1200151"/>
            <a:ext cx="9144000" cy="3394472"/>
          </a:xfrm>
          <a:prstGeom prst="rect">
            <a:avLst/>
          </a:prstGeom>
        </p:spPr>
        <p:txBody>
          <a:bodyPr/>
          <a:lstStyle/>
          <a:p>
            <a:r>
              <a:t>Работа с пропущенными данными</a:t>
            </a:r>
          </a:p>
          <a:p>
            <a:r>
              <a:t>Избавление от несогласованности данных, подозрительно выделяющихся значений признаков, работа с выбросами</a:t>
            </a:r>
          </a:p>
          <a:p>
            <a:r>
              <a:t>Приведение числовых признаков к некоторому стандартному виду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2" name="Table 182"/>
          <p:cNvGraphicFramePr/>
          <p:nvPr/>
        </p:nvGraphicFramePr>
        <p:xfrm>
          <a:off x="1619671" y="1"/>
          <a:ext cx="5688632" cy="5109940"/>
        </p:xfrm>
        <a:graphic>
          <a:graphicData uri="http://schemas.openxmlformats.org/drawingml/2006/table">
            <a:tbl>
              <a:tblPr firstRow="1" firstCol="1" bandRow="1">
                <a:tableStyleId>{4C3C2611-4C71-4FC5-86AE-919BDF0F9419}</a:tableStyleId>
              </a:tblPr>
              <a:tblGrid>
                <a:gridCol w="1153102"/>
                <a:gridCol w="461240"/>
                <a:gridCol w="461240"/>
                <a:gridCol w="461240"/>
                <a:gridCol w="461240"/>
                <a:gridCol w="538114"/>
                <a:gridCol w="999354"/>
                <a:gridCol w="1153102"/>
              </a:tblGrid>
              <a:tr h="248380"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800" b="1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Объект\признак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800" b="1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800" b="1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800" b="1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800" b="1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800" b="1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800" b="1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число пропусков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800" b="1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процент пропусков</a:t>
                      </a:r>
                    </a:p>
                  </a:txBody>
                  <a:tcPr marL="19050" marR="19050" marT="19050" marB="19050" horzOverflow="overflow"/>
                </a:tc>
              </a:tr>
              <a:tr h="216893"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800" b="1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1.3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9.9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6.7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3.0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2.6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19050" marR="19050" marT="19050" marB="19050" horzOverflow="overflow"/>
                </a:tc>
              </a:tr>
              <a:tr h="216893"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800" b="1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4.1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5.7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2.9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40</a:t>
                      </a:r>
                    </a:p>
                  </a:txBody>
                  <a:tcPr marL="19050" marR="19050" marT="19050" marB="19050" horzOverflow="overflow"/>
                </a:tc>
              </a:tr>
              <a:tr h="216893"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800" b="1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9.9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3.0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60</a:t>
                      </a:r>
                    </a:p>
                  </a:txBody>
                  <a:tcPr marL="19050" marR="19050" marT="19050" marB="19050" horzOverflow="overflow"/>
                </a:tc>
              </a:tr>
              <a:tr h="216893"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800" b="1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0.9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8.6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2.1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1.8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</a:t>
                      </a:r>
                    </a:p>
                  </a:txBody>
                  <a:tcPr marL="19050" marR="19050" marT="19050" marB="19050" horzOverflow="overflow"/>
                </a:tc>
              </a:tr>
              <a:tr h="216893"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800" b="1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0.4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8.3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1.2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1.7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</a:t>
                      </a:r>
                    </a:p>
                  </a:txBody>
                  <a:tcPr marL="19050" marR="19050" marT="19050" marB="19050" horzOverflow="overflow"/>
                </a:tc>
              </a:tr>
              <a:tr h="216893"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800" b="1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1.5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6.7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4.8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2.5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</a:t>
                      </a:r>
                    </a:p>
                  </a:txBody>
                  <a:tcPr marL="19050" marR="19050" marT="19050" marB="19050" horzOverflow="overflow"/>
                </a:tc>
              </a:tr>
              <a:tr h="216893"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800" b="1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0.2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8.8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4.5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3.0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2.4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19050" marR="19050" marT="19050" marB="19050" horzOverflow="overflow"/>
                </a:tc>
              </a:tr>
              <a:tr h="216893"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800" b="1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2.1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8.0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3.0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3.8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1.4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19050" marR="19050" marT="19050" marB="19050" horzOverflow="overflow"/>
                </a:tc>
              </a:tr>
              <a:tr h="216893"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800" b="1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1.8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7.6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3.2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2.5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</a:t>
                      </a:r>
                    </a:p>
                  </a:txBody>
                  <a:tcPr marL="19050" marR="19050" marT="19050" marB="19050" horzOverflow="overflow"/>
                </a:tc>
              </a:tr>
              <a:tr h="216893"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800" b="1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4.5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8.0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3.3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2.2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</a:t>
                      </a:r>
                    </a:p>
                  </a:txBody>
                  <a:tcPr marL="19050" marR="19050" marT="19050" marB="19050" horzOverflow="overflow"/>
                </a:tc>
              </a:tr>
              <a:tr h="216893"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800" b="1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2.5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9.2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3.3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3.9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</a:t>
                      </a:r>
                    </a:p>
                  </a:txBody>
                  <a:tcPr marL="19050" marR="19050" marT="19050" marB="19050" horzOverflow="overflow"/>
                </a:tc>
              </a:tr>
              <a:tr h="216893"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800" b="1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4.5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6.4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5.3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3.0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2.5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19050" marR="19050" marT="19050" marB="19050" horzOverflow="overflow"/>
                </a:tc>
              </a:tr>
              <a:tr h="216893"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800" b="1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2.7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80</a:t>
                      </a:r>
                    </a:p>
                  </a:txBody>
                  <a:tcPr marL="19050" marR="19050" marT="19050" marB="19050" horzOverflow="overflow"/>
                </a:tc>
              </a:tr>
              <a:tr h="216893"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800" b="1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14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2.8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6.1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6.4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3.8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</a:t>
                      </a:r>
                    </a:p>
                  </a:txBody>
                  <a:tcPr marL="19050" marR="19050" marT="19050" marB="19050" horzOverflow="overflow"/>
                </a:tc>
              </a:tr>
              <a:tr h="216893"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800" b="1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3.7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3.0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60</a:t>
                      </a:r>
                    </a:p>
                  </a:txBody>
                  <a:tcPr marL="19050" marR="19050" marT="19050" marB="19050" horzOverflow="overflow"/>
                </a:tc>
              </a:tr>
              <a:tr h="216893"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800" b="1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16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1.6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6.4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5.0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2.1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</a:t>
                      </a:r>
                    </a:p>
                  </a:txBody>
                  <a:tcPr marL="19050" marR="19050" marT="19050" marB="19050" horzOverflow="overflow"/>
                </a:tc>
              </a:tr>
              <a:tr h="216893"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800" b="1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17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0.5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9.2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3.3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2.8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</a:t>
                      </a:r>
                    </a:p>
                  </a:txBody>
                  <a:tcPr marL="19050" marR="19050" marT="19050" marB="19050" horzOverflow="overflow"/>
                </a:tc>
              </a:tr>
              <a:tr h="216893"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800" b="1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18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2.8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5.2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5.0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2.7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</a:t>
                      </a:r>
                    </a:p>
                  </a:txBody>
                  <a:tcPr marL="19050" marR="19050" marT="19050" marB="19050" horzOverflow="overflow"/>
                </a:tc>
              </a:tr>
              <a:tr h="216893"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800" b="1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2.2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6.7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2.6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2.9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</a:t>
                      </a:r>
                    </a:p>
                  </a:txBody>
                  <a:tcPr marL="19050" marR="19050" marT="19050" marB="19050" horzOverflow="overflow"/>
                </a:tc>
              </a:tr>
              <a:tr h="216893"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800" b="1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1.8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9.0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5.0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2.2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3.0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19050" marR="19050" marT="19050" marB="19050" horzOverflow="overflow"/>
                </a:tc>
              </a:tr>
              <a:tr h="216893"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800" b="1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число пропусков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23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19050" marR="19050" marT="19050" marB="19050" horzOverflow="overflow"/>
                </a:tc>
              </a:tr>
              <a:tr h="216893"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800" b="1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процент пропусков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55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30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23</a:t>
                      </a:r>
                    </a:p>
                  </a:txBody>
                  <a:tcPr marL="19050" marR="19050" marT="19050" marB="1905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" name="Table 184"/>
          <p:cNvGraphicFramePr/>
          <p:nvPr>
            <p:extLst>
              <p:ext uri="{D42A27DB-BD31-4B8C-83A1-F6EECF244321}">
                <p14:modId xmlns:p14="http://schemas.microsoft.com/office/powerpoint/2010/main" val="1021530623"/>
              </p:ext>
            </p:extLst>
          </p:nvPr>
        </p:nvGraphicFramePr>
        <p:xfrm>
          <a:off x="467543" y="123478"/>
          <a:ext cx="8268596" cy="4895860"/>
        </p:xfrm>
        <a:graphic>
          <a:graphicData uri="http://schemas.openxmlformats.org/drawingml/2006/table">
            <a:tbl>
              <a:tblPr firstRow="1" firstCol="1" bandRow="1">
                <a:tableStyleId>{4C3C2611-4C71-4FC5-86AE-919BDF0F9419}</a:tableStyleId>
              </a:tblPr>
              <a:tblGrid>
                <a:gridCol w="1795207"/>
                <a:gridCol w="993897"/>
                <a:gridCol w="993897"/>
                <a:gridCol w="418263"/>
                <a:gridCol w="1016832"/>
                <a:gridCol w="1802082"/>
                <a:gridCol w="1248418"/>
              </a:tblGrid>
              <a:tr h="244793"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900" b="1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Объект\признак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900" b="1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900" b="1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900" b="1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900" b="1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900" b="1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число пропусков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900" b="1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процент пропусков</a:t>
                      </a:r>
                    </a:p>
                  </a:txBody>
                  <a:tcPr marL="19050" marR="19050" marT="19050" marB="19050" horzOverflow="overflow"/>
                </a:tc>
              </a:tr>
              <a:tr h="244793"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900" b="1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9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1.3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9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9.9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9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3.0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9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2.6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9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9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19050" marR="19050" marT="19050" marB="19050" horzOverflow="overflow"/>
                </a:tc>
              </a:tr>
              <a:tr h="244793"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900" b="1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9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4.1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9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5.7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9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9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2.9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9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9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</a:t>
                      </a:r>
                    </a:p>
                  </a:txBody>
                  <a:tcPr marL="19050" marR="19050" marT="19050" marB="19050" horzOverflow="overflow"/>
                </a:tc>
              </a:tr>
              <a:tr h="244793"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900" b="1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9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0.9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9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8.6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9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2.1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9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1.8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9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9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19050" marR="19050" marT="19050" marB="19050" horzOverflow="overflow"/>
                </a:tc>
              </a:tr>
              <a:tr h="244793"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900" b="1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9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0.4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9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8.3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9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1.2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9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1.7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9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9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19050" marR="19050" marT="19050" marB="19050" horzOverflow="overflow"/>
                </a:tc>
              </a:tr>
              <a:tr h="244793"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900" b="1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9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1.5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9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6.7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9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9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2.5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9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9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</a:t>
                      </a:r>
                    </a:p>
                  </a:txBody>
                  <a:tcPr marL="19050" marR="19050" marT="19050" marB="19050" horzOverflow="overflow"/>
                </a:tc>
              </a:tr>
              <a:tr h="244793"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900" b="1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9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0.2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9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8.8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9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3.0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9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2.4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9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9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19050" marR="19050" marT="19050" marB="19050" horzOverflow="overflow"/>
                </a:tc>
              </a:tr>
              <a:tr h="244793"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900" b="1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9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2.1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9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8.0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9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3.8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9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1.4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9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9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19050" marR="19050" marT="19050" marB="19050" horzOverflow="overflow"/>
                </a:tc>
              </a:tr>
              <a:tr h="244793"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900" b="1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9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1.8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9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7.6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9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3.2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9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2.5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9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9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19050" marR="19050" marT="19050" marB="19050" horzOverflow="overflow"/>
                </a:tc>
              </a:tr>
              <a:tr h="244793"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900" b="1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9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4.5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9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8.0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9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3.3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9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2.2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9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9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19050" marR="19050" marT="19050" marB="19050" horzOverflow="overflow"/>
                </a:tc>
              </a:tr>
              <a:tr h="244793"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900" b="1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9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2.5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9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9.2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9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3.3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9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3.9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9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9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19050" marR="19050" marT="19050" marB="19050" horzOverflow="overflow"/>
                </a:tc>
              </a:tr>
              <a:tr h="244793"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900" b="1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9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4.5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9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6.4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9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3.0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9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2.5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9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9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19050" marR="19050" marT="19050" marB="19050" horzOverflow="overflow"/>
                </a:tc>
              </a:tr>
              <a:tr h="244793"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900" b="1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14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9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2.8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9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6.1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9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9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3.8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9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9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</a:t>
                      </a:r>
                    </a:p>
                  </a:txBody>
                  <a:tcPr marL="19050" marR="19050" marT="19050" marB="19050" horzOverflow="overflow"/>
                </a:tc>
              </a:tr>
              <a:tr h="244793"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900" b="1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16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9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1.6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9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6.4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9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9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2.1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9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9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</a:t>
                      </a:r>
                    </a:p>
                  </a:txBody>
                  <a:tcPr marL="19050" marR="19050" marT="19050" marB="19050" horzOverflow="overflow"/>
                </a:tc>
              </a:tr>
              <a:tr h="244793"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900" b="1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17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9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0.5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9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9.2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9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3.3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9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2.8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9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9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19050" marR="19050" marT="19050" marB="19050" horzOverflow="overflow"/>
                </a:tc>
              </a:tr>
              <a:tr h="244793"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900" b="1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18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9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2.8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9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5.2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9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9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2.7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9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9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</a:t>
                      </a:r>
                    </a:p>
                  </a:txBody>
                  <a:tcPr marL="19050" marR="19050" marT="19050" marB="19050" horzOverflow="overflow"/>
                </a:tc>
              </a:tr>
              <a:tr h="244793"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900" b="1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9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2.2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9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6.7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9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2.6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9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2.9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9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9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19050" marR="19050" marT="19050" marB="19050" horzOverflow="overflow"/>
                </a:tc>
              </a:tr>
              <a:tr h="244793"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900" b="1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9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1.8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9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9.0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9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2.2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9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3.0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9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9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19050" marR="19050" marT="19050" marB="19050" horzOverflow="overflow"/>
                </a:tc>
              </a:tr>
              <a:tr h="244793"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900" b="1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число пропусков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9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9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9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9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9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9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19050" marR="19050" marT="19050" marB="19050" horzOverflow="overflow"/>
                </a:tc>
              </a:tr>
              <a:tr h="244793"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900" b="1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процент пропусков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9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9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lang="ru-RU" sz="900" dirty="0" smtClean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29.4</a:t>
                      </a:r>
                      <a:endParaRPr sz="900" dirty="0"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9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9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lang="ru-RU" sz="900" dirty="0" smtClean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7.35</a:t>
                      </a:r>
                      <a:endParaRPr sz="900" dirty="0"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9050" marR="19050" marT="19050" marB="1905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1063229"/>
          </a:xfrm>
          <a:prstGeom prst="rect">
            <a:avLst/>
          </a:prstGeom>
          <a:solidFill>
            <a:srgbClr val="1F497D"/>
          </a:solidFill>
        </p:spPr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r>
              <a:t>Наборы данных</a:t>
            </a:r>
          </a:p>
        </p:txBody>
      </p:sp>
      <p:sp>
        <p:nvSpPr>
          <p:cNvPr id="132" name="Shape 132"/>
          <p:cNvSpPr>
            <a:spLocks noGrp="1"/>
          </p:cNvSpPr>
          <p:nvPr>
            <p:ph type="body" idx="1"/>
          </p:nvPr>
        </p:nvSpPr>
        <p:spPr>
          <a:xfrm>
            <a:off x="0" y="1200151"/>
            <a:ext cx="9144000" cy="3394472"/>
          </a:xfrm>
          <a:prstGeom prst="rect">
            <a:avLst/>
          </a:prstGeom>
        </p:spPr>
        <p:txBody>
          <a:bodyPr/>
          <a:lstStyle/>
          <a:p>
            <a:r>
              <a:t>Набор данных - объекты и признаки</a:t>
            </a:r>
          </a:p>
          <a:p>
            <a:r>
              <a:t>Признаки - числовые и категориальные</a:t>
            </a:r>
          </a:p>
          <a:p>
            <a:r>
              <a:t>Количество объектов как правило значительно больше количества признаков</a:t>
            </a:r>
          </a:p>
          <a:p>
            <a:r>
              <a:t>Данные чаще всего представляют в виде матриц (таблиц)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6" name="Table 186"/>
          <p:cNvGraphicFramePr/>
          <p:nvPr/>
        </p:nvGraphicFramePr>
        <p:xfrm>
          <a:off x="107505" y="195480"/>
          <a:ext cx="8928996" cy="4589156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288033"/>
                <a:gridCol w="315906"/>
                <a:gridCol w="501733"/>
                <a:gridCol w="576064"/>
                <a:gridCol w="473859"/>
                <a:gridCol w="204410"/>
                <a:gridCol w="204410"/>
                <a:gridCol w="204410"/>
                <a:gridCol w="204410"/>
                <a:gridCol w="204410"/>
                <a:gridCol w="204410"/>
                <a:gridCol w="204410"/>
                <a:gridCol w="204410"/>
                <a:gridCol w="204410"/>
                <a:gridCol w="260158"/>
                <a:gridCol w="250867"/>
                <a:gridCol w="260158"/>
                <a:gridCol w="260158"/>
                <a:gridCol w="260158"/>
                <a:gridCol w="260158"/>
                <a:gridCol w="260158"/>
                <a:gridCol w="260158"/>
                <a:gridCol w="260158"/>
                <a:gridCol w="260158"/>
                <a:gridCol w="260158"/>
                <a:gridCol w="260158"/>
                <a:gridCol w="260158"/>
                <a:gridCol w="260158"/>
                <a:gridCol w="260158"/>
                <a:gridCol w="260158"/>
                <a:gridCol w="260158"/>
                <a:gridCol w="260158"/>
                <a:gridCol w="260158"/>
              </a:tblGrid>
              <a:tr h="323805">
                <a:tc>
                  <a:txBody>
                    <a:bodyPr/>
                    <a:lstStyle/>
                    <a:p>
                      <a:pPr algn="l" defTabSz="4572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900" b="1">
                          <a:sym typeface="Helvetica Neue"/>
                        </a:rPr>
                        <a:t>instr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900" b="1">
                          <a:sym typeface="Helvetica Neue"/>
                        </a:rPr>
                        <a:t>class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900" b="1">
                          <a:sym typeface="Helvetica Neue"/>
                        </a:rPr>
                        <a:t>nb.repeat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900" b="1">
                          <a:sym typeface="Helvetica Neue"/>
                        </a:rPr>
                        <a:t>attendance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900" b="1">
                          <a:sym typeface="Helvetica Neue"/>
                        </a:rPr>
                        <a:t>difficulty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900" b="1">
                          <a:sym typeface="Helvetica Neue"/>
                        </a:rPr>
                        <a:t>Q1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900" b="1">
                          <a:sym typeface="Helvetica Neue"/>
                        </a:rPr>
                        <a:t>Q2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900" b="1">
                          <a:sym typeface="Helvetica Neue"/>
                        </a:rPr>
                        <a:t>Q3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900" b="1">
                          <a:sym typeface="Helvetica Neue"/>
                        </a:rPr>
                        <a:t>Q4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900" b="1">
                          <a:sym typeface="Helvetica Neue"/>
                        </a:rPr>
                        <a:t>Q5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900" b="1">
                          <a:sym typeface="Helvetica Neue"/>
                        </a:rPr>
                        <a:t>Q6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900" b="1">
                          <a:sym typeface="Helvetica Neue"/>
                        </a:rPr>
                        <a:t>Q7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900" b="1">
                          <a:sym typeface="Helvetica Neue"/>
                        </a:rPr>
                        <a:t>Q8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900" b="1">
                          <a:sym typeface="Helvetica Neue"/>
                        </a:rPr>
                        <a:t>Q9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900" b="1">
                          <a:sym typeface="Helvetica Neue"/>
                        </a:rPr>
                        <a:t>Q10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900" b="1">
                          <a:sym typeface="Helvetica Neue"/>
                        </a:rPr>
                        <a:t>Q11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900" b="1">
                          <a:sym typeface="Helvetica Neue"/>
                        </a:rPr>
                        <a:t>Q12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900" b="1">
                          <a:sym typeface="Helvetica Neue"/>
                        </a:rPr>
                        <a:t>Q13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900" b="1">
                          <a:sym typeface="Helvetica Neue"/>
                        </a:rPr>
                        <a:t>Q14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900" b="1">
                          <a:sym typeface="Helvetica Neue"/>
                        </a:rPr>
                        <a:t>Q15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900" b="1">
                          <a:sym typeface="Helvetica Neue"/>
                        </a:rPr>
                        <a:t>Q16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900" b="1">
                          <a:sym typeface="Helvetica Neue"/>
                        </a:rPr>
                        <a:t>Q17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900" b="1">
                          <a:sym typeface="Helvetica Neue"/>
                        </a:rPr>
                        <a:t>Q18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900" b="1">
                          <a:sym typeface="Helvetica Neue"/>
                        </a:rPr>
                        <a:t>Q19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900" b="1">
                          <a:sym typeface="Helvetica Neue"/>
                        </a:rPr>
                        <a:t>Q20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900" b="1">
                          <a:sym typeface="Helvetica Neue"/>
                        </a:rPr>
                        <a:t>Q21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900" b="1">
                          <a:sym typeface="Helvetica Neue"/>
                        </a:rPr>
                        <a:t>Q22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900" b="1">
                          <a:sym typeface="Helvetica Neue"/>
                        </a:rPr>
                        <a:t>Q23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900" b="1">
                          <a:sym typeface="Helvetica Neue"/>
                        </a:rPr>
                        <a:t>Q24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900" b="1">
                          <a:sym typeface="Helvetica Neue"/>
                        </a:rPr>
                        <a:t>Q25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900" b="1">
                          <a:sym typeface="Helvetica Neue"/>
                        </a:rPr>
                        <a:t>Q26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900" b="1">
                          <a:sym typeface="Helvetica Neue"/>
                        </a:rPr>
                        <a:t>Q27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900" b="1">
                          <a:sym typeface="Helvetica Neue"/>
                        </a:rPr>
                        <a:t>Q28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195698"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 b="1">
                          <a:sym typeface="Helvetica Neue"/>
                        </a:rPr>
                        <a:t>1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19050" marR="19050" marT="19050" marB="1905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</a:tr>
              <a:tr h="193793"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 b="1">
                          <a:sym typeface="Helvetica Neue"/>
                        </a:rPr>
                        <a:t>1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19050" marR="19050" marT="19050" marB="1905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</a:tr>
              <a:tr h="193793"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 b="1">
                          <a:sym typeface="Helvetica Neue"/>
                        </a:rPr>
                        <a:t>1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19050" marR="19050" marT="19050" marB="1905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0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</a:tr>
              <a:tr h="193793"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 b="1">
                          <a:sym typeface="Helvetica Neue"/>
                        </a:rPr>
                        <a:t>1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19050" marR="19050" marT="19050" marB="1905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</a:tr>
              <a:tr h="193793"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 b="1">
                          <a:sym typeface="Helvetica Neue"/>
                        </a:rPr>
                        <a:t>1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19050" marR="19050" marT="19050" marB="1905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</a:tr>
              <a:tr h="193793"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 b="1">
                          <a:sym typeface="Helvetica Neue"/>
                        </a:rPr>
                        <a:t>1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19050" marR="19050" marT="19050" marB="1905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</a:tr>
              <a:tr h="193793"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 b="1">
                          <a:sym typeface="Helvetica Neue"/>
                        </a:rPr>
                        <a:t>1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19050" marR="19050" marT="19050" marB="1905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193793"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 b="1">
                          <a:sym typeface="Helvetica Neue"/>
                        </a:rPr>
                        <a:t>1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19050" marR="19050" marT="19050" marB="1905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193793"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 b="1">
                          <a:sym typeface="Helvetica Neue"/>
                        </a:rPr>
                        <a:t>1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7</a:t>
                      </a:r>
                    </a:p>
                  </a:txBody>
                  <a:tcPr marL="19050" marR="19050" marT="19050" marB="1905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0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</a:tr>
              <a:tr h="193793"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 b="1">
                          <a:sym typeface="Helvetica Neue"/>
                        </a:rPr>
                        <a:t>1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7</a:t>
                      </a:r>
                    </a:p>
                  </a:txBody>
                  <a:tcPr marL="19050" marR="19050" marT="19050" marB="1905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193793"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 b="1">
                          <a:sym typeface="Helvetica Neue"/>
                        </a:rPr>
                        <a:t>1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7</a:t>
                      </a:r>
                    </a:p>
                  </a:txBody>
                  <a:tcPr marL="19050" marR="19050" marT="19050" marB="1905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</a:tr>
              <a:tr h="193793"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 b="1">
                          <a:sym typeface="Helvetica Neue"/>
                        </a:rPr>
                        <a:t>1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7</a:t>
                      </a:r>
                    </a:p>
                  </a:txBody>
                  <a:tcPr marL="19050" marR="19050" marT="19050" marB="1905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0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</a:tr>
              <a:tr h="193793"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 b="1">
                          <a:sym typeface="Helvetica Neue"/>
                        </a:rPr>
                        <a:t>1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7</a:t>
                      </a:r>
                    </a:p>
                  </a:txBody>
                  <a:tcPr marL="19050" marR="19050" marT="19050" marB="1905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0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</a:tr>
              <a:tr h="193793"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 b="1">
                          <a:sym typeface="Helvetica Neue"/>
                        </a:rPr>
                        <a:t>1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7</a:t>
                      </a:r>
                    </a:p>
                  </a:txBody>
                  <a:tcPr marL="19050" marR="19050" marT="19050" marB="1905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</a:tr>
              <a:tr h="193793"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 b="1">
                          <a:sym typeface="Helvetica Neue"/>
                        </a:rPr>
                        <a:t>1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7</a:t>
                      </a:r>
                    </a:p>
                  </a:txBody>
                  <a:tcPr marL="19050" marR="19050" marT="19050" marB="1905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193793"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 b="1">
                          <a:sym typeface="Helvetica Neue"/>
                        </a:rPr>
                        <a:t>1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7</a:t>
                      </a:r>
                    </a:p>
                  </a:txBody>
                  <a:tcPr marL="19050" marR="19050" marT="19050" marB="1905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193793"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 b="1">
                          <a:sym typeface="Helvetica Neue"/>
                        </a:rPr>
                        <a:t>1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7</a:t>
                      </a:r>
                    </a:p>
                  </a:txBody>
                  <a:tcPr marL="19050" marR="19050" marT="19050" marB="1905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193793"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 b="1">
                          <a:sym typeface="Helvetica Neue"/>
                        </a:rPr>
                        <a:t>1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7</a:t>
                      </a:r>
                    </a:p>
                  </a:txBody>
                  <a:tcPr marL="19050" marR="19050" marT="19050" marB="1905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0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</a:tr>
              <a:tr h="193793"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 b="1">
                          <a:sym typeface="Helvetica Neue"/>
                        </a:rPr>
                        <a:t>1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7</a:t>
                      </a:r>
                    </a:p>
                  </a:txBody>
                  <a:tcPr marL="19050" marR="19050" marT="19050" marB="1905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193793"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 b="1">
                          <a:sym typeface="Helvetica Neue"/>
                        </a:rPr>
                        <a:t>1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7</a:t>
                      </a:r>
                    </a:p>
                  </a:txBody>
                  <a:tcPr marL="19050" marR="19050" marT="19050" marB="1905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193793"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 b="1">
                          <a:sym typeface="Helvetica Neue"/>
                        </a:rPr>
                        <a:t>1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7</a:t>
                      </a:r>
                    </a:p>
                  </a:txBody>
                  <a:tcPr marL="19050" marR="19050" marT="19050" marB="1905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193793"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 b="1">
                          <a:sym typeface="Helvetica Neue"/>
                        </a:rPr>
                        <a:t>1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7</a:t>
                      </a:r>
                    </a:p>
                  </a:txBody>
                  <a:tcPr marL="19050" marR="19050" marT="19050" marB="1905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19050" marR="19050" marT="19050" marB="1905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1063229"/>
          </a:xfrm>
          <a:prstGeom prst="rect">
            <a:avLst/>
          </a:prstGeom>
          <a:solidFill>
            <a:srgbClr val="1F497D"/>
          </a:solidFill>
        </p:spPr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r>
              <a:t>Поиск выбросов</a:t>
            </a:r>
          </a:p>
        </p:txBody>
      </p:sp>
      <p:sp>
        <p:nvSpPr>
          <p:cNvPr id="189" name="Shape 189"/>
          <p:cNvSpPr>
            <a:spLocks noGrp="1"/>
          </p:cNvSpPr>
          <p:nvPr>
            <p:ph type="body" idx="1"/>
          </p:nvPr>
        </p:nvSpPr>
        <p:spPr>
          <a:xfrm>
            <a:off x="0" y="1200151"/>
            <a:ext cx="9144000" cy="3394472"/>
          </a:xfrm>
          <a:prstGeom prst="rect">
            <a:avLst/>
          </a:prstGeom>
        </p:spPr>
        <p:txBody>
          <a:bodyPr/>
          <a:lstStyle/>
          <a:p>
            <a:pPr marL="339470" indent="-339470" defTabSz="905255">
              <a:defRPr sz="3100"/>
            </a:pPr>
            <a:r>
              <a:t>Поиск выбросов с использованием квартилей:</a:t>
            </a:r>
          </a:p>
          <a:p>
            <a:pPr marL="735519" lvl="1" indent="-282891" defTabSz="905255">
              <a:spcBef>
                <a:spcPts val="600"/>
              </a:spcBef>
              <a:defRPr sz="2700"/>
            </a:pPr>
            <a:r>
              <a:t>Q</a:t>
            </a:r>
            <a:r>
              <a:rPr baseline="-5998"/>
              <a:t>1</a:t>
            </a:r>
            <a:r>
              <a:t> - значение признака, которое больше 25% значений из данных.</a:t>
            </a:r>
          </a:p>
          <a:p>
            <a:pPr marL="735519" lvl="1" indent="-282891" defTabSz="905255">
              <a:spcBef>
                <a:spcPts val="600"/>
              </a:spcBef>
              <a:defRPr sz="2700"/>
            </a:pPr>
            <a:r>
              <a:t>Q</a:t>
            </a:r>
            <a:r>
              <a:rPr baseline="-5998"/>
              <a:t>3</a:t>
            </a:r>
            <a:r>
              <a:t> - значение признака, которое больше 75% значений из данных</a:t>
            </a:r>
          </a:p>
          <a:p>
            <a:pPr marL="735519" lvl="1" indent="-282891" defTabSz="905255">
              <a:spcBef>
                <a:spcPts val="600"/>
              </a:spcBef>
              <a:defRPr sz="2700"/>
            </a:pPr>
            <a:r>
              <a:t>Выбросом является значение вне интервала [X</a:t>
            </a:r>
            <a:r>
              <a:rPr baseline="-5998"/>
              <a:t>1</a:t>
            </a:r>
            <a:r>
              <a:t>,X</a:t>
            </a:r>
            <a:r>
              <a:rPr baseline="-5998"/>
              <a:t>2</a:t>
            </a:r>
            <a:r>
              <a:t>]</a:t>
            </a:r>
          </a:p>
        </p:txBody>
      </p:sp>
      <p:pic>
        <p:nvPicPr>
          <p:cNvPr id="190" name="image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85046" y="4373676"/>
            <a:ext cx="2262961" cy="2135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image5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663830" y="4371949"/>
            <a:ext cx="2299580" cy="2170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1063229"/>
          </a:xfrm>
          <a:prstGeom prst="rect">
            <a:avLst/>
          </a:prstGeom>
          <a:solidFill>
            <a:srgbClr val="1F497D"/>
          </a:solidFill>
        </p:spPr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r>
              <a:t>Поиск выбросов</a:t>
            </a:r>
          </a:p>
        </p:txBody>
      </p:sp>
      <p:sp>
        <p:nvSpPr>
          <p:cNvPr id="194" name="Shape 194"/>
          <p:cNvSpPr>
            <a:spLocks noGrp="1"/>
          </p:cNvSpPr>
          <p:nvPr>
            <p:ph type="body" idx="1"/>
          </p:nvPr>
        </p:nvSpPr>
        <p:spPr>
          <a:xfrm>
            <a:off x="457199" y="1200149"/>
            <a:ext cx="8167107" cy="339447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defRPr sz="2700"/>
            </a:pPr>
            <a:r>
              <a:t>Поиск выбросов по распределениям признаков:</a:t>
            </a:r>
          </a:p>
          <a:p>
            <a:pPr lvl="1">
              <a:lnSpc>
                <a:spcPct val="90000"/>
              </a:lnSpc>
              <a:defRPr sz="2700"/>
            </a:pPr>
            <a:r>
              <a:t>Все объекты, для которых выполнено неравенство, являются выбросами:</a:t>
            </a:r>
          </a:p>
          <a:p>
            <a:pPr lvl="1">
              <a:lnSpc>
                <a:spcPct val="90000"/>
              </a:lnSpc>
              <a:defRPr sz="2700"/>
            </a:pPr>
            <a:endParaRPr/>
          </a:p>
          <a:p>
            <a:pPr lvl="1">
              <a:lnSpc>
                <a:spcPct val="90000"/>
              </a:lnSpc>
              <a:defRPr sz="2700"/>
            </a:pPr>
            <a:endParaRPr/>
          </a:p>
          <a:p>
            <a:pPr lvl="1">
              <a:lnSpc>
                <a:spcPct val="90000"/>
              </a:lnSpc>
              <a:defRPr sz="2700"/>
            </a:pPr>
            <a:endParaRPr/>
          </a:p>
          <a:p>
            <a:pPr marL="0" lvl="1" indent="457200">
              <a:lnSpc>
                <a:spcPct val="90000"/>
              </a:lnSpc>
              <a:buSzTx/>
              <a:buNone/>
              <a:defRPr sz="2700"/>
            </a:pPr>
            <a:r>
              <a:t>где Σ – матрица ковариаций признаков.</a:t>
            </a:r>
          </a:p>
        </p:txBody>
      </p:sp>
      <p:grpSp>
        <p:nvGrpSpPr>
          <p:cNvPr id="197" name="Group 197"/>
          <p:cNvGrpSpPr/>
          <p:nvPr/>
        </p:nvGrpSpPr>
        <p:grpSpPr>
          <a:xfrm>
            <a:off x="1973376" y="2693830"/>
            <a:ext cx="5134753" cy="751553"/>
            <a:chOff x="0" y="0"/>
            <a:chExt cx="5134752" cy="751551"/>
          </a:xfrm>
        </p:grpSpPr>
        <p:sp>
          <p:nvSpPr>
            <p:cNvPr id="195" name="Shape 195"/>
            <p:cNvSpPr/>
            <p:nvPr/>
          </p:nvSpPr>
          <p:spPr>
            <a:xfrm>
              <a:off x="-1" y="0"/>
              <a:ext cx="5134754" cy="751552"/>
            </a:xfrm>
            <a:prstGeom prst="rect">
              <a:avLst/>
            </a:prstGeom>
            <a:blipFill rotWithShape="1">
              <a:blip r:embed="rId3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6" name="Shape 196"/>
            <p:cNvSpPr/>
            <p:nvPr/>
          </p:nvSpPr>
          <p:spPr>
            <a:xfrm>
              <a:off x="-1" y="0"/>
              <a:ext cx="5134754" cy="383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 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1063229"/>
          </a:xfrm>
          <a:prstGeom prst="rect">
            <a:avLst/>
          </a:prstGeom>
          <a:solidFill>
            <a:srgbClr val="1F497D"/>
          </a:solidFill>
        </p:spPr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r>
              <a:t>Поиск выбросов, R</a:t>
            </a:r>
          </a:p>
        </p:txBody>
      </p:sp>
      <p:pic>
        <p:nvPicPr>
          <p:cNvPr id="200" name="image7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44008" y="1419621"/>
            <a:ext cx="4371288" cy="3234754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01" name="Table 201"/>
          <p:cNvGraphicFramePr/>
          <p:nvPr>
            <p:extLst>
              <p:ext uri="{D42A27DB-BD31-4B8C-83A1-F6EECF244321}">
                <p14:modId xmlns:p14="http://schemas.microsoft.com/office/powerpoint/2010/main" val="715947355"/>
              </p:ext>
            </p:extLst>
          </p:nvPr>
        </p:nvGraphicFramePr>
        <p:xfrm>
          <a:off x="179511" y="1995684"/>
          <a:ext cx="4392488" cy="2377439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4392488"/>
              </a:tblGrid>
              <a:tr h="1944216">
                <a:tc>
                  <a:txBody>
                    <a:bodyPr/>
                    <a:lstStyle/>
                    <a:p>
                      <a:pPr algn="l" defTabSz="457200">
                        <a:defRPr>
                          <a:latin typeface="Menlo"/>
                          <a:ea typeface="Menlo"/>
                          <a:cs typeface="Menlo"/>
                          <a:sym typeface="Menlo"/>
                        </a:defRPr>
                      </a:pPr>
                      <a:r>
                        <a:rPr dirty="0"/>
                        <a:t>&gt; L = boxplot(iris[1:50,1], range = 1)</a:t>
                      </a:r>
                      <a:endParaRPr sz="3400" dirty="0"/>
                    </a:p>
                    <a:p>
                      <a:pPr algn="l" defTabSz="457200">
                        <a:defRPr>
                          <a:latin typeface="Menlo"/>
                          <a:ea typeface="Menlo"/>
                          <a:cs typeface="Menlo"/>
                          <a:sym typeface="Menlo"/>
                        </a:defRPr>
                      </a:pPr>
                      <a:r>
                        <a:rPr dirty="0"/>
                        <a:t>&gt; L$out</a:t>
                      </a:r>
                    </a:p>
                    <a:p>
                      <a:pPr algn="l" defTabSz="457200">
                        <a:defRPr>
                          <a:solidFill>
                            <a:srgbClr val="4F6228"/>
                          </a:solidFill>
                          <a:latin typeface="Menlo"/>
                          <a:ea typeface="Menlo"/>
                          <a:cs typeface="Menlo"/>
                          <a:sym typeface="Menlo"/>
                        </a:defRPr>
                      </a:pPr>
                      <a:r>
                        <a:rPr dirty="0"/>
                        <a:t>//функция построения диаграммы «коробка с усами»</a:t>
                      </a:r>
                    </a:p>
                    <a:p>
                      <a:pPr algn="l" defTabSz="457200">
                        <a:defRPr>
                          <a:latin typeface="Menlo"/>
                          <a:ea typeface="Menlo"/>
                          <a:cs typeface="Menlo"/>
                          <a:sym typeface="Menlo"/>
                        </a:defRPr>
                      </a:pPr>
                      <a:endParaRPr dirty="0"/>
                    </a:p>
                    <a:p>
                      <a:pPr algn="l" defTabSz="457200">
                        <a:defRPr>
                          <a:latin typeface="Menlo"/>
                          <a:ea typeface="Menlo"/>
                          <a:cs typeface="Menlo"/>
                          <a:sym typeface="Menlo"/>
                        </a:defRPr>
                      </a:pPr>
                      <a:r>
                        <a:rPr dirty="0"/>
                        <a:t>[1] 4.3 5.8 5.7 5.7</a:t>
                      </a:r>
                      <a:endParaRPr sz="3400" dirty="0"/>
                    </a:p>
                    <a:p>
                      <a:pPr algn="l" defTabSz="457200">
                        <a:defRPr>
                          <a:latin typeface="Menlo"/>
                          <a:ea typeface="Menlo"/>
                          <a:cs typeface="Menlo"/>
                          <a:sym typeface="Menlo"/>
                        </a:defRPr>
                      </a:pPr>
                      <a:r>
                        <a:rPr dirty="0"/>
                        <a:t>&gt; L$stats</a:t>
                      </a:r>
                    </a:p>
                    <a:p>
                      <a:pPr algn="l" defTabSz="457200">
                        <a:defRPr>
                          <a:latin typeface="Menlo"/>
                          <a:ea typeface="Menlo"/>
                          <a:cs typeface="Menlo"/>
                          <a:sym typeface="Menlo"/>
                        </a:defRPr>
                      </a:pPr>
                      <a:r>
                        <a:rPr dirty="0"/>
                        <a:t>     [,1]</a:t>
                      </a:r>
                      <a:endParaRPr sz="3400" dirty="0"/>
                    </a:p>
                    <a:p>
                      <a:pPr algn="l" defTabSz="457200">
                        <a:defRPr>
                          <a:latin typeface="Menlo"/>
                          <a:ea typeface="Menlo"/>
                          <a:cs typeface="Menlo"/>
                          <a:sym typeface="Menlo"/>
                        </a:defRPr>
                      </a:pPr>
                      <a:r>
                        <a:rPr dirty="0"/>
                        <a:t>[1,]  4.4</a:t>
                      </a:r>
                      <a:endParaRPr sz="3400" dirty="0"/>
                    </a:p>
                    <a:p>
                      <a:pPr algn="l" defTabSz="457200">
                        <a:defRPr>
                          <a:latin typeface="Menlo"/>
                          <a:ea typeface="Menlo"/>
                          <a:cs typeface="Menlo"/>
                          <a:sym typeface="Menlo"/>
                        </a:defRPr>
                      </a:pPr>
                      <a:r>
                        <a:rPr dirty="0"/>
                        <a:t>[2,]  4.8</a:t>
                      </a:r>
                      <a:endParaRPr sz="3400" dirty="0"/>
                    </a:p>
                    <a:p>
                      <a:pPr algn="l" defTabSz="457200">
                        <a:defRPr>
                          <a:latin typeface="Menlo"/>
                          <a:ea typeface="Menlo"/>
                          <a:cs typeface="Menlo"/>
                          <a:sym typeface="Menlo"/>
                        </a:defRPr>
                      </a:pPr>
                      <a:r>
                        <a:rPr dirty="0"/>
                        <a:t>[3,]  5.0</a:t>
                      </a:r>
                      <a:endParaRPr sz="3400" dirty="0"/>
                    </a:p>
                    <a:p>
                      <a:pPr algn="l" defTabSz="457200">
                        <a:defRPr>
                          <a:latin typeface="Menlo"/>
                          <a:ea typeface="Menlo"/>
                          <a:cs typeface="Menlo"/>
                          <a:sym typeface="Menlo"/>
                        </a:defRPr>
                      </a:pPr>
                      <a:r>
                        <a:rPr dirty="0"/>
                        <a:t>[4,]  5.2</a:t>
                      </a:r>
                      <a:endParaRPr sz="3400" dirty="0"/>
                    </a:p>
                    <a:p>
                      <a:pPr algn="l" defTabSz="457200">
                        <a:defRPr>
                          <a:latin typeface="Menlo"/>
                          <a:ea typeface="Menlo"/>
                          <a:cs typeface="Menlo"/>
                          <a:sym typeface="Menlo"/>
                        </a:defRPr>
                      </a:pPr>
                      <a:r>
                        <a:rPr dirty="0"/>
                        <a:t>[5,]  5.5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FFCC66"/>
                      </a:solidFill>
                    </a:lnL>
                    <a:lnR w="12700">
                      <a:solidFill>
                        <a:srgbClr val="FFCC66"/>
                      </a:solidFill>
                    </a:lnR>
                    <a:lnT w="12700">
                      <a:solidFill>
                        <a:srgbClr val="FFCC66"/>
                      </a:solidFill>
                    </a:lnT>
                    <a:lnB w="12700">
                      <a:solidFill>
                        <a:srgbClr val="FFCC66"/>
                      </a:solidFill>
                    </a:lnB>
                    <a:solidFill>
                      <a:srgbClr val="FDEAD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1063229"/>
          </a:xfrm>
          <a:prstGeom prst="rect">
            <a:avLst/>
          </a:prstGeom>
          <a:solidFill>
            <a:srgbClr val="1F497D"/>
          </a:solidFill>
        </p:spPr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r>
              <a:t>Поиск выбросов, DAAL</a:t>
            </a:r>
          </a:p>
        </p:txBody>
      </p:sp>
      <p:graphicFrame>
        <p:nvGraphicFramePr>
          <p:cNvPr id="204" name="Table 204"/>
          <p:cNvGraphicFramePr/>
          <p:nvPr>
            <p:extLst>
              <p:ext uri="{D42A27DB-BD31-4B8C-83A1-F6EECF244321}">
                <p14:modId xmlns:p14="http://schemas.microsoft.com/office/powerpoint/2010/main" val="2912250991"/>
              </p:ext>
            </p:extLst>
          </p:nvPr>
        </p:nvGraphicFramePr>
        <p:xfrm>
          <a:off x="100925" y="1131235"/>
          <a:ext cx="8928992" cy="438912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8928992"/>
              </a:tblGrid>
              <a:tr h="2880320">
                <a:tc>
                  <a:txBody>
                    <a:bodyPr/>
                    <a:lstStyle/>
                    <a:p>
                      <a:pPr algn="l" defTabSz="457200">
                        <a:defRPr sz="1600">
                          <a:latin typeface="Menlo"/>
                          <a:ea typeface="Menlo"/>
                          <a:cs typeface="Menlo"/>
                          <a:sym typeface="Menlo"/>
                        </a:defRPr>
                      </a:pPr>
                      <a:r>
                        <a:rPr dirty="0"/>
                        <a:t>Batch alg = </a:t>
                      </a:r>
                      <a:r>
                        <a:rPr dirty="0">
                          <a:solidFill>
                            <a:srgbClr val="D17F15"/>
                          </a:solidFill>
                        </a:rPr>
                        <a:t>new</a:t>
                      </a:r>
                      <a:r>
                        <a:rPr dirty="0"/>
                        <a:t> Batch(</a:t>
                      </a:r>
                      <a:r>
                        <a:rPr i="1" dirty="0"/>
                        <a:t>context</a:t>
                      </a:r>
                      <a:r>
                        <a:rPr dirty="0"/>
                        <a:t>, Double.class, Method.</a:t>
                      </a:r>
                      <a:r>
                        <a:rPr i="1" dirty="0"/>
                        <a:t>baconDense</a:t>
                      </a:r>
                      <a:r>
                        <a:rPr dirty="0"/>
                        <a:t>);</a:t>
                      </a:r>
                      <a:br>
                        <a:rPr dirty="0"/>
                      </a:br>
                      <a:r>
                        <a:rPr dirty="0"/>
                        <a:t>NumericTable table = dataSource.</a:t>
                      </a:r>
                      <a:r>
                        <a:rPr dirty="0">
                          <a:solidFill>
                            <a:srgbClr val="578726"/>
                          </a:solidFill>
                        </a:rPr>
                        <a:t>getNumericTable</a:t>
                      </a:r>
                      <a:r>
                        <a:rPr dirty="0"/>
                        <a:t>();</a:t>
                      </a:r>
                    </a:p>
                    <a:p>
                      <a:pPr algn="l" defTabSz="457200">
                        <a:defRPr sz="1600">
                          <a:solidFill>
                            <a:srgbClr val="548235"/>
                          </a:solidFill>
                          <a:latin typeface="Menlo"/>
                          <a:ea typeface="Menlo"/>
                          <a:cs typeface="Menlo"/>
                          <a:sym typeface="Menlo"/>
                        </a:defRPr>
                      </a:pPr>
                      <a:endParaRPr lang="ru-RU" dirty="0" smtClean="0"/>
                    </a:p>
                    <a:p>
                      <a:pPr algn="l" defTabSz="457200">
                        <a:defRPr sz="1600">
                          <a:solidFill>
                            <a:srgbClr val="548235"/>
                          </a:solidFill>
                          <a:latin typeface="Menlo"/>
                          <a:ea typeface="Menlo"/>
                          <a:cs typeface="Menlo"/>
                          <a:sym typeface="Menlo"/>
                        </a:defRPr>
                      </a:pPr>
                      <a:r>
                        <a:rPr dirty="0" smtClean="0"/>
                        <a:t>/</a:t>
                      </a:r>
                      <a:r>
                        <a:rPr dirty="0"/>
                        <a:t>/Установка параметров</a:t>
                      </a:r>
                      <a:br>
                        <a:rPr dirty="0"/>
                      </a:br>
                      <a:r>
                        <a:rPr dirty="0">
                          <a:solidFill>
                            <a:srgbClr val="000000"/>
                          </a:solidFill>
                        </a:rPr>
                        <a:t>alg.parameter.</a:t>
                      </a:r>
                      <a:r>
                        <a:rPr dirty="0">
                          <a:solidFill>
                            <a:srgbClr val="578726"/>
                          </a:solidFill>
                        </a:rPr>
                        <a:t>setInitializationMethod</a:t>
                      </a:r>
                      <a:r>
                        <a:rPr dirty="0">
                          <a:solidFill>
                            <a:srgbClr val="000000"/>
                          </a:solidFill>
                        </a:rPr>
                        <a:t>(InitializationMethod.</a:t>
                      </a:r>
                      <a:r>
                        <a:rPr i="1" dirty="0">
                          <a:solidFill>
                            <a:srgbClr val="000000"/>
                          </a:solidFill>
                        </a:rPr>
                        <a:t>baconMedian</a:t>
                      </a:r>
                      <a:r>
                        <a:rPr dirty="0">
                          <a:solidFill>
                            <a:srgbClr val="000000"/>
                          </a:solidFill>
                        </a:rPr>
                        <a:t>);</a:t>
                      </a:r>
                      <a:br>
                        <a:rPr dirty="0">
                          <a:solidFill>
                            <a:srgbClr val="000000"/>
                          </a:solidFill>
                        </a:rPr>
                      </a:br>
                      <a:r>
                        <a:rPr dirty="0">
                          <a:solidFill>
                            <a:srgbClr val="000000"/>
                          </a:solidFill>
                        </a:rPr>
                        <a:t>alg.parameter.</a:t>
                      </a:r>
                      <a:r>
                        <a:rPr dirty="0">
                          <a:solidFill>
                            <a:srgbClr val="578726"/>
                          </a:solidFill>
                        </a:rPr>
                        <a:t>setAlpha</a:t>
                      </a:r>
                      <a:r>
                        <a:rPr dirty="0">
                          <a:solidFill>
                            <a:srgbClr val="000000"/>
                          </a:solidFill>
                        </a:rPr>
                        <a:t>(0.01);</a:t>
                      </a:r>
                      <a:br>
                        <a:rPr dirty="0">
                          <a:solidFill>
                            <a:srgbClr val="000000"/>
                          </a:solidFill>
                        </a:rPr>
                      </a:br>
                      <a:r>
                        <a:rPr dirty="0">
                          <a:solidFill>
                            <a:srgbClr val="000000"/>
                          </a:solidFill>
                        </a:rPr>
                        <a:t>alg.input.</a:t>
                      </a:r>
                      <a:r>
                        <a:rPr dirty="0">
                          <a:solidFill>
                            <a:srgbClr val="578726"/>
                          </a:solidFill>
                        </a:rPr>
                        <a:t>set</a:t>
                      </a:r>
                      <a:r>
                        <a:rPr dirty="0">
                          <a:solidFill>
                            <a:srgbClr val="000000"/>
                          </a:solidFill>
                        </a:rPr>
                        <a:t>(InputId.</a:t>
                      </a:r>
                      <a:r>
                        <a:rPr i="1" dirty="0">
                          <a:solidFill>
                            <a:srgbClr val="000000"/>
                          </a:solidFill>
                        </a:rPr>
                        <a:t>data</a:t>
                      </a:r>
                      <a:r>
                        <a:rPr dirty="0">
                          <a:solidFill>
                            <a:srgbClr val="000000"/>
                          </a:solidFill>
                        </a:rPr>
                        <a:t>, table);</a:t>
                      </a:r>
                      <a:endParaRPr sz="3000" dirty="0"/>
                    </a:p>
                    <a:p>
                      <a:pPr algn="l" defTabSz="457200">
                        <a:defRPr sz="1600">
                          <a:solidFill>
                            <a:srgbClr val="548235"/>
                          </a:solidFill>
                          <a:latin typeface="Menlo"/>
                          <a:ea typeface="Menlo"/>
                          <a:cs typeface="Menlo"/>
                          <a:sym typeface="Menlo"/>
                        </a:defRPr>
                      </a:pPr>
                      <a:endParaRPr lang="ru-RU" dirty="0" smtClean="0"/>
                    </a:p>
                    <a:p>
                      <a:pPr algn="l" defTabSz="457200">
                        <a:defRPr sz="1600">
                          <a:solidFill>
                            <a:srgbClr val="548235"/>
                          </a:solidFill>
                          <a:latin typeface="Menlo"/>
                          <a:ea typeface="Menlo"/>
                          <a:cs typeface="Menlo"/>
                          <a:sym typeface="Menlo"/>
                        </a:defRPr>
                      </a:pPr>
                      <a:r>
                        <a:rPr dirty="0" smtClean="0"/>
                        <a:t>/</a:t>
                      </a:r>
                      <a:r>
                        <a:rPr dirty="0"/>
                        <a:t>/Вычисление и получение результатов</a:t>
                      </a:r>
                      <a:br>
                        <a:rPr dirty="0"/>
                      </a:br>
                      <a:r>
                        <a:rPr dirty="0">
                          <a:solidFill>
                            <a:srgbClr val="000000"/>
                          </a:solidFill>
                        </a:rPr>
                        <a:t>Result result = alg.</a:t>
                      </a:r>
                      <a:r>
                        <a:rPr dirty="0">
                          <a:solidFill>
                            <a:srgbClr val="578726"/>
                          </a:solidFill>
                        </a:rPr>
                        <a:t>compute</a:t>
                      </a:r>
                      <a:r>
                        <a:rPr dirty="0">
                          <a:solidFill>
                            <a:srgbClr val="000000"/>
                          </a:solidFill>
                        </a:rPr>
                        <a:t>();</a:t>
                      </a:r>
                      <a:br>
                        <a:rPr dirty="0">
                          <a:solidFill>
                            <a:srgbClr val="000000"/>
                          </a:solidFill>
                        </a:rPr>
                      </a:br>
                      <a:r>
                        <a:rPr dirty="0">
                          <a:solidFill>
                            <a:srgbClr val="000000"/>
                          </a:solidFill>
                        </a:rPr>
                        <a:t>NumericTable weights = result.</a:t>
                      </a:r>
                      <a:r>
                        <a:rPr dirty="0">
                          <a:solidFill>
                            <a:srgbClr val="578726"/>
                          </a:solidFill>
                        </a:rPr>
                        <a:t>get</a:t>
                      </a:r>
                      <a:r>
                        <a:rPr dirty="0">
                          <a:solidFill>
                            <a:srgbClr val="000000"/>
                          </a:solidFill>
                        </a:rPr>
                        <a:t>(ResultId.</a:t>
                      </a:r>
                      <a:r>
                        <a:rPr i="1" dirty="0">
                          <a:solidFill>
                            <a:srgbClr val="000000"/>
                          </a:solidFill>
                        </a:rPr>
                        <a:t>weights</a:t>
                      </a:r>
                      <a:r>
                        <a:rPr dirty="0">
                          <a:solidFill>
                            <a:srgbClr val="000000"/>
                          </a:solidFill>
                        </a:rPr>
                        <a:t>);</a:t>
                      </a:r>
                      <a:br>
                        <a:rPr dirty="0">
                          <a:solidFill>
                            <a:srgbClr val="000000"/>
                          </a:solidFill>
                        </a:rPr>
                      </a:br>
                      <a:r>
                        <a:rPr dirty="0">
                          <a:solidFill>
                            <a:srgbClr val="D17F15"/>
                          </a:solidFill>
                        </a:rPr>
                        <a:t>long</a:t>
                      </a:r>
                      <a:r>
                        <a:rPr dirty="0">
                          <a:solidFill>
                            <a:srgbClr val="000000"/>
                          </a:solidFill>
                        </a:rPr>
                        <a:t> r = weights.</a:t>
                      </a:r>
                      <a:r>
                        <a:rPr dirty="0">
                          <a:solidFill>
                            <a:srgbClr val="578726"/>
                          </a:solidFill>
                        </a:rPr>
                        <a:t>getNumberOfRows</a:t>
                      </a:r>
                      <a:r>
                        <a:rPr dirty="0">
                          <a:solidFill>
                            <a:srgbClr val="000000"/>
                          </a:solidFill>
                        </a:rPr>
                        <a:t>();</a:t>
                      </a:r>
                      <a:br>
                        <a:rPr dirty="0">
                          <a:solidFill>
                            <a:srgbClr val="000000"/>
                          </a:solidFill>
                        </a:rPr>
                      </a:br>
                      <a:r>
                        <a:rPr dirty="0">
                          <a:solidFill>
                            <a:srgbClr val="D17F15"/>
                          </a:solidFill>
                        </a:rPr>
                        <a:t>long</a:t>
                      </a:r>
                      <a:r>
                        <a:rPr dirty="0">
                          <a:solidFill>
                            <a:srgbClr val="000000"/>
                          </a:solidFill>
                        </a:rPr>
                        <a:t> c = weights.</a:t>
                      </a:r>
                      <a:r>
                        <a:rPr dirty="0">
                          <a:solidFill>
                            <a:srgbClr val="578726"/>
                          </a:solidFill>
                        </a:rPr>
                        <a:t>getNumberOfColumns</a:t>
                      </a:r>
                      <a:r>
                        <a:rPr dirty="0">
                          <a:solidFill>
                            <a:srgbClr val="000000"/>
                          </a:solidFill>
                        </a:rPr>
                        <a:t>();</a:t>
                      </a:r>
                      <a:br>
                        <a:rPr dirty="0">
                          <a:solidFill>
                            <a:srgbClr val="000000"/>
                          </a:solidFill>
                        </a:rPr>
                      </a:br>
                      <a:r>
                        <a:rPr dirty="0">
                          <a:solidFill>
                            <a:srgbClr val="000000"/>
                          </a:solidFill>
                        </a:rPr>
                        <a:t>DoubleBuffer buf = DoubleBuffer.</a:t>
                      </a:r>
                      <a:r>
                        <a:rPr i="1" dirty="0">
                          <a:solidFill>
                            <a:srgbClr val="578726"/>
                          </a:solidFill>
                        </a:rPr>
                        <a:t>allocate</a:t>
                      </a:r>
                      <a:r>
                        <a:rPr dirty="0">
                          <a:solidFill>
                            <a:srgbClr val="000000"/>
                          </a:solidFill>
                        </a:rPr>
                        <a:t>((</a:t>
                      </a:r>
                      <a:r>
                        <a:rPr dirty="0">
                          <a:solidFill>
                            <a:srgbClr val="D17F15"/>
                          </a:solidFill>
                        </a:rPr>
                        <a:t>int</a:t>
                      </a:r>
                      <a:r>
                        <a:rPr dirty="0">
                          <a:solidFill>
                            <a:srgbClr val="000000"/>
                          </a:solidFill>
                        </a:rPr>
                        <a:t>) (r*c));</a:t>
                      </a:r>
                      <a:br>
                        <a:rPr dirty="0">
                          <a:solidFill>
                            <a:srgbClr val="000000"/>
                          </a:solidFill>
                        </a:rPr>
                      </a:br>
                      <a:r>
                        <a:rPr dirty="0">
                          <a:solidFill>
                            <a:srgbClr val="000000"/>
                          </a:solidFill>
                        </a:rPr>
                        <a:t>buf = weights.</a:t>
                      </a:r>
                      <a:r>
                        <a:rPr dirty="0">
                          <a:solidFill>
                            <a:srgbClr val="578726"/>
                          </a:solidFill>
                        </a:rPr>
                        <a:t>getBlockOfRows</a:t>
                      </a:r>
                      <a:r>
                        <a:rPr dirty="0">
                          <a:solidFill>
                            <a:srgbClr val="000000"/>
                          </a:solidFill>
                        </a:rPr>
                        <a:t>(0,r,buf);</a:t>
                      </a:r>
                      <a:br>
                        <a:rPr dirty="0">
                          <a:solidFill>
                            <a:srgbClr val="000000"/>
                          </a:solidFill>
                        </a:rPr>
                      </a:br>
                      <a:r>
                        <a:rPr dirty="0">
                          <a:solidFill>
                            <a:srgbClr val="000000"/>
                          </a:solidFill>
                        </a:rPr>
                        <a:t>for(int i = 0; i &lt; r; i++)</a:t>
                      </a:r>
                      <a:br>
                        <a:rPr dirty="0">
                          <a:solidFill>
                            <a:srgbClr val="000000"/>
                          </a:solidFill>
                        </a:rPr>
                      </a:br>
                      <a:r>
                        <a:rPr dirty="0">
                          <a:solidFill>
                            <a:srgbClr val="000000"/>
                          </a:solidFill>
                        </a:rPr>
                        <a:t>    if(buf.</a:t>
                      </a:r>
                      <a:r>
                        <a:rPr dirty="0">
                          <a:solidFill>
                            <a:srgbClr val="578726"/>
                          </a:solidFill>
                        </a:rPr>
                        <a:t>get</a:t>
                      </a:r>
                      <a:r>
                        <a:rPr dirty="0">
                          <a:solidFill>
                            <a:srgbClr val="000000"/>
                          </a:solidFill>
                        </a:rPr>
                        <a:t>(i) == 0)</a:t>
                      </a:r>
                      <a:br>
                        <a:rPr dirty="0">
                          <a:solidFill>
                            <a:srgbClr val="000000"/>
                          </a:solidFill>
                        </a:rPr>
                      </a:br>
                      <a:r>
                        <a:rPr dirty="0">
                          <a:solidFill>
                            <a:srgbClr val="000000"/>
                          </a:solidFill>
                        </a:rPr>
                        <a:t>        System.</a:t>
                      </a:r>
                      <a:r>
                        <a:rPr i="1" dirty="0">
                          <a:solidFill>
                            <a:srgbClr val="000000"/>
                          </a:solidFill>
                        </a:rPr>
                        <a:t>out</a:t>
                      </a:r>
                      <a:r>
                        <a:rPr dirty="0">
                          <a:solidFill>
                            <a:srgbClr val="000000"/>
                          </a:solidFill>
                        </a:rPr>
                        <a:t>.</a:t>
                      </a:r>
                      <a:r>
                        <a:rPr dirty="0">
                          <a:solidFill>
                            <a:srgbClr val="578726"/>
                          </a:solidFill>
                        </a:rPr>
                        <a:t>println</a:t>
                      </a:r>
                      <a:r>
                        <a:rPr dirty="0">
                          <a:solidFill>
                            <a:srgbClr val="000000"/>
                          </a:solidFill>
                        </a:rPr>
                        <a:t>("Object " + (i+1) + " is an outlier");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FFCC66"/>
                      </a:solidFill>
                    </a:lnL>
                    <a:lnR w="12700">
                      <a:solidFill>
                        <a:srgbClr val="FFCC66"/>
                      </a:solidFill>
                    </a:lnR>
                    <a:lnT w="12700">
                      <a:solidFill>
                        <a:srgbClr val="FFCC66"/>
                      </a:solidFill>
                    </a:lnT>
                    <a:lnB w="12700">
                      <a:solidFill>
                        <a:srgbClr val="FFCC66"/>
                      </a:solidFill>
                    </a:lnB>
                    <a:solidFill>
                      <a:srgbClr val="FDEAD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1063229"/>
          </a:xfrm>
          <a:prstGeom prst="rect">
            <a:avLst/>
          </a:prstGeom>
          <a:solidFill>
            <a:srgbClr val="1F497D"/>
          </a:solidFill>
        </p:spPr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r>
              <a:t>Стандартизация данных</a:t>
            </a:r>
          </a:p>
        </p:txBody>
      </p:sp>
      <p:sp>
        <p:nvSpPr>
          <p:cNvPr id="207" name="Shape 207"/>
          <p:cNvSpPr>
            <a:spLocks noGrp="1"/>
          </p:cNvSpPr>
          <p:nvPr>
            <p:ph type="body" idx="1"/>
          </p:nvPr>
        </p:nvSpPr>
        <p:spPr>
          <a:xfrm>
            <a:off x="0" y="1419620"/>
            <a:ext cx="9144000" cy="3723882"/>
          </a:xfrm>
          <a:prstGeom prst="rect">
            <a:avLst/>
          </a:prstGeom>
        </p:spPr>
        <p:txBody>
          <a:bodyPr/>
          <a:lstStyle/>
          <a:p>
            <a:r>
              <a:t>Стандартизация: </a:t>
            </a:r>
          </a:p>
          <a:p>
            <a:pPr marL="0" lvl="1" indent="457200">
              <a:spcBef>
                <a:spcPts val="600"/>
              </a:spcBef>
              <a:buSzTx/>
              <a:buNone/>
              <a:defRPr sz="2800"/>
            </a:pPr>
            <a:r>
              <a:t>1)</a:t>
            </a:r>
          </a:p>
          <a:p>
            <a:pPr marL="0" lvl="1" indent="457200">
              <a:spcBef>
                <a:spcPts val="600"/>
              </a:spcBef>
              <a:buSzTx/>
              <a:buNone/>
              <a:defRPr sz="2800"/>
            </a:pPr>
            <a:r>
              <a:t>2)</a:t>
            </a:r>
          </a:p>
          <a:p>
            <a:pPr>
              <a:defRPr sz="2800"/>
            </a:pPr>
            <a:endParaRPr/>
          </a:p>
          <a:p>
            <a:r>
              <a:t>Нормализация:</a:t>
            </a:r>
          </a:p>
        </p:txBody>
      </p:sp>
      <p:pic>
        <p:nvPicPr>
          <p:cNvPr id="208" name="image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87748" y="1608646"/>
            <a:ext cx="847726" cy="27146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image9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664633" y="1608646"/>
            <a:ext cx="866777" cy="27146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image10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79066" y="2001198"/>
            <a:ext cx="1519238" cy="4000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image11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672730" y="2094069"/>
            <a:ext cx="819152" cy="2143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image12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201985" y="2696617"/>
            <a:ext cx="685802" cy="2143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image13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966154" y="2603748"/>
            <a:ext cx="947739" cy="40005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image14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771799" y="4318992"/>
            <a:ext cx="957264" cy="40005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image15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4197908" y="4435673"/>
            <a:ext cx="466727" cy="16669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image16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3301998" y="3762574"/>
            <a:ext cx="571502" cy="20002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image17.pn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4368632" y="3644007"/>
            <a:ext cx="1885952" cy="43815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image18.png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5004444" y="4299942"/>
            <a:ext cx="1757366" cy="4381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/>
          </p:cNvSpPr>
          <p:nvPr>
            <p:ph type="body" idx="1"/>
          </p:nvPr>
        </p:nvSpPr>
        <p:spPr>
          <a:xfrm>
            <a:off x="0" y="1059582"/>
            <a:ext cx="9144000" cy="3535041"/>
          </a:xfrm>
          <a:prstGeom prst="rect">
            <a:avLst/>
          </a:prstGeom>
        </p:spPr>
        <p:txBody>
          <a:bodyPr/>
          <a:lstStyle/>
          <a:p>
            <a:pPr marL="339470" indent="-339470" defTabSz="905255">
              <a:defRPr sz="3100"/>
            </a:pPr>
            <a:r>
              <a:t>Какие объекты можно признать аномальными в базе Turkey Student Evaluation?</a:t>
            </a:r>
          </a:p>
          <a:p>
            <a:pPr marL="339470" indent="-339470" defTabSz="905255">
              <a:defRPr sz="3100"/>
            </a:pPr>
            <a:r>
              <a:t>Какую информацию можно извлечь из данных?</a:t>
            </a:r>
          </a:p>
          <a:p>
            <a:pPr marL="339470" indent="-339470" defTabSz="905255">
              <a:defRPr sz="3100"/>
            </a:pPr>
            <a:r>
              <a:t>Как можно использовать эту информацию в будущем?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2" name="Table 222"/>
          <p:cNvGraphicFramePr/>
          <p:nvPr>
            <p:extLst>
              <p:ext uri="{D42A27DB-BD31-4B8C-83A1-F6EECF244321}">
                <p14:modId xmlns:p14="http://schemas.microsoft.com/office/powerpoint/2010/main" val="1576003063"/>
              </p:ext>
            </p:extLst>
          </p:nvPr>
        </p:nvGraphicFramePr>
        <p:xfrm>
          <a:off x="91752" y="0"/>
          <a:ext cx="8960479" cy="4983479"/>
        </p:xfrm>
        <a:graphic>
          <a:graphicData uri="http://schemas.openxmlformats.org/drawingml/2006/table">
            <a:tbl>
              <a:tblPr firstCol="1">
                <a:tableStyleId>{4C3C2611-4C71-4FC5-86AE-919BDF0F9419}</a:tableStyleId>
              </a:tblPr>
              <a:tblGrid>
                <a:gridCol w="293631"/>
                <a:gridCol w="303103"/>
                <a:gridCol w="316193"/>
                <a:gridCol w="435993"/>
                <a:gridCol w="710857"/>
                <a:gridCol w="204025"/>
                <a:gridCol w="208383"/>
                <a:gridCol w="208383"/>
                <a:gridCol w="208383"/>
                <a:gridCol w="208383"/>
                <a:gridCol w="208383"/>
                <a:gridCol w="208383"/>
                <a:gridCol w="208383"/>
                <a:gridCol w="208383"/>
                <a:gridCol w="265215"/>
                <a:gridCol w="255743"/>
                <a:gridCol w="265215"/>
                <a:gridCol w="265215"/>
                <a:gridCol w="265215"/>
                <a:gridCol w="265215"/>
                <a:gridCol w="265215"/>
                <a:gridCol w="265215"/>
                <a:gridCol w="265215"/>
                <a:gridCol w="265215"/>
                <a:gridCol w="265215"/>
                <a:gridCol w="265215"/>
                <a:gridCol w="265215"/>
                <a:gridCol w="265215"/>
                <a:gridCol w="265215"/>
                <a:gridCol w="265215"/>
                <a:gridCol w="265215"/>
                <a:gridCol w="265215"/>
                <a:gridCol w="265215"/>
              </a:tblGrid>
              <a:tr h="355600">
                <a:tc gridSpan="33">
                  <a:txBody>
                    <a:bodyPr/>
                    <a:lstStyle/>
                    <a:p>
                      <a:pPr algn="ctr" defTabSz="457200">
                        <a:spcBef>
                          <a:spcPts val="600"/>
                        </a:spcBef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Пример объектов - выбросов базы Turkey Evaluation Student</a:t>
                      </a:r>
                    </a:p>
                  </a:txBody>
                  <a:tcPr marL="50800" marR="50800" marT="50800" marB="50800" anchor="ctr" horzOverflow="overflow">
                    <a:lnL/>
                    <a:lnR/>
                    <a:lnT/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6182">
                <a:tc>
                  <a:txBody>
                    <a:bodyPr/>
                    <a:lstStyle/>
                    <a:p>
                      <a:pPr algn="l" defTabSz="4572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000" b="1" dirty="0" err="1" smtClean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i</a:t>
                      </a:r>
                      <a:endParaRPr sz="1000" b="1" dirty="0"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lang="en-US" sz="1000" dirty="0" smtClean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c</a:t>
                      </a:r>
                      <a:endParaRPr sz="1000" dirty="0"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</a:txBody>
                  <a:tcPr marL="50800" marR="50800" marT="50800" marB="5080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000" dirty="0" smtClean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nb</a:t>
                      </a:r>
                      <a:endParaRPr sz="1000" dirty="0"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000" dirty="0" smtClean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att</a:t>
                      </a:r>
                      <a:endParaRPr sz="1000" dirty="0"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000" dirty="0" smtClean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diff</a:t>
                      </a:r>
                      <a:endParaRPr sz="1000" dirty="0"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000" dirty="0" smtClean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  <a:endParaRPr sz="1000" dirty="0"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000" dirty="0" smtClean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  <a:endParaRPr sz="1000" dirty="0"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000" dirty="0" smtClean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  <a:endParaRPr sz="1000" dirty="0"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000" dirty="0" smtClean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  <a:endParaRPr sz="1000" dirty="0"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000" dirty="0" smtClean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  <a:endParaRPr sz="1000" dirty="0"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000" dirty="0" smtClean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6</a:t>
                      </a:r>
                      <a:endParaRPr sz="1000" dirty="0"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000" dirty="0" smtClean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7</a:t>
                      </a:r>
                      <a:endParaRPr sz="1000" dirty="0"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000" dirty="0" smtClean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8</a:t>
                      </a:r>
                      <a:endParaRPr sz="1000" dirty="0"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000" dirty="0" smtClean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9</a:t>
                      </a:r>
                      <a:endParaRPr sz="1000" dirty="0"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000" dirty="0" smtClean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10</a:t>
                      </a:r>
                      <a:endParaRPr sz="1000" dirty="0"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000" dirty="0" smtClean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11</a:t>
                      </a:r>
                      <a:endParaRPr sz="1000" dirty="0"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000" dirty="0" smtClean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12</a:t>
                      </a:r>
                      <a:endParaRPr sz="1000" dirty="0"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000" dirty="0" smtClean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13</a:t>
                      </a:r>
                      <a:endParaRPr sz="1000" dirty="0"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000" dirty="0" smtClean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14</a:t>
                      </a:r>
                      <a:endParaRPr sz="1000" dirty="0"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000" dirty="0" smtClean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15</a:t>
                      </a:r>
                      <a:endParaRPr sz="1000" dirty="0"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000" dirty="0" smtClean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16</a:t>
                      </a:r>
                      <a:endParaRPr sz="1000" dirty="0"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000" dirty="0" smtClean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17</a:t>
                      </a:r>
                      <a:endParaRPr sz="1000" dirty="0"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000" dirty="0" smtClean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18</a:t>
                      </a:r>
                      <a:endParaRPr sz="1000" dirty="0"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000" dirty="0" smtClean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19</a:t>
                      </a:r>
                      <a:endParaRPr sz="1000" dirty="0"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000" dirty="0" smtClean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20</a:t>
                      </a:r>
                      <a:endParaRPr sz="1000" dirty="0"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000" dirty="0" smtClean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21</a:t>
                      </a:r>
                      <a:endParaRPr sz="1000" dirty="0"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000" dirty="0" smtClean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22</a:t>
                      </a:r>
                      <a:endParaRPr sz="1000" dirty="0"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000" dirty="0" smtClean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23</a:t>
                      </a:r>
                      <a:endParaRPr sz="1000" dirty="0"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000" dirty="0" smtClean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24</a:t>
                      </a:r>
                      <a:endParaRPr sz="1000" dirty="0"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000" dirty="0" smtClean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25</a:t>
                      </a:r>
                      <a:endParaRPr sz="1000" dirty="0"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000" dirty="0" smtClean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26</a:t>
                      </a:r>
                      <a:endParaRPr sz="1000" dirty="0"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000" dirty="0" smtClean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27</a:t>
                      </a:r>
                      <a:endParaRPr sz="1000" dirty="0"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000" dirty="0" smtClean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28</a:t>
                      </a:r>
                      <a:endParaRPr sz="1000" dirty="0"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196182">
                <a:tc>
                  <a:txBody>
                    <a:bodyPr/>
                    <a:lstStyle/>
                    <a:p>
                      <a:pPr defTabSz="4572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700" b="1" dirty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196182">
                <a:tc>
                  <a:txBody>
                    <a:bodyPr/>
                    <a:lstStyle/>
                    <a:p>
                      <a:pPr defTabSz="4572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700" b="1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196182">
                <a:tc>
                  <a:txBody>
                    <a:bodyPr/>
                    <a:lstStyle/>
                    <a:p>
                      <a:pPr defTabSz="4572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700" b="1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 dirty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196182">
                <a:tc>
                  <a:txBody>
                    <a:bodyPr/>
                    <a:lstStyle/>
                    <a:p>
                      <a:pPr defTabSz="4572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700" b="1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196182">
                <a:tc>
                  <a:txBody>
                    <a:bodyPr/>
                    <a:lstStyle/>
                    <a:p>
                      <a:pPr defTabSz="4572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700" b="1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 dirty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 dirty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 dirty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 dirty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 dirty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 dirty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 dirty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 dirty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 dirty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 dirty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196182">
                <a:tc>
                  <a:txBody>
                    <a:bodyPr/>
                    <a:lstStyle/>
                    <a:p>
                      <a:pPr defTabSz="4572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700" b="1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 dirty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196182">
                <a:tc>
                  <a:txBody>
                    <a:bodyPr/>
                    <a:lstStyle/>
                    <a:p>
                      <a:pPr defTabSz="4572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700" b="1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 dirty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196182">
                <a:tc>
                  <a:txBody>
                    <a:bodyPr/>
                    <a:lstStyle/>
                    <a:p>
                      <a:pPr defTabSz="4572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700" b="1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196182">
                <a:tc>
                  <a:txBody>
                    <a:bodyPr/>
                    <a:lstStyle/>
                    <a:p>
                      <a:pPr defTabSz="4572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700" b="1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196182">
                <a:tc>
                  <a:txBody>
                    <a:bodyPr/>
                    <a:lstStyle/>
                    <a:p>
                      <a:pPr defTabSz="4572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700" b="1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196182">
                <a:tc>
                  <a:txBody>
                    <a:bodyPr/>
                    <a:lstStyle/>
                    <a:p>
                      <a:pPr defTabSz="4572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700" b="1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196182">
                <a:tc>
                  <a:txBody>
                    <a:bodyPr/>
                    <a:lstStyle/>
                    <a:p>
                      <a:pPr defTabSz="4572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700" b="1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196182">
                <a:tc>
                  <a:txBody>
                    <a:bodyPr/>
                    <a:lstStyle/>
                    <a:p>
                      <a:pPr defTabSz="4572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700" b="1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196182">
                <a:tc>
                  <a:txBody>
                    <a:bodyPr/>
                    <a:lstStyle/>
                    <a:p>
                      <a:pPr defTabSz="4572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700" b="1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196182">
                <a:tc>
                  <a:txBody>
                    <a:bodyPr/>
                    <a:lstStyle/>
                    <a:p>
                      <a:pPr defTabSz="4572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700" b="1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 dirty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 dirty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196182">
                <a:tc>
                  <a:txBody>
                    <a:bodyPr/>
                    <a:lstStyle/>
                    <a:p>
                      <a:pPr defTabSz="4572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700" b="1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 dirty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 dirty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196182">
                <a:tc>
                  <a:txBody>
                    <a:bodyPr/>
                    <a:lstStyle/>
                    <a:p>
                      <a:pPr defTabSz="4572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700" b="1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 dirty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196182">
                <a:tc>
                  <a:txBody>
                    <a:bodyPr/>
                    <a:lstStyle/>
                    <a:p>
                      <a:pPr defTabSz="4572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700" b="1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0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196182">
                <a:tc>
                  <a:txBody>
                    <a:bodyPr/>
                    <a:lstStyle/>
                    <a:p>
                      <a:pPr defTabSz="4572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700" b="1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 dirty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 dirty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 dirty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196182">
                <a:tc>
                  <a:txBody>
                    <a:bodyPr/>
                    <a:lstStyle/>
                    <a:p>
                      <a:pPr defTabSz="4572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700" b="1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196182">
                <a:tc>
                  <a:txBody>
                    <a:bodyPr/>
                    <a:lstStyle/>
                    <a:p>
                      <a:pPr defTabSz="4572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700" b="1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 dirty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700" dirty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1063229"/>
          </a:xfrm>
          <a:prstGeom prst="rect">
            <a:avLst/>
          </a:prstGeom>
          <a:solidFill>
            <a:srgbClr val="1F497D"/>
          </a:solidFill>
        </p:spPr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r>
              <a:t>Поиск выбросов</a:t>
            </a:r>
          </a:p>
        </p:txBody>
      </p:sp>
      <p:sp>
        <p:nvSpPr>
          <p:cNvPr id="225" name="Shape 225"/>
          <p:cNvSpPr>
            <a:spLocks noGrp="1"/>
          </p:cNvSpPr>
          <p:nvPr>
            <p:ph type="body" idx="1"/>
          </p:nvPr>
        </p:nvSpPr>
        <p:spPr>
          <a:xfrm>
            <a:off x="457199" y="1200150"/>
            <a:ext cx="3779513" cy="3394474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defRPr sz="2700"/>
            </a:pPr>
            <a:r>
              <a:rPr lang="ru-RU" dirty="0" smtClean="0"/>
              <a:t>Ковариационная матрица близка к вырожденной (определитель </a:t>
            </a:r>
            <a:r>
              <a:rPr lang="en-US" dirty="0" smtClean="0"/>
              <a:t>~0)</a:t>
            </a:r>
          </a:p>
          <a:p>
            <a:pPr>
              <a:lnSpc>
                <a:spcPct val="90000"/>
              </a:lnSpc>
              <a:defRPr sz="2700"/>
            </a:pPr>
            <a:r>
              <a:rPr lang="ru-RU" dirty="0" smtClean="0"/>
              <a:t>Объекты в большинстве либо очень далеки от того чтобы быть выбросами, либо выбросы при практически любом уровне значимости</a:t>
            </a:r>
            <a:endParaRPr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119669"/>
              </p:ext>
            </p:extLst>
          </p:nvPr>
        </p:nvGraphicFramePr>
        <p:xfrm>
          <a:off x="5421475" y="1487424"/>
          <a:ext cx="3497025" cy="3053080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928854"/>
                <a:gridCol w="1402496"/>
                <a:gridCol w="1165675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Номер</a:t>
                      </a:r>
                      <a:r>
                        <a:rPr lang="ru-RU" baseline="0" dirty="0" smtClean="0"/>
                        <a:t> объекта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Расстояние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Махалонобиса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Уровень отвержения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0.5697776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dirty="0" smtClean="0"/>
                        <a:t>1.5927358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31.0974686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0.68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4.9708474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0.0000004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116.0313671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0.4032532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140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 smtClean="0"/>
                        <a:t>119.5756981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~1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1063229"/>
          </a:xfrm>
          <a:prstGeom prst="rect">
            <a:avLst/>
          </a:prstGeom>
          <a:solidFill>
            <a:srgbClr val="1F497D"/>
          </a:solidFill>
        </p:spPr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r>
              <a:t>Поиск выбросов</a:t>
            </a:r>
          </a:p>
        </p:txBody>
      </p:sp>
      <p:sp>
        <p:nvSpPr>
          <p:cNvPr id="225" name="Shape 225"/>
          <p:cNvSpPr>
            <a:spLocks noGrp="1"/>
          </p:cNvSpPr>
          <p:nvPr>
            <p:ph type="body" idx="1"/>
          </p:nvPr>
        </p:nvSpPr>
        <p:spPr>
          <a:xfrm>
            <a:off x="457199" y="1200150"/>
            <a:ext cx="8167107" cy="3394474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defRPr sz="2700"/>
            </a:pPr>
            <a:r>
              <a:rPr dirty="0"/>
              <a:t>Объекты-выбросы </a:t>
            </a:r>
            <a:r>
              <a:rPr lang="ru-RU" dirty="0" smtClean="0"/>
              <a:t>практически </a:t>
            </a:r>
            <a:r>
              <a:rPr dirty="0" smtClean="0"/>
              <a:t>не </a:t>
            </a:r>
            <a:r>
              <a:rPr dirty="0"/>
              <a:t>меняются </a:t>
            </a:r>
            <a:r>
              <a:rPr dirty="0" smtClean="0"/>
              <a:t>при</a:t>
            </a:r>
            <a:r>
              <a:rPr lang="ru-RU" dirty="0" smtClean="0"/>
              <a:t> разумном</a:t>
            </a:r>
            <a:r>
              <a:rPr dirty="0" smtClean="0"/>
              <a:t> </a:t>
            </a:r>
            <a:r>
              <a:rPr dirty="0"/>
              <a:t>изменении </a:t>
            </a:r>
            <a:r>
              <a:rPr dirty="0" smtClean="0"/>
              <a:t>параметр</a:t>
            </a:r>
            <a:r>
              <a:rPr lang="ru-RU" dirty="0" smtClean="0"/>
              <a:t>а уровня значимости</a:t>
            </a:r>
            <a:endParaRPr dirty="0"/>
          </a:p>
          <a:p>
            <a:pPr>
              <a:lnSpc>
                <a:spcPct val="90000"/>
              </a:lnSpc>
              <a:defRPr sz="2700"/>
            </a:pPr>
            <a:r>
              <a:rPr dirty="0"/>
              <a:t>Объекты, которые </a:t>
            </a:r>
            <a:r>
              <a:rPr lang="ru-RU" dirty="0" smtClean="0"/>
              <a:t>были сочтены</a:t>
            </a:r>
            <a:r>
              <a:rPr dirty="0" smtClean="0"/>
              <a:t> </a:t>
            </a:r>
            <a:r>
              <a:rPr dirty="0"/>
              <a:t>выбросами не выглядят аномальными</a:t>
            </a:r>
          </a:p>
          <a:p>
            <a:pPr>
              <a:lnSpc>
                <a:spcPct val="90000"/>
              </a:lnSpc>
              <a:defRPr sz="2700"/>
            </a:pPr>
            <a:r>
              <a:rPr dirty="0"/>
              <a:t>В данном случае анализ </a:t>
            </a:r>
            <a:r>
              <a:rPr lang="ru-RU" dirty="0" smtClean="0"/>
              <a:t>многомерных </a:t>
            </a:r>
            <a:r>
              <a:rPr dirty="0" smtClean="0"/>
              <a:t>выбросов </a:t>
            </a:r>
            <a:r>
              <a:rPr dirty="0"/>
              <a:t>не имеет </a:t>
            </a:r>
            <a:r>
              <a:rPr dirty="0" smtClean="0"/>
              <a:t>смысла</a:t>
            </a:r>
            <a:r>
              <a:rPr lang="ru-RU" dirty="0" smtClean="0"/>
              <a:t>. Необходимо придумать критерий удаления аномальных объектов.</a:t>
            </a:r>
            <a:r>
              <a:rPr dirty="0" smtClean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8771906"/>
      </p:ext>
    </p:extLst>
  </p:cSld>
  <p:clrMapOvr>
    <a:masterClrMapping/>
  </p:clrMapOvr>
  <p:transition xmlns:p14="http://schemas.microsoft.com/office/powerpoint/2010/main"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1063229"/>
          </a:xfrm>
          <a:prstGeom prst="rect">
            <a:avLst/>
          </a:prstGeom>
          <a:solidFill>
            <a:srgbClr val="1F497D"/>
          </a:solidFill>
        </p:spPr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r>
              <a:t>Виды наборов данных</a:t>
            </a:r>
          </a:p>
        </p:txBody>
      </p:sp>
      <p:sp>
        <p:nvSpPr>
          <p:cNvPr id="135" name="Shape 135"/>
          <p:cNvSpPr>
            <a:spLocks noGrp="1"/>
          </p:cNvSpPr>
          <p:nvPr>
            <p:ph type="body" idx="1"/>
          </p:nvPr>
        </p:nvSpPr>
        <p:spPr>
          <a:xfrm>
            <a:off x="0" y="1200151"/>
            <a:ext cx="9144000" cy="3394472"/>
          </a:xfrm>
          <a:prstGeom prst="rect">
            <a:avLst/>
          </a:prstGeom>
        </p:spPr>
        <p:txBody>
          <a:bodyPr/>
          <a:lstStyle/>
          <a:p>
            <a:pPr marL="273785" indent="-273785" defTabSz="585215">
              <a:spcBef>
                <a:spcPts val="400"/>
              </a:spcBef>
              <a:buFontTx/>
              <a:buAutoNum type="arabicPeriod"/>
              <a:defRPr sz="2000"/>
            </a:pPr>
            <a:r>
              <a:t>Объект-Признак: каждая строчка - объект, каждый столбец - некоторый признак.</a:t>
            </a:r>
          </a:p>
          <a:p>
            <a:pPr marL="273785" indent="-273785" defTabSz="585215">
              <a:spcBef>
                <a:spcPts val="400"/>
              </a:spcBef>
              <a:buFontTx/>
              <a:buAutoNum type="arabicPeriod"/>
              <a:defRPr sz="2000"/>
            </a:pPr>
            <a:r>
              <a:t>Сенсорные данные(временные ряды): каждый столбец - некоторый сенсор, каждая строчка - показатели сенсоров на некоторой временной отметке</a:t>
            </a:r>
          </a:p>
          <a:p>
            <a:pPr marL="273785" indent="-273785" defTabSz="585215">
              <a:spcBef>
                <a:spcPts val="400"/>
              </a:spcBef>
              <a:buFontTx/>
              <a:buAutoNum type="arabicPeriod"/>
              <a:defRPr sz="2000"/>
            </a:pPr>
            <a:r>
              <a:t>Изображения: каждый пиксель закодирован некоторым образом (RGB, YCbCr)</a:t>
            </a:r>
          </a:p>
          <a:p>
            <a:pPr marL="273785" indent="-273785" defTabSz="585215">
              <a:spcBef>
                <a:spcPts val="400"/>
              </a:spcBef>
              <a:buFontTx/>
              <a:buAutoNum type="arabicPeriod"/>
              <a:defRPr sz="2000"/>
            </a:pPr>
            <a:r>
              <a:t>Логи (журналы событий): каждая строчка - это событие, представленное в формализованном виде</a:t>
            </a:r>
          </a:p>
          <a:p>
            <a:pPr marL="273785" indent="-273785" defTabSz="585215">
              <a:spcBef>
                <a:spcPts val="400"/>
              </a:spcBef>
              <a:buFontTx/>
              <a:buAutoNum type="arabicPeriod"/>
              <a:defRPr sz="2000"/>
            </a:pPr>
            <a:r>
              <a:t>Документы: неструктурированный набор данных, тексты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1063229"/>
          </a:xfrm>
          <a:prstGeom prst="rect">
            <a:avLst/>
          </a:prstGeom>
          <a:solidFill>
            <a:srgbClr val="1F497D"/>
          </a:solidFill>
        </p:spPr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r>
              <a:t>Практическое задание</a:t>
            </a:r>
          </a:p>
        </p:txBody>
      </p:sp>
      <p:sp>
        <p:nvSpPr>
          <p:cNvPr id="228" name="Shape 228"/>
          <p:cNvSpPr>
            <a:spLocks noGrp="1"/>
          </p:cNvSpPr>
          <p:nvPr>
            <p:ph type="body" idx="1"/>
          </p:nvPr>
        </p:nvSpPr>
        <p:spPr>
          <a:xfrm>
            <a:off x="0" y="1200149"/>
            <a:ext cx="9144000" cy="3943351"/>
          </a:xfrm>
          <a:prstGeom prst="rect">
            <a:avLst/>
          </a:prstGeom>
        </p:spPr>
        <p:txBody>
          <a:bodyPr/>
          <a:lstStyle/>
          <a:p>
            <a:pPr marL="514350" indent="-514350">
              <a:lnSpc>
                <a:spcPct val="80000"/>
              </a:lnSpc>
              <a:spcBef>
                <a:spcPts val="400"/>
              </a:spcBef>
              <a:buFontTx/>
              <a:buAutoNum type="arabicPeriod"/>
              <a:defRPr sz="2000"/>
            </a:pPr>
            <a:r>
              <a:rPr dirty="0"/>
              <a:t>Предложить методы анализа выбросов, учитывая особенности данных. Сделать анализ выбросов, удалить выбросы.</a:t>
            </a:r>
          </a:p>
          <a:p>
            <a:pPr marL="514350" indent="-514350">
              <a:lnSpc>
                <a:spcPct val="80000"/>
              </a:lnSpc>
              <a:spcBef>
                <a:spcPts val="400"/>
              </a:spcBef>
              <a:buFontTx/>
              <a:buAutoNum type="arabicPeriod"/>
              <a:defRPr sz="2000"/>
            </a:pPr>
            <a:r>
              <a:rPr dirty="0"/>
              <a:t>Проанализировать матрицу корреляций оценок по различным критериям качества преподавания. Выявить значимые корреляции. Объяснить высокие и низкие корреляции.</a:t>
            </a:r>
          </a:p>
          <a:p>
            <a:pPr marL="514350" indent="-514350">
              <a:lnSpc>
                <a:spcPct val="80000"/>
              </a:lnSpc>
              <a:spcBef>
                <a:spcPts val="400"/>
              </a:spcBef>
              <a:buFontTx/>
              <a:buAutoNum type="arabicPeriod"/>
              <a:defRPr sz="2000"/>
            </a:pPr>
            <a:r>
              <a:rPr dirty="0"/>
              <a:t>Сравнить матрицы корреляций для разных предметов. </a:t>
            </a:r>
          </a:p>
          <a:p>
            <a:pPr marL="514350" indent="-514350">
              <a:lnSpc>
                <a:spcPct val="80000"/>
              </a:lnSpc>
              <a:spcBef>
                <a:spcPts val="400"/>
              </a:spcBef>
              <a:buFontTx/>
              <a:buAutoNum type="arabicPeriod"/>
              <a:defRPr sz="2000"/>
            </a:pPr>
            <a:r>
              <a:rPr dirty="0"/>
              <a:t>Проанализировать описательные статистики по преподавателям, разработать метод сравнения преподавателей по приведённым данным.</a:t>
            </a:r>
          </a:p>
          <a:p>
            <a:pPr marL="514350" indent="-514350">
              <a:lnSpc>
                <a:spcPct val="80000"/>
              </a:lnSpc>
              <a:spcBef>
                <a:spcPts val="400"/>
              </a:spcBef>
              <a:buFontTx/>
              <a:buAutoNum type="arabicPeriod"/>
              <a:defRPr sz="2000"/>
            </a:pPr>
            <a:r>
              <a:rPr dirty="0"/>
              <a:t>Проанализировать описательные статистики по предметам, разработать метод сравнения предметов по данным из набора.</a:t>
            </a:r>
          </a:p>
          <a:p>
            <a:pPr marL="514350" indent="-514350">
              <a:lnSpc>
                <a:spcPct val="80000"/>
              </a:lnSpc>
              <a:spcBef>
                <a:spcPts val="400"/>
              </a:spcBef>
              <a:buFontTx/>
              <a:buAutoNum type="arabicPeriod"/>
              <a:defRPr sz="2000"/>
            </a:pPr>
            <a:r>
              <a:rPr dirty="0"/>
              <a:t>Сравнить результаты и производительность вычислений в различных системах: R, Python(Numpy), DAAL.</a:t>
            </a:r>
          </a:p>
          <a:p>
            <a:pPr marL="514350" indent="-514350">
              <a:lnSpc>
                <a:spcPct val="80000"/>
              </a:lnSpc>
              <a:spcBef>
                <a:spcPts val="400"/>
              </a:spcBef>
              <a:buFontTx/>
              <a:buAutoNum type="arabicPeriod"/>
              <a:defRPr sz="2000"/>
            </a:pPr>
            <a:r>
              <a:rPr dirty="0"/>
              <a:t>Разобрать функцию нормализации (z-score) библиотеки DAAL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1063229"/>
          </a:xfrm>
          <a:prstGeom prst="rect">
            <a:avLst/>
          </a:prstGeom>
          <a:solidFill>
            <a:srgbClr val="1F497D"/>
          </a:solidFill>
        </p:spPr>
        <p:txBody>
          <a:bodyPr/>
          <a:lstStyle>
            <a:lvl1pPr defTabSz="786383">
              <a:defRPr sz="3300" b="1">
                <a:solidFill>
                  <a:srgbClr val="FFFFFF"/>
                </a:solidFill>
              </a:defRPr>
            </a:lvl1pPr>
          </a:lstStyle>
          <a:p>
            <a:r>
              <a:t>Отслеживание времени работы программы</a:t>
            </a:r>
          </a:p>
        </p:txBody>
      </p:sp>
      <p:graphicFrame>
        <p:nvGraphicFramePr>
          <p:cNvPr id="231" name="Table 231"/>
          <p:cNvGraphicFramePr/>
          <p:nvPr>
            <p:extLst>
              <p:ext uri="{D42A27DB-BD31-4B8C-83A1-F6EECF244321}">
                <p14:modId xmlns:p14="http://schemas.microsoft.com/office/powerpoint/2010/main" val="3320813588"/>
              </p:ext>
            </p:extLst>
          </p:nvPr>
        </p:nvGraphicFramePr>
        <p:xfrm>
          <a:off x="107504" y="1203598"/>
          <a:ext cx="8928992" cy="3657599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8928992"/>
              </a:tblGrid>
              <a:tr h="2664296">
                <a:tc>
                  <a:txBody>
                    <a:bodyPr/>
                    <a:lstStyle/>
                    <a:p>
                      <a:pPr algn="l" defTabSz="457200">
                        <a:defRPr>
                          <a:solidFill>
                            <a:srgbClr val="4F6228"/>
                          </a:solidFill>
                          <a:latin typeface="Menlo"/>
                          <a:ea typeface="Menlo"/>
                          <a:cs typeface="Menlo"/>
                          <a:sym typeface="Menlo"/>
                        </a:defRPr>
                      </a:pPr>
                      <a:r>
                        <a:rPr dirty="0"/>
                        <a:t>//Python</a:t>
                      </a:r>
                      <a:endParaRPr b="1" dirty="0">
                        <a:solidFill>
                          <a:srgbClr val="D17F15"/>
                        </a:solidFill>
                      </a:endParaRPr>
                    </a:p>
                    <a:p>
                      <a:pPr algn="l" defTabSz="457200">
                        <a:defRPr b="1">
                          <a:solidFill>
                            <a:srgbClr val="D17F15"/>
                          </a:solidFill>
                          <a:latin typeface="Menlo"/>
                          <a:ea typeface="Menlo"/>
                          <a:cs typeface="Menlo"/>
                          <a:sym typeface="Menlo"/>
                        </a:defRPr>
                      </a:pPr>
                      <a:r>
                        <a:rPr dirty="0"/>
                        <a:t>import</a:t>
                      </a:r>
                      <a:r>
                        <a:rPr b="0" dirty="0">
                          <a:solidFill>
                            <a:srgbClr val="000000"/>
                          </a:solidFill>
                        </a:rPr>
                        <a:t> time</a:t>
                      </a:r>
                      <a:endParaRPr sz="3000" dirty="0"/>
                    </a:p>
                    <a:p>
                      <a:pPr algn="l" defTabSz="457200">
                        <a:defRPr>
                          <a:latin typeface="Menlo"/>
                          <a:ea typeface="Menlo"/>
                          <a:cs typeface="Menlo"/>
                          <a:sym typeface="Menlo"/>
                        </a:defRPr>
                      </a:pPr>
                      <a:r>
                        <a:t>t1 = time.</a:t>
                      </a:r>
                      <a:r>
                        <a:rPr>
                          <a:solidFill>
                            <a:srgbClr val="578726"/>
                          </a:solidFill>
                        </a:rPr>
                        <a:t>time</a:t>
                      </a:r>
                      <a:r>
                        <a:t>()</a:t>
                      </a:r>
                      <a:endParaRPr sz="3000"/>
                    </a:p>
                    <a:p>
                      <a:pPr algn="l" defTabSz="457200">
                        <a:defRPr>
                          <a:latin typeface="Menlo"/>
                          <a:ea typeface="Menlo"/>
                          <a:cs typeface="Menlo"/>
                          <a:sym typeface="Menlo"/>
                        </a:defRPr>
                      </a:pPr>
                      <a:r>
                        <a:rPr dirty="0"/>
                        <a:t>t2 = time.</a:t>
                      </a:r>
                      <a:r>
                        <a:rPr dirty="0">
                          <a:solidFill>
                            <a:srgbClr val="578726"/>
                          </a:solidFill>
                        </a:rPr>
                        <a:t>process_time</a:t>
                      </a:r>
                      <a:r>
                        <a:rPr dirty="0"/>
                        <a:t>()</a:t>
                      </a:r>
                      <a:endParaRPr sz="3000" dirty="0"/>
                    </a:p>
                    <a:p>
                      <a:pPr algn="l" defTabSz="457200">
                        <a:defRPr>
                          <a:solidFill>
                            <a:srgbClr val="3C0A49"/>
                          </a:solidFill>
                          <a:latin typeface="Menlo"/>
                          <a:ea typeface="Menlo"/>
                          <a:cs typeface="Menlo"/>
                          <a:sym typeface="Menlo"/>
                        </a:defRPr>
                      </a:pPr>
                      <a:r>
                        <a:rPr dirty="0"/>
                        <a:t>…Algorithm execution…</a:t>
                      </a:r>
                      <a:endParaRPr sz="3000" dirty="0"/>
                    </a:p>
                    <a:p>
                      <a:pPr algn="l" defTabSz="457200">
                        <a:defRPr>
                          <a:solidFill>
                            <a:srgbClr val="578726"/>
                          </a:solidFill>
                          <a:latin typeface="Menlo"/>
                          <a:ea typeface="Menlo"/>
                          <a:cs typeface="Menlo"/>
                          <a:sym typeface="Menlo"/>
                        </a:defRPr>
                      </a:pPr>
                      <a:r>
                        <a:rPr dirty="0"/>
                        <a:t>print</a:t>
                      </a:r>
                      <a:r>
                        <a:rPr dirty="0">
                          <a:solidFill>
                            <a:srgbClr val="000000"/>
                          </a:solidFill>
                        </a:rPr>
                        <a:t>("Total time = ", time.</a:t>
                      </a:r>
                      <a:r>
                        <a:rPr dirty="0"/>
                        <a:t>time</a:t>
                      </a:r>
                      <a:r>
                        <a:rPr dirty="0">
                          <a:solidFill>
                            <a:srgbClr val="000000"/>
                          </a:solidFill>
                        </a:rPr>
                        <a:t>() - t1)</a:t>
                      </a:r>
                      <a:br>
                        <a:rPr dirty="0">
                          <a:solidFill>
                            <a:srgbClr val="000000"/>
                          </a:solidFill>
                        </a:rPr>
                      </a:br>
                      <a:r>
                        <a:rPr dirty="0"/>
                        <a:t>print</a:t>
                      </a:r>
                      <a:r>
                        <a:rPr dirty="0">
                          <a:solidFill>
                            <a:srgbClr val="000000"/>
                          </a:solidFill>
                        </a:rPr>
                        <a:t>("Processor time = ", time.</a:t>
                      </a:r>
                      <a:r>
                        <a:rPr dirty="0"/>
                        <a:t>process_time</a:t>
                      </a:r>
                      <a:r>
                        <a:rPr dirty="0">
                          <a:solidFill>
                            <a:srgbClr val="000000"/>
                          </a:solidFill>
                        </a:rPr>
                        <a:t>() - t2)</a:t>
                      </a:r>
                      <a:endParaRPr sz="3000" dirty="0"/>
                    </a:p>
                    <a:p>
                      <a:pPr algn="l" defTabSz="457200">
                        <a:defRPr sz="3000">
                          <a:solidFill>
                            <a:srgbClr val="D78B40"/>
                          </a:solidFill>
                          <a:latin typeface="Menlo"/>
                          <a:ea typeface="Menlo"/>
                          <a:cs typeface="Menlo"/>
                          <a:sym typeface="Menlo"/>
                        </a:defRPr>
                      </a:pPr>
                      <a:endParaRPr sz="3000" dirty="0"/>
                    </a:p>
                    <a:p>
                      <a:pPr algn="l" defTabSz="457200">
                        <a:defRPr>
                          <a:solidFill>
                            <a:srgbClr val="4F6228"/>
                          </a:solidFill>
                          <a:latin typeface="Menlo"/>
                          <a:ea typeface="Menlo"/>
                          <a:cs typeface="Menlo"/>
                          <a:sym typeface="Menlo"/>
                        </a:defRPr>
                      </a:pPr>
                      <a:r>
                        <a:rPr dirty="0"/>
                        <a:t>//R</a:t>
                      </a:r>
                    </a:p>
                    <a:p>
                      <a:pPr algn="l" defTabSz="457200">
                        <a:defRPr>
                          <a:latin typeface="Menlo"/>
                          <a:ea typeface="Menlo"/>
                          <a:cs typeface="Menlo"/>
                          <a:sym typeface="Menlo"/>
                        </a:defRPr>
                      </a:pPr>
                      <a:r>
                        <a:rPr dirty="0"/>
                        <a:t>t1 &lt;- </a:t>
                      </a:r>
                      <a:r>
                        <a:rPr dirty="0">
                          <a:solidFill>
                            <a:srgbClr val="578726"/>
                          </a:solidFill>
                        </a:rPr>
                        <a:t>proc.time()</a:t>
                      </a:r>
                      <a:endParaRPr sz="3000" dirty="0"/>
                    </a:p>
                    <a:p>
                      <a:pPr algn="l" defTabSz="457200">
                        <a:defRPr>
                          <a:solidFill>
                            <a:srgbClr val="3C0A49"/>
                          </a:solidFill>
                          <a:latin typeface="Menlo"/>
                          <a:ea typeface="Menlo"/>
                          <a:cs typeface="Menlo"/>
                          <a:sym typeface="Menlo"/>
                        </a:defRPr>
                      </a:pPr>
                      <a:r>
                        <a:rPr dirty="0"/>
                        <a:t>…Algorithm execution…</a:t>
                      </a:r>
                      <a:endParaRPr sz="3000" dirty="0"/>
                    </a:p>
                    <a:p>
                      <a:pPr algn="l" defTabSz="457200">
                        <a:defRPr>
                          <a:solidFill>
                            <a:srgbClr val="578726"/>
                          </a:solidFill>
                          <a:latin typeface="Menlo"/>
                          <a:ea typeface="Menlo"/>
                          <a:cs typeface="Menlo"/>
                          <a:sym typeface="Menlo"/>
                        </a:defRPr>
                      </a:pPr>
                      <a:r>
                        <a:rPr dirty="0"/>
                        <a:t>proc.time()</a:t>
                      </a:r>
                      <a:r>
                        <a:rPr dirty="0">
                          <a:solidFill>
                            <a:srgbClr val="000000"/>
                          </a:solidFill>
                        </a:rPr>
                        <a:t> - t1</a:t>
                      </a:r>
                      <a:endParaRPr sz="3000" dirty="0"/>
                    </a:p>
                    <a:p>
                      <a:pPr algn="l" defTabSz="457200">
                        <a:defRPr sz="3000">
                          <a:solidFill>
                            <a:srgbClr val="D78B40"/>
                          </a:solidFill>
                          <a:latin typeface="Menlo"/>
                          <a:ea typeface="Menlo"/>
                          <a:cs typeface="Menlo"/>
                          <a:sym typeface="Menlo"/>
                        </a:defRPr>
                      </a:pPr>
                      <a:endParaRPr sz="3000" dirty="0"/>
                    </a:p>
                    <a:p>
                      <a:pPr algn="l" defTabSz="457200">
                        <a:defRPr>
                          <a:solidFill>
                            <a:srgbClr val="4F6228"/>
                          </a:solidFill>
                          <a:latin typeface="Menlo"/>
                          <a:ea typeface="Menlo"/>
                          <a:cs typeface="Menlo"/>
                          <a:sym typeface="Menlo"/>
                        </a:defRPr>
                      </a:pPr>
                      <a:r>
                        <a:rPr dirty="0"/>
                        <a:t>//Java</a:t>
                      </a:r>
                      <a:endParaRPr dirty="0">
                        <a:solidFill>
                          <a:srgbClr val="D17F15"/>
                        </a:solidFill>
                      </a:endParaRPr>
                    </a:p>
                    <a:p>
                      <a:pPr algn="l" defTabSz="457200">
                        <a:defRPr>
                          <a:solidFill>
                            <a:srgbClr val="D17F15"/>
                          </a:solidFill>
                          <a:latin typeface="Menlo"/>
                          <a:ea typeface="Menlo"/>
                          <a:cs typeface="Menlo"/>
                          <a:sym typeface="Menlo"/>
                        </a:defRPr>
                      </a:pPr>
                      <a:r>
                        <a:rPr dirty="0"/>
                        <a:t>long</a:t>
                      </a:r>
                      <a:r>
                        <a:rPr dirty="0">
                          <a:solidFill>
                            <a:srgbClr val="000000"/>
                          </a:solidFill>
                        </a:rPr>
                        <a:t> t1 = System.</a:t>
                      </a:r>
                      <a:r>
                        <a:rPr dirty="0">
                          <a:solidFill>
                            <a:srgbClr val="578726"/>
                          </a:solidFill>
                        </a:rPr>
                        <a:t>nanoTime</a:t>
                      </a:r>
                      <a:r>
                        <a:rPr dirty="0">
                          <a:solidFill>
                            <a:srgbClr val="000000"/>
                          </a:solidFill>
                        </a:rPr>
                        <a:t>();</a:t>
                      </a:r>
                      <a:endParaRPr sz="3000" dirty="0"/>
                    </a:p>
                    <a:p>
                      <a:pPr algn="l" defTabSz="457200">
                        <a:defRPr>
                          <a:solidFill>
                            <a:srgbClr val="3C0A49"/>
                          </a:solidFill>
                          <a:latin typeface="Menlo"/>
                          <a:ea typeface="Menlo"/>
                          <a:cs typeface="Menlo"/>
                          <a:sym typeface="Menlo"/>
                        </a:defRPr>
                      </a:pPr>
                      <a:r>
                        <a:rPr dirty="0"/>
                        <a:t>…Algorithm execution…</a:t>
                      </a:r>
                      <a:endParaRPr sz="3000" dirty="0"/>
                    </a:p>
                    <a:p>
                      <a:pPr algn="l" defTabSz="457200">
                        <a:defRPr>
                          <a:latin typeface="Menlo"/>
                          <a:ea typeface="Menlo"/>
                          <a:cs typeface="Menlo"/>
                          <a:sym typeface="Menlo"/>
                        </a:defRPr>
                      </a:pPr>
                      <a:r>
                        <a:rPr dirty="0"/>
                        <a:t>System.out.</a:t>
                      </a:r>
                      <a:r>
                        <a:rPr dirty="0">
                          <a:solidFill>
                            <a:srgbClr val="578726"/>
                          </a:solidFill>
                        </a:rPr>
                        <a:t>println</a:t>
                      </a:r>
                      <a:r>
                        <a:rPr dirty="0"/>
                        <a:t>(System.</a:t>
                      </a:r>
                      <a:r>
                        <a:rPr dirty="0">
                          <a:solidFill>
                            <a:srgbClr val="578726"/>
                          </a:solidFill>
                        </a:rPr>
                        <a:t>nanoTime</a:t>
                      </a:r>
                      <a:r>
                        <a:rPr dirty="0"/>
                        <a:t>() - t1);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FFCC66"/>
                      </a:solidFill>
                    </a:lnL>
                    <a:lnR w="12700">
                      <a:solidFill>
                        <a:srgbClr val="FFCC66"/>
                      </a:solidFill>
                    </a:lnR>
                    <a:lnT w="12700">
                      <a:solidFill>
                        <a:srgbClr val="FFCC66"/>
                      </a:solidFill>
                    </a:lnT>
                    <a:lnB w="12700">
                      <a:solidFill>
                        <a:srgbClr val="FFCC66"/>
                      </a:solidFill>
                    </a:lnB>
                    <a:solidFill>
                      <a:srgbClr val="FDEAD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1063229"/>
          </a:xfrm>
          <a:prstGeom prst="rect">
            <a:avLst/>
          </a:prstGeom>
          <a:solidFill>
            <a:srgbClr val="1F497D"/>
          </a:solidFill>
        </p:spPr>
        <p:txBody>
          <a:bodyPr/>
          <a:lstStyle>
            <a:lvl1pPr defTabSz="859536">
              <a:defRPr sz="4100" b="1">
                <a:solidFill>
                  <a:srgbClr val="FFFFFF"/>
                </a:solidFill>
              </a:defRPr>
            </a:lvl1pPr>
          </a:lstStyle>
          <a:p>
            <a:r>
              <a:t>Пример: Turkey Student Evaluation*</a:t>
            </a:r>
          </a:p>
        </p:txBody>
      </p:sp>
      <p:sp>
        <p:nvSpPr>
          <p:cNvPr id="138" name="Shape 138"/>
          <p:cNvSpPr>
            <a:spLocks noGrp="1"/>
          </p:cNvSpPr>
          <p:nvPr>
            <p:ph type="body" idx="1"/>
          </p:nvPr>
        </p:nvSpPr>
        <p:spPr>
          <a:xfrm>
            <a:off x="0" y="1200151"/>
            <a:ext cx="9144000" cy="339447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  <a:defRPr sz="2900"/>
            </a:pPr>
            <a:r>
              <a:t>Набор данных содержит ответы студентов на вопросы о качестве преподавания предметов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2900"/>
            </a:pPr>
            <a:r>
              <a:t>Каждый вопрос оценивается баллами от 1 до 5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2900"/>
            </a:pPr>
            <a:r>
              <a:t>28 вопросов о качестве преподавания по пройденному предмету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2900"/>
            </a:pPr>
            <a:r>
              <a:t>3 преподавателя, 13 предметов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2900"/>
            </a:pPr>
            <a:r>
              <a:t>5820 объектов (записей)</a:t>
            </a:r>
          </a:p>
        </p:txBody>
      </p:sp>
      <p:sp>
        <p:nvSpPr>
          <p:cNvPr id="139" name="Shape 139"/>
          <p:cNvSpPr/>
          <p:nvPr/>
        </p:nvSpPr>
        <p:spPr>
          <a:xfrm>
            <a:off x="5680" y="4794706"/>
            <a:ext cx="7014592" cy="383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l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*http://archive.ics.uci.edu/ml/datasets/Turkiye+Student+Evaluation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1" name="Table 141"/>
          <p:cNvGraphicFramePr/>
          <p:nvPr>
            <p:extLst>
              <p:ext uri="{D42A27DB-BD31-4B8C-83A1-F6EECF244321}">
                <p14:modId xmlns:p14="http://schemas.microsoft.com/office/powerpoint/2010/main" val="61577707"/>
              </p:ext>
            </p:extLst>
          </p:nvPr>
        </p:nvGraphicFramePr>
        <p:xfrm>
          <a:off x="107512" y="356838"/>
          <a:ext cx="9036486" cy="4173040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380098"/>
                <a:gridCol w="380085"/>
                <a:gridCol w="665169"/>
                <a:gridCol w="760193"/>
                <a:gridCol w="659053"/>
                <a:gridCol w="269745"/>
                <a:gridCol w="269745"/>
                <a:gridCol w="269745"/>
                <a:gridCol w="269745"/>
                <a:gridCol w="269745"/>
                <a:gridCol w="269745"/>
                <a:gridCol w="269745"/>
                <a:gridCol w="269745"/>
                <a:gridCol w="269745"/>
                <a:gridCol w="343313"/>
                <a:gridCol w="331053"/>
                <a:gridCol w="343313"/>
                <a:gridCol w="343313"/>
                <a:gridCol w="343313"/>
                <a:gridCol w="343313"/>
                <a:gridCol w="343313"/>
                <a:gridCol w="343313"/>
                <a:gridCol w="343313"/>
                <a:gridCol w="343313"/>
                <a:gridCol w="343313"/>
              </a:tblGrid>
              <a:tr h="504168">
                <a:tc>
                  <a:txBody>
                    <a:bodyPr/>
                    <a:lstStyle/>
                    <a:p>
                      <a:pPr algn="l" defTabSz="4572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100" dirty="0">
                          <a:sym typeface="Helvetica Neue"/>
                        </a:rPr>
                        <a:t>instr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sym typeface="Helvetica Neue"/>
                        </a:rPr>
                        <a:t>class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sym typeface="Helvetica Neue"/>
                        </a:rPr>
                        <a:t>nb.repeat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100" dirty="0">
                          <a:sym typeface="Helvetica Neue"/>
                        </a:rPr>
                        <a:t>attendance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sym typeface="Helvetica Neue"/>
                        </a:rPr>
                        <a:t>difficulty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sym typeface="Helvetica Neue"/>
                        </a:rPr>
                        <a:t>Q1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sym typeface="Helvetica Neue"/>
                        </a:rPr>
                        <a:t>Q2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sym typeface="Helvetica Neue"/>
                        </a:rPr>
                        <a:t>Q3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sym typeface="Helvetica Neue"/>
                        </a:rPr>
                        <a:t>Q4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sym typeface="Helvetica Neue"/>
                        </a:rPr>
                        <a:t>Q5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sym typeface="Helvetica Neue"/>
                        </a:rPr>
                        <a:t>Q6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sym typeface="Helvetica Neue"/>
                        </a:rPr>
                        <a:t>Q7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sym typeface="Helvetica Neue"/>
                        </a:rPr>
                        <a:t>Q8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sym typeface="Helvetica Neue"/>
                        </a:rPr>
                        <a:t>Q9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sym typeface="Helvetica Neue"/>
                        </a:rPr>
                        <a:t>Q10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sym typeface="Helvetica Neue"/>
                        </a:rPr>
                        <a:t>Q11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sym typeface="Helvetica Neue"/>
                        </a:rPr>
                        <a:t>Q12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sym typeface="Helvetica Neue"/>
                        </a:rPr>
                        <a:t>Q13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sym typeface="Helvetica Neue"/>
                        </a:rPr>
                        <a:t>Q14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sym typeface="Helvetica Neue"/>
                        </a:rPr>
                        <a:t>Q15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sym typeface="Helvetica Neue"/>
                        </a:rPr>
                        <a:t>Q16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sym typeface="Helvetica Neue"/>
                        </a:rPr>
                        <a:t>Q17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sym typeface="Helvetica Neue"/>
                        </a:rPr>
                        <a:t>Q18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sym typeface="Helvetica Neue"/>
                        </a:rPr>
                        <a:t>Q19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100" dirty="0">
                          <a:sym typeface="Helvetica Neue"/>
                        </a:rPr>
                        <a:t>Q20</a:t>
                      </a:r>
                    </a:p>
                  </a:txBody>
                  <a:tcPr marL="19050" marR="19050" marT="19050" marB="19050" horzOverflow="overflow"/>
                </a:tc>
              </a:tr>
              <a:tr h="308493"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 dirty="0">
                          <a:sym typeface="Helvetica Neue"/>
                        </a:rPr>
                        <a:t>1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2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 dirty="0">
                          <a:sym typeface="Helvetica Neue"/>
                        </a:rPr>
                        <a:t>1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3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5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3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3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3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3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3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3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3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3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3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3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3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3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3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3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3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3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3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3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3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3</a:t>
                      </a:r>
                    </a:p>
                  </a:txBody>
                  <a:tcPr marL="19050" marR="19050" marT="19050" marB="19050" horzOverflow="overflow"/>
                </a:tc>
              </a:tr>
              <a:tr h="305489"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1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2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1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3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4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3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3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3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3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3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3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3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3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3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3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3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3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3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3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3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3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3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3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3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3</a:t>
                      </a:r>
                    </a:p>
                  </a:txBody>
                  <a:tcPr marL="19050" marR="19050" marT="19050" marB="19050" horzOverflow="overflow"/>
                </a:tc>
              </a:tr>
              <a:tr h="305489"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1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2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1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0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1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5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5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5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5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5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5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5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5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5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5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5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5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5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5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5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5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5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5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5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5</a:t>
                      </a:r>
                    </a:p>
                  </a:txBody>
                  <a:tcPr marL="19050" marR="19050" marT="19050" marB="19050" horzOverflow="overflow"/>
                </a:tc>
              </a:tr>
              <a:tr h="305489"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1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2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1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3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5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3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3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3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3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3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3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3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3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3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3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3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3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3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3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3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3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3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3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3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3</a:t>
                      </a:r>
                    </a:p>
                  </a:txBody>
                  <a:tcPr marL="19050" marR="19050" marT="19050" marB="19050" horzOverflow="overflow"/>
                </a:tc>
              </a:tr>
              <a:tr h="305489"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1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2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1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3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4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5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5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5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5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5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5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5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5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5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5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5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5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5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5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5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5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5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5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5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5</a:t>
                      </a:r>
                    </a:p>
                  </a:txBody>
                  <a:tcPr marL="19050" marR="19050" marT="19050" marB="19050" horzOverflow="overflow"/>
                </a:tc>
              </a:tr>
              <a:tr h="305489"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1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2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1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3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4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2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2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2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2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2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2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2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2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2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2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2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2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2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2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2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2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2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2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2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2</a:t>
                      </a:r>
                    </a:p>
                  </a:txBody>
                  <a:tcPr marL="19050" marR="19050" marT="19050" marB="19050" horzOverflow="overflow"/>
                </a:tc>
              </a:tr>
              <a:tr h="305489"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1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2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2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1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5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3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3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2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2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5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3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3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3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5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5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4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4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3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4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4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4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4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4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4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4</a:t>
                      </a:r>
                    </a:p>
                  </a:txBody>
                  <a:tcPr marL="19050" marR="19050" marT="19050" marB="19050" horzOverflow="overflow"/>
                </a:tc>
              </a:tr>
              <a:tr h="305489"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1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2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1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2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4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1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1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4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2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3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3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2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2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2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2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3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2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4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3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3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3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5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2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3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3</a:t>
                      </a:r>
                    </a:p>
                  </a:txBody>
                  <a:tcPr marL="19050" marR="19050" marT="19050" marB="19050" horzOverflow="overflow"/>
                </a:tc>
              </a:tr>
              <a:tr h="305489"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1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7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3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0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4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3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3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3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3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3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3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3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3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3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3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3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3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3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3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3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3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3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3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3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3</a:t>
                      </a:r>
                    </a:p>
                  </a:txBody>
                  <a:tcPr marL="19050" marR="19050" marT="19050" marB="19050" horzOverflow="overflow"/>
                </a:tc>
              </a:tr>
              <a:tr h="305489"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1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7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1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1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1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1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2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1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1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1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1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1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1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1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1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1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1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1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1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1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 dirty="0">
                          <a:sym typeface="Helvetica Neue"/>
                        </a:rPr>
                        <a:t>1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1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1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1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1</a:t>
                      </a:r>
                    </a:p>
                  </a:txBody>
                  <a:tcPr marL="19050" marR="19050" marT="19050" marB="19050" horzOverflow="overflow"/>
                </a:tc>
              </a:tr>
              <a:tr h="305489"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1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7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3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1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3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3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3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3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3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3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3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3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3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3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3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3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3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3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3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3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3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3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3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3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3</a:t>
                      </a:r>
                    </a:p>
                  </a:txBody>
                  <a:tcPr marL="19050" marR="19050" marT="19050" marB="19050" horzOverflow="overflow"/>
                </a:tc>
              </a:tr>
              <a:tr h="305489"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1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7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1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0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1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1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1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1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1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1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1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1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1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1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1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1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1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1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1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1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1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1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1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sym typeface="Helvetica Neue"/>
                        </a:rPr>
                        <a:t>1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 dirty="0">
                          <a:sym typeface="Helvetica Neue"/>
                        </a:rPr>
                        <a:t>1</a:t>
                      </a:r>
                    </a:p>
                  </a:txBody>
                  <a:tcPr marL="19050" marR="19050" marT="19050" marB="1905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1063229"/>
          </a:xfrm>
          <a:prstGeom prst="rect">
            <a:avLst/>
          </a:prstGeom>
          <a:solidFill>
            <a:srgbClr val="1F497D"/>
          </a:solidFill>
        </p:spPr>
        <p:txBody>
          <a:bodyPr/>
          <a:lstStyle>
            <a:lvl1pPr defTabSz="877822">
              <a:defRPr sz="4200" b="1">
                <a:solidFill>
                  <a:srgbClr val="FFFFFF"/>
                </a:solidFill>
              </a:defRPr>
            </a:lvl1pPr>
          </a:lstStyle>
          <a:p>
            <a:r>
              <a:t>Пример: Turkey Student Evaluation</a:t>
            </a:r>
          </a:p>
        </p:txBody>
      </p:sp>
      <p:sp>
        <p:nvSpPr>
          <p:cNvPr id="144" name="Shape 144"/>
          <p:cNvSpPr>
            <a:spLocks noGrp="1"/>
          </p:cNvSpPr>
          <p:nvPr>
            <p:ph type="body" idx="1"/>
          </p:nvPr>
        </p:nvSpPr>
        <p:spPr>
          <a:xfrm>
            <a:off x="0" y="1200151"/>
            <a:ext cx="9144000" cy="339447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defRPr sz="2900"/>
            </a:pPr>
            <a:r>
              <a:t>Как можно привести данные к единообразному виду?</a:t>
            </a:r>
          </a:p>
          <a:p>
            <a:pPr>
              <a:lnSpc>
                <a:spcPct val="80000"/>
              </a:lnSpc>
              <a:spcBef>
                <a:spcPts val="600"/>
              </a:spcBef>
              <a:defRPr sz="2900"/>
            </a:pPr>
            <a:r>
              <a:t>Какие есть инструменты для работы с данными?</a:t>
            </a:r>
          </a:p>
          <a:p>
            <a:pPr>
              <a:lnSpc>
                <a:spcPct val="80000"/>
              </a:lnSpc>
              <a:spcBef>
                <a:spcPts val="600"/>
              </a:spcBef>
              <a:defRPr sz="2900"/>
            </a:pPr>
            <a:r>
              <a:t>Какие простые метрики можно использовать для работы с данными?</a:t>
            </a:r>
          </a:p>
          <a:p>
            <a:pPr>
              <a:lnSpc>
                <a:spcPct val="80000"/>
              </a:lnSpc>
              <a:spcBef>
                <a:spcPts val="600"/>
              </a:spcBef>
              <a:defRPr sz="2900"/>
            </a:pPr>
            <a:r>
              <a:t>Как можно очистить данные от ненужных/мешающих элементов?</a:t>
            </a:r>
          </a:p>
          <a:p>
            <a:pPr>
              <a:lnSpc>
                <a:spcPct val="80000"/>
              </a:lnSpc>
              <a:spcBef>
                <a:spcPts val="600"/>
              </a:spcBef>
              <a:defRPr sz="2900"/>
            </a:pPr>
            <a:r>
              <a:t>Как работать с конкретными данными?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1063229"/>
          </a:xfrm>
          <a:prstGeom prst="rect">
            <a:avLst/>
          </a:prstGeom>
          <a:solidFill>
            <a:srgbClr val="1F497D"/>
          </a:solidFill>
        </p:spPr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r>
              <a:t>Трансформация данных</a:t>
            </a:r>
          </a:p>
        </p:txBody>
      </p:sp>
      <p:sp>
        <p:nvSpPr>
          <p:cNvPr id="147" name="Shape 147"/>
          <p:cNvSpPr>
            <a:spLocks noGrp="1"/>
          </p:cNvSpPr>
          <p:nvPr>
            <p:ph type="body" idx="1"/>
          </p:nvPr>
        </p:nvSpPr>
        <p:spPr>
          <a:xfrm>
            <a:off x="0" y="1200151"/>
            <a:ext cx="9144000" cy="3394472"/>
          </a:xfrm>
          <a:prstGeom prst="rect">
            <a:avLst/>
          </a:prstGeom>
        </p:spPr>
        <p:txBody>
          <a:bodyPr/>
          <a:lstStyle/>
          <a:p>
            <a:pPr marL="301752" indent="-301752" defTabSz="804672">
              <a:lnSpc>
                <a:spcPct val="80000"/>
              </a:lnSpc>
              <a:spcBef>
                <a:spcPts val="600"/>
              </a:spcBef>
              <a:defRPr sz="2500"/>
            </a:pPr>
            <a:r>
              <a:rPr dirty="0"/>
              <a:t>Дискретизация: перевод числовых данных в категориальные</a:t>
            </a:r>
          </a:p>
          <a:p>
            <a:pPr marL="301752" indent="-301752" defTabSz="804672">
              <a:lnSpc>
                <a:spcPct val="80000"/>
              </a:lnSpc>
              <a:spcBef>
                <a:spcPts val="600"/>
              </a:spcBef>
              <a:defRPr sz="2500"/>
            </a:pPr>
            <a:r>
              <a:rPr dirty="0"/>
              <a:t>Бинаризация: трансформация одного </a:t>
            </a:r>
            <a:r>
              <a:rPr lang="ru-RU" dirty="0" smtClean="0"/>
              <a:t>категориального </a:t>
            </a:r>
            <a:r>
              <a:rPr dirty="0" smtClean="0"/>
              <a:t>признака </a:t>
            </a:r>
            <a:r>
              <a:rPr dirty="0"/>
              <a:t>в несколько бинарных</a:t>
            </a:r>
          </a:p>
          <a:p>
            <a:pPr marL="301752" indent="-301752" defTabSz="804672">
              <a:lnSpc>
                <a:spcPct val="80000"/>
              </a:lnSpc>
              <a:spcBef>
                <a:spcPts val="600"/>
              </a:spcBef>
              <a:defRPr sz="2500"/>
            </a:pPr>
            <a:r>
              <a:rPr dirty="0"/>
              <a:t>Работа с текстом: Latent Semantic Analysis (LSA)</a:t>
            </a:r>
          </a:p>
          <a:p>
            <a:pPr marL="301752" indent="-301752" defTabSz="804672">
              <a:lnSpc>
                <a:spcPct val="80000"/>
              </a:lnSpc>
              <a:spcBef>
                <a:spcPts val="600"/>
              </a:spcBef>
              <a:defRPr sz="2500"/>
            </a:pPr>
            <a:r>
              <a:rPr dirty="0"/>
              <a:t>Временные ряды: symbolic aggregate approximation(SAX), вейвлет-преобразование, Фурье преобразование и др.</a:t>
            </a:r>
          </a:p>
          <a:p>
            <a:pPr marL="301752" indent="-301752" defTabSz="804672">
              <a:lnSpc>
                <a:spcPct val="80000"/>
              </a:lnSpc>
              <a:spcBef>
                <a:spcPts val="600"/>
              </a:spcBef>
              <a:defRPr sz="2500"/>
            </a:pPr>
            <a:r>
              <a:rPr dirty="0"/>
              <a:t>Другие виды данных и преобразований: работа с графами, дискретными последовательностями и др.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9" name="Table 149"/>
          <p:cNvGraphicFramePr/>
          <p:nvPr/>
        </p:nvGraphicFramePr>
        <p:xfrm>
          <a:off x="1187620" y="88414"/>
          <a:ext cx="6912772" cy="899160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1728193"/>
                <a:gridCol w="1728193"/>
                <a:gridCol w="1728193"/>
                <a:gridCol w="1728193"/>
              </a:tblGrid>
              <a:tr h="492763">
                <a:tc>
                  <a:txBody>
                    <a:bodyPr/>
                    <a:lstStyle/>
                    <a:p>
                      <a:pPr algn="just" defTabSz="449580">
                        <a:lnSpc>
                          <a:spcPct val="150000"/>
                        </a:lnSpc>
                        <a:defRPr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номинальный </a:t>
                      </a:r>
                      <a:endParaRPr sz="3100"/>
                    </a:p>
                    <a:p>
                      <a:pPr algn="just" defTabSz="449580">
                        <a:lnSpc>
                          <a:spcPct val="150000"/>
                        </a:lnSpc>
                        <a:defRPr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признак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малое</a:t>
                      </a:r>
                    </a:p>
                    <a:p>
                      <a:pPr algn="l" defTabSz="449580">
                        <a:lnSpc>
                          <a:spcPct val="150000"/>
                        </a:lnSpc>
                        <a:defRPr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предприятие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среднее</a:t>
                      </a:r>
                    </a:p>
                    <a:p>
                      <a:pPr algn="l" defTabSz="449580">
                        <a:lnSpc>
                          <a:spcPct val="150000"/>
                        </a:lnSpc>
                        <a:defRPr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предприятие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крупное</a:t>
                      </a:r>
                    </a:p>
                    <a:p>
                      <a:pPr algn="l" defTabSz="449580">
                        <a:lnSpc>
                          <a:spcPct val="150000"/>
                        </a:lnSpc>
                        <a:defRPr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предприятие</a:t>
                      </a:r>
                    </a:p>
                  </a:txBody>
                  <a:tcPr marL="19050" marR="19050" marT="19050" marB="19050" horzOverflow="overflow"/>
                </a:tc>
              </a:tr>
              <a:tr h="262381">
                <a:tc>
                  <a:txBody>
                    <a:bodyPr/>
                    <a:lstStyle/>
                    <a:p>
                      <a:pPr algn="just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числовой признак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</a:p>
                  </a:txBody>
                  <a:tcPr marL="19050" marR="19050" marT="19050" marB="19050" horzOverflow="overflow"/>
                </a:tc>
              </a:tr>
            </a:tbl>
          </a:graphicData>
        </a:graphic>
      </p:graphicFrame>
      <p:graphicFrame>
        <p:nvGraphicFramePr>
          <p:cNvPr id="150" name="Table 150"/>
          <p:cNvGraphicFramePr/>
          <p:nvPr/>
        </p:nvGraphicFramePr>
        <p:xfrm>
          <a:off x="179511" y="1505501"/>
          <a:ext cx="8784975" cy="3514521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265037"/>
                <a:gridCol w="1482162"/>
                <a:gridCol w="1482366"/>
                <a:gridCol w="1486956"/>
                <a:gridCol w="1486956"/>
                <a:gridCol w="1581498"/>
              </a:tblGrid>
              <a:tr h="567609">
                <a:tc>
                  <a:txBody>
                    <a:bodyPr/>
                    <a:lstStyle/>
                    <a:p>
                      <a:pPr algn="just" defTabSz="449580">
                        <a:lnSpc>
                          <a:spcPct val="150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Объект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Признак</a:t>
                      </a:r>
                    </a:p>
                    <a:p>
                      <a:pPr algn="l" defTabSz="449580">
                        <a:lnSpc>
                          <a:spcPct val="150000"/>
                        </a:lnSpc>
                        <a:defRPr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(ном)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Признак</a:t>
                      </a:r>
                      <a:endParaRPr sz="3100"/>
                    </a:p>
                    <a:p>
                      <a:pPr algn="l" defTabSz="449580">
                        <a:lnSpc>
                          <a:spcPct val="150000"/>
                        </a:lnSpc>
                        <a:defRPr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(число, вар.1)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Признак 1</a:t>
                      </a:r>
                      <a:endParaRPr sz="3100"/>
                    </a:p>
                    <a:p>
                      <a:pPr algn="l" defTabSz="449580">
                        <a:lnSpc>
                          <a:spcPct val="150000"/>
                        </a:lnSpc>
                        <a:defRPr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(число, вар.2)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Признак 2</a:t>
                      </a:r>
                      <a:endParaRPr sz="3100"/>
                    </a:p>
                    <a:p>
                      <a:pPr algn="l" defTabSz="449580">
                        <a:lnSpc>
                          <a:spcPct val="150000"/>
                        </a:lnSpc>
                        <a:defRPr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(число, вар.2)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Признак 3</a:t>
                      </a:r>
                      <a:endParaRPr sz="3100"/>
                    </a:p>
                    <a:p>
                      <a:pPr algn="l" defTabSz="449580">
                        <a:lnSpc>
                          <a:spcPct val="150000"/>
                        </a:lnSpc>
                        <a:defRPr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(число, вар.2)</a:t>
                      </a:r>
                    </a:p>
                  </a:txBody>
                  <a:tcPr marL="19050" marR="19050" marT="19050" marB="19050" horzOverflow="overflow"/>
                </a:tc>
              </a:tr>
              <a:tr h="325309">
                <a:tc>
                  <a:txBody>
                    <a:bodyPr/>
                    <a:lstStyle/>
                    <a:p>
                      <a:pPr algn="just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Предприятие 1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малое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19050" marR="19050" marT="19050" marB="19050" horzOverflow="overflow"/>
                </a:tc>
              </a:tr>
              <a:tr h="325309">
                <a:tc>
                  <a:txBody>
                    <a:bodyPr/>
                    <a:lstStyle/>
                    <a:p>
                      <a:pPr algn="just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Предприятие 2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малое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19050" marR="19050" marT="19050" marB="19050" horzOverflow="overflow"/>
                </a:tc>
              </a:tr>
              <a:tr h="325309">
                <a:tc>
                  <a:txBody>
                    <a:bodyPr/>
                    <a:lstStyle/>
                    <a:p>
                      <a:pPr algn="just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Предприятие 3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среднее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19050" marR="19050" marT="19050" marB="19050" horzOverflow="overflow"/>
                </a:tc>
              </a:tr>
              <a:tr h="325309">
                <a:tc>
                  <a:txBody>
                    <a:bodyPr/>
                    <a:lstStyle/>
                    <a:p>
                      <a:pPr algn="just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Предприятие 4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малое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19050" marR="19050" marT="19050" marB="19050" horzOverflow="overflow"/>
                </a:tc>
              </a:tr>
              <a:tr h="325309">
                <a:tc>
                  <a:txBody>
                    <a:bodyPr/>
                    <a:lstStyle/>
                    <a:p>
                      <a:pPr algn="just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Предприятие 5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крупное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19050" marR="19050" marT="19050" marB="19050" horzOverflow="overflow"/>
                </a:tc>
              </a:tr>
              <a:tr h="325309">
                <a:tc>
                  <a:txBody>
                    <a:bodyPr/>
                    <a:lstStyle/>
                    <a:p>
                      <a:pPr algn="just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Предприятие 6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крупное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19050" marR="19050" marT="19050" marB="19050" horzOverflow="overflow"/>
                </a:tc>
              </a:tr>
              <a:tr h="325309">
                <a:tc>
                  <a:txBody>
                    <a:bodyPr/>
                    <a:lstStyle/>
                    <a:p>
                      <a:pPr algn="just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Предприятие 7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среднее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19050" marR="19050" marT="19050" marB="19050" horzOverflow="overflow"/>
                </a:tc>
              </a:tr>
              <a:tr h="325309">
                <a:tc>
                  <a:txBody>
                    <a:bodyPr/>
                    <a:lstStyle/>
                    <a:p>
                      <a:pPr algn="just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Предприятие 8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малое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19050" marR="19050" marT="19050" marB="19050" horzOverflow="overflow"/>
                </a:tc>
              </a:tr>
              <a:tr h="325309">
                <a:tc>
                  <a:txBody>
                    <a:bodyPr/>
                    <a:lstStyle/>
                    <a:p>
                      <a:pPr algn="just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Предприятие 9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крупное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800"/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19050" marR="19050" marT="19050" marB="19050" horzOverflow="overflow"/>
                </a:tc>
              </a:tr>
            </a:tbl>
          </a:graphicData>
        </a:graphic>
      </p:graphicFrame>
      <p:sp>
        <p:nvSpPr>
          <p:cNvPr id="151" name="Shape 151"/>
          <p:cNvSpPr/>
          <p:nvPr/>
        </p:nvSpPr>
        <p:spPr>
          <a:xfrm rot="16200000" flipH="1">
            <a:off x="4440620" y="1118950"/>
            <a:ext cx="360042" cy="241302"/>
          </a:xfrm>
          <a:prstGeom prst="rightArrow">
            <a:avLst>
              <a:gd name="adj1" fmla="val 26050"/>
              <a:gd name="adj2" fmla="val 30978"/>
            </a:avLst>
          </a:prstGeom>
          <a:ln w="25400">
            <a:solidFill>
              <a:srgbClr val="85888D"/>
            </a:solidFill>
            <a:miter lim="400000"/>
          </a:ln>
        </p:spPr>
        <p:txBody>
          <a:bodyPr lIns="45718" tIns="45718" rIns="45718" bIns="45718" anchor="ctr"/>
          <a:lstStyle/>
          <a:p>
            <a:pPr>
              <a:defRPr sz="32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1063229"/>
          </a:xfrm>
          <a:prstGeom prst="rect">
            <a:avLst/>
          </a:prstGeom>
          <a:solidFill>
            <a:srgbClr val="1F497D"/>
          </a:solidFill>
        </p:spPr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r>
              <a:t>Описательные статистики</a:t>
            </a:r>
          </a:p>
        </p:txBody>
      </p:sp>
      <p:sp>
        <p:nvSpPr>
          <p:cNvPr id="154" name="Shape 154"/>
          <p:cNvSpPr>
            <a:spLocks noGrp="1"/>
          </p:cNvSpPr>
          <p:nvPr>
            <p:ph type="body" idx="1"/>
          </p:nvPr>
        </p:nvSpPr>
        <p:spPr>
          <a:xfrm>
            <a:off x="0" y="1200149"/>
            <a:ext cx="9144000" cy="3747866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500"/>
              </a:spcBef>
              <a:defRPr sz="2200"/>
            </a:pPr>
            <a:r>
              <a:t>Минимум и максимум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2200"/>
            </a:pPr>
            <a:r>
              <a:t>Среднее значение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2200"/>
            </a:pPr>
            <a:r>
              <a:t>Характеристики разброса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2200"/>
            </a:pPr>
            <a:r>
              <a:t>Дисперсия 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2200"/>
            </a:pPr>
            <a:r>
              <a:t>Стандартное отклонение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2200"/>
            </a:pPr>
            <a:r>
              <a:t>Интервал изменения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2200"/>
            </a:pPr>
            <a:r>
              <a:t>Медиана и квантили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2200"/>
            </a:pPr>
            <a:r>
              <a:t>Гистограмма частот 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2200"/>
            </a:pPr>
            <a:r>
              <a:t>Матрица ковариаций и корреляций (оценка связи между признаками)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2200"/>
            </a:pPr>
            <a:r>
              <a:t>Коэффициенты асимметрии, эксцесса, высшие моменты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ctr" defTabSz="30956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9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ctr" defTabSz="30956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9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ctr" defTabSz="30956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9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ctr" defTabSz="30956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9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4018</TotalTime>
  <Words>4734</Words>
  <Application>Microsoft Macintosh PowerPoint</Application>
  <PresentationFormat>Экран (16:9)</PresentationFormat>
  <Paragraphs>2423</Paragraphs>
  <Slides>31</Slides>
  <Notes>20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3" baseType="lpstr">
      <vt:lpstr>Тема Office</vt:lpstr>
      <vt:lpstr>Лист</vt:lpstr>
      <vt:lpstr>Лабораторная работа № 1 Первичный анализ наборов данных</vt:lpstr>
      <vt:lpstr>Наборы данных</vt:lpstr>
      <vt:lpstr>Виды наборов данных</vt:lpstr>
      <vt:lpstr>Пример: Turkey Student Evaluation*</vt:lpstr>
      <vt:lpstr>Презентация PowerPoint</vt:lpstr>
      <vt:lpstr>Пример: Turkey Student Evaluation</vt:lpstr>
      <vt:lpstr>Трансформация данных</vt:lpstr>
      <vt:lpstr>Презентация PowerPoint</vt:lpstr>
      <vt:lpstr>Описательные статистики</vt:lpstr>
      <vt:lpstr>Turkey Student Evaluation</vt:lpstr>
      <vt:lpstr>Презентация PowerPoint</vt:lpstr>
      <vt:lpstr>Инструменты анализа данных</vt:lpstr>
      <vt:lpstr>Пример кода</vt:lpstr>
      <vt:lpstr>Вычисление описательных статистик DAAL</vt:lpstr>
      <vt:lpstr>Вычисление описательных статистик NumPy, R</vt:lpstr>
      <vt:lpstr>Аномалии в данных</vt:lpstr>
      <vt:lpstr>Поиск аномальных объектов</vt:lpstr>
      <vt:lpstr>Презентация PowerPoint</vt:lpstr>
      <vt:lpstr>Презентация PowerPoint</vt:lpstr>
      <vt:lpstr>Презентация PowerPoint</vt:lpstr>
      <vt:lpstr>Поиск выбросов</vt:lpstr>
      <vt:lpstr>Поиск выбросов</vt:lpstr>
      <vt:lpstr>Поиск выбросов, R</vt:lpstr>
      <vt:lpstr>Поиск выбросов, DAAL</vt:lpstr>
      <vt:lpstr>Стандартизация данных</vt:lpstr>
      <vt:lpstr>Презентация PowerPoint</vt:lpstr>
      <vt:lpstr>Презентация PowerPoint</vt:lpstr>
      <vt:lpstr>Поиск выбросов</vt:lpstr>
      <vt:lpstr>Поиск выбросов</vt:lpstr>
      <vt:lpstr>Практическое задание</vt:lpstr>
      <vt:lpstr>Отслеживание времени работы программы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Лабораторная работа № 1 Первичный анализ наборов данных</dc:title>
  <cp:lastModifiedBy>Ivan</cp:lastModifiedBy>
  <cp:revision>30</cp:revision>
  <dcterms:modified xsi:type="dcterms:W3CDTF">2017-01-18T15:53:14Z</dcterms:modified>
</cp:coreProperties>
</file>