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tif" ContentType="image/t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6.xml" ContentType="application/vnd.openxmlformats-officedocument.presentationml.notesSlide+xml"/>
  <Override PartName="/ppt/embeddings/oleObject7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8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9.bin" ContentType="application/vnd.openxmlformats-officedocument.oleObject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6" r:id="rId2"/>
    <p:sldId id="288" r:id="rId3"/>
    <p:sldId id="257" r:id="rId4"/>
    <p:sldId id="258" r:id="rId5"/>
    <p:sldId id="260" r:id="rId6"/>
    <p:sldId id="259" r:id="rId7"/>
    <p:sldId id="297" r:id="rId8"/>
    <p:sldId id="283" r:id="rId9"/>
    <p:sldId id="279" r:id="rId10"/>
    <p:sldId id="261" r:id="rId11"/>
    <p:sldId id="282" r:id="rId12"/>
    <p:sldId id="295" r:id="rId13"/>
    <p:sldId id="294" r:id="rId14"/>
    <p:sldId id="289" r:id="rId15"/>
    <p:sldId id="290" r:id="rId16"/>
    <p:sldId id="291" r:id="rId17"/>
    <p:sldId id="292" r:id="rId18"/>
    <p:sldId id="293" r:id="rId19"/>
    <p:sldId id="262" r:id="rId20"/>
    <p:sldId id="280" r:id="rId21"/>
    <p:sldId id="263" r:id="rId22"/>
    <p:sldId id="264" r:id="rId23"/>
    <p:sldId id="281" r:id="rId24"/>
    <p:sldId id="271" r:id="rId25"/>
    <p:sldId id="272" r:id="rId26"/>
    <p:sldId id="286" r:id="rId27"/>
    <p:sldId id="274" r:id="rId28"/>
    <p:sldId id="275" r:id="rId29"/>
    <p:sldId id="296" r:id="rId30"/>
    <p:sldId id="276" r:id="rId31"/>
    <p:sldId id="287" r:id="rId32"/>
    <p:sldId id="277" r:id="rId33"/>
    <p:sldId id="278" r:id="rId34"/>
    <p:sldId id="284" r:id="rId35"/>
    <p:sldId id="285" r:id="rId36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90" autoAdjust="0"/>
  </p:normalViewPr>
  <p:slideViewPr>
    <p:cSldViewPr snapToGrid="0" snapToObjects="1">
      <p:cViewPr varScale="1">
        <p:scale>
          <a:sx n="90" d="100"/>
          <a:sy n="90" d="100"/>
        </p:scale>
        <p:origin x="-120" y="-3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939487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00">
        <a:latin typeface="+mj-lt"/>
        <a:ea typeface="+mj-ea"/>
        <a:cs typeface="+mj-cs"/>
        <a:sym typeface="Helvetica Neue"/>
      </a:defRPr>
    </a:lvl1pPr>
    <a:lvl2pPr indent="228600" defTabSz="171450" latinLnBrk="0">
      <a:lnSpc>
        <a:spcPct val="117999"/>
      </a:lnSpc>
      <a:defRPr sz="800">
        <a:latin typeface="+mj-lt"/>
        <a:ea typeface="+mj-ea"/>
        <a:cs typeface="+mj-cs"/>
        <a:sym typeface="Helvetica Neue"/>
      </a:defRPr>
    </a:lvl2pPr>
    <a:lvl3pPr indent="457200" defTabSz="171450" latinLnBrk="0">
      <a:lnSpc>
        <a:spcPct val="117999"/>
      </a:lnSpc>
      <a:defRPr sz="800">
        <a:latin typeface="+mj-lt"/>
        <a:ea typeface="+mj-ea"/>
        <a:cs typeface="+mj-cs"/>
        <a:sym typeface="Helvetica Neue"/>
      </a:defRPr>
    </a:lvl3pPr>
    <a:lvl4pPr indent="685800" defTabSz="171450" latinLnBrk="0">
      <a:lnSpc>
        <a:spcPct val="117999"/>
      </a:lnSpc>
      <a:defRPr sz="800">
        <a:latin typeface="+mj-lt"/>
        <a:ea typeface="+mj-ea"/>
        <a:cs typeface="+mj-cs"/>
        <a:sym typeface="Helvetica Neue"/>
      </a:defRPr>
    </a:lvl4pPr>
    <a:lvl5pPr indent="914400" defTabSz="171450" latinLnBrk="0">
      <a:lnSpc>
        <a:spcPct val="117999"/>
      </a:lnSpc>
      <a:defRPr sz="800">
        <a:latin typeface="+mj-lt"/>
        <a:ea typeface="+mj-ea"/>
        <a:cs typeface="+mj-cs"/>
        <a:sym typeface="Helvetica Neue"/>
      </a:defRPr>
    </a:lvl5pPr>
    <a:lvl6pPr indent="1143000" defTabSz="171450" latinLnBrk="0">
      <a:lnSpc>
        <a:spcPct val="117999"/>
      </a:lnSpc>
      <a:defRPr sz="800">
        <a:latin typeface="+mj-lt"/>
        <a:ea typeface="+mj-ea"/>
        <a:cs typeface="+mj-cs"/>
        <a:sym typeface="Helvetica Neue"/>
      </a:defRPr>
    </a:lvl6pPr>
    <a:lvl7pPr indent="1371600" defTabSz="171450" latinLnBrk="0">
      <a:lnSpc>
        <a:spcPct val="117999"/>
      </a:lnSpc>
      <a:defRPr sz="800">
        <a:latin typeface="+mj-lt"/>
        <a:ea typeface="+mj-ea"/>
        <a:cs typeface="+mj-cs"/>
        <a:sym typeface="Helvetica Neue"/>
      </a:defRPr>
    </a:lvl7pPr>
    <a:lvl8pPr indent="1600200" defTabSz="171450" latinLnBrk="0">
      <a:lnSpc>
        <a:spcPct val="117999"/>
      </a:lnSpc>
      <a:defRPr sz="800">
        <a:latin typeface="+mj-lt"/>
        <a:ea typeface="+mj-ea"/>
        <a:cs typeface="+mj-cs"/>
        <a:sym typeface="Helvetica Neue"/>
      </a:defRPr>
    </a:lvl8pPr>
    <a:lvl9pPr indent="1828800" defTabSz="171450" latinLnBrk="0">
      <a:lnSpc>
        <a:spcPct val="117999"/>
      </a:lnSpc>
      <a:defRPr sz="8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Набор данных полностью</a:t>
            </a:r>
            <a:r>
              <a:rPr lang="ru-RU" baseline="0" dirty="0" smtClean="0"/>
              <a:t> числовой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658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Название пакета в </a:t>
            </a:r>
            <a:r>
              <a:rPr lang="en-US" dirty="0" smtClean="0"/>
              <a:t>R </a:t>
            </a:r>
            <a:r>
              <a:rPr lang="mr-IN" dirty="0" smtClean="0"/>
              <a:t>–</a:t>
            </a:r>
            <a:r>
              <a:rPr lang="en-US" dirty="0" smtClean="0"/>
              <a:t> e1071.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0308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 = 1, cache = 200MB, no limit iterations (</a:t>
            </a:r>
            <a:r>
              <a:rPr lang="ru-RU" dirty="0" smtClean="0"/>
              <a:t>большое число</a:t>
            </a:r>
            <a:r>
              <a:rPr lang="ru-RU" baseline="0" dirty="0" smtClean="0"/>
              <a:t> в </a:t>
            </a:r>
            <a:r>
              <a:rPr lang="en-US" baseline="0" dirty="0" smtClean="0"/>
              <a:t>DAAL</a:t>
            </a:r>
            <a:r>
              <a:rPr lang="ru-RU" baseline="0" dirty="0" smtClean="0"/>
              <a:t>, результат достигнут на 500 итерациях (0.01 секунды, критерий останова на примерно 100000 </a:t>
            </a:r>
            <a:r>
              <a:rPr lang="ru-RU" baseline="0" dirty="0" err="1" smtClean="0"/>
              <a:t>итерацях</a:t>
            </a:r>
            <a:r>
              <a:rPr lang="en-US" baseline="0" dirty="0" smtClean="0"/>
              <a:t>). </a:t>
            </a:r>
            <a:endParaRPr lang="ru-RU" dirty="0" smtClean="0"/>
          </a:p>
          <a:p>
            <a:r>
              <a:rPr lang="ru-RU" dirty="0" smtClean="0"/>
              <a:t>Можно заметить, что в </a:t>
            </a:r>
            <a:r>
              <a:rPr lang="en-US" dirty="0" smtClean="0"/>
              <a:t>R </a:t>
            </a:r>
            <a:r>
              <a:rPr lang="ru-RU" dirty="0" smtClean="0"/>
              <a:t>рез-ты</a:t>
            </a:r>
            <a:r>
              <a:rPr lang="ru-RU" baseline="0" dirty="0" smtClean="0"/>
              <a:t> отличаются в худшую сторону несмотря на одинаковый набор параметров (ядро, параметры ядра). 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4589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Вместо</a:t>
            </a:r>
            <a:r>
              <a:rPr lang="ru-RU" baseline="0" dirty="0" smtClean="0"/>
              <a:t> скалярного произведения точек в двойственной проблеме можно использовать специальные функции, называемые ядрами. Данные функции переводят пространство, в котором находятся наши точки в пространство большей размерности, что может привести к улучшенной разделимости классов. Можно заметить, что для решения двойственной проблемы достаточно знать скалярное </a:t>
            </a:r>
            <a:r>
              <a:rPr lang="en-US" baseline="0" dirty="0" smtClean="0"/>
              <a:t>/ </a:t>
            </a:r>
            <a:r>
              <a:rPr lang="ru-RU" baseline="0" dirty="0" smtClean="0"/>
              <a:t>внутренне произведение 2х точек (а также константы меток классов). Поэтому, можно заменить скалярное произведение на некоторую другую функцию </a:t>
            </a:r>
            <a:r>
              <a:rPr lang="en-US" baseline="0" dirty="0" smtClean="0"/>
              <a:t>K, </a:t>
            </a:r>
            <a:r>
              <a:rPr lang="ru-RU" baseline="0" dirty="0" smtClean="0"/>
              <a:t>которая по свойствам соответствует скалярному произведению (неотрицательная определенность, симметричность)</a:t>
            </a:r>
            <a:r>
              <a:rPr lang="en-US" baseline="0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465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некоторых случаях можно показать, как ядро преобразует координаты точек в пространство большей размерности. Однако, в некоторых случаях это не всегда возможно.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465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Пример с </a:t>
            </a:r>
            <a:r>
              <a:rPr lang="en-US" dirty="0" smtClean="0"/>
              <a:t>z = </a:t>
            </a:r>
            <a:r>
              <a:rPr lang="en-US" dirty="0" err="1" smtClean="0"/>
              <a:t>sqrt</a:t>
            </a:r>
            <a:r>
              <a:rPr lang="en-US" dirty="0" smtClean="0"/>
              <a:t>(2)/2</a:t>
            </a:r>
            <a:r>
              <a:rPr lang="en-US" baseline="0" dirty="0" smtClean="0"/>
              <a:t> </a:t>
            </a:r>
            <a:r>
              <a:rPr lang="ru-RU" baseline="0" dirty="0" smtClean="0"/>
              <a:t>не является оптимальной разделяющей гиперплоскостью по </a:t>
            </a:r>
            <a:r>
              <a:rPr lang="en-US" baseline="0" dirty="0" smtClean="0"/>
              <a:t>SVM, </a:t>
            </a:r>
            <a:r>
              <a:rPr lang="ru-RU" baseline="0" dirty="0" smtClean="0"/>
              <a:t>но это одна из возможных гиперплоскостей, разделяющих точки точно.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095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Также можно назвать линейное </a:t>
            </a:r>
            <a:r>
              <a:rPr lang="mr-IN" dirty="0" smtClean="0"/>
              <a:t>–</a:t>
            </a:r>
            <a:r>
              <a:rPr lang="ru-RU" dirty="0" smtClean="0"/>
              <a:t> это просто исходная постановка. Также, у каждого ядра есть параметры, которые могут менять ответ при их изменении.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38466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Функция предсказания представляет из себя просто определение расположения точки относительно</a:t>
            </a:r>
            <a:r>
              <a:rPr lang="ru-RU" baseline="0" dirty="0" smtClean="0"/>
              <a:t> разделяющей гиперплоскости. </a:t>
            </a:r>
            <a:r>
              <a:rPr lang="en-US" baseline="0" dirty="0" smtClean="0"/>
              <a:t>W </a:t>
            </a:r>
            <a:r>
              <a:rPr lang="ru-RU" baseline="0" dirty="0" smtClean="0"/>
              <a:t>заменена на значение своей производной. </a:t>
            </a:r>
            <a:r>
              <a:rPr lang="ru-RU" dirty="0" smtClean="0"/>
              <a:t>В</a:t>
            </a:r>
            <a:r>
              <a:rPr lang="ru-RU" baseline="0" dirty="0" smtClean="0"/>
              <a:t> функции предсказания также используется функция ядра (то есть простое скалярное произведение, либо одна из функций, его заменяющих) для внутреннего произведения двух точек. Если какая-то точка не лежит на границе «разделяющей» полосы, то максимальное значение функции будет достигаться если соответствующая лямбда = 0 (см. постановку прямой задачи с множителями </a:t>
            </a:r>
            <a:r>
              <a:rPr lang="ru-RU" baseline="0" dirty="0" err="1" smtClean="0"/>
              <a:t>лагранжа</a:t>
            </a:r>
            <a:r>
              <a:rPr lang="ru-RU" baseline="0" dirty="0" smtClean="0"/>
              <a:t>). Те точки, для которых лямбда не равно нулю и есть опорные, поскольку только от них зависит результат функции предсказания.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По сути процесс обучения </a:t>
            </a:r>
            <a:r>
              <a:rPr lang="en-US" baseline="0" dirty="0" smtClean="0"/>
              <a:t>SVM </a:t>
            </a:r>
            <a:r>
              <a:rPr lang="ru-RU" baseline="0" dirty="0" smtClean="0"/>
              <a:t>на тренировочной выборке просто представляет из себя процесс решения двойственной задачи оптимизации.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4659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Потому</a:t>
            </a:r>
            <a:r>
              <a:rPr lang="ru-RU" baseline="0" dirty="0" smtClean="0"/>
              <a:t> что параметры алгоритмов по умолчанию отличаются. Важные параметры </a:t>
            </a:r>
            <a:r>
              <a:rPr lang="mr-IN" baseline="0" dirty="0" smtClean="0"/>
              <a:t>–</a:t>
            </a:r>
            <a:r>
              <a:rPr lang="ru-RU" baseline="0" dirty="0" smtClean="0"/>
              <a:t> тип ядра, параметры ядра, размер кэша (особенность современного алгоритма </a:t>
            </a:r>
            <a:r>
              <a:rPr lang="en-US" baseline="0" dirty="0" smtClean="0"/>
              <a:t>SVM</a:t>
            </a:r>
            <a:r>
              <a:rPr lang="ru-RU" baseline="0" dirty="0" smtClean="0"/>
              <a:t> </a:t>
            </a:r>
            <a:r>
              <a:rPr lang="mr-IN" baseline="0" dirty="0" smtClean="0"/>
              <a:t>–</a:t>
            </a:r>
            <a:r>
              <a:rPr lang="ru-RU" baseline="0" dirty="0" smtClean="0"/>
              <a:t> наличие вспомогательного кэша), количество итераций, критерий остановки при достижении определенной точности функции.</a:t>
            </a:r>
          </a:p>
          <a:p>
            <a:r>
              <a:rPr lang="ru-RU" baseline="0" dirty="0" smtClean="0"/>
              <a:t>По умолчанию:</a:t>
            </a:r>
          </a:p>
          <a:p>
            <a:r>
              <a:rPr lang="en-US" baseline="0" dirty="0" smtClean="0"/>
              <a:t>DAAL </a:t>
            </a:r>
            <a:r>
              <a:rPr lang="mr-IN" baseline="0" dirty="0" smtClean="0"/>
              <a:t>–</a:t>
            </a:r>
            <a:r>
              <a:rPr lang="en-US" baseline="0" dirty="0" smtClean="0"/>
              <a:t> </a:t>
            </a:r>
            <a:r>
              <a:rPr lang="ru-RU" baseline="0" dirty="0" smtClean="0"/>
              <a:t>линейное ядро, 8М кэша, 1М итераций, остановка при достижении точности </a:t>
            </a:r>
            <a:r>
              <a:rPr lang="en-US" baseline="0" dirty="0" smtClean="0"/>
              <a:t>0.001</a:t>
            </a:r>
          </a:p>
          <a:p>
            <a:r>
              <a:rPr lang="en-US" baseline="0" dirty="0" smtClean="0"/>
              <a:t>Python </a:t>
            </a:r>
            <a:r>
              <a:rPr lang="mr-IN" baseline="0" dirty="0" smtClean="0"/>
              <a:t>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rbf</a:t>
            </a:r>
            <a:r>
              <a:rPr lang="en-US" baseline="0" dirty="0" smtClean="0"/>
              <a:t> </a:t>
            </a:r>
            <a:r>
              <a:rPr lang="ru-RU" baseline="0" dirty="0" smtClean="0"/>
              <a:t>ядро, гамма = 1</a:t>
            </a:r>
            <a:r>
              <a:rPr lang="en-US" baseline="0" dirty="0" smtClean="0"/>
              <a:t>/</a:t>
            </a:r>
            <a:r>
              <a:rPr lang="ru-RU" baseline="0" dirty="0" err="1" smtClean="0"/>
              <a:t>количество_признаков</a:t>
            </a:r>
            <a:r>
              <a:rPr lang="ru-RU" baseline="0" dirty="0" smtClean="0"/>
              <a:t>, 200М кэша, неограниченное число итераций, остановка при достижении точности 0.001</a:t>
            </a:r>
          </a:p>
          <a:p>
            <a:r>
              <a:rPr lang="en-US" baseline="0" dirty="0" smtClean="0"/>
              <a:t>R </a:t>
            </a:r>
            <a:r>
              <a:rPr lang="mr-IN" baseline="0" dirty="0" smtClean="0"/>
              <a:t>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rbf</a:t>
            </a:r>
            <a:r>
              <a:rPr lang="en-US" baseline="0" dirty="0" smtClean="0"/>
              <a:t> </a:t>
            </a:r>
            <a:r>
              <a:rPr lang="ru-RU" baseline="0" dirty="0" smtClean="0"/>
              <a:t>ядро, гамма = 1</a:t>
            </a:r>
            <a:r>
              <a:rPr lang="en-US" baseline="0" dirty="0" smtClean="0"/>
              <a:t>/</a:t>
            </a:r>
            <a:r>
              <a:rPr lang="ru-RU" baseline="0" dirty="0" err="1" smtClean="0"/>
              <a:t>количество_признаков</a:t>
            </a:r>
            <a:r>
              <a:rPr lang="ru-RU" baseline="0" dirty="0" smtClean="0"/>
              <a:t>, 40М кэша, неограниченное число итераций(невозможно ограничить), остановка при достижении точности 0.001</a:t>
            </a:r>
          </a:p>
          <a:p>
            <a:r>
              <a:rPr lang="ru-RU" baseline="0" dirty="0" smtClean="0"/>
              <a:t>Уже можно заметить, что время выполнения зависит от размера кэша.</a:t>
            </a:r>
          </a:p>
        </p:txBody>
      </p:sp>
    </p:spTree>
    <p:extLst>
      <p:ext uri="{BB962C8B-B14F-4D97-AF65-F5344CB8AC3E}">
        <p14:creationId xmlns:p14="http://schemas.microsoft.com/office/powerpoint/2010/main" val="5410975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0" name="Shape 1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Все временные</a:t>
            </a:r>
            <a:r>
              <a:rPr lang="ru-RU" baseline="0" dirty="0" smtClean="0"/>
              <a:t> замеры проведены для работы алгоритмов </a:t>
            </a:r>
            <a:r>
              <a:rPr lang="en-US" baseline="0" dirty="0" smtClean="0"/>
              <a:t>SVM </a:t>
            </a:r>
            <a:r>
              <a:rPr lang="ru-RU" baseline="0" dirty="0" smtClean="0"/>
              <a:t>обучения модели и предсказания результатов, без оценивания времени загрузки данных.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34291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0" name="Shape 1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</a:t>
            </a:r>
            <a:r>
              <a:rPr lang="en-US" baseline="0" dirty="0" smtClean="0"/>
              <a:t>R </a:t>
            </a:r>
            <a:r>
              <a:rPr lang="ru-RU" baseline="0" dirty="0" smtClean="0"/>
              <a:t>пакете </a:t>
            </a:r>
            <a:r>
              <a:rPr lang="en-US" baseline="0" dirty="0" smtClean="0"/>
              <a:t>e1071 </a:t>
            </a:r>
            <a:r>
              <a:rPr lang="ru-RU" baseline="0" dirty="0" smtClean="0"/>
              <a:t>невозможно установить количество итераций (алгоритм останавливается по достижению порога сходимости), в </a:t>
            </a:r>
            <a:r>
              <a:rPr lang="en-US" baseline="0" dirty="0" smtClean="0"/>
              <a:t>DAAL </a:t>
            </a:r>
            <a:r>
              <a:rPr lang="ru-RU" baseline="0" dirty="0" smtClean="0"/>
              <a:t>и </a:t>
            </a:r>
            <a:r>
              <a:rPr lang="en-US" baseline="0" dirty="0" smtClean="0"/>
              <a:t>Python </a:t>
            </a:r>
            <a:r>
              <a:rPr lang="ru-RU" baseline="0" dirty="0" smtClean="0"/>
              <a:t>было проверено, что критерием остановки алгоритма в данном случае было достижение точности а не предела количества итераций.</a:t>
            </a:r>
            <a:endParaRPr lang="en-US" baseline="0" dirty="0" smtClean="0"/>
          </a:p>
          <a:p>
            <a:r>
              <a:rPr lang="ru-RU" baseline="0" dirty="0" smtClean="0"/>
              <a:t>Для </a:t>
            </a:r>
            <a:r>
              <a:rPr lang="en-US" baseline="0" dirty="0" smtClean="0"/>
              <a:t>R </a:t>
            </a:r>
            <a:r>
              <a:rPr lang="ru-RU" baseline="0" dirty="0" smtClean="0"/>
              <a:t>и </a:t>
            </a:r>
            <a:r>
              <a:rPr lang="en-US" baseline="0" dirty="0" smtClean="0"/>
              <a:t>Python </a:t>
            </a:r>
            <a:r>
              <a:rPr lang="ru-RU" baseline="0" dirty="0" smtClean="0"/>
              <a:t>зада</a:t>
            </a:r>
            <a:r>
              <a:rPr lang="en-US" baseline="0" dirty="0" err="1" smtClean="0"/>
              <a:t>ё</a:t>
            </a:r>
            <a:r>
              <a:rPr lang="ru-RU" baseline="0" dirty="0" err="1" smtClean="0"/>
              <a:t>тся</a:t>
            </a:r>
            <a:r>
              <a:rPr lang="ru-RU" baseline="0" dirty="0" smtClean="0"/>
              <a:t> параметр </a:t>
            </a:r>
            <a:r>
              <a:rPr lang="en-US" baseline="0" dirty="0" smtClean="0"/>
              <a:t>gamma </a:t>
            </a:r>
            <a:r>
              <a:rPr lang="ru-RU" baseline="0" dirty="0" smtClean="0"/>
              <a:t>в случае радиального ядра, для </a:t>
            </a:r>
            <a:r>
              <a:rPr lang="en-US" baseline="0" dirty="0" smtClean="0"/>
              <a:t>DAAL </a:t>
            </a:r>
            <a:r>
              <a:rPr lang="ru-RU" baseline="0" dirty="0" smtClean="0"/>
              <a:t>задается сигма</a:t>
            </a:r>
            <a:r>
              <a:rPr lang="en-US" baseline="0" dirty="0" smtClean="0"/>
              <a:t> </a:t>
            </a:r>
            <a:r>
              <a:rPr lang="ru-RU" baseline="0" dirty="0" smtClean="0"/>
              <a:t>так, чтобы была верна формула </a:t>
            </a:r>
            <a:r>
              <a:rPr lang="en-US" baseline="0" dirty="0" smtClean="0"/>
              <a:t>gamma = 1/(2sigma^2).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3429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Первая работа по </a:t>
            </a:r>
            <a:r>
              <a:rPr lang="en-US" dirty="0" smtClean="0"/>
              <a:t>SVM</a:t>
            </a:r>
            <a:r>
              <a:rPr lang="en-US" baseline="0" dirty="0" smtClean="0"/>
              <a:t> </a:t>
            </a:r>
            <a:r>
              <a:rPr lang="ru-RU" baseline="0" dirty="0" smtClean="0"/>
              <a:t>вышла в 1963 году за авторством </a:t>
            </a:r>
            <a:r>
              <a:rPr lang="ru-RU" baseline="0" dirty="0" err="1" smtClean="0"/>
              <a:t>Вапника</a:t>
            </a:r>
            <a:r>
              <a:rPr lang="ru-RU" baseline="0" dirty="0" smtClean="0"/>
              <a:t> и </a:t>
            </a:r>
            <a:r>
              <a:rPr lang="ru-RU" baseline="0" dirty="0" err="1" smtClean="0"/>
              <a:t>Червоненкиса</a:t>
            </a:r>
            <a:r>
              <a:rPr lang="ru-RU" baseline="0" dirty="0" smtClean="0"/>
              <a:t> </a:t>
            </a:r>
            <a:r>
              <a:rPr lang="mr-IN" baseline="0" dirty="0" smtClean="0"/>
              <a:t>–</a:t>
            </a:r>
            <a:r>
              <a:rPr lang="ru-RU" baseline="0" dirty="0" smtClean="0"/>
              <a:t> там была дана основная идея. В начале 90-х идея была развита (добавлен </a:t>
            </a:r>
            <a:r>
              <a:rPr lang="en-US" baseline="0" dirty="0" smtClean="0"/>
              <a:t>Kernel Trick)</a:t>
            </a:r>
            <a:r>
              <a:rPr lang="ru-RU" baseline="0" dirty="0" smtClean="0"/>
              <a:t> и </a:t>
            </a:r>
            <a:r>
              <a:rPr lang="ru-RU" baseline="0" dirty="0" err="1" smtClean="0"/>
              <a:t>Вапник</a:t>
            </a:r>
            <a:r>
              <a:rPr lang="ru-RU" baseline="0" dirty="0" smtClean="0"/>
              <a:t> совместно с Кортес выпустил статью по </a:t>
            </a:r>
            <a:r>
              <a:rPr lang="en-US" baseline="0" dirty="0" smtClean="0"/>
              <a:t>soft-margin SVM</a:t>
            </a:r>
            <a:r>
              <a:rPr lang="ru-RU" baseline="0" dirty="0" smtClean="0"/>
              <a:t>, что позволило использовать </a:t>
            </a:r>
            <a:r>
              <a:rPr lang="en-US" baseline="0" dirty="0" smtClean="0"/>
              <a:t>SVM </a:t>
            </a:r>
            <a:r>
              <a:rPr lang="ru-RU" baseline="0" dirty="0" smtClean="0"/>
              <a:t>для неразделимых линейно выборок.</a:t>
            </a:r>
            <a:r>
              <a:rPr lang="en-US" baseline="0" dirty="0" smtClean="0"/>
              <a:t> </a:t>
            </a:r>
            <a:endParaRPr lang="ru-RU" baseline="0" dirty="0" smtClean="0"/>
          </a:p>
          <a:p>
            <a:r>
              <a:rPr lang="ru-RU" baseline="0" dirty="0" smtClean="0"/>
              <a:t>Позднее будет видно, что отнесение точек к </a:t>
            </a:r>
            <a:r>
              <a:rPr lang="ru-RU" baseline="0" dirty="0" err="1" smtClean="0"/>
              <a:t>определ</a:t>
            </a:r>
            <a:r>
              <a:rPr lang="en-US" baseline="0" dirty="0" err="1" smtClean="0"/>
              <a:t>ё</a:t>
            </a:r>
            <a:r>
              <a:rPr lang="ru-RU" baseline="0" dirty="0" err="1" smtClean="0"/>
              <a:t>нному</a:t>
            </a:r>
            <a:r>
              <a:rPr lang="ru-RU" baseline="0" dirty="0" smtClean="0"/>
              <a:t> классу зависит лишь от опорных точек-векторов.</a:t>
            </a:r>
            <a:endParaRPr lang="ru-RU" dirty="0" smtClean="0"/>
          </a:p>
          <a:p>
            <a:r>
              <a:rPr lang="ru-RU" dirty="0" smtClean="0"/>
              <a:t>Увеличение ширины полосы приводит к увеличению уверенности в классификации </a:t>
            </a:r>
            <a:r>
              <a:rPr lang="mr-IN" dirty="0" smtClean="0"/>
              <a:t>–</a:t>
            </a:r>
            <a:r>
              <a:rPr lang="ru-RU" dirty="0" smtClean="0"/>
              <a:t> интуитивно можно понять, что более широкая полоса да</a:t>
            </a:r>
            <a:r>
              <a:rPr lang="en-US" dirty="0" err="1" smtClean="0"/>
              <a:t>ё</a:t>
            </a:r>
            <a:r>
              <a:rPr lang="ru-RU" dirty="0" smtClean="0"/>
              <a:t>т возможность точкам </a:t>
            </a:r>
            <a:r>
              <a:rPr lang="ru-RU" dirty="0" err="1" smtClean="0"/>
              <a:t>определ</a:t>
            </a:r>
            <a:r>
              <a:rPr lang="en-US" dirty="0" err="1" smtClean="0"/>
              <a:t>ё</a:t>
            </a:r>
            <a:r>
              <a:rPr lang="ru-RU" dirty="0" err="1" smtClean="0"/>
              <a:t>нного</a:t>
            </a:r>
            <a:r>
              <a:rPr lang="ru-RU" dirty="0" smtClean="0"/>
              <a:t> класса попасть в свой класс. Иначе говоря, если какая-то</a:t>
            </a:r>
            <a:r>
              <a:rPr lang="ru-RU" baseline="0" dirty="0" smtClean="0"/>
              <a:t> из точек тестовой выборки окажется внутри полосы, то есть слегка ближе к противоположному классу чем точки обучающей выборки, то чем шире полоса, тем больше вероятность попасть в нужную половину полосы.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95628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Набор</a:t>
            </a:r>
            <a:r>
              <a:rPr lang="ru-RU" baseline="0" dirty="0" smtClean="0"/>
              <a:t> данных содержит числовые и номинальные признаки.</a:t>
            </a: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3966947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09717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Данное количество</a:t>
            </a:r>
            <a:r>
              <a:rPr lang="ru-RU" baseline="0" dirty="0" smtClean="0"/>
              <a:t> объектов дано после очищения набора данных от объектов с пропущенными и </a:t>
            </a:r>
            <a:r>
              <a:rPr lang="ru-RU" baseline="0" dirty="0" err="1" smtClean="0"/>
              <a:t>неконсистентными</a:t>
            </a:r>
            <a:r>
              <a:rPr lang="ru-RU" baseline="0" dirty="0" smtClean="0"/>
              <a:t> данными.</a:t>
            </a:r>
          </a:p>
          <a:p>
            <a:r>
              <a:rPr lang="ru-RU" baseline="0" dirty="0" smtClean="0"/>
              <a:t>Случайный классификатор присваивает метку одного класса с частотой, с которой встречаются объекты данного класса в обучающей выборке, оставшаяся вероятность </a:t>
            </a:r>
            <a:r>
              <a:rPr lang="mr-IN" baseline="0" dirty="0" smtClean="0"/>
              <a:t>–</a:t>
            </a:r>
            <a:r>
              <a:rPr lang="ru-RU" baseline="0" dirty="0" smtClean="0"/>
              <a:t> в другой класс. Приведенная точность </a:t>
            </a:r>
            <a:r>
              <a:rPr lang="mr-IN" baseline="0" dirty="0" smtClean="0"/>
              <a:t>–</a:t>
            </a:r>
            <a:r>
              <a:rPr lang="ru-RU" baseline="0" dirty="0" smtClean="0"/>
              <a:t> мат. ожидание точности такого классификатора.</a:t>
            </a:r>
          </a:p>
          <a:p>
            <a:r>
              <a:rPr lang="ru-RU" baseline="0" dirty="0" smtClean="0"/>
              <a:t>Классификатор, относящий все объекты к одному классу с вероятностью 0.5 даст </a:t>
            </a:r>
            <a:r>
              <a:rPr lang="ru-RU" baseline="0" smtClean="0"/>
              <a:t>точность 0.75.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6947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baseline="0" dirty="0" smtClean="0"/>
              <a:t>В случае случайного классификатора (который с заданной частотой выбирает один класс, в оставшихся случаях </a:t>
            </a:r>
            <a:r>
              <a:rPr lang="mr-IN" baseline="0" dirty="0" smtClean="0"/>
              <a:t>–</a:t>
            </a:r>
            <a:r>
              <a:rPr lang="ru-RU" baseline="0" dirty="0" smtClean="0"/>
              <a:t> другой класс) точность предсказания составит примерно 0.63. В случае отнесения всех объектов к одному классу, подобный классификатор может получить точность 0.75.</a:t>
            </a:r>
          </a:p>
          <a:p>
            <a:r>
              <a:rPr lang="en-US" baseline="0" dirty="0" smtClean="0"/>
              <a:t>DAAL </a:t>
            </a:r>
            <a:r>
              <a:rPr lang="ru-RU" baseline="0" dirty="0" smtClean="0"/>
              <a:t>показывает разные результаты при разных количествах итераций, начиная от 0.63 в лучшем случае, до плохих (</a:t>
            </a:r>
            <a:r>
              <a:rPr lang="en-US" baseline="0" dirty="0" smtClean="0"/>
              <a:t>~0.30)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прич</a:t>
            </a:r>
            <a:r>
              <a:rPr lang="en-US" baseline="0" dirty="0" err="1" smtClean="0"/>
              <a:t>ё</a:t>
            </a:r>
            <a:r>
              <a:rPr lang="ru-RU" baseline="0" dirty="0" smtClean="0"/>
              <a:t>м если на 200к итерациях был показан относительно неплохой результат, для 300к, 400к, 10М точность предсказания оказывалась плохой. Добиться сходимости не удалось. Есть подозрение, что алгоритму не хватает кэша </a:t>
            </a:r>
            <a:r>
              <a:rPr lang="mr-IN" baseline="0" dirty="0" smtClean="0"/>
              <a:t>–</a:t>
            </a:r>
            <a:r>
              <a:rPr lang="ru-RU" baseline="0" dirty="0" smtClean="0"/>
              <a:t> в кэше могут содержаться </a:t>
            </a:r>
            <a:r>
              <a:rPr lang="en-US" baseline="0" dirty="0" smtClean="0"/>
              <a:t>n^2 </a:t>
            </a:r>
            <a:r>
              <a:rPr lang="ru-RU" baseline="0" dirty="0" smtClean="0"/>
              <a:t>значений, где </a:t>
            </a:r>
            <a:r>
              <a:rPr lang="en-US" baseline="0" dirty="0" smtClean="0"/>
              <a:t>n </a:t>
            </a:r>
            <a:r>
              <a:rPr lang="mr-IN" baseline="0" dirty="0" smtClean="0"/>
              <a:t>–</a:t>
            </a:r>
            <a:r>
              <a:rPr lang="en-US" baseline="0" dirty="0" smtClean="0"/>
              <a:t> </a:t>
            </a:r>
            <a:r>
              <a:rPr lang="ru-RU" baseline="0" dirty="0" smtClean="0"/>
              <a:t>количество объектов в обучающей выборке. Принимая, что каждое такое значение </a:t>
            </a:r>
            <a:r>
              <a:rPr lang="mr-IN" baseline="0" dirty="0" smtClean="0"/>
              <a:t>–</a:t>
            </a:r>
            <a:r>
              <a:rPr lang="ru-RU" baseline="0" dirty="0" smtClean="0"/>
              <a:t> число с плавающей точкой</a:t>
            </a:r>
            <a:r>
              <a:rPr lang="en-US" baseline="0" dirty="0" smtClean="0"/>
              <a:t>, </a:t>
            </a:r>
            <a:r>
              <a:rPr lang="ru-RU" baseline="0" dirty="0" smtClean="0"/>
              <a:t>мы должно выделить 4 или 8 байт на каждое значение. В нашем случае </a:t>
            </a:r>
            <a:r>
              <a:rPr lang="en-US" baseline="0" dirty="0" smtClean="0"/>
              <a:t>30162^2 ~ 910M, </a:t>
            </a:r>
            <a:r>
              <a:rPr lang="ru-RU" baseline="0" dirty="0" smtClean="0"/>
              <a:t>следовательно надо выделить 4 или 8 гигабайт. Параметр размер кэша зада</a:t>
            </a:r>
            <a:r>
              <a:rPr lang="en-US" baseline="0" dirty="0" err="1" smtClean="0"/>
              <a:t>ё</a:t>
            </a:r>
            <a:r>
              <a:rPr lang="ru-RU" baseline="0" dirty="0" err="1" smtClean="0"/>
              <a:t>тся</a:t>
            </a:r>
            <a:r>
              <a:rPr lang="ru-RU" baseline="0" dirty="0" smtClean="0"/>
              <a:t> в байтах переменной типа </a:t>
            </a:r>
            <a:r>
              <a:rPr lang="en-US" baseline="0" dirty="0" smtClean="0"/>
              <a:t>long </a:t>
            </a:r>
            <a:r>
              <a:rPr lang="mr-IN" baseline="0" dirty="0" smtClean="0"/>
              <a:t>–</a:t>
            </a:r>
            <a:r>
              <a:rPr lang="en-US" baseline="0" dirty="0" smtClean="0"/>
              <a:t> </a:t>
            </a:r>
            <a:r>
              <a:rPr lang="ru-RU" baseline="0" dirty="0" smtClean="0"/>
              <a:t>максимальное значение чуть более 2</a:t>
            </a:r>
            <a:r>
              <a:rPr lang="en-US" baseline="0" dirty="0" smtClean="0"/>
              <a:t>.000.000.000</a:t>
            </a:r>
            <a:r>
              <a:rPr lang="ru-RU" baseline="0" dirty="0" smtClean="0"/>
              <a:t>. </a:t>
            </a:r>
            <a:endParaRPr lang="en-US" baseline="0" dirty="0" smtClean="0"/>
          </a:p>
          <a:p>
            <a:r>
              <a:rPr lang="en-US" baseline="0" dirty="0" smtClean="0"/>
              <a:t>DAAL </a:t>
            </a:r>
            <a:r>
              <a:rPr lang="ru-RU" baseline="0" dirty="0" smtClean="0"/>
              <a:t>с ядром </a:t>
            </a:r>
            <a:r>
              <a:rPr lang="en-US" baseline="0" dirty="0" err="1" smtClean="0"/>
              <a:t>rbf</a:t>
            </a:r>
            <a:r>
              <a:rPr lang="en-US" baseline="0" dirty="0" smtClean="0"/>
              <a:t> </a:t>
            </a:r>
            <a:r>
              <a:rPr lang="ru-RU" baseline="0" dirty="0" smtClean="0"/>
              <a:t>клад</a:t>
            </a:r>
            <a:r>
              <a:rPr lang="en-US" baseline="0" dirty="0" err="1" smtClean="0"/>
              <a:t>ё</a:t>
            </a:r>
            <a:r>
              <a:rPr lang="ru-RU" baseline="0" dirty="0" smtClean="0"/>
              <a:t>т все элементы в один класс</a:t>
            </a:r>
          </a:p>
          <a:p>
            <a:r>
              <a:rPr lang="en-US" baseline="0" dirty="0" smtClean="0"/>
              <a:t>Python </a:t>
            </a:r>
            <a:r>
              <a:rPr lang="ru-RU" baseline="0" dirty="0" smtClean="0"/>
              <a:t>также показывал нестабильные результаты при изменения количества итераций. Без ограничения на количество итераций, </a:t>
            </a:r>
            <a:r>
              <a:rPr lang="en-US" baseline="0" dirty="0" smtClean="0"/>
              <a:t>Python </a:t>
            </a:r>
            <a:r>
              <a:rPr lang="ru-RU" baseline="0" dirty="0" smtClean="0"/>
              <a:t>работал 40 минут, что по измерениям примерно соответствует величине чуть большей 10М итераций, после которых была достигнута установленная аккуратность </a:t>
            </a:r>
            <a:r>
              <a:rPr lang="en-US" baseline="0" dirty="0" smtClean="0"/>
              <a:t>0.001, </a:t>
            </a:r>
            <a:r>
              <a:rPr lang="ru-RU" baseline="0" dirty="0" smtClean="0"/>
              <a:t>что дало точность в 0.79.</a:t>
            </a:r>
            <a:endParaRPr lang="en-US" baseline="0" dirty="0" smtClean="0"/>
          </a:p>
          <a:p>
            <a:r>
              <a:rPr lang="en-US" baseline="0" dirty="0" smtClean="0"/>
              <a:t>R </a:t>
            </a:r>
            <a:r>
              <a:rPr lang="ru-RU" baseline="0" dirty="0" smtClean="0"/>
              <a:t>показал высокую скорость и точность предсказания при использовании параметров по умолчанию.</a:t>
            </a:r>
          </a:p>
          <a:p>
            <a:r>
              <a:rPr lang="ru-RU" baseline="0" dirty="0" smtClean="0"/>
              <a:t>Если в скобках не указано значение параметра, оно установлено </a:t>
            </a:r>
            <a:r>
              <a:rPr lang="ru-RU" baseline="0" smtClean="0"/>
              <a:t>по умолчанию.</a:t>
            </a:r>
            <a:endParaRPr lang="ru-R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7024672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aseline="0" dirty="0" smtClean="0"/>
              <a:t>Python </a:t>
            </a:r>
            <a:r>
              <a:rPr lang="ru-RU" baseline="0" dirty="0" smtClean="0"/>
              <a:t>точнее угадал тех, кто получает меньше 5</a:t>
            </a:r>
            <a:r>
              <a:rPr lang="en-US" baseline="0" dirty="0" smtClean="0"/>
              <a:t>0k, </a:t>
            </a:r>
            <a:r>
              <a:rPr lang="ru-RU" baseline="0" dirty="0" smtClean="0"/>
              <a:t>но сильно ошибся с </a:t>
            </a:r>
            <a:r>
              <a:rPr lang="en-US" baseline="0" dirty="0" smtClean="0"/>
              <a:t>&gt;50k. R </a:t>
            </a:r>
            <a:r>
              <a:rPr lang="ru-RU" baseline="0" dirty="0" smtClean="0"/>
              <a:t>дал хорошие результаты для обоих классов </a:t>
            </a:r>
            <a:r>
              <a:rPr lang="mr-IN" baseline="0" dirty="0" smtClean="0"/>
              <a:t>–</a:t>
            </a:r>
            <a:r>
              <a:rPr lang="ru-RU" baseline="0" dirty="0" smtClean="0"/>
              <a:t> 94</a:t>
            </a:r>
            <a:r>
              <a:rPr lang="en-US" baseline="0" dirty="0" smtClean="0"/>
              <a:t>% </a:t>
            </a:r>
            <a:r>
              <a:rPr lang="ru-RU" baseline="0" dirty="0" smtClean="0"/>
              <a:t>класса </a:t>
            </a:r>
            <a:r>
              <a:rPr lang="en-US" baseline="0" dirty="0" smtClean="0"/>
              <a:t>&lt;=50k </a:t>
            </a:r>
            <a:r>
              <a:rPr lang="ru-RU" baseline="0" dirty="0" smtClean="0"/>
              <a:t>и 57</a:t>
            </a:r>
            <a:r>
              <a:rPr lang="en-US" baseline="0" dirty="0" smtClean="0"/>
              <a:t>% &gt;50k. </a:t>
            </a:r>
          </a:p>
          <a:p>
            <a:endParaRPr lang="ru-R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7024672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данной реализации решается</a:t>
            </a:r>
            <a:r>
              <a:rPr lang="en-US" baseline="0" dirty="0" smtClean="0"/>
              <a:t> </a:t>
            </a:r>
            <a:r>
              <a:rPr lang="ru-RU" baseline="0" dirty="0" smtClean="0"/>
              <a:t>слегка другая квадратичная задача, основанная на описанной в презентации формулировке. В новой задаче, множество точек разбивается на 2 подмножества </a:t>
            </a:r>
            <a:r>
              <a:rPr lang="mr-IN" baseline="0" dirty="0" smtClean="0"/>
              <a:t>–</a:t>
            </a:r>
            <a:r>
              <a:rPr lang="ru-RU" baseline="0" dirty="0" smtClean="0"/>
              <a:t> из 2 точек и из всех остальных точек. 2 точки выбираются по некоторому критерию, например, на текущей итерации эти две точки наиболее нарушают</a:t>
            </a:r>
            <a:r>
              <a:rPr lang="en-US" baseline="0" dirty="0" smtClean="0"/>
              <a:t> </a:t>
            </a:r>
            <a:r>
              <a:rPr lang="ru-RU" baseline="0" dirty="0" smtClean="0"/>
              <a:t>условия оптимальности (производные). На каждой итерации выбираются 2 точки и задача оптимизации решается относительно этих двух точек. После итерации, полученные значения 2 точек записываются и итерация начинается заново.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37696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данной реализации решается</a:t>
            </a:r>
            <a:r>
              <a:rPr lang="en-US" baseline="0" dirty="0" smtClean="0"/>
              <a:t> </a:t>
            </a:r>
            <a:r>
              <a:rPr lang="ru-RU" baseline="0" dirty="0" smtClean="0"/>
              <a:t>слегка другая квадратичная задача, основанная на описанной в презентации формулировке. В новой задаче, множество точек разбивается на 2 подмножества </a:t>
            </a:r>
            <a:r>
              <a:rPr lang="mr-IN" baseline="0" dirty="0" smtClean="0"/>
              <a:t>–</a:t>
            </a:r>
            <a:r>
              <a:rPr lang="ru-RU" baseline="0" dirty="0" smtClean="0"/>
              <a:t> из 2 точек и из всех остальных точек. 2 точки выбираются по некоторому критерию, например, на текущей итерации эти две точки наиболее нарушают</a:t>
            </a:r>
            <a:r>
              <a:rPr lang="en-US" baseline="0" dirty="0" smtClean="0"/>
              <a:t> </a:t>
            </a:r>
            <a:r>
              <a:rPr lang="ru-RU" baseline="0" dirty="0" smtClean="0"/>
              <a:t>условия оптимальности (производные). На каждой итерации выбираются 2 точки и задача оптимизации решается относительно этих двух точек. После итерации, полученные значения 2 точек записываются и итерация </a:t>
            </a:r>
            <a:r>
              <a:rPr lang="ru-RU" baseline="0" smtClean="0"/>
              <a:t>начинается заново.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3769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решения оптимизационной задачи с прошлого слайда можно воспользоваться известным методом множителей Лагранжа (</a:t>
            </a:r>
            <a:r>
              <a:rPr lang="en-US" baseline="0" dirty="0" err="1" smtClean="0"/>
              <a:t>Lagrangian</a:t>
            </a:r>
            <a:r>
              <a:rPr lang="en-US" baseline="0" dirty="0" smtClean="0"/>
              <a:t> relaxation). </a:t>
            </a:r>
            <a:r>
              <a:rPr lang="ru-RU" baseline="0" dirty="0" smtClean="0"/>
              <a:t>Коэффициенты лямбда неотрицательны, поэтому если некоторые точки нарушают ограничения, заданные задачей, значение функции увеличивается. Устремив эту функцию к минимуму по </a:t>
            </a:r>
            <a:r>
              <a:rPr lang="en-US" baseline="0" dirty="0" err="1" smtClean="0"/>
              <a:t>w,b</a:t>
            </a:r>
            <a:r>
              <a:rPr lang="en-US" baseline="0" dirty="0" smtClean="0"/>
              <a:t> </a:t>
            </a:r>
            <a:r>
              <a:rPr lang="ru-RU" baseline="0" dirty="0" smtClean="0"/>
              <a:t>мы будем стремиться к тому, чтобы как можно больше точек не нарушало ограничения. Таким образом, 2ая часть уравнения будет вносить неположительную часть в функцию и максимальное значение функции будет </a:t>
            </a:r>
            <a:r>
              <a:rPr lang="en-US" baseline="0" dirty="0" smtClean="0"/>
              <a:t>||w|||^2/2. </a:t>
            </a:r>
            <a:r>
              <a:rPr lang="ru-RU" baseline="0" dirty="0" err="1" smtClean="0"/>
              <a:t>Максимизируя</a:t>
            </a:r>
            <a:r>
              <a:rPr lang="ru-RU" baseline="0" dirty="0" smtClean="0"/>
              <a:t> после этого по неотрицательным лямбда мы получим некоторую нижнюю границу оптимального значения. </a:t>
            </a:r>
          </a:p>
          <a:p>
            <a:r>
              <a:rPr lang="ru-RU" baseline="0" dirty="0" smtClean="0"/>
              <a:t>Взяв частные производные по </a:t>
            </a:r>
            <a:r>
              <a:rPr lang="en-US" baseline="0" dirty="0" err="1" smtClean="0"/>
              <a:t>w,b</a:t>
            </a:r>
            <a:r>
              <a:rPr lang="en-US" baseline="0" dirty="0" smtClean="0"/>
              <a:t> </a:t>
            </a:r>
            <a:r>
              <a:rPr lang="ru-RU" baseline="0" dirty="0" smtClean="0"/>
              <a:t>и приравняв к нулю мы избавляемся от минимизации по этим переменным и можем заменить </a:t>
            </a:r>
            <a:r>
              <a:rPr lang="en-US" baseline="0" dirty="0" smtClean="0"/>
              <a:t>w = sum(</a:t>
            </a:r>
            <a:r>
              <a:rPr lang="en-US" baseline="0" dirty="0" err="1" smtClean="0"/>
              <a:t>y_i</a:t>
            </a:r>
            <a:r>
              <a:rPr lang="en-US" baseline="0" dirty="0" smtClean="0"/>
              <a:t>*</a:t>
            </a:r>
            <a:r>
              <a:rPr lang="en-US" baseline="0" dirty="0" err="1" smtClean="0"/>
              <a:t>lambda_i</a:t>
            </a:r>
            <a:r>
              <a:rPr lang="en-US" baseline="0" dirty="0" smtClean="0"/>
              <a:t>*</a:t>
            </a:r>
            <a:r>
              <a:rPr lang="en-US" baseline="0" dirty="0" err="1" smtClean="0"/>
              <a:t>x_i</a:t>
            </a:r>
            <a:r>
              <a:rPr lang="en-US" baseline="0" dirty="0" smtClean="0"/>
              <a:t>), 0 = sum(</a:t>
            </a:r>
            <a:r>
              <a:rPr lang="en-US" baseline="0" dirty="0" err="1" smtClean="0"/>
              <a:t>y_i</a:t>
            </a:r>
            <a:r>
              <a:rPr lang="en-US" baseline="0" dirty="0" smtClean="0"/>
              <a:t>*</a:t>
            </a:r>
            <a:r>
              <a:rPr lang="en-US" baseline="0" dirty="0" err="1" smtClean="0"/>
              <a:t>lambda_i</a:t>
            </a:r>
            <a:r>
              <a:rPr lang="en-US" baseline="0" dirty="0" smtClean="0"/>
              <a:t>). </a:t>
            </a:r>
            <a:r>
              <a:rPr lang="ru-RU" baseline="0" dirty="0" smtClean="0"/>
              <a:t>Можно перейти к двойственной проблеме, которая </a:t>
            </a:r>
            <a:r>
              <a:rPr lang="ru-RU" baseline="0" dirty="0" err="1" smtClean="0"/>
              <a:t>максимизируется</a:t>
            </a:r>
            <a:r>
              <a:rPr lang="ru-RU" baseline="0" dirty="0" smtClean="0"/>
              <a:t> по неотрицательным лямбда. Для этого нужно взять производные по переменным минимизации (</a:t>
            </a:r>
            <a:r>
              <a:rPr lang="en-US" baseline="0" dirty="0" err="1" smtClean="0"/>
              <a:t>w,b</a:t>
            </a:r>
            <a:r>
              <a:rPr lang="en-US" baseline="0" dirty="0" smtClean="0"/>
              <a:t>)</a:t>
            </a:r>
            <a:r>
              <a:rPr lang="ru-RU" baseline="0" dirty="0" smtClean="0"/>
              <a:t> и полученные значения подставить в прямую задачу. Получается двойственная задача, которую можно максимизировать только по лямбдам.</a:t>
            </a:r>
          </a:p>
          <a:p>
            <a:r>
              <a:rPr lang="ru-RU" baseline="0" dirty="0" smtClean="0"/>
              <a:t>Для вычисления двойственной функции достаточно знать метки классов, а также скалярное произведение двух точек. Значения </a:t>
            </a:r>
            <a:r>
              <a:rPr lang="en-US" baseline="0" dirty="0" smtClean="0"/>
              <a:t>w </a:t>
            </a:r>
            <a:r>
              <a:rPr lang="ru-RU" baseline="0" dirty="0" smtClean="0"/>
              <a:t>и </a:t>
            </a:r>
            <a:r>
              <a:rPr lang="en-US" baseline="0" dirty="0" smtClean="0"/>
              <a:t>b </a:t>
            </a:r>
            <a:r>
              <a:rPr lang="ru-RU" baseline="0" dirty="0" smtClean="0"/>
              <a:t>можно затем найти после решения задачи для </a:t>
            </a:r>
            <a:r>
              <a:rPr lang="en-US" baseline="0" dirty="0" smtClean="0"/>
              <a:t>lambda.</a:t>
            </a:r>
          </a:p>
          <a:p>
            <a:endParaRPr lang="en-US" baseline="0" dirty="0" smtClean="0"/>
          </a:p>
          <a:p>
            <a:r>
              <a:rPr lang="ru-RU" baseline="0" dirty="0" smtClean="0"/>
              <a:t>Двойственная задача максимизации может быть решена с помощью градиентного спуска, где вектор лямбд итерационно обновляется с помощью вектора частных производных функции </a:t>
            </a:r>
            <a:r>
              <a:rPr lang="en-US" baseline="0" dirty="0" smtClean="0"/>
              <a:t>L_D. </a:t>
            </a:r>
            <a:endParaRPr lang="ru-RU" baseline="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5623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Формулировка </a:t>
            </a:r>
            <a:r>
              <a:rPr lang="ru-RU" dirty="0" err="1" smtClean="0"/>
              <a:t>епсилон</a:t>
            </a:r>
            <a:r>
              <a:rPr lang="ru-RU" dirty="0" smtClean="0"/>
              <a:t> как функции потерь и ограничений</a:t>
            </a:r>
            <a:r>
              <a:rPr lang="ru-RU" baseline="0" dirty="0" smtClean="0"/>
              <a:t> снизу эквивалентна.</a:t>
            </a:r>
            <a:r>
              <a:rPr lang="en-US" baseline="0" dirty="0" smtClean="0"/>
              <a:t> </a:t>
            </a:r>
            <a:r>
              <a:rPr lang="ru-RU" baseline="0" dirty="0" smtClean="0"/>
              <a:t>Ошибка </a:t>
            </a:r>
            <a:r>
              <a:rPr lang="ru-RU" baseline="0" dirty="0" err="1" smtClean="0"/>
              <a:t>епсилон</a:t>
            </a:r>
            <a:r>
              <a:rPr lang="ru-RU" baseline="0" dirty="0" smtClean="0"/>
              <a:t> равна 0 если объект расположен за пределами </a:t>
            </a:r>
            <a:r>
              <a:rPr lang="en-US" baseline="0" dirty="0" smtClean="0"/>
              <a:t>“</a:t>
            </a:r>
            <a:r>
              <a:rPr lang="ru-RU" baseline="0" dirty="0" smtClean="0"/>
              <a:t>разделяющей</a:t>
            </a:r>
            <a:r>
              <a:rPr lang="en-US" baseline="0" dirty="0" smtClean="0"/>
              <a:t>” </a:t>
            </a:r>
            <a:r>
              <a:rPr lang="ru-RU" baseline="0" dirty="0" smtClean="0"/>
              <a:t>полосы. Ошибка от 0 до 1 говорит о том, что объект расположен внутри полосы, но с правильной стороны от разделяющей гиперплоскости. Ошибка больше 1 говорит о том, что объект классифицирован неверно. Данная формулировка позволяет классифицировать объекты с ошибкой, что обязательно происходит для линейно неразделимой выборки.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3168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Метод множителей Лагранжа также</a:t>
            </a:r>
            <a:r>
              <a:rPr lang="ru-RU" baseline="0" dirty="0" smtClean="0"/>
              <a:t> решает оптимизационную задачу для случая </a:t>
            </a:r>
            <a:r>
              <a:rPr lang="en-US" baseline="0" dirty="0" smtClean="0"/>
              <a:t>C-classification</a:t>
            </a:r>
            <a:r>
              <a:rPr lang="ru-RU" baseline="0" dirty="0" smtClean="0"/>
              <a:t>. Добавляются новые слагаемые с переменной эпсилон и минимизация </a:t>
            </a:r>
            <a:r>
              <a:rPr lang="en-US" baseline="0" dirty="0" smtClean="0"/>
              <a:t>L_P </a:t>
            </a:r>
            <a:r>
              <a:rPr lang="ru-RU" baseline="0" dirty="0" smtClean="0"/>
              <a:t>происходит по </a:t>
            </a:r>
            <a:r>
              <a:rPr lang="ru-RU" baseline="0" dirty="0" err="1" smtClean="0"/>
              <a:t>тр</a:t>
            </a:r>
            <a:r>
              <a:rPr lang="en-US" baseline="0" dirty="0" err="1" smtClean="0"/>
              <a:t>ё</a:t>
            </a:r>
            <a:r>
              <a:rPr lang="ru-RU" baseline="0" dirty="0" smtClean="0"/>
              <a:t>м переменным </a:t>
            </a:r>
            <a:r>
              <a:rPr lang="mr-IN" baseline="0" dirty="0" smtClean="0"/>
              <a:t>–</a:t>
            </a:r>
            <a:r>
              <a:rPr lang="ru-RU" baseline="0" dirty="0" smtClean="0"/>
              <a:t> </a:t>
            </a:r>
            <a:r>
              <a:rPr lang="en-US" baseline="0" dirty="0" err="1" smtClean="0"/>
              <a:t>w,b,e</a:t>
            </a:r>
            <a:r>
              <a:rPr lang="en-US" baseline="0" dirty="0" smtClean="0"/>
              <a:t>. </a:t>
            </a:r>
            <a:r>
              <a:rPr lang="ru-RU" dirty="0" smtClean="0"/>
              <a:t>Решение</a:t>
            </a:r>
            <a:r>
              <a:rPr lang="ru-RU" baseline="0" dirty="0" smtClean="0"/>
              <a:t> оптимизационной задачи для постановки </a:t>
            </a:r>
            <a:r>
              <a:rPr lang="en-US" baseline="0" dirty="0" smtClean="0"/>
              <a:t>soft-margin </a:t>
            </a:r>
            <a:r>
              <a:rPr lang="ru-RU" baseline="0" dirty="0" smtClean="0"/>
              <a:t>мало отличается от исходного решения оптимизационной задачи, поскольку частные производные по </a:t>
            </a:r>
            <a:r>
              <a:rPr lang="en-US" baseline="0" dirty="0" err="1" smtClean="0"/>
              <a:t>w,b</a:t>
            </a:r>
            <a:r>
              <a:rPr lang="en-US" baseline="0" dirty="0" smtClean="0"/>
              <a:t> </a:t>
            </a:r>
            <a:r>
              <a:rPr lang="ru-RU" baseline="0" dirty="0" smtClean="0"/>
              <a:t>остаются те же самые. Добавляется лишь производная по эпсилон, которая да</a:t>
            </a:r>
            <a:r>
              <a:rPr lang="en-US" baseline="0" dirty="0" err="1" smtClean="0"/>
              <a:t>ё</a:t>
            </a:r>
            <a:r>
              <a:rPr lang="ru-RU" baseline="0" dirty="0" smtClean="0"/>
              <a:t>т дополнительное ограничение на лямбда </a:t>
            </a:r>
            <a:r>
              <a:rPr lang="mr-IN" baseline="0" dirty="0" smtClean="0"/>
              <a:t>–</a:t>
            </a:r>
            <a:r>
              <a:rPr lang="ru-RU" baseline="0" dirty="0" smtClean="0"/>
              <a:t> лямбда от 0 до </a:t>
            </a:r>
            <a:r>
              <a:rPr lang="en-US" baseline="0" dirty="0" smtClean="0"/>
              <a:t>C</a:t>
            </a:r>
            <a:r>
              <a:rPr lang="ru-RU" baseline="0" dirty="0" smtClean="0"/>
              <a:t>. Поскольку бета также является множителем </a:t>
            </a:r>
            <a:r>
              <a:rPr lang="ru-RU" baseline="0" dirty="0" err="1" smtClean="0"/>
              <a:t>лагранжа</a:t>
            </a:r>
            <a:r>
              <a:rPr lang="ru-RU" baseline="0" dirty="0" smtClean="0"/>
              <a:t> и больше или равно нуля, а лямбда также больше нуля, то лямбда не может быть больше </a:t>
            </a:r>
            <a:r>
              <a:rPr lang="en-US" baseline="0" dirty="0" smtClean="0"/>
              <a:t>C. </a:t>
            </a:r>
          </a:p>
          <a:p>
            <a:r>
              <a:rPr lang="ru-RU" baseline="0" dirty="0" smtClean="0"/>
              <a:t>Подставив найденные производные в исходную задачу мы получим ту же самую двойственную проблему, потому что все слагаемые с эпсилон сократятся. </a:t>
            </a:r>
            <a:r>
              <a:rPr lang="ru-RU" baseline="0" dirty="0" err="1" smtClean="0"/>
              <a:t>Максимизируя</a:t>
            </a:r>
            <a:r>
              <a:rPr lang="ru-RU" baseline="0" dirty="0" smtClean="0"/>
              <a:t> двойственную проблему по всем лямбда от 0 до </a:t>
            </a:r>
            <a:r>
              <a:rPr lang="en-US" baseline="0" dirty="0" smtClean="0"/>
              <a:t>C </a:t>
            </a:r>
            <a:r>
              <a:rPr lang="ru-RU" baseline="0" dirty="0" smtClean="0"/>
              <a:t>можно найти решение задачи.</a:t>
            </a:r>
            <a:r>
              <a:rPr lang="en-US" baseline="0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133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Функция предсказания представляет из себя просто определение расположения точки относительно</a:t>
            </a:r>
            <a:r>
              <a:rPr lang="ru-RU" baseline="0" dirty="0" smtClean="0"/>
              <a:t> разделяющей гиперплоскости. </a:t>
            </a:r>
            <a:r>
              <a:rPr lang="en-US" baseline="0" dirty="0" smtClean="0"/>
              <a:t>W </a:t>
            </a:r>
            <a:r>
              <a:rPr lang="ru-RU" baseline="0" dirty="0" smtClean="0"/>
              <a:t>заменена на значение своей производной. </a:t>
            </a:r>
            <a:r>
              <a:rPr lang="ru-RU" dirty="0" smtClean="0"/>
              <a:t>В</a:t>
            </a:r>
            <a:r>
              <a:rPr lang="ru-RU" baseline="0" dirty="0" smtClean="0"/>
              <a:t> функции предсказания также используется функция ядра (то есть простое скалярное произведение, либо одна из функций, его заменяющих) для внутреннего произведения двух точек. Если какая-то точка не лежит на границе «разделяющей» полосы, то максимальное значение функции будет достигаться если соответствующая лямбда = 0 (см. постановку прямой задачи с множителями </a:t>
            </a:r>
            <a:r>
              <a:rPr lang="ru-RU" baseline="0" dirty="0" err="1" smtClean="0"/>
              <a:t>лагранжа</a:t>
            </a:r>
            <a:r>
              <a:rPr lang="ru-RU" baseline="0" dirty="0" smtClean="0"/>
              <a:t>). Те точки, для которых лямбда не равно нулю и есть опорные, поскольку только от них зависит результат функции предсказания.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По сути процесс обучения </a:t>
            </a:r>
            <a:r>
              <a:rPr lang="en-US" baseline="0" dirty="0" smtClean="0"/>
              <a:t>SVM </a:t>
            </a:r>
            <a:r>
              <a:rPr lang="ru-RU" baseline="0" dirty="0" smtClean="0"/>
              <a:t>на тренировочной выборке просто представляет из себя процесс решения двойственной задачи оптимизации.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465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Данное</a:t>
            </a:r>
            <a:r>
              <a:rPr lang="ru-RU" baseline="0" dirty="0" smtClean="0"/>
              <a:t> разделение выборки было взято в качестве эксперимента, для более качественного построения классификатора необходимо использовать кросс-</a:t>
            </a:r>
            <a:r>
              <a:rPr lang="ru-RU" baseline="0" dirty="0" err="1" smtClean="0"/>
              <a:t>валидацию</a:t>
            </a:r>
            <a:r>
              <a:rPr lang="ru-RU" baseline="0" dirty="0" smtClean="0"/>
              <a:t>. В обучающей выборке итого содержатся 655 настоящих банкнот и 491 фальшивая.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1075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Важно</a:t>
            </a:r>
            <a:r>
              <a:rPr lang="ru-RU" dirty="0" smtClean="0"/>
              <a:t>: для работы алгоритма необходимо, чтобы метки классов (</a:t>
            </a:r>
            <a:r>
              <a:rPr lang="en-US" dirty="0" err="1" smtClean="0"/>
              <a:t>groundTruth</a:t>
            </a:r>
            <a:r>
              <a:rPr lang="en-US" dirty="0" smtClean="0"/>
              <a:t>)</a:t>
            </a:r>
            <a:r>
              <a:rPr lang="en-US" baseline="0" dirty="0" smtClean="0"/>
              <a:t> </a:t>
            </a:r>
            <a:r>
              <a:rPr lang="ru-RU" baseline="0" dirty="0" smtClean="0"/>
              <a:t>были -1 и 1.</a:t>
            </a:r>
          </a:p>
          <a:p>
            <a:r>
              <a:rPr lang="ru-RU" baseline="0" dirty="0" smtClean="0"/>
              <a:t>Размер кэша необходимо указывать при обучении модели </a:t>
            </a:r>
            <a:r>
              <a:rPr lang="mr-IN" baseline="0" dirty="0" smtClean="0"/>
              <a:t>–</a:t>
            </a:r>
            <a:r>
              <a:rPr lang="ru-RU" baseline="0" dirty="0" smtClean="0"/>
              <a:t> увеличение кэша может привести к </a:t>
            </a:r>
            <a:r>
              <a:rPr lang="ru-RU" baseline="0" smtClean="0"/>
              <a:t>увеличению скорости.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707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Тип ядра нужно указать как в обучении, так и в предсказании.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3441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1597820"/>
            <a:ext cx="7772400" cy="110252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6629400" y="205978"/>
            <a:ext cx="2057400" cy="438864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457200" y="205978"/>
            <a:ext cx="6019800" cy="438864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722312" y="3305176"/>
            <a:ext cx="7772401" cy="102155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722312" y="2180033"/>
            <a:ext cx="7772401" cy="112514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394474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457200" y="1151333"/>
            <a:ext cx="4040188" cy="4798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4645029" y="1151333"/>
            <a:ext cx="4041778" cy="479824"/>
          </a:xfrm>
          <a:prstGeom prst="rect">
            <a:avLst/>
          </a:prstGeom>
        </p:spPr>
        <p:txBody>
          <a:bodyPr anchor="b"/>
          <a:lstStyle/>
          <a:p>
            <a:pPr marL="274320" indent="-274320" defTabSz="731520">
              <a:spcBef>
                <a:spcPts val="500"/>
              </a:spcBef>
              <a:defRPr sz="2560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4" y="204785"/>
            <a:ext cx="3008316" cy="87154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3575050" y="204789"/>
            <a:ext cx="5111750" cy="4389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3"/>
          </p:nvPr>
        </p:nvSpPr>
        <p:spPr>
          <a:xfrm>
            <a:off x="457204" y="1076328"/>
            <a:ext cx="3008316" cy="351829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2" cy="42505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792288" y="459581"/>
            <a:ext cx="5486402" cy="30861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1792288" y="4025505"/>
            <a:ext cx="5486402" cy="60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28179" y="4769567"/>
            <a:ext cx="258622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 defTabSz="914400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package" Target="../embeddings/_________Microsoft_Word6.docx"/><Relationship Id="rId12" Type="http://schemas.openxmlformats.org/officeDocument/2006/relationships/image" Target="../media/image1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4.bin"/><Relationship Id="rId5" Type="http://schemas.openxmlformats.org/officeDocument/2006/relationships/package" Target="../embeddings/_________Microsoft_Word4.docx"/><Relationship Id="rId6" Type="http://schemas.openxmlformats.org/officeDocument/2006/relationships/image" Target="../media/image16.emf"/><Relationship Id="rId7" Type="http://schemas.openxmlformats.org/officeDocument/2006/relationships/oleObject" Target="../embeddings/oleObject5.bin"/><Relationship Id="rId8" Type="http://schemas.openxmlformats.org/officeDocument/2006/relationships/package" Target="../embeddings/_________Microsoft_Word5.docx"/><Relationship Id="rId9" Type="http://schemas.openxmlformats.org/officeDocument/2006/relationships/image" Target="../media/image17.emf"/><Relationship Id="rId10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7.bin"/><Relationship Id="rId5" Type="http://schemas.openxmlformats.org/officeDocument/2006/relationships/package" Target="../embeddings/_________Microsoft_Word7.docx"/><Relationship Id="rId6" Type="http://schemas.openxmlformats.org/officeDocument/2006/relationships/image" Target="../media/image1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21.png"/><Relationship Id="rId5" Type="http://schemas.openxmlformats.org/officeDocument/2006/relationships/oleObject" Target="../embeddings/oleObject8.bin"/><Relationship Id="rId6" Type="http://schemas.openxmlformats.org/officeDocument/2006/relationships/package" Target="../embeddings/_________Microsoft_Word8.docx"/><Relationship Id="rId7" Type="http://schemas.openxmlformats.org/officeDocument/2006/relationships/image" Target="../media/image2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archive.ics.uci.edu/ml/datasets/banknote+authentication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9.bin"/><Relationship Id="rId5" Type="http://schemas.openxmlformats.org/officeDocument/2006/relationships/package" Target="../embeddings/_________Microsoft_Word9.docx"/><Relationship Id="rId6" Type="http://schemas.openxmlformats.org/officeDocument/2006/relationships/image" Target="../media/image29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ie.ntu.edu.tw/~cjlin/papers/libsvm.pdf" TargetMode="External"/><Relationship Id="rId4" Type="http://schemas.openxmlformats.org/officeDocument/2006/relationships/hyperlink" Target="http://www.csie.ntu.edu.tw/~cjlin/papers/quadworkset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www.ccas.ru/voron/download/SVM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package" Target="../embeddings/_________Microsoft_Word3.docx"/><Relationship Id="rId12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_________Microsoft_Word1.docx"/><Relationship Id="rId6" Type="http://schemas.openxmlformats.org/officeDocument/2006/relationships/image" Target="../media/image10.emf"/><Relationship Id="rId7" Type="http://schemas.openxmlformats.org/officeDocument/2006/relationships/oleObject" Target="../embeddings/oleObject2.bin"/><Relationship Id="rId8" Type="http://schemas.openxmlformats.org/officeDocument/2006/relationships/package" Target="../embeddings/_________Microsoft_Word2.docx"/><Relationship Id="rId9" Type="http://schemas.openxmlformats.org/officeDocument/2006/relationships/image" Target="../media/image11.emf"/><Relationship Id="rId10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ctrTitle"/>
          </p:nvPr>
        </p:nvSpPr>
        <p:spPr>
          <a:xfrm>
            <a:off x="685800" y="1347615"/>
            <a:ext cx="7772400" cy="1102522"/>
          </a:xfrm>
          <a:prstGeom prst="rect">
            <a:avLst/>
          </a:prstGeom>
        </p:spPr>
        <p:txBody>
          <a:bodyPr/>
          <a:lstStyle/>
          <a:p>
            <a:pPr defTabSz="804672">
              <a:defRPr sz="3000" b="1"/>
            </a:pPr>
            <a:r>
              <a:t>Лабораторная работа № 5 </a:t>
            </a:r>
            <a:br/>
            <a:r>
              <a:t>Машина опорных векторов</a:t>
            </a:r>
          </a:p>
        </p:txBody>
      </p:sp>
      <p:pic>
        <p:nvPicPr>
          <p:cNvPr id="113" name="image1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2206" y="2876550"/>
            <a:ext cx="1300815" cy="167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image2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95803" y="2724150"/>
            <a:ext cx="2286001" cy="17345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2"/>
          <p:cNvSpPr txBox="1">
            <a:spLocks/>
          </p:cNvSpPr>
          <p:nvPr/>
        </p:nvSpPr>
        <p:spPr>
          <a:xfrm>
            <a:off x="497354" y="1244047"/>
            <a:ext cx="8216799" cy="3621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ru-RU" sz="2400" dirty="0" smtClean="0"/>
              <a:t>Для неразделимых классов вводится функция потерь</a:t>
            </a:r>
          </a:p>
          <a:p>
            <a:endParaRPr lang="ru-RU" sz="2400" dirty="0" smtClean="0"/>
          </a:p>
          <a:p>
            <a:r>
              <a:rPr lang="ru-RU" sz="2400" dirty="0" smtClean="0"/>
              <a:t>Задача оптимизации:</a:t>
            </a:r>
          </a:p>
          <a:p>
            <a:endParaRPr lang="ru-RU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ru-RU" sz="2400" dirty="0" smtClean="0"/>
              <a:t>Данная форма </a:t>
            </a:r>
            <a:r>
              <a:rPr lang="en-US" sz="2400" dirty="0" smtClean="0"/>
              <a:t>SVM </a:t>
            </a:r>
            <a:r>
              <a:rPr lang="ru-RU" sz="2400" dirty="0" smtClean="0"/>
              <a:t>называется </a:t>
            </a:r>
            <a:r>
              <a:rPr lang="en-US" sz="2400" dirty="0" smtClean="0"/>
              <a:t>C-classification.</a:t>
            </a:r>
            <a:endParaRPr lang="ru-RU" sz="2400" dirty="0" smtClean="0"/>
          </a:p>
        </p:txBody>
      </p:sp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>
              <a:defRPr sz="3900" b="1">
                <a:solidFill>
                  <a:srgbClr val="FFFFFF"/>
                </a:solidFill>
              </a:defRPr>
            </a:lvl1pPr>
          </a:lstStyle>
          <a:p>
            <a:r>
              <a:t>Случай линейно неразделимой выборки</a:t>
            </a:r>
          </a:p>
        </p:txBody>
      </p:sp>
      <p:pic>
        <p:nvPicPr>
          <p:cNvPr id="139" name="image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63688" y="1783313"/>
            <a:ext cx="5400600" cy="3763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2" name="Group 142"/>
          <p:cNvGrpSpPr/>
          <p:nvPr/>
        </p:nvGrpSpPr>
        <p:grpSpPr>
          <a:xfrm>
            <a:off x="3145694" y="2510690"/>
            <a:ext cx="2591422" cy="885473"/>
            <a:chOff x="0" y="0"/>
            <a:chExt cx="2314351" cy="760144"/>
          </a:xfrm>
        </p:grpSpPr>
        <p:sp>
          <p:nvSpPr>
            <p:cNvPr id="140" name="Shape 140"/>
            <p:cNvSpPr/>
            <p:nvPr/>
          </p:nvSpPr>
          <p:spPr>
            <a:xfrm>
              <a:off x="0" y="-1"/>
              <a:ext cx="2314352" cy="760146"/>
            </a:xfrm>
            <a:prstGeom prst="rect">
              <a:avLst/>
            </a:prstGeom>
            <a:blipFill rotWithShape="1">
              <a:blip r:embed="rId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0" y="-1"/>
              <a:ext cx="2314352" cy="383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 </a:t>
              </a:r>
            </a:p>
          </p:txBody>
        </p:sp>
      </p:grpSp>
      <p:grpSp>
        <p:nvGrpSpPr>
          <p:cNvPr id="145" name="Group 145"/>
          <p:cNvGrpSpPr/>
          <p:nvPr/>
        </p:nvGrpSpPr>
        <p:grpSpPr>
          <a:xfrm>
            <a:off x="2154484" y="3478772"/>
            <a:ext cx="4830782" cy="682920"/>
            <a:chOff x="0" y="0"/>
            <a:chExt cx="5170357" cy="383538"/>
          </a:xfrm>
        </p:grpSpPr>
        <p:sp>
          <p:nvSpPr>
            <p:cNvPr id="143" name="Shape 143"/>
            <p:cNvSpPr/>
            <p:nvPr/>
          </p:nvSpPr>
          <p:spPr>
            <a:xfrm>
              <a:off x="0" y="0"/>
              <a:ext cx="5170357" cy="292389"/>
            </a:xfrm>
            <a:prstGeom prst="rect">
              <a:avLst/>
            </a:prstGeom>
            <a:blipFill rotWithShape="1">
              <a:blip r:embed="rId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  <p:sp>
          <p:nvSpPr>
            <p:cNvPr id="144" name="Shape 144"/>
            <p:cNvSpPr/>
            <p:nvPr/>
          </p:nvSpPr>
          <p:spPr>
            <a:xfrm>
              <a:off x="0" y="0"/>
              <a:ext cx="5170357" cy="383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 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457200" y="1063231"/>
            <a:ext cx="8229600" cy="395815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Метод множителей Лагранжа:</a:t>
            </a:r>
          </a:p>
          <a:p>
            <a:endParaRPr lang="ru-RU" sz="2000" dirty="0"/>
          </a:p>
          <a:p>
            <a:endParaRPr lang="en-US" sz="2000" dirty="0" smtClean="0"/>
          </a:p>
          <a:p>
            <a:r>
              <a:rPr lang="ru-RU" sz="2000" dirty="0" smtClean="0"/>
              <a:t>Производные:</a:t>
            </a:r>
          </a:p>
          <a:p>
            <a:endParaRPr lang="ru-RU" sz="2000" dirty="0" smtClean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ru-RU" sz="2000" dirty="0" smtClean="0"/>
              <a:t>Двойственная проблема:</a:t>
            </a:r>
            <a:endParaRPr lang="en-US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262727"/>
              </p:ext>
            </p:extLst>
          </p:nvPr>
        </p:nvGraphicFramePr>
        <p:xfrm>
          <a:off x="55926" y="2474172"/>
          <a:ext cx="9129713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" name="Документ" r:id="rId5" imgW="5936245" imgH="876762" progId="Word.Document.12">
                  <p:embed/>
                </p:oleObj>
              </mc:Choice>
              <mc:Fallback>
                <p:oleObj name="Документ" r:id="rId5" imgW="5936245" imgH="8767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926" y="2474172"/>
                        <a:ext cx="9129713" cy="1343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>
              <a:defRPr sz="3900" b="1">
                <a:solidFill>
                  <a:srgbClr val="FFFFFF"/>
                </a:solidFill>
              </a:defRPr>
            </a:lvl1pPr>
          </a:lstStyle>
          <a:p>
            <a:r>
              <a:t>Случай линейно неразделимой выборки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342382"/>
              </p:ext>
            </p:extLst>
          </p:nvPr>
        </p:nvGraphicFramePr>
        <p:xfrm>
          <a:off x="0" y="1350257"/>
          <a:ext cx="9185639" cy="767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" name="Документ" r:id="rId8" imgW="5930900" imgH="495300" progId="Word.Document.12">
                  <p:embed/>
                </p:oleObj>
              </mc:Choice>
              <mc:Fallback>
                <p:oleObj name="Документ" r:id="rId8" imgW="5930900" imgH="495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1350257"/>
                        <a:ext cx="9185639" cy="767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998916"/>
              </p:ext>
            </p:extLst>
          </p:nvPr>
        </p:nvGraphicFramePr>
        <p:xfrm>
          <a:off x="0" y="4218593"/>
          <a:ext cx="9144000" cy="802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9" name="Документ" r:id="rId11" imgW="5930900" imgH="520700" progId="Word.Document.12">
                  <p:embed/>
                </p:oleObj>
              </mc:Choice>
              <mc:Fallback>
                <p:oleObj name="Документ" r:id="rId11" imgW="5930900" imgH="520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0" y="4218593"/>
                        <a:ext cx="9144000" cy="8027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39965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Предсказание</a:t>
            </a:r>
            <a:endParaRPr dirty="0"/>
          </a:p>
        </p:txBody>
      </p:sp>
      <p:sp>
        <p:nvSpPr>
          <p:cNvPr id="148" name="Shape 148"/>
          <p:cNvSpPr>
            <a:spLocks noGrp="1"/>
          </p:cNvSpPr>
          <p:nvPr>
            <p:ph type="body" sz="half" idx="1"/>
          </p:nvPr>
        </p:nvSpPr>
        <p:spPr>
          <a:xfrm>
            <a:off x="0" y="1200149"/>
            <a:ext cx="9036496" cy="351838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rPr lang="ru-RU" sz="2400" dirty="0" smtClean="0"/>
              <a:t>Для предсказания результата алгоритма, используется функция </a:t>
            </a:r>
            <a:r>
              <a:rPr lang="en-US" sz="2400" dirty="0" smtClean="0"/>
              <a:t>sign</a:t>
            </a:r>
            <a:r>
              <a:rPr lang="ru-RU" sz="2400" dirty="0" smtClean="0"/>
              <a:t>:</a:t>
            </a:r>
            <a:endParaRPr lang="en-US" sz="2400" dirty="0" smtClean="0"/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endParaRPr lang="en-US" sz="2400" dirty="0"/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endParaRPr lang="en-US" sz="2400" dirty="0" smtClean="0"/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endParaRPr lang="en-US" sz="2400" dirty="0"/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rPr lang="ru-RU" sz="2400" dirty="0" smtClean="0"/>
              <a:t>Для </a:t>
            </a:r>
            <a:r>
              <a:rPr lang="en-US" sz="2400" i="1" dirty="0" err="1"/>
              <a:t>λ</a:t>
            </a:r>
            <a:r>
              <a:rPr lang="en-US" sz="2400" i="1" baseline="-25000" dirty="0" err="1"/>
              <a:t>i</a:t>
            </a:r>
            <a:r>
              <a:rPr lang="en-US" sz="2400" i="1" dirty="0"/>
              <a:t>=</a:t>
            </a:r>
            <a:r>
              <a:rPr lang="en-US" sz="2400" i="1" dirty="0" smtClean="0"/>
              <a:t>0</a:t>
            </a:r>
            <a:r>
              <a:rPr lang="en-US" sz="1700" i="1" dirty="0" smtClean="0"/>
              <a:t> </a:t>
            </a:r>
            <a:r>
              <a:rPr lang="ru-RU" sz="2400" dirty="0" smtClean="0"/>
              <a:t>точка 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</a:t>
            </a:r>
            <a:r>
              <a:rPr lang="ru-RU" sz="2400" dirty="0" smtClean="0"/>
              <a:t>не является «опорной», таким образом, в сумму, которая определяет класс нового объекта, влияние вносят только «опорные» точки.</a:t>
            </a:r>
            <a:endParaRPr sz="2400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262282"/>
              </p:ext>
            </p:extLst>
          </p:nvPr>
        </p:nvGraphicFramePr>
        <p:xfrm>
          <a:off x="0" y="1962638"/>
          <a:ext cx="9144000" cy="763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Документ" r:id="rId5" imgW="5930900" imgH="495300" progId="Word.Document.12">
                  <p:embed/>
                </p:oleObj>
              </mc:Choice>
              <mc:Fallback>
                <p:oleObj name="Документ" r:id="rId5" imgW="5930900" imgH="495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1962638"/>
                        <a:ext cx="9144000" cy="7636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99954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Использование метода SVM</a:t>
            </a:r>
          </a:p>
        </p:txBody>
      </p:sp>
      <p:sp>
        <p:nvSpPr>
          <p:cNvPr id="166" name="Shape 166"/>
          <p:cNvSpPr>
            <a:spLocks noGrp="1"/>
          </p:cNvSpPr>
          <p:nvPr>
            <p:ph type="body" idx="1"/>
          </p:nvPr>
        </p:nvSpPr>
        <p:spPr>
          <a:xfrm>
            <a:off x="0" y="1200149"/>
            <a:ext cx="8964488" cy="381987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36042" indent="-336042" defTabSz="896111">
              <a:lnSpc>
                <a:spcPct val="90000"/>
              </a:lnSpc>
              <a:spcBef>
                <a:spcPts val="600"/>
              </a:spcBef>
              <a:defRPr sz="3136"/>
            </a:pPr>
            <a:r>
              <a:rPr dirty="0"/>
              <a:t>Использован набор данных Banknote Authentification</a:t>
            </a:r>
          </a:p>
          <a:p>
            <a:pPr marL="336042" indent="-336042" defTabSz="896111">
              <a:lnSpc>
                <a:spcPct val="90000"/>
              </a:lnSpc>
              <a:spcBef>
                <a:spcPts val="600"/>
              </a:spcBef>
              <a:defRPr sz="3136"/>
            </a:pPr>
            <a:r>
              <a:rPr dirty="0"/>
              <a:t>В качестве тестовой выборки взяты 107 последних объектов класса «0» (настоящие банкноты) и 119 объектов класса «1» (фальшивки</a:t>
            </a:r>
            <a:r>
              <a:rPr dirty="0" smtClean="0"/>
              <a:t>)</a:t>
            </a:r>
            <a:r>
              <a:rPr lang="en-US" dirty="0" smtClean="0"/>
              <a:t>. </a:t>
            </a:r>
            <a:r>
              <a:rPr lang="ru-RU" dirty="0" smtClean="0"/>
              <a:t>Остальные объекты используются в качестве обучающей выборки.</a:t>
            </a:r>
            <a:endParaRPr dirty="0"/>
          </a:p>
          <a:p>
            <a:pPr marL="336042" indent="-336042" defTabSz="896111">
              <a:lnSpc>
                <a:spcPct val="90000"/>
              </a:lnSpc>
              <a:spcBef>
                <a:spcPts val="600"/>
              </a:spcBef>
              <a:defRPr sz="3136"/>
            </a:pPr>
            <a:r>
              <a:rPr dirty="0"/>
              <a:t>Исходные параметры алгоритмов </a:t>
            </a:r>
            <a:r>
              <a:rPr dirty="0" smtClean="0"/>
              <a:t>SVM</a:t>
            </a:r>
            <a:r>
              <a:rPr lang="ru-RU" dirty="0" smtClean="0"/>
              <a:t> взяты одинаковыми для разных библиотек</a:t>
            </a:r>
            <a:r>
              <a:rPr dirty="0" smtClean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9132879"/>
      </p:ext>
    </p:extLst>
  </p:cSld>
  <p:clrMapOvr>
    <a:masterClrMapping/>
  </p:clrMapOvr>
  <p:transition xmlns:p14="http://schemas.microsoft.com/office/powerpoint/2010/main"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Обучение модели, Intel DAAL</a:t>
            </a:r>
          </a:p>
        </p:txBody>
      </p:sp>
      <p:graphicFrame>
        <p:nvGraphicFramePr>
          <p:cNvPr id="169" name="Table 169"/>
          <p:cNvGraphicFramePr/>
          <p:nvPr>
            <p:extLst>
              <p:ext uri="{D42A27DB-BD31-4B8C-83A1-F6EECF244321}">
                <p14:modId xmlns:p14="http://schemas.microsoft.com/office/powerpoint/2010/main" val="2586801530"/>
              </p:ext>
            </p:extLst>
          </p:nvPr>
        </p:nvGraphicFramePr>
        <p:xfrm>
          <a:off x="107504" y="1131590"/>
          <a:ext cx="8856984" cy="369680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8856984"/>
              </a:tblGrid>
              <a:tr h="36968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defRPr>
                          <a:solidFill>
                            <a:srgbClr val="77933C"/>
                          </a:solidFill>
                          <a:sym typeface="Helvetica"/>
                        </a:defRPr>
                      </a:pPr>
                      <a:r>
                        <a:rPr dirty="0"/>
                        <a:t>//Создаем данные, на которых обучаем выборку </a:t>
                      </a:r>
                    </a:p>
                    <a:p>
                      <a:pPr algn="l">
                        <a:defRPr>
                          <a:sym typeface="Helvetica"/>
                        </a:defRPr>
                      </a:pPr>
                      <a:r>
                        <a:rPr dirty="0"/>
                        <a:t>nFeatures = trainDataSource.getNumberOfColumns();        </a:t>
                      </a:r>
                    </a:p>
                    <a:p>
                      <a:pPr algn="l">
                        <a:defRPr>
                          <a:sym typeface="Helvetica"/>
                        </a:defRPr>
                      </a:pPr>
                      <a:r>
                        <a:rPr dirty="0"/>
                        <a:t>NumericTable trainData = new HomogenNumericTable(context, Double.class,nFeatures - 1, 0, NumericTable.AllocationFlag.NotAllocate);  </a:t>
                      </a:r>
                    </a:p>
                    <a:p>
                      <a:pPr algn="l">
                        <a:defRPr>
                          <a:sym typeface="Helvetica"/>
                        </a:defRPr>
                      </a:pPr>
                      <a:r>
                        <a:rPr dirty="0"/>
                        <a:t>NumericTable trainGroundTruth = new HomogenNumericTable(context, Double.class, 1, 0, NumericTable.AllocationFlag.NotAllocate);   </a:t>
                      </a:r>
                    </a:p>
                    <a:p>
                      <a:pPr algn="l">
                        <a:defRPr>
                          <a:sym typeface="Helvetica"/>
                        </a:defRPr>
                      </a:pPr>
                      <a:r>
                        <a:rPr dirty="0"/>
                        <a:t>MergedNumericTable mergedData = new MergedNumericTable(context);        </a:t>
                      </a:r>
                    </a:p>
                    <a:p>
                      <a:pPr algn="l">
                        <a:defRPr>
                          <a:sym typeface="Helvetica"/>
                        </a:defRPr>
                      </a:pPr>
                      <a:r>
                        <a:rPr dirty="0"/>
                        <a:t>mergedData.addNumericTable(trainData);        </a:t>
                      </a:r>
                    </a:p>
                    <a:p>
                      <a:pPr algn="l">
                        <a:defRPr>
                          <a:sym typeface="Helvetica"/>
                        </a:defRPr>
                      </a:pPr>
                      <a:r>
                        <a:rPr dirty="0"/>
                        <a:t>mergedData.addNumericTable(trainGroundTruth);</a:t>
                      </a:r>
                    </a:p>
                    <a:p>
                      <a:pPr algn="l">
                        <a:defRPr>
                          <a:solidFill>
                            <a:srgbClr val="77933C"/>
                          </a:solidFill>
                          <a:sym typeface="Helvetica"/>
                        </a:defRPr>
                      </a:pPr>
                      <a:r>
                        <a:rPr dirty="0"/>
                        <a:t>//Подразумевается, что столбец с классами располагается последним в исходных данных</a:t>
                      </a:r>
                    </a:p>
                    <a:p>
                      <a:pPr algn="l">
                        <a:defRPr>
                          <a:sym typeface="Helvetica"/>
                        </a:defRPr>
                      </a:pPr>
                      <a:endParaRPr dirty="0">
                        <a:solidFill>
                          <a:srgbClr val="77933C"/>
                        </a:solidFill>
                      </a:endParaRPr>
                    </a:p>
                    <a:p>
                      <a:pPr algn="l">
                        <a:defRPr>
                          <a:sym typeface="Helvetica"/>
                        </a:defRPr>
                      </a:pPr>
                      <a:r>
                        <a:rPr dirty="0"/>
                        <a:t>trainDataSource.loadDataBlock(mergedData);               </a:t>
                      </a:r>
                    </a:p>
                    <a:p>
                      <a:pPr algn="l">
                        <a:defRPr>
                          <a:sym typeface="Helvetica"/>
                        </a:defRPr>
                      </a:pPr>
                      <a:r>
                        <a:rPr dirty="0"/>
                        <a:t>TrainingBatch algorithm = new TrainingBatch(context, Double.class, TrainingMethod.boser); </a:t>
                      </a:r>
                    </a:p>
                    <a:p>
                      <a:pPr algn="l">
                        <a:defRPr>
                          <a:solidFill>
                            <a:srgbClr val="77933C"/>
                          </a:solidFill>
                          <a:sym typeface="Helvetica"/>
                        </a:defRPr>
                      </a:pPr>
                      <a:endParaRPr dirty="0"/>
                    </a:p>
                    <a:p>
                      <a:pPr algn="l">
                        <a:defRPr>
                          <a:solidFill>
                            <a:srgbClr val="77933C"/>
                          </a:solidFill>
                          <a:sym typeface="Helvetica"/>
                        </a:defRPr>
                      </a:pPr>
                      <a:r>
                        <a:rPr dirty="0"/>
                        <a:t>//Установка параметров алгоритма и вычисление       </a:t>
                      </a:r>
                    </a:p>
                    <a:p>
                      <a:pPr algn="l">
                        <a:defRPr>
                          <a:sym typeface="Helvetica"/>
                        </a:defRPr>
                      </a:pPr>
                      <a:r>
                        <a:rPr dirty="0"/>
                        <a:t>algorithm.parameter.setKernel(new com.intel.daal.algorithms.kernel_function.linear.Batch(context, Double.class))</a:t>
                      </a:r>
                      <a:r>
                        <a:rPr dirty="0" smtClean="0"/>
                        <a:t>;</a:t>
                      </a:r>
                      <a:endParaRPr lang="en-US" dirty="0" smtClean="0"/>
                    </a:p>
                    <a:p>
                      <a:pPr algn="l">
                        <a:defRPr>
                          <a:sym typeface="Helvetica"/>
                        </a:defRPr>
                      </a:pPr>
                      <a:r>
                        <a:rPr dirty="0" smtClean="0"/>
                        <a:t>algorithm.input.set</a:t>
                      </a:r>
                      <a:r>
                        <a:rPr dirty="0"/>
                        <a:t>(InputId.data, trainData);        </a:t>
                      </a:r>
                    </a:p>
                    <a:p>
                      <a:pPr algn="l">
                        <a:defRPr>
                          <a:sym typeface="Helvetica"/>
                        </a:defRPr>
                      </a:pPr>
                      <a:r>
                        <a:rPr dirty="0"/>
                        <a:t>algorithm.input.set(InputId.labels, trainGroundTruth);                </a:t>
                      </a:r>
                    </a:p>
                    <a:p>
                      <a:pPr algn="l">
                        <a:defRPr>
                          <a:sym typeface="Helvetica"/>
                        </a:defRPr>
                      </a:pPr>
                      <a:r>
                        <a:rPr dirty="0"/>
                        <a:t>training = algorithm.compute()</a:t>
                      </a:r>
                      <a:r>
                        <a:rPr dirty="0" smtClean="0"/>
                        <a:t>;</a:t>
                      </a:r>
                      <a:endParaRPr dirty="0"/>
                    </a:p>
                    <a:p>
                      <a:pPr algn="l">
                        <a:defRPr>
                          <a:solidFill>
                            <a:srgbClr val="D78B40"/>
                          </a:solidFill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lnL w="12700">
                      <a:solidFill>
                        <a:srgbClr val="FFCC66"/>
                      </a:solidFill>
                    </a:lnL>
                    <a:lnR w="12700">
                      <a:solidFill>
                        <a:srgbClr val="FFCC66"/>
                      </a:solidFill>
                    </a:lnR>
                    <a:lnT w="12700">
                      <a:solidFill>
                        <a:srgbClr val="FFCC66"/>
                      </a:solidFill>
                    </a:lnT>
                    <a:lnB w="12700">
                      <a:solidFill>
                        <a:srgbClr val="FFCC66"/>
                      </a:solidFill>
                    </a:lnB>
                    <a:solidFill>
                      <a:srgbClr val="FDEAD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8320580"/>
      </p:ext>
    </p:extLst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Предсказание, Intel DAAL</a:t>
            </a:r>
          </a:p>
        </p:txBody>
      </p:sp>
      <p:graphicFrame>
        <p:nvGraphicFramePr>
          <p:cNvPr id="172" name="Table 172"/>
          <p:cNvGraphicFramePr/>
          <p:nvPr>
            <p:extLst>
              <p:ext uri="{D42A27DB-BD31-4B8C-83A1-F6EECF244321}">
                <p14:modId xmlns:p14="http://schemas.microsoft.com/office/powerpoint/2010/main" val="2207907970"/>
              </p:ext>
            </p:extLst>
          </p:nvPr>
        </p:nvGraphicFramePr>
        <p:xfrm>
          <a:off x="107504" y="1131590"/>
          <a:ext cx="8856984" cy="393990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8856984"/>
              </a:tblGrid>
              <a:tr h="39399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defRPr>
                          <a:solidFill>
                            <a:srgbClr val="77933C"/>
                          </a:solidFill>
                          <a:sym typeface="Helvetica"/>
                        </a:defRPr>
                      </a:pPr>
                      <a:r>
                        <a:rPr dirty="0"/>
                        <a:t>//Создаем данные, для которых будет сделано предсказание класса</a:t>
                      </a:r>
                    </a:p>
                    <a:p>
                      <a:pPr algn="l">
                        <a:defRPr>
                          <a:sym typeface="Helvetica"/>
                        </a:defRPr>
                      </a:pPr>
                      <a:r>
                        <a:rPr dirty="0"/>
                        <a:t>NumericTable testData = new HomogenNumericTable(context, Double.class, nFeatures - 1, 0, NumericTable.AllocationFlag.NotAllocate); </a:t>
                      </a:r>
                      <a:endParaRPr lang="ru-RU" dirty="0" smtClean="0"/>
                    </a:p>
                    <a:p>
                      <a:pPr algn="l">
                        <a:defRPr>
                          <a:sym typeface="Helvetica"/>
                        </a:defRPr>
                      </a:pPr>
                      <a:r>
                        <a:rPr dirty="0" smtClean="0"/>
                        <a:t>NumericTable </a:t>
                      </a:r>
                      <a:r>
                        <a:rPr dirty="0"/>
                        <a:t>testGroundTruth = new HomogenNumericTable(context, Double.class, 1, 0, NumericTable.AllocationFlag.NotAllocate);        </a:t>
                      </a:r>
                      <a:endParaRPr lang="ru-RU" dirty="0" smtClean="0"/>
                    </a:p>
                    <a:p>
                      <a:pPr algn="l">
                        <a:defRPr>
                          <a:sym typeface="Helvetica"/>
                        </a:defRPr>
                      </a:pPr>
                      <a:r>
                        <a:rPr dirty="0" smtClean="0"/>
                        <a:t>MergedNumericTable </a:t>
                      </a:r>
                      <a:r>
                        <a:rPr dirty="0"/>
                        <a:t>mergedData = new MergedNumericTable(context);        </a:t>
                      </a:r>
                    </a:p>
                    <a:p>
                      <a:pPr algn="l">
                        <a:defRPr>
                          <a:sym typeface="Helvetica"/>
                        </a:defRPr>
                      </a:pPr>
                      <a:r>
                        <a:rPr dirty="0"/>
                        <a:t>mergedData.addNumericTable(testData);        </a:t>
                      </a:r>
                    </a:p>
                    <a:p>
                      <a:pPr algn="l">
                        <a:defRPr>
                          <a:sym typeface="Helvetica"/>
                        </a:defRPr>
                      </a:pPr>
                      <a:r>
                        <a:rPr dirty="0"/>
                        <a:t>mergedData.addNumericTable(testGroundTruth);</a:t>
                      </a:r>
                    </a:p>
                    <a:p>
                      <a:pPr algn="l">
                        <a:defRPr>
                          <a:solidFill>
                            <a:srgbClr val="77933C"/>
                          </a:solidFill>
                          <a:sym typeface="Helvetica"/>
                        </a:defRPr>
                      </a:pPr>
                      <a:r>
                        <a:rPr dirty="0"/>
                        <a:t>//Подразумевается, что столбец с классами располагается последним в исходных данных</a:t>
                      </a:r>
                    </a:p>
                    <a:p>
                      <a:pPr algn="l">
                        <a:defRPr>
                          <a:sym typeface="Helvetica"/>
                        </a:defRPr>
                      </a:pPr>
                      <a:endParaRPr dirty="0">
                        <a:solidFill>
                          <a:srgbClr val="77933C"/>
                        </a:solidFill>
                      </a:endParaRPr>
                    </a:p>
                    <a:p>
                      <a:pPr algn="l">
                        <a:defRPr>
                          <a:sym typeface="Helvetica"/>
                        </a:defRPr>
                      </a:pPr>
                      <a:r>
                        <a:rPr dirty="0"/>
                        <a:t>testDataSource.loadDataBlock(mergedData);        </a:t>
                      </a:r>
                    </a:p>
                    <a:p>
                      <a:pPr algn="l">
                        <a:defRPr>
                          <a:sym typeface="Helvetica"/>
                        </a:defRPr>
                      </a:pPr>
                      <a:r>
                        <a:rPr dirty="0"/>
                        <a:t>PredictionBatch algorithm = new PredictionBatch(context, Double.class, PredictionMethod.defaultDense); </a:t>
                      </a:r>
                    </a:p>
                    <a:p>
                      <a:pPr algn="l">
                        <a:defRPr>
                          <a:solidFill>
                            <a:srgbClr val="77933C"/>
                          </a:solidFill>
                          <a:sym typeface="Helvetica"/>
                        </a:defRPr>
                      </a:pPr>
                      <a:r>
                        <a:rPr dirty="0"/>
                        <a:t>//Установка параметров алгоритма и вычисление </a:t>
                      </a:r>
                      <a:r>
                        <a:rPr dirty="0">
                          <a:solidFill>
                            <a:srgbClr val="000000"/>
                          </a:solidFill>
                        </a:rPr>
                        <a:t>       </a:t>
                      </a:r>
                    </a:p>
                    <a:p>
                      <a:pPr algn="l">
                        <a:defRPr>
                          <a:sym typeface="Helvetica"/>
                        </a:defRPr>
                      </a:pPr>
                      <a:r>
                        <a:rPr dirty="0" smtClean="0"/>
                        <a:t>algorithm.parameter.setKernel</a:t>
                      </a:r>
                      <a:r>
                        <a:rPr dirty="0"/>
                        <a:t>(new com.intel.daal.algorithms.kernel_function.linear.Batch(context, Double.class));        </a:t>
                      </a:r>
                    </a:p>
                    <a:p>
                      <a:pPr algn="l">
                        <a:defRPr>
                          <a:solidFill>
                            <a:srgbClr val="77933C"/>
                          </a:solidFill>
                          <a:sym typeface="Helvetica"/>
                        </a:defRPr>
                      </a:pPr>
                      <a:endParaRPr dirty="0"/>
                    </a:p>
                    <a:p>
                      <a:pPr algn="l">
                        <a:defRPr>
                          <a:solidFill>
                            <a:srgbClr val="77933C"/>
                          </a:solidFill>
                          <a:sym typeface="Helvetica"/>
                        </a:defRPr>
                      </a:pPr>
                      <a:r>
                        <a:rPr dirty="0"/>
                        <a:t>//Получение обученной модели        </a:t>
                      </a:r>
                    </a:p>
                    <a:p>
                      <a:pPr algn="l">
                        <a:defRPr>
                          <a:sym typeface="Helvetica"/>
                        </a:defRPr>
                      </a:pPr>
                      <a:r>
                        <a:rPr dirty="0"/>
                        <a:t>Model model = training.get(TrainingResultId.model);</a:t>
                      </a:r>
                    </a:p>
                    <a:p>
                      <a:pPr algn="l">
                        <a:defRPr>
                          <a:sym typeface="Helvetica"/>
                        </a:defRPr>
                      </a:pPr>
                      <a:r>
                        <a:rPr dirty="0"/>
                        <a:t>algorithm.input.set(NumericTableInputId.data, testData);        </a:t>
                      </a:r>
                    </a:p>
                    <a:p>
                      <a:pPr algn="l">
                        <a:defRPr>
                          <a:sym typeface="Helvetica"/>
                        </a:defRPr>
                      </a:pPr>
                      <a:r>
                        <a:rPr dirty="0"/>
                        <a:t>algorithm.input.set(ModelInputId.model, model);        </a:t>
                      </a:r>
                    </a:p>
                    <a:p>
                      <a:pPr algn="l">
                        <a:defRPr>
                          <a:sym typeface="Helvetica"/>
                        </a:defRPr>
                      </a:pPr>
                      <a:r>
                        <a:rPr dirty="0"/>
                        <a:t>testing = algorithm.compute();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CC66"/>
                      </a:solidFill>
                    </a:lnL>
                    <a:lnR w="12700">
                      <a:solidFill>
                        <a:srgbClr val="FFCC66"/>
                      </a:solidFill>
                    </a:lnR>
                    <a:lnT w="12700">
                      <a:solidFill>
                        <a:srgbClr val="FFCC66"/>
                      </a:solidFill>
                    </a:lnT>
                    <a:lnB w="12700">
                      <a:solidFill>
                        <a:srgbClr val="FFCC66"/>
                      </a:solidFill>
                    </a:lnB>
                    <a:solidFill>
                      <a:srgbClr val="FDEAD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569493"/>
      </p:ext>
    </p:extLst>
  </p:cSld>
  <p:clrMapOvr>
    <a:masterClrMapping/>
  </p:clrMapOvr>
  <p:transition xmlns:p14="http://schemas.microsoft.com/office/powerpoint/2010/main"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Предсказание, Intel DAAL</a:t>
            </a:r>
          </a:p>
        </p:txBody>
      </p:sp>
      <p:graphicFrame>
        <p:nvGraphicFramePr>
          <p:cNvPr id="175" name="Table 175"/>
          <p:cNvGraphicFramePr/>
          <p:nvPr>
            <p:extLst>
              <p:ext uri="{D42A27DB-BD31-4B8C-83A1-F6EECF244321}">
                <p14:modId xmlns:p14="http://schemas.microsoft.com/office/powerpoint/2010/main" val="1578061369"/>
              </p:ext>
            </p:extLst>
          </p:nvPr>
        </p:nvGraphicFramePr>
        <p:xfrm>
          <a:off x="107504" y="1131590"/>
          <a:ext cx="8856984" cy="393990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8856984"/>
              </a:tblGrid>
              <a:tr h="3939901">
                <a:tc>
                  <a:txBody>
                    <a:bodyPr/>
                    <a:lstStyle/>
                    <a:p>
                      <a:pPr algn="l">
                        <a:defRPr>
                          <a:sym typeface="Helvetica"/>
                        </a:defRPr>
                      </a:pPr>
                      <a:r>
                        <a:rPr dirty="0"/>
                        <a:t>NumericTable predictedLabels = testing.get(PredictionResultId.prediction); </a:t>
                      </a:r>
                      <a:r>
                        <a:rPr dirty="0">
                          <a:solidFill>
                            <a:srgbClr val="77933C"/>
                          </a:solidFill>
                        </a:rPr>
                        <a:t>//Получение результатов предсказания</a:t>
                      </a:r>
                    </a:p>
                    <a:p>
                      <a:pPr algn="l">
                        <a:defRPr>
                          <a:solidFill>
                            <a:srgbClr val="4F6228"/>
                          </a:solidFill>
                          <a:sym typeface="Helvetica"/>
                        </a:defRPr>
                      </a:pPr>
                      <a:r>
                        <a:rPr dirty="0">
                          <a:solidFill>
                            <a:srgbClr val="77933C"/>
                          </a:solidFill>
                        </a:rPr>
                        <a:t>//Создание метрики – таблицы сопряжённости, установка параметров</a:t>
                      </a:r>
                    </a:p>
                    <a:p>
                      <a:pPr algn="l">
                        <a:defRPr>
                          <a:sym typeface="Helvetica"/>
                        </a:defRPr>
                      </a:pPr>
                      <a:r>
                        <a:rPr dirty="0"/>
                        <a:t>QualityMetricSetBatch metric = new QualityMetricSetBatch(context);        </a:t>
                      </a:r>
                    </a:p>
                    <a:p>
                      <a:pPr algn="l">
                        <a:defRPr>
                          <a:sym typeface="Helvetica"/>
                        </a:defRPr>
                      </a:pPr>
                      <a:r>
                        <a:rPr dirty="0"/>
                        <a:t>BinaryConfusionMatrixInput input = metric.getInputDataCollection().getInput(QualityMetricId.confusionMatrix);        input.set(BinaryConfusionMatrixInputId.predictedLabels, predictedLabels);        </a:t>
                      </a:r>
                    </a:p>
                    <a:p>
                      <a:pPr algn="l">
                        <a:defRPr>
                          <a:sym typeface="Helvetica"/>
                        </a:defRPr>
                      </a:pPr>
                      <a:r>
                        <a:rPr dirty="0"/>
                        <a:t>input.set(BinaryConfusionMatrixInputId.groundTruthLabels, testGroundTruth);        </a:t>
                      </a:r>
                    </a:p>
                    <a:p>
                      <a:pPr algn="l">
                        <a:defRPr>
                          <a:sym typeface="Helvetica"/>
                        </a:defRPr>
                      </a:pPr>
                      <a:r>
                        <a:rPr dirty="0"/>
                        <a:t>quality = metric.compute(); </a:t>
                      </a:r>
                    </a:p>
                    <a:p>
                      <a:pPr algn="l">
                        <a:defRPr>
                          <a:solidFill>
                            <a:srgbClr val="4F6228"/>
                          </a:solidFill>
                          <a:sym typeface="Helvetica"/>
                        </a:defRPr>
                      </a:pPr>
                      <a:endParaRPr dirty="0"/>
                    </a:p>
                    <a:p>
                      <a:pPr algn="l">
                        <a:defRPr>
                          <a:solidFill>
                            <a:srgbClr val="4F6228"/>
                          </a:solidFill>
                          <a:sym typeface="Helvetica"/>
                        </a:defRPr>
                      </a:pPr>
                      <a:r>
                        <a:rPr dirty="0">
                          <a:solidFill>
                            <a:srgbClr val="77933C"/>
                          </a:solidFill>
                        </a:rPr>
                        <a:t>//Получение матрицы сопряжённости       </a:t>
                      </a:r>
                    </a:p>
                    <a:p>
                      <a:pPr algn="l">
                        <a:defRPr>
                          <a:sym typeface="Helvetica"/>
                        </a:defRPr>
                      </a:pPr>
                      <a:r>
                        <a:rPr dirty="0"/>
                        <a:t>BinaryConfusionMatrixResult qualityMetricResult = quality.getResult(QualityMetricId.confusionMatrix);        </a:t>
                      </a:r>
                    </a:p>
                    <a:p>
                      <a:pPr algn="l">
                        <a:defRPr>
                          <a:sym typeface="Helvetica"/>
                        </a:defRPr>
                      </a:pPr>
                      <a:r>
                        <a:rPr dirty="0"/>
                        <a:t>NumericTable binaries = qualityMetricResult.get(BinaryConfusionMatrixResultId.binaryMetrics);        </a:t>
                      </a:r>
                    </a:p>
                    <a:p>
                      <a:pPr algn="l">
                        <a:defRPr>
                          <a:sym typeface="Helvetica"/>
                        </a:defRPr>
                      </a:pPr>
                      <a:r>
                        <a:rPr dirty="0"/>
                        <a:t>DoubleBuffer buf = DoubleBuffer.allocate(6);        </a:t>
                      </a:r>
                    </a:p>
                    <a:p>
                      <a:pPr algn="l">
                        <a:defRPr>
                          <a:sym typeface="Helvetica"/>
                        </a:defRPr>
                      </a:pPr>
                      <a:r>
                        <a:rPr dirty="0"/>
                        <a:t>buf = binaries.getBlockOfRows(0,1,buf);</a:t>
                      </a:r>
                    </a:p>
                    <a:p>
                      <a:pPr algn="l">
                        <a:defRPr>
                          <a:solidFill>
                            <a:srgbClr val="4F6228"/>
                          </a:solidFill>
                          <a:sym typeface="Helvetica"/>
                        </a:defRPr>
                      </a:pPr>
                      <a:endParaRPr dirty="0"/>
                    </a:p>
                    <a:p>
                      <a:pPr algn="l">
                        <a:defRPr>
                          <a:solidFill>
                            <a:srgbClr val="4F6228"/>
                          </a:solidFill>
                          <a:sym typeface="Helvetica"/>
                        </a:defRPr>
                      </a:pPr>
                      <a:r>
                        <a:rPr dirty="0">
                          <a:solidFill>
                            <a:srgbClr val="77933C"/>
                          </a:solidFill>
                        </a:rPr>
                        <a:t>//Распечатка известных метрик по таблице сопряжённости </a:t>
                      </a:r>
                      <a:r>
                        <a:rPr dirty="0"/>
                        <a:t>       </a:t>
                      </a:r>
                    </a:p>
                    <a:p>
                      <a:pPr algn="l">
                        <a:defRPr>
                          <a:sym typeface="Helvetica"/>
                        </a:defRPr>
                      </a:pPr>
                      <a:r>
                        <a:rPr dirty="0"/>
                        <a:t>System.out.println("Accuracy: " + buf.get(0));        </a:t>
                      </a:r>
                    </a:p>
                    <a:p>
                      <a:pPr algn="l">
                        <a:defRPr>
                          <a:sym typeface="Helvetica"/>
                        </a:defRPr>
                      </a:pPr>
                      <a:r>
                        <a:rPr dirty="0"/>
                        <a:t>System.out.println("Precision: " + buf.get(1));        </a:t>
                      </a:r>
                    </a:p>
                    <a:p>
                      <a:pPr algn="l">
                        <a:defRPr>
                          <a:sym typeface="Helvetica"/>
                        </a:defRPr>
                      </a:pPr>
                      <a:r>
                        <a:rPr dirty="0"/>
                        <a:t>System.out.println("Recall: " + buf.get(2));        </a:t>
                      </a:r>
                    </a:p>
                    <a:p>
                      <a:pPr algn="l">
                        <a:defRPr>
                          <a:sym typeface="Helvetica"/>
                        </a:defRPr>
                      </a:pPr>
                      <a:r>
                        <a:rPr dirty="0"/>
                        <a:t>System.out.println("fscore: " + buf.get(3));        </a:t>
                      </a:r>
                    </a:p>
                    <a:p>
                      <a:pPr algn="l">
                        <a:defRPr>
                          <a:sym typeface="Helvetica"/>
                        </a:defRPr>
                      </a:pPr>
                      <a:r>
                        <a:rPr dirty="0"/>
                        <a:t>System.out.println("Specifity: " + buf.get(4));        </a:t>
                      </a:r>
                    </a:p>
                    <a:p>
                      <a:pPr algn="l">
                        <a:defRPr>
                          <a:sym typeface="Helvetica"/>
                        </a:defRPr>
                      </a:pPr>
                      <a:r>
                        <a:rPr dirty="0"/>
                        <a:t>System.out.println("AUC: " + buf.get(5));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CC66"/>
                      </a:solidFill>
                    </a:lnL>
                    <a:lnR w="12700">
                      <a:solidFill>
                        <a:srgbClr val="FFCC66"/>
                      </a:solidFill>
                    </a:lnR>
                    <a:lnT w="12700">
                      <a:solidFill>
                        <a:srgbClr val="FFCC66"/>
                      </a:solidFill>
                    </a:lnT>
                    <a:lnB w="12700">
                      <a:solidFill>
                        <a:srgbClr val="FFCC66"/>
                      </a:solidFill>
                    </a:lnB>
                    <a:solidFill>
                      <a:srgbClr val="FDEAD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336014"/>
      </p:ext>
    </p:extLst>
  </p:cSld>
  <p:clrMapOvr>
    <a:masterClrMapping/>
  </p:clrMapOvr>
  <p:transition xmlns:p14="http://schemas.microsoft.com/office/powerpoint/2010/main"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Алгоритм SVM, Python, R</a:t>
            </a:r>
          </a:p>
        </p:txBody>
      </p:sp>
      <p:graphicFrame>
        <p:nvGraphicFramePr>
          <p:cNvPr id="178" name="Table 178"/>
          <p:cNvGraphicFramePr/>
          <p:nvPr>
            <p:extLst>
              <p:ext uri="{D42A27DB-BD31-4B8C-83A1-F6EECF244321}">
                <p14:modId xmlns:p14="http://schemas.microsoft.com/office/powerpoint/2010/main" val="4119895902"/>
              </p:ext>
            </p:extLst>
          </p:nvPr>
        </p:nvGraphicFramePr>
        <p:xfrm>
          <a:off x="35496" y="1131590"/>
          <a:ext cx="4536504" cy="388843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536504"/>
              </a:tblGrid>
              <a:tr h="3888432">
                <a:tc>
                  <a:txBody>
                    <a:bodyPr/>
                    <a:lstStyle/>
                    <a:p>
                      <a:pPr algn="l" defTabSz="449580">
                        <a:lnSpc>
                          <a:spcPct val="100000"/>
                        </a:lnSpc>
                        <a:defRPr>
                          <a:uFill>
                            <a:solidFill>
                              <a:srgbClr val="000000"/>
                            </a:solidFill>
                          </a:uFill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import numpy as np</a:t>
                      </a:r>
                    </a:p>
                    <a:p>
                      <a:pPr algn="l" defTabSz="449580">
                        <a:lnSpc>
                          <a:spcPct val="100000"/>
                        </a:lnSpc>
                        <a:defRPr>
                          <a:uFill>
                            <a:solidFill>
                              <a:srgbClr val="000000"/>
                            </a:solidFill>
                          </a:uFill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import pandas as np</a:t>
                      </a:r>
                    </a:p>
                    <a:p>
                      <a:pPr algn="l" defTabSz="449580">
                        <a:lnSpc>
                          <a:spcPct val="100000"/>
                        </a:lnSpc>
                        <a:defRPr>
                          <a:uFill>
                            <a:solidFill>
                              <a:srgbClr val="000000"/>
                            </a:solidFill>
                          </a:uFill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from sklearn import </a:t>
                      </a:r>
                      <a:r>
                        <a:rPr dirty="0" smtClean="0"/>
                        <a:t>svm</a:t>
                      </a:r>
                      <a:endParaRPr lang="ru-RU" dirty="0" smtClean="0"/>
                    </a:p>
                    <a:p>
                      <a:pPr algn="l" defTabSz="449580">
                        <a:lnSpc>
                          <a:spcPct val="100000"/>
                        </a:lnSpc>
                        <a:defRPr>
                          <a:uFill>
                            <a:solidFill>
                              <a:srgbClr val="000000"/>
                            </a:solidFill>
                          </a:uFill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 smtClean="0"/>
                        <a:t> </a:t>
                      </a:r>
                      <a:endParaRPr sz="3400" dirty="0"/>
                    </a:p>
                    <a:p>
                      <a:pPr algn="l" defTabSz="449580">
                        <a:lnSpc>
                          <a:spcPct val="100000"/>
                        </a:lnSpc>
                        <a:defRPr>
                          <a:uFill>
                            <a:solidFill>
                              <a:srgbClr val="000000"/>
                            </a:solidFill>
                          </a:uFill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#Считывание файлов с данными</a:t>
                      </a:r>
                      <a:endParaRPr sz="11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  <a:p>
                      <a:pPr algn="l" defTabSz="449580">
                        <a:lnSpc>
                          <a:spcPct val="100000"/>
                        </a:lnSpc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train = np.genfromtxt("data.csv", delimiter=','</a:t>
                      </a:r>
                      <a:r>
                        <a:rPr dirty="0" smtClean="0"/>
                        <a:t>)</a:t>
                      </a:r>
                      <a:endParaRPr lang="ru-RU" dirty="0" smtClean="0"/>
                    </a:p>
                    <a:p>
                      <a:pPr algn="l" defTabSz="449580">
                        <a:lnSpc>
                          <a:spcPct val="100000"/>
                        </a:lnSpc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 smtClean="0"/>
                        <a:t>test </a:t>
                      </a:r>
                      <a:r>
                        <a:rPr dirty="0"/>
                        <a:t>= np.genfromtxt("test.csv", delimiter=','</a:t>
                      </a:r>
                      <a:r>
                        <a:rPr dirty="0" smtClean="0"/>
                        <a:t>)</a:t>
                      </a:r>
                      <a:endParaRPr lang="ru-RU" dirty="0" smtClean="0"/>
                    </a:p>
                    <a:p>
                      <a:pPr algn="l" defTabSz="449580">
                        <a:lnSpc>
                          <a:spcPct val="100000"/>
                        </a:lnSpc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endParaRPr lang="ru-RU" dirty="0" smtClean="0">
                        <a:solidFill>
                          <a:srgbClr val="77933C"/>
                        </a:solidFill>
                      </a:endParaRPr>
                    </a:p>
                    <a:p>
                      <a:pPr algn="l" defTabSz="449580">
                        <a:lnSpc>
                          <a:spcPct val="100000"/>
                        </a:lnSpc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 smtClean="0">
                          <a:solidFill>
                            <a:srgbClr val="77933C"/>
                          </a:solidFill>
                        </a:rPr>
                        <a:t>#</a:t>
                      </a:r>
                      <a:r>
                        <a:rPr dirty="0">
                          <a:solidFill>
                            <a:srgbClr val="77933C"/>
                          </a:solidFill>
                        </a:rPr>
                        <a:t>Построение модели SVM и предсказание</a:t>
                      </a:r>
                      <a:endParaRPr sz="1100" dirty="0">
                        <a:solidFill>
                          <a:srgbClr val="77933C"/>
                        </a:solidFill>
                      </a:endParaRPr>
                    </a:p>
                    <a:p>
                      <a:pPr algn="l" defTabSz="449580">
                        <a:lnSpc>
                          <a:spcPct val="100000"/>
                        </a:lnSpc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classifier = svm.SVC()</a:t>
                      </a:r>
                      <a:endParaRPr sz="3400" dirty="0"/>
                    </a:p>
                    <a:p>
                      <a:pPr algn="l" defTabSz="449580">
                        <a:lnSpc>
                          <a:spcPct val="100000"/>
                        </a:lnSpc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classifier.fit(train[:,0:4],train[:,4])</a:t>
                      </a:r>
                      <a:endParaRPr sz="3400" dirty="0"/>
                    </a:p>
                    <a:p>
                      <a:pPr algn="l" defTabSz="449580">
                        <a:lnSpc>
                          <a:spcPct val="100000"/>
                        </a:lnSpc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prediction = classifier.predict(test[:,0:4]</a:t>
                      </a:r>
                      <a:r>
                        <a:rPr dirty="0" smtClean="0"/>
                        <a:t>)</a:t>
                      </a:r>
                      <a:endParaRPr sz="3400" dirty="0" smtClean="0"/>
                    </a:p>
                    <a:p>
                      <a:pPr algn="l" defTabSz="449580">
                        <a:lnSpc>
                          <a:spcPct val="100000"/>
                        </a:lnSpc>
                        <a:defRPr>
                          <a:uFill>
                            <a:solidFill>
                              <a:srgbClr val="000000"/>
                            </a:solidFill>
                          </a:uFill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endParaRPr lang="ru-RU" dirty="0" smtClean="0">
                        <a:solidFill>
                          <a:srgbClr val="77933C"/>
                        </a:solidFill>
                      </a:endParaRPr>
                    </a:p>
                    <a:p>
                      <a:pPr algn="l" defTabSz="449580">
                        <a:lnSpc>
                          <a:spcPct val="100000"/>
                        </a:lnSpc>
                        <a:defRPr>
                          <a:uFill>
                            <a:solidFill>
                              <a:srgbClr val="000000"/>
                            </a:solidFill>
                          </a:uFill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 smtClean="0">
                          <a:solidFill>
                            <a:srgbClr val="77933C"/>
                          </a:solidFill>
                        </a:rPr>
                        <a:t>#</a:t>
                      </a:r>
                      <a:r>
                        <a:rPr dirty="0">
                          <a:solidFill>
                            <a:srgbClr val="77933C"/>
                          </a:solidFill>
                        </a:rPr>
                        <a:t>Анализ результатов с помощью матрицы сопряжённости</a:t>
                      </a:r>
                      <a:endParaRPr sz="3400" dirty="0">
                        <a:solidFill>
                          <a:srgbClr val="77933C"/>
                        </a:solidFill>
                      </a:endParaRPr>
                    </a:p>
                    <a:p>
                      <a:pPr algn="l" defTabSz="449580"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tab = pd.crosstab(index = prediction, columns= test[:,4])</a:t>
                      </a:r>
                      <a:endParaRPr sz="3400" dirty="0"/>
                    </a:p>
                    <a:p>
                      <a:pPr algn="l" defTabSz="449580"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print(tab)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CC66"/>
                      </a:solidFill>
                    </a:lnL>
                    <a:lnR w="12700">
                      <a:solidFill>
                        <a:srgbClr val="FFCC66"/>
                      </a:solidFill>
                    </a:lnR>
                    <a:lnT w="12700">
                      <a:solidFill>
                        <a:srgbClr val="FFCC66"/>
                      </a:solidFill>
                    </a:lnT>
                    <a:lnB w="12700">
                      <a:solidFill>
                        <a:srgbClr val="FFCC66"/>
                      </a:solidFill>
                    </a:lnB>
                    <a:solidFill>
                      <a:srgbClr val="FDEAD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9" name="Table 179"/>
          <p:cNvGraphicFramePr/>
          <p:nvPr>
            <p:extLst>
              <p:ext uri="{D42A27DB-BD31-4B8C-83A1-F6EECF244321}">
                <p14:modId xmlns:p14="http://schemas.microsoft.com/office/powerpoint/2010/main" val="924468320"/>
              </p:ext>
            </p:extLst>
          </p:nvPr>
        </p:nvGraphicFramePr>
        <p:xfrm>
          <a:off x="4644008" y="1131590"/>
          <a:ext cx="4392488" cy="388843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392488"/>
              </a:tblGrid>
              <a:tr h="3888432">
                <a:tc>
                  <a:txBody>
                    <a:bodyPr/>
                    <a:lstStyle/>
                    <a:p>
                      <a:pPr algn="l" defTabSz="457200">
                        <a:defRPr sz="1100"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>
                          <a:solidFill>
                            <a:srgbClr val="77933C"/>
                          </a:solidFill>
                        </a:rPr>
                        <a:t>#Считывание файлов с данными</a:t>
                      </a:r>
                    </a:p>
                    <a:p>
                      <a:pPr algn="l" defTabSz="457200">
                        <a:defRPr sz="1100"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data.train = read.csv("data.csv",header = FALSE)</a:t>
                      </a:r>
                    </a:p>
                    <a:p>
                      <a:pPr algn="l" defTabSz="457200">
                        <a:defRPr sz="1100"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data.test = read.csv("test.csv",header = FALSE)</a:t>
                      </a:r>
                    </a:p>
                    <a:p>
                      <a:pPr algn="l" defTabSz="457200">
                        <a:defRPr sz="1100"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endParaRPr dirty="0"/>
                    </a:p>
                    <a:p>
                      <a:pPr algn="l" defTabSz="457200">
                        <a:defRPr sz="1100"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>
                          <a:solidFill>
                            <a:srgbClr val="77933C"/>
                          </a:solidFill>
                        </a:rPr>
                        <a:t>#Построение модели SVM и предсказание</a:t>
                      </a:r>
                      <a:endParaRPr sz="3400" dirty="0">
                        <a:solidFill>
                          <a:srgbClr val="77933C"/>
                        </a:solidFill>
                      </a:endParaRPr>
                    </a:p>
                    <a:p>
                      <a:pPr algn="l" defTabSz="457200">
                        <a:defRPr sz="1100"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svm.model = svm(V5~., data = data.train</a:t>
                      </a:r>
                      <a:r>
                        <a:rPr dirty="0" smtClean="0"/>
                        <a:t>)</a:t>
                      </a:r>
                      <a:endParaRPr sz="3400" dirty="0"/>
                    </a:p>
                    <a:p>
                      <a:pPr algn="l" defTabSz="457200">
                        <a:defRPr sz="1100"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prediction = predict(svm.model,data.test)</a:t>
                      </a:r>
                      <a:endParaRPr sz="3400" dirty="0"/>
                    </a:p>
                    <a:p>
                      <a:pPr algn="l" defTabSz="457200">
                        <a:defRPr sz="3400"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endParaRPr sz="3400" dirty="0"/>
                    </a:p>
                    <a:p>
                      <a:pPr algn="l" defTabSz="457200">
                        <a:defRPr sz="1100"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>
                          <a:solidFill>
                            <a:srgbClr val="77933C"/>
                          </a:solidFill>
                        </a:rPr>
                        <a:t>#Анализ результатов с помощью матрицы сопряжённости</a:t>
                      </a:r>
                      <a:endParaRPr sz="3400" dirty="0">
                        <a:solidFill>
                          <a:srgbClr val="77933C"/>
                        </a:solidFill>
                      </a:endParaRPr>
                    </a:p>
                    <a:p>
                      <a:pPr algn="l" defTabSz="457200">
                        <a:defRPr sz="1100">
                          <a:latin typeface="Menlo"/>
                          <a:ea typeface="Menlo"/>
                          <a:cs typeface="Menlo"/>
                          <a:sym typeface="Menlo"/>
                        </a:defRPr>
                      </a:pPr>
                      <a:r>
                        <a:rPr dirty="0"/>
                        <a:t>table(prediction,data.test$V5)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CC66"/>
                      </a:solidFill>
                    </a:lnL>
                    <a:lnR w="12700">
                      <a:solidFill>
                        <a:srgbClr val="FFCC66"/>
                      </a:solidFill>
                    </a:lnR>
                    <a:lnT w="12700">
                      <a:solidFill>
                        <a:srgbClr val="FFCC66"/>
                      </a:solidFill>
                    </a:lnT>
                    <a:lnB w="12700">
                      <a:solidFill>
                        <a:srgbClr val="FFCC66"/>
                      </a:solidFill>
                    </a:lnB>
                    <a:solidFill>
                      <a:srgbClr val="FDEAD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0511362"/>
      </p:ext>
    </p:extLst>
  </p:cSld>
  <p:clrMapOvr>
    <a:masterClrMapping/>
  </p:clrMapOvr>
  <p:transition xmlns:p14="http://schemas.microsoft.com/office/powerpoint/2010/main"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 defTabSz="786383">
              <a:defRPr sz="2900" b="1">
                <a:solidFill>
                  <a:srgbClr val="FFFFFF"/>
                </a:solidFill>
              </a:defRPr>
            </a:lvl1pPr>
          </a:lstStyle>
          <a:p>
            <a:r>
              <a:t>Результаты вычислений для данных Banknote Authentification</a:t>
            </a:r>
          </a:p>
        </p:txBody>
      </p:sp>
      <p:sp>
        <p:nvSpPr>
          <p:cNvPr id="193" name="Shape 193"/>
          <p:cNvSpPr>
            <a:spLocks noGrp="1"/>
          </p:cNvSpPr>
          <p:nvPr>
            <p:ph type="body" idx="1"/>
          </p:nvPr>
        </p:nvSpPr>
        <p:spPr>
          <a:xfrm>
            <a:off x="0" y="1200151"/>
            <a:ext cx="9144000" cy="339447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dirty="0"/>
              <a:t>Результаты вычислений(суммарное время получения модели + предсказание, количество ошибок) с </a:t>
            </a:r>
            <a:r>
              <a:rPr lang="ru-RU" dirty="0" smtClean="0"/>
              <a:t>одинаковыми</a:t>
            </a:r>
            <a:r>
              <a:rPr dirty="0" smtClean="0"/>
              <a:t> </a:t>
            </a:r>
            <a:r>
              <a:rPr dirty="0"/>
              <a:t>параметрами: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defRPr sz="2800"/>
            </a:pPr>
            <a:r>
              <a:rPr dirty="0"/>
              <a:t>DAAL: </a:t>
            </a:r>
            <a:r>
              <a:rPr dirty="0" smtClean="0"/>
              <a:t>~</a:t>
            </a:r>
            <a:r>
              <a:rPr lang="en-US" dirty="0" smtClean="0"/>
              <a:t>0.0</a:t>
            </a:r>
            <a:r>
              <a:rPr lang="ru-RU" dirty="0" smtClean="0"/>
              <a:t>21</a:t>
            </a:r>
            <a:r>
              <a:rPr dirty="0" smtClean="0"/>
              <a:t> </a:t>
            </a:r>
            <a:r>
              <a:rPr dirty="0"/>
              <a:t>секунды, 2 ошибки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defRPr sz="2800"/>
            </a:pPr>
            <a:r>
              <a:rPr dirty="0"/>
              <a:t>Python: ~</a:t>
            </a:r>
            <a:r>
              <a:rPr dirty="0" smtClean="0"/>
              <a:t>0.0</a:t>
            </a:r>
            <a:r>
              <a:rPr lang="en-US" dirty="0" smtClean="0"/>
              <a:t>07</a:t>
            </a:r>
            <a:r>
              <a:rPr dirty="0" smtClean="0"/>
              <a:t> </a:t>
            </a:r>
            <a:r>
              <a:rPr dirty="0"/>
              <a:t>секунды, 2 ошибки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defRPr sz="2800"/>
            </a:pPr>
            <a:r>
              <a:rPr dirty="0"/>
              <a:t>R: ~</a:t>
            </a:r>
            <a:r>
              <a:rPr dirty="0" smtClean="0"/>
              <a:t>0.</a:t>
            </a:r>
            <a:r>
              <a:rPr lang="en-US" dirty="0" smtClean="0"/>
              <a:t>14</a:t>
            </a:r>
            <a:r>
              <a:rPr dirty="0" smtClean="0"/>
              <a:t> </a:t>
            </a:r>
            <a:r>
              <a:rPr dirty="0"/>
              <a:t>секунды, 7 ошибок</a:t>
            </a:r>
          </a:p>
        </p:txBody>
      </p:sp>
    </p:spTree>
    <p:extLst>
      <p:ext uri="{BB962C8B-B14F-4D97-AF65-F5344CB8AC3E}">
        <p14:creationId xmlns:p14="http://schemas.microsoft.com/office/powerpoint/2010/main" val="3866595922"/>
      </p:ext>
    </p:extLst>
  </p:cSld>
  <p:clrMapOvr>
    <a:masterClrMapping/>
  </p:clrMapOvr>
  <p:transition xmlns:p14="http://schemas.microsoft.com/office/powerpoint/2010/main"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dirty="0"/>
              <a:t>Ядра (</a:t>
            </a:r>
            <a:r>
              <a:rPr dirty="0" smtClean="0"/>
              <a:t>Kernel</a:t>
            </a:r>
            <a:r>
              <a:rPr lang="ru-RU" dirty="0" smtClean="0"/>
              <a:t> </a:t>
            </a:r>
            <a:r>
              <a:rPr lang="en-US" dirty="0" smtClean="0"/>
              <a:t>Trick</a:t>
            </a:r>
            <a:r>
              <a:rPr dirty="0" smtClean="0"/>
              <a:t>)</a:t>
            </a:r>
            <a:endParaRPr dirty="0"/>
          </a:p>
        </p:txBody>
      </p:sp>
      <p:sp>
        <p:nvSpPr>
          <p:cNvPr id="148" name="Shape 148"/>
          <p:cNvSpPr>
            <a:spLocks noGrp="1"/>
          </p:cNvSpPr>
          <p:nvPr>
            <p:ph type="body" sz="half" idx="1"/>
          </p:nvPr>
        </p:nvSpPr>
        <p:spPr>
          <a:xfrm>
            <a:off x="0" y="1200148"/>
            <a:ext cx="9036496" cy="283454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rPr sz="2800" dirty="0"/>
              <a:t>Ядро – функция специального вида: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endParaRPr sz="2800" dirty="0"/>
          </a:p>
          <a:p>
            <a:pPr marL="742950" lvl="1" indent="-285750">
              <a:lnSpc>
                <a:spcPct val="80000"/>
              </a:lnSpc>
              <a:spcBef>
                <a:spcPts val="300"/>
              </a:spcBef>
              <a:defRPr sz="1500"/>
            </a:pPr>
            <a:endParaRPr sz="2400" dirty="0"/>
          </a:p>
          <a:p>
            <a:pPr marL="742950" lvl="1" indent="-285750">
              <a:lnSpc>
                <a:spcPct val="80000"/>
              </a:lnSpc>
              <a:spcBef>
                <a:spcPts val="300"/>
              </a:spcBef>
              <a:defRPr sz="1500"/>
            </a:pPr>
            <a:endParaRPr sz="2400" dirty="0"/>
          </a:p>
          <a:p>
            <a:pPr marL="742950" lvl="1" indent="-285750">
              <a:lnSpc>
                <a:spcPct val="80000"/>
              </a:lnSpc>
              <a:spcBef>
                <a:spcPts val="300"/>
              </a:spcBef>
              <a:defRPr sz="1500"/>
            </a:pPr>
            <a:r>
              <a:rPr sz="2400" dirty="0"/>
              <a:t>Симметричная</a:t>
            </a:r>
          </a:p>
          <a:p>
            <a:pPr marL="742950" lvl="1" indent="-285750">
              <a:lnSpc>
                <a:spcPct val="80000"/>
              </a:lnSpc>
              <a:spcBef>
                <a:spcPts val="300"/>
              </a:spcBef>
              <a:defRPr sz="1500"/>
            </a:pPr>
            <a:r>
              <a:rPr sz="2400" dirty="0"/>
              <a:t>Неотрицательно определенная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rPr lang="ru-RU" sz="2800" dirty="0" smtClean="0"/>
              <a:t>Ядро используется вместо линейного скалярного произведения точек:</a:t>
            </a:r>
            <a:endParaRPr sz="2800" dirty="0"/>
          </a:p>
        </p:txBody>
      </p:sp>
      <p:pic>
        <p:nvPicPr>
          <p:cNvPr id="149" name="image1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71799" y="1869723"/>
            <a:ext cx="3388855" cy="37928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96236"/>
              </p:ext>
            </p:extLst>
          </p:nvPr>
        </p:nvGraphicFramePr>
        <p:xfrm>
          <a:off x="0" y="4034691"/>
          <a:ext cx="9144000" cy="802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Документ" r:id="rId6" imgW="5930900" imgH="520700" progId="Word.Document.12">
                  <p:embed/>
                </p:oleObj>
              </mc:Choice>
              <mc:Fallback>
                <p:oleObj name="Документ" r:id="rId6" imgW="5930900" imgH="520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4034691"/>
                        <a:ext cx="9144000" cy="8027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 defTabSz="850391"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Бизнес-задача</a:t>
            </a:r>
            <a:endParaRPr dirty="0"/>
          </a:p>
        </p:txBody>
      </p:sp>
      <p:sp>
        <p:nvSpPr>
          <p:cNvPr id="163" name="Shape 163"/>
          <p:cNvSpPr>
            <a:spLocks noGrp="1"/>
          </p:cNvSpPr>
          <p:nvPr>
            <p:ph type="body" idx="1"/>
          </p:nvPr>
        </p:nvSpPr>
        <p:spPr>
          <a:xfrm>
            <a:off x="0" y="1200151"/>
            <a:ext cx="9144000" cy="342459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rPr lang="ru-RU" dirty="0"/>
              <a:t>Задача – отличить фальшивые банкноты от </a:t>
            </a:r>
            <a:r>
              <a:rPr lang="ru-RU" dirty="0" smtClean="0"/>
              <a:t>настоящих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rPr lang="ru-RU" dirty="0" smtClean="0"/>
              <a:t>База </a:t>
            </a:r>
            <a:r>
              <a:rPr lang="en-US" dirty="0" smtClean="0"/>
              <a:t>Banknote </a:t>
            </a:r>
            <a:r>
              <a:rPr lang="en-US" dirty="0" err="1" smtClean="0"/>
              <a:t>authentification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https://archive.ics.uci.edu/ml/datasets/banknote+</a:t>
            </a:r>
            <a:r>
              <a:rPr lang="en-US" dirty="0" smtClean="0">
                <a:hlinkClick r:id="rId3"/>
              </a:rPr>
              <a:t>authentication</a:t>
            </a:r>
            <a:r>
              <a:rPr lang="en-US" dirty="0" smtClean="0"/>
              <a:t> </a:t>
            </a:r>
            <a:endParaRPr lang="ru-RU" dirty="0"/>
          </a:p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rPr dirty="0" smtClean="0"/>
              <a:t>Объекты </a:t>
            </a:r>
            <a:r>
              <a:rPr lang="ru-RU" dirty="0" smtClean="0"/>
              <a:t>представляют из себя характеристики </a:t>
            </a:r>
            <a:r>
              <a:rPr dirty="0" smtClean="0"/>
              <a:t>изображений банкнот</a:t>
            </a:r>
            <a:endParaRPr dirty="0"/>
          </a:p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rPr dirty="0"/>
              <a:t>1372 объекта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rPr dirty="0"/>
              <a:t>4 </a:t>
            </a:r>
            <a:r>
              <a:rPr dirty="0" smtClean="0"/>
              <a:t>признак</a:t>
            </a:r>
            <a:r>
              <a:rPr lang="ru-RU" dirty="0" smtClean="0"/>
              <a:t>а</a:t>
            </a:r>
            <a:r>
              <a:rPr dirty="0" smtClean="0"/>
              <a:t>: </a:t>
            </a:r>
            <a:endParaRPr dirty="0"/>
          </a:p>
          <a:p>
            <a:pPr marL="742950" lvl="1" indent="-285750">
              <a:lnSpc>
                <a:spcPct val="80000"/>
              </a:lnSpc>
              <a:spcBef>
                <a:spcPts val="600"/>
              </a:spcBef>
              <a:defRPr sz="2500"/>
            </a:pPr>
            <a:r>
              <a:rPr dirty="0"/>
              <a:t>энтропия изображения</a:t>
            </a:r>
          </a:p>
          <a:p>
            <a:pPr marL="742950" lvl="1" indent="-285750">
              <a:lnSpc>
                <a:spcPct val="80000"/>
              </a:lnSpc>
              <a:spcBef>
                <a:spcPts val="600"/>
              </a:spcBef>
              <a:defRPr sz="2500"/>
            </a:pPr>
            <a:r>
              <a:rPr dirty="0"/>
              <a:t>коэффициенты дисперсии, ассиметрии и эксцесса вейвлет-преобразования изображения</a:t>
            </a:r>
          </a:p>
          <a:p>
            <a:pPr marL="302079" indent="-285750">
              <a:lnSpc>
                <a:spcPct val="80000"/>
              </a:lnSpc>
              <a:spcBef>
                <a:spcPts val="600"/>
              </a:spcBef>
              <a:defRPr sz="2500"/>
            </a:pPr>
            <a:r>
              <a:rPr lang="ru-RU" dirty="0" smtClean="0"/>
              <a:t>К</a:t>
            </a:r>
            <a:r>
              <a:rPr dirty="0" smtClean="0"/>
              <a:t>ласс </a:t>
            </a:r>
            <a:r>
              <a:rPr dirty="0"/>
              <a:t>(фальшивые или настоящие)</a:t>
            </a:r>
          </a:p>
        </p:txBody>
      </p:sp>
    </p:spTree>
    <p:extLst>
      <p:ext uri="{BB962C8B-B14F-4D97-AF65-F5344CB8AC3E}">
        <p14:creationId xmlns:p14="http://schemas.microsoft.com/office/powerpoint/2010/main" val="436161355"/>
      </p:ext>
    </p:extLst>
  </p:cSld>
  <p:clrMapOvr>
    <a:masterClrMapping/>
  </p:clrMapOvr>
  <p:transition xmlns:p14="http://schemas.microsoft.com/office/powerpoint/2010/main"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Kernel Trick</a:t>
            </a:r>
            <a:endParaRPr dirty="0"/>
          </a:p>
        </p:txBody>
      </p:sp>
      <p:sp>
        <p:nvSpPr>
          <p:cNvPr id="148" name="Shape 148"/>
          <p:cNvSpPr>
            <a:spLocks noGrp="1"/>
          </p:cNvSpPr>
          <p:nvPr>
            <p:ph type="body" sz="half" idx="1"/>
          </p:nvPr>
        </p:nvSpPr>
        <p:spPr>
          <a:xfrm>
            <a:off x="0" y="1200149"/>
            <a:ext cx="9036496" cy="194766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rPr sz="2400" dirty="0" smtClean="0"/>
              <a:t>Функция </a:t>
            </a:r>
            <a:r>
              <a:rPr sz="2400" dirty="0"/>
              <a:t>ядра переводит точки в пространство большей размерности. Пример:</a:t>
            </a:r>
          </a:p>
        </p:txBody>
      </p:sp>
      <p:pic>
        <p:nvPicPr>
          <p:cNvPr id="150" name="image1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91879" y="3147816"/>
            <a:ext cx="3024338" cy="3514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ge1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27162" y="3147816"/>
            <a:ext cx="1732670" cy="3522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17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03648" y="2441680"/>
            <a:ext cx="5544616" cy="2752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18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059832" y="1996445"/>
            <a:ext cx="2294840" cy="2808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5575064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Пример использования ядра</a:t>
            </a:r>
          </a:p>
        </p:txBody>
      </p:sp>
      <p:sp>
        <p:nvSpPr>
          <p:cNvPr id="156" name="Shape 156"/>
          <p:cNvSpPr>
            <a:spLocks noGrp="1"/>
          </p:cNvSpPr>
          <p:nvPr>
            <p:ph type="body" idx="1"/>
          </p:nvPr>
        </p:nvSpPr>
        <p:spPr>
          <a:xfrm>
            <a:off x="-2" y="1200149"/>
            <a:ext cx="5580116" cy="38198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r>
              <a:t> </a:t>
            </a:r>
          </a:p>
        </p:txBody>
      </p:sp>
      <p:pic>
        <p:nvPicPr>
          <p:cNvPr id="157" name="image2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83967" y="1200150"/>
            <a:ext cx="4464499" cy="33483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Виды ядер</a:t>
            </a:r>
          </a:p>
        </p:txBody>
      </p:sp>
      <p:sp>
        <p:nvSpPr>
          <p:cNvPr id="160" name="Shape 160"/>
          <p:cNvSpPr>
            <a:spLocks noGrp="1"/>
          </p:cNvSpPr>
          <p:nvPr>
            <p:ph type="body" idx="1"/>
          </p:nvPr>
        </p:nvSpPr>
        <p:spPr>
          <a:xfrm>
            <a:off x="0" y="1200149"/>
            <a:ext cx="8820472" cy="38198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r>
              <a:t> 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Предсказание</a:t>
            </a:r>
            <a:endParaRPr dirty="0"/>
          </a:p>
        </p:txBody>
      </p:sp>
      <p:sp>
        <p:nvSpPr>
          <p:cNvPr id="148" name="Shape 148"/>
          <p:cNvSpPr>
            <a:spLocks noGrp="1"/>
          </p:cNvSpPr>
          <p:nvPr>
            <p:ph type="body" sz="half" idx="1"/>
          </p:nvPr>
        </p:nvSpPr>
        <p:spPr>
          <a:xfrm>
            <a:off x="0" y="1200149"/>
            <a:ext cx="9036496" cy="351838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rPr lang="ru-RU" sz="2400" dirty="0" smtClean="0"/>
              <a:t>Для предсказания результата алгоритма, используется функция </a:t>
            </a:r>
            <a:r>
              <a:rPr lang="en-US" sz="2400" dirty="0" smtClean="0"/>
              <a:t>sign</a:t>
            </a:r>
            <a:r>
              <a:rPr lang="ru-RU" sz="2400" dirty="0" smtClean="0"/>
              <a:t>:</a:t>
            </a:r>
            <a:endParaRPr lang="en-US" sz="2400" dirty="0" smtClean="0"/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endParaRPr lang="en-US" sz="2400" dirty="0"/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endParaRPr lang="en-US" sz="2400" dirty="0" smtClean="0"/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endParaRPr lang="en-US" sz="2400" dirty="0"/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rPr lang="ru-RU" sz="2400" dirty="0" smtClean="0"/>
              <a:t>Для </a:t>
            </a:r>
            <a:r>
              <a:rPr lang="en-US" sz="2400" i="1" dirty="0" err="1"/>
              <a:t>λ</a:t>
            </a:r>
            <a:r>
              <a:rPr lang="en-US" sz="2400" i="1" baseline="-25000" dirty="0" err="1"/>
              <a:t>i</a:t>
            </a:r>
            <a:r>
              <a:rPr lang="en-US" sz="2400" i="1" dirty="0"/>
              <a:t>=</a:t>
            </a:r>
            <a:r>
              <a:rPr lang="en-US" sz="2400" i="1" dirty="0" smtClean="0"/>
              <a:t>0</a:t>
            </a:r>
            <a:r>
              <a:rPr lang="en-US" sz="1700" i="1" dirty="0" smtClean="0"/>
              <a:t> </a:t>
            </a:r>
            <a:r>
              <a:rPr lang="ru-RU" sz="2400" dirty="0" smtClean="0"/>
              <a:t>точка 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</a:t>
            </a:r>
            <a:r>
              <a:rPr lang="ru-RU" sz="2400" dirty="0" smtClean="0"/>
              <a:t>не является «опорной», таким образом, в сумму, которая определяет класс нового объекта, влияние вносят только «опорные» точки.</a:t>
            </a:r>
            <a:endParaRPr sz="2400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415879"/>
              </p:ext>
            </p:extLst>
          </p:nvPr>
        </p:nvGraphicFramePr>
        <p:xfrm>
          <a:off x="0" y="1962638"/>
          <a:ext cx="9144000" cy="763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1" name="Документ" r:id="rId5" imgW="5930900" imgH="495300" progId="Word.Document.12">
                  <p:embed/>
                </p:oleObj>
              </mc:Choice>
              <mc:Fallback>
                <p:oleObj name="Документ" r:id="rId5" imgW="5930900" imgH="495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1962638"/>
                        <a:ext cx="9144000" cy="7636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674677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 defTabSz="786383">
              <a:defRPr sz="2900" b="1">
                <a:solidFill>
                  <a:srgbClr val="FFFFFF"/>
                </a:solidFill>
              </a:defRPr>
            </a:lvl1pPr>
          </a:lstStyle>
          <a:p>
            <a:r>
              <a:t>Результаты вычислений для данных Banknote Authentification</a:t>
            </a:r>
          </a:p>
        </p:txBody>
      </p:sp>
      <p:sp>
        <p:nvSpPr>
          <p:cNvPr id="182" name="Shape 182"/>
          <p:cNvSpPr>
            <a:spLocks noGrp="1"/>
          </p:cNvSpPr>
          <p:nvPr>
            <p:ph type="body" idx="1"/>
          </p:nvPr>
        </p:nvSpPr>
        <p:spPr>
          <a:xfrm>
            <a:off x="0" y="1200151"/>
            <a:ext cx="9144000" cy="3394472"/>
          </a:xfrm>
          <a:prstGeom prst="rect">
            <a:avLst/>
          </a:prstGeom>
        </p:spPr>
        <p:txBody>
          <a:bodyPr/>
          <a:lstStyle/>
          <a:p>
            <a:pPr marL="339470" indent="-339470" defTabSz="905255">
              <a:lnSpc>
                <a:spcPct val="90000"/>
              </a:lnSpc>
              <a:spcBef>
                <a:spcPts val="600"/>
              </a:spcBef>
              <a:defRPr sz="3168"/>
            </a:pPr>
            <a:r>
              <a:rPr dirty="0"/>
              <a:t>Результаты вычислений (суммарное время получения модели + предсказание, количество ошибок):</a:t>
            </a:r>
          </a:p>
          <a:p>
            <a:pPr marL="735520" lvl="1" indent="-282892" defTabSz="905255">
              <a:lnSpc>
                <a:spcPct val="90000"/>
              </a:lnSpc>
              <a:spcBef>
                <a:spcPts val="500"/>
              </a:spcBef>
              <a:defRPr sz="2772"/>
            </a:pPr>
            <a:r>
              <a:rPr dirty="0"/>
              <a:t>DAAL: ~2.5 секунды, 2 ошибки</a:t>
            </a:r>
          </a:p>
          <a:p>
            <a:pPr marL="735520" lvl="1" indent="-282892" defTabSz="905255">
              <a:lnSpc>
                <a:spcPct val="90000"/>
              </a:lnSpc>
              <a:spcBef>
                <a:spcPts val="500"/>
              </a:spcBef>
              <a:defRPr sz="2772"/>
            </a:pPr>
            <a:r>
              <a:rPr dirty="0"/>
              <a:t>Python: ~0.014 секунды, 0 ошибок</a:t>
            </a:r>
          </a:p>
          <a:p>
            <a:pPr marL="735520" lvl="1" indent="-282892" defTabSz="905255">
              <a:lnSpc>
                <a:spcPct val="90000"/>
              </a:lnSpc>
              <a:spcBef>
                <a:spcPts val="500"/>
              </a:spcBef>
              <a:defRPr sz="2772"/>
            </a:pPr>
            <a:r>
              <a:rPr dirty="0"/>
              <a:t>R: ~0.065 секунды, </a:t>
            </a:r>
            <a:r>
              <a:rPr lang="ru-RU" dirty="0" smtClean="0"/>
              <a:t>1 ошибка</a:t>
            </a:r>
            <a:endParaRPr dirty="0"/>
          </a:p>
          <a:p>
            <a:pPr marL="339470" indent="-339470" defTabSz="905255">
              <a:lnSpc>
                <a:spcPct val="90000"/>
              </a:lnSpc>
              <a:spcBef>
                <a:spcPts val="600"/>
              </a:spcBef>
              <a:defRPr sz="3168">
                <a:solidFill>
                  <a:srgbClr val="953735"/>
                </a:solidFill>
              </a:defRPr>
            </a:pPr>
            <a:r>
              <a:rPr dirty="0"/>
              <a:t>Почему результаты получились разные?</a:t>
            </a:r>
          </a:p>
        </p:txBody>
      </p:sp>
      <p:sp>
        <p:nvSpPr>
          <p:cNvPr id="183" name="Shape 183"/>
          <p:cNvSpPr/>
          <p:nvPr/>
        </p:nvSpPr>
        <p:spPr>
          <a:xfrm>
            <a:off x="359792" y="4448555"/>
            <a:ext cx="4922077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l" defTabSz="914400">
              <a:lnSpc>
                <a:spcPct val="90000"/>
              </a:lnSpc>
              <a:spcBef>
                <a:spcPts val="700"/>
              </a:spcBef>
              <a:defRPr sz="1200">
                <a:solidFill>
                  <a:srgbClr val="95373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*проверить исходные параметры алгоритмов, такие как ядро, параметр C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 defTabSz="786383">
              <a:defRPr sz="2900" b="1">
                <a:solidFill>
                  <a:srgbClr val="FFFFFF"/>
                </a:solidFill>
              </a:defRPr>
            </a:lvl1pPr>
          </a:lstStyle>
          <a:p>
            <a:r>
              <a:t>Результаты вычислений для данных Banknote Authentification</a:t>
            </a:r>
          </a:p>
        </p:txBody>
      </p:sp>
      <p:sp>
        <p:nvSpPr>
          <p:cNvPr id="188" name="Shape 188"/>
          <p:cNvSpPr>
            <a:spLocks noGrp="1"/>
          </p:cNvSpPr>
          <p:nvPr>
            <p:ph type="body" idx="1"/>
          </p:nvPr>
        </p:nvSpPr>
        <p:spPr>
          <a:xfrm>
            <a:off x="0" y="1200151"/>
            <a:ext cx="9144000" cy="339447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dirty="0"/>
              <a:t>Результаты вычислений(суммарное время получения модели + предсказание, количество ошибок) с ядром radial и стандартными </a:t>
            </a:r>
            <a:r>
              <a:rPr dirty="0" smtClean="0"/>
              <a:t>параметрами</a:t>
            </a:r>
            <a:r>
              <a:rPr lang="ru-RU" dirty="0" smtClean="0"/>
              <a:t>(200 </a:t>
            </a:r>
            <a:r>
              <a:rPr lang="en-US" dirty="0" smtClean="0"/>
              <a:t>MB </a:t>
            </a:r>
            <a:r>
              <a:rPr lang="ru-RU" dirty="0" smtClean="0"/>
              <a:t>кэш, большое количество итераций)</a:t>
            </a:r>
            <a:r>
              <a:rPr dirty="0" smtClean="0"/>
              <a:t>:</a:t>
            </a:r>
            <a:endParaRPr dirty="0"/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defRPr sz="2800"/>
            </a:pPr>
            <a:r>
              <a:rPr dirty="0"/>
              <a:t>DAAL: </a:t>
            </a:r>
            <a:r>
              <a:rPr dirty="0" smtClean="0"/>
              <a:t>~</a:t>
            </a:r>
            <a:r>
              <a:rPr lang="en-US" dirty="0" smtClean="0"/>
              <a:t>0.024</a:t>
            </a:r>
            <a:r>
              <a:rPr dirty="0" smtClean="0"/>
              <a:t> </a:t>
            </a:r>
            <a:r>
              <a:rPr dirty="0"/>
              <a:t>секунды, 0 ошибок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defRPr sz="2800"/>
            </a:pPr>
            <a:r>
              <a:rPr dirty="0"/>
              <a:t>Python: ~</a:t>
            </a:r>
            <a:r>
              <a:rPr dirty="0" smtClean="0"/>
              <a:t>0.0</a:t>
            </a:r>
            <a:r>
              <a:rPr lang="en-US" dirty="0" smtClean="0"/>
              <a:t>07</a:t>
            </a:r>
            <a:r>
              <a:rPr dirty="0" smtClean="0"/>
              <a:t> </a:t>
            </a:r>
            <a:r>
              <a:rPr dirty="0"/>
              <a:t>секунды, 0 ошибок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defRPr sz="2800"/>
            </a:pPr>
            <a:r>
              <a:rPr dirty="0"/>
              <a:t>R: ~0.065 секунды, 1 ошибка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 defTabSz="786383">
              <a:defRPr sz="2900" b="1">
                <a:solidFill>
                  <a:srgbClr val="FFFFFF"/>
                </a:solidFill>
              </a:defRPr>
            </a:lvl1pPr>
          </a:lstStyle>
          <a:p>
            <a:r>
              <a:t>Результаты вычислений для данных Banknote Authentification</a:t>
            </a:r>
          </a:p>
        </p:txBody>
      </p:sp>
      <p:sp>
        <p:nvSpPr>
          <p:cNvPr id="188" name="Shape 188"/>
          <p:cNvSpPr>
            <a:spLocks noGrp="1"/>
          </p:cNvSpPr>
          <p:nvPr>
            <p:ph type="body" idx="1"/>
          </p:nvPr>
        </p:nvSpPr>
        <p:spPr>
          <a:xfrm>
            <a:off x="0" y="1200151"/>
            <a:ext cx="9144000" cy="339447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dirty="0"/>
              <a:t>Результаты вычислений(суммарное время получения модели + предсказание, количество ошибок) с ядром radial и </a:t>
            </a:r>
            <a:r>
              <a:rPr lang="ru-RU" dirty="0" smtClean="0"/>
              <a:t>одинаковыми заданными параметрами</a:t>
            </a:r>
            <a:r>
              <a:rPr lang="en-US" dirty="0" smtClean="0"/>
              <a:t> (gamma = 1,iterations = </a:t>
            </a:r>
            <a:r>
              <a:rPr lang="en-US" dirty="0" err="1" smtClean="0"/>
              <a:t>no_limit</a:t>
            </a:r>
            <a:r>
              <a:rPr lang="en-US" dirty="0" smtClean="0"/>
              <a:t>)</a:t>
            </a:r>
            <a:r>
              <a:rPr lang="ru-RU" dirty="0" smtClean="0"/>
              <a:t>:</a:t>
            </a:r>
            <a:endParaRPr dirty="0"/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defRPr sz="2800"/>
            </a:pPr>
            <a:r>
              <a:rPr dirty="0"/>
              <a:t>DAAL: </a:t>
            </a:r>
            <a:r>
              <a:rPr dirty="0" smtClean="0"/>
              <a:t>~</a:t>
            </a:r>
            <a:r>
              <a:rPr lang="en-US" dirty="0" smtClean="0"/>
              <a:t>0.035</a:t>
            </a:r>
            <a:r>
              <a:rPr dirty="0" smtClean="0"/>
              <a:t> </a:t>
            </a:r>
            <a:r>
              <a:rPr dirty="0"/>
              <a:t>секунды, 0 ошибок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defRPr sz="2800"/>
            </a:pPr>
            <a:r>
              <a:rPr dirty="0"/>
              <a:t>Python: ~</a:t>
            </a:r>
            <a:r>
              <a:rPr dirty="0" smtClean="0"/>
              <a:t>0.0</a:t>
            </a:r>
            <a:r>
              <a:rPr lang="en-US" dirty="0" smtClean="0"/>
              <a:t>61</a:t>
            </a:r>
            <a:r>
              <a:rPr dirty="0" smtClean="0"/>
              <a:t> </a:t>
            </a:r>
            <a:r>
              <a:rPr dirty="0"/>
              <a:t>секунды, 0 ошибок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defRPr sz="2800"/>
            </a:pPr>
            <a:r>
              <a:rPr dirty="0"/>
              <a:t>R: ~</a:t>
            </a:r>
            <a:r>
              <a:rPr dirty="0" smtClean="0"/>
              <a:t>0.0</a:t>
            </a:r>
            <a:r>
              <a:rPr lang="en-US" dirty="0" smtClean="0"/>
              <a:t>52</a:t>
            </a:r>
            <a:r>
              <a:rPr dirty="0" smtClean="0"/>
              <a:t> </a:t>
            </a:r>
            <a:r>
              <a:rPr dirty="0"/>
              <a:t>секунды, </a:t>
            </a:r>
            <a:r>
              <a:rPr lang="ru-RU" dirty="0" smtClean="0"/>
              <a:t>0 ошибок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7902903"/>
      </p:ext>
    </p:extLst>
  </p:cSld>
  <p:clrMapOvr>
    <a:masterClrMapping/>
  </p:clrMapOvr>
  <p:transition xmlns:p14="http://schemas.microsoft.com/office/powerpoint/2010/main"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dirty="0"/>
              <a:t>Набор данных Adult </a:t>
            </a:r>
            <a:r>
              <a:rPr dirty="0" smtClean="0"/>
              <a:t>Income</a:t>
            </a:r>
            <a:r>
              <a:rPr lang="en-US" dirty="0"/>
              <a:t>*</a:t>
            </a:r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77819" y="4233103"/>
            <a:ext cx="6335907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*https</a:t>
            </a:r>
            <a:r>
              <a:rPr lang="en-US" dirty="0"/>
              <a:t>://</a:t>
            </a:r>
            <a:r>
              <a:rPr lang="en-US" dirty="0" err="1"/>
              <a:t>archive.ics.uci.edu</a:t>
            </a:r>
            <a:r>
              <a:rPr lang="en-US" dirty="0"/>
              <a:t>/ml/datasets/Adult</a:t>
            </a:r>
            <a:endParaRPr lang="ru-RU" dirty="0"/>
          </a:p>
        </p:txBody>
      </p:sp>
      <p:sp>
        <p:nvSpPr>
          <p:cNvPr id="6" name="Shape 188"/>
          <p:cNvSpPr txBox="1">
            <a:spLocks/>
          </p:cNvSpPr>
          <p:nvPr/>
        </p:nvSpPr>
        <p:spPr>
          <a:xfrm>
            <a:off x="0" y="1204640"/>
            <a:ext cx="9144000" cy="2766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lnSpcReduction="10000"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90000"/>
              </a:lnSpc>
            </a:pPr>
            <a:r>
              <a:rPr lang="ru-RU" dirty="0" smtClean="0"/>
              <a:t>Набор данных </a:t>
            </a:r>
            <a:r>
              <a:rPr lang="en-US" dirty="0" smtClean="0"/>
              <a:t>Adult Income </a:t>
            </a:r>
            <a:r>
              <a:rPr lang="ru-RU" dirty="0" smtClean="0"/>
              <a:t>содержит объекты, каждый объект </a:t>
            </a:r>
            <a:r>
              <a:rPr lang="mr-IN" dirty="0" smtClean="0"/>
              <a:t>–</a:t>
            </a:r>
            <a:r>
              <a:rPr lang="ru-RU" dirty="0" smtClean="0"/>
              <a:t> социальные характеристики некоторого человека (возраст, пол, профессиональная деятельность и т.п.)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Задача </a:t>
            </a:r>
            <a:r>
              <a:rPr lang="mr-IN" dirty="0" smtClean="0"/>
              <a:t>–</a:t>
            </a:r>
            <a:r>
              <a:rPr lang="ru-RU" dirty="0" smtClean="0"/>
              <a:t> классифицировать объекты по уровню дохода (</a:t>
            </a:r>
            <a:r>
              <a:rPr lang="en-US" dirty="0" smtClean="0"/>
              <a:t>&lt;50k, &gt;=50k).</a:t>
            </a:r>
            <a:endParaRPr lang="ru-RU" dirty="0" smtClean="0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Признаки</a:t>
            </a:r>
          </a:p>
        </p:txBody>
      </p:sp>
      <p:graphicFrame>
        <p:nvGraphicFramePr>
          <p:cNvPr id="201" name="Table 201"/>
          <p:cNvGraphicFramePr/>
          <p:nvPr/>
        </p:nvGraphicFramePr>
        <p:xfrm>
          <a:off x="323527" y="1063231"/>
          <a:ext cx="4402832" cy="340868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629086"/>
                <a:gridCol w="2773746"/>
              </a:tblGrid>
              <a:tr h="370840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FFFFFF"/>
                          </a:solidFill>
                          <a:sym typeface="Helvetica"/>
                        </a:rPr>
                        <a:t>Признак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FFFFFF"/>
                          </a:solidFill>
                          <a:sym typeface="Helvetica"/>
                        </a:rPr>
                        <a:t>Описание</a:t>
                      </a:r>
                    </a:p>
                  </a:txBody>
                  <a:tcPr marL="45720" marR="4572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Возраст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Целое число</a:t>
                      </a:r>
                    </a:p>
                  </a:txBody>
                  <a:tcPr marL="45720" marR="4572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Рабочий класс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>
                          <a:sym typeface="Helvetica"/>
                        </a:defRPr>
                      </a:pPr>
                      <a:endParaRPr/>
                    </a:p>
                  </a:txBody>
                  <a:tcPr marL="45720" marR="4572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Вес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Характеристика, рассчитанная из известных социо-экономических показателей</a:t>
                      </a:r>
                    </a:p>
                  </a:txBody>
                  <a:tcPr marL="45720" marR="4572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Образование1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Уровень полученного образования</a:t>
                      </a:r>
                    </a:p>
                  </a:txBody>
                  <a:tcPr marL="45720" marR="4572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Образование2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Числовая характеристика уровня образования</a:t>
                      </a:r>
                    </a:p>
                  </a:txBody>
                  <a:tcPr marL="45720" marR="4572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Семейное положение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>
                          <a:sym typeface="Helvetica"/>
                        </a:defRPr>
                      </a:pPr>
                      <a:endParaRPr/>
                    </a:p>
                  </a:txBody>
                  <a:tcPr marL="45720" marR="4572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Род занятий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Сфера рабочей деятельности</a:t>
                      </a:r>
                    </a:p>
                  </a:txBody>
                  <a:tcPr marL="45720" marR="45720" horzOverflow="overflow"/>
                </a:tc>
              </a:tr>
            </a:tbl>
          </a:graphicData>
        </a:graphic>
      </p:graphicFrame>
      <p:graphicFrame>
        <p:nvGraphicFramePr>
          <p:cNvPr id="202" name="Table 202"/>
          <p:cNvGraphicFramePr/>
          <p:nvPr/>
        </p:nvGraphicFramePr>
        <p:xfrm>
          <a:off x="4860032" y="1063231"/>
          <a:ext cx="4114800" cy="342392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FFFFFF"/>
                          </a:solidFill>
                          <a:sym typeface="Helvetica"/>
                        </a:rPr>
                        <a:t>Признак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FFFFFF"/>
                          </a:solidFill>
                          <a:sym typeface="Helvetica"/>
                        </a:rPr>
                        <a:t>Описание</a:t>
                      </a:r>
                    </a:p>
                  </a:txBody>
                  <a:tcPr marL="45720" marR="4572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Специальность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Тип профессии</a:t>
                      </a:r>
                    </a:p>
                  </a:txBody>
                  <a:tcPr marL="45720" marR="4572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Отношения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Кем является объект (муж, жена,…)</a:t>
                      </a:r>
                    </a:p>
                  </a:txBody>
                  <a:tcPr marL="45720" marR="4572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Расовая принадлежность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>
                          <a:sym typeface="Helvetica"/>
                        </a:defRPr>
                      </a:pPr>
                      <a:endParaRPr/>
                    </a:p>
                  </a:txBody>
                  <a:tcPr marL="45720" marR="4572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Пол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>
                          <a:sym typeface="Helvetica"/>
                        </a:defRPr>
                      </a:pPr>
                      <a:endParaRPr/>
                    </a:p>
                  </a:txBody>
                  <a:tcPr marL="45720" marR="4572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Рост капитала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>
                          <a:sym typeface="Helvetica"/>
                        </a:defRPr>
                      </a:pPr>
                      <a:endParaRPr/>
                    </a:p>
                  </a:txBody>
                  <a:tcPr marL="45720" marR="4572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Потеря капитала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>
                          <a:sym typeface="Helvetica"/>
                        </a:defRPr>
                      </a:pPr>
                      <a:endParaRPr/>
                    </a:p>
                  </a:txBody>
                  <a:tcPr marL="45720" marR="4572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Рабочие часы в неделю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>
                          <a:sym typeface="Helvetica"/>
                        </a:defRPr>
                      </a:pPr>
                      <a:endParaRPr/>
                    </a:p>
                  </a:txBody>
                  <a:tcPr marL="45720" marR="4572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Страна рождения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>
                          <a:sym typeface="Helvetica"/>
                        </a:defRPr>
                      </a:pPr>
                      <a:endParaRPr/>
                    </a:p>
                  </a:txBody>
                  <a:tcPr marL="45720" marR="45720" horzOverflow="overflow"/>
                </a:tc>
              </a:tr>
            </a:tbl>
          </a:graphicData>
        </a:graphic>
      </p:graphicFrame>
      <p:sp>
        <p:nvSpPr>
          <p:cNvPr id="203" name="Shape 203"/>
          <p:cNvSpPr/>
          <p:nvPr/>
        </p:nvSpPr>
        <p:spPr>
          <a:xfrm>
            <a:off x="4525835" y="4371949"/>
            <a:ext cx="92329" cy="384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dirty="0"/>
              <a:t>Набор данных Adult </a:t>
            </a:r>
            <a:r>
              <a:rPr dirty="0" smtClean="0"/>
              <a:t>Income</a:t>
            </a:r>
            <a:r>
              <a:rPr lang="en-US" dirty="0"/>
              <a:t>*</a:t>
            </a:r>
            <a:endParaRPr dirty="0"/>
          </a:p>
        </p:txBody>
      </p:sp>
      <p:sp>
        <p:nvSpPr>
          <p:cNvPr id="6" name="Shape 188"/>
          <p:cNvSpPr txBox="1">
            <a:spLocks/>
          </p:cNvSpPr>
          <p:nvPr/>
        </p:nvSpPr>
        <p:spPr>
          <a:xfrm>
            <a:off x="0" y="1204641"/>
            <a:ext cx="9144000" cy="3778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90000"/>
              </a:lnSpc>
            </a:pPr>
            <a:r>
              <a:rPr lang="ru-RU" dirty="0" smtClean="0"/>
              <a:t>В обучающей выборке содержатся 30162 объекта (22653 объекта класса </a:t>
            </a:r>
            <a:r>
              <a:rPr lang="en-US" dirty="0" smtClean="0"/>
              <a:t>&lt;50k), </a:t>
            </a:r>
            <a:r>
              <a:rPr lang="ru-RU" dirty="0" smtClean="0"/>
              <a:t>в тестовой выборке содержатся 15060 объектов (11360 объектов класса </a:t>
            </a:r>
            <a:r>
              <a:rPr lang="en-US" dirty="0" smtClean="0"/>
              <a:t>&lt;50k</a:t>
            </a:r>
            <a:r>
              <a:rPr lang="ru-RU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Случайный классификатор да</a:t>
            </a:r>
            <a:r>
              <a:rPr lang="en-US" dirty="0" err="1" smtClean="0"/>
              <a:t>ё</a:t>
            </a:r>
            <a:r>
              <a:rPr lang="ru-RU" dirty="0" smtClean="0"/>
              <a:t>т математическое ожидание точности как 0.63.</a:t>
            </a:r>
          </a:p>
        </p:txBody>
      </p:sp>
    </p:spTree>
    <p:extLst>
      <p:ext uri="{BB962C8B-B14F-4D97-AF65-F5344CB8AC3E}">
        <p14:creationId xmlns:p14="http://schemas.microsoft.com/office/powerpoint/2010/main" val="3921869022"/>
      </p:ext>
    </p:extLst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 defTabSz="850391">
              <a:defRPr sz="3600" b="1">
                <a:solidFill>
                  <a:srgbClr val="FFFFFF"/>
                </a:solidFill>
              </a:defRPr>
            </a:lvl1pPr>
          </a:lstStyle>
          <a:p>
            <a:r>
              <a:t>Бизнес-задача</a:t>
            </a:r>
          </a:p>
        </p:txBody>
      </p:sp>
      <p:sp>
        <p:nvSpPr>
          <p:cNvPr id="117" name="Shape 117"/>
          <p:cNvSpPr>
            <a:spLocks noGrp="1"/>
          </p:cNvSpPr>
          <p:nvPr>
            <p:ph type="body" idx="1"/>
          </p:nvPr>
        </p:nvSpPr>
        <p:spPr>
          <a:xfrm>
            <a:off x="0" y="1200151"/>
            <a:ext cx="9144000" cy="339447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rPr dirty="0" smtClean="0"/>
              <a:t>Способ </a:t>
            </a:r>
            <a:r>
              <a:rPr dirty="0"/>
              <a:t>решения – классификация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rPr dirty="0"/>
              <a:t>Метод классификации – SVM (Support Vector Machine</a:t>
            </a:r>
            <a:r>
              <a:rPr dirty="0" smtClean="0"/>
              <a:t>)</a:t>
            </a:r>
            <a:endParaRPr lang="en-US" dirty="0" smtClean="0"/>
          </a:p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rPr lang="ru-RU" dirty="0" smtClean="0"/>
              <a:t>Положительные стороны </a:t>
            </a:r>
            <a:r>
              <a:rPr lang="en-US" dirty="0" smtClean="0"/>
              <a:t>SVM: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defRPr sz="1900"/>
            </a:pPr>
            <a:r>
              <a:rPr lang="ru-RU" sz="2400" dirty="0" smtClean="0"/>
              <a:t>быстрый метод классификации;</a:t>
            </a:r>
            <a:endParaRPr lang="ru-RU" sz="2400" dirty="0"/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defRPr sz="1900"/>
            </a:pPr>
            <a:r>
              <a:rPr lang="ru-RU" sz="2400" dirty="0"/>
              <a:t>метод сводится к решению задачи квадратичного программирования в выпуклой области, которая </a:t>
            </a:r>
            <a:r>
              <a:rPr lang="ru-RU" sz="2400" dirty="0" smtClean="0"/>
              <a:t>обычно имеет </a:t>
            </a:r>
            <a:r>
              <a:rPr lang="ru-RU" sz="2400" dirty="0"/>
              <a:t>единственное решение;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defRPr sz="1900"/>
            </a:pPr>
            <a:r>
              <a:rPr lang="ru-RU" sz="2400" dirty="0"/>
              <a:t>метод </a:t>
            </a:r>
            <a:r>
              <a:rPr lang="ru-RU" sz="2400" dirty="0" smtClean="0"/>
              <a:t>позволяет осуществлять более уверенную классификацию, чем другие линейные методы.</a:t>
            </a:r>
            <a:endParaRPr lang="ru-RU" sz="2400" dirty="0"/>
          </a:p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endParaRPr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 defTabSz="786383">
              <a:defRPr sz="2900" b="1">
                <a:solidFill>
                  <a:srgbClr val="FFFFFF"/>
                </a:solidFill>
              </a:defRPr>
            </a:lvl1pPr>
          </a:lstStyle>
          <a:p>
            <a:r>
              <a:t>Результаты вычислений для данных Adult Income</a:t>
            </a:r>
          </a:p>
        </p:txBody>
      </p:sp>
      <p:sp>
        <p:nvSpPr>
          <p:cNvPr id="206" name="Shape 206"/>
          <p:cNvSpPr>
            <a:spLocks noGrp="1"/>
          </p:cNvSpPr>
          <p:nvPr>
            <p:ph type="body" idx="1"/>
          </p:nvPr>
        </p:nvSpPr>
        <p:spPr>
          <a:xfrm>
            <a:off x="0" y="1200151"/>
            <a:ext cx="9144000" cy="403368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36042" indent="-336042" defTabSz="896111">
              <a:spcBef>
                <a:spcPts val="600"/>
              </a:spcBef>
              <a:defRPr sz="3136"/>
            </a:pPr>
            <a:r>
              <a:rPr dirty="0"/>
              <a:t>Результаты вычислений:</a:t>
            </a:r>
          </a:p>
          <a:p>
            <a:pPr marL="728091" lvl="1" indent="-280035" defTabSz="896111">
              <a:spcBef>
                <a:spcPts val="500"/>
              </a:spcBef>
              <a:defRPr sz="2744"/>
            </a:pPr>
            <a:r>
              <a:rPr dirty="0"/>
              <a:t>DAAL: </a:t>
            </a:r>
            <a:r>
              <a:rPr dirty="0" smtClean="0"/>
              <a:t>~</a:t>
            </a:r>
            <a:r>
              <a:rPr lang="en-US" dirty="0" smtClean="0"/>
              <a:t>4</a:t>
            </a:r>
            <a:r>
              <a:rPr dirty="0" smtClean="0"/>
              <a:t>00 </a:t>
            </a:r>
            <a:r>
              <a:rPr dirty="0"/>
              <a:t>секунд, точность </a:t>
            </a:r>
            <a:r>
              <a:rPr dirty="0" smtClean="0"/>
              <a:t>0.</a:t>
            </a:r>
            <a:r>
              <a:rPr lang="ru-RU" dirty="0" smtClean="0"/>
              <a:t>63</a:t>
            </a:r>
            <a:r>
              <a:rPr dirty="0" smtClean="0"/>
              <a:t> </a:t>
            </a:r>
            <a:r>
              <a:rPr dirty="0"/>
              <a:t>(линейное ядро, после </a:t>
            </a:r>
            <a:r>
              <a:rPr dirty="0" smtClean="0"/>
              <a:t>бинаризации</a:t>
            </a:r>
            <a:r>
              <a:rPr lang="en-US" dirty="0" smtClean="0"/>
              <a:t>, 200000 </a:t>
            </a:r>
            <a:r>
              <a:rPr lang="ru-RU" dirty="0" smtClean="0"/>
              <a:t>итераций</a:t>
            </a:r>
            <a:r>
              <a:rPr lang="en-US" dirty="0" smtClean="0"/>
              <a:t>, </a:t>
            </a:r>
            <a:r>
              <a:rPr lang="ru-RU" dirty="0" smtClean="0"/>
              <a:t>точность 0.001</a:t>
            </a:r>
            <a:r>
              <a:rPr dirty="0" smtClean="0"/>
              <a:t>)</a:t>
            </a:r>
            <a:endParaRPr lang="en-US" dirty="0" smtClean="0"/>
          </a:p>
          <a:p>
            <a:pPr marL="728091" lvl="1" indent="-280035" defTabSz="896111">
              <a:spcBef>
                <a:spcPts val="500"/>
              </a:spcBef>
              <a:defRPr sz="2744"/>
            </a:pPr>
            <a:r>
              <a:rPr lang="en-US" dirty="0"/>
              <a:t>Python: </a:t>
            </a:r>
            <a:r>
              <a:rPr lang="en-US" dirty="0" smtClean="0"/>
              <a:t>~2</a:t>
            </a:r>
            <a:r>
              <a:rPr lang="ru-RU" dirty="0" smtClean="0"/>
              <a:t>0</a:t>
            </a:r>
            <a:r>
              <a:rPr lang="en-US" dirty="0" smtClean="0"/>
              <a:t> </a:t>
            </a:r>
            <a:r>
              <a:rPr lang="ru-RU" dirty="0" smtClean="0"/>
              <a:t>секунд, </a:t>
            </a:r>
            <a:r>
              <a:rPr lang="ru-RU" dirty="0"/>
              <a:t>точность </a:t>
            </a:r>
            <a:r>
              <a:rPr lang="ru-RU" dirty="0" smtClean="0"/>
              <a:t>0.</a:t>
            </a:r>
            <a:r>
              <a:rPr lang="en-US" dirty="0" smtClean="0"/>
              <a:t>75</a:t>
            </a:r>
            <a:r>
              <a:rPr lang="ru-RU" dirty="0" smtClean="0"/>
              <a:t>(</a:t>
            </a:r>
            <a:r>
              <a:rPr lang="ru-RU" dirty="0"/>
              <a:t>линейное</a:t>
            </a:r>
            <a:r>
              <a:rPr lang="en-US" dirty="0"/>
              <a:t> </a:t>
            </a:r>
            <a:r>
              <a:rPr lang="ru-RU" dirty="0"/>
              <a:t>ядро, после бинаризации, </a:t>
            </a:r>
            <a:r>
              <a:rPr lang="en-US" smtClean="0"/>
              <a:t>1</a:t>
            </a:r>
            <a:r>
              <a:rPr lang="ru-RU" smtClean="0"/>
              <a:t>00000 </a:t>
            </a:r>
            <a:r>
              <a:rPr lang="ru-RU" dirty="0"/>
              <a:t>итераций, точность </a:t>
            </a:r>
            <a:r>
              <a:rPr lang="ru-RU" dirty="0" smtClean="0"/>
              <a:t>0.001</a:t>
            </a:r>
            <a:r>
              <a:rPr lang="en-US" dirty="0" smtClean="0"/>
              <a:t>, </a:t>
            </a:r>
            <a:r>
              <a:rPr lang="ru-RU" dirty="0" smtClean="0"/>
              <a:t>сходимость не достигнута)</a:t>
            </a:r>
          </a:p>
          <a:p>
            <a:pPr marL="728091" lvl="1" indent="-280035" defTabSz="896111">
              <a:spcBef>
                <a:spcPts val="500"/>
              </a:spcBef>
              <a:defRPr sz="2744"/>
            </a:pPr>
            <a:r>
              <a:rPr lang="en-US" dirty="0" smtClean="0"/>
              <a:t>Python: ~4</a:t>
            </a:r>
            <a:r>
              <a:rPr lang="ru-RU" dirty="0" smtClean="0"/>
              <a:t>0</a:t>
            </a:r>
            <a:r>
              <a:rPr lang="en-US" dirty="0" smtClean="0"/>
              <a:t> </a:t>
            </a:r>
            <a:r>
              <a:rPr lang="ru-RU" dirty="0" smtClean="0"/>
              <a:t>секунд, точность 0.5</a:t>
            </a:r>
            <a:r>
              <a:rPr lang="en-US" dirty="0" smtClean="0"/>
              <a:t>6</a:t>
            </a:r>
            <a:r>
              <a:rPr lang="ru-RU" dirty="0" smtClean="0"/>
              <a:t>(линейное</a:t>
            </a:r>
            <a:r>
              <a:rPr lang="en-US" dirty="0" smtClean="0"/>
              <a:t> </a:t>
            </a:r>
            <a:r>
              <a:rPr lang="ru-RU" dirty="0" smtClean="0"/>
              <a:t>ядро, после бинаризации, 200000 итераций, точность 0.001</a:t>
            </a:r>
            <a:r>
              <a:rPr lang="en-US" dirty="0"/>
              <a:t>, </a:t>
            </a:r>
            <a:r>
              <a:rPr lang="ru-RU" dirty="0" smtClean="0"/>
              <a:t>сходимость </a:t>
            </a:r>
            <a:r>
              <a:rPr lang="ru-RU" dirty="0"/>
              <a:t>не </a:t>
            </a:r>
            <a:r>
              <a:rPr lang="ru-RU" dirty="0" smtClean="0"/>
              <a:t>достигнута)</a:t>
            </a:r>
            <a:endParaRPr lang="en-US" dirty="0" smtClean="0"/>
          </a:p>
          <a:p>
            <a:pPr marL="728091" lvl="1" indent="-280035" defTabSz="896111">
              <a:spcBef>
                <a:spcPts val="500"/>
              </a:spcBef>
              <a:defRPr sz="2744"/>
            </a:pPr>
            <a:r>
              <a:rPr lang="en-US" dirty="0" smtClean="0"/>
              <a:t>Python: ~2400</a:t>
            </a:r>
            <a:r>
              <a:rPr lang="en-US" dirty="0"/>
              <a:t> </a:t>
            </a:r>
            <a:r>
              <a:rPr lang="ru-RU" dirty="0" smtClean="0"/>
              <a:t>секунд, точность 0.79(линейное ядро, после бинаризации</a:t>
            </a:r>
            <a:r>
              <a:rPr lang="en-US" dirty="0" smtClean="0"/>
              <a:t>, </a:t>
            </a:r>
            <a:r>
              <a:rPr lang="ru-RU" dirty="0" smtClean="0"/>
              <a:t>без ограничения на количество итераций, точность 0.001</a:t>
            </a:r>
            <a:r>
              <a:rPr lang="en-US" dirty="0" smtClean="0"/>
              <a:t>, </a:t>
            </a:r>
            <a:r>
              <a:rPr lang="ru-RU" dirty="0" smtClean="0"/>
              <a:t>сходимость достигнута)</a:t>
            </a:r>
          </a:p>
          <a:p>
            <a:pPr marL="728091" lvl="1" indent="-280035" defTabSz="896111">
              <a:spcBef>
                <a:spcPts val="500"/>
              </a:spcBef>
              <a:defRPr sz="2744"/>
            </a:pPr>
            <a:r>
              <a:rPr lang="en-US" dirty="0" smtClean="0"/>
              <a:t>Python</a:t>
            </a:r>
            <a:r>
              <a:rPr lang="ru-RU" dirty="0" smtClean="0"/>
              <a:t> </a:t>
            </a:r>
            <a:r>
              <a:rPr lang="en-US" dirty="0" smtClean="0"/>
              <a:t>~150 </a:t>
            </a:r>
            <a:r>
              <a:rPr lang="ru-RU" dirty="0" smtClean="0"/>
              <a:t>секунд, точность 0.75(ядро </a:t>
            </a:r>
            <a:r>
              <a:rPr lang="en-US" dirty="0" err="1" smtClean="0"/>
              <a:t>rbf</a:t>
            </a:r>
            <a:r>
              <a:rPr lang="en-US" dirty="0" smtClean="0"/>
              <a:t>, </a:t>
            </a:r>
            <a:r>
              <a:rPr lang="ru-RU" dirty="0" smtClean="0"/>
              <a:t>после бинаризации, 100000 итераций, точность 0.001, сходимость достигнута)</a:t>
            </a:r>
          </a:p>
          <a:p>
            <a:pPr marL="728091" lvl="1" indent="-280035" defTabSz="896111">
              <a:spcBef>
                <a:spcPts val="500"/>
              </a:spcBef>
              <a:defRPr sz="2744"/>
            </a:pPr>
            <a:r>
              <a:rPr lang="ru-RU" b="1" dirty="0" err="1"/>
              <a:t>R</a:t>
            </a:r>
            <a:r>
              <a:rPr lang="ru-RU" b="1" dirty="0"/>
              <a:t>: ~64 секунды, точность 0.848 (ядро </a:t>
            </a:r>
            <a:r>
              <a:rPr lang="ru-RU" b="1" dirty="0" err="1"/>
              <a:t>rbf</a:t>
            </a:r>
            <a:r>
              <a:rPr lang="ru-RU" b="1" dirty="0"/>
              <a:t>, без бинаризации</a:t>
            </a:r>
            <a:r>
              <a:rPr lang="ru-RU" b="1" dirty="0" smtClean="0"/>
              <a:t>)</a:t>
            </a:r>
            <a:endParaRPr lang="en-US" b="1" dirty="0" smtClean="0"/>
          </a:p>
          <a:p>
            <a:pPr marL="728091" lvl="1" indent="-280035" defTabSz="896111">
              <a:spcBef>
                <a:spcPts val="500"/>
              </a:spcBef>
              <a:defRPr sz="2744"/>
            </a:pPr>
            <a:r>
              <a:rPr lang="en-US" dirty="0" smtClean="0"/>
              <a:t>R: ~430 </a:t>
            </a:r>
            <a:r>
              <a:rPr lang="ru-RU" dirty="0" smtClean="0"/>
              <a:t>секунд, точность 0.839 (ядро </a:t>
            </a:r>
            <a:r>
              <a:rPr lang="en-US" dirty="0" err="1" smtClean="0"/>
              <a:t>rbf</a:t>
            </a:r>
            <a:r>
              <a:rPr lang="en-US" dirty="0" smtClean="0"/>
              <a:t>, </a:t>
            </a:r>
            <a:r>
              <a:rPr lang="ru-RU" dirty="0" smtClean="0"/>
              <a:t>после бинаризации)</a:t>
            </a:r>
            <a:endParaRPr lang="en-US" dirty="0" smtClean="0"/>
          </a:p>
          <a:p>
            <a:pPr marL="728091" lvl="1" indent="-280035" defTabSz="896111">
              <a:spcBef>
                <a:spcPts val="500"/>
              </a:spcBef>
              <a:defRPr sz="2744"/>
            </a:pPr>
            <a:r>
              <a:rPr lang="en-US" dirty="0" smtClean="0"/>
              <a:t>R: ~80 </a:t>
            </a:r>
            <a:r>
              <a:rPr lang="ru-RU" dirty="0" smtClean="0"/>
              <a:t>секунд, точность 0.846 (ядро </a:t>
            </a:r>
            <a:r>
              <a:rPr lang="en-US" dirty="0" smtClean="0"/>
              <a:t>linear</a:t>
            </a:r>
            <a:r>
              <a:rPr lang="ru-RU" dirty="0" smtClean="0"/>
              <a:t>, без бинаризации)</a:t>
            </a:r>
            <a:endParaRPr lang="ru-RU" dirty="0"/>
          </a:p>
          <a:p>
            <a:pPr marL="728091" lvl="1" indent="-280035" defTabSz="896111">
              <a:spcBef>
                <a:spcPts val="500"/>
              </a:spcBef>
              <a:defRPr sz="2744"/>
            </a:pPr>
            <a:endParaRPr dirty="0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 defTabSz="786383">
              <a:defRPr sz="2900" b="1">
                <a:solidFill>
                  <a:srgbClr val="FFFFFF"/>
                </a:solidFill>
              </a:defRPr>
            </a:lvl1pPr>
          </a:lstStyle>
          <a:p>
            <a:r>
              <a:t>Результаты вычислений для данных Adult Income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499751"/>
              </p:ext>
            </p:extLst>
          </p:nvPr>
        </p:nvGraphicFramePr>
        <p:xfrm>
          <a:off x="1524000" y="1093006"/>
          <a:ext cx="6096000" cy="111252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R         Result</a:t>
                      </a:r>
                      <a:r>
                        <a:rPr lang="en-US" dirty="0" smtClean="0"/>
                        <a:t>\Source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&lt;=50k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&gt;50k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&lt;=50k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10660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1588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&gt;50k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2112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549921"/>
              </p:ext>
            </p:extLst>
          </p:nvPr>
        </p:nvGraphicFramePr>
        <p:xfrm>
          <a:off x="1524000" y="1093006"/>
          <a:ext cx="6096000" cy="111252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R         Result</a:t>
                      </a:r>
                      <a:r>
                        <a:rPr lang="en-US" dirty="0" smtClean="0"/>
                        <a:t>\Source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&lt;=50k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&gt;50k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&lt;=50k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10660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1588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&gt;50k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2112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465568"/>
              </p:ext>
            </p:extLst>
          </p:nvPr>
        </p:nvGraphicFramePr>
        <p:xfrm>
          <a:off x="1524000" y="1093006"/>
          <a:ext cx="6096000" cy="111252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R         Result</a:t>
                      </a:r>
                      <a:r>
                        <a:rPr lang="en-US" dirty="0" smtClean="0"/>
                        <a:t>\Source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&lt;=50k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&gt;50k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&lt;=50k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10660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1588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&gt;50k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2112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465568"/>
              </p:ext>
            </p:extLst>
          </p:nvPr>
        </p:nvGraphicFramePr>
        <p:xfrm>
          <a:off x="1524000" y="1093006"/>
          <a:ext cx="6096000" cy="111252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R         Result</a:t>
                      </a:r>
                      <a:r>
                        <a:rPr lang="en-US" dirty="0" smtClean="0"/>
                        <a:t>\Source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&lt;=50k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&gt;50k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&lt;=50k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10660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1588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&gt;50k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2112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724335"/>
              </p:ext>
            </p:extLst>
          </p:nvPr>
        </p:nvGraphicFramePr>
        <p:xfrm>
          <a:off x="1524000" y="1093006"/>
          <a:ext cx="6096000" cy="119888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DAAL</a:t>
                      </a:r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0.63</a:t>
                      </a:r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     Result</a:t>
                      </a:r>
                      <a:r>
                        <a:rPr lang="en-US" dirty="0" smtClean="0"/>
                        <a:t>\Source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&lt;=50k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&gt;50k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&lt;=50k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2871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&gt;50k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2642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829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420634"/>
              </p:ext>
            </p:extLst>
          </p:nvPr>
        </p:nvGraphicFramePr>
        <p:xfrm>
          <a:off x="1524000" y="2403878"/>
          <a:ext cx="6096000" cy="119888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Python</a:t>
                      </a:r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0.79</a:t>
                      </a:r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   Result</a:t>
                      </a:r>
                      <a:r>
                        <a:rPr lang="en-US" dirty="0" smtClean="0"/>
                        <a:t>\Source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&lt;=50k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&gt;50k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&lt;=50k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10819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2604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&gt;50k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1096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916013"/>
              </p:ext>
            </p:extLst>
          </p:nvPr>
        </p:nvGraphicFramePr>
        <p:xfrm>
          <a:off x="1524000" y="3825587"/>
          <a:ext cx="6096000" cy="119888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R </a:t>
                      </a:r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0.84</a:t>
                      </a:r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      Result</a:t>
                      </a:r>
                      <a:r>
                        <a:rPr lang="en-US" dirty="0" smtClean="0"/>
                        <a:t>\Source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&lt;=50k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&gt;50k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&lt;=50k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10660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1588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&gt;50k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2112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730981"/>
      </p:ext>
    </p:extLst>
  </p:cSld>
  <p:clrMapOvr>
    <a:masterClrMapping/>
  </p:clrMapOvr>
  <p:transition xmlns:p14="http://schemas.microsoft.com/office/powerpoint/2010/main"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Плюсы и минусы SVM</a:t>
            </a:r>
          </a:p>
        </p:txBody>
      </p:sp>
      <p:sp>
        <p:nvSpPr>
          <p:cNvPr id="211" name="Shape 211"/>
          <p:cNvSpPr>
            <a:spLocks noGrp="1"/>
          </p:cNvSpPr>
          <p:nvPr>
            <p:ph type="body" idx="1"/>
          </p:nvPr>
        </p:nvSpPr>
        <p:spPr>
          <a:xfrm>
            <a:off x="0" y="1200151"/>
            <a:ext cx="9144000" cy="339447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rPr dirty="0"/>
              <a:t>Плюсы: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defRPr sz="1900"/>
            </a:pPr>
            <a:r>
              <a:rPr dirty="0"/>
              <a:t>это наиболее быстрый метод нахождения решающих функций;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defRPr sz="1900"/>
            </a:pPr>
            <a:r>
              <a:rPr dirty="0"/>
              <a:t>метод сводится к решению задачи квадратичного программирования в выпуклой области, которая всегда имеет единственное решение;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defRPr sz="1900"/>
            </a:pPr>
            <a:r>
              <a:rPr dirty="0"/>
              <a:t>метод находит разделяющую полосу максимальной </a:t>
            </a:r>
            <a:r>
              <a:rPr dirty="0" smtClean="0"/>
              <a:t>ширины</a:t>
            </a:r>
            <a:r>
              <a:rPr lang="ru-RU" dirty="0" smtClean="0"/>
              <a:t> (для заданных параметров)</a:t>
            </a:r>
            <a:r>
              <a:rPr dirty="0" smtClean="0"/>
              <a:t>, </a:t>
            </a:r>
            <a:r>
              <a:rPr dirty="0"/>
              <a:t>что позволяет в дальнейшем осуществлять более уверенную </a:t>
            </a:r>
            <a:r>
              <a:rPr dirty="0" smtClean="0"/>
              <a:t>классификацию</a:t>
            </a:r>
            <a:r>
              <a:rPr lang="ru-RU" dirty="0" smtClean="0"/>
              <a:t> (и интерпретацию)</a:t>
            </a:r>
            <a:r>
              <a:rPr dirty="0" smtClean="0"/>
              <a:t>;</a:t>
            </a:r>
            <a:endParaRPr dirty="0"/>
          </a:p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rPr dirty="0"/>
              <a:t>Минусы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defRPr sz="1900"/>
            </a:pPr>
            <a:r>
              <a:rPr dirty="0"/>
              <a:t>метод чувствителен к шумам и стандартизации данных;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defRPr sz="1900"/>
            </a:pPr>
            <a:r>
              <a:rPr dirty="0"/>
              <a:t>не существует общего подхода к автоматическому выбору </a:t>
            </a:r>
            <a:r>
              <a:rPr dirty="0" smtClean="0"/>
              <a:t>ядра</a:t>
            </a:r>
            <a:r>
              <a:rPr lang="ru-RU" dirty="0" smtClean="0"/>
              <a:t>, его параметров</a:t>
            </a:r>
            <a:r>
              <a:rPr dirty="0" smtClean="0"/>
              <a:t> и </a:t>
            </a:r>
            <a:r>
              <a:rPr dirty="0"/>
              <a:t>построению спрямляющего подпространства в </a:t>
            </a:r>
            <a:r>
              <a:rPr dirty="0" smtClean="0"/>
              <a:t>целом </a:t>
            </a:r>
            <a:r>
              <a:rPr dirty="0"/>
              <a:t>в случае линейной неразделимости классов.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Практическое задание</a:t>
            </a:r>
          </a:p>
        </p:txBody>
      </p:sp>
      <p:sp>
        <p:nvSpPr>
          <p:cNvPr id="214" name="Shape 214"/>
          <p:cNvSpPr>
            <a:spLocks noGrp="1"/>
          </p:cNvSpPr>
          <p:nvPr>
            <p:ph type="body" idx="1"/>
          </p:nvPr>
        </p:nvSpPr>
        <p:spPr>
          <a:xfrm>
            <a:off x="0" y="1200149"/>
            <a:ext cx="9144000" cy="3943351"/>
          </a:xfrm>
          <a:prstGeom prst="rect">
            <a:avLst/>
          </a:prstGeom>
        </p:spPr>
        <p:txBody>
          <a:bodyPr/>
          <a:lstStyle/>
          <a:p>
            <a:pPr marL="514350" indent="-514350">
              <a:lnSpc>
                <a:spcPct val="80000"/>
              </a:lnSpc>
              <a:spcBef>
                <a:spcPts val="600"/>
              </a:spcBef>
              <a:buFontTx/>
              <a:buAutoNum type="arabicPeriod"/>
              <a:defRPr sz="2700"/>
            </a:pPr>
            <a:r>
              <a:rPr dirty="0"/>
              <a:t>Проанализировать разные результаты для набора данных Banknote Authentification, в чём разница базовых настроек алгоритма в разных </a:t>
            </a:r>
            <a:r>
              <a:rPr dirty="0" smtClean="0"/>
              <a:t>инструментах</a:t>
            </a:r>
            <a:r>
              <a:rPr lang="ru-RU" dirty="0" smtClean="0"/>
              <a:t>?</a:t>
            </a:r>
            <a:endParaRPr dirty="0"/>
          </a:p>
          <a:p>
            <a:pPr marL="514350" indent="-514350">
              <a:lnSpc>
                <a:spcPct val="80000"/>
              </a:lnSpc>
              <a:spcBef>
                <a:spcPts val="600"/>
              </a:spcBef>
              <a:buFontTx/>
              <a:buAutoNum type="arabicPeriod"/>
              <a:defRPr sz="2700"/>
            </a:pPr>
            <a:r>
              <a:rPr dirty="0"/>
              <a:t>Найти наилучшие параметры для данных Banknote Authentification, используя технику кросс-</a:t>
            </a:r>
            <a:r>
              <a:rPr dirty="0" smtClean="0"/>
              <a:t>валидации</a:t>
            </a:r>
            <a:r>
              <a:rPr lang="ru-RU" dirty="0" smtClean="0"/>
              <a:t>.</a:t>
            </a:r>
            <a:endParaRPr dirty="0"/>
          </a:p>
          <a:p>
            <a:pPr marL="514350" indent="-514350">
              <a:lnSpc>
                <a:spcPct val="80000"/>
              </a:lnSpc>
              <a:spcBef>
                <a:spcPts val="600"/>
              </a:spcBef>
              <a:buFontTx/>
              <a:buAutoNum type="arabicPeriod"/>
              <a:defRPr sz="2700"/>
            </a:pPr>
            <a:r>
              <a:rPr dirty="0"/>
              <a:t>Возможно ли улучшить точность алгоритма для данных Adult Income, используя другие </a:t>
            </a:r>
            <a:r>
              <a:rPr dirty="0" smtClean="0"/>
              <a:t>параметры</a:t>
            </a:r>
            <a:r>
              <a:rPr lang="ru-RU" dirty="0" smtClean="0"/>
              <a:t> (</a:t>
            </a:r>
            <a:r>
              <a:rPr lang="en-US" dirty="0" smtClean="0"/>
              <a:t>gamma, C, </a:t>
            </a:r>
            <a:r>
              <a:rPr lang="ru-RU" dirty="0" smtClean="0"/>
              <a:t>параметры связанные с </a:t>
            </a:r>
            <a:r>
              <a:rPr lang="en-US" dirty="0" smtClean="0"/>
              <a:t>SVM)</a:t>
            </a:r>
            <a:r>
              <a:rPr dirty="0" smtClean="0"/>
              <a:t>? </a:t>
            </a:r>
            <a:r>
              <a:rPr dirty="0"/>
              <a:t>Подобрать параметры, дающие большую точность или показать, что для большого набора параметров точность улучшить не удаётся.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Ссылки на реализации алгоритма</a:t>
            </a:r>
            <a:endParaRPr dirty="0"/>
          </a:p>
        </p:txBody>
      </p:sp>
      <p:sp>
        <p:nvSpPr>
          <p:cNvPr id="214" name="Shape 214"/>
          <p:cNvSpPr>
            <a:spLocks noGrp="1"/>
          </p:cNvSpPr>
          <p:nvPr>
            <p:ph type="body" idx="1"/>
          </p:nvPr>
        </p:nvSpPr>
        <p:spPr>
          <a:xfrm>
            <a:off x="0" y="1200149"/>
            <a:ext cx="9144000" cy="394335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lnSpc>
                <a:spcPct val="80000"/>
              </a:lnSpc>
              <a:spcBef>
                <a:spcPts val="600"/>
              </a:spcBef>
              <a:buFontTx/>
              <a:buAutoNum type="arabicPeriod"/>
              <a:defRPr sz="2700"/>
            </a:pPr>
            <a:r>
              <a:rPr lang="en-US" dirty="0">
                <a:hlinkClick r:id="rId3"/>
              </a:rPr>
              <a:t>http://www.csie.ntu.edu.tw/~cjlin/papers/</a:t>
            </a:r>
            <a:r>
              <a:rPr lang="en-US" dirty="0" smtClean="0">
                <a:hlinkClick r:id="rId3"/>
              </a:rPr>
              <a:t>libsvm.pdf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en-US" i="1" dirty="0"/>
              <a:t>LIBSVM: A Library for Support Vector </a:t>
            </a:r>
            <a:r>
              <a:rPr lang="en-US" i="1" dirty="0" smtClean="0"/>
              <a:t>Machines</a:t>
            </a:r>
            <a:r>
              <a:rPr lang="en-US" dirty="0" smtClean="0"/>
              <a:t>, </a:t>
            </a:r>
            <a:r>
              <a:rPr lang="en-US" dirty="0" err="1" smtClean="0"/>
              <a:t>Chih</a:t>
            </a:r>
            <a:r>
              <a:rPr lang="en-US" dirty="0"/>
              <a:t>-Chung Chang and </a:t>
            </a:r>
            <a:r>
              <a:rPr lang="en-US" dirty="0" err="1"/>
              <a:t>Chih</a:t>
            </a:r>
            <a:r>
              <a:rPr lang="en-US" dirty="0"/>
              <a:t>-Jen </a:t>
            </a:r>
            <a:r>
              <a:rPr lang="en-US" dirty="0" smtClean="0"/>
              <a:t>Lin; </a:t>
            </a:r>
            <a:r>
              <a:rPr lang="ru-RU" dirty="0" smtClean="0"/>
              <a:t>статья с описанием реализации </a:t>
            </a:r>
            <a:r>
              <a:rPr lang="en-US" dirty="0" smtClean="0"/>
              <a:t>SVM</a:t>
            </a:r>
            <a:r>
              <a:rPr lang="ru-RU" dirty="0" smtClean="0"/>
              <a:t> </a:t>
            </a:r>
            <a:r>
              <a:rPr lang="mr-IN" dirty="0" smtClean="0"/>
              <a:t>–</a:t>
            </a:r>
            <a:r>
              <a:rPr lang="ru-RU" dirty="0" smtClean="0"/>
              <a:t> модели, алгоритмы</a:t>
            </a:r>
            <a:r>
              <a:rPr lang="en-US" dirty="0" smtClean="0"/>
              <a:t>(</a:t>
            </a:r>
            <a:r>
              <a:rPr lang="en-US" dirty="0" err="1" smtClean="0"/>
              <a:t>R,Python</a:t>
            </a:r>
            <a:r>
              <a:rPr lang="en-US" dirty="0" smtClean="0"/>
              <a:t>).</a:t>
            </a:r>
          </a:p>
          <a:p>
            <a:pPr marL="514350" indent="-514350">
              <a:lnSpc>
                <a:spcPct val="80000"/>
              </a:lnSpc>
              <a:spcBef>
                <a:spcPts val="600"/>
              </a:spcBef>
              <a:buFontTx/>
              <a:buAutoNum type="arabicPeriod"/>
              <a:defRPr sz="2700"/>
            </a:pPr>
            <a:endParaRPr lang="en-US" dirty="0" smtClean="0"/>
          </a:p>
          <a:p>
            <a:pPr marL="514350" indent="-514350">
              <a:lnSpc>
                <a:spcPct val="80000"/>
              </a:lnSpc>
              <a:spcBef>
                <a:spcPts val="600"/>
              </a:spcBef>
              <a:buFontTx/>
              <a:buAutoNum type="arabicPeriod"/>
              <a:defRPr sz="2700"/>
            </a:pPr>
            <a:r>
              <a:rPr lang="en-US" dirty="0" smtClean="0">
                <a:hlinkClick r:id="rId4"/>
              </a:rPr>
              <a:t>http://www.csie.ntu.edu.tw/~cjlin/papers/quadworkset.pdf</a:t>
            </a:r>
            <a:r>
              <a:rPr lang="ru-RU" dirty="0" smtClean="0"/>
              <a:t> - </a:t>
            </a:r>
            <a:r>
              <a:rPr lang="en-US" i="1" dirty="0"/>
              <a:t>Working Set Selection Using Second Order Information for Training Support Vector </a:t>
            </a:r>
            <a:r>
              <a:rPr lang="en-US" i="1" dirty="0" smtClean="0"/>
              <a:t>Machines</a:t>
            </a:r>
            <a:r>
              <a:rPr lang="en-US" dirty="0" smtClean="0"/>
              <a:t>, </a:t>
            </a:r>
            <a:r>
              <a:rPr lang="en-US" dirty="0" err="1" smtClean="0"/>
              <a:t>Rong</a:t>
            </a:r>
            <a:r>
              <a:rPr lang="en-US" dirty="0"/>
              <a:t>-En </a:t>
            </a:r>
            <a:r>
              <a:rPr lang="en-US" dirty="0" smtClean="0"/>
              <a:t>Fan, </a:t>
            </a:r>
            <a:r>
              <a:rPr lang="en-US" dirty="0" err="1" smtClean="0"/>
              <a:t>Pai</a:t>
            </a:r>
            <a:r>
              <a:rPr lang="en-US" dirty="0" err="1"/>
              <a:t>-Hsuen</a:t>
            </a:r>
            <a:r>
              <a:rPr lang="en-US" dirty="0"/>
              <a:t> </a:t>
            </a:r>
            <a:r>
              <a:rPr lang="en-US" dirty="0" smtClean="0"/>
              <a:t>Chen, </a:t>
            </a:r>
            <a:r>
              <a:rPr lang="en-US" dirty="0" err="1" smtClean="0"/>
              <a:t>Chih</a:t>
            </a:r>
            <a:r>
              <a:rPr lang="en-US" dirty="0"/>
              <a:t>-Jen </a:t>
            </a:r>
            <a:r>
              <a:rPr lang="en-US" dirty="0" smtClean="0"/>
              <a:t>Lin; </a:t>
            </a:r>
            <a:r>
              <a:rPr lang="ru-RU" dirty="0" smtClean="0"/>
              <a:t>статья с более детальным описанием реализации </a:t>
            </a:r>
            <a:r>
              <a:rPr lang="en-US" dirty="0" smtClean="0"/>
              <a:t>SVM(R,DAAL).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02147407"/>
      </p:ext>
    </p:extLst>
  </p:cSld>
  <p:clrMapOvr>
    <a:masterClrMapping/>
  </p:clrMapOvr>
  <p:transition xmlns:p14="http://schemas.microsoft.com/office/powerpoint/2010/main"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Литература</a:t>
            </a:r>
            <a:endParaRPr dirty="0"/>
          </a:p>
        </p:txBody>
      </p:sp>
      <p:sp>
        <p:nvSpPr>
          <p:cNvPr id="214" name="Shape 214"/>
          <p:cNvSpPr>
            <a:spLocks noGrp="1"/>
          </p:cNvSpPr>
          <p:nvPr>
            <p:ph type="body" idx="1"/>
          </p:nvPr>
        </p:nvSpPr>
        <p:spPr>
          <a:xfrm>
            <a:off x="0" y="1200149"/>
            <a:ext cx="9144000" cy="394335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lnSpc>
                <a:spcPct val="80000"/>
              </a:lnSpc>
              <a:spcBef>
                <a:spcPts val="600"/>
              </a:spcBef>
              <a:buFontTx/>
              <a:buAutoNum type="arabicPeriod"/>
              <a:defRPr sz="2700"/>
            </a:pPr>
            <a:r>
              <a:rPr lang="en-US" dirty="0" err="1" smtClean="0"/>
              <a:t>Charu</a:t>
            </a:r>
            <a:r>
              <a:rPr lang="en-US" dirty="0" smtClean="0"/>
              <a:t> C. </a:t>
            </a:r>
            <a:r>
              <a:rPr lang="en-US" dirty="0" err="1" smtClean="0"/>
              <a:t>Aggarwal</a:t>
            </a:r>
            <a:r>
              <a:rPr lang="en-US" dirty="0" smtClean="0"/>
              <a:t>. </a:t>
            </a:r>
            <a:r>
              <a:rPr lang="en-US" i="1" dirty="0" smtClean="0"/>
              <a:t>Data Mining. The Textbook. </a:t>
            </a:r>
            <a:r>
              <a:rPr lang="en-US" sz="2700" dirty="0"/>
              <a:t>Springer International </a:t>
            </a:r>
            <a:r>
              <a:rPr lang="en-US" sz="2700" dirty="0" smtClean="0"/>
              <a:t>Publishing Switzerland, 2015.</a:t>
            </a:r>
          </a:p>
          <a:p>
            <a:pPr marL="514350" indent="-514350">
              <a:lnSpc>
                <a:spcPct val="80000"/>
              </a:lnSpc>
              <a:spcBef>
                <a:spcPts val="600"/>
              </a:spcBef>
              <a:buFontTx/>
              <a:buAutoNum type="arabicPeriod"/>
              <a:defRPr sz="2700"/>
            </a:pPr>
            <a:endParaRPr lang="en-US" dirty="0" smtClean="0"/>
          </a:p>
          <a:p>
            <a:pPr marL="514350" indent="-514350">
              <a:lnSpc>
                <a:spcPct val="80000"/>
              </a:lnSpc>
              <a:spcBef>
                <a:spcPts val="600"/>
              </a:spcBef>
              <a:buFontTx/>
              <a:buAutoNum type="arabicPeriod"/>
              <a:defRPr sz="2700"/>
            </a:pPr>
            <a:r>
              <a:rPr lang="en-US" dirty="0" smtClean="0">
                <a:hlinkClick r:id="rId3"/>
              </a:rPr>
              <a:t>http://www.ccas.ru/voron/download/SVM.pdf</a:t>
            </a:r>
            <a:r>
              <a:rPr lang="ru-RU" dirty="0"/>
              <a:t> </a:t>
            </a:r>
            <a:r>
              <a:rPr lang="ru-RU" dirty="0" smtClean="0"/>
              <a:t>  - К.В. Воронцов. </a:t>
            </a:r>
            <a:r>
              <a:rPr lang="ru-RU" i="1" dirty="0" smtClean="0"/>
              <a:t>Лекции по методу опорных векторов</a:t>
            </a:r>
            <a:r>
              <a:rPr lang="ru-RU" dirty="0" smtClean="0"/>
              <a:t>, 2007</a:t>
            </a:r>
            <a:endParaRPr lang="en-US" dirty="0"/>
          </a:p>
          <a:p>
            <a:pPr marL="514350" indent="-514350">
              <a:lnSpc>
                <a:spcPct val="80000"/>
              </a:lnSpc>
              <a:spcBef>
                <a:spcPts val="600"/>
              </a:spcBef>
              <a:buFontTx/>
              <a:buAutoNum type="arabicPeriod"/>
              <a:defRPr sz="2700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76243766"/>
      </p:ext>
    </p:extLst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Метод Support Vector Machine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xfrm>
            <a:off x="0" y="1200151"/>
            <a:ext cx="9144000" cy="3394472"/>
          </a:xfrm>
          <a:prstGeom prst="rect">
            <a:avLst/>
          </a:prstGeom>
        </p:spPr>
        <p:txBody>
          <a:bodyPr/>
          <a:lstStyle/>
          <a:p>
            <a:pPr marL="329184" indent="-329184" defTabSz="877823">
              <a:lnSpc>
                <a:spcPct val="81000"/>
              </a:lnSpc>
              <a:spcBef>
                <a:spcPts val="500"/>
              </a:spcBef>
              <a:defRPr sz="2784"/>
            </a:pPr>
            <a:r>
              <a:t>Изобретён в 1963 году, авторы – Вапник, Червоненкис</a:t>
            </a:r>
          </a:p>
          <a:p>
            <a:pPr marL="329184" indent="-329184" defTabSz="877823">
              <a:lnSpc>
                <a:spcPct val="81000"/>
              </a:lnSpc>
              <a:spcBef>
                <a:spcPts val="500"/>
              </a:spcBef>
              <a:defRPr sz="2784"/>
            </a:pPr>
            <a:r>
              <a:t>Современная постановка в 1995 году</a:t>
            </a:r>
          </a:p>
          <a:p>
            <a:pPr marL="329184" indent="-329184" defTabSz="877823">
              <a:lnSpc>
                <a:spcPct val="81000"/>
              </a:lnSpc>
              <a:spcBef>
                <a:spcPts val="500"/>
              </a:spcBef>
              <a:defRPr sz="2784"/>
            </a:pPr>
            <a:r>
              <a:t>Классификатор – разделяющая гиперплоскость</a:t>
            </a:r>
          </a:p>
          <a:p>
            <a:pPr marL="329184" indent="-329184" defTabSz="877823">
              <a:lnSpc>
                <a:spcPct val="81000"/>
              </a:lnSpc>
              <a:spcBef>
                <a:spcPts val="500"/>
              </a:spcBef>
              <a:defRPr sz="2784"/>
            </a:pPr>
            <a:r>
              <a:t>Гиперплоскость является наилучшей в смысле ширины «разделяющей полосы»</a:t>
            </a:r>
          </a:p>
          <a:p>
            <a:pPr marL="329184" indent="-329184" defTabSz="877823">
              <a:lnSpc>
                <a:spcPct val="81000"/>
              </a:lnSpc>
              <a:spcBef>
                <a:spcPts val="500"/>
              </a:spcBef>
              <a:defRPr sz="2784"/>
            </a:pPr>
            <a:r>
              <a:t>Точки на границах «полосы» называются «опорными» - отсюда название</a:t>
            </a:r>
          </a:p>
          <a:p>
            <a:pPr marL="329184" indent="-329184" defTabSz="877823">
              <a:lnSpc>
                <a:spcPct val="81000"/>
              </a:lnSpc>
              <a:spcBef>
                <a:spcPts val="500"/>
              </a:spcBef>
              <a:defRPr sz="2784">
                <a:solidFill>
                  <a:srgbClr val="953735"/>
                </a:solidFill>
              </a:defRPr>
            </a:pPr>
            <a:r>
              <a:t>В чём смысл увеличивать ширину полосы?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age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79710" y="288032"/>
            <a:ext cx="4506238" cy="48554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Математическая постановка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xfrm>
            <a:off x="0" y="1200151"/>
            <a:ext cx="9144000" cy="339447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rPr sz="2400" dirty="0"/>
              <a:t>Пусть даны два линейно разделимых класса объектов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rPr sz="2400" dirty="0"/>
              <a:t>Мы можем описать все точки разделяющей гиперплоскости используя вектор-нормаль к этой гиперплоскости: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endParaRPr sz="2400" dirty="0"/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rPr sz="2400" dirty="0"/>
              <a:t>Данная разделяющая гиперплоскость находится в «разделяющей полосе», которую мы также можем задать уравнениями: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endParaRPr sz="2400" dirty="0"/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endParaRPr sz="2400" dirty="0"/>
          </a:p>
        </p:txBody>
      </p:sp>
      <p:pic>
        <p:nvPicPr>
          <p:cNvPr id="124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3848" y="2257792"/>
            <a:ext cx="2304258" cy="29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age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59632" y="3267029"/>
            <a:ext cx="2592290" cy="3044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age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04765" y="3253922"/>
            <a:ext cx="2434472" cy="3175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age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79710" y="288032"/>
            <a:ext cx="4506238" cy="48554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9529452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Математическая постановка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xfrm>
            <a:off x="0" y="1200151"/>
            <a:ext cx="9144000" cy="339447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rPr sz="2400" dirty="0" smtClean="0"/>
              <a:t>Можно </a:t>
            </a:r>
            <a:r>
              <a:rPr sz="2400" dirty="0"/>
              <a:t>найти ширину данной полосы как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endParaRPr sz="2400" dirty="0"/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rPr sz="2400" dirty="0"/>
              <a:t>Для машины опорных векторов необходимо найти разделяющую гиперплоскость, которая задает полосу максимальной ширины. Задача оптимизации:</a:t>
            </a:r>
          </a:p>
        </p:txBody>
      </p:sp>
      <p:pic>
        <p:nvPicPr>
          <p:cNvPr id="127" name="image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51036" y="1200151"/>
            <a:ext cx="382883" cy="50443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0" name="Group 130"/>
          <p:cNvGrpSpPr/>
          <p:nvPr/>
        </p:nvGrpSpPr>
        <p:grpSpPr>
          <a:xfrm>
            <a:off x="3638366" y="2977299"/>
            <a:ext cx="1549912" cy="547395"/>
            <a:chOff x="0" y="0"/>
            <a:chExt cx="1549911" cy="547394"/>
          </a:xfrm>
        </p:grpSpPr>
        <p:sp>
          <p:nvSpPr>
            <p:cNvPr id="128" name="Shape 128"/>
            <p:cNvSpPr/>
            <p:nvPr/>
          </p:nvSpPr>
          <p:spPr>
            <a:xfrm>
              <a:off x="-1" y="-1"/>
              <a:ext cx="1549913" cy="547396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-1" y="-1"/>
              <a:ext cx="1549913" cy="383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 </a:t>
              </a:r>
            </a:p>
          </p:txBody>
        </p:sp>
      </p:grpSp>
      <p:grpSp>
        <p:nvGrpSpPr>
          <p:cNvPr id="133" name="Group 133"/>
          <p:cNvGrpSpPr/>
          <p:nvPr/>
        </p:nvGrpSpPr>
        <p:grpSpPr>
          <a:xfrm>
            <a:off x="2604495" y="3708093"/>
            <a:ext cx="3617658" cy="424944"/>
            <a:chOff x="0" y="0"/>
            <a:chExt cx="3617657" cy="383537"/>
          </a:xfrm>
        </p:grpSpPr>
        <p:sp>
          <p:nvSpPr>
            <p:cNvPr id="131" name="Shape 131"/>
            <p:cNvSpPr/>
            <p:nvPr/>
          </p:nvSpPr>
          <p:spPr>
            <a:xfrm>
              <a:off x="0" y="0"/>
              <a:ext cx="3617658" cy="292389"/>
            </a:xfrm>
            <a:prstGeom prst="rect">
              <a:avLst/>
            </a:prstGeom>
            <a:blipFill rotWithShape="1">
              <a:blip r:embed="rId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0" y="0"/>
              <a:ext cx="3617658" cy="383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62779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>
              <a:defRPr sz="3900" b="1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Решение оптимизационной задачи</a:t>
            </a:r>
            <a:endParaRPr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18388"/>
          </a:xfrm>
        </p:spPr>
        <p:txBody>
          <a:bodyPr/>
          <a:lstStyle/>
          <a:p>
            <a:r>
              <a:rPr lang="ru-RU" dirty="0" smtClean="0"/>
              <a:t>Метод множителей Лагранжа:</a:t>
            </a:r>
          </a:p>
          <a:p>
            <a:endParaRPr lang="ru-RU" dirty="0"/>
          </a:p>
          <a:p>
            <a:r>
              <a:rPr lang="ru-RU" dirty="0" smtClean="0"/>
              <a:t>Производные:</a:t>
            </a:r>
          </a:p>
          <a:p>
            <a:endParaRPr lang="ru-RU" dirty="0" smtClean="0"/>
          </a:p>
          <a:p>
            <a:r>
              <a:rPr lang="ru-RU" dirty="0" smtClean="0"/>
              <a:t>Двойственная проблема:</a:t>
            </a:r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017422"/>
              </p:ext>
            </p:extLst>
          </p:nvPr>
        </p:nvGraphicFramePr>
        <p:xfrm>
          <a:off x="0" y="2890810"/>
          <a:ext cx="9144000" cy="763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" name="Документ" r:id="rId5" imgW="5936245" imgH="498488" progId="Word.Document.12">
                  <p:embed/>
                </p:oleObj>
              </mc:Choice>
              <mc:Fallback>
                <p:oleObj name="Документ" r:id="rId5" imgW="5936245" imgH="4984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2890810"/>
                        <a:ext cx="9144000" cy="7636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06339"/>
              </p:ext>
            </p:extLst>
          </p:nvPr>
        </p:nvGraphicFramePr>
        <p:xfrm>
          <a:off x="0" y="1718408"/>
          <a:ext cx="9144000" cy="763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" name="Документ" r:id="rId8" imgW="5930900" imgH="495300" progId="Word.Document.12">
                  <p:embed/>
                </p:oleObj>
              </mc:Choice>
              <mc:Fallback>
                <p:oleObj name="Документ" r:id="rId8" imgW="5930900" imgH="495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1718408"/>
                        <a:ext cx="9144000" cy="7636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224585"/>
              </p:ext>
            </p:extLst>
          </p:nvPr>
        </p:nvGraphicFramePr>
        <p:xfrm>
          <a:off x="0" y="4030785"/>
          <a:ext cx="9144000" cy="802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" name="Документ" r:id="rId11" imgW="5930900" imgH="520700" progId="Word.Document.12">
                  <p:embed/>
                </p:oleObj>
              </mc:Choice>
              <mc:Fallback>
                <p:oleObj name="Документ" r:id="rId11" imgW="5930900" imgH="520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0" y="4030785"/>
                        <a:ext cx="9144000" cy="8027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78357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ctr" defTabSz="30956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9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ctr" defTabSz="30956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9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ctr" defTabSz="30956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9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ctr" defTabSz="30956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9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8959</TotalTime>
  <Words>4079</Words>
  <Application>Microsoft Macintosh PowerPoint</Application>
  <PresentationFormat>Экран (16:9)</PresentationFormat>
  <Paragraphs>376</Paragraphs>
  <Slides>35</Slides>
  <Notes>26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Тема Office</vt:lpstr>
      <vt:lpstr>Документ</vt:lpstr>
      <vt:lpstr>Лабораторная работа № 5  Машина опорных векторов</vt:lpstr>
      <vt:lpstr>Бизнес-задача</vt:lpstr>
      <vt:lpstr>Бизнес-задача</vt:lpstr>
      <vt:lpstr>Метод Support Vector Machine</vt:lpstr>
      <vt:lpstr>Презентация PowerPoint</vt:lpstr>
      <vt:lpstr>Математическая постановка</vt:lpstr>
      <vt:lpstr>Презентация PowerPoint</vt:lpstr>
      <vt:lpstr>Математическая постановка</vt:lpstr>
      <vt:lpstr>Решение оптимизационной задачи</vt:lpstr>
      <vt:lpstr>Случай линейно неразделимой выборки</vt:lpstr>
      <vt:lpstr>Случай линейно неразделимой выборки</vt:lpstr>
      <vt:lpstr>Предсказание</vt:lpstr>
      <vt:lpstr>Использование метода SVM</vt:lpstr>
      <vt:lpstr>Обучение модели, Intel DAAL</vt:lpstr>
      <vt:lpstr>Предсказание, Intel DAAL</vt:lpstr>
      <vt:lpstr>Предсказание, Intel DAAL</vt:lpstr>
      <vt:lpstr>Алгоритм SVM, Python, R</vt:lpstr>
      <vt:lpstr>Результаты вычислений для данных Banknote Authentification</vt:lpstr>
      <vt:lpstr>Ядра (Kernel Trick)</vt:lpstr>
      <vt:lpstr>Kernel Trick</vt:lpstr>
      <vt:lpstr>Пример использования ядра</vt:lpstr>
      <vt:lpstr>Виды ядер</vt:lpstr>
      <vt:lpstr>Предсказание</vt:lpstr>
      <vt:lpstr>Результаты вычислений для данных Banknote Authentification</vt:lpstr>
      <vt:lpstr>Результаты вычислений для данных Banknote Authentification</vt:lpstr>
      <vt:lpstr>Результаты вычислений для данных Banknote Authentification</vt:lpstr>
      <vt:lpstr>Набор данных Adult Income*</vt:lpstr>
      <vt:lpstr>Признаки</vt:lpstr>
      <vt:lpstr>Набор данных Adult Income*</vt:lpstr>
      <vt:lpstr>Результаты вычислений для данных Adult Income</vt:lpstr>
      <vt:lpstr>Результаты вычислений для данных Adult Income</vt:lpstr>
      <vt:lpstr>Плюсы и минусы SVM</vt:lpstr>
      <vt:lpstr>Практическое задание</vt:lpstr>
      <vt:lpstr>Ссылки на реализации алгоритма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Лабораторная работа № 5  Машина опорных векторов</dc:title>
  <cp:lastModifiedBy>Ivan</cp:lastModifiedBy>
  <cp:revision>99</cp:revision>
  <dcterms:modified xsi:type="dcterms:W3CDTF">2017-01-19T15:02:19Z</dcterms:modified>
</cp:coreProperties>
</file>