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75" r:id="rId2"/>
    <p:sldId id="282" r:id="rId3"/>
    <p:sldId id="284" r:id="rId4"/>
    <p:sldId id="286" r:id="rId5"/>
    <p:sldId id="276" r:id="rId6"/>
    <p:sldId id="277" r:id="rId7"/>
    <p:sldId id="279" r:id="rId8"/>
    <p:sldId id="283" r:id="rId9"/>
    <p:sldId id="285" r:id="rId10"/>
    <p:sldId id="302" r:id="rId11"/>
    <p:sldId id="299" r:id="rId12"/>
    <p:sldId id="301" r:id="rId13"/>
    <p:sldId id="303" r:id="rId14"/>
    <p:sldId id="304" r:id="rId15"/>
    <p:sldId id="298" r:id="rId16"/>
    <p:sldId id="297" r:id="rId17"/>
    <p:sldId id="288" r:id="rId18"/>
    <p:sldId id="289" r:id="rId19"/>
    <p:sldId id="290" r:id="rId20"/>
    <p:sldId id="291" r:id="rId21"/>
    <p:sldId id="315" r:id="rId22"/>
    <p:sldId id="316" r:id="rId23"/>
    <p:sldId id="317" r:id="rId24"/>
    <p:sldId id="292" r:id="rId25"/>
    <p:sldId id="312" r:id="rId26"/>
    <p:sldId id="313" r:id="rId27"/>
    <p:sldId id="314" r:id="rId28"/>
    <p:sldId id="287" r:id="rId29"/>
    <p:sldId id="305" r:id="rId30"/>
  </p:sldIdLst>
  <p:sldSz cx="9144000" cy="5143500" type="screen16x9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4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943" autoAdjust="0"/>
  </p:normalViewPr>
  <p:slideViewPr>
    <p:cSldViewPr>
      <p:cViewPr varScale="1">
        <p:scale>
          <a:sx n="107" d="100"/>
          <a:sy n="107" d="100"/>
        </p:scale>
        <p:origin x="-84" y="-4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CDE20-4BD4-435D-8F69-A3C832DA0D44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44B85-D1F1-4B9A-B172-509999B36E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723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</a:t>
            </a:r>
            <a:r>
              <a:rPr lang="en-US" baseline="0" dirty="0" smtClean="0"/>
              <a:t> matrix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44B85-D1F1-4B9A-B172-509999B36E02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977B-1D44-4FDE-8D16-8342E97F9996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95C6D-4E49-42F5-A8BA-5B4E39130A07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8B137-890D-495A-853C-57CDF7772518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7E28-F410-4DA5-8DA1-FED1A766FA86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0203-2885-4090-9998-73F994D17DD8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40BA-6431-4133-AB9D-73DAF4ECC541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0B2B-C2F2-45F3-AC34-782058779F93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321D-B41A-41E9-BD4A-36DDA663B3B7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463A-4E07-49E7-867A-4AC1916910AD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50D7-2641-4618-B406-39DC046143A5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1B27-6C1A-401C-A737-FE359CC085A7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1FF53-7096-4EA7-896C-7F299B35FD49}" type="datetime1">
              <a:rPr lang="en-US" smtClean="0"/>
              <a:pPr/>
              <a:t>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qwone.com/~jason/20Newsgroup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347616"/>
            <a:ext cx="8715436" cy="11025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Лабораторная работа № </a:t>
            </a:r>
            <a:r>
              <a:rPr lang="ru-RU" b="1" dirty="0" smtClean="0"/>
              <a:t>4 </a:t>
            </a:r>
            <a:br>
              <a:rPr lang="ru-RU" b="1" dirty="0" smtClean="0"/>
            </a:br>
            <a:r>
              <a:rPr lang="ru-RU" b="1" dirty="0" smtClean="0"/>
              <a:t>Наивный байесовский классификатор</a:t>
            </a:r>
            <a:endParaRPr lang="ru-RU" dirty="0"/>
          </a:p>
        </p:txBody>
      </p:sp>
      <p:sp>
        <p:nvSpPr>
          <p:cNvPr id="4" name="AutoShape 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155575" y="-108346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307975" y="59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460375" y="1202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2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612775" y="2345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4" descr="Картинки по запросу intel logo"/>
          <p:cNvSpPr>
            <a:spLocks noChangeAspect="1" noChangeArrowheads="1"/>
          </p:cNvSpPr>
          <p:nvPr/>
        </p:nvSpPr>
        <p:spPr bwMode="auto">
          <a:xfrm>
            <a:off x="765175" y="348855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asted-image.tiff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362206" y="2876550"/>
            <a:ext cx="1300813" cy="167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asted-image.tiff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495803" y="2724151"/>
            <a:ext cx="2285999" cy="173459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xmlns="" val="230310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Генеративная модель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Модель, по которой порождается документ</a:t>
            </a:r>
          </a:p>
          <a:p>
            <a:r>
              <a:rPr lang="en-GB" sz="2600" dirty="0" smtClean="0"/>
              <a:t>Multinomial Naïve </a:t>
            </a:r>
            <a:r>
              <a:rPr lang="en-GB" sz="2600" dirty="0" err="1" smtClean="0"/>
              <a:t>Bayes</a:t>
            </a:r>
            <a:r>
              <a:rPr lang="ru-RU" sz="2600" dirty="0" smtClean="0"/>
              <a:t>:</a:t>
            </a:r>
            <a:br>
              <a:rPr lang="ru-RU" sz="2600" dirty="0" smtClean="0"/>
            </a:br>
            <a:r>
              <a:rPr lang="ru-RU" sz="2600" dirty="0" smtClean="0"/>
              <a:t>Документ – это последовательность событий. Каждое событие – это случайный выбор одного слова из словаря</a:t>
            </a:r>
          </a:p>
          <a:p>
            <a:r>
              <a:rPr lang="en-GB" sz="2600" dirty="0" smtClean="0"/>
              <a:t>Bernoulli Naïve </a:t>
            </a:r>
            <a:r>
              <a:rPr lang="en-GB" sz="2600" dirty="0" err="1" smtClean="0"/>
              <a:t>Bayes</a:t>
            </a:r>
            <a:r>
              <a:rPr lang="ru-RU" sz="2600" dirty="0" smtClean="0"/>
              <a:t>:</a:t>
            </a:r>
            <a:br>
              <a:rPr lang="ru-RU" sz="2600" dirty="0" smtClean="0"/>
            </a:br>
            <a:r>
              <a:rPr lang="ru-RU" sz="2600" dirty="0" smtClean="0"/>
              <a:t>Документ – это вектор бинарных атрибутов, показывающих, встретилось ли в документе то или иное слово</a:t>
            </a:r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Multinomial Naïve </a:t>
            </a:r>
            <a:r>
              <a:rPr lang="en-US" b="1" dirty="0" err="1" smtClean="0">
                <a:solidFill>
                  <a:schemeClr val="bg1"/>
                </a:solidFill>
              </a:rPr>
              <a:t>Bayes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Пусть</a:t>
            </a:r>
            <a:r>
              <a:rPr lang="en-US" dirty="0" smtClean="0"/>
              <a:t>      - </a:t>
            </a:r>
            <a:r>
              <a:rPr lang="ru-RU" dirty="0" smtClean="0"/>
              <a:t>частота встречаемости слова </a:t>
            </a:r>
            <a:r>
              <a:rPr lang="en-US" i="1" dirty="0" err="1" smtClean="0"/>
              <a:t>i</a:t>
            </a:r>
            <a:r>
              <a:rPr lang="ru-RU" dirty="0" smtClean="0"/>
              <a:t> в документе  </a:t>
            </a:r>
          </a:p>
          <a:p>
            <a:r>
              <a:rPr lang="ru-RU" dirty="0" smtClean="0"/>
              <a:t>Тогда вероятность слова </a:t>
            </a:r>
            <a:r>
              <a:rPr lang="en-US" i="1" dirty="0" err="1" smtClean="0"/>
              <a:t>i</a:t>
            </a:r>
            <a:r>
              <a:rPr lang="ru-RU" dirty="0" smtClean="0"/>
              <a:t> в документе класса </a:t>
            </a:r>
            <a:r>
              <a:rPr lang="en-US" i="1" dirty="0" smtClean="0"/>
              <a:t>v</a:t>
            </a:r>
            <a:r>
              <a:rPr lang="ru-RU" dirty="0" smtClean="0"/>
              <a:t> оценивается как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00166" y="1214428"/>
          <a:ext cx="428628" cy="593484"/>
        </p:xfrm>
        <a:graphic>
          <a:graphicData uri="http://schemas.openxmlformats.org/presentationml/2006/ole">
            <p:oleObj spid="_x0000_s39054" name="Формула" r:id="rId3" imgW="165028" imgH="228501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286116" y="3214692"/>
          <a:ext cx="2444750" cy="857250"/>
        </p:xfrm>
        <a:graphic>
          <a:graphicData uri="http://schemas.openxmlformats.org/presentationml/2006/ole">
            <p:oleObj spid="_x0000_s39055" name="Формула" r:id="rId4" imgW="1231366" imgH="431613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785918" y="4143386"/>
          <a:ext cx="2212975" cy="844550"/>
        </p:xfrm>
        <a:graphic>
          <a:graphicData uri="http://schemas.openxmlformats.org/presentationml/2006/ole">
            <p:oleObj spid="_x0000_s39056" name="Формула" r:id="rId5" imgW="965200" imgH="3683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6248" y="4143386"/>
          <a:ext cx="1938348" cy="646116"/>
        </p:xfrm>
        <a:graphic>
          <a:graphicData uri="http://schemas.openxmlformats.org/presentationml/2006/ole">
            <p:oleObj spid="_x0000_s39057" name="Формула" r:id="rId6" imgW="876300" imgH="2921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643702" y="4214824"/>
          <a:ext cx="887872" cy="428628"/>
        </p:xfrm>
        <a:graphic>
          <a:graphicData uri="http://schemas.openxmlformats.org/presentationml/2006/ole">
            <p:oleObj spid="_x0000_s39058" name="Формула" r:id="rId7" imgW="368140" imgH="17772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Multinomial Naïve </a:t>
            </a:r>
            <a:r>
              <a:rPr lang="en-US" b="1" dirty="0" err="1" smtClean="0">
                <a:solidFill>
                  <a:schemeClr val="bg1"/>
                </a:solidFill>
              </a:rPr>
              <a:t>Bayes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39938" name="Содержимое 5"/>
          <p:cNvGraphicFramePr>
            <a:graphicFrameLocks noChangeAspect="1"/>
          </p:cNvGraphicFramePr>
          <p:nvPr/>
        </p:nvGraphicFramePr>
        <p:xfrm>
          <a:off x="2000232" y="2000246"/>
          <a:ext cx="4376738" cy="1012825"/>
        </p:xfrm>
        <a:graphic>
          <a:graphicData uri="http://schemas.openxmlformats.org/presentationml/2006/ole">
            <p:oleObj spid="_x0000_s39966" name="Формула" r:id="rId3" imgW="18669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Bernoulli Naïve </a:t>
            </a:r>
            <a:r>
              <a:rPr lang="en-US" b="1" dirty="0" err="1" smtClean="0">
                <a:solidFill>
                  <a:schemeClr val="bg1"/>
                </a:solidFill>
              </a:rPr>
              <a:t>Bayes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Пусть                - встречается (1) или нет (0) слово </a:t>
            </a:r>
            <a:r>
              <a:rPr lang="en-US" i="1" dirty="0" err="1" smtClean="0"/>
              <a:t>i</a:t>
            </a:r>
            <a:r>
              <a:rPr lang="ru-RU" dirty="0" smtClean="0"/>
              <a:t> в документе </a:t>
            </a:r>
          </a:p>
          <a:p>
            <a:r>
              <a:rPr lang="ru-RU" dirty="0" smtClean="0"/>
              <a:t>Тогда вероятность слова </a:t>
            </a:r>
            <a:r>
              <a:rPr lang="en-US" i="1" dirty="0" err="1" smtClean="0"/>
              <a:t>i</a:t>
            </a:r>
            <a:r>
              <a:rPr lang="ru-RU" dirty="0" smtClean="0"/>
              <a:t> в документе класса </a:t>
            </a:r>
            <a:r>
              <a:rPr lang="en-US" i="1" dirty="0" smtClean="0"/>
              <a:t>v</a:t>
            </a:r>
            <a:r>
              <a:rPr lang="ru-RU" dirty="0" smtClean="0"/>
              <a:t> оценивается как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00166" y="1285866"/>
          <a:ext cx="1305717" cy="522287"/>
        </p:xfrm>
        <a:graphic>
          <a:graphicData uri="http://schemas.openxmlformats.org/presentationml/2006/ole">
            <p:oleObj spid="_x0000_s41046" name="Формула" r:id="rId3" imgW="571252" imgH="228501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500166" y="3214692"/>
          <a:ext cx="5835650" cy="909637"/>
        </p:xfrm>
        <a:graphic>
          <a:graphicData uri="http://schemas.openxmlformats.org/presentationml/2006/ole">
            <p:oleObj spid="_x0000_s41047" name="Формула" r:id="rId4" imgW="2692400" imgH="4191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500166" y="4071948"/>
          <a:ext cx="2212975" cy="844550"/>
        </p:xfrm>
        <a:graphic>
          <a:graphicData uri="http://schemas.openxmlformats.org/presentationml/2006/ole">
            <p:oleObj spid="_x0000_s41048" name="Формула" r:id="rId5" imgW="965200" imgH="3683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Bernoulli Naïve </a:t>
            </a:r>
            <a:r>
              <a:rPr lang="en-US" b="1" dirty="0" err="1" smtClean="0">
                <a:solidFill>
                  <a:schemeClr val="bg1"/>
                </a:solidFill>
              </a:rPr>
              <a:t>Bayes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Классификация: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41986" name="Содержимое 5"/>
          <p:cNvGraphicFramePr>
            <a:graphicFrameLocks noChangeAspect="1"/>
          </p:cNvGraphicFramePr>
          <p:nvPr/>
        </p:nvGraphicFramePr>
        <p:xfrm>
          <a:off x="500034" y="2071684"/>
          <a:ext cx="8240638" cy="857252"/>
        </p:xfrm>
        <a:graphic>
          <a:graphicData uri="http://schemas.openxmlformats.org/presentationml/2006/ole">
            <p:oleObj spid="_x0000_s42014" name="Формула" r:id="rId3" imgW="4152900" imgH="4318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Наивный Байес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Предположение об условной независимости атрибутов в общем случае неверно. Но эти зависимости совпадают для разных классов и «сокращаются» при оценке вероятностей. Например, грамматические зависимости остаются неизменными для всех рубрик новостей.</a:t>
            </a:r>
          </a:p>
          <a:p>
            <a:r>
              <a:rPr lang="ru-RU" sz="2400" dirty="0" smtClean="0"/>
              <a:t>Наивный Байес хорошо показывает себя при решении задачи классификации, однако он не всегда может быть пригоден для оценки вероятностей.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Пример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GB" b="1" dirty="0" smtClean="0">
                <a:solidFill>
                  <a:schemeClr val="bg1"/>
                </a:solidFill>
              </a:rPr>
              <a:t>20 Newsgroups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Набор новостных статей «</a:t>
            </a:r>
            <a:r>
              <a:rPr lang="en-GB" dirty="0" smtClean="0"/>
              <a:t>20 Newsgroups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18000 новостных статей из 20 различных рубрик. </a:t>
            </a:r>
          </a:p>
          <a:p>
            <a:r>
              <a:rPr lang="en-US" dirty="0" smtClean="0"/>
              <a:t>URL: </a:t>
            </a:r>
            <a:r>
              <a:rPr lang="en-US" sz="2400" dirty="0" smtClean="0">
                <a:hlinkClick r:id="rId2"/>
              </a:rPr>
              <a:t>http://qwone.com/~jason/20Newsgroups/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err="1" smtClean="0">
                <a:solidFill>
                  <a:schemeClr val="bg1"/>
                </a:solidFill>
              </a:rPr>
              <a:t>Scikit</a:t>
            </a:r>
            <a:r>
              <a:rPr lang="en-US" b="1" dirty="0" smtClean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071552"/>
            <a:ext cx="6143668" cy="3143272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sklearn.datasets</a:t>
            </a:r>
            <a:r>
              <a:rPr lang="en-GB" sz="1000" dirty="0" smtClean="0"/>
              <a:t> import fetch_20newsgroups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pprint</a:t>
            </a:r>
            <a:r>
              <a:rPr lang="en-GB" sz="1000" dirty="0" smtClean="0"/>
              <a:t> import </a:t>
            </a:r>
            <a:r>
              <a:rPr lang="en-GB" sz="1000" dirty="0" err="1" smtClean="0"/>
              <a:t>pprint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sklearn.feature_extraction.text</a:t>
            </a:r>
            <a:r>
              <a:rPr lang="en-GB" sz="1000" dirty="0" smtClean="0"/>
              <a:t> import </a:t>
            </a:r>
            <a:r>
              <a:rPr lang="en-GB" sz="1000" dirty="0" err="1" smtClean="0"/>
              <a:t>CountVectorizer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sklearn.naive_bayes</a:t>
            </a:r>
            <a:r>
              <a:rPr lang="en-GB" sz="1000" dirty="0" smtClean="0"/>
              <a:t> import </a:t>
            </a:r>
            <a:r>
              <a:rPr lang="en-GB" sz="1000" dirty="0" err="1" smtClean="0"/>
              <a:t>MultinomialNB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sklearn</a:t>
            </a:r>
            <a:r>
              <a:rPr lang="en-GB" sz="1000" dirty="0" smtClean="0"/>
              <a:t> import metrics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import </a:t>
            </a:r>
            <a:r>
              <a:rPr lang="en-GB" sz="1000" dirty="0" err="1" smtClean="0"/>
              <a:t>numpy</a:t>
            </a:r>
            <a:r>
              <a:rPr lang="en-GB" sz="1000" dirty="0" smtClean="0"/>
              <a:t> as </a:t>
            </a:r>
            <a:r>
              <a:rPr lang="en-GB" sz="1000" dirty="0" err="1" smtClean="0"/>
              <a:t>np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</a:t>
            </a:r>
            <a:r>
              <a:rPr lang="ru-RU" sz="1000" b="1" i="1" dirty="0" smtClean="0"/>
              <a:t> Загрузка данных для обучения и тестирования</a:t>
            </a:r>
            <a:endParaRPr lang="en-GB" sz="10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newsgroups_train</a:t>
            </a:r>
            <a:r>
              <a:rPr lang="en-GB" sz="1000" dirty="0" smtClean="0"/>
              <a:t> = fetch_20newsgroups(subset='train',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          </a:t>
            </a:r>
            <a:r>
              <a:rPr lang="ru-RU" sz="1000" dirty="0" smtClean="0"/>
              <a:t>                               </a:t>
            </a:r>
            <a:r>
              <a:rPr lang="en-GB" sz="1000" dirty="0" smtClean="0"/>
              <a:t>remove=('headers', 'footers', 'quotes'))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newsgroups_test</a:t>
            </a:r>
            <a:r>
              <a:rPr lang="en-GB" sz="1000" dirty="0" smtClean="0"/>
              <a:t> = fetch_20newsgroups(subset='test')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Число наблюдений в обучающей </a:t>
            </a:r>
            <a:r>
              <a:rPr lang="ru-RU" sz="1000" dirty="0" err="1" smtClean="0"/>
              <a:t>выборке\</a:t>
            </a:r>
            <a:r>
              <a:rPr lang="en-GB" sz="1000" dirty="0" smtClean="0"/>
              <a:t>n",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</a:t>
            </a:r>
            <a:r>
              <a:rPr lang="ru-RU" sz="1000" dirty="0" smtClean="0"/>
              <a:t>   </a:t>
            </a:r>
            <a:r>
              <a:rPr lang="en-GB" sz="1000" dirty="0" err="1" smtClean="0"/>
              <a:t>newsgroups_train.filenames.shape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Число наблюдений в тестовой </a:t>
            </a:r>
            <a:r>
              <a:rPr lang="ru-RU" sz="1000" dirty="0" err="1" smtClean="0"/>
              <a:t>выборке\</a:t>
            </a:r>
            <a:r>
              <a:rPr lang="en-GB" sz="1000" dirty="0" smtClean="0"/>
              <a:t>n",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</a:t>
            </a:r>
            <a:r>
              <a:rPr lang="ru-RU" sz="1000" dirty="0" smtClean="0"/>
              <a:t>   </a:t>
            </a:r>
            <a:r>
              <a:rPr lang="en-GB" sz="1000" dirty="0" err="1" smtClean="0"/>
              <a:t>newsgroups_test.filenames.shape</a:t>
            </a:r>
            <a:r>
              <a:rPr lang="en-GB" sz="1000" dirty="0" smtClean="0"/>
              <a:t>)</a:t>
            </a:r>
          </a:p>
        </p:txBody>
      </p:sp>
      <p:sp>
        <p:nvSpPr>
          <p:cNvPr id="7" name="Shape 149"/>
          <p:cNvSpPr/>
          <p:nvPr/>
        </p:nvSpPr>
        <p:spPr>
          <a:xfrm>
            <a:off x="1500166" y="3929072"/>
            <a:ext cx="6143668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>
                <a:sym typeface="Menlo"/>
              </a:rPr>
              <a:t>## </a:t>
            </a:r>
            <a:r>
              <a:rPr lang="ru-RU" sz="1000" dirty="0" smtClean="0">
                <a:sym typeface="Menlo"/>
              </a:rPr>
              <a:t>Число наблюдений в обучающей выборке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>
                <a:sym typeface="Menlo"/>
              </a:rPr>
              <a:t>## </a:t>
            </a:r>
            <a:r>
              <a:rPr lang="ru-RU" sz="1000" dirty="0" smtClean="0">
                <a:sym typeface="Menlo"/>
              </a:rPr>
              <a:t>(11314,)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</a:t>
            </a:r>
            <a:r>
              <a:rPr lang="ru-RU" sz="1000" dirty="0" smtClean="0"/>
              <a:t>Число наблюдений в тестовой выборке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</a:t>
            </a:r>
            <a:r>
              <a:rPr lang="ru-RU" sz="1000" dirty="0" smtClean="0"/>
              <a:t> (7532,)</a:t>
            </a:r>
            <a:endParaRPr sz="100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err="1" smtClean="0">
                <a:solidFill>
                  <a:schemeClr val="bg1"/>
                </a:solidFill>
              </a:rPr>
              <a:t>Scikit</a:t>
            </a:r>
            <a:r>
              <a:rPr lang="en-US" b="1" dirty="0" smtClean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071552"/>
            <a:ext cx="6143668" cy="78581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</a:t>
            </a:r>
            <a:r>
              <a:rPr lang="ru-RU" sz="1000" b="1" i="1" dirty="0" smtClean="0"/>
              <a:t> Список новостных рубрик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 (</a:t>
            </a:r>
            <a:r>
              <a:rPr lang="ru-RU" sz="1000" b="1" i="1" dirty="0" smtClean="0"/>
              <a:t>совпадает в обучающей  и тестовой выборке)</a:t>
            </a:r>
            <a:endParaRPr lang="en-GB" sz="10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Список новостных </a:t>
            </a:r>
            <a:r>
              <a:rPr lang="ru-RU" sz="1000" dirty="0" err="1" smtClean="0"/>
              <a:t>рубрик\</a:t>
            </a:r>
            <a:r>
              <a:rPr lang="en-GB" sz="1000" dirty="0" smtClean="0"/>
              <a:t>n")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pprint</a:t>
            </a:r>
            <a:r>
              <a:rPr lang="en-GB" sz="1000" dirty="0" smtClean="0"/>
              <a:t>(list(</a:t>
            </a:r>
            <a:r>
              <a:rPr lang="en-GB" sz="1000" dirty="0" err="1" smtClean="0"/>
              <a:t>newsgroups_train.target_names</a:t>
            </a:r>
            <a:r>
              <a:rPr lang="en-GB" sz="1000" dirty="0" smtClean="0"/>
              <a:t>))</a:t>
            </a:r>
          </a:p>
        </p:txBody>
      </p:sp>
      <p:sp>
        <p:nvSpPr>
          <p:cNvPr id="7" name="Shape 149"/>
          <p:cNvSpPr/>
          <p:nvPr/>
        </p:nvSpPr>
        <p:spPr>
          <a:xfrm>
            <a:off x="1500166" y="1857370"/>
            <a:ext cx="6143668" cy="31432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</a:t>
            </a:r>
            <a:r>
              <a:rPr lang="ru-RU" sz="900" dirty="0" smtClean="0">
                <a:sym typeface="Menlo"/>
              </a:rPr>
              <a:t>Список новостных рубрик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</a:t>
            </a:r>
            <a:endParaRPr lang="ru-RU" sz="900" dirty="0" smtClean="0">
              <a:sym typeface="Menlo"/>
            </a:endParaRP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</a:t>
            </a:r>
            <a:r>
              <a:rPr lang="ru-RU" sz="900" dirty="0" smtClean="0">
                <a:sym typeface="Menlo"/>
              </a:rPr>
              <a:t>['</a:t>
            </a:r>
            <a:r>
              <a:rPr lang="en-US" sz="900" dirty="0" err="1" smtClean="0">
                <a:sym typeface="Menlo"/>
              </a:rPr>
              <a:t>alt.atheism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comp.graphics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'comp.os.ms-</a:t>
            </a:r>
            <a:r>
              <a:rPr lang="en-US" sz="900" dirty="0" err="1" smtClean="0">
                <a:sym typeface="Menlo"/>
              </a:rPr>
              <a:t>windows.misc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comp.sys.ibm.pc.hardware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comp.sys.mac.hardware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comp.windows.x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misc.forsale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rec.autos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rec.motorcycles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rec.sport.baseball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rec.sport.hockey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sci.crypt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sci.electronics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'sci.med',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sci.space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soc.religion.christian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talk.politics.guns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talk.politics.mideast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talk.politics.misc</a:t>
            </a:r>
            <a:r>
              <a:rPr lang="en-US" sz="900" dirty="0" smtClean="0">
                <a:sym typeface="Menlo"/>
              </a:rPr>
              <a:t>',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smtClean="0">
                <a:sym typeface="Menlo"/>
              </a:rPr>
              <a:t>##  '</a:t>
            </a:r>
            <a:r>
              <a:rPr lang="en-US" sz="900" dirty="0" err="1" smtClean="0">
                <a:sym typeface="Menlo"/>
              </a:rPr>
              <a:t>talk.religion.misc</a:t>
            </a:r>
            <a:r>
              <a:rPr lang="en-US" sz="900" dirty="0" smtClean="0">
                <a:sym typeface="Menlo"/>
              </a:rPr>
              <a:t>']</a:t>
            </a:r>
            <a:endParaRPr sz="90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err="1" smtClean="0">
                <a:solidFill>
                  <a:schemeClr val="bg1"/>
                </a:solidFill>
              </a:rPr>
              <a:t>Scikit</a:t>
            </a:r>
            <a:r>
              <a:rPr lang="en-US" b="1" dirty="0" smtClean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071552"/>
            <a:ext cx="6143668" cy="221457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</a:t>
            </a:r>
            <a:r>
              <a:rPr lang="ru-RU" sz="1000" b="1" i="1" dirty="0" smtClean="0"/>
              <a:t>Приведение данных к </a:t>
            </a:r>
            <a:r>
              <a:rPr lang="en-US" sz="1000" b="1" i="1" dirty="0" smtClean="0"/>
              <a:t>document-term </a:t>
            </a:r>
            <a:r>
              <a:rPr lang="ru-RU" sz="1000" b="1" i="1" dirty="0" smtClean="0"/>
              <a:t>матрице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vectorizer</a:t>
            </a:r>
            <a:r>
              <a:rPr lang="en-GB" sz="1000" dirty="0" smtClean="0"/>
              <a:t> = </a:t>
            </a:r>
            <a:r>
              <a:rPr lang="en-GB" sz="1000" dirty="0" err="1" smtClean="0"/>
              <a:t>CountVectorizer</a:t>
            </a:r>
            <a:r>
              <a:rPr lang="en-GB" sz="10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sparse_train</a:t>
            </a:r>
            <a:r>
              <a:rPr lang="en-GB" sz="1000" dirty="0" smtClean="0"/>
              <a:t> = </a:t>
            </a:r>
            <a:r>
              <a:rPr lang="en-GB" sz="1000" dirty="0" err="1" smtClean="0"/>
              <a:t>vectorizer.fit_transform</a:t>
            </a:r>
            <a:r>
              <a:rPr lang="en-GB" sz="1000" dirty="0" smtClean="0"/>
              <a:t>(</a:t>
            </a:r>
            <a:r>
              <a:rPr lang="en-GB" sz="1000" dirty="0" err="1" smtClean="0"/>
              <a:t>newsgroups_train.data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sparse_test</a:t>
            </a:r>
            <a:r>
              <a:rPr lang="en-GB" sz="1000" dirty="0" smtClean="0"/>
              <a:t> = </a:t>
            </a:r>
            <a:r>
              <a:rPr lang="en-GB" sz="1000" dirty="0" err="1" smtClean="0"/>
              <a:t>vectorizer.transform</a:t>
            </a:r>
            <a:r>
              <a:rPr lang="en-GB" sz="1000" dirty="0" smtClean="0"/>
              <a:t>(</a:t>
            </a:r>
            <a:r>
              <a:rPr lang="en-GB" sz="1000" dirty="0" err="1" smtClean="0"/>
              <a:t>newsgroups_test.data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dense_train</a:t>
            </a:r>
            <a:r>
              <a:rPr lang="en-GB" sz="1000" dirty="0" smtClean="0"/>
              <a:t> = </a:t>
            </a:r>
            <a:r>
              <a:rPr lang="en-GB" sz="1000" dirty="0" err="1" smtClean="0"/>
              <a:t>sparse_train.toarray</a:t>
            </a:r>
            <a:r>
              <a:rPr lang="en-GB" sz="10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dense_test</a:t>
            </a:r>
            <a:r>
              <a:rPr lang="en-GB" sz="1000" dirty="0" smtClean="0"/>
              <a:t> = </a:t>
            </a:r>
            <a:r>
              <a:rPr lang="en-GB" sz="1000" dirty="0" err="1" smtClean="0"/>
              <a:t>sparse_test.toarray</a:t>
            </a:r>
            <a:r>
              <a:rPr lang="en-GB" sz="10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</a:t>
            </a:r>
            <a:r>
              <a:rPr lang="ru-RU" sz="1000" b="1" i="1" dirty="0" smtClean="0"/>
              <a:t> Размерность данных (в </a:t>
            </a:r>
            <a:r>
              <a:rPr lang="en-US" sz="1000" b="1" i="1" dirty="0" smtClean="0"/>
              <a:t>dense </a:t>
            </a:r>
            <a:r>
              <a:rPr lang="ru-RU" sz="1000" b="1" i="1" dirty="0" smtClean="0"/>
              <a:t>и </a:t>
            </a:r>
            <a:r>
              <a:rPr lang="en-US" sz="1000" b="1" i="1" dirty="0" smtClean="0"/>
              <a:t>sparse</a:t>
            </a:r>
            <a:r>
              <a:rPr lang="ru-RU" sz="1000" b="1" i="1" dirty="0" smtClean="0"/>
              <a:t> совпадает)</a:t>
            </a:r>
            <a:endParaRPr lang="en-GB" sz="10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Размерность обучающей выборки</a:t>
            </a:r>
            <a:r>
              <a:rPr lang="en-GB" sz="1000" dirty="0" smtClean="0"/>
              <a:t>\n", </a:t>
            </a:r>
            <a:r>
              <a:rPr lang="en-GB" sz="1000" dirty="0" err="1" smtClean="0"/>
              <a:t>sparse_train.shape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Размерность тестовой выборки</a:t>
            </a:r>
            <a:r>
              <a:rPr lang="en-GB" sz="1000" dirty="0" smtClean="0"/>
              <a:t>\n", </a:t>
            </a:r>
            <a:r>
              <a:rPr lang="en-GB" sz="1000" dirty="0" err="1" smtClean="0"/>
              <a:t>sparse_test.shape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</p:txBody>
      </p:sp>
      <p:sp>
        <p:nvSpPr>
          <p:cNvPr id="7" name="Shape 149"/>
          <p:cNvSpPr/>
          <p:nvPr/>
        </p:nvSpPr>
        <p:spPr>
          <a:xfrm>
            <a:off x="1500166" y="3286130"/>
            <a:ext cx="6143668" cy="135732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Размерность обучающей выборки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(11314, 101631)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Размерность тестовой выборки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>
                <a:sym typeface="Menlo"/>
              </a:rPr>
              <a:t> (7532, 101631)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Бизнес-задача: Рубрикация новостных статей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Имеется коллекция новостных статей</a:t>
            </a:r>
            <a:br>
              <a:rPr lang="ru-RU" dirty="0" smtClean="0"/>
            </a:br>
            <a:endParaRPr lang="en-US" dirty="0" smtClean="0"/>
          </a:p>
          <a:p>
            <a:r>
              <a:rPr lang="ru-RU" dirty="0" smtClean="0"/>
              <a:t>Имеется множество рубрик новостей</a:t>
            </a:r>
          </a:p>
          <a:p>
            <a:endParaRPr lang="ru-RU" dirty="0" smtClean="0"/>
          </a:p>
          <a:p>
            <a:r>
              <a:rPr lang="ru-RU" dirty="0" smtClean="0"/>
              <a:t>Необходимо построить модель, которая для заданной статьи определяет, к какой рубрики она относится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57488" y="2500312"/>
          <a:ext cx="2730514" cy="571504"/>
        </p:xfrm>
        <a:graphic>
          <a:graphicData uri="http://schemas.openxmlformats.org/presentationml/2006/ole">
            <p:oleObj spid="_x0000_s19514" name="Формула" r:id="rId3" imgW="1091726" imgH="228501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857488" y="1571618"/>
          <a:ext cx="2654314" cy="542928"/>
        </p:xfrm>
        <a:graphic>
          <a:graphicData uri="http://schemas.openxmlformats.org/presentationml/2006/ole">
            <p:oleObj spid="_x0000_s19515" name="Формула" r:id="rId4" imgW="11176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err="1" smtClean="0">
                <a:solidFill>
                  <a:schemeClr val="bg1"/>
                </a:solidFill>
              </a:rPr>
              <a:t>Scikit</a:t>
            </a:r>
            <a:r>
              <a:rPr lang="en-US" b="1" dirty="0" smtClean="0">
                <a:solidFill>
                  <a:schemeClr val="bg1"/>
                </a:solidFill>
              </a:rPr>
              <a:t>-learn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071552"/>
            <a:ext cx="6215106" cy="3143272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</a:t>
            </a:r>
            <a:r>
              <a:rPr lang="ru-RU" sz="1000" b="1" i="1" dirty="0" smtClean="0"/>
              <a:t> Обучение модели и тестирование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clf</a:t>
            </a:r>
            <a:r>
              <a:rPr lang="en-GB" sz="1000" dirty="0" smtClean="0"/>
              <a:t> = </a:t>
            </a:r>
            <a:r>
              <a:rPr lang="en-GB" sz="1000" dirty="0" err="1" smtClean="0"/>
              <a:t>MultinomialNB</a:t>
            </a:r>
            <a:r>
              <a:rPr lang="en-GB" sz="1000" dirty="0" smtClean="0"/>
              <a:t>(alpha=1)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clf.fit</a:t>
            </a:r>
            <a:r>
              <a:rPr lang="en-GB" sz="1000" dirty="0" smtClean="0"/>
              <a:t>(</a:t>
            </a:r>
            <a:r>
              <a:rPr lang="en-GB" sz="1000" dirty="0" err="1" smtClean="0"/>
              <a:t>sparse_train</a:t>
            </a:r>
            <a:r>
              <a:rPr lang="en-GB" sz="1000" dirty="0" smtClean="0"/>
              <a:t>, </a:t>
            </a:r>
            <a:r>
              <a:rPr lang="en-GB" sz="1000" dirty="0" err="1" smtClean="0"/>
              <a:t>newsgroups_train.target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pred</a:t>
            </a:r>
            <a:r>
              <a:rPr lang="en-GB" sz="1000" dirty="0" smtClean="0"/>
              <a:t> = </a:t>
            </a:r>
            <a:r>
              <a:rPr lang="en-GB" sz="1000" dirty="0" err="1" smtClean="0"/>
              <a:t>clf.predict</a:t>
            </a:r>
            <a:r>
              <a:rPr lang="en-GB" sz="1000" dirty="0" smtClean="0"/>
              <a:t>(</a:t>
            </a:r>
            <a:r>
              <a:rPr lang="en-GB" sz="1000" dirty="0" err="1" smtClean="0"/>
              <a:t>sparse_test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 </a:t>
            </a:r>
            <a:r>
              <a:rPr lang="ru-RU" sz="1000" b="1" i="1" dirty="0" smtClean="0"/>
              <a:t>Точность классификации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Точность классификации</a:t>
            </a:r>
            <a:r>
              <a:rPr lang="en-US" sz="1000" dirty="0" smtClean="0"/>
              <a:t> – </a:t>
            </a:r>
            <a:r>
              <a:rPr lang="ru-RU" sz="1000" dirty="0" smtClean="0"/>
              <a:t>доля верно классифицированных объектов из тестовой выборки \</a:t>
            </a:r>
            <a:r>
              <a:rPr lang="en-GB" sz="1000" dirty="0" smtClean="0"/>
              <a:t>n")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metrics.accuracy_score</a:t>
            </a:r>
            <a:r>
              <a:rPr lang="en-GB" sz="1000" dirty="0" smtClean="0"/>
              <a:t>(</a:t>
            </a:r>
            <a:r>
              <a:rPr lang="en-GB" sz="1000" dirty="0" err="1" smtClean="0"/>
              <a:t>newsgroups_test.target</a:t>
            </a:r>
            <a:r>
              <a:rPr lang="en-GB" sz="1000" dirty="0" smtClean="0"/>
              <a:t>, </a:t>
            </a:r>
            <a:r>
              <a:rPr lang="en-GB" sz="1000" dirty="0" err="1" smtClean="0"/>
              <a:t>pred</a:t>
            </a:r>
            <a:r>
              <a:rPr lang="en-GB" sz="1000" dirty="0" smtClean="0"/>
              <a:t>, normalize=True)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 </a:t>
            </a:r>
            <a:r>
              <a:rPr lang="ru-RU" sz="1000" b="1" i="1" dirty="0" smtClean="0"/>
              <a:t>Теперь для </a:t>
            </a:r>
            <a:r>
              <a:rPr lang="en-US" sz="1000" b="1" i="1" dirty="0" smtClean="0"/>
              <a:t>dense </a:t>
            </a:r>
            <a:r>
              <a:rPr lang="ru-RU" sz="1000" b="1" i="1" dirty="0" smtClean="0"/>
              <a:t>матрицы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clf</a:t>
            </a:r>
            <a:r>
              <a:rPr lang="en-GB" sz="1000" dirty="0" smtClean="0"/>
              <a:t> = </a:t>
            </a:r>
            <a:r>
              <a:rPr lang="en-GB" sz="1000" dirty="0" err="1" smtClean="0"/>
              <a:t>MultinomialNB</a:t>
            </a:r>
            <a:r>
              <a:rPr lang="en-GB" sz="1000" dirty="0" smtClean="0"/>
              <a:t>(alpha=</a:t>
            </a:r>
            <a:r>
              <a:rPr lang="ru-RU" sz="1000" dirty="0" smtClean="0"/>
              <a:t>1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clf.fit</a:t>
            </a:r>
            <a:r>
              <a:rPr lang="en-GB" sz="1000" dirty="0" smtClean="0"/>
              <a:t>(</a:t>
            </a:r>
            <a:r>
              <a:rPr lang="en-GB" sz="1000" dirty="0" err="1" smtClean="0"/>
              <a:t>dense_train</a:t>
            </a:r>
            <a:r>
              <a:rPr lang="en-GB" sz="1000" dirty="0" smtClean="0"/>
              <a:t>, </a:t>
            </a:r>
            <a:r>
              <a:rPr lang="en-GB" sz="1000" dirty="0" err="1" smtClean="0"/>
              <a:t>newsgroups_train.target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pred</a:t>
            </a:r>
            <a:r>
              <a:rPr lang="en-GB" sz="1000" dirty="0" smtClean="0"/>
              <a:t> = </a:t>
            </a:r>
            <a:r>
              <a:rPr lang="en-GB" sz="1000" dirty="0" err="1" smtClean="0"/>
              <a:t>clf.predict</a:t>
            </a:r>
            <a:r>
              <a:rPr lang="en-GB" sz="1000" dirty="0" smtClean="0"/>
              <a:t>(</a:t>
            </a:r>
            <a:r>
              <a:rPr lang="en-GB" sz="1000" dirty="0" err="1" smtClean="0"/>
              <a:t>dense_test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 </a:t>
            </a:r>
            <a:r>
              <a:rPr lang="ru-RU" sz="1000" b="1" i="1" dirty="0" smtClean="0"/>
              <a:t>Точность классификации</a:t>
            </a:r>
            <a:endParaRPr lang="en-US" sz="10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print("</a:t>
            </a:r>
            <a:r>
              <a:rPr lang="ru-RU" sz="1000" dirty="0" smtClean="0"/>
              <a:t>Точность классификации </a:t>
            </a:r>
            <a:r>
              <a:rPr lang="en-US" sz="1000" dirty="0" smtClean="0"/>
              <a:t>– </a:t>
            </a:r>
            <a:r>
              <a:rPr lang="ru-RU" sz="1000" dirty="0" smtClean="0"/>
              <a:t>доля верно классифицированных объектов из тестовой выборки \</a:t>
            </a:r>
            <a:r>
              <a:rPr lang="en-GB" sz="1000" dirty="0" smtClean="0"/>
              <a:t>n")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metrics.accuracy_score</a:t>
            </a:r>
            <a:r>
              <a:rPr lang="en-GB" sz="1000" dirty="0" smtClean="0"/>
              <a:t>(</a:t>
            </a:r>
            <a:r>
              <a:rPr lang="en-GB" sz="1000" dirty="0" err="1" smtClean="0"/>
              <a:t>newsgroups_test.target</a:t>
            </a:r>
            <a:r>
              <a:rPr lang="en-GB" sz="1000" dirty="0" smtClean="0"/>
              <a:t>, </a:t>
            </a:r>
            <a:r>
              <a:rPr lang="en-GB" sz="1000" dirty="0" err="1" smtClean="0"/>
              <a:t>pred</a:t>
            </a:r>
            <a:r>
              <a:rPr lang="en-GB" sz="1000" dirty="0" smtClean="0"/>
              <a:t>, normalize=True)</a:t>
            </a:r>
          </a:p>
        </p:txBody>
      </p:sp>
      <p:sp>
        <p:nvSpPr>
          <p:cNvPr id="7" name="Shape 149"/>
          <p:cNvSpPr/>
          <p:nvPr/>
        </p:nvSpPr>
        <p:spPr>
          <a:xfrm>
            <a:off x="1500166" y="3929072"/>
            <a:ext cx="6215106" cy="92869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</a:t>
            </a:r>
            <a:r>
              <a:rPr lang="ru-RU" sz="1000" dirty="0" smtClean="0"/>
              <a:t>Точность классификации </a:t>
            </a:r>
            <a:r>
              <a:rPr lang="en-US" sz="1000" dirty="0" smtClean="0"/>
              <a:t>– </a:t>
            </a:r>
            <a:r>
              <a:rPr lang="ru-RU" sz="1000" dirty="0" smtClean="0"/>
              <a:t>доля верно классифицированных объектов из тестовой выборки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0.63555496548061607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/>
              <a:t>## Точность классификации </a:t>
            </a:r>
            <a:r>
              <a:rPr lang="en-US" sz="1000" dirty="0" smtClean="0"/>
              <a:t>– </a:t>
            </a:r>
            <a:r>
              <a:rPr lang="ru-RU" sz="1000" dirty="0" smtClean="0"/>
              <a:t>доля верно классифицированных объектов из тестовой выборки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1000" dirty="0" smtClean="0"/>
              <a:t>## 0.63555496548061607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928674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smtClean="0">
                <a:solidFill>
                  <a:schemeClr val="bg1"/>
                </a:solidFill>
              </a:rPr>
              <a:t>DAAL: </a:t>
            </a:r>
            <a:r>
              <a:rPr lang="en-US" b="1" dirty="0" smtClean="0">
                <a:solidFill>
                  <a:schemeClr val="bg1"/>
                </a:solidFill>
              </a:rPr>
              <a:t>sparse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785918" y="928676"/>
            <a:ext cx="5572164" cy="4214824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daal.algorithms.multinomial_naive_bayes</a:t>
            </a:r>
            <a:r>
              <a:rPr lang="en-GB" sz="1000" dirty="0" smtClean="0"/>
              <a:t> import prediction, training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daal.algorithms</a:t>
            </a:r>
            <a:r>
              <a:rPr lang="en-GB" sz="1000" dirty="0" smtClean="0"/>
              <a:t> import classifier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daal.data_management</a:t>
            </a:r>
            <a:r>
              <a:rPr lang="en-GB" sz="1000" dirty="0" smtClean="0"/>
              <a:t> import ( </a:t>
            </a:r>
            <a:r>
              <a:rPr lang="en-GB" sz="1000" dirty="0" err="1" smtClean="0"/>
              <a:t>CSRNumericTable</a:t>
            </a:r>
            <a:r>
              <a:rPr lang="en-GB" sz="1000" dirty="0" smtClean="0"/>
              <a:t>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      </a:t>
            </a:r>
            <a:r>
              <a:rPr lang="en-GB" sz="1000" dirty="0" err="1" smtClean="0"/>
              <a:t>HomogenNumericTable</a:t>
            </a:r>
            <a:r>
              <a:rPr lang="en-GB" sz="1000" dirty="0" smtClean="0"/>
              <a:t>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      BlockDescriptor_Float64,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      </a:t>
            </a:r>
            <a:r>
              <a:rPr lang="en-GB" sz="1000" dirty="0" err="1" smtClean="0"/>
              <a:t>readOnly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      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b="1" i="1" dirty="0" smtClean="0"/>
              <a:t>#</a:t>
            </a:r>
            <a:r>
              <a:rPr lang="ru-RU" sz="1000" b="1" i="1" dirty="0" smtClean="0"/>
              <a:t> Перевод </a:t>
            </a:r>
            <a:r>
              <a:rPr lang="en-US" sz="1000" b="1" i="1" dirty="0" smtClean="0"/>
              <a:t>sparse </a:t>
            </a:r>
            <a:r>
              <a:rPr lang="ru-RU" sz="1000" b="1" i="1" dirty="0" smtClean="0"/>
              <a:t>матриц в формат </a:t>
            </a:r>
            <a:r>
              <a:rPr lang="en-US" sz="1000" b="1" i="1" dirty="0" err="1" smtClean="0"/>
              <a:t>CSRNumericTable</a:t>
            </a:r>
            <a:endParaRPr lang="en-GB" sz="10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sparse_train_nt</a:t>
            </a:r>
            <a:r>
              <a:rPr lang="en-GB" sz="1000" dirty="0" smtClean="0"/>
              <a:t> = </a:t>
            </a:r>
            <a:r>
              <a:rPr lang="en-GB" sz="1000" dirty="0" err="1" smtClean="0"/>
              <a:t>CSRNumericTable</a:t>
            </a:r>
            <a:r>
              <a:rPr lang="en-GB" sz="1000" dirty="0" smtClean="0"/>
              <a:t>(</a:t>
            </a:r>
            <a:r>
              <a:rPr lang="en-GB" sz="1000" dirty="0" err="1" smtClean="0"/>
              <a:t>sparse_train.data.astype</a:t>
            </a:r>
            <a:r>
              <a:rPr lang="en-GB" sz="1000" dirty="0" smtClean="0"/>
              <a:t>(np.float64),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</a:t>
            </a:r>
            <a:r>
              <a:rPr lang="en-GB" sz="1000" dirty="0" err="1" smtClean="0"/>
              <a:t>sparse_train.indices.astype</a:t>
            </a:r>
            <a:r>
              <a:rPr lang="en-GB" sz="1000" dirty="0" smtClean="0"/>
              <a:t>(np.uint64)+1,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</a:t>
            </a:r>
            <a:r>
              <a:rPr lang="en-GB" sz="1000" dirty="0" err="1" smtClean="0"/>
              <a:t>sparse_train.indptr.astype</a:t>
            </a:r>
            <a:r>
              <a:rPr lang="en-GB" sz="1000" dirty="0" smtClean="0"/>
              <a:t>(np.uint64)+1,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101631,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11314</a:t>
            </a:r>
            <a:r>
              <a:rPr lang="en-GB" sz="1000" dirty="0" smtClean="0"/>
              <a:t>)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sparse_test_nt</a:t>
            </a:r>
            <a:r>
              <a:rPr lang="en-GB" sz="1000" dirty="0" smtClean="0"/>
              <a:t> =  </a:t>
            </a:r>
            <a:r>
              <a:rPr lang="en-GB" sz="1000" dirty="0" err="1" smtClean="0"/>
              <a:t>CSRNumericTable</a:t>
            </a:r>
            <a:r>
              <a:rPr lang="en-GB" sz="1000" dirty="0" smtClean="0"/>
              <a:t>(</a:t>
            </a:r>
            <a:r>
              <a:rPr lang="en-GB" sz="1000" dirty="0" err="1" smtClean="0"/>
              <a:t>sparse_test.data.astype</a:t>
            </a:r>
            <a:r>
              <a:rPr lang="en-GB" sz="1000" dirty="0" smtClean="0"/>
              <a:t>(np.float64),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</a:t>
            </a:r>
            <a:r>
              <a:rPr lang="en-GB" sz="1000" dirty="0" err="1" smtClean="0"/>
              <a:t>sparse_test.indices.astype</a:t>
            </a:r>
            <a:r>
              <a:rPr lang="en-GB" sz="1000" dirty="0" smtClean="0"/>
              <a:t>(np.uint64)+1,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</a:t>
            </a:r>
            <a:r>
              <a:rPr lang="en-GB" sz="1000" dirty="0" err="1" smtClean="0"/>
              <a:t>sparse_test.indptr.astype</a:t>
            </a:r>
            <a:r>
              <a:rPr lang="en-GB" sz="1000" dirty="0" smtClean="0"/>
              <a:t>(np.uint64)+1,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101631,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                        7532</a:t>
            </a:r>
            <a:r>
              <a:rPr lang="en-GB" sz="1000" dirty="0" smtClean="0"/>
              <a:t>)</a:t>
            </a:r>
            <a:r>
              <a:rPr lang="en-GB" sz="1000" dirty="0" smtClean="0"/>
              <a:t> 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</a:t>
            </a:r>
            <a:r>
              <a:rPr lang="ru-RU" sz="1000" b="1" i="1" dirty="0" smtClean="0"/>
              <a:t>Вектор истинных значений классов объектов из обучающей выборки</a:t>
            </a:r>
            <a:endParaRPr lang="en-GB" sz="10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train_labels</a:t>
            </a:r>
            <a:r>
              <a:rPr lang="en-GB" sz="1000" dirty="0" smtClean="0"/>
              <a:t> </a:t>
            </a:r>
            <a:r>
              <a:rPr lang="en-GB" sz="1000" dirty="0" smtClean="0"/>
              <a:t>= </a:t>
            </a:r>
            <a:r>
              <a:rPr lang="en-GB" sz="1000" dirty="0" err="1" smtClean="0"/>
              <a:t>newsgroups_train.target.astype</a:t>
            </a:r>
            <a:r>
              <a:rPr lang="en-GB" sz="1000" dirty="0" smtClean="0"/>
              <a:t>(np.float64)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train_labels.shape</a:t>
            </a:r>
            <a:r>
              <a:rPr lang="en-GB" sz="1000" dirty="0" smtClean="0"/>
              <a:t> = [11314,1]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train_labels_nt</a:t>
            </a:r>
            <a:r>
              <a:rPr lang="en-GB" sz="1000" dirty="0" smtClean="0"/>
              <a:t> = </a:t>
            </a:r>
            <a:r>
              <a:rPr lang="en-GB" sz="1000" dirty="0" err="1" smtClean="0"/>
              <a:t>HomogenNumericTable</a:t>
            </a:r>
            <a:r>
              <a:rPr lang="en-GB" sz="1000" dirty="0" smtClean="0"/>
              <a:t>(</a:t>
            </a:r>
            <a:r>
              <a:rPr lang="en-GB" sz="1000" dirty="0" err="1" smtClean="0"/>
              <a:t>train_labels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nTrainObservations</a:t>
            </a:r>
            <a:r>
              <a:rPr lang="en-GB" sz="1000" dirty="0" smtClean="0"/>
              <a:t> = 11314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nTestObservations</a:t>
            </a:r>
            <a:r>
              <a:rPr lang="en-GB" sz="1000" dirty="0" smtClean="0"/>
              <a:t> = 7532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nClasses</a:t>
            </a:r>
            <a:r>
              <a:rPr lang="en-GB" sz="1000" dirty="0" smtClean="0"/>
              <a:t> = 20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smtClean="0">
                <a:solidFill>
                  <a:schemeClr val="bg1"/>
                </a:solidFill>
              </a:rPr>
              <a:t>DAAL: </a:t>
            </a:r>
            <a:r>
              <a:rPr lang="en-US" b="1" dirty="0" smtClean="0">
                <a:solidFill>
                  <a:schemeClr val="bg1"/>
                </a:solidFill>
              </a:rPr>
              <a:t>sparse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428728" y="1071552"/>
            <a:ext cx="6357982" cy="407194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Create an algorithm object to train the Naive </a:t>
            </a:r>
            <a:r>
              <a:rPr lang="en-GB" sz="1000" b="1" i="1" dirty="0" err="1" smtClean="0"/>
              <a:t>Bayes</a:t>
            </a:r>
            <a:r>
              <a:rPr lang="en-GB" sz="1000" b="1" i="1" dirty="0" smtClean="0"/>
              <a:t> model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algorithm_train</a:t>
            </a:r>
            <a:r>
              <a:rPr lang="en-GB" sz="1000" dirty="0" smtClean="0"/>
              <a:t> = training.Batch_Float64FastCSR(</a:t>
            </a:r>
            <a:r>
              <a:rPr lang="en-GB" sz="1000" dirty="0" err="1" smtClean="0"/>
              <a:t>nClasses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Pass a training data set and dependent values to the algorithm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algorithm_train.input.set</a:t>
            </a:r>
            <a:r>
              <a:rPr lang="en-GB" sz="1000" dirty="0" smtClean="0"/>
              <a:t>(</a:t>
            </a:r>
            <a:r>
              <a:rPr lang="en-GB" sz="1000" dirty="0" err="1" smtClean="0"/>
              <a:t>classifier.training.data</a:t>
            </a:r>
            <a:r>
              <a:rPr lang="en-GB" sz="1000" dirty="0" smtClean="0"/>
              <a:t>,   </a:t>
            </a:r>
            <a:r>
              <a:rPr lang="en-GB" sz="1000" dirty="0" err="1" smtClean="0"/>
              <a:t>sparse_train_nt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algorithm_train.input.set</a:t>
            </a:r>
            <a:r>
              <a:rPr lang="en-GB" sz="1000" dirty="0" smtClean="0"/>
              <a:t>(</a:t>
            </a:r>
            <a:r>
              <a:rPr lang="en-GB" sz="1000" dirty="0" err="1" smtClean="0"/>
              <a:t>classifier.training.labels</a:t>
            </a:r>
            <a:r>
              <a:rPr lang="en-GB" sz="1000" dirty="0" smtClean="0"/>
              <a:t>, </a:t>
            </a:r>
            <a:r>
              <a:rPr lang="en-GB" sz="1000" dirty="0" err="1" smtClean="0"/>
              <a:t>train_labels_nt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Build the Naive </a:t>
            </a:r>
            <a:r>
              <a:rPr lang="en-GB" sz="1000" b="1" i="1" dirty="0" err="1" smtClean="0"/>
              <a:t>Bayes</a:t>
            </a:r>
            <a:r>
              <a:rPr lang="en-GB" sz="1000" b="1" i="1" dirty="0" smtClean="0"/>
              <a:t> model and retrieve the algorithm results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trainingResult</a:t>
            </a:r>
            <a:r>
              <a:rPr lang="en-GB" sz="1000" dirty="0" smtClean="0"/>
              <a:t> </a:t>
            </a:r>
            <a:r>
              <a:rPr lang="en-GB" sz="1000" dirty="0" smtClean="0"/>
              <a:t>= </a:t>
            </a:r>
            <a:r>
              <a:rPr lang="en-GB" sz="1000" dirty="0" err="1" smtClean="0"/>
              <a:t>algorithm_train.compute</a:t>
            </a:r>
            <a:r>
              <a:rPr lang="en-GB" sz="10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Create an algorithm object to predict Naive </a:t>
            </a:r>
            <a:r>
              <a:rPr lang="en-GB" sz="1000" b="1" i="1" dirty="0" err="1" smtClean="0"/>
              <a:t>Bayes</a:t>
            </a:r>
            <a:r>
              <a:rPr lang="en-GB" sz="1000" b="1" i="1" dirty="0" smtClean="0"/>
              <a:t> values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algorithm_test</a:t>
            </a:r>
            <a:r>
              <a:rPr lang="en-GB" sz="1000" dirty="0" smtClean="0"/>
              <a:t> = prediction.Batch_Float64FastCSR(</a:t>
            </a:r>
            <a:r>
              <a:rPr lang="en-GB" sz="1000" dirty="0" err="1" smtClean="0"/>
              <a:t>nClasses</a:t>
            </a:r>
            <a:r>
              <a:rPr lang="en-GB" sz="1000" dirty="0" smtClean="0"/>
              <a:t>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Pass a testing data set and the trained model to the algorithm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algorithm_test.input.setTable</a:t>
            </a:r>
            <a:r>
              <a:rPr lang="en-GB" sz="1000" dirty="0" smtClean="0"/>
              <a:t>(</a:t>
            </a:r>
            <a:r>
              <a:rPr lang="en-GB" sz="1000" dirty="0" err="1" smtClean="0"/>
              <a:t>classifier.prediction.data</a:t>
            </a:r>
            <a:r>
              <a:rPr lang="en-GB" sz="1000" dirty="0" smtClean="0"/>
              <a:t>,  </a:t>
            </a:r>
            <a:r>
              <a:rPr lang="en-GB" sz="1000" dirty="0" err="1" smtClean="0"/>
              <a:t>sparse_test_nt</a:t>
            </a: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algorithm_test.input.setModel</a:t>
            </a:r>
            <a:r>
              <a:rPr lang="en-GB" sz="1000" dirty="0" smtClean="0"/>
              <a:t>(</a:t>
            </a:r>
            <a:r>
              <a:rPr lang="en-GB" sz="1000" dirty="0" err="1" smtClean="0"/>
              <a:t>classifier.prediction.model</a:t>
            </a:r>
            <a:r>
              <a:rPr lang="en-GB" sz="1000" dirty="0" smtClean="0"/>
              <a:t>, </a:t>
            </a:r>
            <a:r>
              <a:rPr lang="en-GB" sz="1000" dirty="0" err="1" smtClean="0"/>
              <a:t>trainingResult.get</a:t>
            </a:r>
            <a:r>
              <a:rPr lang="en-GB" sz="1000" dirty="0" smtClean="0"/>
              <a:t>(</a:t>
            </a:r>
            <a:r>
              <a:rPr lang="en-GB" sz="1000" dirty="0" err="1" smtClean="0"/>
              <a:t>classifier.training.model</a:t>
            </a:r>
            <a:r>
              <a:rPr lang="en-GB" sz="1000" dirty="0" smtClean="0"/>
              <a:t>))</a:t>
            </a: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Predict Naive </a:t>
            </a:r>
            <a:r>
              <a:rPr lang="en-GB" sz="1000" b="1" i="1" dirty="0" err="1" smtClean="0"/>
              <a:t>Bayes</a:t>
            </a:r>
            <a:r>
              <a:rPr lang="en-GB" sz="1000" b="1" i="1" dirty="0" smtClean="0"/>
              <a:t> values and retrieve the algorithm results (Result class from </a:t>
            </a:r>
            <a:r>
              <a:rPr lang="en-GB" sz="1000" b="1" i="1" dirty="0" err="1" smtClean="0"/>
              <a:t>classifier.prediction</a:t>
            </a:r>
            <a:r>
              <a:rPr lang="en-GB" sz="1000" b="1" i="1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predictionResult</a:t>
            </a:r>
            <a:r>
              <a:rPr lang="en-GB" sz="1000" dirty="0" smtClean="0"/>
              <a:t> </a:t>
            </a:r>
            <a:r>
              <a:rPr lang="en-GB" sz="1000" dirty="0" smtClean="0"/>
              <a:t>= </a:t>
            </a:r>
            <a:r>
              <a:rPr lang="en-GB" sz="1000" dirty="0" err="1" smtClean="0"/>
              <a:t>algorithm_test.compute</a:t>
            </a:r>
            <a:r>
              <a:rPr lang="en-GB" sz="1000" dirty="0" smtClean="0"/>
              <a:t>()</a:t>
            </a: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smtClean="0">
                <a:solidFill>
                  <a:schemeClr val="bg1"/>
                </a:solidFill>
              </a:rPr>
              <a:t>DAAL: </a:t>
            </a:r>
            <a:r>
              <a:rPr lang="en-US" b="1" dirty="0" smtClean="0">
                <a:solidFill>
                  <a:schemeClr val="bg1"/>
                </a:solidFill>
              </a:rPr>
              <a:t>sparse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071553"/>
            <a:ext cx="6215106" cy="322839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/>
              <a:t>from </a:t>
            </a:r>
            <a:r>
              <a:rPr lang="en-US" sz="900" dirty="0" err="1"/>
              <a:t>sklearn</a:t>
            </a:r>
            <a:r>
              <a:rPr lang="en-US" sz="900" dirty="0"/>
              <a:t> import metrics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/>
              <a:t>import </a:t>
            </a:r>
            <a:r>
              <a:rPr lang="en-US" sz="900" dirty="0" err="1"/>
              <a:t>numpy</a:t>
            </a:r>
            <a:r>
              <a:rPr lang="en-US" sz="900" dirty="0"/>
              <a:t> as </a:t>
            </a:r>
            <a:r>
              <a:rPr lang="en-US" sz="900" dirty="0" smtClean="0"/>
              <a:t>np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err="1"/>
              <a:t>def</a:t>
            </a:r>
            <a:r>
              <a:rPr lang="en-GB" sz="900" dirty="0"/>
              <a:t> </a:t>
            </a:r>
            <a:r>
              <a:rPr lang="en-GB" sz="900" b="1" dirty="0" err="1"/>
              <a:t>getArrayFromNT</a:t>
            </a:r>
            <a:r>
              <a:rPr lang="en-GB" sz="900" dirty="0"/>
              <a:t>(table, </a:t>
            </a:r>
            <a:r>
              <a:rPr lang="en-GB" sz="900" dirty="0" err="1"/>
              <a:t>nrows</a:t>
            </a:r>
            <a:r>
              <a:rPr lang="en-GB" sz="900" dirty="0"/>
              <a:t>=0):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bd</a:t>
            </a:r>
            <a:r>
              <a:rPr lang="en-GB" sz="900" dirty="0"/>
              <a:t> = BlockDescriptor_Float64()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if </a:t>
            </a:r>
            <a:r>
              <a:rPr lang="en-GB" sz="900" dirty="0" err="1"/>
              <a:t>nrows</a:t>
            </a:r>
            <a:r>
              <a:rPr lang="en-GB" sz="900" dirty="0"/>
              <a:t> == 0: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    </a:t>
            </a:r>
            <a:r>
              <a:rPr lang="en-GB" sz="900" dirty="0" err="1"/>
              <a:t>nrows</a:t>
            </a:r>
            <a:r>
              <a:rPr lang="en-GB" sz="900" dirty="0"/>
              <a:t> = </a:t>
            </a:r>
            <a:r>
              <a:rPr lang="en-GB" sz="900" dirty="0" err="1"/>
              <a:t>table.getNumberOfRows</a:t>
            </a:r>
            <a:r>
              <a:rPr lang="en-GB" sz="900" dirty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table.getBlockOfRows</a:t>
            </a:r>
            <a:r>
              <a:rPr lang="en-GB" sz="900" dirty="0"/>
              <a:t>(0, </a:t>
            </a:r>
            <a:r>
              <a:rPr lang="en-GB" sz="900" dirty="0" err="1"/>
              <a:t>nrows</a:t>
            </a:r>
            <a:r>
              <a:rPr lang="en-GB" sz="900" dirty="0"/>
              <a:t>, </a:t>
            </a:r>
            <a:r>
              <a:rPr lang="en-GB" sz="900" dirty="0" err="1"/>
              <a:t>readOnly</a:t>
            </a:r>
            <a:r>
              <a:rPr lang="en-GB" sz="900" dirty="0"/>
              <a:t>, </a:t>
            </a:r>
            <a:r>
              <a:rPr lang="en-GB" sz="900" dirty="0" err="1"/>
              <a:t>bd</a:t>
            </a:r>
            <a:r>
              <a:rPr lang="en-GB" sz="900" dirty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npa</a:t>
            </a:r>
            <a:r>
              <a:rPr lang="en-GB" sz="900" dirty="0"/>
              <a:t> = </a:t>
            </a:r>
            <a:r>
              <a:rPr lang="en-GB" sz="900" dirty="0" err="1"/>
              <a:t>bd.getArray</a:t>
            </a:r>
            <a:r>
              <a:rPr lang="en-GB" sz="900" dirty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table.releaseBlockOfRows</a:t>
            </a:r>
            <a:r>
              <a:rPr lang="en-GB" sz="900" dirty="0"/>
              <a:t>(</a:t>
            </a:r>
            <a:r>
              <a:rPr lang="en-GB" sz="900" dirty="0" err="1"/>
              <a:t>bd</a:t>
            </a:r>
            <a:r>
              <a:rPr lang="en-GB" sz="900" dirty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return </a:t>
            </a:r>
            <a:r>
              <a:rPr lang="en-GB" sz="900" dirty="0" err="1" smtClean="0"/>
              <a:t>npa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b="1" i="1" dirty="0"/>
              <a:t># </a:t>
            </a:r>
            <a:r>
              <a:rPr lang="ru-RU" sz="900" b="1" i="1" dirty="0"/>
              <a:t>Точность </a:t>
            </a:r>
            <a:r>
              <a:rPr lang="ru-RU" sz="900" b="1" i="1" dirty="0" smtClean="0"/>
              <a:t>классификации</a:t>
            </a:r>
            <a:endParaRPr lang="en-GB" sz="90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print("</a:t>
            </a:r>
            <a:r>
              <a:rPr lang="ru-RU" sz="900" dirty="0"/>
              <a:t>Точность классификации </a:t>
            </a:r>
            <a:r>
              <a:rPr lang="en-US" sz="900" dirty="0"/>
              <a:t>– </a:t>
            </a:r>
            <a:r>
              <a:rPr lang="ru-RU" sz="900" dirty="0"/>
              <a:t>доля верно классифицированных объектов из тестовой выборки \</a:t>
            </a:r>
            <a:r>
              <a:rPr lang="en-GB" sz="900" dirty="0"/>
              <a:t>n</a:t>
            </a:r>
            <a:r>
              <a:rPr lang="en-GB" sz="900" dirty="0" smtClean="0"/>
              <a:t>")</a:t>
            </a: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err="1" smtClean="0"/>
              <a:t>test_pred</a:t>
            </a:r>
            <a:r>
              <a:rPr lang="en-GB" sz="900" dirty="0" smtClean="0"/>
              <a:t> = </a:t>
            </a:r>
            <a:r>
              <a:rPr lang="en-GB" sz="900" dirty="0" err="1" smtClean="0"/>
              <a:t>getArrayFromNT</a:t>
            </a:r>
            <a:r>
              <a:rPr lang="en-GB" sz="900" dirty="0" smtClean="0"/>
              <a:t>(</a:t>
            </a:r>
            <a:r>
              <a:rPr lang="en-GB" sz="900" dirty="0" err="1" smtClean="0"/>
              <a:t>predictionResult.get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classifier.prediction.prediction</a:t>
            </a:r>
            <a:r>
              <a:rPr lang="en-GB" sz="900" dirty="0" smtClean="0"/>
              <a:t>))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err="1" smtClean="0"/>
              <a:t>test_truth</a:t>
            </a:r>
            <a:r>
              <a:rPr lang="en-GB" sz="900" dirty="0" smtClean="0"/>
              <a:t> = </a:t>
            </a:r>
            <a:r>
              <a:rPr lang="en-GB" sz="900" dirty="0" err="1" smtClean="0"/>
              <a:t>newsgroups_test.target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err="1" smtClean="0"/>
              <a:t>metrics.accuracy_score</a:t>
            </a:r>
            <a:r>
              <a:rPr lang="en-GB" sz="900" dirty="0" smtClean="0"/>
              <a:t>(</a:t>
            </a:r>
            <a:r>
              <a:rPr lang="en-GB" sz="900" dirty="0" err="1" smtClean="0"/>
              <a:t>test_pred</a:t>
            </a:r>
            <a:r>
              <a:rPr lang="en-GB" sz="900" dirty="0" smtClean="0"/>
              <a:t>, </a:t>
            </a:r>
            <a:r>
              <a:rPr lang="en-GB" sz="900" dirty="0" err="1" smtClean="0"/>
              <a:t>test_truth</a:t>
            </a:r>
            <a:r>
              <a:rPr lang="en-GB" sz="900" dirty="0" smtClean="0"/>
              <a:t>, normalize=True</a:t>
            </a:r>
            <a:r>
              <a:rPr lang="en-GB" sz="900" dirty="0" smtClean="0"/>
              <a:t>)</a:t>
            </a:r>
            <a:endParaRPr lang="en-GB" sz="900" dirty="0"/>
          </a:p>
        </p:txBody>
      </p:sp>
      <p:sp>
        <p:nvSpPr>
          <p:cNvPr id="7" name="Shape 149"/>
          <p:cNvSpPr/>
          <p:nvPr/>
        </p:nvSpPr>
        <p:spPr>
          <a:xfrm>
            <a:off x="1500166" y="4308265"/>
            <a:ext cx="6215106" cy="6029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</a:t>
            </a:r>
            <a:r>
              <a:rPr lang="ru-RU" sz="1000" dirty="0" smtClean="0"/>
              <a:t>Точность классификации </a:t>
            </a:r>
            <a:r>
              <a:rPr lang="en-US" sz="1000" dirty="0" smtClean="0"/>
              <a:t>– </a:t>
            </a:r>
            <a:r>
              <a:rPr lang="ru-RU" sz="1000" dirty="0" smtClean="0"/>
              <a:t>доля верно классифицированных объектов из тестовой выборки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</a:t>
            </a:r>
            <a:r>
              <a:rPr lang="en-US" sz="1000" dirty="0"/>
              <a:t>0.63595326606479019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xmlns="" val="33069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smtClean="0">
                <a:solidFill>
                  <a:schemeClr val="bg1"/>
                </a:solidFill>
              </a:rPr>
              <a:t>DAAL: dense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285866"/>
            <a:ext cx="6572296" cy="328614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daal.algorithms.multinomial_naive_bayes</a:t>
            </a:r>
            <a:r>
              <a:rPr lang="en-GB" sz="1000" dirty="0" smtClean="0"/>
              <a:t> import prediction, training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daal.algorithms</a:t>
            </a:r>
            <a:r>
              <a:rPr lang="en-GB" sz="1000" dirty="0" smtClean="0"/>
              <a:t> import classifier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from </a:t>
            </a:r>
            <a:r>
              <a:rPr lang="en-GB" sz="1000" dirty="0" err="1" smtClean="0"/>
              <a:t>daal.data_management</a:t>
            </a:r>
            <a:r>
              <a:rPr lang="en-GB" sz="1000" dirty="0" smtClean="0"/>
              <a:t> import (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</a:t>
            </a:r>
            <a:r>
              <a:rPr lang="en-GB" sz="1000" dirty="0" err="1" smtClean="0"/>
              <a:t>FileDataSource</a:t>
            </a:r>
            <a:r>
              <a:rPr lang="en-GB" sz="1000" dirty="0" smtClean="0"/>
              <a:t>, </a:t>
            </a:r>
            <a:r>
              <a:rPr lang="en-GB" sz="1000" dirty="0" err="1" smtClean="0"/>
              <a:t>HomogenNumericTable</a:t>
            </a:r>
            <a:r>
              <a:rPr lang="en-GB" sz="1000" dirty="0" smtClean="0"/>
              <a:t>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    </a:t>
            </a:r>
            <a:r>
              <a:rPr lang="en-GB" sz="1000" dirty="0" err="1" smtClean="0"/>
              <a:t>MergedNumericTable</a:t>
            </a:r>
            <a:r>
              <a:rPr lang="en-GB" sz="1000" dirty="0" smtClean="0"/>
              <a:t>, </a:t>
            </a:r>
            <a:r>
              <a:rPr lang="en-GB" sz="1000" dirty="0" err="1" smtClean="0"/>
              <a:t>DataSourceIface</a:t>
            </a:r>
            <a:r>
              <a:rPr lang="en-GB" sz="1000" dirty="0" smtClean="0"/>
              <a:t>, </a:t>
            </a:r>
            <a:r>
              <a:rPr lang="en-GB" sz="1000" dirty="0" err="1" smtClean="0"/>
              <a:t>NumericTableIface</a:t>
            </a:r>
            <a:r>
              <a:rPr lang="en-GB" sz="1000" dirty="0" smtClean="0"/>
              <a:t>,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/>
              <a:t> </a:t>
            </a:r>
            <a:r>
              <a:rPr lang="en-GB" sz="1000" dirty="0" smtClean="0"/>
              <a:t>   </a:t>
            </a:r>
            <a:r>
              <a:rPr lang="en-GB" sz="1000" dirty="0"/>
              <a:t>BlockDescriptor_Float64, </a:t>
            </a:r>
            <a:r>
              <a:rPr lang="en-GB" sz="1000" dirty="0" err="1" smtClean="0"/>
              <a:t>readOnly</a:t>
            </a: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b="1" i="1" dirty="0" smtClean="0"/>
              <a:t># Input data set parameters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trainDatasetFileName</a:t>
            </a:r>
            <a:r>
              <a:rPr lang="en-GB" sz="1000" dirty="0" smtClean="0"/>
              <a:t> = "news_train_dense.csv"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testDatasetFileName</a:t>
            </a:r>
            <a:r>
              <a:rPr lang="en-GB" sz="1000" dirty="0" smtClean="0"/>
              <a:t> = "news_test_dense.csv"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nFeatures</a:t>
            </a:r>
            <a:r>
              <a:rPr lang="en-GB" sz="1000" dirty="0" smtClean="0"/>
              <a:t> = 101631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1000" dirty="0" err="1" smtClean="0"/>
              <a:t>nClasses</a:t>
            </a:r>
            <a:r>
              <a:rPr lang="en-GB" sz="1000" dirty="0" smtClean="0"/>
              <a:t> = 20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smtClean="0">
                <a:solidFill>
                  <a:schemeClr val="bg1"/>
                </a:solidFill>
              </a:rPr>
              <a:t>DAAL: dense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0" y="1071552"/>
            <a:ext cx="4572000" cy="407194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900" b="1" i="1" dirty="0" smtClean="0"/>
              <a:t> </a:t>
            </a:r>
            <a:r>
              <a:rPr lang="en-GB" sz="900" b="1" i="1" dirty="0" smtClean="0"/>
              <a:t>   # Initialize </a:t>
            </a:r>
            <a:r>
              <a:rPr lang="en-GB" sz="900" b="1" i="1" dirty="0" err="1" smtClean="0"/>
              <a:t>FileDataSource</a:t>
            </a:r>
            <a:r>
              <a:rPr lang="en-GB" sz="900" b="1" i="1" dirty="0" smtClean="0"/>
              <a:t>&lt;</a:t>
            </a:r>
            <a:r>
              <a:rPr lang="en-GB" sz="900" b="1" i="1" dirty="0" err="1" smtClean="0"/>
              <a:t>CSVFeatureManager</a:t>
            </a:r>
            <a:r>
              <a:rPr lang="en-GB" sz="900" b="1" i="1" dirty="0" smtClean="0"/>
              <a:t>&gt; </a:t>
            </a:r>
            <a:endParaRPr lang="ru-RU" sz="900" b="1" i="1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900" b="1" i="1" dirty="0" smtClean="0"/>
              <a:t>    </a:t>
            </a:r>
            <a:r>
              <a:rPr lang="en-US" sz="900" b="1" i="1" dirty="0" smtClean="0"/>
              <a:t>#</a:t>
            </a:r>
            <a:r>
              <a:rPr lang="ru-RU" sz="900" b="1" i="1" dirty="0" smtClean="0"/>
              <a:t> </a:t>
            </a:r>
            <a:r>
              <a:rPr lang="en-GB" sz="900" b="1" i="1" dirty="0" smtClean="0"/>
              <a:t>to retrieve the input data from a .</a:t>
            </a:r>
            <a:r>
              <a:rPr lang="en-GB" sz="900" b="1" i="1" dirty="0" err="1" smtClean="0"/>
              <a:t>csv</a:t>
            </a:r>
            <a:r>
              <a:rPr lang="en-GB" sz="900" b="1" i="1" dirty="0" smtClean="0"/>
              <a:t> file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trainDataSource</a:t>
            </a:r>
            <a:r>
              <a:rPr lang="en-GB" sz="900" dirty="0" smtClean="0"/>
              <a:t> = </a:t>
            </a:r>
            <a:r>
              <a:rPr lang="en-GB" sz="900" dirty="0" err="1" smtClean="0"/>
              <a:t>FileDataSource</a:t>
            </a:r>
            <a:r>
              <a:rPr lang="en-GB" sz="900" dirty="0" smtClean="0"/>
              <a:t>(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    </a:t>
            </a:r>
            <a:r>
              <a:rPr lang="en-GB" sz="900" dirty="0" err="1" smtClean="0"/>
              <a:t>trainDatasetFileName</a:t>
            </a:r>
            <a:r>
              <a:rPr lang="en-GB" sz="900" dirty="0" smtClean="0"/>
              <a:t>, </a:t>
            </a:r>
            <a:r>
              <a:rPr lang="en-GB" sz="900" dirty="0" err="1" smtClean="0"/>
              <a:t>DataSourceIface.notAllocateNumericTable</a:t>
            </a:r>
            <a:r>
              <a:rPr lang="en-GB" sz="900" dirty="0" smtClean="0"/>
              <a:t>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    </a:t>
            </a:r>
            <a:r>
              <a:rPr lang="en-GB" sz="900" dirty="0" err="1" smtClean="0"/>
              <a:t>DataSourceIface.doDictionaryFromContext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)</a:t>
            </a: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900" dirty="0" smtClean="0"/>
              <a:t>    </a:t>
            </a:r>
            <a:r>
              <a:rPr lang="en-GB" sz="900" dirty="0" err="1" smtClean="0"/>
              <a:t>testDataSource</a:t>
            </a:r>
            <a:r>
              <a:rPr lang="en-GB" sz="900" dirty="0" smtClean="0"/>
              <a:t> = </a:t>
            </a:r>
            <a:r>
              <a:rPr lang="en-GB" sz="900" dirty="0" err="1" smtClean="0"/>
              <a:t>FileDataSource</a:t>
            </a:r>
            <a:r>
              <a:rPr lang="en-GB" sz="900" dirty="0" smtClean="0"/>
              <a:t>(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    </a:t>
            </a:r>
            <a:r>
              <a:rPr lang="en-GB" sz="900" dirty="0" err="1" smtClean="0"/>
              <a:t>testDatasetFileName</a:t>
            </a:r>
            <a:r>
              <a:rPr lang="en-GB" sz="900" dirty="0" smtClean="0"/>
              <a:t>, </a:t>
            </a:r>
            <a:r>
              <a:rPr lang="en-GB" sz="900" dirty="0" err="1" smtClean="0"/>
              <a:t>DataSourceIface.notAllocateNumericTable</a:t>
            </a:r>
            <a:r>
              <a:rPr lang="en-GB" sz="900" dirty="0" smtClean="0"/>
              <a:t>,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    </a:t>
            </a:r>
            <a:r>
              <a:rPr lang="en-GB" sz="900" dirty="0" err="1" smtClean="0"/>
              <a:t>DataSourceIface.doDictionaryFromContext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 Create Numeric Tables for training data and labels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trainData</a:t>
            </a:r>
            <a:r>
              <a:rPr lang="en-GB" sz="900" dirty="0" smtClean="0"/>
              <a:t> = </a:t>
            </a:r>
            <a:r>
              <a:rPr lang="en-GB" sz="900" dirty="0" err="1" smtClean="0"/>
              <a:t>HomogenNumericTable</a:t>
            </a:r>
            <a:r>
              <a:rPr lang="en-GB" sz="900" dirty="0" smtClean="0"/>
              <a:t>(</a:t>
            </a:r>
            <a:r>
              <a:rPr lang="en-GB" sz="900" dirty="0" err="1" smtClean="0"/>
              <a:t>nFeatures</a:t>
            </a:r>
            <a:r>
              <a:rPr lang="en-GB" sz="900" dirty="0" smtClean="0"/>
              <a:t>, 0, </a:t>
            </a:r>
            <a:r>
              <a:rPr lang="en-GB" sz="900" dirty="0" err="1" smtClean="0"/>
              <a:t>NumericTableIface.notAllocate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trainGroundTruth</a:t>
            </a:r>
            <a:r>
              <a:rPr lang="en-GB" sz="900" dirty="0" smtClean="0"/>
              <a:t> = </a:t>
            </a:r>
            <a:r>
              <a:rPr lang="en-GB" sz="900" dirty="0" err="1" smtClean="0"/>
              <a:t>HomogenNumericTable</a:t>
            </a:r>
            <a:r>
              <a:rPr lang="en-GB" sz="900" dirty="0" smtClean="0"/>
              <a:t>(1, 0, </a:t>
            </a:r>
            <a:r>
              <a:rPr lang="en-GB" sz="900" dirty="0" err="1" smtClean="0"/>
              <a:t>NumericTableIface.notAllocate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mergedData</a:t>
            </a:r>
            <a:r>
              <a:rPr lang="en-GB" sz="900" dirty="0" smtClean="0"/>
              <a:t> = </a:t>
            </a:r>
            <a:r>
              <a:rPr lang="en-GB" sz="900" dirty="0" err="1" smtClean="0"/>
              <a:t>MergedNumericTable</a:t>
            </a:r>
            <a:r>
              <a:rPr lang="en-GB" sz="900" dirty="0" smtClean="0"/>
              <a:t>(</a:t>
            </a:r>
            <a:r>
              <a:rPr lang="en-GB" sz="900" dirty="0" err="1" smtClean="0"/>
              <a:t>trainData</a:t>
            </a:r>
            <a:r>
              <a:rPr lang="en-GB" sz="900" dirty="0" smtClean="0"/>
              <a:t>, </a:t>
            </a:r>
            <a:r>
              <a:rPr lang="en-GB" sz="900" dirty="0" err="1" smtClean="0"/>
              <a:t>trainGroundTruth</a:t>
            </a:r>
            <a:r>
              <a:rPr lang="en-GB" sz="900" dirty="0" smtClean="0"/>
              <a:t>)</a:t>
            </a: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</a:t>
            </a:r>
            <a:r>
              <a:rPr lang="ru-RU" sz="900" dirty="0" smtClean="0"/>
              <a:t>   </a:t>
            </a:r>
            <a:r>
              <a:rPr lang="en-GB" sz="900" b="1" i="1" dirty="0" smtClean="0"/>
              <a:t># Create Numeric Tables for testing data and labels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testData</a:t>
            </a:r>
            <a:r>
              <a:rPr lang="en-GB" sz="900" dirty="0" smtClean="0"/>
              <a:t> = </a:t>
            </a:r>
            <a:r>
              <a:rPr lang="en-GB" sz="900" dirty="0" err="1" smtClean="0"/>
              <a:t>HomogenNumericTable</a:t>
            </a:r>
            <a:r>
              <a:rPr lang="en-GB" sz="900" dirty="0" smtClean="0"/>
              <a:t>(</a:t>
            </a:r>
            <a:r>
              <a:rPr lang="en-GB" sz="900" dirty="0" err="1" smtClean="0"/>
              <a:t>nFeatures</a:t>
            </a:r>
            <a:r>
              <a:rPr lang="en-GB" sz="900" dirty="0" smtClean="0"/>
              <a:t>, 0, </a:t>
            </a:r>
            <a:r>
              <a:rPr lang="en-GB" sz="900" dirty="0" err="1" smtClean="0"/>
              <a:t>NumericTableIface.notAllocate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testGroundTruth</a:t>
            </a:r>
            <a:r>
              <a:rPr lang="en-GB" sz="900" dirty="0" smtClean="0"/>
              <a:t> = </a:t>
            </a:r>
            <a:r>
              <a:rPr lang="en-GB" sz="900" dirty="0" err="1" smtClean="0"/>
              <a:t>HomogenNumericTable</a:t>
            </a:r>
            <a:r>
              <a:rPr lang="en-GB" sz="900" dirty="0" smtClean="0"/>
              <a:t>(1, 0, </a:t>
            </a:r>
            <a:r>
              <a:rPr lang="en-GB" sz="900" dirty="0" err="1" smtClean="0"/>
              <a:t>NumericTableIface.notAllocate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mergedData</a:t>
            </a:r>
            <a:r>
              <a:rPr lang="en-GB" sz="900" dirty="0" smtClean="0"/>
              <a:t> = </a:t>
            </a:r>
            <a:r>
              <a:rPr lang="en-GB" sz="900" dirty="0" err="1" smtClean="0"/>
              <a:t>MergedNumericTable</a:t>
            </a:r>
            <a:r>
              <a:rPr lang="en-GB" sz="900" dirty="0" smtClean="0"/>
              <a:t>(</a:t>
            </a:r>
            <a:r>
              <a:rPr lang="en-GB" sz="900" dirty="0" err="1" smtClean="0"/>
              <a:t>testData</a:t>
            </a:r>
            <a:r>
              <a:rPr lang="en-GB" sz="900" dirty="0" smtClean="0"/>
              <a:t>, </a:t>
            </a:r>
            <a:r>
              <a:rPr lang="en-GB" sz="900" dirty="0" err="1" smtClean="0"/>
              <a:t>testGroundTruth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 Retrieve the data from the input file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trainDataSource.loadDataBlock</a:t>
            </a:r>
            <a:r>
              <a:rPr lang="en-GB" sz="900" dirty="0" smtClean="0"/>
              <a:t>(</a:t>
            </a:r>
            <a:r>
              <a:rPr lang="en-GB" sz="900" dirty="0" err="1" smtClean="0"/>
              <a:t>mergedData</a:t>
            </a:r>
            <a:r>
              <a:rPr lang="en-GB" sz="900" dirty="0" smtClean="0"/>
              <a:t>)</a:t>
            </a: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</a:t>
            </a:r>
            <a:r>
              <a:rPr lang="ru-RU" sz="900" dirty="0" smtClean="0"/>
              <a:t>   </a:t>
            </a:r>
            <a:r>
              <a:rPr lang="en-GB" sz="900" dirty="0" err="1" smtClean="0"/>
              <a:t>testDataSource.loadDataBlock</a:t>
            </a:r>
            <a:r>
              <a:rPr lang="en-GB" sz="900" dirty="0" smtClean="0"/>
              <a:t>(</a:t>
            </a:r>
            <a:r>
              <a:rPr lang="en-GB" sz="900" dirty="0" err="1" smtClean="0"/>
              <a:t>mergedData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</a:p>
        </p:txBody>
      </p:sp>
      <p:sp>
        <p:nvSpPr>
          <p:cNvPr id="7" name="Shape 149"/>
          <p:cNvSpPr/>
          <p:nvPr/>
        </p:nvSpPr>
        <p:spPr>
          <a:xfrm>
            <a:off x="4572000" y="1071552"/>
            <a:ext cx="4572000" cy="4071948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ru-RU" sz="900" b="1" i="1" dirty="0" smtClean="0"/>
              <a:t>    </a:t>
            </a:r>
            <a:r>
              <a:rPr lang="en-US" sz="900" b="1" i="1" dirty="0" smtClean="0"/>
              <a:t># Training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b="1" i="1" dirty="0" smtClean="0"/>
              <a:t>    </a:t>
            </a:r>
            <a:r>
              <a:rPr lang="en-GB" sz="900" b="1" i="1" dirty="0" smtClean="0"/>
              <a:t>## Create an algorithm object to train the Naive </a:t>
            </a:r>
            <a:r>
              <a:rPr lang="en-GB" sz="900" b="1" i="1" dirty="0" err="1" smtClean="0"/>
              <a:t>Bayes</a:t>
            </a:r>
            <a:r>
              <a:rPr lang="en-GB" sz="900" b="1" i="1" dirty="0" smtClean="0"/>
              <a:t> model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algorithm</a:t>
            </a:r>
            <a:r>
              <a:rPr lang="ru-RU" sz="900" dirty="0" smtClean="0"/>
              <a:t>_</a:t>
            </a:r>
            <a:r>
              <a:rPr lang="en-US" sz="900" dirty="0" smtClean="0"/>
              <a:t>train</a:t>
            </a:r>
            <a:r>
              <a:rPr lang="en-GB" sz="900" dirty="0" smtClean="0"/>
              <a:t> = </a:t>
            </a:r>
            <a:r>
              <a:rPr lang="en-GB" sz="900" dirty="0" err="1" smtClean="0"/>
              <a:t>training.Batch</a:t>
            </a:r>
            <a:r>
              <a:rPr lang="en-GB" sz="900" dirty="0" smtClean="0"/>
              <a:t>(</a:t>
            </a:r>
            <a:r>
              <a:rPr lang="en-GB" sz="900" dirty="0" err="1" smtClean="0"/>
              <a:t>nClasses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## Pass a training data set and dependent values to the algorithm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algorithm_train.input.set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classifier.training.data</a:t>
            </a:r>
            <a:r>
              <a:rPr lang="en-GB" sz="900" dirty="0" smtClean="0"/>
              <a:t>,   </a:t>
            </a:r>
            <a:r>
              <a:rPr lang="en-GB" sz="900" dirty="0" err="1" smtClean="0"/>
              <a:t>trainData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algorithm_train.input.set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classifier.training.labels</a:t>
            </a:r>
            <a:r>
              <a:rPr lang="en-GB" sz="900" dirty="0" smtClean="0"/>
              <a:t>, </a:t>
            </a:r>
            <a:r>
              <a:rPr lang="en-GB" sz="900" dirty="0" err="1" smtClean="0"/>
              <a:t>trainGroundTruth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## Build the Naive </a:t>
            </a:r>
            <a:r>
              <a:rPr lang="en-GB" sz="900" b="1" i="1" dirty="0" err="1" smtClean="0"/>
              <a:t>Bayes</a:t>
            </a:r>
            <a:r>
              <a:rPr lang="en-GB" sz="900" b="1" i="1" dirty="0" smtClean="0"/>
              <a:t> model and retrieve the algorithm results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trainingResult</a:t>
            </a:r>
            <a:r>
              <a:rPr lang="en-GB" sz="900" dirty="0" smtClean="0"/>
              <a:t> = </a:t>
            </a:r>
            <a:r>
              <a:rPr lang="en-GB" sz="900" dirty="0" err="1" smtClean="0"/>
              <a:t>algorithm_train.compute</a:t>
            </a:r>
            <a:r>
              <a:rPr lang="en-GB" sz="900" dirty="0" smtClean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 Testing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b="1" i="1" dirty="0" smtClean="0"/>
              <a:t>    ## Create an algorithm object to predict Naive </a:t>
            </a:r>
            <a:r>
              <a:rPr lang="en-GB" sz="900" b="1" i="1" dirty="0" err="1" smtClean="0"/>
              <a:t>Bayes</a:t>
            </a:r>
            <a:r>
              <a:rPr lang="en-GB" sz="900" b="1" i="1" dirty="0" smtClean="0"/>
              <a:t> values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algorithm_test</a:t>
            </a:r>
            <a:r>
              <a:rPr lang="en-GB" sz="900" dirty="0" smtClean="0"/>
              <a:t> = </a:t>
            </a:r>
            <a:r>
              <a:rPr lang="en-GB" sz="900" dirty="0" err="1" smtClean="0"/>
              <a:t>prediction.Batch</a:t>
            </a:r>
            <a:r>
              <a:rPr lang="en-GB" sz="900" dirty="0" smtClean="0"/>
              <a:t>(</a:t>
            </a:r>
            <a:r>
              <a:rPr lang="en-GB" sz="900" dirty="0" err="1" smtClean="0"/>
              <a:t>nClasses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## Pass a testing data set and the trained model to the algorithm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algorithm_test.input.setTable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classifier.prediction.data</a:t>
            </a:r>
            <a:r>
              <a:rPr lang="en-GB" sz="900" dirty="0" smtClean="0"/>
              <a:t>,  </a:t>
            </a:r>
            <a:r>
              <a:rPr lang="en-GB" sz="900" dirty="0" err="1" smtClean="0"/>
              <a:t>testData</a:t>
            </a:r>
            <a:r>
              <a:rPr lang="en-GB" sz="900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algorithm_test.input.setModel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classifier.prediction.model</a:t>
            </a:r>
            <a:r>
              <a:rPr lang="en-GB" sz="900" dirty="0" smtClean="0"/>
              <a:t>,                    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                                                 </a:t>
            </a:r>
            <a:r>
              <a:rPr lang="en-GB" sz="900" dirty="0" err="1" smtClean="0"/>
              <a:t>trainingResult.get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classifier.training.model</a:t>
            </a:r>
            <a:r>
              <a:rPr lang="en-GB" sz="900" dirty="0" smtClean="0"/>
              <a:t>))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b="1" i="1" dirty="0" smtClean="0"/>
              <a:t>## Predict Naive </a:t>
            </a:r>
            <a:r>
              <a:rPr lang="en-GB" sz="900" b="1" i="1" dirty="0" err="1" smtClean="0"/>
              <a:t>Bayes</a:t>
            </a:r>
            <a:r>
              <a:rPr lang="en-GB" sz="900" b="1" i="1" dirty="0" smtClean="0"/>
              <a:t> values (Result class from </a:t>
            </a:r>
            <a:r>
              <a:rPr lang="en-GB" sz="900" b="1" i="1" dirty="0" err="1" smtClean="0"/>
              <a:t>classifier.prediction</a:t>
            </a:r>
            <a:r>
              <a:rPr lang="en-GB" sz="900" b="1" i="1" dirty="0" smtClean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</a:t>
            </a:r>
            <a:r>
              <a:rPr lang="en-GB" sz="900" dirty="0" err="1" smtClean="0"/>
              <a:t>predictionResult</a:t>
            </a:r>
            <a:r>
              <a:rPr lang="en-GB" sz="900" dirty="0" smtClean="0"/>
              <a:t> = </a:t>
            </a:r>
            <a:r>
              <a:rPr lang="en-GB" sz="900" dirty="0" err="1" smtClean="0"/>
              <a:t>algorithm_test.compute</a:t>
            </a:r>
            <a:r>
              <a:rPr lang="en-GB" sz="900" dirty="0" smtClean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Решение в </a:t>
            </a:r>
            <a:r>
              <a:rPr lang="en-US" b="1" dirty="0" smtClean="0">
                <a:solidFill>
                  <a:schemeClr val="bg1"/>
                </a:solidFill>
              </a:rPr>
              <a:t>DAAL: dense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Shape 149"/>
          <p:cNvSpPr/>
          <p:nvPr/>
        </p:nvSpPr>
        <p:spPr>
          <a:xfrm>
            <a:off x="1500166" y="1071553"/>
            <a:ext cx="6215106" cy="3228390"/>
          </a:xfrm>
          <a:prstGeom prst="rect">
            <a:avLst/>
          </a:prstGeom>
          <a:solidFill>
            <a:srgbClr val="C0E4F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/>
              <a:t>from </a:t>
            </a:r>
            <a:r>
              <a:rPr lang="en-US" sz="900" dirty="0" err="1"/>
              <a:t>sklearn</a:t>
            </a:r>
            <a:r>
              <a:rPr lang="en-US" sz="900" dirty="0"/>
              <a:t> import metrics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/>
              <a:t>import </a:t>
            </a:r>
            <a:r>
              <a:rPr lang="en-US" sz="900" dirty="0" err="1"/>
              <a:t>numpy</a:t>
            </a:r>
            <a:r>
              <a:rPr lang="en-US" sz="900" dirty="0"/>
              <a:t> as </a:t>
            </a:r>
            <a:r>
              <a:rPr lang="en-US" sz="900" dirty="0" smtClean="0"/>
              <a:t>np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US" sz="90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err="1"/>
              <a:t>def</a:t>
            </a:r>
            <a:r>
              <a:rPr lang="en-GB" sz="900" dirty="0"/>
              <a:t> </a:t>
            </a:r>
            <a:r>
              <a:rPr lang="en-GB" sz="900" b="1" dirty="0" err="1"/>
              <a:t>getArrayFromNT</a:t>
            </a:r>
            <a:r>
              <a:rPr lang="en-GB" sz="900" dirty="0"/>
              <a:t>(table, </a:t>
            </a:r>
            <a:r>
              <a:rPr lang="en-GB" sz="900" dirty="0" err="1"/>
              <a:t>nrows</a:t>
            </a:r>
            <a:r>
              <a:rPr lang="en-GB" sz="900" dirty="0"/>
              <a:t>=0):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bd</a:t>
            </a:r>
            <a:r>
              <a:rPr lang="en-GB" sz="900" dirty="0"/>
              <a:t> = BlockDescriptor_Float64()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if </a:t>
            </a:r>
            <a:r>
              <a:rPr lang="en-GB" sz="900" dirty="0" err="1"/>
              <a:t>nrows</a:t>
            </a:r>
            <a:r>
              <a:rPr lang="en-GB" sz="900" dirty="0"/>
              <a:t> == 0: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    </a:t>
            </a:r>
            <a:r>
              <a:rPr lang="en-GB" sz="900" dirty="0" err="1"/>
              <a:t>nrows</a:t>
            </a:r>
            <a:r>
              <a:rPr lang="en-GB" sz="900" dirty="0"/>
              <a:t> = </a:t>
            </a:r>
            <a:r>
              <a:rPr lang="en-GB" sz="900" dirty="0" err="1"/>
              <a:t>table.getNumberOfRows</a:t>
            </a:r>
            <a:r>
              <a:rPr lang="en-GB" sz="900" dirty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table.getBlockOfRows</a:t>
            </a:r>
            <a:r>
              <a:rPr lang="en-GB" sz="900" dirty="0"/>
              <a:t>(0, </a:t>
            </a:r>
            <a:r>
              <a:rPr lang="en-GB" sz="900" dirty="0" err="1"/>
              <a:t>nrows</a:t>
            </a:r>
            <a:r>
              <a:rPr lang="en-GB" sz="900" dirty="0"/>
              <a:t>, </a:t>
            </a:r>
            <a:r>
              <a:rPr lang="en-GB" sz="900" dirty="0" err="1"/>
              <a:t>readOnly</a:t>
            </a:r>
            <a:r>
              <a:rPr lang="en-GB" sz="900" dirty="0"/>
              <a:t>, </a:t>
            </a:r>
            <a:r>
              <a:rPr lang="en-GB" sz="900" dirty="0" err="1"/>
              <a:t>bd</a:t>
            </a:r>
            <a:r>
              <a:rPr lang="en-GB" sz="900" dirty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npa</a:t>
            </a:r>
            <a:r>
              <a:rPr lang="en-GB" sz="900" dirty="0"/>
              <a:t> = </a:t>
            </a:r>
            <a:r>
              <a:rPr lang="en-GB" sz="900" dirty="0" err="1"/>
              <a:t>bd.getArray</a:t>
            </a:r>
            <a:r>
              <a:rPr lang="en-GB" sz="900" dirty="0"/>
              <a:t>()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</a:t>
            </a:r>
            <a:r>
              <a:rPr lang="en-GB" sz="900" dirty="0" err="1"/>
              <a:t>table.releaseBlockOfRows</a:t>
            </a:r>
            <a:r>
              <a:rPr lang="en-GB" sz="900" dirty="0"/>
              <a:t>(</a:t>
            </a:r>
            <a:r>
              <a:rPr lang="en-GB" sz="900" dirty="0" err="1"/>
              <a:t>bd</a:t>
            </a:r>
            <a:r>
              <a:rPr lang="en-GB" sz="900" dirty="0"/>
              <a:t>)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   return </a:t>
            </a:r>
            <a:r>
              <a:rPr lang="en-GB" sz="900" dirty="0" err="1" smtClean="0"/>
              <a:t>npa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b="1" i="1" dirty="0"/>
              <a:t># </a:t>
            </a:r>
            <a:r>
              <a:rPr lang="ru-RU" sz="900" b="1" i="1" dirty="0"/>
              <a:t>Точность </a:t>
            </a:r>
            <a:r>
              <a:rPr lang="ru-RU" sz="900" b="1" i="1" dirty="0" smtClean="0"/>
              <a:t>классификации</a:t>
            </a:r>
            <a:endParaRPr lang="en-GB" sz="90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print("</a:t>
            </a:r>
            <a:r>
              <a:rPr lang="ru-RU" sz="900" dirty="0"/>
              <a:t>Точность классификации </a:t>
            </a:r>
            <a:r>
              <a:rPr lang="en-US" sz="900" dirty="0"/>
              <a:t>– </a:t>
            </a:r>
            <a:r>
              <a:rPr lang="ru-RU" sz="900" dirty="0"/>
              <a:t>доля верно классифицированных объектов из тестовой выборки \</a:t>
            </a:r>
            <a:r>
              <a:rPr lang="en-GB" sz="900" dirty="0"/>
              <a:t>n</a:t>
            </a:r>
            <a:r>
              <a:rPr lang="en-GB" sz="900" dirty="0" smtClean="0"/>
              <a:t>")</a:t>
            </a:r>
            <a:endParaRPr lang="ru-RU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t</a:t>
            </a:r>
            <a:r>
              <a:rPr lang="en-US" sz="900" dirty="0" err="1" smtClean="0"/>
              <a:t>est_pred</a:t>
            </a:r>
            <a:r>
              <a:rPr lang="en-US" sz="900" dirty="0" smtClean="0"/>
              <a:t> = </a:t>
            </a:r>
            <a:r>
              <a:rPr lang="en-GB" sz="900" dirty="0" err="1" smtClean="0"/>
              <a:t>getArrayFromNT</a:t>
            </a:r>
            <a:r>
              <a:rPr lang="en-GB" sz="900" dirty="0" smtClean="0"/>
              <a:t>(</a:t>
            </a:r>
            <a:r>
              <a:rPr lang="en-GB" sz="900" dirty="0" err="1" smtClean="0"/>
              <a:t>predictionResult.get</a:t>
            </a:r>
            <a:r>
              <a:rPr lang="en-GB" sz="900" dirty="0" smtClean="0"/>
              <a:t>(</a:t>
            </a:r>
            <a:r>
              <a:rPr lang="en-GB" sz="900" dirty="0" err="1" smtClean="0"/>
              <a:t>classifier.prediction.prediction</a:t>
            </a:r>
            <a:r>
              <a:rPr lang="en-GB" sz="900" dirty="0" smtClean="0"/>
              <a:t>))</a:t>
            </a:r>
            <a:endParaRPr lang="en-US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900" dirty="0" err="1" smtClean="0"/>
              <a:t>test_truth</a:t>
            </a:r>
            <a:r>
              <a:rPr lang="en-US" sz="900" dirty="0" smtClean="0"/>
              <a:t> = </a:t>
            </a:r>
            <a:r>
              <a:rPr lang="en-GB" sz="900" dirty="0" err="1" smtClean="0"/>
              <a:t>getArrayFromNT</a:t>
            </a:r>
            <a:r>
              <a:rPr lang="en-GB" sz="900" dirty="0" smtClean="0"/>
              <a:t>(</a:t>
            </a:r>
            <a:r>
              <a:rPr lang="en-GB" sz="900" dirty="0" err="1" smtClean="0"/>
              <a:t>testGroundTruth</a:t>
            </a:r>
            <a:r>
              <a:rPr lang="en-GB" sz="900" dirty="0" smtClean="0"/>
              <a:t>)</a:t>
            </a:r>
            <a:endParaRPr lang="en-GB" sz="900" dirty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err="1" smtClean="0"/>
              <a:t>metrics.accuracy_score</a:t>
            </a:r>
            <a:r>
              <a:rPr lang="en-GB" sz="900" dirty="0" smtClean="0"/>
              <a:t>(</a:t>
            </a:r>
            <a:r>
              <a:rPr lang="en-GB" sz="900" dirty="0" err="1" smtClean="0"/>
              <a:t>test_pred</a:t>
            </a:r>
            <a:r>
              <a:rPr lang="en-GB" sz="900" dirty="0" smtClean="0"/>
              <a:t>, 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 smtClean="0"/>
              <a:t>                                       </a:t>
            </a:r>
            <a:r>
              <a:rPr lang="en-GB" sz="900" dirty="0" smtClean="0"/>
              <a:t> </a:t>
            </a:r>
            <a:r>
              <a:rPr lang="en-GB" sz="900" dirty="0" err="1" smtClean="0"/>
              <a:t>test_truth</a:t>
            </a:r>
            <a:r>
              <a:rPr lang="en-GB" sz="900" dirty="0" smtClean="0"/>
              <a:t>, </a:t>
            </a:r>
            <a:endParaRPr lang="en-GB" sz="900" dirty="0" smtClean="0"/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GB" sz="900" dirty="0"/>
              <a:t> </a:t>
            </a:r>
            <a:r>
              <a:rPr lang="en-GB" sz="900" dirty="0" smtClean="0"/>
              <a:t>                                      </a:t>
            </a:r>
            <a:r>
              <a:rPr lang="en-GB" sz="900" dirty="0" smtClean="0"/>
              <a:t> normalize=True</a:t>
            </a:r>
            <a:r>
              <a:rPr lang="en-GB" sz="900" dirty="0"/>
              <a:t>)</a:t>
            </a:r>
            <a:endParaRPr lang="en-GB" sz="900" dirty="0" smtClean="0"/>
          </a:p>
        </p:txBody>
      </p:sp>
      <p:sp>
        <p:nvSpPr>
          <p:cNvPr id="7" name="Shape 149"/>
          <p:cNvSpPr/>
          <p:nvPr/>
        </p:nvSpPr>
        <p:spPr>
          <a:xfrm>
            <a:off x="1500166" y="4308265"/>
            <a:ext cx="6215106" cy="60299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/>
          <a:lstStyle/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</a:t>
            </a:r>
            <a:r>
              <a:rPr lang="ru-RU" sz="1000" dirty="0" smtClean="0"/>
              <a:t>Точность классификации </a:t>
            </a:r>
            <a:r>
              <a:rPr lang="en-US" sz="1000" dirty="0" smtClean="0"/>
              <a:t>– </a:t>
            </a:r>
            <a:r>
              <a:rPr lang="ru-RU" sz="1000" dirty="0" smtClean="0"/>
              <a:t>доля верно классифицированных объектов из тестовой выборки</a:t>
            </a:r>
          </a:p>
          <a:p>
            <a:pPr defTabSz="457200">
              <a:defRPr sz="2500">
                <a:latin typeface="Menlo"/>
                <a:ea typeface="Menlo"/>
                <a:cs typeface="Menlo"/>
                <a:sym typeface="Menlo"/>
              </a:defRPr>
            </a:pPr>
            <a:r>
              <a:rPr lang="en-US" sz="1000" dirty="0" smtClean="0"/>
              <a:t>## </a:t>
            </a:r>
            <a:r>
              <a:rPr lang="en-US" sz="1000" dirty="0"/>
              <a:t>0.63595326606479019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xmlns="" val="33069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2" y="1"/>
          <a:ext cx="9143992" cy="5143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7292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  <a:gridCol w="389335"/>
              </a:tblGrid>
              <a:tr h="1060604"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alt.atheism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comp.graphics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comp.os.ms-windows.misc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comp.sys.ibm.pc.hardware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comp.sys.mac.hardware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comp.windows.x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misc.forsale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rec.autos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rec.motorcycles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rec.sport.baseball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rec.sport.hockey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sci.crypt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sci.electronics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sci.med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sci.space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soc.religion.christian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talk.politics.guns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talk.politics.mideast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talk.politics.misc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9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talk.religion.misc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vert="vert27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alt.atheism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comp.graphics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comp.os.ms-windows.misc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comp.sys.ibm.pc.hardware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comp.sys.mac.hardware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comp.windows.x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misc.forsale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rec.autos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rec.motorcycles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rec.sport.baseball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rec.sport.hockey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364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sci.crypt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sci.electronics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sci.med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sci.space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soc.religion.christian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talk.politics.guns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talk.politics.mideast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talk.politics.misc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204145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800" b="0" i="0" u="none" strike="noStrike" dirty="0" err="1">
                          <a:solidFill>
                            <a:schemeClr val="bg1"/>
                          </a:solidFill>
                          <a:latin typeface="Menlo"/>
                        </a:rPr>
                        <a:t>talk.religion.misc</a:t>
                      </a:r>
                      <a:endParaRPr lang="en-GB" sz="800" b="0" i="0" u="none" strike="noStrike" dirty="0">
                        <a:solidFill>
                          <a:schemeClr val="bg1"/>
                        </a:solidFill>
                        <a:latin typeface="Menlo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Сравнение скорости (100 запусков)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5468357"/>
              </p:ext>
            </p:extLst>
          </p:nvPr>
        </p:nvGraphicFramePr>
        <p:xfrm>
          <a:off x="1357290" y="1428742"/>
          <a:ext cx="614363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2714612"/>
              </a:tblGrid>
              <a:tr h="3270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Time (seconds)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GB" dirty="0" smtClean="0"/>
                        <a:t>Train</a:t>
                      </a:r>
                      <a:r>
                        <a:rPr lang="en-GB" baseline="0" dirty="0" smtClean="0"/>
                        <a:t> Sparse: </a:t>
                      </a:r>
                      <a:r>
                        <a:rPr lang="en-GB" baseline="0" dirty="0" err="1" smtClean="0"/>
                        <a:t>Sklearn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0.70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r>
                        <a:rPr lang="en-US" baseline="0" dirty="0" smtClean="0"/>
                        <a:t> Sparse: DAAL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0.27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r>
                        <a:rPr lang="en-US" baseline="0" dirty="0" smtClean="0"/>
                        <a:t> Dense: </a:t>
                      </a:r>
                      <a:r>
                        <a:rPr lang="en-GB" baseline="0" dirty="0" err="1" smtClean="0"/>
                        <a:t>Sklearn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11.34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US" dirty="0" smtClean="0"/>
                        <a:t>Train Dense: DAAL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4.28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GB" dirty="0" smtClean="0"/>
                        <a:t>Predict</a:t>
                      </a:r>
                      <a:r>
                        <a:rPr lang="en-GB" baseline="0" dirty="0" smtClean="0"/>
                        <a:t> Sparse: </a:t>
                      </a:r>
                      <a:r>
                        <a:rPr lang="en-GB" baseline="0" dirty="0" err="1" smtClean="0"/>
                        <a:t>Sklearn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0.19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Sparse: DAAL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</a:t>
                      </a:r>
                      <a:r>
                        <a:rPr lang="en-US" baseline="0" dirty="0" smtClean="0"/>
                        <a:t> Dense: </a:t>
                      </a:r>
                      <a:r>
                        <a:rPr lang="en-GB" baseline="0" dirty="0" err="1" smtClean="0"/>
                        <a:t>Sklearn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5.43</a:t>
                      </a:r>
                      <a:endParaRPr lang="ru-RU" dirty="0"/>
                    </a:p>
                  </a:txBody>
                  <a:tcPr/>
                </a:tc>
              </a:tr>
              <a:tr h="327026">
                <a:tc>
                  <a:txBody>
                    <a:bodyPr/>
                    <a:lstStyle/>
                    <a:p>
                      <a:r>
                        <a:rPr lang="en-US" dirty="0" smtClean="0"/>
                        <a:t>Predict Dense: DAAL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1.94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Для набора </a:t>
            </a:r>
            <a:r>
              <a:rPr lang="ru-RU" dirty="0"/>
              <a:t>данных «</a:t>
            </a:r>
            <a:r>
              <a:rPr lang="en-GB" dirty="0"/>
              <a:t>20 Newsgroups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Подобрать оптимальное значение параметра </a:t>
            </a:r>
            <a:r>
              <a:rPr lang="en-US" dirty="0" smtClean="0"/>
              <a:t>α </a:t>
            </a:r>
            <a:r>
              <a:rPr lang="ru-RU" dirty="0" smtClean="0"/>
              <a:t>из интервала (0, 1)</a:t>
            </a:r>
          </a:p>
          <a:p>
            <a:r>
              <a:rPr lang="ru-RU" dirty="0" smtClean="0"/>
              <a:t>Обучить классификатор с разными априорными вероятностями классов</a:t>
            </a:r>
            <a:r>
              <a:rPr lang="en-US" dirty="0" smtClean="0"/>
              <a:t>: </a:t>
            </a:r>
            <a:r>
              <a:rPr lang="ru-RU" dirty="0" smtClean="0"/>
              <a:t>равными и соответствующими долям классов в обучающей выборке</a:t>
            </a:r>
          </a:p>
          <a:p>
            <a:r>
              <a:rPr lang="ru-RU" dirty="0" smtClean="0"/>
              <a:t>Использовать </a:t>
            </a:r>
            <a:r>
              <a:rPr lang="en-US" dirty="0" err="1" smtClean="0"/>
              <a:t>tfidf</a:t>
            </a:r>
            <a:r>
              <a:rPr lang="ru-RU" dirty="0" smtClean="0"/>
              <a:t> вместо частоты встречаемости слов</a:t>
            </a:r>
          </a:p>
          <a:p>
            <a:r>
              <a:rPr lang="ru-RU" dirty="0" smtClean="0"/>
              <a:t>Сравнить результаты (точность, скорость работы) в </a:t>
            </a:r>
            <a:r>
              <a:rPr lang="en-US" dirty="0" err="1" smtClean="0"/>
              <a:t>sklearn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DAAL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Векторное представление текстов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200150"/>
            <a:ext cx="8572560" cy="380049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Словарь </a:t>
            </a:r>
            <a:r>
              <a:rPr lang="en-US" sz="2800" i="1" dirty="0" smtClean="0"/>
              <a:t>W</a:t>
            </a:r>
            <a:r>
              <a:rPr lang="ru-RU" sz="2800" dirty="0" smtClean="0"/>
              <a:t> – множество слов (после предобработки, нормализации, удаления стоп-слов), </a:t>
            </a:r>
            <a:r>
              <a:rPr lang="en-US" sz="2800" dirty="0" smtClean="0"/>
              <a:t>|</a:t>
            </a:r>
            <a:r>
              <a:rPr lang="en-US" sz="2800" i="1" dirty="0" smtClean="0"/>
              <a:t>W</a:t>
            </a:r>
            <a:r>
              <a:rPr lang="en-US" sz="2800" dirty="0" smtClean="0"/>
              <a:t>| = m</a:t>
            </a:r>
          </a:p>
          <a:p>
            <a:r>
              <a:rPr lang="ru-RU" sz="2800" dirty="0" smtClean="0"/>
              <a:t>Документы </a:t>
            </a:r>
            <a:r>
              <a:rPr lang="en-US" sz="2800" i="1" dirty="0" smtClean="0"/>
              <a:t>D</a:t>
            </a:r>
            <a:r>
              <a:rPr lang="ru-RU" sz="2800" dirty="0" smtClean="0"/>
              <a:t> – множество статей, </a:t>
            </a:r>
            <a:r>
              <a:rPr lang="en-US" sz="2800" dirty="0" smtClean="0"/>
              <a:t>|</a:t>
            </a:r>
            <a:r>
              <a:rPr lang="en-US" sz="2800" i="1" dirty="0" smtClean="0"/>
              <a:t>D</a:t>
            </a:r>
            <a:r>
              <a:rPr lang="en-US" sz="2800" dirty="0" smtClean="0"/>
              <a:t>| = n</a:t>
            </a:r>
            <a:endParaRPr lang="ru-RU" sz="2800" dirty="0" smtClean="0"/>
          </a:p>
          <a:p>
            <a:r>
              <a:rPr lang="ru-RU" sz="2800" dirty="0" smtClean="0"/>
              <a:t>Статья </a:t>
            </a:r>
            <a:r>
              <a:rPr lang="en-US" sz="2800" i="1" dirty="0" smtClean="0"/>
              <a:t>x</a:t>
            </a:r>
            <a:r>
              <a:rPr lang="ru-RU" sz="2800" dirty="0" smtClean="0"/>
              <a:t> представляется как вектор </a:t>
            </a:r>
          </a:p>
          <a:p>
            <a:endParaRPr lang="ru-RU" sz="2800" dirty="0" smtClean="0"/>
          </a:p>
          <a:p>
            <a:r>
              <a:rPr lang="en-US" sz="2800" dirty="0" smtClean="0"/>
              <a:t>Document-term matrix</a:t>
            </a:r>
            <a:r>
              <a:rPr lang="ru-RU" sz="2800" dirty="0" smtClean="0"/>
              <a:t> </a:t>
            </a:r>
            <a:r>
              <a:rPr lang="en-US" sz="2800" i="1" dirty="0" smtClean="0"/>
              <a:t>X</a:t>
            </a:r>
            <a:r>
              <a:rPr lang="en-US" sz="2800" dirty="0" smtClean="0"/>
              <a:t>:</a:t>
            </a:r>
            <a:r>
              <a:rPr lang="ru-RU" sz="2800" dirty="0" smtClean="0"/>
              <a:t> строки – документы, столбцы – слова</a:t>
            </a:r>
          </a:p>
          <a:p>
            <a:endParaRPr lang="ru-RU" sz="2000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286116" y="3071816"/>
          <a:ext cx="2531267" cy="571504"/>
        </p:xfrm>
        <a:graphic>
          <a:graphicData uri="http://schemas.openxmlformats.org/presentationml/2006/ole">
            <p:oleObj spid="_x0000_s20514" name="Формула" r:id="rId3" imgW="10160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Векторное представление текстов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049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Элементы матрицы </a:t>
            </a:r>
            <a:r>
              <a:rPr lang="en-US" sz="2400" dirty="0" smtClean="0"/>
              <a:t>     :</a:t>
            </a:r>
          </a:p>
          <a:p>
            <a:pPr lvl="1">
              <a:buFont typeface="Courier New" pitchFamily="49" charset="0"/>
              <a:buChar char="o"/>
            </a:pPr>
            <a:r>
              <a:rPr lang="ru-RU" sz="2400" dirty="0" smtClean="0"/>
              <a:t>Бинарные: </a:t>
            </a:r>
          </a:p>
          <a:p>
            <a:pPr lvl="1">
              <a:buFont typeface="Courier New" pitchFamily="49" charset="0"/>
              <a:buChar char="o"/>
            </a:pPr>
            <a:endParaRPr lang="ru-RU" sz="24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Term frequency</a:t>
            </a:r>
            <a:r>
              <a:rPr lang="ru-RU" sz="2400" dirty="0" smtClean="0"/>
              <a:t> (</a:t>
            </a:r>
            <a:r>
              <a:rPr lang="en-US" sz="2400" dirty="0" err="1" smtClean="0"/>
              <a:t>tf</a:t>
            </a:r>
            <a:r>
              <a:rPr lang="ru-RU" sz="2400" dirty="0" smtClean="0"/>
              <a:t>): сколько раз слово </a:t>
            </a:r>
            <a:r>
              <a:rPr lang="en-US" sz="2400" i="1" dirty="0" smtClean="0"/>
              <a:t>t</a:t>
            </a:r>
            <a:r>
              <a:rPr lang="en-US" sz="2400" dirty="0" smtClean="0"/>
              <a:t> </a:t>
            </a:r>
            <a:r>
              <a:rPr lang="ru-RU" sz="2400" dirty="0" smtClean="0"/>
              <a:t>встречается в документе</a:t>
            </a:r>
            <a:r>
              <a:rPr lang="en-US" sz="2400" i="1" dirty="0" smtClean="0"/>
              <a:t> d</a:t>
            </a:r>
            <a:r>
              <a:rPr lang="ru-RU" sz="2400" dirty="0" smtClean="0"/>
              <a:t> или производная от этого величина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TF-IDF:</a:t>
            </a:r>
            <a:r>
              <a:rPr lang="ru-RU" sz="2400" dirty="0" smtClean="0"/>
              <a:t> </a:t>
            </a:r>
          </a:p>
          <a:p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428992" y="1214428"/>
          <a:ext cx="428628" cy="483935"/>
        </p:xfrm>
        <a:graphic>
          <a:graphicData uri="http://schemas.openxmlformats.org/presentationml/2006/ole">
            <p:oleObj spid="_x0000_s35954" name="Формула" r:id="rId3" imgW="203112" imgH="228501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357421" y="3357568"/>
          <a:ext cx="4414047" cy="428628"/>
        </p:xfrm>
        <a:graphic>
          <a:graphicData uri="http://schemas.openxmlformats.org/presentationml/2006/ole">
            <p:oleObj spid="_x0000_s35955" name="Формула" r:id="rId4" imgW="2095500" imgH="20320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357422" y="3786196"/>
          <a:ext cx="4071966" cy="891599"/>
        </p:xfrm>
        <a:graphic>
          <a:graphicData uri="http://schemas.openxmlformats.org/presentationml/2006/ole">
            <p:oleObj spid="_x0000_s35956" name="Формула" r:id="rId5" imgW="2032000" imgH="4445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857488" y="1643056"/>
          <a:ext cx="857256" cy="789252"/>
        </p:xfrm>
        <a:graphic>
          <a:graphicData uri="http://schemas.openxmlformats.org/presentationml/2006/ole">
            <p:oleObj spid="_x0000_s35957" name="Формула" r:id="rId6" imgW="469696" imgH="431613" progId="Equation.3">
              <p:embed/>
            </p:oleObj>
          </a:graphicData>
        </a:graphic>
      </p:graphicFrame>
      <p:sp>
        <p:nvSpPr>
          <p:cNvPr id="10" name="Левая фигурная скобка 9"/>
          <p:cNvSpPr/>
          <p:nvPr/>
        </p:nvSpPr>
        <p:spPr>
          <a:xfrm>
            <a:off x="2714612" y="1643056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05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Байесовский классификатор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Задача: необходимо найти наиболее вероятное значение          класса объекта                                при условии заданных признаков объекта.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071670" y="1785932"/>
          <a:ext cx="974725" cy="519113"/>
        </p:xfrm>
        <a:graphic>
          <a:graphicData uri="http://schemas.openxmlformats.org/presentationml/2006/ole">
            <p:oleObj spid="_x0000_s1111" name="Формула" r:id="rId3" imgW="380835" imgH="203112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643570" y="1714494"/>
          <a:ext cx="2590800" cy="584200"/>
        </p:xfrm>
        <a:graphic>
          <a:graphicData uri="http://schemas.openxmlformats.org/presentationml/2006/ole">
            <p:oleObj spid="_x0000_s1112" name="Формула" r:id="rId4" imgW="1016000" imgH="2286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00298" y="3071816"/>
          <a:ext cx="3725766" cy="857256"/>
        </p:xfrm>
        <a:graphic>
          <a:graphicData uri="http://schemas.openxmlformats.org/presentationml/2006/ole">
            <p:oleObj spid="_x0000_s1113" name="Формула" r:id="rId5" imgW="1435100" imgH="330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Формула Байеса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43108" y="2643188"/>
          <a:ext cx="4142244" cy="1209682"/>
        </p:xfrm>
        <a:graphic>
          <a:graphicData uri="http://schemas.openxmlformats.org/presentationml/2006/ole">
            <p:oleObj spid="_x0000_s2081" name="Формула" r:id="rId3" imgW="1435100" imgH="4191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3108" y="4143386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априорная вероятность объекта </a:t>
            </a:r>
            <a:r>
              <a:rPr lang="en-US" i="1" dirty="0" smtClean="0"/>
              <a:t>x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0694" y="414338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не зависит от </a:t>
            </a:r>
            <a:r>
              <a:rPr lang="en-US" i="1" dirty="0" smtClean="0"/>
              <a:t>y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43570" y="157161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априорная вероятность класса </a:t>
            </a:r>
            <a:r>
              <a:rPr lang="en-US" i="1" dirty="0" smtClean="0"/>
              <a:t>y</a:t>
            </a:r>
            <a:endParaRPr lang="ru-RU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157161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апостериорная вероятность </a:t>
            </a:r>
            <a:r>
              <a:rPr lang="en-US" i="1" dirty="0" smtClean="0"/>
              <a:t>y</a:t>
            </a:r>
            <a:r>
              <a:rPr lang="ru-RU" i="1" dirty="0" smtClean="0"/>
              <a:t> при условии </a:t>
            </a:r>
            <a:r>
              <a:rPr lang="en-US" i="1" dirty="0" smtClean="0"/>
              <a:t>x</a:t>
            </a:r>
            <a:endParaRPr lang="ru-RU" i="1" dirty="0"/>
          </a:p>
        </p:txBody>
      </p:sp>
      <p:sp>
        <p:nvSpPr>
          <p:cNvPr id="15" name="Стрелка вправо 14"/>
          <p:cNvSpPr/>
          <p:nvPr/>
        </p:nvSpPr>
        <p:spPr>
          <a:xfrm rot="19011205">
            <a:off x="4299974" y="3990666"/>
            <a:ext cx="269364" cy="129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3388002">
            <a:off x="5579858" y="4003713"/>
            <a:ext cx="269364" cy="129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6721037">
            <a:off x="5976396" y="2370516"/>
            <a:ext cx="269364" cy="129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2908898">
            <a:off x="4003409" y="2365084"/>
            <a:ext cx="269364" cy="129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Байесовский классификатор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Максимум вероятности: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Часто по умолчанию предполагают значения классов равновероятными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4098" name="Содержимое 5"/>
          <p:cNvGraphicFramePr>
            <a:graphicFrameLocks noChangeAspect="1"/>
          </p:cNvGraphicFramePr>
          <p:nvPr/>
        </p:nvGraphicFramePr>
        <p:xfrm>
          <a:off x="2071669" y="1898335"/>
          <a:ext cx="4714909" cy="901228"/>
        </p:xfrm>
        <a:graphic>
          <a:graphicData uri="http://schemas.openxmlformats.org/presentationml/2006/ole">
            <p:oleObj spid="_x0000_s4154" name="Формула" r:id="rId3" imgW="1727200" imgH="330200" progId="Equation.3">
              <p:embed/>
            </p:oleObj>
          </a:graphicData>
        </a:graphic>
      </p:graphicFrame>
      <p:graphicFrame>
        <p:nvGraphicFramePr>
          <p:cNvPr id="4099" name="Содержимое 5"/>
          <p:cNvGraphicFramePr>
            <a:graphicFrameLocks noChangeAspect="1"/>
          </p:cNvGraphicFramePr>
          <p:nvPr/>
        </p:nvGraphicFramePr>
        <p:xfrm>
          <a:off x="2500298" y="4071948"/>
          <a:ext cx="3944952" cy="907753"/>
        </p:xfrm>
        <a:graphic>
          <a:graphicData uri="http://schemas.openxmlformats.org/presentationml/2006/ole">
            <p:oleObj spid="_x0000_s4155" name="Формула" r:id="rId4" imgW="1435100" imgH="330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Рубрикация новостных статей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2357435"/>
            <a:ext cx="9144000" cy="2237187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Оценка               : частота встречаемости статей рубрики </a:t>
            </a:r>
            <a:r>
              <a:rPr lang="en-US" sz="2800" i="1" dirty="0" smtClean="0"/>
              <a:t>v</a:t>
            </a:r>
            <a:r>
              <a:rPr lang="ru-RU" sz="2800" dirty="0" smtClean="0"/>
              <a:t> в коллекции</a:t>
            </a:r>
          </a:p>
          <a:p>
            <a:r>
              <a:rPr lang="ru-RU" sz="2800" dirty="0" smtClean="0"/>
              <a:t>                                                           - вероятность в точности такого набора слов. Оценить невозможно, т.к. нет такой статистики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114800" y="2463800"/>
          <a:ext cx="914400" cy="215900"/>
        </p:xfrm>
        <a:graphic>
          <a:graphicData uri="http://schemas.openxmlformats.org/presentationml/2006/ole">
            <p:oleObj spid="_x0000_s37007" name="Формула" r:id="rId3" imgW="391303" imgH="739129" progId="Equation.3">
              <p:embed/>
            </p:oleObj>
          </a:graphicData>
        </a:graphic>
      </p:graphicFrame>
      <p:graphicFrame>
        <p:nvGraphicFramePr>
          <p:cNvPr id="36868" name="Содержимое 5"/>
          <p:cNvGraphicFramePr>
            <a:graphicFrameLocks noChangeAspect="1"/>
          </p:cNvGraphicFramePr>
          <p:nvPr/>
        </p:nvGraphicFramePr>
        <p:xfrm>
          <a:off x="357158" y="1428742"/>
          <a:ext cx="8485303" cy="714380"/>
        </p:xfrm>
        <a:graphic>
          <a:graphicData uri="http://schemas.openxmlformats.org/presentationml/2006/ole">
            <p:oleObj spid="_x0000_s37008" name="Формула" r:id="rId4" imgW="3619500" imgH="3048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643042" y="2428874"/>
          <a:ext cx="1136656" cy="413329"/>
        </p:xfrm>
        <a:graphic>
          <a:graphicData uri="http://schemas.openxmlformats.org/presentationml/2006/ole">
            <p:oleObj spid="_x0000_s37009" name="Формула" r:id="rId5" imgW="558558" imgH="203112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2463800"/>
          <a:ext cx="114300" cy="215900"/>
        </p:xfrm>
        <a:graphic>
          <a:graphicData uri="http://schemas.openxmlformats.org/presentationml/2006/ole">
            <p:oleObj spid="_x0000_s37010" name="Формула" r:id="rId6" imgW="391303" imgH="739129" progId="Equation.3">
              <p:embed/>
            </p:oleObj>
          </a:graphicData>
        </a:graphic>
      </p:graphicFrame>
      <p:graphicFrame>
        <p:nvGraphicFramePr>
          <p:cNvPr id="36871" name="Содержимое 5"/>
          <p:cNvGraphicFramePr>
            <a:graphicFrameLocks noChangeAspect="1"/>
          </p:cNvGraphicFramePr>
          <p:nvPr/>
        </p:nvGraphicFramePr>
        <p:xfrm>
          <a:off x="357158" y="3214692"/>
          <a:ext cx="4786346" cy="502962"/>
        </p:xfrm>
        <a:graphic>
          <a:graphicData uri="http://schemas.openxmlformats.org/presentationml/2006/ole">
            <p:oleObj spid="_x0000_s37011" name="Формула" r:id="rId7" imgW="21717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063229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Наивный Байес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394472"/>
          </a:xfrm>
        </p:spPr>
        <p:txBody>
          <a:bodyPr>
            <a:normAutofit/>
          </a:bodyPr>
          <a:lstStyle/>
          <a:p>
            <a:r>
              <a:rPr lang="ru-RU" dirty="0" smtClean="0"/>
              <a:t>Предположим условную независимость атрибутов при условии данного значения целевой функции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57158" y="3000378"/>
          <a:ext cx="8256588" cy="928688"/>
        </p:xfrm>
        <a:graphic>
          <a:graphicData uri="http://schemas.openxmlformats.org/presentationml/2006/ole">
            <p:oleObj spid="_x0000_s37918" name="Формула" r:id="rId3" imgW="406400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564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6206</TotalTime>
  <Words>2026</Words>
  <Application>Microsoft Office PowerPoint</Application>
  <PresentationFormat>Экран (16:9)</PresentationFormat>
  <Paragraphs>798</Paragraphs>
  <Slides>29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Office Theme</vt:lpstr>
      <vt:lpstr>Формула</vt:lpstr>
      <vt:lpstr>Лабораторная работа № 4  Наивный байесовский классификатор</vt:lpstr>
      <vt:lpstr>Бизнес-задача: Рубрикация новостных статей</vt:lpstr>
      <vt:lpstr>Векторное представление текстов</vt:lpstr>
      <vt:lpstr>Векторное представление текстов</vt:lpstr>
      <vt:lpstr>Байесовский классификатор</vt:lpstr>
      <vt:lpstr>Формула Байеса</vt:lpstr>
      <vt:lpstr>Байесовский классификатор</vt:lpstr>
      <vt:lpstr>Рубрикация новостных статей</vt:lpstr>
      <vt:lpstr>Наивный Байес</vt:lpstr>
      <vt:lpstr>Генеративная модель </vt:lpstr>
      <vt:lpstr>Multinomial Naïve Bayes</vt:lpstr>
      <vt:lpstr>Multinomial Naïve Bayes</vt:lpstr>
      <vt:lpstr>Bernoulli Naïve Bayes</vt:lpstr>
      <vt:lpstr>Bernoulli Naïve Bayes</vt:lpstr>
      <vt:lpstr>Наивный Байес</vt:lpstr>
      <vt:lpstr>Пример: 20 Newsgroups </vt:lpstr>
      <vt:lpstr>Решение в Scikit-learn</vt:lpstr>
      <vt:lpstr>Решение в Scikit-learn</vt:lpstr>
      <vt:lpstr>Решение в Scikit-learn</vt:lpstr>
      <vt:lpstr>Решение в Scikit-learn</vt:lpstr>
      <vt:lpstr>Решение в DAAL: sparse</vt:lpstr>
      <vt:lpstr>Решение в DAAL: sparse</vt:lpstr>
      <vt:lpstr>Решение в DAAL: sparse</vt:lpstr>
      <vt:lpstr>Решение в DAAL: dense</vt:lpstr>
      <vt:lpstr>Решение в DAAL: dense</vt:lpstr>
      <vt:lpstr>Решение в DAAL: dense</vt:lpstr>
      <vt:lpstr>Слайд 27</vt:lpstr>
      <vt:lpstr>Сравнение скорости (100 запусков)</vt:lpstr>
      <vt:lpstr>Задания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Max Ky!er</cp:lastModifiedBy>
  <cp:revision>490</cp:revision>
  <dcterms:modified xsi:type="dcterms:W3CDTF">2017-01-29T12:24:28Z</dcterms:modified>
</cp:coreProperties>
</file>