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75" r:id="rId2"/>
    <p:sldId id="276" r:id="rId3"/>
    <p:sldId id="277" r:id="rId4"/>
    <p:sldId id="259" r:id="rId5"/>
    <p:sldId id="278" r:id="rId6"/>
    <p:sldId id="308" r:id="rId7"/>
    <p:sldId id="281" r:id="rId8"/>
    <p:sldId id="300" r:id="rId9"/>
    <p:sldId id="304" r:id="rId10"/>
    <p:sldId id="306" r:id="rId11"/>
    <p:sldId id="305" r:id="rId12"/>
    <p:sldId id="307" r:id="rId13"/>
    <p:sldId id="279" r:id="rId14"/>
    <p:sldId id="309" r:id="rId15"/>
    <p:sldId id="311" r:id="rId16"/>
    <p:sldId id="313" r:id="rId17"/>
    <p:sldId id="314" r:id="rId18"/>
    <p:sldId id="318" r:id="rId19"/>
    <p:sldId id="326" r:id="rId20"/>
    <p:sldId id="327" r:id="rId21"/>
    <p:sldId id="295" r:id="rId22"/>
    <p:sldId id="282" r:id="rId23"/>
    <p:sldId id="296" r:id="rId24"/>
    <p:sldId id="283" r:id="rId25"/>
    <p:sldId id="284" r:id="rId26"/>
    <p:sldId id="285" r:id="rId27"/>
    <p:sldId id="302" r:id="rId28"/>
    <p:sldId id="286" r:id="rId29"/>
    <p:sldId id="287" r:id="rId30"/>
    <p:sldId id="288" r:id="rId31"/>
    <p:sldId id="291" r:id="rId32"/>
    <p:sldId id="299" r:id="rId33"/>
    <p:sldId id="321" r:id="rId34"/>
    <p:sldId id="328" r:id="rId35"/>
    <p:sldId id="320" r:id="rId36"/>
    <p:sldId id="322" r:id="rId37"/>
    <p:sldId id="325" r:id="rId38"/>
    <p:sldId id="323" r:id="rId39"/>
    <p:sldId id="319" r:id="rId40"/>
    <p:sldId id="297" r:id="rId41"/>
    <p:sldId id="329" r:id="rId42"/>
  </p:sldIdLst>
  <p:sldSz cx="9144000" cy="5143500" type="screen16x9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4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943" autoAdjust="0"/>
  </p:normalViewPr>
  <p:slideViewPr>
    <p:cSldViewPr>
      <p:cViewPr varScale="1">
        <p:scale>
          <a:sx n="107" d="100"/>
          <a:sy n="107" d="100"/>
        </p:scale>
        <p:origin x="-84" y="-4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CDE20-4BD4-435D-8F69-A3C832DA0D44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44B85-D1F1-4B9A-B172-509999B36E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23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44B85-D1F1-4B9A-B172-509999B36E0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58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</a:t>
            </a:r>
            <a:r>
              <a:rPr lang="ru-RU" baseline="0" dirty="0" smtClean="0"/>
              <a:t> транспонируем матрицу данных? Потому что функция </a:t>
            </a:r>
            <a:r>
              <a:rPr lang="en-US" baseline="0" dirty="0" smtClean="0"/>
              <a:t>SVD</a:t>
            </a:r>
            <a:r>
              <a:rPr lang="ru-RU" baseline="0" dirty="0" smtClean="0"/>
              <a:t> в </a:t>
            </a:r>
            <a:r>
              <a:rPr lang="en-US" baseline="0" dirty="0" smtClean="0"/>
              <a:t>DAAL</a:t>
            </a:r>
            <a:r>
              <a:rPr lang="ru-RU" baseline="0" dirty="0" smtClean="0"/>
              <a:t> требует число признаков меньше числа наблюдений. Перейти от одного разложение к другому можно также через транспонирование. Сингулярные числа при этом не меняются.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Почему работаем с </a:t>
            </a:r>
            <a:r>
              <a:rPr lang="en-US" baseline="0" dirty="0" smtClean="0"/>
              <a:t>dense </a:t>
            </a:r>
            <a:r>
              <a:rPr lang="ru-RU" baseline="0" dirty="0" smtClean="0"/>
              <a:t>матрицей, а не </a:t>
            </a:r>
            <a:r>
              <a:rPr lang="en-US" baseline="0" dirty="0" smtClean="0"/>
              <a:t>sparse</a:t>
            </a:r>
            <a:r>
              <a:rPr lang="ru-RU" baseline="0" dirty="0" smtClean="0"/>
              <a:t> как в </a:t>
            </a:r>
            <a:r>
              <a:rPr lang="en-US" baseline="0" dirty="0" err="1" smtClean="0"/>
              <a:t>scikit</a:t>
            </a:r>
            <a:r>
              <a:rPr lang="en-US" baseline="0" dirty="0" smtClean="0"/>
              <a:t>-learn</a:t>
            </a:r>
            <a:r>
              <a:rPr lang="ru-RU" baseline="0" dirty="0" smtClean="0"/>
              <a:t>? </a:t>
            </a:r>
            <a:r>
              <a:rPr lang="en-US" baseline="0" dirty="0" smtClean="0"/>
              <a:t>DAAL</a:t>
            </a:r>
            <a:r>
              <a:rPr lang="ru-RU" baseline="0" dirty="0" smtClean="0"/>
              <a:t> поддерживает выполнение </a:t>
            </a:r>
            <a:r>
              <a:rPr lang="en-US" baseline="0" dirty="0" smtClean="0"/>
              <a:t>SVD</a:t>
            </a:r>
            <a:r>
              <a:rPr lang="ru-RU" baseline="0" dirty="0" smtClean="0"/>
              <a:t> в том числе и для разреженных матриц, однако при экспериментах 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CSRNumericTable</a:t>
            </a:r>
            <a:r>
              <a:rPr lang="en-US" baseline="0" dirty="0" smtClean="0"/>
              <a:t> python </a:t>
            </a:r>
            <a:r>
              <a:rPr lang="ru-RU" baseline="0" dirty="0" smtClean="0"/>
              <a:t>в определенный момент просто падал. Проблему решить не удалось. </a:t>
            </a:r>
            <a:br>
              <a:rPr lang="ru-RU" baseline="0" dirty="0" smtClean="0"/>
            </a:br>
            <a:r>
              <a:rPr lang="ru-RU" baseline="0" dirty="0" smtClean="0"/>
              <a:t>Для </a:t>
            </a:r>
            <a:r>
              <a:rPr lang="en-US" baseline="0" dirty="0" smtClean="0"/>
              <a:t>dense </a:t>
            </a:r>
            <a:r>
              <a:rPr lang="ru-RU" baseline="0" dirty="0" smtClean="0"/>
              <a:t>матрицы вычисления занимают гораздо больше времени, размер потребляемой оперативной памяти раздувается до 18</a:t>
            </a:r>
            <a:r>
              <a:rPr lang="en-US" baseline="0" dirty="0" err="1" smtClean="0"/>
              <a:t>Gb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44B85-D1F1-4B9A-B172-509999B36E02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250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77B-1D44-4FDE-8D16-8342E97F9996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5C6D-4E49-42F5-A8BA-5B4E39130A07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137-890D-495A-853C-57CDF7772518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7E28-F410-4DA5-8DA1-FED1A766FA86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203-2885-4090-9998-73F994D17DD8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40BA-6431-4133-AB9D-73DAF4ECC541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0B2B-C2F2-45F3-AC34-782058779F93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21D-B41A-41E9-BD4A-36DDA663B3B7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463A-4E07-49E7-867A-4AC1916910AD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50D7-2641-4618-B406-39DC046143A5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1B27-6C1A-401C-A737-FE359CC085A7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FF53-7096-4EA7-896C-7F299B35FD49}" type="datetime1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qwone.com/~jason/20Newsgroups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ics.uci.edu/ml/datasets/Turkiye+Student+Evaluation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761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Лабораторная работа № 2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Анализ </a:t>
            </a:r>
            <a:r>
              <a:rPr lang="ru-RU" b="1" dirty="0"/>
              <a:t>главных компонент</a:t>
            </a:r>
            <a:endParaRPr lang="ru-RU" dirty="0"/>
          </a:p>
        </p:txBody>
      </p:sp>
      <p:sp>
        <p:nvSpPr>
          <p:cNvPr id="4" name="AutoShape 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460375" y="1202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612775" y="2345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765175" y="3488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asted-image.tif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362206" y="2876550"/>
            <a:ext cx="1300813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tif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95803" y="2724151"/>
            <a:ext cx="2285999" cy="17345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230310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Principal Component Analysis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0"/>
            <a:ext cx="5715008" cy="3586177"/>
          </a:xfrm>
        </p:spPr>
        <p:txBody>
          <a:bodyPr>
            <a:normAutofit/>
          </a:bodyPr>
          <a:lstStyle/>
          <a:p>
            <a:pPr marL="0" indent="0"/>
            <a:r>
              <a:rPr lang="ru-RU" sz="2600" dirty="0" smtClean="0"/>
              <a:t> </a:t>
            </a:r>
            <a:r>
              <a:rPr lang="ru-RU" sz="2400" dirty="0" smtClean="0"/>
              <a:t>Вариация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-</a:t>
            </a:r>
            <a:r>
              <a:rPr lang="ru-RU" sz="2400" dirty="0" smtClean="0"/>
              <a:t>го признака: </a:t>
            </a:r>
          </a:p>
          <a:p>
            <a:pPr marL="0" indent="0"/>
            <a:r>
              <a:rPr lang="ru-RU" sz="2400" dirty="0" smtClean="0"/>
              <a:t> Общая вариация данных: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/>
            <a:r>
              <a:rPr lang="ru-RU" sz="2400" dirty="0" smtClean="0"/>
              <a:t> Задача: найти ортогональные векторы     такие,  что </a:t>
            </a:r>
            <a:r>
              <a:rPr lang="en-US" sz="2400" dirty="0" smtClean="0"/>
              <a:t>                            </a:t>
            </a:r>
            <a:r>
              <a:rPr lang="ru-RU" sz="2400" dirty="0" smtClean="0"/>
              <a:t>т.е. проекция данных на которые позволит сохранить наибольшую вариацию 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00166" y="2928940"/>
          <a:ext cx="1857388" cy="464056"/>
        </p:xfrm>
        <a:graphic>
          <a:graphicData uri="http://schemas.openxmlformats.org/presentationml/2006/ole">
            <p:oleObj spid="_x0000_s55430" name="Формула" r:id="rId3" imgW="91440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000892" y="2928940"/>
          <a:ext cx="357190" cy="392910"/>
        </p:xfrm>
        <a:graphic>
          <a:graphicData uri="http://schemas.openxmlformats.org/presentationml/2006/ole">
            <p:oleObj spid="_x0000_s55431" name="Формула" r:id="rId4" imgW="126835" imgH="139518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00430" y="1214428"/>
          <a:ext cx="1285884" cy="413189"/>
        </p:xfrm>
        <a:graphic>
          <a:graphicData uri="http://schemas.openxmlformats.org/presentationml/2006/ole">
            <p:oleObj spid="_x0000_s55432" name="Формула" r:id="rId5" imgW="774364" imgH="241195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643306" y="1531716"/>
          <a:ext cx="1785950" cy="788407"/>
        </p:xfrm>
        <a:graphic>
          <a:graphicData uri="http://schemas.openxmlformats.org/presentationml/2006/ole">
            <p:oleObj spid="_x0000_s55433" name="Формула" r:id="rId6" imgW="977900" imgH="431800" progId="Equation.3">
              <p:embed/>
            </p:oleObj>
          </a:graphicData>
        </a:graphic>
      </p:graphicFrame>
      <p:pic>
        <p:nvPicPr>
          <p:cNvPr id="55303" name="Picture 7" descr="https://upload.wikimedia.org/wikipedia/commons/8/82/PearsonFi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2500312"/>
            <a:ext cx="2714644" cy="2367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661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1214428"/>
            <a:ext cx="8229600" cy="378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Матрица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симметричная</a:t>
            </a:r>
            <a:r>
              <a:rPr kumimoji="0" lang="ru-RU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положительно определена. Имеет место равенство: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800" i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800" i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Principal Component Analysis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Содержимое 5"/>
          <p:cNvGraphicFramePr>
            <a:graphicFrameLocks noGrp="1" noChangeAspect="1"/>
          </p:cNvGraphicFramePr>
          <p:nvPr>
            <p:ph idx="1"/>
          </p:nvPr>
        </p:nvGraphicFramePr>
        <p:xfrm>
          <a:off x="3170238" y="2222500"/>
          <a:ext cx="1446212" cy="436563"/>
        </p:xfrm>
        <a:graphic>
          <a:graphicData uri="http://schemas.openxmlformats.org/presentationml/2006/ole">
            <p:oleObj spid="_x0000_s54407" name="Формула" r:id="rId3" imgW="672808" imgH="203112" progId="Equation.3">
              <p:embed/>
            </p:oleObj>
          </a:graphicData>
        </a:graphic>
      </p:graphicFrame>
      <p:graphicFrame>
        <p:nvGraphicFramePr>
          <p:cNvPr id="54275" name="Содержимое 5"/>
          <p:cNvGraphicFramePr>
            <a:graphicFrameLocks noChangeAspect="1"/>
          </p:cNvGraphicFramePr>
          <p:nvPr/>
        </p:nvGraphicFramePr>
        <p:xfrm>
          <a:off x="642910" y="2643188"/>
          <a:ext cx="2070100" cy="1276350"/>
        </p:xfrm>
        <a:graphic>
          <a:graphicData uri="http://schemas.openxmlformats.org/presentationml/2006/ole">
            <p:oleObj spid="_x0000_s54408" name="Формула" r:id="rId4" imgW="1524000" imgH="9398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71500" y="4286250"/>
          <a:ext cx="6653213" cy="357188"/>
        </p:xfrm>
        <a:graphic>
          <a:graphicData uri="http://schemas.openxmlformats.org/presentationml/2006/ole">
            <p:oleObj spid="_x0000_s54409" name="Формула" r:id="rId5" imgW="3784600" imgH="2032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714612" y="2857502"/>
          <a:ext cx="4759325" cy="896937"/>
        </p:xfrm>
        <a:graphic>
          <a:graphicData uri="http://schemas.openxmlformats.org/presentationml/2006/ole">
            <p:oleObj spid="_x0000_s54410" name="Формула" r:id="rId6" imgW="3505200" imgH="660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61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Principal Component Analysis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pPr marL="0" indent="0"/>
            <a:r>
              <a:rPr lang="ru-RU" dirty="0" smtClean="0"/>
              <a:t> Главные компоненты:</a:t>
            </a:r>
          </a:p>
          <a:p>
            <a:pPr marL="0" indent="0"/>
            <a:endParaRPr lang="ru-RU" dirty="0" smtClean="0"/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 Доля объясненной вариации: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114800" y="2463800"/>
          <a:ext cx="914400" cy="215900"/>
        </p:xfrm>
        <a:graphic>
          <a:graphicData uri="http://schemas.openxmlformats.org/presentationml/2006/ole">
            <p:oleObj spid="_x0000_s56459" name="Формула" r:id="rId3" imgW="391303" imgH="739129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087563" y="1928813"/>
          <a:ext cx="4295775" cy="642937"/>
        </p:xfrm>
        <a:graphic>
          <a:graphicData uri="http://schemas.openxmlformats.org/presentationml/2006/ole">
            <p:oleObj spid="_x0000_s56460" name="Формула" r:id="rId4" imgW="1866900" imgH="2794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14850" y="2463800"/>
          <a:ext cx="114300" cy="215900"/>
        </p:xfrm>
        <a:graphic>
          <a:graphicData uri="http://schemas.openxmlformats.org/presentationml/2006/ole">
            <p:oleObj spid="_x0000_s56461" name="Формула" r:id="rId5" imgW="391303" imgH="739129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786188" y="3705225"/>
          <a:ext cx="1020762" cy="947738"/>
        </p:xfrm>
        <a:graphic>
          <a:graphicData uri="http://schemas.openxmlformats.org/presentationml/2006/ole">
            <p:oleObj spid="_x0000_s56462" name="Формула" r:id="rId6" imgW="533169" imgH="49508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61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071552"/>
            <a:ext cx="4357686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Подготовка </a:t>
            </a:r>
            <a:r>
              <a:rPr lang="en-US" dirty="0"/>
              <a:t>R</a:t>
            </a:r>
            <a:r>
              <a:rPr lang="ru-RU" dirty="0" smtClean="0"/>
              <a:t>-сессии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>
              <a:lnSpc>
                <a:spcPct val="50000"/>
              </a:lnSpc>
            </a:pPr>
            <a:endParaRPr lang="ru-RU" dirty="0" smtClean="0"/>
          </a:p>
          <a:p>
            <a:pPr>
              <a:lnSpc>
                <a:spcPct val="50000"/>
              </a:lnSpc>
              <a:buNone/>
            </a:pPr>
            <a:endParaRPr lang="ru-RU" dirty="0" smtClean="0"/>
          </a:p>
        </p:txBody>
      </p:sp>
      <p:sp>
        <p:nvSpPr>
          <p:cNvPr id="4" name="Shape 149"/>
          <p:cNvSpPr/>
          <p:nvPr/>
        </p:nvSpPr>
        <p:spPr>
          <a:xfrm>
            <a:off x="285720" y="1857370"/>
            <a:ext cx="4000528" cy="292895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</a:t>
            </a:r>
            <a:r>
              <a:rPr lang="ru-RU" sz="1100" b="1" i="1" dirty="0" smtClean="0">
                <a:sym typeface="Menlo"/>
              </a:rPr>
              <a:t> Изменение опций по умолчанию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options(digits = 10, "</a:t>
            </a:r>
            <a:r>
              <a:rPr lang="en-US" sz="1100" dirty="0" err="1" smtClean="0">
                <a:sym typeface="Menlo"/>
              </a:rPr>
              <a:t>scipen</a:t>
            </a:r>
            <a:r>
              <a:rPr lang="en-US" sz="1100" dirty="0" smtClean="0">
                <a:sym typeface="Menlo"/>
              </a:rPr>
              <a:t>" = 10)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</a:t>
            </a:r>
            <a:r>
              <a:rPr lang="ru-RU" sz="1100" b="1" i="1" dirty="0" smtClean="0">
                <a:sym typeface="Menlo"/>
              </a:rPr>
              <a:t> Установка рабочей директории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err="1" smtClean="0">
                <a:sym typeface="Menlo"/>
              </a:rPr>
              <a:t>setwd</a:t>
            </a:r>
            <a:r>
              <a:rPr lang="en-US" sz="1100" dirty="0" smtClean="0">
                <a:sym typeface="Menlo"/>
              </a:rPr>
              <a:t>("path/to/wd")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</a:t>
            </a:r>
            <a:r>
              <a:rPr lang="ru-RU" sz="1100" b="1" i="1" dirty="0" smtClean="0">
                <a:sym typeface="Menlo"/>
              </a:rPr>
              <a:t> Загрузка пакетов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require(</a:t>
            </a:r>
            <a:r>
              <a:rPr lang="en-US" sz="1100" dirty="0" err="1" smtClean="0">
                <a:sym typeface="Menlo"/>
              </a:rPr>
              <a:t>magrittr</a:t>
            </a:r>
            <a:r>
              <a:rPr lang="en-US" sz="1100" dirty="0" smtClean="0">
                <a:sym typeface="Menlo"/>
              </a:rPr>
              <a:t>) </a:t>
            </a: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c("</a:t>
            </a:r>
            <a:r>
              <a:rPr lang="en-US" sz="1100" dirty="0" err="1" smtClean="0">
                <a:sym typeface="Menlo"/>
              </a:rPr>
              <a:t>data.table</a:t>
            </a:r>
            <a:r>
              <a:rPr lang="en-US" sz="1100" dirty="0" smtClean="0">
                <a:sym typeface="Menlo"/>
              </a:rPr>
              <a:t>", "</a:t>
            </a:r>
            <a:r>
              <a:rPr lang="en-US" sz="1100" dirty="0" err="1" smtClean="0">
                <a:sym typeface="Menlo"/>
              </a:rPr>
              <a:t>dplyr</a:t>
            </a:r>
            <a:r>
              <a:rPr lang="en-US" sz="1100" dirty="0" smtClean="0">
                <a:sym typeface="Menlo"/>
              </a:rPr>
              <a:t>", "ggplot2") %&gt;% </a:t>
            </a: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>
                <a:sym typeface="Menlo"/>
              </a:rPr>
              <a:t>   </a:t>
            </a:r>
            <a:r>
              <a:rPr lang="en-US" sz="1100" dirty="0" err="1" smtClean="0">
                <a:sym typeface="Menlo"/>
              </a:rPr>
              <a:t>sapply</a:t>
            </a:r>
            <a:r>
              <a:rPr lang="en-US" sz="1100" dirty="0" smtClean="0">
                <a:sym typeface="Menlo"/>
              </a:rPr>
              <a:t>(require, </a:t>
            </a:r>
            <a:r>
              <a:rPr lang="en-US" sz="1100" dirty="0" err="1" smtClean="0">
                <a:sym typeface="Menlo"/>
              </a:rPr>
              <a:t>character.only</a:t>
            </a:r>
            <a:r>
              <a:rPr lang="en-US" sz="1100" dirty="0" smtClean="0">
                <a:sym typeface="Menlo"/>
              </a:rPr>
              <a:t> = TRUE)</a:t>
            </a:r>
            <a:endParaRPr sz="1100" dirty="0"/>
          </a:p>
        </p:txBody>
      </p:sp>
      <p:sp>
        <p:nvSpPr>
          <p:cNvPr id="6" name="Shape 149"/>
          <p:cNvSpPr/>
          <p:nvPr/>
        </p:nvSpPr>
        <p:spPr>
          <a:xfrm>
            <a:off x="4286248" y="1857370"/>
            <a:ext cx="4714908" cy="292895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</a:t>
            </a:r>
            <a:r>
              <a:rPr lang="ru-RU" sz="1100" b="1" i="1" dirty="0" smtClean="0">
                <a:sym typeface="Menlo"/>
              </a:rPr>
              <a:t> Загрузка данных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X &lt;</a:t>
            </a:r>
            <a:r>
              <a:rPr lang="ru-RU" sz="1100" dirty="0" smtClean="0">
                <a:sym typeface="Menlo"/>
              </a:rPr>
              <a:t>-</a:t>
            </a:r>
            <a:r>
              <a:rPr lang="en-US" sz="1100" dirty="0" smtClean="0">
                <a:sym typeface="Menlo"/>
              </a:rPr>
              <a:t> </a:t>
            </a:r>
            <a:r>
              <a:rPr lang="en-US" sz="1100" dirty="0" err="1" smtClean="0">
                <a:sym typeface="Menlo"/>
              </a:rPr>
              <a:t>data.table</a:t>
            </a:r>
            <a:r>
              <a:rPr lang="en-US" sz="1100" dirty="0" smtClean="0">
                <a:sym typeface="Menlo"/>
              </a:rPr>
              <a:t>::</a:t>
            </a:r>
            <a:r>
              <a:rPr lang="en-US" sz="1100" dirty="0" err="1" smtClean="0">
                <a:sym typeface="Menlo"/>
              </a:rPr>
              <a:t>fread</a:t>
            </a:r>
            <a:r>
              <a:rPr lang="en-US" sz="1100" dirty="0" smtClean="0">
                <a:sym typeface="Menlo"/>
              </a:rPr>
              <a:t>("cs-data.csv", drop = c(1), </a:t>
            </a:r>
            <a:r>
              <a:rPr lang="en-US" sz="1100" dirty="0" err="1" smtClean="0">
                <a:sym typeface="Menlo"/>
              </a:rPr>
              <a:t>showProgress</a:t>
            </a:r>
            <a:r>
              <a:rPr lang="en-US" sz="1100" dirty="0" smtClean="0">
                <a:sym typeface="Menlo"/>
              </a:rPr>
              <a:t> = FALSE)</a:t>
            </a: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 </a:t>
            </a:r>
            <a:r>
              <a:rPr lang="ru-RU" sz="1100" b="1" i="1" dirty="0" smtClean="0">
                <a:sym typeface="Menlo"/>
              </a:rPr>
              <a:t>Удаление объектов с пропущенными значениями атрибутов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>
                <a:sym typeface="Menlo"/>
              </a:rPr>
              <a:t>X &lt;- </a:t>
            </a:r>
            <a:r>
              <a:rPr lang="en-GB" sz="1100" dirty="0" err="1" smtClean="0">
                <a:sym typeface="Menlo"/>
              </a:rPr>
              <a:t>na.omit</a:t>
            </a:r>
            <a:r>
              <a:rPr lang="en-GB" sz="1100" dirty="0" smtClean="0">
                <a:sym typeface="Menlo"/>
              </a:rPr>
              <a:t>(X)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</a:t>
            </a:r>
            <a:r>
              <a:rPr lang="ru-RU" sz="1100" b="1" i="1" dirty="0" smtClean="0">
                <a:sym typeface="Menlo"/>
              </a:rPr>
              <a:t> Размерность данных (число наблюдений и признаков)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dim(X) </a:t>
            </a: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[1] </a:t>
            </a:r>
            <a:r>
              <a:rPr lang="ru-RU" sz="1100" dirty="0" smtClean="0">
                <a:sym typeface="Menlo"/>
              </a:rPr>
              <a:t> </a:t>
            </a:r>
            <a:r>
              <a:rPr lang="en-US" sz="1100" dirty="0" smtClean="0">
                <a:sym typeface="Menlo"/>
              </a:rPr>
              <a:t>201669 </a:t>
            </a:r>
            <a:r>
              <a:rPr lang="ru-RU" sz="1100" dirty="0" smtClean="0">
                <a:sym typeface="Menlo"/>
              </a:rPr>
              <a:t>  </a:t>
            </a:r>
            <a:r>
              <a:rPr lang="en-US" sz="1100" dirty="0" smtClean="0">
                <a:sym typeface="Menlo"/>
              </a:rPr>
              <a:t>10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</a:t>
            </a:r>
            <a:r>
              <a:rPr lang="ru-RU" sz="1100" b="1" i="1" dirty="0" smtClean="0">
                <a:sym typeface="Menlo"/>
              </a:rPr>
              <a:t> Ранг матрицы </a:t>
            </a:r>
            <a:r>
              <a:rPr lang="en-US" sz="1100" b="1" i="1" dirty="0" smtClean="0">
                <a:sym typeface="Menlo"/>
              </a:rPr>
              <a:t>X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Matrix::</a:t>
            </a:r>
            <a:r>
              <a:rPr lang="en-US" sz="1100" dirty="0" err="1" smtClean="0">
                <a:sym typeface="Menlo"/>
              </a:rPr>
              <a:t>rankMatrix</a:t>
            </a:r>
            <a:r>
              <a:rPr lang="en-US" sz="1100" dirty="0" smtClean="0">
                <a:sym typeface="Menlo"/>
              </a:rPr>
              <a:t>(X)[1]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>
                <a:sym typeface="Menlo"/>
              </a:rPr>
              <a:t>[1] 10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 </a:t>
            </a:r>
            <a:r>
              <a:rPr lang="ru-RU" sz="1100" b="1" i="1" dirty="0" smtClean="0">
                <a:sym typeface="Menlo"/>
              </a:rPr>
              <a:t>Стандартизация данных</a:t>
            </a:r>
            <a:endParaRPr lang="en-US" sz="1100" b="1" i="1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fr-FR" sz="1100" dirty="0" smtClean="0">
                <a:sym typeface="Menlo"/>
              </a:rPr>
              <a:t>Y &lt;- scale(X, center = T, scale = T)</a:t>
            </a:r>
            <a:endParaRPr lang="fr-FR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i="1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sz="1100" i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572000" y="1071552"/>
            <a:ext cx="457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Подготовка данных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7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071552"/>
            <a:ext cx="9001156" cy="33944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выполнения </a:t>
            </a:r>
            <a:r>
              <a:rPr lang="en-US" sz="2400" dirty="0" smtClean="0"/>
              <a:t>PCA </a:t>
            </a:r>
            <a:r>
              <a:rPr lang="ru-RU" sz="2400" dirty="0" smtClean="0"/>
              <a:t>воспользуемся функцией </a:t>
            </a:r>
            <a:r>
              <a:rPr lang="en-US" sz="2400" i="1" dirty="0" err="1" smtClean="0"/>
              <a:t>princomp</a:t>
            </a:r>
            <a:r>
              <a:rPr lang="en-US" sz="2400" i="1" dirty="0" smtClean="0"/>
              <a:t> </a:t>
            </a:r>
            <a:r>
              <a:rPr lang="ru-RU" sz="2400" dirty="0" smtClean="0"/>
              <a:t>из пакета </a:t>
            </a:r>
            <a:r>
              <a:rPr lang="en-US" sz="2400" i="1" dirty="0" smtClean="0"/>
              <a:t>stats</a:t>
            </a:r>
            <a:r>
              <a:rPr lang="en-US" sz="2400" dirty="0" smtClean="0"/>
              <a:t> </a:t>
            </a:r>
            <a:r>
              <a:rPr lang="ru-RU" sz="2400" dirty="0" smtClean="0"/>
              <a:t>(встроен в базовый дистрибутив </a:t>
            </a:r>
            <a:r>
              <a:rPr lang="en-US" sz="2400" dirty="0" smtClean="0"/>
              <a:t>R</a:t>
            </a:r>
            <a:r>
              <a:rPr lang="ru-RU" sz="2400" dirty="0" smtClean="0"/>
              <a:t>)</a:t>
            </a:r>
          </a:p>
          <a:p>
            <a:endParaRPr lang="ru-RU" dirty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>
              <a:lnSpc>
                <a:spcPct val="50000"/>
              </a:lnSpc>
              <a:buNone/>
            </a:pPr>
            <a:endParaRPr lang="ru-RU" dirty="0" smtClean="0"/>
          </a:p>
          <a:p>
            <a:pPr>
              <a:lnSpc>
                <a:spcPct val="50000"/>
              </a:lnSpc>
              <a:buNone/>
            </a:pPr>
            <a:endParaRPr lang="ru-RU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Shape 149"/>
          <p:cNvSpPr/>
          <p:nvPr/>
        </p:nvSpPr>
        <p:spPr>
          <a:xfrm>
            <a:off x="2643174" y="2214560"/>
            <a:ext cx="4000528" cy="1285884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 </a:t>
            </a:r>
            <a:r>
              <a:rPr lang="ru-RU" sz="1100" b="1" i="1" dirty="0" smtClean="0">
                <a:sym typeface="Menlo"/>
              </a:rPr>
              <a:t>Вычисляем матрицу ковариаций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>
                <a:sym typeface="Menlo"/>
              </a:rPr>
              <a:t>Y_cov &lt;- cov.wt(Y)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>
                <a:sym typeface="Menlo"/>
              </a:rPr>
              <a:t># </a:t>
            </a:r>
            <a:r>
              <a:rPr lang="ru-RU" sz="1100" b="1" i="1" dirty="0" smtClean="0">
                <a:sym typeface="Menlo"/>
              </a:rPr>
              <a:t>Выполняем </a:t>
            </a:r>
            <a:r>
              <a:rPr lang="en-US" sz="1100" b="1" i="1" dirty="0" smtClean="0">
                <a:sym typeface="Menlo"/>
              </a:rPr>
              <a:t>PCA</a:t>
            </a:r>
            <a:endParaRPr lang="es-ES" sz="1100" b="1" i="1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>
                <a:sym typeface="Menlo"/>
              </a:rPr>
              <a:t>Y_pca &lt;- princomp(x = Y, covmat = Y_cov, scores = TRUE)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>
                <a:sym typeface="Menlo"/>
              </a:rPr>
              <a:t>str(Y_pca)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xmlns="" val="8077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Доля объясненной вариации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5" descr="C:\Documents and Settings\Ky!er\Рабочий стол\Intel Project\скачанные файлы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00150"/>
            <a:ext cx="4419600" cy="3156857"/>
          </a:xfrm>
          <a:prstGeom prst="rect">
            <a:avLst/>
          </a:prstGeom>
          <a:noFill/>
        </p:spPr>
      </p:pic>
      <p:sp>
        <p:nvSpPr>
          <p:cNvPr id="8" name="Shape 149"/>
          <p:cNvSpPr/>
          <p:nvPr/>
        </p:nvSpPr>
        <p:spPr>
          <a:xfrm>
            <a:off x="228600" y="1200151"/>
            <a:ext cx="4191000" cy="220980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/>
              <a:t># </a:t>
            </a:r>
            <a:r>
              <a:rPr lang="ru-RU" sz="1100" b="1" i="1" dirty="0" smtClean="0"/>
              <a:t>Доля объясненной вариации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/>
              <a:t>e_var &lt;- c(0,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/>
              <a:t>           sapply(1:(length(Y_pca$sdev^2)),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/>
              <a:t>                  function(x, y) {sum(y[1:x])/sum(y)},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s-ES" sz="1100" dirty="0" smtClean="0"/>
              <a:t>                  y = Y_pca$sdev^2))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ggplot</a:t>
            </a:r>
            <a:r>
              <a:rPr lang="en-GB" sz="1100" dirty="0" smtClean="0"/>
              <a:t>(mapping = </a:t>
            </a:r>
            <a:r>
              <a:rPr lang="en-GB" sz="1100" dirty="0" err="1" smtClean="0"/>
              <a:t>aes</a:t>
            </a:r>
            <a:r>
              <a:rPr lang="en-GB" sz="1100" dirty="0" smtClean="0"/>
              <a:t>(x = 0:(length(</a:t>
            </a:r>
            <a:r>
              <a:rPr lang="en-GB" sz="1100" dirty="0" err="1" smtClean="0"/>
              <a:t>e_var</a:t>
            </a:r>
            <a:r>
              <a:rPr lang="en-GB" sz="1100" dirty="0" smtClean="0"/>
              <a:t>)-1), y = </a:t>
            </a:r>
            <a:r>
              <a:rPr lang="en-GB" sz="1100" dirty="0" err="1" smtClean="0"/>
              <a:t>e_var</a:t>
            </a:r>
            <a:r>
              <a:rPr lang="en-GB" sz="1100" dirty="0" smtClean="0"/>
              <a:t>)) +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geom_point</a:t>
            </a:r>
            <a:r>
              <a:rPr lang="en-GB" sz="1100" dirty="0" smtClean="0"/>
              <a:t>() + </a:t>
            </a:r>
            <a:r>
              <a:rPr lang="en-GB" sz="1100" dirty="0" err="1" smtClean="0"/>
              <a:t>geom_line</a:t>
            </a:r>
            <a:r>
              <a:rPr lang="en-GB" sz="1100" dirty="0" smtClean="0"/>
              <a:t>() +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xlab</a:t>
            </a:r>
            <a:r>
              <a:rPr lang="en-GB" sz="1100" dirty="0" smtClean="0"/>
              <a:t>("</a:t>
            </a:r>
            <a:r>
              <a:rPr lang="ru-RU" sz="1100" dirty="0" smtClean="0"/>
              <a:t>Число главных факторов")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ylab</a:t>
            </a:r>
            <a:r>
              <a:rPr lang="en-GB" sz="1100" dirty="0" smtClean="0"/>
              <a:t>("</a:t>
            </a:r>
            <a:r>
              <a:rPr lang="ru-RU" sz="1100" dirty="0" smtClean="0"/>
              <a:t>Доля объясненной вариации")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scale_x_continuous</a:t>
            </a:r>
            <a:r>
              <a:rPr lang="en-GB" sz="1100" dirty="0" smtClean="0"/>
              <a:t>(breaks = 0:(length(</a:t>
            </a:r>
            <a:r>
              <a:rPr lang="en-GB" sz="1100" dirty="0" err="1" smtClean="0"/>
              <a:t>e_var</a:t>
            </a:r>
            <a:r>
              <a:rPr lang="en-GB" sz="1100" dirty="0" smtClean="0"/>
              <a:t>)-1)) +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scale_y_continuous</a:t>
            </a:r>
            <a:r>
              <a:rPr lang="en-GB" sz="1100" dirty="0" smtClean="0"/>
              <a:t>(breaks = </a:t>
            </a:r>
            <a:r>
              <a:rPr lang="en-GB" sz="1100" dirty="0" err="1" smtClean="0"/>
              <a:t>seq</a:t>
            </a:r>
            <a:r>
              <a:rPr lang="en-GB" sz="1100" dirty="0" smtClean="0"/>
              <a:t>(0, 1, 0.1))</a:t>
            </a:r>
            <a:endParaRPr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2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Интерпретация главных факторов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7368347"/>
              </p:ext>
            </p:extLst>
          </p:nvPr>
        </p:nvGraphicFramePr>
        <p:xfrm>
          <a:off x="3786182" y="1504950"/>
          <a:ext cx="5214974" cy="283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869"/>
                <a:gridCol w="514774"/>
                <a:gridCol w="514774"/>
                <a:gridCol w="514774"/>
                <a:gridCol w="441235"/>
                <a:gridCol w="514774"/>
                <a:gridCol w="514774"/>
              </a:tblGrid>
              <a:tr h="142924">
                <a:tc>
                  <a:txBody>
                    <a:bodyPr/>
                    <a:lstStyle/>
                    <a:p>
                      <a:pPr algn="l" fontAlgn="b"/>
                      <a:endParaRPr lang="ru-RU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u1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u2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u3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u4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u5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u6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RevolvingUtilizationOfUnsecuredLines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-0.014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-0.037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0.275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-0.953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0.118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age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0.089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0.345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0.718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0.027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-0.017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-0.043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NumberOfTime30-59DaysPastDueNotWorse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-0.989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0.078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0.011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0.005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DebtRatio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0.003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0.024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-0.838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-0.298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-0.457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MonthlyIncome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0.017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0.218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-0.096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0.472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0.029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-0.847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NumberOfOpenCreditLinesAndLoans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0.117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0.819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0.034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-0.059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0.006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0.137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NumberOfTimes90DaysLate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-0.993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0.053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0.019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0.000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0.000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NumberRealEstateLoansOrLines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0.080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0.793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-0.202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-0.045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-0.019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0.119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NumberOfTime60-89DaysPastDueNotWorse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-0.994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0.064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0.021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0.001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NumberOfDependents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0.000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0.122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-0.804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-0.027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0.033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0.039</a:t>
                      </a:r>
                    </a:p>
                  </a:txBody>
                  <a:tcPr marL="47625" marR="47625" marT="38100" marB="38100" anchor="ctr"/>
                </a:tc>
              </a:tr>
            </a:tbl>
          </a:graphicData>
        </a:graphic>
      </p:graphicFrame>
      <p:sp>
        <p:nvSpPr>
          <p:cNvPr id="8" name="Shape 149"/>
          <p:cNvSpPr/>
          <p:nvPr/>
        </p:nvSpPr>
        <p:spPr>
          <a:xfrm>
            <a:off x="76200" y="1504950"/>
            <a:ext cx="3638544" cy="285275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/>
              <a:t># </a:t>
            </a:r>
            <a:r>
              <a:rPr lang="ru-RU" sz="1100" b="1" i="1" dirty="0" smtClean="0"/>
              <a:t>Число главных компонент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smtClean="0"/>
              <a:t>k &lt;- 6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b="1" i="1" dirty="0" smtClean="0"/>
              <a:t># Матрица нагрузок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L &lt;- </a:t>
            </a:r>
            <a:r>
              <a:rPr lang="en-GB" sz="1100" dirty="0" err="1" smtClean="0"/>
              <a:t>Y_pca$loadings</a:t>
            </a:r>
            <a:r>
              <a:rPr lang="en-GB" sz="1100" dirty="0" smtClean="0"/>
              <a:t>[ ,1:k] %*%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t(</a:t>
            </a:r>
            <a:r>
              <a:rPr lang="en-GB" sz="1100" dirty="0" err="1" smtClean="0"/>
              <a:t>diag</a:t>
            </a:r>
            <a:r>
              <a:rPr lang="en-GB" sz="1100" dirty="0" smtClean="0"/>
              <a:t>(</a:t>
            </a:r>
            <a:r>
              <a:rPr lang="en-GB" sz="1100" dirty="0" err="1" smtClean="0"/>
              <a:t>Y_pca$sdev</a:t>
            </a:r>
            <a:r>
              <a:rPr lang="en-GB" sz="1100" dirty="0" smtClean="0"/>
              <a:t>[1:k])) %&gt;%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as.data.frame</a:t>
            </a: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rownames</a:t>
            </a:r>
            <a:r>
              <a:rPr lang="en-GB" sz="1100" dirty="0" smtClean="0"/>
              <a:t>(L) &lt;- </a:t>
            </a:r>
            <a:r>
              <a:rPr lang="en-GB" sz="1100" dirty="0" err="1" smtClean="0"/>
              <a:t>colnames</a:t>
            </a:r>
            <a:r>
              <a:rPr lang="en-GB" sz="1100" dirty="0" smtClean="0"/>
              <a:t>(X)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colnames</a:t>
            </a:r>
            <a:r>
              <a:rPr lang="en-GB" sz="1100" dirty="0" smtClean="0"/>
              <a:t>(L) &lt;- paste("u", 1:k, sep = "")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Округлим значения для удобного просмотра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round(L, 3)</a:t>
            </a:r>
            <a:endParaRPr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Интерпретация главных факторов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Исходя из структуры матрицы корреляций, можно предложить следующую  интерпретацию:</a:t>
            </a:r>
          </a:p>
          <a:p>
            <a:pPr lvl="1"/>
            <a:r>
              <a:rPr lang="en-US" sz="2400" dirty="0" smtClean="0"/>
              <a:t>U1: </a:t>
            </a:r>
            <a:r>
              <a:rPr lang="ru-RU" sz="2400" dirty="0" smtClean="0"/>
              <a:t>История просроченных выплат по кредитам</a:t>
            </a:r>
          </a:p>
          <a:p>
            <a:pPr lvl="1"/>
            <a:r>
              <a:rPr lang="en-US" sz="2400" dirty="0" smtClean="0"/>
              <a:t>U2: </a:t>
            </a:r>
            <a:r>
              <a:rPr lang="ru-RU" sz="2400" dirty="0" smtClean="0"/>
              <a:t>Имеющиеся кредиты</a:t>
            </a:r>
          </a:p>
          <a:p>
            <a:pPr lvl="1"/>
            <a:r>
              <a:rPr lang="en-US" sz="2400" dirty="0" smtClean="0"/>
              <a:t>U3: </a:t>
            </a:r>
            <a:r>
              <a:rPr lang="ru-RU" sz="2400" dirty="0" smtClean="0"/>
              <a:t>Показатель независимости</a:t>
            </a:r>
          </a:p>
          <a:p>
            <a:pPr lvl="1"/>
            <a:r>
              <a:rPr lang="en-US" sz="2400" dirty="0" smtClean="0"/>
              <a:t>U4: </a:t>
            </a:r>
            <a:r>
              <a:rPr lang="ru-RU" sz="2400" dirty="0" smtClean="0"/>
              <a:t>Задолженности</a:t>
            </a:r>
          </a:p>
          <a:p>
            <a:pPr lvl="1"/>
            <a:r>
              <a:rPr lang="en-US" sz="2400" dirty="0" smtClean="0"/>
              <a:t>U5: </a:t>
            </a:r>
            <a:r>
              <a:rPr lang="ru-RU" sz="2400" dirty="0" smtClean="0"/>
              <a:t>Показатель расточительности</a:t>
            </a:r>
          </a:p>
          <a:p>
            <a:pPr lvl="1"/>
            <a:r>
              <a:rPr lang="en-US" sz="2400" dirty="0" smtClean="0"/>
              <a:t>U6: </a:t>
            </a:r>
            <a:r>
              <a:rPr lang="ru-RU" sz="2400" dirty="0" smtClean="0"/>
              <a:t>Доход</a:t>
            </a:r>
          </a:p>
          <a:p>
            <a:pPr lvl="1"/>
            <a:endParaRPr lang="ru-RU" sz="24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1435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Решение в </a:t>
            </a:r>
            <a:r>
              <a:rPr lang="en-US" b="1" dirty="0" err="1">
                <a:solidFill>
                  <a:schemeClr val="bg1"/>
                </a:solidFill>
              </a:rPr>
              <a:t>pyDAAL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785786" y="4083918"/>
            <a:ext cx="7572428" cy="10595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Размерность данных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201669 10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Вклад каждой компоненты в объяснение вариации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</a:t>
            </a:r>
            <a:r>
              <a:rPr lang="ru-RU" sz="1050" dirty="0" smtClean="0">
                <a:sym typeface="Menlo"/>
              </a:rPr>
              <a:t> </a:t>
            </a:r>
            <a:r>
              <a:rPr lang="ru-RU" sz="1000" dirty="0" smtClean="0">
                <a:sym typeface="Menlo"/>
              </a:rPr>
              <a:t>[[ 0.38183 0.15477 0.1445 0.11345 0.10845 0.06558 0.03138 0.00003 0.00001 -0. ]]</a:t>
            </a:r>
          </a:p>
        </p:txBody>
      </p:sp>
      <p:sp>
        <p:nvSpPr>
          <p:cNvPr id="4" name="Shape 149"/>
          <p:cNvSpPr/>
          <p:nvPr/>
        </p:nvSpPr>
        <p:spPr>
          <a:xfrm>
            <a:off x="142844" y="785800"/>
            <a:ext cx="4071966" cy="329811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import </a:t>
            </a:r>
            <a:r>
              <a:rPr lang="en-GB" sz="1050" dirty="0" err="1"/>
              <a:t>numpy</a:t>
            </a:r>
            <a:r>
              <a:rPr lang="en-GB" sz="1050" dirty="0"/>
              <a:t> as np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from </a:t>
            </a:r>
            <a:r>
              <a:rPr lang="en-GB" sz="1050" dirty="0" err="1"/>
              <a:t>sklearn.preprocessing</a:t>
            </a:r>
            <a:r>
              <a:rPr lang="en-GB" sz="1050" dirty="0"/>
              <a:t> import scale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 </a:t>
            </a:r>
            <a:r>
              <a:rPr lang="ru-RU" sz="1050" b="1" i="1" dirty="0" smtClean="0"/>
              <a:t>Чтение данных</a:t>
            </a:r>
            <a:endParaRPr lang="en-GB" sz="10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data = </a:t>
            </a:r>
            <a:r>
              <a:rPr lang="en-GB" sz="1050" dirty="0" err="1" smtClean="0"/>
              <a:t>np.genfromtxt</a:t>
            </a:r>
            <a:r>
              <a:rPr lang="en-GB" sz="1050" dirty="0" smtClean="0"/>
              <a:t>("</a:t>
            </a:r>
            <a:r>
              <a:rPr lang="en-GB" sz="1050" dirty="0" err="1" smtClean="0"/>
              <a:t>cs-data.csv</a:t>
            </a:r>
            <a:r>
              <a:rPr lang="en-GB" sz="1050" dirty="0" smtClean="0"/>
              <a:t>",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                         </a:t>
            </a:r>
            <a:r>
              <a:rPr lang="en-GB" sz="1050" dirty="0" smtClean="0"/>
              <a:t>delimiter = ',', </a:t>
            </a:r>
            <a:r>
              <a:rPr lang="ru-RU" sz="1050" dirty="0" smtClean="0"/>
              <a:t>                                     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                         </a:t>
            </a:r>
            <a:r>
              <a:rPr lang="en-GB" sz="1050" dirty="0" err="1" smtClean="0"/>
              <a:t>dtype</a:t>
            </a:r>
            <a:r>
              <a:rPr lang="en-GB" sz="1050" dirty="0" smtClean="0"/>
              <a:t>=</a:t>
            </a:r>
            <a:r>
              <a:rPr lang="en-GB" sz="1050" dirty="0" err="1" smtClean="0"/>
              <a:t>np.double</a:t>
            </a:r>
            <a:r>
              <a:rPr lang="en-GB" sz="1050" dirty="0" smtClean="0"/>
              <a:t>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                     </a:t>
            </a:r>
            <a:r>
              <a:rPr lang="ru-RU" sz="1050" dirty="0" smtClean="0"/>
              <a:t>              </a:t>
            </a:r>
            <a:r>
              <a:rPr lang="en-GB" sz="1050" dirty="0" err="1" smtClean="0"/>
              <a:t>skip_header</a:t>
            </a:r>
            <a:r>
              <a:rPr lang="en-GB" sz="1050" dirty="0" smtClean="0"/>
              <a:t> = 1, </a:t>
            </a:r>
            <a:r>
              <a:rPr lang="ru-RU" sz="1050" dirty="0" smtClean="0"/>
              <a:t> 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                         </a:t>
            </a:r>
            <a:r>
              <a:rPr lang="en-GB" sz="1050" dirty="0" err="1" smtClean="0"/>
              <a:t>usecols</a:t>
            </a:r>
            <a:r>
              <a:rPr lang="en-GB" sz="1050" dirty="0" smtClean="0"/>
              <a:t>=list(range(1, 11)))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 </a:t>
            </a:r>
            <a:r>
              <a:rPr lang="ru-RU" sz="1050" b="1" i="1" dirty="0" smtClean="0"/>
              <a:t>Удаление объектов с пропусками</a:t>
            </a:r>
            <a:endParaRPr lang="en-GB" sz="10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data = </a:t>
            </a:r>
            <a:r>
              <a:rPr lang="en-GB" sz="1050" dirty="0" err="1" smtClean="0"/>
              <a:t>data</a:t>
            </a:r>
            <a:r>
              <a:rPr lang="en-GB" sz="1050" dirty="0" smtClean="0"/>
              <a:t>[~</a:t>
            </a:r>
            <a:r>
              <a:rPr lang="en-GB" sz="1050" dirty="0" err="1" smtClean="0"/>
              <a:t>np.isnan</a:t>
            </a:r>
            <a:r>
              <a:rPr lang="en-GB" sz="1050" dirty="0" smtClean="0"/>
              <a:t>(data).any(axis = 1)]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 </a:t>
            </a:r>
            <a:r>
              <a:rPr lang="ru-RU" sz="1050" b="1" i="1" dirty="0" smtClean="0"/>
              <a:t>Стандартизация</a:t>
            </a:r>
            <a:endParaRPr lang="en-GB" sz="10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data = scale(data)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err="1" smtClean="0"/>
              <a:t>print</a:t>
            </a:r>
            <a:r>
              <a:rPr lang="ru-RU" sz="1050" dirty="0" smtClean="0"/>
              <a:t>("Размерность данных \n", </a:t>
            </a:r>
            <a:r>
              <a:rPr lang="ru-RU" sz="1050" dirty="0" err="1" smtClean="0"/>
              <a:t>data.shape</a:t>
            </a:r>
            <a:r>
              <a:rPr lang="ru-RU" sz="1050" dirty="0" smtClean="0"/>
              <a:t>, "\n")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/>
              <a:t>#</a:t>
            </a:r>
            <a:r>
              <a:rPr lang="ru-RU" sz="1050" b="1" i="1" dirty="0"/>
              <a:t> Матрица ковариаций признаков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/>
              <a:t>cov_data</a:t>
            </a:r>
            <a:r>
              <a:rPr lang="en-GB" sz="1050" dirty="0"/>
              <a:t> = </a:t>
            </a:r>
            <a:r>
              <a:rPr lang="en-GB" sz="1050" dirty="0" err="1"/>
              <a:t>np.cov</a:t>
            </a:r>
            <a:r>
              <a:rPr lang="en-GB" sz="1050" dirty="0"/>
              <a:t>(</a:t>
            </a:r>
            <a:r>
              <a:rPr lang="en-GB" sz="1050" dirty="0" err="1"/>
              <a:t>data.transpose</a:t>
            </a:r>
            <a:r>
              <a:rPr lang="en-GB" sz="1050" dirty="0"/>
              <a:t>())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/>
              <a:t>#</a:t>
            </a:r>
            <a:r>
              <a:rPr lang="ru-RU" sz="1050" b="1" i="1" dirty="0"/>
              <a:t> Перевод в </a:t>
            </a:r>
            <a:r>
              <a:rPr lang="en-US" sz="1050" b="1" i="1" dirty="0" err="1"/>
              <a:t>NumericTable</a:t>
            </a:r>
            <a:endParaRPr lang="en-GB" sz="1050" b="1" i="1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/>
              <a:t>cov_nt</a:t>
            </a:r>
            <a:r>
              <a:rPr lang="en-GB" sz="1050" dirty="0"/>
              <a:t> = </a:t>
            </a:r>
            <a:r>
              <a:rPr lang="en-GB" sz="1050" dirty="0" err="1"/>
              <a:t>HomogenNumericTable</a:t>
            </a:r>
            <a:r>
              <a:rPr lang="en-GB" sz="1050" dirty="0"/>
              <a:t>(</a:t>
            </a:r>
            <a:r>
              <a:rPr lang="en-GB" sz="1050" dirty="0" err="1"/>
              <a:t>cov_data</a:t>
            </a:r>
            <a:r>
              <a:rPr lang="en-GB" sz="1050" dirty="0"/>
              <a:t>)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</p:txBody>
      </p:sp>
      <p:sp>
        <p:nvSpPr>
          <p:cNvPr id="8" name="Shape 149"/>
          <p:cNvSpPr/>
          <p:nvPr/>
        </p:nvSpPr>
        <p:spPr>
          <a:xfrm>
            <a:off x="4214810" y="785800"/>
            <a:ext cx="4786346" cy="329811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 </a:t>
            </a:r>
            <a:r>
              <a:rPr lang="ru-RU" sz="1050" b="1" i="1" dirty="0" smtClean="0"/>
              <a:t>Выполнение </a:t>
            </a:r>
            <a:r>
              <a:rPr lang="en-US" sz="1050" b="1" i="1" dirty="0" smtClean="0"/>
              <a:t>PCA</a:t>
            </a:r>
            <a:endParaRPr lang="ru-RU" sz="10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dirty="0"/>
              <a:t>from </a:t>
            </a:r>
            <a:r>
              <a:rPr lang="en-US" sz="1050" dirty="0" err="1"/>
              <a:t>daal.algorithms.pca</a:t>
            </a:r>
            <a:r>
              <a:rPr lang="en-US" sz="1050" dirty="0"/>
              <a:t> import Batch_Float64CorrelationDense, 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/>
              <a:t>                                                    </a:t>
            </a:r>
            <a:r>
              <a:rPr lang="en-US" sz="1050" dirty="0"/>
              <a:t>data, eigenvalues, eigenvectors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algorithm = </a:t>
            </a:r>
            <a:r>
              <a:rPr lang="en-GB" sz="1050" dirty="0" smtClean="0"/>
              <a:t>Batch_Float64</a:t>
            </a:r>
            <a:r>
              <a:rPr lang="en-US" sz="1050" dirty="0"/>
              <a:t>Correlation</a:t>
            </a:r>
            <a:r>
              <a:rPr lang="en-GB" sz="1050" dirty="0" smtClean="0"/>
              <a:t>Dense</a:t>
            </a:r>
            <a:r>
              <a:rPr lang="en-GB" sz="1050" dirty="0"/>
              <a:t>()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/>
              <a:t>algorithm.input.setDataset</a:t>
            </a:r>
            <a:r>
              <a:rPr lang="en-GB" sz="1050" dirty="0"/>
              <a:t>(data, </a:t>
            </a:r>
            <a:r>
              <a:rPr lang="en-GB" sz="1050" dirty="0" err="1" smtClean="0"/>
              <a:t>cov_nt</a:t>
            </a:r>
            <a:r>
              <a:rPr lang="en-GB" sz="1050" dirty="0"/>
              <a:t>)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result = </a:t>
            </a:r>
            <a:r>
              <a:rPr lang="en-GB" sz="1050" dirty="0" err="1"/>
              <a:t>algorithm.compute</a:t>
            </a:r>
            <a:r>
              <a:rPr lang="en-GB" sz="1050" dirty="0" smtClean="0"/>
              <a:t>()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</a:t>
            </a:r>
            <a:r>
              <a:rPr lang="ru-RU" sz="1050" b="1" i="1" dirty="0" smtClean="0"/>
              <a:t> Перевод в </a:t>
            </a:r>
            <a:r>
              <a:rPr lang="en-US" sz="1050" b="1" i="1" dirty="0" err="1" smtClean="0"/>
              <a:t>NumPy</a:t>
            </a:r>
            <a:r>
              <a:rPr lang="ru-RU" sz="1050" b="1" i="1" dirty="0" smtClean="0"/>
              <a:t> объект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loadings = </a:t>
            </a:r>
            <a:r>
              <a:rPr lang="en-GB" sz="1050" dirty="0" err="1"/>
              <a:t>getArrayFromNT</a:t>
            </a:r>
            <a:r>
              <a:rPr lang="en-GB" sz="1050" dirty="0"/>
              <a:t>(</a:t>
            </a:r>
            <a:r>
              <a:rPr lang="en-GB" sz="1050" dirty="0" err="1"/>
              <a:t>result.get</a:t>
            </a:r>
            <a:r>
              <a:rPr lang="en-GB" sz="1050" dirty="0"/>
              <a:t>(</a:t>
            </a:r>
            <a:r>
              <a:rPr lang="en-GB" sz="1050" dirty="0" err="1"/>
              <a:t>eigenv</a:t>
            </a:r>
            <a:r>
              <a:rPr lang="en-US" sz="1050" dirty="0" err="1"/>
              <a:t>ectors</a:t>
            </a:r>
            <a:r>
              <a:rPr lang="en-GB" sz="1050" dirty="0"/>
              <a:t>)</a:t>
            </a:r>
            <a:r>
              <a:rPr lang="ru-RU" sz="1050" dirty="0"/>
              <a:t>)</a:t>
            </a:r>
            <a:endParaRPr lang="en-GB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/>
              <a:t>ev</a:t>
            </a:r>
            <a:r>
              <a:rPr lang="en-GB" sz="1050" dirty="0"/>
              <a:t> = </a:t>
            </a:r>
            <a:r>
              <a:rPr lang="en-GB" sz="1050" dirty="0" err="1"/>
              <a:t>getArrayFromNT</a:t>
            </a:r>
            <a:r>
              <a:rPr lang="en-GB" sz="1050" dirty="0"/>
              <a:t>(</a:t>
            </a:r>
            <a:r>
              <a:rPr lang="en-GB" sz="1050" dirty="0" err="1"/>
              <a:t>result.get</a:t>
            </a:r>
            <a:r>
              <a:rPr lang="en-GB" sz="1050" dirty="0"/>
              <a:t>(eigenvalues)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</a:t>
            </a:r>
            <a:r>
              <a:rPr lang="ru-RU" sz="1050" b="1" i="1" dirty="0" smtClean="0"/>
              <a:t> Вклад каждой компоненты в объяснение вариации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 smtClean="0"/>
              <a:t>var</a:t>
            </a:r>
            <a:r>
              <a:rPr lang="en-GB" sz="1050" dirty="0" smtClean="0"/>
              <a:t> = </a:t>
            </a:r>
            <a:r>
              <a:rPr lang="en-GB" sz="1050" dirty="0" err="1" smtClean="0"/>
              <a:t>np.round</a:t>
            </a:r>
            <a:r>
              <a:rPr lang="en-GB" sz="1050" dirty="0" smtClean="0"/>
              <a:t>(</a:t>
            </a:r>
            <a:r>
              <a:rPr lang="en-GB" sz="1050" dirty="0" err="1" smtClean="0"/>
              <a:t>ev/np.sum</a:t>
            </a:r>
            <a:r>
              <a:rPr lang="en-GB" sz="1050" dirty="0" smtClean="0"/>
              <a:t>(</a:t>
            </a:r>
            <a:r>
              <a:rPr lang="en-GB" sz="1050" dirty="0" err="1" smtClean="0"/>
              <a:t>ev</a:t>
            </a:r>
            <a:r>
              <a:rPr lang="en-GB" sz="1050" dirty="0" smtClean="0"/>
              <a:t>), decimals=5)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dirty="0" smtClean="0"/>
              <a:t>print(</a:t>
            </a:r>
            <a:r>
              <a:rPr lang="ru-RU" sz="1050" dirty="0" smtClean="0"/>
              <a:t>"Вклад каждой компоненты в объяснение вариации</a:t>
            </a:r>
            <a:r>
              <a:rPr lang="en-US" sz="1050" dirty="0" smtClean="0"/>
              <a:t> \n</a:t>
            </a:r>
            <a:r>
              <a:rPr lang="ru-RU" sz="1050" dirty="0" smtClean="0"/>
              <a:t> "</a:t>
            </a:r>
            <a:r>
              <a:rPr lang="en-US" sz="1050" dirty="0" smtClean="0"/>
              <a:t>, </a:t>
            </a:r>
            <a:r>
              <a:rPr lang="en-US" sz="1050" dirty="0" err="1" smtClean="0"/>
              <a:t>var</a:t>
            </a:r>
            <a:r>
              <a:rPr lang="en-US" sz="1050" dirty="0" smtClean="0"/>
              <a:t>, </a:t>
            </a:r>
            <a:r>
              <a:rPr lang="ru-RU" sz="1050" dirty="0" smtClean="0"/>
              <a:t>" </a:t>
            </a:r>
            <a:r>
              <a:rPr lang="en-US" sz="1050" dirty="0" smtClean="0"/>
              <a:t>\n</a:t>
            </a:r>
            <a:r>
              <a:rPr lang="ru-RU" sz="1050" dirty="0" smtClean="0"/>
              <a:t> "</a:t>
            </a:r>
            <a:r>
              <a:rPr lang="en-US" sz="1050" dirty="0" smtClean="0"/>
              <a:t>)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50" dirty="0" smtClean="0"/>
          </a:p>
        </p:txBody>
      </p:sp>
    </p:spTree>
    <p:extLst>
      <p:ext uri="{BB962C8B-B14F-4D97-AF65-F5344CB8AC3E}">
        <p14:creationId xmlns:p14="http://schemas.microsoft.com/office/powerpoint/2010/main" xmlns="" val="663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Singular value decomposition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Данные заданы матрицей                 размерности </a:t>
            </a:r>
            <a:r>
              <a:rPr lang="en-US" sz="2400" i="1" dirty="0" err="1" smtClean="0"/>
              <a:t>n×m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где             и             , </a:t>
            </a:r>
            <a:r>
              <a:rPr lang="en-US" sz="2400" i="1" dirty="0" smtClean="0"/>
              <a:t>n</a:t>
            </a:r>
            <a:r>
              <a:rPr lang="ru-RU" sz="2400" dirty="0" smtClean="0"/>
              <a:t> – число наблюдений (объектов),        </a:t>
            </a:r>
            <a:r>
              <a:rPr lang="en-US" sz="2400" i="1" dirty="0" smtClean="0"/>
              <a:t>m – </a:t>
            </a:r>
            <a:r>
              <a:rPr lang="ru-RU" sz="2400" dirty="0" smtClean="0"/>
              <a:t>число признаков.</a:t>
            </a:r>
          </a:p>
          <a:p>
            <a:endParaRPr lang="ru-RU" sz="2400" dirty="0" smtClean="0"/>
          </a:p>
          <a:p>
            <a:r>
              <a:rPr lang="ru-RU" sz="2400" dirty="0" smtClean="0"/>
              <a:t>Требуется среди всех матриц такого же размера </a:t>
            </a:r>
            <a:r>
              <a:rPr lang="en-US" sz="2400" i="1" dirty="0" err="1" smtClean="0"/>
              <a:t>n×m</a:t>
            </a:r>
            <a:r>
              <a:rPr lang="ru-RU" sz="2400" i="1" dirty="0" smtClean="0"/>
              <a:t> </a:t>
            </a:r>
            <a:r>
              <a:rPr lang="ru-RU" sz="2400" dirty="0" smtClean="0"/>
              <a:t>и ранга </a:t>
            </a:r>
            <a:r>
              <a:rPr lang="ru-RU" sz="2400" i="1" dirty="0" smtClean="0"/>
              <a:t>≤</a:t>
            </a:r>
            <a:r>
              <a:rPr lang="en-US" sz="2400" i="1" dirty="0" smtClean="0"/>
              <a:t> k </a:t>
            </a:r>
            <a:r>
              <a:rPr lang="ru-RU" sz="2400" dirty="0" smtClean="0"/>
              <a:t> найти матрицу </a:t>
            </a:r>
            <a:r>
              <a:rPr lang="en-US" sz="2400" i="1" dirty="0" smtClean="0"/>
              <a:t>Y</a:t>
            </a:r>
            <a:r>
              <a:rPr lang="ru-RU" sz="2400" dirty="0" smtClean="0"/>
              <a:t>, для которой норма матрицы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             </a:t>
            </a:r>
            <a:r>
              <a:rPr lang="ru-RU" sz="2400" dirty="0" smtClean="0"/>
              <a:t>будет минимальной.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6248" y="1214428"/>
          <a:ext cx="1143008" cy="472112"/>
        </p:xfrm>
        <a:graphic>
          <a:graphicData uri="http://schemas.openxmlformats.org/presentationml/2006/ole">
            <p:oleObj spid="_x0000_s74886" name="Формула" r:id="rId3" imgW="583947" imgH="241195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57290" y="1571618"/>
          <a:ext cx="762254" cy="438874"/>
        </p:xfrm>
        <a:graphic>
          <a:graphicData uri="http://schemas.openxmlformats.org/presentationml/2006/ole">
            <p:oleObj spid="_x0000_s74887" name="Формула" r:id="rId4" imgW="418918" imgH="241195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360613" y="1571625"/>
          <a:ext cx="900112" cy="438150"/>
        </p:xfrm>
        <a:graphic>
          <a:graphicData uri="http://schemas.openxmlformats.org/presentationml/2006/ole">
            <p:oleObj spid="_x0000_s74888" name="Формула" r:id="rId5" imgW="495085" imgH="241195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857224" y="3571882"/>
          <a:ext cx="950124" cy="500066"/>
        </p:xfrm>
        <a:graphic>
          <a:graphicData uri="http://schemas.openxmlformats.org/presentationml/2006/ole">
            <p:oleObj spid="_x0000_s74889" name="Формула" r:id="rId6" imgW="482391" imgH="25389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56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Основные </a:t>
            </a:r>
            <a:r>
              <a:rPr lang="ru-RU" b="1" dirty="0">
                <a:solidFill>
                  <a:schemeClr val="bg1"/>
                </a:solidFill>
              </a:rPr>
              <a:t>приложения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en-GB" dirty="0"/>
              <a:t>Dimensionality reduction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Снижение размерности данных при сохранении всей или большей части информации</a:t>
            </a:r>
            <a:endParaRPr lang="en-GB" dirty="0"/>
          </a:p>
          <a:p>
            <a:r>
              <a:rPr lang="en-GB" dirty="0"/>
              <a:t>Feature extraction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Выявление </a:t>
            </a:r>
            <a:r>
              <a:rPr lang="ru-RU" dirty="0" smtClean="0"/>
              <a:t>и интерпретация скрытых </a:t>
            </a:r>
            <a:r>
              <a:rPr lang="ru-RU" dirty="0"/>
              <a:t>признаков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Singular value decomposition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зависит от матричной нормы</a:t>
            </a:r>
          </a:p>
          <a:p>
            <a:r>
              <a:rPr lang="ru-RU" dirty="0" smtClean="0"/>
              <a:t>Наиболее подходящие: Евклидова норма и норма Фробениуса</a:t>
            </a:r>
            <a:endParaRPr lang="ru-RU" dirty="0"/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785786" y="3000378"/>
            <a:ext cx="4214842" cy="192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Евклидова норма: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где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- максимальное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собственное значение матрицы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143504" y="3000378"/>
            <a:ext cx="3319490" cy="19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/>
              <a:t>Норма Фробениуса: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3357568"/>
          <a:ext cx="2584450" cy="571500"/>
        </p:xfrm>
        <a:graphic>
          <a:graphicData uri="http://schemas.openxmlformats.org/presentationml/2006/ole">
            <p:oleObj spid="_x0000_s75877" name="Формула" r:id="rId3" imgW="1320227" imgH="291973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357290" y="4071948"/>
          <a:ext cx="567535" cy="444158"/>
        </p:xfrm>
        <a:graphic>
          <a:graphicData uri="http://schemas.openxmlformats.org/presentationml/2006/ole">
            <p:oleObj spid="_x0000_s75878" name="Формула" r:id="rId4" imgW="291973" imgH="228501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214942" y="3357568"/>
          <a:ext cx="2206625" cy="785812"/>
        </p:xfrm>
        <a:graphic>
          <a:graphicData uri="http://schemas.openxmlformats.org/presentationml/2006/ole">
            <p:oleObj spid="_x0000_s75879" name="Формула" r:id="rId5" imgW="11049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56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Singular </a:t>
            </a:r>
            <a:r>
              <a:rPr lang="en-US" b="1" dirty="0">
                <a:solidFill>
                  <a:schemeClr val="bg1"/>
                </a:solidFill>
              </a:rPr>
              <a:t>value decomposition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Существуют такие матрицы </a:t>
            </a:r>
            <a:r>
              <a:rPr lang="en-US" i="1" dirty="0" smtClean="0"/>
              <a:t>U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ru-RU" dirty="0" smtClean="0"/>
              <a:t>, что выполняется равенство</a:t>
            </a:r>
            <a:endParaRPr lang="ru-RU" dirty="0"/>
          </a:p>
          <a:p>
            <a:pPr algn="ctr">
              <a:buNone/>
            </a:pPr>
            <a:endParaRPr lang="ru-RU" dirty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ru-RU" dirty="0" smtClean="0"/>
              <a:t>где </a:t>
            </a:r>
            <a:r>
              <a:rPr lang="en-US" i="1" dirty="0"/>
              <a:t>U – </a:t>
            </a:r>
            <a:r>
              <a:rPr lang="ru-RU" dirty="0"/>
              <a:t>матрица собственных векторов матрицы            ,</a:t>
            </a:r>
          </a:p>
          <a:p>
            <a:pPr algn="just">
              <a:buNone/>
            </a:pPr>
            <a:r>
              <a:rPr lang="en-US" i="1" dirty="0"/>
              <a:t>V – </a:t>
            </a:r>
            <a:r>
              <a:rPr lang="ru-RU" dirty="0"/>
              <a:t>матрица собственных векторов матрицы            ,</a:t>
            </a:r>
          </a:p>
          <a:p>
            <a:pPr algn="just">
              <a:buNone/>
            </a:pPr>
            <a:r>
              <a:rPr lang="ru-RU" dirty="0"/>
              <a:t>а матрица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ru-RU" dirty="0" smtClean="0"/>
              <a:t>размерности</a:t>
            </a:r>
            <a:r>
              <a:rPr lang="en-US" dirty="0" smtClean="0"/>
              <a:t> </a:t>
            </a:r>
            <a:r>
              <a:rPr lang="en-US" i="1" dirty="0" err="1" smtClean="0"/>
              <a:t>n×m</a:t>
            </a:r>
            <a:r>
              <a:rPr lang="en-US" i="1" dirty="0" smtClean="0"/>
              <a:t> </a:t>
            </a:r>
            <a:r>
              <a:rPr lang="ru-RU" dirty="0" smtClean="0"/>
              <a:t>имеет </a:t>
            </a:r>
            <a:r>
              <a:rPr lang="ru-RU" dirty="0"/>
              <a:t>на главной диагонали</a:t>
            </a:r>
          </a:p>
          <a:p>
            <a:pPr algn="just">
              <a:buNone/>
            </a:pPr>
            <a:r>
              <a:rPr lang="ru-RU" dirty="0"/>
              <a:t>элементы                      и все остальные нули, где      - сингулярные</a:t>
            </a:r>
          </a:p>
          <a:p>
            <a:pPr algn="just">
              <a:buNone/>
            </a:pPr>
            <a:r>
              <a:rPr lang="ru-RU" dirty="0"/>
              <a:t>числа </a:t>
            </a:r>
            <a:r>
              <a:rPr lang="ru-RU" dirty="0" smtClean="0"/>
              <a:t>матрицы </a:t>
            </a:r>
            <a:r>
              <a:rPr lang="en-US" i="1" dirty="0"/>
              <a:t>X</a:t>
            </a:r>
            <a:r>
              <a:rPr lang="ru-RU" dirty="0"/>
              <a:t>, а      - собственные числа матрицы     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6031684"/>
              </p:ext>
            </p:extLst>
          </p:nvPr>
        </p:nvGraphicFramePr>
        <p:xfrm>
          <a:off x="3295650" y="1622425"/>
          <a:ext cx="2019300" cy="514350"/>
        </p:xfrm>
        <a:graphic>
          <a:graphicData uri="http://schemas.openxmlformats.org/presentationml/2006/ole">
            <p:oleObj spid="_x0000_s1273" name="Формула" r:id="rId3" imgW="901309" imgH="228501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6433310"/>
              </p:ext>
            </p:extLst>
          </p:nvPr>
        </p:nvGraphicFramePr>
        <p:xfrm>
          <a:off x="6705600" y="2343150"/>
          <a:ext cx="755650" cy="323850"/>
        </p:xfrm>
        <a:graphic>
          <a:graphicData uri="http://schemas.openxmlformats.org/presentationml/2006/ole">
            <p:oleObj spid="_x0000_s1274" name="Формула" r:id="rId4" imgW="444307" imgH="190417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2356772"/>
              </p:ext>
            </p:extLst>
          </p:nvPr>
        </p:nvGraphicFramePr>
        <p:xfrm>
          <a:off x="6172200" y="2724150"/>
          <a:ext cx="776288" cy="323850"/>
        </p:xfrm>
        <a:graphic>
          <a:graphicData uri="http://schemas.openxmlformats.org/presentationml/2006/ole">
            <p:oleObj spid="_x0000_s1275" name="Формула" r:id="rId5" imgW="457200" imgH="1905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5766729"/>
              </p:ext>
            </p:extLst>
          </p:nvPr>
        </p:nvGraphicFramePr>
        <p:xfrm>
          <a:off x="1524000" y="3486150"/>
          <a:ext cx="1312863" cy="381000"/>
        </p:xfrm>
        <a:graphic>
          <a:graphicData uri="http://schemas.openxmlformats.org/presentationml/2006/ole">
            <p:oleObj spid="_x0000_s1276" name="Формула" r:id="rId6" imgW="78740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9634510"/>
              </p:ext>
            </p:extLst>
          </p:nvPr>
        </p:nvGraphicFramePr>
        <p:xfrm>
          <a:off x="6553200" y="3490912"/>
          <a:ext cx="292100" cy="376238"/>
        </p:xfrm>
        <a:graphic>
          <a:graphicData uri="http://schemas.openxmlformats.org/presentationml/2006/ole">
            <p:oleObj spid="_x0000_s1277" name="Формула" r:id="rId7" imgW="177646" imgH="228402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914253"/>
              </p:ext>
            </p:extLst>
          </p:nvPr>
        </p:nvGraphicFramePr>
        <p:xfrm>
          <a:off x="2790825" y="3867150"/>
          <a:ext cx="333375" cy="417512"/>
        </p:xfrm>
        <a:graphic>
          <a:graphicData uri="http://schemas.openxmlformats.org/presentationml/2006/ole">
            <p:oleObj spid="_x0000_s1278" name="Формула" r:id="rId8" imgW="203024" imgH="2537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4356684"/>
              </p:ext>
            </p:extLst>
          </p:nvPr>
        </p:nvGraphicFramePr>
        <p:xfrm>
          <a:off x="7162800" y="3867150"/>
          <a:ext cx="776288" cy="323850"/>
        </p:xfrm>
        <a:graphic>
          <a:graphicData uri="http://schemas.openxmlformats.org/presentationml/2006/ole">
            <p:oleObj spid="_x0000_s1279" name="Формула" r:id="rId9" imgW="457200" imgH="190500" progId="Equation.3">
              <p:embed/>
            </p:oleObj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1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Singular </a:t>
            </a:r>
            <a:r>
              <a:rPr lang="en-US" b="1" dirty="0">
                <a:solidFill>
                  <a:schemeClr val="bg1"/>
                </a:solidFill>
              </a:rPr>
              <a:t>value decomposition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7158" y="1200151"/>
            <a:ext cx="828680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Запишем матрицы </a:t>
            </a:r>
            <a:r>
              <a:rPr lang="en-US" sz="2800" i="1" dirty="0" smtClean="0"/>
              <a:t>U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r>
              <a:rPr lang="ru-RU" sz="2800" dirty="0" smtClean="0"/>
              <a:t> в векторном виде: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Тогда </a:t>
            </a:r>
            <a:r>
              <a:rPr lang="en-US" sz="2800" dirty="0" smtClean="0"/>
              <a:t>SVD </a:t>
            </a:r>
            <a:r>
              <a:rPr lang="ru-RU" sz="2800" dirty="0" smtClean="0"/>
              <a:t>разложение можно представить как</a:t>
            </a:r>
            <a:endParaRPr lang="ru-RU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86130"/>
            <a:ext cx="649111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57338" y="1857375"/>
          <a:ext cx="5530850" cy="593725"/>
        </p:xfrm>
        <a:graphic>
          <a:graphicData uri="http://schemas.openxmlformats.org/presentationml/2006/ole">
            <p:oleObj spid="_x0000_s27682" name="Формула" r:id="rId4" imgW="2247900" imgH="2413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673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5590" y="2555269"/>
            <a:ext cx="5688632" cy="73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Singular </a:t>
            </a:r>
            <a:r>
              <a:rPr lang="en-US" b="1" dirty="0">
                <a:solidFill>
                  <a:schemeClr val="bg1"/>
                </a:solidFill>
              </a:rPr>
              <a:t>value decomposition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28350"/>
            <a:ext cx="9144000" cy="33662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Теорема Шмидта-Мирского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sz="2400" dirty="0" smtClean="0"/>
              <a:t>     Решением </a:t>
            </a:r>
            <a:r>
              <a:rPr lang="ru-RU" sz="2400" dirty="0"/>
              <a:t>матричной </a:t>
            </a:r>
            <a:r>
              <a:rPr lang="ru-RU" sz="2400" dirty="0" smtClean="0"/>
              <a:t>задачи </a:t>
            </a:r>
            <a:r>
              <a:rPr lang="ru-RU" sz="2400" dirty="0"/>
              <a:t>наилучшей аппроксимации в </a:t>
            </a:r>
            <a:r>
              <a:rPr lang="ru-RU" sz="2400" dirty="0" smtClean="0"/>
              <a:t>норме Евклида </a:t>
            </a:r>
            <a:r>
              <a:rPr lang="ru-RU" sz="2400" dirty="0"/>
              <a:t>и в норме Фробениуса является матрица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Ошибки </a:t>
            </a:r>
            <a:r>
              <a:rPr lang="ru-RU" dirty="0"/>
              <a:t>аппроксимации: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5590" y="3747970"/>
            <a:ext cx="5040560" cy="134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8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Выбор </a:t>
            </a:r>
            <a:r>
              <a:rPr lang="ru-RU" b="1" dirty="0">
                <a:solidFill>
                  <a:schemeClr val="bg1"/>
                </a:solidFill>
              </a:rPr>
              <a:t>числа </a:t>
            </a:r>
            <a:r>
              <a:rPr lang="en-US" b="1" i="1" dirty="0" smtClean="0">
                <a:solidFill>
                  <a:schemeClr val="bg1"/>
                </a:solidFill>
              </a:rPr>
              <a:t>k </a:t>
            </a:r>
            <a:r>
              <a:rPr lang="ru-RU" b="1" dirty="0" smtClean="0">
                <a:solidFill>
                  <a:schemeClr val="bg1"/>
                </a:solidFill>
              </a:rPr>
              <a:t>главных </a:t>
            </a:r>
            <a:r>
              <a:rPr lang="ru-RU" b="1" dirty="0">
                <a:solidFill>
                  <a:schemeClr val="bg1"/>
                </a:solidFill>
              </a:rPr>
              <a:t>факторов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ru-RU" dirty="0" smtClean="0"/>
              <a:t>Общая вариация данных:</a:t>
            </a:r>
          </a:p>
          <a:p>
            <a:pPr>
              <a:lnSpc>
                <a:spcPct val="70000"/>
              </a:lnSpc>
            </a:pPr>
            <a:endParaRPr lang="ru-RU" dirty="0" smtClean="0"/>
          </a:p>
          <a:p>
            <a:pPr>
              <a:lnSpc>
                <a:spcPct val="70000"/>
              </a:lnSpc>
            </a:pPr>
            <a:endParaRPr lang="ru-RU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Доля объясненной вариации:</a:t>
            </a:r>
          </a:p>
          <a:p>
            <a:pPr>
              <a:lnSpc>
                <a:spcPct val="70000"/>
              </a:lnSpc>
            </a:pPr>
            <a:endParaRPr lang="ru-RU" dirty="0" smtClean="0"/>
          </a:p>
          <a:p>
            <a:pPr>
              <a:lnSpc>
                <a:spcPct val="70000"/>
              </a:lnSpc>
            </a:pPr>
            <a:endParaRPr lang="ru-RU" dirty="0" smtClean="0"/>
          </a:p>
          <a:p>
            <a:pPr>
              <a:lnSpc>
                <a:spcPct val="70000"/>
              </a:lnSpc>
            </a:pPr>
            <a:endParaRPr lang="ru-RU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Хорошим значением считается доля объясненной вариации ≥ 80%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285984" y="1643056"/>
          <a:ext cx="3816037" cy="549278"/>
        </p:xfrm>
        <a:graphic>
          <a:graphicData uri="http://schemas.openxmlformats.org/presentationml/2006/ole">
            <p:oleObj spid="_x0000_s25667" name="Формула" r:id="rId3" imgW="1676400" imgH="241300" progId="Equation.3">
              <p:embed/>
            </p:oleObj>
          </a:graphicData>
        </a:graphic>
      </p:graphicFrame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667000" y="2714625"/>
          <a:ext cx="3440113" cy="1012825"/>
        </p:xfrm>
        <a:graphic>
          <a:graphicData uri="http://schemas.openxmlformats.org/presentationml/2006/ole">
            <p:oleObj spid="_x0000_s25668" name="Формула" r:id="rId4" imgW="1511300" imgH="444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522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выполнения </a:t>
            </a:r>
            <a:r>
              <a:rPr lang="en-US" sz="2400" dirty="0" smtClean="0"/>
              <a:t>SVD</a:t>
            </a:r>
            <a:r>
              <a:rPr lang="ru-RU" sz="2400" dirty="0" smtClean="0"/>
              <a:t> разложения воспользуемся функцией </a:t>
            </a:r>
            <a:r>
              <a:rPr lang="en-US" sz="2400" i="1" dirty="0" err="1" smtClean="0"/>
              <a:t>svd</a:t>
            </a:r>
            <a:r>
              <a:rPr lang="en-US" sz="2400" i="1" dirty="0" smtClean="0"/>
              <a:t>()</a:t>
            </a:r>
            <a:r>
              <a:rPr lang="en-US" sz="2400" dirty="0" smtClean="0"/>
              <a:t> </a:t>
            </a:r>
            <a:r>
              <a:rPr lang="ru-RU" sz="2400" dirty="0" smtClean="0"/>
              <a:t>из пакета </a:t>
            </a:r>
            <a:r>
              <a:rPr lang="en-US" sz="2400" i="1" dirty="0" smtClean="0"/>
              <a:t>stats</a:t>
            </a:r>
            <a:r>
              <a:rPr lang="en-US" sz="2400" dirty="0" smtClean="0"/>
              <a:t> </a:t>
            </a:r>
            <a:r>
              <a:rPr lang="ru-RU" sz="2400" dirty="0" smtClean="0"/>
              <a:t>(встроен в базовый дистрибутив </a:t>
            </a:r>
            <a:r>
              <a:rPr lang="en-US" sz="2400" dirty="0" smtClean="0"/>
              <a:t>R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lnSpc>
                <a:spcPct val="60000"/>
              </a:lnSpc>
            </a:pPr>
            <a:r>
              <a:rPr lang="ru-RU" sz="2400" dirty="0" smtClean="0"/>
              <a:t>Функция возвращает объект класса </a:t>
            </a:r>
            <a:r>
              <a:rPr lang="en-US" sz="2400" i="1" dirty="0" smtClean="0"/>
              <a:t>list</a:t>
            </a:r>
            <a:r>
              <a:rPr lang="ru-RU" sz="2400" dirty="0" smtClean="0"/>
              <a:t>, состоящий из трех элементов:</a:t>
            </a:r>
            <a:endParaRPr lang="en-US" sz="2400" dirty="0" smtClean="0"/>
          </a:p>
          <a:p>
            <a:pPr lvl="1">
              <a:lnSpc>
                <a:spcPct val="50000"/>
              </a:lnSpc>
              <a:buFont typeface="Courier New" pitchFamily="49" charset="0"/>
              <a:buChar char="o"/>
            </a:pPr>
            <a:r>
              <a:rPr lang="en-US" sz="2000" dirty="0" smtClean="0"/>
              <a:t>d – </a:t>
            </a:r>
            <a:r>
              <a:rPr lang="ru-RU" sz="2000" dirty="0" smtClean="0"/>
              <a:t>сингулярные числа                       матрицы </a:t>
            </a:r>
            <a:r>
              <a:rPr lang="en-US" sz="2000" dirty="0" smtClean="0"/>
              <a:t>Y</a:t>
            </a:r>
            <a:endParaRPr lang="ru-RU" sz="2000" dirty="0" smtClean="0"/>
          </a:p>
          <a:p>
            <a:pPr lvl="1">
              <a:lnSpc>
                <a:spcPct val="50000"/>
              </a:lnSpc>
              <a:buFont typeface="Courier New" pitchFamily="49" charset="0"/>
              <a:buChar char="o"/>
            </a:pPr>
            <a:r>
              <a:rPr lang="en-US" sz="2000" dirty="0" smtClean="0"/>
              <a:t>u – </a:t>
            </a:r>
            <a:r>
              <a:rPr lang="ru-RU" sz="2000" dirty="0" smtClean="0"/>
              <a:t>матрица правых собственных векторов (матрицы           ) </a:t>
            </a:r>
          </a:p>
          <a:p>
            <a:pPr lvl="1">
              <a:lnSpc>
                <a:spcPct val="50000"/>
              </a:lnSpc>
              <a:buFont typeface="Courier New" pitchFamily="49" charset="0"/>
              <a:buChar char="o"/>
            </a:pPr>
            <a:r>
              <a:rPr lang="en-US" sz="2000" dirty="0" smtClean="0"/>
              <a:t>v</a:t>
            </a:r>
            <a:r>
              <a:rPr lang="ru-RU" sz="2000" dirty="0" smtClean="0"/>
              <a:t> – матрица левых собственных векторов (матрицы            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Решение в 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Shape 149"/>
          <p:cNvSpPr/>
          <p:nvPr/>
        </p:nvSpPr>
        <p:spPr>
          <a:xfrm>
            <a:off x="1928794" y="2071684"/>
            <a:ext cx="4495800" cy="53340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Y_svd</a:t>
            </a:r>
            <a:r>
              <a:rPr lang="en-GB" sz="1100" dirty="0" smtClean="0"/>
              <a:t> &lt;- </a:t>
            </a:r>
            <a:r>
              <a:rPr lang="en-GB" sz="1100" dirty="0" err="1" smtClean="0"/>
              <a:t>svd</a:t>
            </a:r>
            <a:r>
              <a:rPr lang="en-GB" sz="1100" dirty="0" smtClean="0"/>
              <a:t>(Y)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str</a:t>
            </a:r>
            <a:r>
              <a:rPr lang="en-GB" sz="1100" dirty="0" smtClean="0"/>
              <a:t>(</a:t>
            </a:r>
            <a:r>
              <a:rPr lang="en-GB" sz="1100" dirty="0" err="1" smtClean="0"/>
              <a:t>Y_svd</a:t>
            </a:r>
            <a:r>
              <a:rPr lang="en-GB" sz="1100" dirty="0" smtClean="0"/>
              <a:t>)</a:t>
            </a:r>
            <a:endParaRPr sz="1100"/>
          </a:p>
        </p:txBody>
      </p:sp>
      <p:sp>
        <p:nvSpPr>
          <p:cNvPr id="7" name="Shape 149"/>
          <p:cNvSpPr/>
          <p:nvPr/>
        </p:nvSpPr>
        <p:spPr>
          <a:xfrm>
            <a:off x="1214414" y="4143386"/>
            <a:ext cx="60198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pt-BR" sz="1100" dirty="0" smtClean="0"/>
              <a:t>## List of 3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pt-BR" sz="1100" dirty="0" smtClean="0"/>
              <a:t>## $ d: num [1:10] 775 549 495 451 449 ...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pt-BR" sz="1100" dirty="0" smtClean="0"/>
              <a:t>## $ u: num [1:201669, 1:10] 0.0000588 -0.0000238 -0.0004799 -0.0000522 -0.0000534 ...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pt-BR" sz="1100" dirty="0" smtClean="0"/>
              <a:t>## $ v: num [1:10, 1:10] 0.000416 0.051466 -0.572698 0.001871 0.009995 ...</a:t>
            </a:r>
            <a:endParaRPr sz="11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357554" y="3286130"/>
          <a:ext cx="1143008" cy="332915"/>
        </p:xfrm>
        <a:graphic>
          <a:graphicData uri="http://schemas.openxmlformats.org/presentationml/2006/ole">
            <p:oleObj spid="_x0000_s24677" name="Формула" r:id="rId3" imgW="787400" imgH="2286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643702" y="3571882"/>
          <a:ext cx="552766" cy="234223"/>
        </p:xfrm>
        <a:graphic>
          <a:graphicData uri="http://schemas.openxmlformats.org/presentationml/2006/ole">
            <p:oleObj spid="_x0000_s24678" name="Формула" r:id="rId4" imgW="444307" imgH="190417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500826" y="3786196"/>
          <a:ext cx="571504" cy="234223"/>
        </p:xfrm>
        <a:graphic>
          <a:graphicData uri="http://schemas.openxmlformats.org/presentationml/2006/ole">
            <p:oleObj spid="_x0000_s24679" name="Формула" r:id="rId5" imgW="457200" imgH="190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288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Доля объясненной вариации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5" descr="C:\Documents and Settings\Ky!er\Рабочий стол\Intel Project\скачанные файлы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00150"/>
            <a:ext cx="4419600" cy="3156857"/>
          </a:xfrm>
          <a:prstGeom prst="rect">
            <a:avLst/>
          </a:prstGeom>
          <a:noFill/>
        </p:spPr>
      </p:pic>
      <p:sp>
        <p:nvSpPr>
          <p:cNvPr id="8" name="Shape 149"/>
          <p:cNvSpPr/>
          <p:nvPr/>
        </p:nvSpPr>
        <p:spPr>
          <a:xfrm>
            <a:off x="228600" y="1200151"/>
            <a:ext cx="4191000" cy="220980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e_var</a:t>
            </a:r>
            <a:r>
              <a:rPr lang="en-GB" sz="1100" dirty="0" smtClean="0"/>
              <a:t> &lt;- c(0,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              </a:t>
            </a:r>
            <a:r>
              <a:rPr lang="en-GB" sz="1100" dirty="0" err="1" smtClean="0"/>
              <a:t>sapply</a:t>
            </a:r>
            <a:r>
              <a:rPr lang="en-GB" sz="1100" dirty="0" smtClean="0"/>
              <a:t>(1:(length(Y_svd$d^2)),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              </a:t>
            </a:r>
            <a:r>
              <a:rPr lang="en-GB" sz="1100" dirty="0" smtClean="0"/>
              <a:t>function(x, y) {sum(y[1:x])/sum(y)},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              </a:t>
            </a:r>
            <a:r>
              <a:rPr lang="en-GB" sz="1100" dirty="0" smtClean="0"/>
              <a:t>y = Y_svd$d^2))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ggplot</a:t>
            </a:r>
            <a:r>
              <a:rPr lang="en-GB" sz="1100" dirty="0" smtClean="0"/>
              <a:t>(mapping = </a:t>
            </a:r>
            <a:r>
              <a:rPr lang="en-GB" sz="1100" dirty="0" err="1" smtClean="0"/>
              <a:t>aes</a:t>
            </a:r>
            <a:r>
              <a:rPr lang="en-GB" sz="1100" dirty="0" smtClean="0"/>
              <a:t>(x = 0:(length(</a:t>
            </a:r>
            <a:r>
              <a:rPr lang="en-GB" sz="1100" dirty="0" err="1" smtClean="0"/>
              <a:t>e_var</a:t>
            </a:r>
            <a:r>
              <a:rPr lang="en-GB" sz="1100" dirty="0" smtClean="0"/>
              <a:t>)-1), y = </a:t>
            </a:r>
            <a:r>
              <a:rPr lang="en-GB" sz="1100" dirty="0" err="1" smtClean="0"/>
              <a:t>e_var</a:t>
            </a:r>
            <a:r>
              <a:rPr lang="en-GB" sz="1100" dirty="0" smtClean="0"/>
              <a:t>)) +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geom_point</a:t>
            </a:r>
            <a:r>
              <a:rPr lang="en-GB" sz="1100" dirty="0" smtClean="0"/>
              <a:t>() + </a:t>
            </a:r>
            <a:r>
              <a:rPr lang="en-GB" sz="1100" dirty="0" err="1" smtClean="0"/>
              <a:t>geom_line</a:t>
            </a:r>
            <a:r>
              <a:rPr lang="en-GB" sz="1100" dirty="0" smtClean="0"/>
              <a:t>() +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xlab</a:t>
            </a:r>
            <a:r>
              <a:rPr lang="en-GB" sz="1100" dirty="0" smtClean="0"/>
              <a:t>("</a:t>
            </a:r>
            <a:r>
              <a:rPr lang="ru-RU" sz="1100" dirty="0" smtClean="0"/>
              <a:t>Число главных факторов")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ylab</a:t>
            </a:r>
            <a:r>
              <a:rPr lang="en-GB" sz="1100" dirty="0" smtClean="0"/>
              <a:t>("</a:t>
            </a:r>
            <a:r>
              <a:rPr lang="ru-RU" sz="1100" dirty="0" smtClean="0"/>
              <a:t>Доля объясненной вариации")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scale_x_continuous</a:t>
            </a:r>
            <a:r>
              <a:rPr lang="en-GB" sz="1100" dirty="0" smtClean="0"/>
              <a:t>(breaks = 0:(length(</a:t>
            </a:r>
            <a:r>
              <a:rPr lang="en-GB" sz="1100" dirty="0" err="1" smtClean="0"/>
              <a:t>e_var</a:t>
            </a:r>
            <a:r>
              <a:rPr lang="en-GB" sz="1100" dirty="0" smtClean="0"/>
              <a:t>)-1)) +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</a:t>
            </a:r>
            <a:r>
              <a:rPr lang="en-GB" sz="1100" dirty="0" err="1" smtClean="0"/>
              <a:t>scale_y_continuous</a:t>
            </a:r>
            <a:r>
              <a:rPr lang="en-GB" sz="1100" dirty="0" smtClean="0"/>
              <a:t>(breaks = </a:t>
            </a:r>
            <a:r>
              <a:rPr lang="en-GB" sz="1100" dirty="0" err="1" smtClean="0"/>
              <a:t>seq</a:t>
            </a:r>
            <a:r>
              <a:rPr lang="en-GB" sz="1100" dirty="0" smtClean="0"/>
              <a:t>(0, 1, 0.1))</a:t>
            </a:r>
            <a:endParaRPr sz="11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2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7" descr="C:\Documents and Settings\Ky!er\Рабочий стол\Intel Project\скачанные файлы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8"/>
            <a:ext cx="3557590" cy="2541136"/>
          </a:xfrm>
          <a:prstGeom prst="rect">
            <a:avLst/>
          </a:prstGeom>
          <a:noFill/>
        </p:spPr>
      </p:pic>
      <p:pic>
        <p:nvPicPr>
          <p:cNvPr id="31752" name="Picture 8" descr="C:\Documents and Settings\Ky!er\Рабочий стол\Intel Project\скачанные файлы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65586"/>
            <a:ext cx="3571900" cy="255135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642921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Ошибки аппроксимации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Shape 149"/>
          <p:cNvSpPr/>
          <p:nvPr/>
        </p:nvSpPr>
        <p:spPr>
          <a:xfrm>
            <a:off x="357158" y="714362"/>
            <a:ext cx="3557582" cy="150019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b="1" dirty="0" smtClean="0"/>
              <a:t>## Ошибка аппроксимации в норме Евклида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err2 &lt;- c(</a:t>
            </a:r>
            <a:r>
              <a:rPr lang="en-GB" sz="800" dirty="0" err="1" smtClean="0"/>
              <a:t>Y_svd$d</a:t>
            </a:r>
            <a:r>
              <a:rPr lang="en-GB" sz="800" dirty="0" smtClean="0"/>
              <a:t>[2:length(</a:t>
            </a:r>
            <a:r>
              <a:rPr lang="en-GB" sz="800" dirty="0" err="1" smtClean="0"/>
              <a:t>Y_svd$d</a:t>
            </a:r>
            <a:r>
              <a:rPr lang="en-GB" sz="800" dirty="0" smtClean="0"/>
              <a:t>)], 0)</a:t>
            </a:r>
            <a:endParaRPr lang="ru-RU" sz="8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8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err="1" smtClean="0"/>
              <a:t>ggplot</a:t>
            </a:r>
            <a:r>
              <a:rPr lang="en-GB" sz="800" dirty="0" smtClean="0"/>
              <a:t>(mapping = </a:t>
            </a:r>
            <a:r>
              <a:rPr lang="en-GB" sz="800" dirty="0" err="1" smtClean="0"/>
              <a:t>aes</a:t>
            </a:r>
            <a:r>
              <a:rPr lang="en-GB" sz="800" dirty="0" smtClean="0"/>
              <a:t>(x = 1:length(err2), y = err2))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</a:t>
            </a:r>
            <a:r>
              <a:rPr lang="en-GB" sz="800" dirty="0" err="1" smtClean="0"/>
              <a:t>geom_point</a:t>
            </a:r>
            <a:r>
              <a:rPr lang="en-GB" sz="800" dirty="0" smtClean="0"/>
              <a:t>()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</a:t>
            </a:r>
            <a:r>
              <a:rPr lang="en-GB" sz="800" dirty="0" err="1" smtClean="0"/>
              <a:t>geom_line</a:t>
            </a:r>
            <a:r>
              <a:rPr lang="en-GB" sz="800" dirty="0" smtClean="0"/>
              <a:t>()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</a:t>
            </a:r>
            <a:r>
              <a:rPr lang="en-GB" sz="800" dirty="0" err="1" smtClean="0"/>
              <a:t>xlab</a:t>
            </a:r>
            <a:r>
              <a:rPr lang="en-GB" sz="800" dirty="0" smtClean="0"/>
              <a:t>("</a:t>
            </a:r>
            <a:r>
              <a:rPr lang="ru-RU" sz="800" dirty="0" smtClean="0"/>
              <a:t>Число главных компонент")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dirty="0" smtClean="0"/>
              <a:t>  </a:t>
            </a:r>
            <a:r>
              <a:rPr lang="en-GB" sz="800" dirty="0" err="1" smtClean="0"/>
              <a:t>ylab</a:t>
            </a:r>
            <a:r>
              <a:rPr lang="en-GB" sz="800" dirty="0" smtClean="0"/>
              <a:t>("</a:t>
            </a:r>
            <a:r>
              <a:rPr lang="ru-RU" sz="800" dirty="0" smtClean="0"/>
              <a:t>Ошибка в норме Евклида")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dirty="0" smtClean="0"/>
              <a:t>  </a:t>
            </a:r>
            <a:r>
              <a:rPr lang="en-GB" sz="800" dirty="0" err="1" smtClean="0"/>
              <a:t>scale_x_continuous</a:t>
            </a:r>
            <a:r>
              <a:rPr lang="en-GB" sz="800" dirty="0" smtClean="0"/>
              <a:t>(breaks = 1:length(err2))</a:t>
            </a:r>
            <a:endParaRPr sz="800"/>
          </a:p>
        </p:txBody>
      </p:sp>
      <p:sp>
        <p:nvSpPr>
          <p:cNvPr id="9" name="Shape 149"/>
          <p:cNvSpPr/>
          <p:nvPr/>
        </p:nvSpPr>
        <p:spPr>
          <a:xfrm>
            <a:off x="4786314" y="714362"/>
            <a:ext cx="3557582" cy="150019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b="1" dirty="0" smtClean="0"/>
              <a:t>## Ошибка аппроксимации в норме Фробениуса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err="1" smtClean="0"/>
              <a:t>errF</a:t>
            </a:r>
            <a:r>
              <a:rPr lang="en-GB" sz="800" dirty="0" smtClean="0"/>
              <a:t> &lt;- c(</a:t>
            </a:r>
            <a:r>
              <a:rPr lang="en-GB" sz="800" dirty="0" err="1" smtClean="0"/>
              <a:t>sapply</a:t>
            </a:r>
            <a:r>
              <a:rPr lang="en-GB" sz="800" dirty="0" smtClean="0"/>
              <a:t>(1:(length(Y_svd$d^2)-1),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               </a:t>
            </a:r>
            <a:r>
              <a:rPr lang="ru-RU" sz="800" dirty="0" smtClean="0"/>
              <a:t>          </a:t>
            </a:r>
            <a:r>
              <a:rPr lang="en-GB" sz="800" dirty="0" smtClean="0"/>
              <a:t>function(x, y) {</a:t>
            </a:r>
            <a:r>
              <a:rPr lang="en-GB" sz="800" dirty="0" err="1" smtClean="0"/>
              <a:t>sqrt</a:t>
            </a:r>
            <a:r>
              <a:rPr lang="en-GB" sz="800" dirty="0" smtClean="0"/>
              <a:t>(sum(y[(x+1):length(y)]))},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               </a:t>
            </a:r>
            <a:r>
              <a:rPr lang="ru-RU" sz="800" dirty="0" smtClean="0"/>
              <a:t>          </a:t>
            </a:r>
            <a:r>
              <a:rPr lang="en-GB" sz="800" dirty="0" smtClean="0"/>
              <a:t>y = Y_svd$d^2),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        </a:t>
            </a:r>
            <a:r>
              <a:rPr lang="ru-RU" sz="800" dirty="0" smtClean="0"/>
              <a:t>      </a:t>
            </a:r>
            <a:r>
              <a:rPr lang="en-GB" sz="800" dirty="0" smtClean="0"/>
              <a:t>0)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err="1" smtClean="0"/>
              <a:t>ggplot</a:t>
            </a:r>
            <a:r>
              <a:rPr lang="en-GB" sz="800" dirty="0" smtClean="0"/>
              <a:t>(mapping = </a:t>
            </a:r>
            <a:r>
              <a:rPr lang="en-GB" sz="800" dirty="0" err="1" smtClean="0"/>
              <a:t>aes</a:t>
            </a:r>
            <a:r>
              <a:rPr lang="en-GB" sz="800" dirty="0" smtClean="0"/>
              <a:t>(x = 1:length(</a:t>
            </a:r>
            <a:r>
              <a:rPr lang="en-GB" sz="800" dirty="0" err="1" smtClean="0"/>
              <a:t>errF</a:t>
            </a:r>
            <a:r>
              <a:rPr lang="en-GB" sz="800" dirty="0" smtClean="0"/>
              <a:t>), y = </a:t>
            </a:r>
            <a:r>
              <a:rPr lang="en-GB" sz="800" dirty="0" err="1" smtClean="0"/>
              <a:t>errF</a:t>
            </a:r>
            <a:r>
              <a:rPr lang="en-GB" sz="800" dirty="0" smtClean="0"/>
              <a:t>))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</a:t>
            </a:r>
            <a:r>
              <a:rPr lang="en-GB" sz="800" dirty="0" err="1" smtClean="0"/>
              <a:t>geom_point</a:t>
            </a:r>
            <a:r>
              <a:rPr lang="en-GB" sz="800" dirty="0" smtClean="0"/>
              <a:t>()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</a:t>
            </a:r>
            <a:r>
              <a:rPr lang="en-GB" sz="800" dirty="0" err="1" smtClean="0"/>
              <a:t>geom_line</a:t>
            </a:r>
            <a:r>
              <a:rPr lang="en-GB" sz="800" dirty="0" smtClean="0"/>
              <a:t>()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00" dirty="0" smtClean="0"/>
              <a:t>  </a:t>
            </a:r>
            <a:r>
              <a:rPr lang="en-GB" sz="800" dirty="0" err="1" smtClean="0"/>
              <a:t>xlab</a:t>
            </a:r>
            <a:r>
              <a:rPr lang="en-GB" sz="800" dirty="0" smtClean="0"/>
              <a:t>("</a:t>
            </a:r>
            <a:r>
              <a:rPr lang="ru-RU" sz="800" dirty="0" smtClean="0"/>
              <a:t>Число главных компонент")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dirty="0" smtClean="0"/>
              <a:t>  </a:t>
            </a:r>
            <a:r>
              <a:rPr lang="en-GB" sz="800" dirty="0" err="1" smtClean="0"/>
              <a:t>ylab</a:t>
            </a:r>
            <a:r>
              <a:rPr lang="en-GB" sz="800" dirty="0" smtClean="0"/>
              <a:t>("</a:t>
            </a:r>
            <a:r>
              <a:rPr lang="ru-RU" sz="800" dirty="0" smtClean="0"/>
              <a:t>Ошибка в норме Фробениуса") +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00" dirty="0" smtClean="0"/>
              <a:t>  </a:t>
            </a:r>
            <a:r>
              <a:rPr lang="en-GB" sz="800" dirty="0" err="1" smtClean="0"/>
              <a:t>scale_x_continuous</a:t>
            </a:r>
            <a:r>
              <a:rPr lang="en-GB" sz="800" dirty="0" smtClean="0"/>
              <a:t>(breaks = 1:length(</a:t>
            </a:r>
            <a:r>
              <a:rPr lang="en-GB" sz="800" dirty="0" err="1" smtClean="0"/>
              <a:t>errF</a:t>
            </a:r>
            <a:r>
              <a:rPr lang="en-GB" sz="800" dirty="0" smtClean="0"/>
              <a:t>))</a:t>
            </a:r>
            <a:endParaRPr sz="800"/>
          </a:p>
        </p:txBody>
      </p:sp>
      <p:sp>
        <p:nvSpPr>
          <p:cNvPr id="31746" name="AutoShape 2" descr="data:image/png;base64,iVBORw0KGgoAAAANSUhEUgAABUAAAAPACAMAAADDuCPrAAAAD1BMVEUAAAAzMzNNTU3r6+v///+EK80uAAAACXBIWXMAAB2HAAAdhwGP5fFlAAAgAElEQVR4nO2d7ULbShJEvSzv/8y7BAGyrY/pqZkajfr0j3tDSHGsSuvEwsZ+fDIMwzBV8xh9AxiGYWYdBMowDFM5CJRhGKZyECjDMEzlIFCGYZjKQaAMwzCVg0AZhmEqB4EyDMNUDgJlGIapHATKMAxTOQiUYRimchAowzBM5SBQhmGYyrEK9L9VU5v7iUthLT0OLbFp3M2mcTe7Go1Afex0y6WjadyNpvFoEIG62OmWS0fTuBtN49EgAnWx0y2XjqZxN5rGo0EE6mKnWy4dTeNuNI1HgwjUxU63XDqaxt1oGo8GEaiLnW65dDSNu9E0Hg0iUBc73XLpaBp3o2k8GkSgLna65dLRNO5G03g0iEBd7HTLpaNp3I2m8WgQgbrY6ZZLR9O4G03j0SACdbHTLZeOpnE3msajQQTqYqdbLh1N4240jUeDCNTFTrdcOprG3WgajwYRqIudbrl0NI270TQeDSJQFzvdculoGnejaTwaRKAudrrl0tE07kbTeDSIQF3sdMulo2ncjabxaBCButjplktH07gbTePRIAJ1sdMtl46mcTeaxqNBBOpip1suHU3jbjSNR4MI1MVOt1w6msbdaBqPBhGoi51uuXQ0jbvRNB4NIlAXO91y6Wgad6NpPBpEoC52uuXS0TTuRtN4NIhAXex0y6WjadyNpvFoEIG62OmWS0fTuBtN49EgAnWx0y2XjqZxN5rGo0EE6mKnWy4dTeNuNI1HgwjUxU63XDqaxt1oGo8GEaiLnW65dDSNu9E0Hg0iUBc73XLpaBp3o2k8GkSgLna65dLRNO5G03g0iEBd7HTLpaNp3I2m8WhwMoE+/j+Vx/p9wFKY5fKiadyNpvFocC6BPh6iQVmumdA07kbTeDQ4lUAfD9WgLNdMaBp3o2k8GpxJoI+HbFCWayY0jbvRNB4NItBAmOXyomncjabxaBCBBsIslxdN4240jUeDCDQQZrm8aBp3o2k8GpxJoA0MynLNhKZxN5rGo8GpBLoyaKVCWa6Z0DTuRtN4NDiXQH+eSF9tUJZrJjSNu9E0Hg1OJtDfQ61UKMs1E5rG3WgajwZnFWilQVmumdA07kbTeDQ4rUDrFMpyzYSmcTeaxqPBiQX634oHk1iumdA07kbTeDQ4s0Ar7oSyXDOhadyNpvFocG6BhhXKcs2EpnE3msajwdkFGryOZ7lmQtO4G03j0eD0Ao3dCWW5ZkLTuBtN49HgDQQaUSjLNROaxt1oGo8GbyHQcoOyXDOhadyNpvFo8B4CLVYoyzUTmsbdaBqPBu8i0MIHk1iumdA07kbTeDR4G4GW3QlluWZC07gbTePR4I0EWqJQlmsmNI270TQeDd5KoOfX8SzXTGgad6NpPBq8l0BP74SyXDOhadyNpvFo8G4CPVEoyzUTmsbdaBqPBu8n0MPreJZrJjSNu9E0Hg3eUKBHd0JZrpnQNO5G03g0eEuB7iuU5ZoJTeNuNI1HgzcV6J5BWa6Z0DTuRtN4NHhXge4olOWaCU3jbjSNR4P3Fejmg0ks10xoGnejaTwavLFAt+6EslwzoWncjabxaPDWAn1XKMs1E5rG3WgajwZvLtDX63iWayY0jbvRNB4N3l2gL3dCWa6Z0DTuRtN4NHh/gT4plOWaCU3jbjSNR4MZBLoyKMs1E5rG3WgajwZTCPRPoSzXTGgad6NpPBpMItCfB5NYrpnQNO5G03g0mEWgy51QlmsmNI270TQeDeYRaOTt49uzEy6XjqZxN5rGo8FMAi18584+7HzLpaNp3I2m8WgwlUDFO6EslxlN4240jUeDyQT6qSiU5TKjadyNpvFoMJ1Ahet4lsuMpnE3msajwXwCrb+OZ7nMaBp3o2k8Gswo0FqFslxmNI270TQeDeYUaJ1BWS4zmsbdaBqPBpMKtEqhLJcZTeNuNI1Hg2kFWvFgEstlRtO4G03j0WBegcbvhLJcZjSNu9E0Hg1mFmhUoSyXGU3jbjSNR4O5BRq7jme5zGgad6NpPBpMLtDQnVCWy4ymcTeaxqPB9AINKJTlMqNp3I2m8WgQgZYblOUyo2ncjabxaBCBfk2ZQlkuM5rG3WgajwYR6L8pejCJ5TKjadyNpvFoEIEuU2BQlsuMpnE3msajQQT6O6cKZbnMaBp3o2k8GkSgf3N2Hc9ymdE07kbTeDSIQNdzbFCWy4ymcTeaxqNBBPo8RwplucxoGnejaTwaRKAvc3Adz3KZ0TTuRtN4NIhA32bXoCyXGU3jbjSNR4MIdGN2FMpymdE07kbTeDSIQLdm26AslxlN4240jUeDCHR7thTKcpnRNO5G03g0iEB3ZuPBJJbLjKZxN5rGo0EEujtvBmW5zGgad6NpPBpEoAfzolCWy4ymcTeaxqNBBHo0z9fxLJcZTeNuNI1Hgwj0eNYGZbnMaBp3o2k8Ghwn0FnmS6GjbwPDMNcf7oFuzc+d0OjbyDdA/4Un/NdZR3N/yI2m8WgQgRbMP3U+Qm+B3Ar9E55wuXQ0p7MbTePRIAItmcffuNFLeMLl0tGczm40jUeDCLRsdIOmWy4dzensRtN4NIhAywaBDkBzOrvRNB4NItCyQaAD0JzObjSNR4MItGwQ6AA0p7MbTePRIAItHPlxpHTLpaM5nd1oGo8GEWjpLPKsVmi65dLRnM5uNI1Hgwi0eNZPqK9QaLrl0tGczm40jUeDCLSCXaXQdMulozmd3WgajwYRaBW7wqDplktHczq70TQeDSLQSnZYoemWS0dzOrvRNB4NItBadvQ6Pt1y6WhOZzeaxqNBBFrPjik03XLpaE5nN5rGo0EEqrAjCk23XDqa09mNpvFoEIFq7HKFplsuHc3p7EbTeDSIQFV2qULTLZeO5nR2o2k8GkSgOrtMoemWS0dzOrvRNB4NItAW7BKFplsuHc3p7EbTeDSIQNuwzxWabrl0NKezG03j0SACbcU+U2i65dLRnM5uNI1Hgwi0HftYoemWS0dzOrvRNB4NItCW7COFplsuHc3p7EbTeDSIQNuy9w2abrl0NKezG03j0SACbc3eU2i65dLRnM5uNI1Hgwi0OXvnOj7dculoTmc3msajQQTagb2p0HTLpaM5nd1oGo8GEWgX9oZC0y2XjuZ0dqNpPBpEoJ3YbwpNt1w6mtPZjabxaBCBdmO/KDTdculoTmc3msajQQTakf2k0HTLpaM5nd1oGo8GEWhX9kqh6ZZLR3M6u9E0Hg0i0M7sX4WmWy4dzensRtN4NIhAu7MXhaZbLh3N6exG03g0iEAN7H8KTbdcOprT2Y2m8WgQgVrY4XeRb4f+F58TzensRtN4NIhATWxNoTMul47mdHajaTwaRKAuduxd5JuiOZ3daBp3oxFo50Nd4lJYXC5BoTMul47mdHajaTwaRKAu9le4WqEzLpeO5nR2o2k8GkSgLvZ3uFKhMy6XjuZ0dqNpPBpEoC72T7hKoTMul47mdHajaTwaRKAu9l+4QqEzLpeO5nR2o2k8GkSgLvY6HFbojMulozmd3WgajwYRqIv9HA4qdMbl0tGczm40jUeDCNTFfg2HFDrjculoTmc3msajQQTqYr+HAwqdcbl0NKezG03j0SACdbG3wsUKnXG5dDSnsxtN49EgAnWxt8OFBp1xuXQ0p7MbTePRIAJ1sffCRQqdcbl0NKezG03j0SACdbF3wyXX8TMul47mdHajaTwaRKAu9kH4XKEzLpeO5nR2o2k8GkSgLvZh+EyhMy6XjuZ0dqNpPBpEoC72SfhYoTMul47mdHajaTwaRKAu9mn4SKEzLpeO5nR2o2k8GkSgLnZBeF+hMy6XjuZ0dqNpPBpEoC52UXhPoTMul47mdHajaTwaRKAudmF4W6EzLpeO5nR2o2k8GkSgLnZxeEuhMy6XjuZ0dqNpPBpEoC52IPyu0BmXS0dzOrvRNB4NIlAXOxR+VeiMy6WjOZ3daBqPBhGoix0MPxt0xuXS0ZzObjSNR4MI1MUOh9cKnXG5dDSnsxtN49EgAnWx4+G/6/jat5OvZ6+yiRpvhqZxNxqBdj7UJS6F7cu1KPRR+W7yEvs3m6rxRmgad6MRaOdDXeJSeMByPVbjZv/egPr0hI03QSNQNxqBdj7UJS6FhyxXC4PW3/Chd345nd1oGo8GEaiLXR0eKdChd345ne1oGo8GEaiL3UCg1aPf+6298VM2rqMRqBuNQDsf6hKXwtMKVB//Yf8Lczp70TQeDSJQF1v9PqRyHT3QpVM2LqMRqBuNQDsf6hKXwqOWS/Vniwewan06Z+Nzns46msajQQTqYith0Z9tH0SKCXXSxqc8nXU0jUeDCNTFnnO5zu9lnvh04L8bczbOjvvZCLQ4LoUzLldYYtoV//tXit3c9UzaODtuZyPQ4rgUZrniU+/TCuU+T9LG2XEfGoH62OmWaxtdLNSqO62H6Fj4No0b2ekaR6A+drrlKkKf+BSBetHseDSIQF3sdMtVhUag7LifjUCL41KY5TKiEegANDseDSJQFzvdcqloBOpHs+PRIAJ1sdMtl4xW74PSuJudrnEE6mOnWy4d/e3OaoPSuJudrnEE6mOnWy4d/cOuVCiNu9npGkegPna65dLRv+w6g9K4m52ucQTqY6dbLh29YtcolMbd7HSNI1AfO91y6eg1u8KgNO5mp2scgfrY6ZZLRz+zwwqlcTc7XeMI1MdOt1w6+oUdNSiNu9npGkegPna65dLRb+yYQmnczU7XOAL1sdMtl45+Z4cMSuNudrrGEaiPnW65dPQWO6BQGnez0zWOQH3sdMulozfZ5QalcTc7XeMI1MdOt1w6eoddqlAad7PTNY5Afex0y6Wj99iFBqVxNztd4wjUx063XDp6n12kUBp3s9M1jkB97HTLpaMP2CUGpXE3O13jCNTHTrdcOvqQfa5QGnez0zWOQH3sdMulo4/ZpwalcTc7XeMI1MdOt1w6+ox9olAad7PTNY5Afex0y6WjT9nHBqVxNztd4wjUx063XDq6gH2kUBp3s9M1jkB97HTLpaNL2AcGpXE3O13jCNTHTrdcOrqMvatQGnez0zWOQH3sdMulowvZewalcTc7XeMI1MdOt1w6upi9bVAad7PTNY5Afex0y6Wjy9mbd0Jp3M1O1zgC9bHTLZeODrC3DErjbna6xhGoj51uuXR0iP2uUBp3s9M1jkB97HTLpaNj7DeD0ribna5xBOpjp1suHR1lvyiUxt3sdI0jUB873XLp6DD72aA07manaxyB+tjplktHV7DXCqVxNztd4wjUx063XDq6hr0yKI272ekaR6A+drrl0tF17F+F0ribna5xBOpjp1suHV3J/jEojbvZ6RpHoD52uuXS0dXsb4XSuJudrnEE6mOnWy4dXc/+Z1Aad7PTNY5Afex0y6WjFXbhe8f3QP+Lz4lmx6NBBOpip1suHS2xRYPS+FxoBNr5UJe4FGa5vGiRLSmUxudCI9DOh7rEpTDL5UWrjSsGpfG50Ai086EucSnMcnnReuP1CqXxudAItPOhLnEpzHJ50Q0arzYojc+FRqCdD3WJS2GWy4tu0nilQml8LjQC7XyoS1wKs1xedJvG6wxK43OhEWjnQ13iUpjl8qJbNV6jUBqfC41AOx/qEpfCLJcX3azxCoPS+FxoBNr5UJe4FGa5vOiGjYcVSuNzoRFo50Nd4lKY5fKiWzYeNSiNz4VGoJ0PdYlLYZbLi27beEyhND4XGoF2PtQlLoVZLi+6ceMhg9L4XGgE2vlQl7gUZrm86OaNBxRK43Oh7yHQj4/fX3z8/vr5AwTqR3M6/0y5QWl8LvQtBPrryY+PlTSfPkCgA9Cczn9TalAanwt9B4H+avL7/8tHTx8g0BFoTufVFN4JpfG50DcT6Op/z7+HQAegOZ3XU2ZQGp8LfQOB/l+RT8r8/sXTBwh0CJrT+XlKFErjc6HnF+gHAr0qmtP5ZQoMSuNzoe8g0M8ygf7nexQWw2jzpdDRt4G52ygrtTxU9PvLn18gUOaKg0GZ5uMR6DLmO9tLXApzeeNF9238+DqexudCz34Jv1YnAr0YmtN5cw4NSuNzoScX6AcCvTCa03lnDhRK43Oh5xfox+9PHCHQi6E5nfdm36A0PhcagXY+1CUuhVkuL9rR+J5CaXwu9OQCfZYkP4l0LTSn88HsGJTG50LPI9CjP8TPwl8Szel8OJsKpfG50NcW6GM9RQL9WP1gPK/GNBjN6Xw8Wwal8bnQlxboIyhQXg/0WmhO57N5VyiNz4WeR6AH/gyN+VCXuBRmubxoY+NvBqXxudBXFui3Nf/+g0AnQ3M6F8yLQml8LvS1Bfr6XwQ6FZrTuWSeDUrjc6GvL9DWBjUf6hKXwiyXF+1ufK1QGp8LjUA7H+oSl8Islxdtb3xlUBqfC41AOx/qEpfCLJcXPaDxX4XS+FxoBNr5UJe4FGa5vOgRjS8GDbyDfDv2TzZX423QVxborzofP4/II9Cp0JzOkfl7xp6f/Z3N1ngL9MUFuriz5RNBzYe6xKUwy+VFD2q8hUFp3Iy+tEB/nwnKE+mnRHM6x6aBQWncjL62QP8u4nki/YRoTufYIND50BcXaIcxH+oSl8IslxeNQN1odjwaRKAudrrl0tEI1I1mx6PBsECbfSPUfKhLXAqzXF70sMZ1g9K4GY1AOx/qEpfCLJcXPa7xh6pQGjejryzQx/M0kCcCtaI5ncOzej59lUJp3IxGoJ0PdYlLYZbLi75C45UGpXEzGoF2PtQlLoVZLi/6Go1XKZTGzehrC3TvAwQ6BZrTWULXXMfTuBmNQDsf6hKXwiyXF32ZxuMGpXEzGoF2PtQlLoVZLi/6Qo1HFUrjZjQC7XyoS1wKs1xe9JUaD17H07gZjUA7H+oSl8Islxd9rcZDBqVxM/raAl09+o5A50NzOrdBBxRK42b0BAJ9tH1jY/OhLnEpzHJ50ZdrvPw6nsbN6CsLdO1RBDohmtO5GbpUoTRuRk8g0F+HItDJ0JzODdFlBqVxM3oOgb58PxSBzoHmdG6KLlEojZvRswiUV2OaEM3p3BZdcB1P42b0NAJtNuZDXeJSmOXyoq/b+KlBadyMRqCdD3WJS2GWy4u+cuMnCqVxM/rKAuXVmFqw0y2Xjr5048fX8TRuRiPQzoe6xKUwy+VFX7zxI4XSuBmNQDsf6hKXwiyXF335xvcNSuNm9JUF2vb94BGoHc3p3A29p1AaN6MvLdAuCjUf6hKXwiyXFz1D4zvX8TRuRl9coP8UikAnRXM690RvGpTGzejLC7S5Qs2HusSlMMvlRc/S+IZCadyMnkCgjRVqPtQlLoVZLi96msbfr+Np3IyeQqBNvxVqPtQlLoVZLi96osZfFUrjZvSVBcrTmFqw0y2Xjp6q8WeD0rgZjUA7H+oSl8Islxc9WeNrhdK4GY1AOx/qEpfCLJcXPVvjq+t4GjejryzQPmM+1CUuhVkuL3q+xn8NSuNmNALtfKhLXAqzXF70jI0vCqVxMxqBdj7UJS6FWS4vesrGv6/jadyMRqCdD3WJS2GWy4uetPF/DxSMQf+LS+EpG1fZPIhUHJfCLJcXPW3jhy8V2hedtHEE2vtQl7gUZrm86HkbP3qp0M7opI0j0M6HusSlMMvlRc/cuKBQGnezuwu0kTMR6Bg0AnWjv9jVBqVxNxuBFselMMvlRc/eeKVCadzNRqDFcSnMcnnR0zdedx1P4242Ai2OS2GWy4u+QeM1BqVxNxuBFselMMvlRd+i8bhCadzNRqDFcSnMcnnR92g8fB1P42629WlMCHQ6NAJ1o5/ZQYXSuJvN80CL41KY5fKi79N4yKA07mYj0OK4FGa5vOg7NR5QKI272Z0F+mJTBDobGoG60Rvs8ut4GnezEWhxXAqzXF70zRovNSiNu9kItDguhVkuL/p2jZcplMbdbKdAm71oqPlQl7gUZrm86Ps1XnQdT+NutvF5oDyINCEagbrR++wChdK4m+0TKI/Cz4hGoG70EfvUoDTuZve+hP+xJk9jmhONQN3oY/aJQmncze7+PdBvbzb9QSQE6kMjUDf6hH18HU/jbrbhQaTGP8eJQJ1oBOpGn7KPDErjbrblUfi2+kSgRjQCdaML2PsKpXE32yTQpv5EoD40AnWjS9i71/E07mZ3fxSen4XX2emWS0ffvfEdg9K4m41Ai+NSmOXyou/f+KZCadzNRqDFcSnMcnnRCRrfuo6ncTfb+qOcrcZ8qEtcCrNcXnSKxt8VSuNuNgItjkthlsuLTtL4q0Fp3M1GoMVxKcxyedFpGn9WKI272S6B8pNIc6IRqBsdZT9dx9O4m+38UU7eVG4+NAJ1o+PslUFp3M3uLVAehW/ATrdcOjpX4z8KDbx7Uiv0KpypcR1dJtC1OhHohGgE6kZXsb+v4x/HrzTSB/0XTtW4jC4W6Pol7RDobGgE6kZXslfXeW70TzhZ4yK6VKArcyLQ+dAI1I2uZjcwKI370AjUx063XDo6YeMIdAQbgRbHpTDL5UUnbByBjmAj0OK4FGa5vOiEjSPQEWzXo/A8jWlONAJ1o+vZPIg0gI1Ai+NSmOXyolM2ztOY/GwEWhyXwiyXF52zcQRqZ7t+Fr7pmA91iUthlsuLTts4AvWyEWhxXAqzXF502sb5HqiXjUCL41KY5fKi8zaOQK1sBFocl8Islxedt3EEamV3E+j7Q0Y8iDQhGoG60bpAeR6okd1doH/aRKATohGoGy03jkCdbARaHJfCLJcXnbhxBOpkI9DiuBRmubzoxI0L1/A07kMjUB873XLp6MyNI1AjG4EWx6Uwy+VFZ24cgRrZCLQ4LoVZLi86c+P11/A07kMjUB873XLp6NSNI1AfG4EWx6Uwy+VFp24cgfrYCLQ4LoVZLi86dePV1/A07kMjUB873XLp6NyNI1AbG4EWx6Uwy+VF524cgdrYPQX6Pgh0NjQCdaPbCLTOoDTuQyNQHzvdcuno5I0jUBcbgRbHpTDL5UUnbxyButjdBNpzzIe6xKUwy+VFJ2+88hqexn1oBOpjp1suHZ29cQRqYiPQ4rgUZrm86OyNI1ATG4EWx6Uwy+VFZ2+87hqexn1oBOpjp1suHZ2+cQTqYSPQ4rgUZrm86PSNI1APG4EWx6Uwy+VFp2+86hqexn1oBOpjp1suHU3jCNTCRqDFcSnMcnnRNI5ALWwEWhyXwiyXF03jNdfwNO5DI1AfO91y6Wgar7kLSuM+dLlAv38IvqVhzYe6xKUwy+VF0zgCtbC7C/TnVUTavZQIAjWiEagb3VCgYYPSuA9dKNDHSqDNDGo+1CUuhVkuL5rGa+6C0rgPXS7Qr/98Nr0Laj7UJS6FWS4vmsYRqIXdWaCPxZ1/v0agU6ERqBvdUqBRg9K4D10q0L//fiLQ+dAI1I1u2DgC7c9GoMVxKcxyedE0/l8E6mAj0OK4FGa5vGga/2/FNTyN+9AI1MdOt1w6msa/BoF2Z/MgUnFcCrNcXjSNfw0C7c62PY2J54FOiUagbnRbgcYMSuM+dKFAn97eGIFOh0agbnTTxhFob3Z3gX629ycC9aERqBuNQN3oiwv0s7U+EagRjUDd6MYCDRmUxn3ocoEyDDNomt5xYfoNrwfakZ3uX2cdTePfwz3Qzuwp74GaD3WJS2GWy4um8e+JXcPTuA9dJtDH8yDQ2dAI1I1u3DgC7ctGoMVxKcxyedE0vgwC7ctGoMVxKcxyedE0vkzoGp7GfehygTayJgIdgUagbnTrxhFoV7bnJ5EQKMvlRdP4zyDQrmzHo/DNHWo+1CUuhVkuL5rGfyZyDU/jPnRAoM0daj7UJS6FWS4vmsZ/B4H2ZPueB8qDSDOiEagbjUDdaATa+VCXuBRmubxoGv+dwDU8jfvQMYFyCT8pGoG60e0bR6Ad2TyIVByXwiyXF03jf4NAO7J5GlNxXAqzXF40jf9N+TU8jfvQZQLlifQt2OmWS0fT+GoQaD82P8pZHJfCLJcXTeOrQaD92Ai0OC6FWS4vmsZXU3wNT+M+NAL1sdMtl46m8fUg0G5s3/NAG475UJe4FGa5vGgaXw8C7cZGoMVxKcxyedE0vp7Sa3ga96ERqI+dbrl0NI0/DQLtxTYIlLc1ZrnsaBp/GgTai+15In1jhZoPdYlLYZbLi6bxpym8hqdxH7pQoD0ehEegPjQCdaP7NI5AO7ENAn37FQKdB41A3WgE6kZfWaBra/I80AnRCNSN7iXQEoPSuA9dKtC9DxDoFGgE6kZ3ahyB9mEj0OK4FGa5vGgafxkE2oeNQIvjUpjl8qJp/GWKruFp3IcuE+jn0/dAG/kTgfrQCNSN7tU4Au3CNjwPtLk/EagPjUDdaATqRl9ZoI+tQaDzoBGoG91PoOcGpXEfGoH62OmWS0fT+Nsg0B5sBFocl8IslxdN42+DQHuwu38PtMeYD3WJS2GWy4um8bcpuIancR8agfrY6ZZLR9P4+yDQDmwEWhyXwiyXF03j74NAO7ANAuX1QFkuO5rG3+f8Gp7GfehigfJ6oDI73XLpaBrfGATant3/J5F4PVCZnW65dDSNbwwCbc82CPTtVwh0HjQCdaO7CvTEoDTuQ5cJlNcDbcFOt1w6msa3BoE2Z3cX6N4HCHQKNAJ1oxGoG41AOx/qEpfCLJcXTeNbg0CbsxFocVwKs1xeNI1vzdk3QWnch0agPna65dLRNL45CLQ1mweRiuNSmOXyoml8cxBoazZPYyqOS2GWy4um8c05uYancR+6XKA8kZ7lsqNpfHsQaGN29x/l7OBPBOpDI1A3GoG60dcWKC8morPTLZeOpvHtOb6Gp3Efulyg7cd8qEtcCrNcXjSN7wwCbctGoMVxKcxyedE0vjMItC0bgRbHpTDL5UXT+M4cXsPTuA9dJtDWbyeHQM1oBOpG924cgTZlI9DiuBRmubxoGt8bBNqUjUCL41KY5fKiaXxvjq7hadyHLhPoj0YbmROButEI1I3u3jgCbclGoMJ+ZbkAACAASURBVMVxKcxyedE0vjsItCUbgRbHpTDL5UXT+O4cXMPTuA+NQH3sdMulo2l8fxBoQzYCLY5LYZbLi6bx/UGgDdkItDguhVkuL5rG92f/Gp7GfegygfI0phbsdMulo2n8YBBoOzYCLY5LYZbLi6bxg0Gg7dgItDguhVkuL5rGD2b3Gp7GfegygfYZ86EucSnMcnnRNH40CLQZG4EWx6Uwy+VF0/jRINBmbARaHJfCLJcXTeNHs3cNT+M+NAL1sdMtl46m8cNBoK3YCLQ4LoVZLi+axg8HgbZiI9DiuBRmubxoGj+cnWt4GvehEaiPnW65dDSNHw8CbcRGoMVxKcxyedE0fjwItBEbgRbHpTDL5UXT+PFsX8PTuA+NQH3sdMulo2n8ZBBoGzYCLY5LYZbLi6bxk0GgbdgugTb8SXgEakQjUDfaJtANg9K4D10q0G9zNn0tEQTqQyNQN9rVOAJtwu4tUF6NqQE73XLpaBo/GwTahN1ZoGt1ItAJ0QjUjfYJ9N2gNO5DFwv0z5wIdD40AnWjbY0j0Bbs7gJdmROBzodGoG40AnWjEWjnQ13iUpjl8qJp/HQ2ruFp3IdGoD52uuXS0TR+Pgi0ARuBFselMMvlRdP4+SDQBmzXo/A8jWlONAJ1o50CfTUojfvQCNTHTrdcOprGCwaB6mwEWhyXwiyXF03jBYNAdXb3H+XsMeZDXeJSmOXyomm8YN6u4Wnch0agPna65dLRNF4yCFRmI9DiuBRmubxoGi8ZBCqzEWhxXAqzXF40jZfM6zU8jfvQCNTHTrdcOprGiwaBqmwEWhyXwiyXF03jRYNAVTYCLY5LYZbLi6bxonm5hqdxHxqB+tjplktH03jZIFCRjUCL41KY5fKiabxsEKjIRqDFcSnMcnnRNF42z9fwNO5DI1AfO91y6WgaLxwEOpFA+Vn46dAI1I1GoG70tQXKi4no7HTLpaNpvHCeruFp3IcuFCivxtSAnW65dDSNlw4CnUegjfyJQH1oBOpGI1A3+soC/XlH+M+Gb+iBQI1oBOpG+wX6Z1Aa96FLBfr6XwQ6FRqButH2xhHo5QXa2qDmQ13iUpjl8qJpvHgQKALte6hLXAqzXF40jRfP6hqexn1oBOpjp1suHU3j5YNAR6ARqI+dbrl0NI2XDwIdgS4T6K86Hz+PyCPQqdAI1I0eIdAfg9K4D10s0MWdPJF+SjQCdaMHNI5AB6ALBfr7TFCeSD8lGoG60QjUjb62QP8u4nki/YRoBOpGDxHoQ0fTeDRYKNAOYz7UJS6FWS4vmsYjg0D96BqB8j3Q6dAI1I1GoG70lQW6vm7nQaQJ0QjUjR4j0IeMpvFoMChQHoWfEY1A3eghjSNQO7pMoL93O3ka05xoBOpGI1A3+tICXT8RtJE+EagRjUDd6EECfahoGo8GywT6+yz6ZvpEoEY0AnWjxzSOQN3ocoG2fPgIgZrRCNSNRqBu9AwCbepPBOpDI1A3epRAHyKaxqPBEoE+v6ccDyJNh0agbvSgxhGoGY1Afex0y6WjaTw4CNSMRqA+drrl0tE0Hpx/1/A07kOXCbTPmA91iUthlsuLpvHoIFAvGoH62OmWS0fTeHQQqBeNQH3sdMulo2k8Ol/X8DTuQ58J9PmH4Ns+kcl8qEtcCrNcXjSNhweBWtGnAn38/qL5jyKZD3WJS2GWy4um8fAgUCu6VKDtH4NHoEY0AnWjBwr0QeM+dKFAf8XJeyJNiUagbvS4xhGoE10m0MfzC4LuCPHja84/QKB+NAJ1oxGoG31tgb791rY+f0W5/vXzBwh0ABqButEjBfo4/0Od2PkabynQ1f++dfmx8QECHYFGoG70wMYRqBHdTKC/elxs+WTT5z+BQO1oBOpGI1A3+k4C3f8AgQ5BI1A3eqhAFYPSeDDYSKBPJkWgF0MjUDd6ZOMI1Ic+E+i7Qc+exlQg0P98z/HXYRimalq/8jlTPFsCfXxGnge6/hYoAmUY/7R+7x2meDaKX70fZ8FPIj09bMQl/FXQXMK70UMbV67haTwYPBNo6NWUXx9wR6DXQCNQNxqButGXFWjgB+H/njmPQC+FRqBu9GCB1huUxoPBAoGWzrsqEeg10AjUjR7bOAJ1oVsKdP2z7wj0UmgE6kYjUDd6eoGu/chPIl0LjUDd6NECrTYojQeDJQIteRzpyY/8LPy10AjUjR7cOAI1oZsJ9ONj/XJMW6/MxKsxjUMjUDcagbrRtxIorwd6LTQCdaOHC7TWoDQeDJYItOkL0SNQPxqButGjG0egHnShQLso1HyoS1wKs1xeNI3XohGoB10s0A4/YWs+1CUuhVkuL5rGa9HV1/A0HgwWC7S5Qs2HusSlMMvlRdN4NRqBWtAhgTZWqPlQl7gUZrm8aBqvRiNQCzooUN7WeE708NN5DDtz47XX8DQeDJYINPKCTAj0gujhp/MYdurGEagDjUB97HTLpaNpvB6NQB1oBOpjp1suHU3j9ejKa3gaDwZLBNpnzIe6xKUwy+VF07iARqAGNAL1sdMtl46mcQGNQA1oBOpjp1suHU3jArruGp7Gg0EE6mKnWy4dTeMKGoH2R5cJlAeRWrDTLZeOpnEFjUD7oxGoj51uuXQ0jSvoqmt4Gg8GEaiLnW65dDSNS2gE2h1dJtAXmyLQ2dCXOJ397OyNI9DuaATqY6dbLh1N4xK65hqexoNBBOpip1suHU3jGhqB9kYjUB873XLpaBrX0Ai0NxqB+tjplktH07iGrriGp/FgsESgPArfgp1uuXQ0jYtoBNoZjUB97HTLpaNpXEQj0M7oMoG+2BSBzoa+yOnsZtN4/BqexoNBBOpip1suHU3jKhqB9kUjUB873XLpaBpX0Qi0LxqB+tjplktH07iKDl/D03gwiEBd7HTLpaNpXEYj0K7oMoHyKHwLdrrl0tE0LqMRaFc0AvWx0y2XjqZxGR29hqfxYBCButjplktH07iORqA90WUC7TPmQ13iUpjl8qJpXEcj0J5oBOpjp1suHU3jOjp4DU/jwSACdbHTLZeOpvEGaATaEY1Afex0y6WjabwBGoF2RBcKtO2jRwjUjb7Q6exk0/jXxK7haTwYLBBo+wfgEagXfaHT2cmm8X+DQPuhCwTa5zlMCNSJvtLpbGTT+L9BoP3Q5wJdW7OtQc2HusSlMMvlRdN4C3ToGp7Gg8ESgW5/gECnQV/pdDayafx7EGg39KlAX5TZ0qDmQ13iUpjl8qJpvAkagXZDlwj08GMEOgP6Uqezj03j3xO5hqfxYPBYoO/3OPlZ+AnRlzqdfWwaXwaB9kIXCPT0dxDo5dHXOp1tbBpfBoH2QiNQHzvdculoGm+DDlzD03gwiEBd7HTLpaNpvBEagXZCI1AfO91y6Wgab4RGoJ3QCNTHTrdcOprGG6HLr+FpPBg8FSiPwjdip1suHU3jrdAItA/6TKA8D7QdO91y6Wgab4VGoH3QJQLlJ5HasNMtl46m8Vbo4mt4Gg8GTwTKz8I3Y6dbLh1N483QCLQLukygvBpTC3a65dLRNN4MjUC7oM8FyuuBtmKnWy4dTePN0KXX8DQeDJ4KlFekb8ROt1w6msbboRFoD3SRQHlPpCbsdMulo2m8HRqB9kAXCrTLmA91iUthlsuLpvF26MJreBoPBhGoi51uuXQ0jTdEI9AOaATqY6dbLh1N4w3RCLQDGoH62OmWS0fTeEN02TU8jQeDCNTFTrdcOprGW6IRaHs0AvWx0y2XjqbxlmgE2h6NQH3sdMulo2m8JbroGp7Gg0EE6mKnWy4dTeNN0Qi0ORqB+tjplktH03hTNAJtjkagPna65dLRNN4UXXINT+PBIAJ1sdMtl46m8bZoBNoajUB97HTLpaNpvC0agbZGI1AfO91y6Wgab4suuIan8WAQgbrY6ZZLR9N4YzQCbYxGoD52uuXS0TTeGI1AG6MRqI+dbrl0NI03Rp9fw9N4MIhAXex0y6Wjabw1GoG2RSNQHzvdculoGm+NRqBt0QjUx063XDqaxlujT6/haTwYRKAudrrl0tE03hyNQJuiEaiPnW65dDSNN0cj0KZoBOpjp1suHU3jzdFn1/A0HgwiUBc73XLpaBpvj0agLdEI1MdOt1w6msbboxFoSzQC9bHTLZeOpvH2aATaEo1Afex0y6Wjabw9+uSboDQeDCJQFzvdculoGu+ARqAN0QjUx063XDqaxjugEWhDNAL1sdMtl46m8Q7o42t4Gg8GEaiLnW65dDSN90Aj0HZoBOpjp1suHU3jPdAItB0agfrY6ZZLR9N4D/ThNTyNB4MI1MVOt1w6msa7oBFoMzQC9bHTLZeOpvEuaATaDI1Afex0y6WjabwL+ugansaDQQTqYqdbLh1N433QCLQVGoH62OmWS0fTeB80Am2FRqA+drrl0tE03gd9cA1P48EgAnWx0y2XjqbxTmgE2giNQH3sdMulo2m8ExqBNkIjUB873XLpaBrvhN6/hqfxYBCButjplktH03gvNAJtg0agPna65dLRNN4LjUDboBGoj51uuXQ0jfdC717D03gwiEBd7HTLpaNpvBsagTZBI1AfO91y6Wga74ZGoE3QCNTHTrdcOprGu6H3ruFpPBhEoC52uuXS0TTeD41AW6ARqI+dbrl0NI33QyPQFmgE6mOnWy4dTeP90DvX8DQeDCJQFzvdculoGu+IRqAN0AjUx063XDqaxjuiEWgDNAL1sdMtl46m8Y7o7Wt4Gg8GEaiLnW65dDSN90QjUB2NQH3sdMulo2m8JxqB6mgE6mOnWy4dTeM90ZvX8DQeDCJQFzvdculoGu+KRqAyGoH62OmWS0fTeFc0ApXRCNTHTrdcOprGu6K3ruFpPBhEoC52uuXS0TTeF41AVTQC9bHTLZeOpvG+aASqohGoj51uuXQ0jfdFb1zD03gwiEBd7HTLpaNpvDMagYpoBOpjp1suHU3jndEIVEQjUB873XLpaBrvjH6/hqfxYBCButjplktH03hvNALV0AjUx063XDqaxnujEaiGRqA+drrl0tE03hv9dg1P48EgAnWx0y2Xjqbx7mgEKqERqI+dbrl0NI13RyNQCY1Afex0y6Wjabw7+vUansaDQQTqYqdbLh1N4/3RCFRBI1AfO91y6Wga749GoAoagfrY6ZZLR9N4f/TLNTyNB4MI1MVOt1w6msYNaASKQANxKcxyedE0bkAj0EkFyjDM+Pn/Nfzom3Cb4R5oR3a6f511NI070E93QWk8GESgLna65dLRNO5AI1AEWh6XwiyXF03jDvTT4/A0HgwiUBc73XLpaBq3oBEoAi2OS2GWy4umcQsagSLQ4rgUZrm8aBq3oNfX8DQeDCJQFzvdculoGvegESgCLY1LYZbLi6ZxDxqBItDSuBRmubxoGvegV9fwNB4MIlAXO91y6WgaN6ERaHUQgbrY6ZZLR9O4CY1Aq4MI1MVOt1w6msZN6L9reBoPBhGoi51uuXQ0jbvQCLQ2iEBd7HTLpaNp3IVGoLVBBOpip1suHU3jLvTvNTyNB4MI1MVOt1w6msZtaARaGUSgLna65dLRNG5DI9DKIAJ1sdMtl46mcRv65xqexoNBBOpip1suHU3jPjQCrQsiUBc73XLpaBr3oRFoXRCButjplktH07gPvVzD03gwiEBd7HTLpaNp3IhGoFVBBOpip1suHU3jRjQCrQoiUBc73XLpaBo3or+v4Wk8GESgLna65dLRNO5EI9CaIAJ1sdMtl46mcScagdYEEaiLnW65dDSNO9H/ruFpPBhEoC52uuXS0TRuRSPQiiACdbHTLZeOpnErGoFWBBGoi51uuXQ0jVvRX9fwNB4MIlAXO91y6Wga96IRaDyIQF3sdMulo2nci0ag8SACdbHTLZeOpnEv+v/X8DQeDCJQFzvdculoGjejEWg4iEBd7HTLpaNp3IxGoOEgAnWx0y2XjqZxM/rrGn4Qes7GEaiPnW65dDSNu9GP37fntKOnbByB+tjplktH07gZ/XhoBk3XOAL1sdMtl46mcS/68RANmq5xBOpjp1suHU3jVvTjoRo0XeMI1MdOt1w6msataARaEUSgLna65dLRNG5FI9CKIAJ1sdMtl46mcSv68VAVmq5xBOpjp1suHU3jXvTjITo0XeMI1MdOt1w6msbN6D9z1jk0XeMI1MdOt1w6msbd6LU1K+6IpmscgfrY6ZZLR9O4G/3Cjjo0XeMI1MdOt1w6msbd6A12xKHpGkegPna65dLRNO5Gb7OLHZqucQTqY6dbLh1N4270LrvsYj5d4wjUx063XDqaxt3oI3aBQ9M1jkB97HTLpaNp3I0+Y584NF3jCNTHTrdcOprG3egC9pFD0zWOQH3sdMulo2ncjS5j717Mp2scgfrY6ZZLR9O4G13M3nZousYRqI+dbrl0NI270SH2u0PTNY5Afex0y6WjadyNjrJfHJqucQTqY6dbLh1N4250BXt9MZ+ucQTqY6dbLh1N4250HfvXoekaR6A+drrl0tE07kbXs8W3o1PQS3wEGoH62JzObjaNe9nqW3pO2DgC9bE5nd1sGnezP6X3A5mwcQTqY3M6u9k07mZ/havfEGTGxhGoj83p7GbTuJu9hOscOmPjCNTH5nR2s2nczV6FK94PZMLGEaiPzensZtO4m/0cjr4fyISNI1Afm9PZzaZxN/stHLmYn7FxBOpjczq72TTuZm+Fix06Y+MI1MfmdHazadzN3guXvR/IhI0jUB+b09nNpnE3+yBc8H4gEzaOQH1sTmc3m8bd7OPwycX8jI0jUB+b09nNpnE3+zR85NAZG0egPjans5tN4252UXj3/UAmbByB+ticzm42jbvZpeHt9wOZsHEE6mNzOrvZNO5mB8JvF/Pyq+EpWQRaGpfCnM5eNI270dbGnxwqv54oAu17qEtcCnM6e9E07kbbG//x5qP6RZzq2assAi2NS2FOZy+axt3oEY0/nsbL/ski0NK4FOZ09qJp3I0e1DgCRaBXRnM6u9E0HhsEikAvjOZ0dqNpPDYIFIFeGM3p7EbTeHD0i3gE2vdQl7gU5nT2omncjR7X+CLPeoUi0L6HusSlMKezF03jbvTAxn/MWatQBNr3UJe4FOZ09qJp3I2+RON1CkWgfQ91iUvhCyyXn03jbjaN1ygUgfY91CUuhS+xXG42jbvZNF6jUATa91CXuBS+yHJ52TTuZtP410QVikD7HuoSl8KXWS4nm8bdbBr/nphCEWjfQ13iUvhCy+Vj07ibTeM/E1EoAu17qEtcCl9quVxsGnezafxvyhWKQPse6hKXwhdbLg+bxt1sGl9PqUIRaN9DXeJS+HLL5WDTuJtN489TplAE2vdQl7gUvuBy9WfTuJtN469TolAE2vdQl7gUvuRy9WbTuJtN4+9zrlAE2vdQl7gUvuhy9WXTuJtN41tzplAE2vdQl7gUvuxy9WTTuJtN49tzrFAE2vdQl7gUvvBy9WPTuJtN43tzpFAE2vdQl7gUvvRy9WLTuJtN4/uzr1AE2vdQl7gUvvhy9WHTuJtN40ezp1AE2vdQl7gUvvxy9WDTuJtN48ezrVAE2vdQl7gUnmC52rNp3M2m8bPZUigC7XuoS1wKT7Fcrdk07mbT+Pm8KxSB9j3UJS6FJ1mutmwad7NpvGReFYpA+x7qEpfC0yxXSzaNu9k0XjbPCkWgfQ91iUvhiZarHZvG3WwaL521QhFo30Nd4lJ4quVqxaZxN5vGy+dPoQi076EucSk82XK1YdO4m03jkflRKALte6hLXApPt1wt2DTuZtN4bL4VikD7HuoSl8ITLpfOpnE3m8aj82VQBNr3UJe4FJ5yuVQ2jbvZNB6f8NvIt0EjUB+b09nNpnE3eyA6+jbybdAI1MfmdHazadzNHtq4oFAEWhyXwvMu15xoGnej5268WqEItDguhWderhnRNO5Gz954pUIRaHFcCs+9XPOhadyNnr/xKoUi0OK4FJ59uWZD07gbfYfGKxSKQIvjUnj+5ZoLTeNu9D0aDysUgRbHpfAdlmsmNI270XdpPKhQBFocl8L3WK550DTuRt+n8ZBCEWhxXArfZblmQdO4G32nxgMKRaDFcSl8n+WaA03jbvS9Gi9WKAItjkvhOy3XDGgad6Pv1nihQhFocVwK32u5ro+mcTf6fo0XKRSBFsel8N2W6+poGnej79h4gUIRaHFcCt9vua6NpnE3+p6NnyoUgRbHpfAdl+vKaBp3o+/a+IlCEWhxXArfc7mui6ZxN/q+jR8qFIEWx6XwXZfrqmgad6Pv3PiBQhFocVwK33e5rommcTf63o3vKhSBFsel8J2X64poGnej7974jkIRaHFcCt97ua6HpnE3+v6NbyoUgRbHpfDdl+tqaBp3ozM0vqFQBFocl8L3X65roWncjc7R+JtCLy7Qj69BoOPQnM5uNI270TH2i0KvLdCPj02D1t7iykNd4lI4x3JdB03jbnSexp8UemmBfrvz3aC1t7jyUJe4FM6yXFdB07gbnanxP4UqbyjvEOj6fwh0AJrT2Y2mcTe6hr0o9FH9fvIOgf6K89WgVTeY5bKzadzNpnEb+7GaKigCtbGnW67xaBp3o/M1rhl0iED/8z0dWAzDMKH5E2iDr6V/ibdBoAzDXHbmE+gydfe4ubxxs2nczaZxJ3u+S3gE6kZzOrvRNO5G17N5ECkSl8L5lmssmsbd6JSN8zSmQFwKJ1wuGvezadzMvvQT6RHoeDSnsxtN4270mMYNAuUnkcajOZ3daBp3o+8sUH4WfjCa09mNpnE3+tYC5dWYxqI5nd1oGnej7ytQXg90OJrT2Y2mcTf6zgLdHvOhLnEpzHJ50TTuRtN4NIhAXex0y6WjadyNpvFoEIG62OmWS0fTuBtN49EgAnWx0y2XjqZxN5rGo0EE6mKnWy4dTeNuNI1HgwjUxU63XDqaxt1oGo8GEaiLnW65dDSNu9E0Hg0iUBc73XLpaBp3o2k8GkSgLna65dLRNO5G03g0iEBd7HTLpaNp3I2m8WgQgbrY6ZZLR9O4G03j0SACdbHTLZeOpnE3msajQQTqYqdbLh1N4240jUeDCNTFTrdcOprG3WgajwYRqIudbrl0NI270TQeDSJQFzvdculoGnejaTwaRKAudrrl0tE07kbTeDSIQF3sdMulo2ncjabxaBCButjplktH07gbTePRIAJ1sdMtl46mcTeaxqNBBOpip1suHU3jbjSNR4MI1MVOt1w6msbdaBqPBhGoi51uuXQ0jbvRNB4NIlAXO91y6Wgad6NpPBpEoC52uuXS0TTuRtN4NIhAXex0y6WjadyNpvFoEIG62OmWS0fTuBtN49EgAnWx0y2XjqZxN5rGo0EE6mKnWy4dTeNuNI1Hg+MEWjf/+U9Kdk500sOm8VnRCPSq7JzopIdN47OiEehV2TnRSQ+bxmdFI9CrsnOikx42jc+KRqBXZedEJz1sGp8VjUCvys6JTnrYND4rGoFelZ0TnfSwaXxW9AQCZRiGueYgUIZhmMpBoAzDMJWDQBmGYSoHgTIMw1QOAmUYhqkcBMowDFM5CJRhGKZyZhDox8cw8Mco9jjygh+E/RjX+SDyx9/44cN3fAT6D9rgFiDQA+ywvR4qkm/+KO64s2oQeqxAR6t7zNnV8BZMINBxZ/P6fwPQ6e7+DrzT/TG48i/2COa/4x2pMT/692ibHPzlBTrwH8jXX9jRCNSOHnmvfxx0zB3vp/8buS9/1/cW6NfRphPo202wY9MKNNkNGCnQ11+YsB9vBy3dgusLdPhyZxPo0H+zhj+uMGqyfZtqmEDfD/rWAv2arAId+L3foQ8rDPqG3NAnPoz7bs0g+PjvkCHQW9MHPpvnc9BBfwy9PzT0iQ9Dn3Ax9j4/Au0+GZ8ROfjBs3zn1M+j8G7yD38Md+A/G79Pe0CgvWekQNPJe6xI1rfBSxz7KPxgcY9ZtG91I9Duk/BbU8Pwg++J/dyIYcRcTz8Ye9jf9z4RaPfJ9jD4SP7Yn4v5vRHDiAh02G1wExHobcGDvxk47ocaX3+RAT2OOvywB5ER6M25w78jN/xBpHHsXM9CvcA/WQP/oW7yDWAEejXsCp3qfsHn0MMe+r3f4X/PQyz2sfqfGb2+CXf/WfjPcVs98LuBo78NOezfrHyvDfQ5/FmgQ1d86NVGg1uAQPepIx9OSfcwzg934HPZEz6NfuRhj32mc6ubMINAGYZhLjkIlGEYpnIQKMMwTOUgUIZhmMpBoAzDMJWDQBmGYSoHgTIMw1QOAmUYhqkcBMowDFM5CJRhGKZyECjDMEzlIFCGYZjKQaAMwzCVg0AZhmEqB4EyDMNUDgJlGIapHATKHM/j8dj8NcMwCJQ5GQTKMLvDCcEcDwJlmN3hhGCOB4EyzO5wQjDHg0AZZnc4IZjjQaAMszucEMzxbAj097f+Pvf4N08fbPzW+5f+/f2zzMsnX3/x/MX/ffSUfT+e1Rd4pny+/Lrglp218Xyr3r4cM+/wd8gcz4FAH+tfPNvt+Xd2lHEo0NMPN2/S+jff/uxGYIOyvnUlR/Mu0KPPI9B7DX+HzPEUCPTx/vuvf37DcjvfHdhnbH6pA4G+ePTpc9tf/XOltccB6vBoz27qRhHMtMNfJHM8+wJ9U8yp3TZd9vLrV+tt66qdQF8TJQKVPn6/Scy8w18kczKrs31boLuyezfYpuc+DzOCQP/9f/Nu7/vF/R/25wuXHk3w8++3lpl4+ItkTuax0tHzPbvtu3hNBPr2h06ui3e+8Ooe5dPnDgW6fEEEypwPf5HM2TzWs/zGp0mga+bqFnxu3KTnz77EX4/mjSUJdE1/amvj8+/HyEw8/EUy5/Nz9q+V8vdxH4HuGfJEoNvfANg4lpfProLfX3DvuwUIlFkNf5FM+TwJ9HNDKU9/TBLor3FeNLZttSftnl/Cv3yxl5v6/M+DcAm/fWRbf4aZdfiLZMpnpZSV4RQoAwAAAXRJREFULN7E0ECgb/cS977m5qfPBPqWQqBM3fAXyZTP+t7h38edBFr2NQ8Fur63+QQ6FOjn0/3rCoE+jj7/XgMz8fAXyZTPtkDfrohP7j2+frmtzNN9yJPPv396x+/v+e0v8yj4M/Ufv98kZt7hL5Ipn5VANz5+/e23P/96PX0s0E1Xv8hty+GlAn3FbH2y5Giin3+/Scy8w18kUz47Av3W3MpJr8p4rP/A25fbzPwGXj4+sNbTbXimbx7Dxi37/d33P7l7NOHPI9AbDX+RTPkc3qda6+Nz8/Ovy/Ys0JfffLfhkZU2Prvjq1Xg/ZYVCXQ7E/z8J3OL4S+SYRimchAowzBM5SBQhmGYykGgDMMwlYNAGYZhKgeBMgzDVA4CZRiGqRwEyjAMUzkIlGEYpnIQKMMwTOUgUIZhmMpBoAzDMJWDQBmGYSoHgTIMw1QOAmUYhqkcBMowDFM5CJRhGKZyECjDMEzlIFCGYZjKQaAMwzCV8z+QbdhujVEbu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data:image/png;base64,iVBORw0KGgoAAAANSUhEUgAABUAAAAPACAMAAADDuCPrAAAAD1BMVEUAAAAzMzNNTU3r6+v///+EK80uAAAACXBIWXMAAB2HAAAdhwGP5fFlAAAgAElEQVR4nO2d7ULbShJEvSzv/8y7BAGyrY/pqZkajfr0j3tDSHGsSuvEwsZ+fDIMwzBV8xh9AxiGYWYdBMowDFM5CJRhGKZyECjDMEzlIFCGYZjKQaAMwzCVg0AZhmEqB4EyDMNUDgJlGIapHATKMAxTOQiUYRimchAowzBM5SBQhmGYyrEK9L9VU5v7iUthLT0OLbFp3M2mcTe7Go1Afex0y6WjadyNpvFoEIG62OmWS0fTuBtN49EgAnWx0y2XjqZxN5rGo0EE6mKnWy4dTeNuNI1HgwjUxU63XDqaxt1oGo8GEaiLnW65dDSNu9E0Hg0iUBc73XLpaBp3o2k8GkSgLna65dLRNO5G03g0iEBd7HTLpaNp3I2m8WgQgbrY6ZZLR9O4G03j0SACdbHTLZeOpnE3msajQQTqYqdbLh1N4240jUeDCNTFTrdcOprG3WgajwYRqIudbrl0NI270TQeDSJQFzvdculoGnejaTwaRKAudrrl0tE07kbTeDSIQF3sdMulo2ncjabxaBCButjplktH07gbTePRIAJ1sdMtl46mcTeaxqNBBOpip1suHU3jbjSNR4MI1MVOt1w6msbdaBqPBhGoi51uuXQ0jbvRNB4NIlAXO91y6Wgad6NpPBpEoC52uuXS0TTuRtN4NIhAXex0y6WjadyNpvFoEIG62OmWS0fTuBtN49EgAnWx0y2XjqZxN5rGo0EE6mKnWy4dTeNuNI1HgwjUxU63XDqaxt1oGo8GEaiLnW65dDSNu9E0Hg0iUBc73XLpaBp3o2k8GkSgLna65dLRNO5G03g0iEBd7HTLpaNp3I2m8WhwMoE+/j+Vx/p9wFKY5fKiadyNpvFocC6BPh6iQVmumdA07kbTeDQ4lUAfD9WgLNdMaBp3o2k8GpxJoI+HbFCWayY0jbvRNB4NItBAmOXyomncjabxaBCBBsIslxdN4240jUeDCDQQZrm8aBp3o2k8GpxJoA0MynLNhKZxN5rGo8GpBLoyaKVCWa6Z0DTuRtN4NDiXQH+eSF9tUJZrJjSNu9E0Hg1OJtDfQ61UKMs1E5rG3WgajwZnFWilQVmumdA07kbTeDQ4rUDrFMpyzYSmcTeaxqPBiQX634oHk1iumdA07kbTeDQ4s0Ar7oSyXDOhadyNpvFocG6BhhXKcs2EpnE3msajwdkFGryOZ7lmQtO4G03j0eD0Ao3dCWW5ZkLTuBtN49HgDQQaUSjLNROaxt1oGo8GbyHQcoOyXDOhadyNpvFo8B4CLVYoyzUTmsbdaBqPBu8i0MIHk1iumdA07kbTeDR4G4GW3QlluWZC07gbTePR4I0EWqJQlmsmNI270TQeDd5KoOfX8SzXTGgad6NpPBq8l0BP74SyXDOhadyNpvFo8G4CPVEoyzUTmsbdaBqPBu8n0MPreJZrJjSNu9E0Hg3eUKBHd0JZrpnQNO5G03g0eEuB7iuU5ZoJTeNuNI1HgzcV6J5BWa6Z0DTuRtN4NHhXge4olOWaCU3jbjSNR4P3Fejmg0ks10xoGnejaTwavLFAt+6EslwzoWncjabxaPDWAn1XKMs1E5rG3WgajwZvLtDX63iWayY0jbvRNB4N3l2gL3dCWa6Z0DTuRtN4NHh/gT4plOWaCU3jbjSNR4MZBLoyKMs1E5rG3WgajwZTCPRPoSzXTGgad6NpPBpMItCfB5NYrpnQNO5G03g0mEWgy51QlmsmNI270TQeDeYRaOTt49uzEy6XjqZxN5rGo8FMAi18584+7HzLpaNp3I2m8WgwlUDFO6EslxlN4240jUeDyQT6qSiU5TKjadyNpvFoMJ1Ahet4lsuMpnE3msajwXwCrb+OZ7nMaBp3o2k8Gswo0FqFslxmNI270TQeDeYUaJ1BWS4zmsbdaBqPBpMKtEqhLJcZTeNuNI1Hg2kFWvFgEstlRtO4G03j0WBegcbvhLJcZjSNu9E0Hg1mFmhUoSyXGU3jbjSNR4O5BRq7jme5zGgad6NpPBpMLtDQnVCWy4ymcTeaxqPB9AINKJTlMqNp3I2m8WgQgZYblOUyo2ncjabxaBCBfk2ZQlkuM5rG3WgajwYR6L8pejCJ5TKjadyNpvFoEIEuU2BQlsuMpnE3msajQQT6O6cKZbnMaBp3o2k8GkSgf3N2Hc9ymdE07kbTeDSIQNdzbFCWy4ymcTeaxqNBBPo8RwplucxoGnejaTwaRKAvc3Adz3KZ0TTuRtN4NIhA32bXoCyXGU3jbjSNR4MIdGN2FMpymdE07kbTeDSIQLdm26AslxlN4240jUeDCHR7thTKcpnRNO5G03g0iEB3ZuPBJJbLjKZxN5rGo0EEujtvBmW5zGgad6NpPBpEoAfzolCWy4ymcTeaxqNBBHo0z9fxLJcZTeNuNI1Hgwj0eNYGZbnMaBp3o2k8Ghwn0FnmS6GjbwPDMNcf7oFuzc+d0OjbyDdA/4Un/NdZR3N/yI2m8WgQgRbMP3U+Qm+B3Ar9E55wuXQ0p7MbTePRIAItmcffuNFLeMLl0tGczm40jUeDCLRsdIOmWy4dzensRtN4NIhAywaBDkBzOrvRNB4NItCyQaAD0JzObjSNR4MItGwQ6AA0p7MbTePRIAItHPlxpHTLpaM5nd1oGo8GEWjpLPKsVmi65dLRnM5uNI1Hgwi0eNZPqK9QaLrl0tGczm40jUeDCLSCXaXQdMulozmd3WgajwYRaBW7wqDplktHczq70TQeDSLQSnZYoemWS0dzOrvRNB4NItBadvQ6Pt1y6WhOZzeaxqNBBFrPjik03XLpaE5nN5rGo0EEqrAjCk23XDqa09mNpvFoEIFq7HKFplsuHc3p7EbTeDSIQFV2qULTLZeO5nR2o2k8GkSgOrtMoemWS0dzOrvRNB4NItAW7BKFplsuHc3p7EbTeDSIQNuwzxWabrl0NKezG03j0SACbcU+U2i65dLRnM5uNI1Hgwi0HftYoemWS0dzOrvRNB4NItCW7COFplsuHc3p7EbTeDSIQNuy9w2abrl0NKezG03j0SACbc3eU2i65dLRnM5uNI1Hgwi0OXvnOj7dculoTmc3msajQQTagb2p0HTLpaM5nd1oGo8GEWgX9oZC0y2XjuZ0dqNpPBpEoJ3YbwpNt1w6mtPZjabxaBCBdmO/KDTdculoTmc3msajQQTakf2k0HTLpaM5nd1oGo8GEWhX9kqh6ZZLR3M6u9E0Hg0i0M7sX4WmWy4dzensRtN4NIhAu7MXhaZbLh3N6exG03g0iEAN7H8KTbdcOprT2Y2m8WgQgVrY4XeRb4f+F58TzensRtN4NIhATWxNoTMul47mdHajaTwaRKAuduxd5JuiOZ3daBp3oxFo50Nd4lJYXC5BoTMul47mdHajaTwaRKAu9le4WqEzLpeO5nR2o2k8GkSgLvZ3uFKhMy6XjuZ0dqNpPBpEoC72T7hKoTMul47mdHajaTwaRKAu9l+4QqEzLpeO5nR2o2k8GkSgLvY6HFbojMulozmd3WgajwYRqIv9HA4qdMbl0tGczm40jUeDCNTFfg2HFDrjculoTmc3msajQQTqYr+HAwqdcbl0NKezG03j0SACdbG3wsUKnXG5dDSnsxtN49EgAnWxt8OFBp1xuXQ0p7MbTePRIAJ1sffCRQqdcbl0NKezG03j0SACdbF3wyXX8TMul47mdHajaTwaRKAu9kH4XKEzLpeO5nR2o2k8GkSgLvZh+EyhMy6XjuZ0dqNpPBpEoC72SfhYoTMul47mdHajaTwaRKAu9mn4SKEzLpeO5nR2o2k8GkSgLnZBeF+hMy6XjuZ0dqNpPBpEoC52UXhPoTMul47mdHajaTwaRKAudmF4W6EzLpeO5nR2o2k8GkSgLnZxeEuhMy6XjuZ0dqNpPBpEoC52IPyu0BmXS0dzOrvRNB4NIlAXOxR+VeiMy6WjOZ3daBqPBhGoix0MPxt0xuXS0ZzObjSNR4MI1MUOh9cKnXG5dDSnsxtN49EgAnWx4+G/6/jat5OvZ6+yiRpvhqZxNxqBdj7UJS6F7cu1KPRR+W7yEvs3m6rxRmgad6MRaOdDXeJSeMByPVbjZv/egPr0hI03QSNQNxqBdj7UJS6FhyxXC4PW3/Chd345nd1oGo8GEaiLXR0eKdChd345ne1oGo8GEaiL3UCg1aPf+6298VM2rqMRqBuNQDsf6hKXwtMKVB//Yf8Lczp70TQeDSJQF1v9PqRyHT3QpVM2LqMRqBuNQDsf6hKXwqOWS/Vniwewan06Z+Nzns46msajQQTqYith0Z9tH0SKCXXSxqc8nXU0jUeDCNTFnnO5zu9lnvh04L8bczbOjvvZCLQ4LoUzLldYYtoV//tXit3c9UzaODtuZyPQ4rgUZrniU+/TCuU+T9LG2XEfGoH62OmWaxtdLNSqO62H6Fj4No0b2ekaR6A+drrlKkKf+BSBetHseDSIQF3sdMtVhUag7LifjUCL41KY5TKiEegANDseDSJQFzvdcqloBOpHs+PRIAJ1sdMtl4xW74PSuJudrnEE6mOnWy4d/e3OaoPSuJudrnEE6mOnWy4d/cOuVCiNu9npGkegPna65dLRv+w6g9K4m52ucQTqY6dbLh29YtcolMbd7HSNI1AfO91y6eg1u8KgNO5mp2scgfrY6ZZLRz+zwwqlcTc7XeMI1MdOt1w6+oUdNSiNu9npGkegPna65dLRb+yYQmnczU7XOAL1sdMtl45+Z4cMSuNudrrGEaiPnW65dPQWO6BQGnez0zWOQH3sdMulozfZ5QalcTc7XeMI1MdOt1w6eoddqlAad7PTNY5Afex0y6Wj99iFBqVxNztd4wjUx063XDp6n12kUBp3s9M1jkB97HTLpaMP2CUGpXE3O13jCNTHTrdcOvqQfa5QGnez0zWOQH3sdMulo4/ZpwalcTc7XeMI1MdOt1w6+ox9olAad7PTNY5Afex0y6WjT9nHBqVxNztd4wjUx063XDq6gH2kUBp3s9M1jkB97HTLpaNL2AcGpXE3O13jCNTHTrdcOrqMvatQGnez0zWOQH3sdMulowvZewalcTc7XeMI1MdOt1w6upi9bVAad7PTNY5Afex0y6Wjy9mbd0Jp3M1O1zgC9bHTLZeODrC3DErjbna6xhGoj51uuXR0iP2uUBp3s9M1jkB97HTLpaNj7DeD0ribna5xBOpjp1suHR1lvyiUxt3sdI0jUB873XLp6DD72aA07manaxyB+tjplktHV7DXCqVxNztd4wjUx063XDq6hr0yKI272ekaR6A+drrl0tF17F+F0ribna5xBOpjp1suHV3J/jEojbvZ6RpHoD52uuXS0dXsb4XSuJudrnEE6mOnWy4dXc/+Z1Aad7PTNY5Afex0y6WjFXbhe8f3QP+Lz4lmx6NBBOpip1suHS2xRYPS+FxoBNr5UJe4FGa5vGiRLSmUxudCI9DOh7rEpTDL5UWrjSsGpfG50Ai086EucSnMcnnReuP1CqXxudAItPOhLnEpzHJ50Q0arzYojc+FRqCdD3WJS2GWy4tu0nilQml8LjQC7XyoS1wKs1xedJvG6wxK43OhEWjnQ13iUpjl8qJbNV6jUBqfC41AOx/qEpfCLJcX3azxCoPS+FxoBNr5UJe4FGa5vOiGjYcVSuNzoRFo50Nd4lKY5fKiWzYeNSiNz4VGoJ0PdYlLYZbLi27beEyhND4XGoF2PtQlLoVZLi+6ceMhg9L4XGgE2vlQl7gUZrm86OaNBxRK43Oh7yHQj4/fX3z8/vr5AwTqR3M6/0y5QWl8LvQtBPrryY+PlTSfPkCgA9Cczn9TalAanwt9B4H+avL7/8tHTx8g0BFoTufVFN4JpfG50DcT6Op/z7+HQAegOZ3XU2ZQGp8LfQOB/l+RT8r8/sXTBwh0CJrT+XlKFErjc6HnF+gHAr0qmtP5ZQoMSuNzoe8g0M8ygf7nexQWw2jzpdDRt4G52ygrtTxU9PvLn18gUOaKg0GZ5uMR6DLmO9tLXApzeeNF9238+DqexudCz34Jv1YnAr0YmtN5cw4NSuNzoScX6AcCvTCa03lnDhRK43Oh5xfox+9PHCHQi6E5nfdm36A0PhcagXY+1CUuhVkuL9rR+J5CaXwu9OQCfZYkP4l0LTSn88HsGJTG50LPI9CjP8TPwl8Szel8OJsKpfG50NcW6GM9RQL9WP1gPK/GNBjN6Xw8Wwal8bnQlxboIyhQXg/0WmhO57N5VyiNz4WeR6AH/gyN+VCXuBRmubxoY+NvBqXxudBXFui3Nf/+g0AnQ3M6F8yLQml8LvS1Bfr6XwQ6FZrTuWSeDUrjc6GvL9DWBjUf6hKXwiyXF+1ufK1QGp8LjUA7H+oSl8Islxdtb3xlUBqfC41AOx/qEpfCLJcXPaDxX4XS+FxoBNr5UJe4FGa5vOgRjS8GDbyDfDv2TzZX423QVxborzofP4/II9Cp0JzOkfl7xp6f/Z3N1ngL9MUFuriz5RNBzYe6xKUwy+VFD2q8hUFp3Iy+tEB/nwnKE+mnRHM6x6aBQWncjL62QP8u4nki/YRoTufYIND50BcXaIcxH+oSl8IslxeNQN1odjwaRKAudrrl0tEI1I1mx6PBsECbfSPUfKhLXAqzXF70sMZ1g9K4GY1AOx/qEpfCLJcXPa7xh6pQGjejryzQx/M0kCcCtaI5ncOzej59lUJp3IxGoJ0PdYlLYZbLi75C45UGpXEzGoF2PtQlLoVZLi/6Go1XKZTGzehrC3TvAwQ6BZrTWULXXMfTuBmNQDsf6hKXwiyXF32ZxuMGpXEzGoF2PtQlLoVZLi/6Qo1HFUrjZjQC7XyoS1wKs1xe9JUaD17H07gZjUA7H+oSl8Islxd9rcZDBqVxM/raAl09+o5A50NzOrdBBxRK42b0BAJ9tH1jY/OhLnEpzHJ50ZdrvPw6nsbN6CsLdO1RBDohmtO5GbpUoTRuRk8g0F+HItDJ0JzODdFlBqVxM3oOgb58PxSBzoHmdG6KLlEojZvRswiUV2OaEM3p3BZdcB1P42b0NAJtNuZDXeJSmOXyoq/b+KlBadyMRqCdD3WJS2GWy4u+cuMnCqVxM/rKAuXVmFqw0y2Xjr5048fX8TRuRiPQzoe6xKUwy+VFX7zxI4XSuBmNQDsf6hKXwiyXF335xvcNSuNm9JUF2vb94BGoHc3p3A29p1AaN6MvLdAuCjUf6hKXwiyXFz1D4zvX8TRuRl9coP8UikAnRXM690RvGpTGzejLC7S5Qs2HusSlMMvlRc/S+IZCadyMnkCgjRVqPtQlLoVZLi96msbfr+Np3IyeQqBNvxVqPtQlLoVZLi96osZfFUrjZvSVBcrTmFqw0y2Xjp6q8WeD0rgZjUA7H+oSl8Islxc9WeNrhdK4GY1AOx/qEpfCLJcXPVvjq+t4GjejryzQPmM+1CUuhVkuL3q+xn8NSuNmNALtfKhLXAqzXF70jI0vCqVxMxqBdj7UJS6FWS4vesrGv6/jadyMRqCdD3WJS2GWy4uetPF/DxSMQf+LS+EpG1fZPIhUHJfCLJcXPW3jhy8V2hedtHEE2vtQl7gUZrm86HkbP3qp0M7opI0j0M6HusSlMMvlRc/cuKBQGnezuwu0kTMR6Bg0AnWjv9jVBqVxNxuBFselMMvlRc/eeKVCadzNRqDFcSnMcnnR0zdedx1P4242Ai2OS2GWy4u+QeM1BqVxNxuBFselMMvlRd+i8bhCadzNRqDFcSnMcnnR92g8fB1P42629WlMCHQ6NAJ1o5/ZQYXSuJvN80CL41KY5fKi79N4yKA07mYj0OK4FGa5vOg7NR5QKI272Z0F+mJTBDobGoG60Rvs8ut4GnezEWhxXAqzXF70zRovNSiNu9kItDguhVkuL/p2jZcplMbdbKdAm71oqPlQl7gUZrm86Ps1XnQdT+NutvF5oDyINCEagbrR++wChdK4m+0TKI/Cz4hGoG70EfvUoDTuZve+hP+xJk9jmhONQN3oY/aJQmncze7+PdBvbzb9QSQE6kMjUDf6hH18HU/jbrbhQaTGP8eJQJ1oBOpGn7KPDErjbrblUfi2+kSgRjQCdaML2PsKpXE32yTQpv5EoD40AnWjS9i71/E07mZ3fxSen4XX2emWS0ffvfEdg9K4m41Ai+NSmOXyou/f+KZCadzNRqDFcSnMcnnRCRrfuo6ncTfb+qOcrcZ8qEtcCrNcXnSKxt8VSuNuNgItjkthlsuLTtL4q0Fp3M1GoMVxKcxyedFpGn9WKI272S6B8pNIc6IRqBsdZT9dx9O4m+38UU7eVG4+NAJ1o+PslUFp3M3uLVAehW/ATrdcOjpX4z8KDbx7Uiv0KpypcR1dJtC1OhHohGgE6kZXsb+v4x/HrzTSB/0XTtW4jC4W6Pol7RDobGgE6kZXslfXeW70TzhZ4yK6VKArcyLQ+dAI1I2uZjcwKI370AjUx063XDo6YeMIdAQbgRbHpTDL5UUnbByBjmAj0OK4FGa5vOiEjSPQEWzXo/A8jWlONAJ1o+vZPIg0gI1Ai+NSmOXyolM2ztOY/GwEWhyXwiyXF52zcQRqZ7t+Fr7pmA91iUthlsuLTts4AvWyEWhxXAqzXF502sb5HqiXjUCL41KY5fKi8zaOQK1sBFocl8Islxedt3EEamV3E+j7Q0Y8iDQhGoG60bpAeR6okd1doH/aRKATohGoGy03jkCdbARaHJfCLJcXnbhxBOpkI9DiuBRmubzoxI0L1/A07kMjUB873XLp6MyNI1AjG4EWx6Uwy+VFZ24cgRrZCLQ4LoVZLi86c+P11/A07kMjUB873XLp6NSNI1AfG4EWx6Uwy+VFp24cgfrYCLQ4LoVZLi86dePV1/A07kMjUB873XLp6NyNI1AbG4EWx6Uwy+VF524cgdrYPQX6Pgh0NjQCdaPbCLTOoDTuQyNQHzvdcuno5I0jUBcbgRbHpTDL5UUnbxyButjdBNpzzIe6xKUwy+VFJ2+88hqexn1oBOpjp1suHZ29cQRqYiPQ4rgUZrm86OyNI1ATG4EWx6Uwy+VFZ2+87hqexn1oBOpjp1suHZ2+cQTqYSPQ4rgUZrm86PSNI1APG4EWx6Uwy+VFp2+86hqexn1oBOpjp1suHU3jCNTCRqDFcSnMcnnRNI5ALWwEWhyXwiyXF03jNdfwNO5DI1AfO91y6Wgar7kLSuM+dLlAv38IvqVhzYe6xKUwy+VF0zgCtbC7C/TnVUTavZQIAjWiEagb3VCgYYPSuA9dKNDHSqDNDGo+1CUuhVkuL5rGa+6C0rgPXS7Qr/98Nr0Laj7UJS6FWS4vmsYRqIXdWaCPxZ1/v0agU6ERqBvdUqBRg9K4D10q0L//fiLQ+dAI1I1u2DgC7c9GoMVxKcxyedE0/l8E6mAj0OK4FGa5vGga/2/FNTyN+9AI1MdOt1w6msa/BoF2Z/MgUnFcCrNcXjSNfw0C7c62PY2J54FOiUagbnRbgcYMSuM+dKFAn97eGIFOh0agbnTTxhFob3Z3gX629ycC9aERqBuNQN3oiwv0s7U+EagRjUDd6MYCDRmUxn3ocoEyDDNomt5xYfoNrwfakZ3uX2cdTePfwz3Qzuwp74GaD3WJS2GWy4um8e+JXcPTuA9dJtDH8yDQ2dAI1I1u3DgC7ctGoMVxKcxyedE0vgwC7ctGoMVxKcxyedE0vkzoGp7GfehygTayJgIdgUagbnTrxhFoV7bnJ5EQKMvlRdP4zyDQrmzHo/DNHWo+1CUuhVkuL5rGfyZyDU/jPnRAoM0daj7UJS6FWS4vmsZ/B4H2ZPueB8qDSDOiEagbjUDdaATa+VCXuBRmubxoGv+dwDU8jfvQMYFyCT8pGoG60e0bR6Ad2TyIVByXwiyXF03jf4NAO7J5GlNxXAqzXF40jf9N+TU8jfvQZQLlifQt2OmWS0fT+GoQaD82P8pZHJfCLJcXTeOrQaD92Ai0OC6FWS4vmsZXU3wNT+M+NAL1sdMtl46m8fUg0G5s3/NAG475UJe4FGa5vGgaXw8C7cZGoMVxKcxyedE0vp7Sa3ga96ERqI+dbrl0NI0/DQLtxTYIlLc1ZrnsaBp/GgTai+15In1jhZoPdYlLYZbLi6bxpym8hqdxH7pQoD0ehEegPjQCdaP7NI5AO7ENAn37FQKdB41A3WgE6kZfWaBra/I80AnRCNSN7iXQEoPSuA9dKtC9DxDoFGgE6kZ3ahyB9mEj0OK4FGa5vGgafxkE2oeNQIvjUpjl8qJp/GWKruFp3IcuE+jn0/dAG/kTgfrQCNSN7tU4Au3CNjwPtLk/EagPjUDdaATqRl9ZoI+tQaDzoBGoG91PoOcGpXEfGoH62OmWS0fT+Nsg0B5sBFocl8IslxdN42+DQHuwu38PtMeYD3WJS2GWy4um8bcpuIancR8agfrY6ZZLR9P4+yDQDmwEWhyXwiyXF03j74NAO7ANAuX1QFkuO5rG3+f8Gp7GfehigfJ6oDI73XLpaBrfGATant3/J5F4PVCZnW65dDSNbwwCbc82CPTtVwh0HjQCdaO7CvTEoDTuQ5cJlNcDbcFOt1w6msa3BoE2Z3cX6N4HCHQKNAJ1oxGoG41AOx/qEpfCLJcXTeNbg0CbsxFocVwKs1xeNI1vzdk3QWnch0agPna65dLRNL45CLQ1mweRiuNSmOXyoml8cxBoazZPYyqOS2GWy4um8c05uYancR+6XKA8kZ7lsqNpfHsQaGN29x/l7OBPBOpDI1A3GoG60dcWKC8morPTLZeOpvHtOb6Gp3Efulyg7cd8qEtcCrNcXjSN7wwCbctGoMVxKcxyedE0vjMItC0bgRbHpTDL5UXT+M4cXsPTuA9dJtDWbyeHQM1oBOpG924cgTZlI9DiuBRmubxoGt8bBNqUjUCL41KY5fKiaXxvjq7hadyHLhPoj0YbmROButEI1I3u3jgCbclGoMJ+ZbkAACAASURBVMVxKcxyedE0vjsItCUbgRbHpTDL5UXT+O4cXMPTuA+NQH3sdMulo2l8fxBoQzYCLY5LYZbLi6bx/UGgDdkItDguhVkuL5rG92f/Gp7GfegygfI0phbsdMulo2n8YBBoOzYCLY5LYZbLi6bxg0Gg7dgItDguhVkuL5rGD2b3Gp7GfegygfYZ86EucSnMcnnRNH40CLQZG4EWx6Uwy+VF0/jRINBmbARaHJfCLJcXTeNHs3cNT+M+NAL1sdMtl46m8cNBoK3YCLQ4LoVZLi+axg8HgbZiI9DiuBRmubxoGj+cnWt4GvehEaiPnW65dDSNHw8CbcRGoMVxKcxyedE0fjwItBEbgRbHpTDL5UXT+PFsX8PTuA+NQH3sdMulo2n8ZBBoGzYCLY5LYZbLi6bxk0GgbdgugTb8SXgEakQjUDfaJtANg9K4D10q0G9zNn0tEQTqQyNQN9rVOAJtwu4tUF6NqQE73XLpaBo/GwTahN1ZoGt1ItAJ0QjUjfYJ9N2gNO5DFwv0z5wIdD40AnWjbY0j0Bbs7gJdmROBzodGoG40AnWjEWjnQ13iUpjl8qJp/HQ2ruFp3IdGoD52uuXS0TR+Pgi0ARuBFselMMvlRdP4+SDQBmzXo/A8jWlONAJ1o50CfTUojfvQCNTHTrdcOprGCwaB6mwEWhyXwiyXF03jBYNAdXb3H+XsMeZDXeJSmOXyomm8YN6u4Wnch0agPna65dLRNF4yCFRmI9DiuBRmubxoGi8ZBCqzEWhxXAqzXF40jZfM6zU8jfvQCNTHTrdcOprGiwaBqmwEWhyXwiyXF03jRYNAVTYCLY5LYZbLi6bxonm5hqdxHxqB+tjplktH03jZIFCRjUCL41KY5fKiabxsEKjIRqDFcSnMcnnRNF42z9fwNO5DI1AfO91y6WgaLxwEOpFA+Vn46dAI1I1GoG70tQXKi4no7HTLpaNpvHCeruFp3IcuFCivxtSAnW65dDSNlw4CnUegjfyJQH1oBOpGI1A3+soC/XlH+M+Gb+iBQI1oBOpG+wX6Z1Aa96FLBfr6XwQ6FRqButH2xhHo5QXa2qDmQ13iUpjl8qJpvHgQKALte6hLXAqzXF40jRfP6hqexn1oBOpjp1suHU3j5YNAR6ARqI+dbrl0NI2XDwIdgS4T6K86Hz+PyCPQqdAI1I0eIdAfg9K4D10s0MWdPJF+SjQCdaMHNI5AB6ALBfr7TFCeSD8lGoG60QjUjb62QP8u4nki/YRoBOpGDxHoQ0fTeDRYKNAOYz7UJS6FWS4vmsYjg0D96BqB8j3Q6dAI1I1GoG70lQW6vm7nQaQJ0QjUjR4j0IeMpvFoMChQHoWfEY1A3eghjSNQO7pMoL93O3ka05xoBOpGI1A3+tICXT8RtJE+EagRjUDd6EECfahoGo8GywT6+yz6ZvpEoEY0AnWjxzSOQN3ocoG2fPgIgZrRCNSNRqBu9AwCbepPBOpDI1A3epRAHyKaxqPBEoE+v6ccDyJNh0agbvSgxhGoGY1Afex0y6WjaTw4CNSMRqA+drrl0tE0Hpx/1/A07kOXCbTPmA91iUthlsuLpvHoIFAvGoH62OmWS0fTeHQQqBeNQH3sdMulo2k8Ol/X8DTuQ58J9PmH4Ns+kcl8qEtcCrNcXjSNhweBWtGnAn38/qL5jyKZD3WJS2GWy4um8fAgUCu6VKDtH4NHoEY0AnWjBwr0QeM+dKFAf8XJeyJNiUagbvS4xhGoE10m0MfzC4LuCPHja84/QKB+NAJ1oxGoG31tgb791rY+f0W5/vXzBwh0ABqButEjBfo4/0Od2PkabynQ1f++dfmx8QECHYFGoG70wMYRqBHdTKC/elxs+WTT5z+BQO1oBOpGI1A3+k4C3f8AgQ5BI1A3eqhAFYPSeDDYSKBPJkWgF0MjUDd6ZOMI1Ic+E+i7Qc+exlQg0P98z/HXYRimalq/8jlTPFsCfXxGnge6/hYoAmUY/7R+7x2meDaKX70fZ8FPIj09bMQl/FXQXMK70UMbV67haTwYPBNo6NWUXx9wR6DXQCNQNxqButGXFWjgB+H/njmPQC+FRqBu9GCB1huUxoPBAoGWzrsqEeg10AjUjR7bOAJ1oVsKdP2z7wj0UmgE6kYjUDd6eoGu/chPIl0LjUDd6NECrTYojQeDJQIteRzpyY/8LPy10AjUjR7cOAI1oZsJ9ONj/XJMW6/MxKsxjUMjUDcagbrRtxIorwd6LTQCdaOHC7TWoDQeDJYItOkL0SNQPxqButGjG0egHnShQLso1HyoS1wKs1xeNI3XohGoB10s0A4/YWs+1CUuhVkuL5rGa9HV1/A0HgwWC7S5Qs2HusSlMMvlRdN4NRqBWtAhgTZWqPlQl7gUZrm8aBqvRiNQCzooUN7WeE708NN5DDtz47XX8DQeDJYINPKCTAj0gujhp/MYdurGEagDjUB97HTLpaNpvB6NQB1oBOpjp1suHU3j9ejKa3gaDwZLBNpnzIe6xKUwy+VF07iARqAGNAL1sdMtl46mcQGNQA1oBOpjp1suHU3jArruGp7Gg0EE6mKnWy4dTeMKGoH2R5cJlAeRWrDTLZeOpnEFjUD7oxGoj51uuXQ0jSvoqmt4Gg8GEaiLnW65dDSNS2gE2h1dJtAXmyLQ2dCXOJ397OyNI9DuaATqY6dbLh1N4xK65hqexoNBBOpip1suHU3jGhqB9kYjUB873XLpaBrX0Ai0NxqB+tjplktH07iGrriGp/FgsESgPArfgp1uuXQ0jYtoBNoZjUB97HTLpaNpXEQj0M7oMoG+2BSBzoa+yOnsZtN4/BqexoNBBOpip1suHU3jKhqB9kUjUB873XLpaBpX0Qi0LxqB+tjplktH07iKDl/D03gwiEBd7HTLpaNpXEYj0K7oMoHyKHwLdrrl0tE0LqMRaFc0AvWx0y2XjqZxGR29hqfxYBCButjplktH07iORqA90WUC7TPmQ13iUpjl8qJpXEcj0J5oBOpjp1suHU3jOjp4DU/jwSACdbHTLZeOpvEGaATaEY1Afex0y6WjabwBGoF2RBcKtO2jRwjUjb7Q6exk0/jXxK7haTwYLBBo+wfgEagXfaHT2cmm8X+DQPuhCwTa5zlMCNSJvtLpbGTT+L9BoP3Q5wJdW7OtQc2HusSlMMvlRdN4C3ToGp7Gg8ESgW5/gECnQV/pdDayafx7EGg39KlAX5TZ0qDmQ13iUpjl8qJpvAkagXZDlwj08GMEOgP6Uqezj03j3xO5hqfxYPBYoO/3OPlZ+AnRlzqdfWwaXwaB9kIXCPT0dxDo5dHXOp1tbBpfBoH2QiNQHzvdculoGm+DDlzD03gwiEBd7HTLpaNpvBEagXZCI1AfO91y6Wgab4RGoJ3QCNTHTrdcOprGG6HLr+FpPBg8FSiPwjdip1suHU3jrdAItA/6TKA8D7QdO91y6Wgab4VGoH3QJQLlJ5HasNMtl46m8Vbo4mt4Gg8GTwTKz8I3Y6dbLh1N483QCLQLukygvBpTC3a65dLRNN4MjUC7oM8FyuuBtmKnWy4dTePN0KXX8DQeDJ4KlFekb8ROt1w6msbboRFoD3SRQHlPpCbsdMulo2m8HRqB9kAXCrTLmA91iUthlsuLpvF26MJreBoPBhGoi51uuXQ0jTdEI9AOaATqY6dbLh1N4w3RCLQDGoH62OmWS0fTeEN02TU8jQeDCNTFTrdcOprGW6IRaHs0AvWx0y2XjqbxlmgE2h6NQH3sdMulo2m8JbroGp7Gg0EE6mKnWy4dTeNN0Qi0ORqB+tjplktH03hTNAJtjkagPna65dLRNN4UXXINT+PBIAJ1sdMtl46m8bZoBNoajUB97HTLpaNpvC0agbZGI1AfO91y6Wgab4suuIan8WAQgbrY6ZZLR9N4YzQCbYxGoD52uuXS0TTeGI1AG6MRqI+dbrl0NI03Rp9fw9N4MIhAXex0y6Wjabw1GoG2RSNQHzvdculoGm+NRqBt0QjUx063XDqaxlujT6/haTwYRKAudrrl0tE03hyNQJuiEaiPnW65dDSNN0cj0KZoBOpjp1suHU3jzdFn1/A0HgwiUBc73XLpaBpvj0agLdEI1MdOt1w6msbboxFoSzQC9bHTLZeOpvH2aATaEo1Afex0y6Wjabw9+uSboDQeDCJQFzvdculoGu+ARqAN0QjUx063XDqaxjugEWhDNAL1sdMtl46m8Q7o42t4Gg8GEaiLnW65dDSN90Aj0HZoBOpjp1suHU3jPdAItB0agfrY6ZZLR9N4D/ThNTyNB4MI1MVOt1w6msa7oBFoMzQC9bHTLZeOpvEuaATaDI1Afex0y6WjabwL+ugansaDQQTqYqdbLh1N433QCLQVGoH62OmWS0fTeB80Am2FRqA+drrl0tE03gd9cA1P48EgAnWx0y2XjqbxTmgE2giNQH3sdMulo2m8ExqBNkIjUB873XLpaBrvhN6/hqfxYBCButjplktH03gvNAJtg0agPna65dLRNN4LjUDboBGoj51uuXQ0jfdC717D03gwiEBd7HTLpaNpvBsagTZBI1AfO91y6Wga74ZGoE3QCNTHTrdcOprGu6H3ruFpPBhEoC52uuXS0TTeD41AW6ARqI+dbrl0NI33QyPQFmgE6mOnWy4dTeP90DvX8DQeDCJQFzvdculoGu+IRqAN0AjUx063XDqaxjuiEWgDNAL1sdMtl46m8Y7o7Wt4Gg8GEaiLnW65dDSN90QjUB2NQH3sdMulo2m8JxqB6mgE6mOnWy4dTeM90ZvX8DQeDCJQFzvdculoGu+KRqAyGoH62OmWS0fTeFc0ApXRCNTHTrdcOprGu6K3ruFpPBhEoC52uuXS0TTeF41AVTQC9bHTLZeOpvG+aASqohGoj51uuXQ0jfdFb1zD03gwiEBd7HTLpaNpvDMagYpoBOpjp1suHU3jndEIVEQjUB873XLpaBrvjH6/hqfxYBCButjplktH03hvNALV0AjUx063XDqaxnujEaiGRqA+drrl0tE03hv9dg1P48EgAnWx0y2Xjqbx7mgEKqERqI+dbrl0NI13RyNQCY1Afex0y6Wjabw7+vUansaDQQTqYqdbLh1N4/3RCFRBI1AfO91y6Wga749GoAoagfrY6ZZLR9N4f/TLNTyNB4MI1MVOt1w6msYNaASKQANxKcxyedE0bkAj0EkFyjDM+Pn/Nfzom3Cb4R5oR3a6f511NI070E93QWk8GESgLna65dLRNO5AI1AEWh6XwiyXF03jDvTT4/A0HgwiUBc73XLpaBq3oBEoAi2OS2GWy4umcQsagSLQ4rgUZrm8aBq3oNfX8DQeDCJQFzvdculoGvegESgCLY1LYZbLi6ZxDxqBItDSuBRmubxoGvegV9fwNB4MIlAXO91y6WgaN6ERaHUQgbrY6ZZLR9O4CY1Aq4MI1MVOt1w6msZN6L9reBoPBhGoi51uuXQ0jbvQCLQ2iEBd7HTLpaNp3IVGoLVBBOpip1suHU3jLvTvNTyNB4MI1MVOt1w6msZtaARaGUSgLna65dLRNG5DI9DKIAJ1sdMtl46mcRv65xqexoNBBOpip1suHU3jPjQCrQsiUBc73XLpaBr3oRFoXRCButjplktH07gPvVzD03gwiEBd7HTLpaNp3IhGoFVBBOpip1suHU3jRjQCrQoiUBc73XLpaBo3or+v4Wk8GESgLna65dLRNO5EI9CaIAJ1sdMtl46mcScagdYEEaiLnW65dDSNO9H/ruFpPBhEoC52uuXS0TRuRSPQiiACdbHTLZeOpnErGoFWBBGoi51uuXQ0jVvRX9fwNB4MIlAXO91y6Wga96IRaDyIQF3sdMulo2nci0ag8SACdbHTLZeOpnEv+v/X8DQeDCJQFzvdculoGjejEWg4iEBd7HTLpaNp3IxGoOEgAnWx0y2XjqZxM/rrGn4Qes7GEaiPnW65dDSNu9GP37fntKOnbByB+tjplktH07gZ/XhoBk3XOAL1sdMtl46mcS/68RANmq5xBOpjp1suHU3jVvTjoRo0XeMI1MdOt1w6msataARaEUSgLna65dLRNG5FI9CKIAJ1sdMtl46mcSv68VAVmq5xBOpjp1suHU3jXvTjITo0XeMI1MdOt1w6msbN6D9z1jk0XeMI1MdOt1w6msbd6LU1K+6IpmscgfrY6ZZLR9O4G/3Cjjo0XeMI1MdOt1w6msbd6A12xKHpGkegPna65dLRNO5Gb7OLHZqucQTqY6dbLh1N4270LrvsYj5d4wjUx063XDqaxt3oI3aBQ9M1jkB97HTLpaNp3I0+Y584NF3jCNTHTrdcOprG3egC9pFD0zWOQH3sdMulo2ncjS5j717Mp2scgfrY6ZZLR9O4G13M3nZousYRqI+dbrl0NI270SH2u0PTNY5Afex0y6WjadyNjrJfHJqucQTqY6dbLh1N4250BXt9MZ+ucQTqY6dbLh1N4250HfvXoekaR6A+drrl0tE07kbXs8W3o1PQS3wEGoH62JzObjaNe9nqW3pO2DgC9bE5nd1sGnezP6X3A5mwcQTqY3M6u9k07mZ/havfEGTGxhGoj83p7GbTuJu9hOscOmPjCNTH5nR2s2nczV6FK94PZMLGEaiPzensZtO4m/0cjr4fyISNI1Afm9PZzaZxN/stHLmYn7FxBOpjczq72TTuZm+Fix06Y+MI1MfmdHazadzN3guXvR/IhI0jUB+b09nNpnE3+yBc8H4gEzaOQH1sTmc3m8bd7OPwycX8jI0jUB+b09nNpnE3+zR85NAZG0egPjans5tN4252UXj3/UAmbByB+ticzm42jbvZpeHt9wOZsHEE6mNzOrvZNO5mB8JvF/Pyq+EpWQRaGpfCnM5eNI270dbGnxwqv54oAu17qEtcCnM6e9E07kbbG//x5qP6RZzq2assAi2NS2FOZy+axt3oEY0/nsbL/ski0NK4FOZ09qJp3I0e1DgCRaBXRnM6u9E0HhsEikAvjOZ0dqNpPDYIFIFeGM3p7EbTeHD0i3gE2vdQl7gU5nT2omncjR7X+CLPeoUi0L6HusSlMKezF03jbvTAxn/MWatQBNr3UJe4FOZ09qJp3I2+RON1CkWgfQ91iUvhCyyXn03jbjaN1ygUgfY91CUuhS+xXG42jbvZNF6jUATa91CXuBS+yHJ52TTuZtP410QVikD7HuoSl8KXWS4nm8bdbBr/nphCEWjfQ13iUvhCy+Vj07ibTeM/E1EoAu17qEtcCl9quVxsGnezafxvyhWKQPse6hKXwhdbLg+bxt1sGl9PqUIRaN9DXeJS+HLL5WDTuJtN489TplAE2vdQl7gUvuBy9WfTuJtN469TolAE2vdQl7gUvuRy9WbTuJtN4+9zrlAE2vdQl7gUvuhy9WXTuJtN41tzplAE2vdQl7gUvuxy9WTTuJtN49tzrFAE2vdQl7gUvvBy9WPTuJtN43tzpFAE2vdQl7gUvvRy9WLTuJtN4/uzr1AE2vdQl7gUvvhy9WHTuJtN40ezp1AE2vdQl7gUvvxy9WDTuJtN48ezrVAE2vdQl7gUnmC52rNp3M2m8bPZUigC7XuoS1wKT7Fcrdk07mbT+Pm8KxSB9j3UJS6FJ1mutmwad7NpvGReFYpA+x7qEpfC0yxXSzaNu9k0XjbPCkWgfQ91iUvhiZarHZvG3WwaL521QhFo30Nd4lJ4quVqxaZxN5vGy+dPoQi076EucSk82XK1YdO4m03jkflRKALte6hLXApPt1wt2DTuZtN4bL4VikD7HuoSl8ITLpfOpnE3m8aj82VQBNr3UJe4FJ5yuVQ2jbvZNB6f8NvIt0EjUB+b09nNpnE3eyA6+jbybdAI1MfmdHazadzNHtq4oFAEWhyXwvMu15xoGnej5268WqEItDguhWderhnRNO5Gz954pUIRaHFcCs+9XPOhadyNnr/xKoUi0OK4FJ59uWZD07gbfYfGKxSKQIvjUnj+5ZoLTeNu9D0aDysUgRbHpfAdlmsmNI270XdpPKhQBFocl8L3WK550DTuRt+n8ZBCEWhxXArfZblmQdO4G32nxgMKRaDFcSl8n+WaA03jbvS9Gi9WKAItjkvhOy3XDGgad6Pv1nihQhFocVwK32u5ro+mcTf6fo0XKRSBFsel8N2W6+poGnej79h4gUIRaHFcCt9vua6NpnE3+p6NnyoUgRbHpfAdl+vKaBp3o+/a+IlCEWhxXArfc7mui6ZxN/q+jR8qFIEWx6XwXZfrqmgad6Pv3PiBQhFocVwK33e5rommcTf63o3vKhSBFsel8J2X64poGnej7974jkIRaHFcCt97ua6HpnE3+v6NbyoUgRbHpfDdl+tqaBp3ozM0vqFQBFocl8L3X65roWncjc7R+JtCLy7Qj69BoOPQnM5uNI270TH2i0KvLdCPj02D1t7iykNd4lI4x3JdB03jbnSexp8UemmBfrvz3aC1t7jyUJe4FM6yXFdB07gbnanxP4UqbyjvEOj6fwh0AJrT2Y2mcTe6hr0o9FH9fvIOgf6K89WgVTeY5bKzadzNpnEb+7GaKigCtbGnW67xaBp3o/M1rhl0iED/8z0dWAzDMKH5E2iDr6V/ibdBoAzDXHbmE+gydfe4ubxxs2nczaZxJ3u+S3gE6kZzOrvRNO5G17N5ECkSl8L5lmssmsbd6JSN8zSmQFwKJ1wuGvezadzMvvQT6RHoeDSnsxtN4270mMYNAuUnkcajOZ3daBp3o+8sUH4WfjCa09mNpnE3+tYC5dWYxqI5nd1oGnej7ytQXg90OJrT2Y2mcTf6zgLdHvOhLnEpzHJ50TTuRtN4NIhAXex0y6WjadyNpvFoEIG62OmWS0fTuBtN49EgAnWx0y2XjqZxN5rGo0EE6mKnWy4dTeNuNI1HgwjUxU63XDqaxt1oGo8GEaiLnW65dDSNu9E0Hg0iUBc73XLpaBp3o2k8GkSgLna65dLRNO5G03g0iEBd7HTLpaNp3I2m8WgQgbrY6ZZLR9O4G03j0SACdbHTLZeOpnE3msajQQTqYqdbLh1N4240jUeDCNTFTrdcOprG3WgajwYRqIudbrl0NI270TQeDSJQFzvdculoGnejaTwaRKAudrrl0tE07kbTeDSIQF3sdMulo2ncjabxaBCButjplktH07gbTePRIAJ1sdMtl46mcTeaxqNBBOpip1suHU3jbjSNR4MI1MVOt1w6msbdaBqPBhGoi51uuXQ0jbvRNB4NIlAXO91y6Wgad6NpPBpEoC52uuXS0TTuRtN4NIhAXex0y6WjadyNpvFoEIG62OmWS0fTuBtN49EgAnWx0y2XjqZxN5rGo0EE6mKnWy4dTeNuNI1Hg+MEWjf/+U9Kdk500sOm8VnRCPSq7JzopIdN47OiEehV2TnRSQ+bxmdFI9CrsnOikx42jc+KRqBXZedEJz1sGp8VjUCvys6JTnrYND4rGoFelZ0TnfSwaXxW9AQCZRiGueYgUIZhmMpBoAzDMJWDQBmGYSoHgTIMw1QOAmUYhqkcBMowDFM5CJRhGKZyZhDox8cw8Mco9jjygh+E/RjX+SDyx9/44cN3fAT6D9rgFiDQA+ywvR4qkm/+KO64s2oQeqxAR6t7zNnV8BZMINBxZ/P6fwPQ6e7+DrzT/TG48i/2COa/4x2pMT/692ibHPzlBTrwH8jXX9jRCNSOHnmvfxx0zB3vp/8buS9/1/cW6NfRphPo202wY9MKNNkNGCnQ11+YsB9vBy3dgusLdPhyZxPo0H+zhj+uMGqyfZtqmEDfD/rWAv2arAId+L3foQ8rDPqG3NAnPoz7bs0g+PjvkCHQW9MHPpvnc9BBfwy9PzT0iQ9Dn3Ax9j4/Au0+GZ8ROfjBs3zn1M+j8G7yD38Md+A/G79Pe0CgvWekQNPJe6xI1rfBSxz7KPxgcY9ZtG91I9Duk/BbU8Pwg++J/dyIYcRcTz8Ye9jf9z4RaPfJ9jD4SP7Yn4v5vRHDiAh02G1wExHobcGDvxk47ocaX3+RAT2OOvywB5ER6M25w78jN/xBpHHsXM9CvcA/WQP/oW7yDWAEejXsCp3qfsHn0MMe+r3f4X/PQyz2sfqfGb2+CXf/WfjPcVs98LuBo78NOezfrHyvDfQ5/FmgQ1d86NVGg1uAQPepIx9OSfcwzg934HPZEz6NfuRhj32mc6ubMINAGYZhLjkIlGEYpnIQKMMwTOUgUIZhmMpBoAzDMJWDQBmGYSoHgTIMw1QOAmUYhqkcBMowDFM5CJRhGKZyECjDMEzlIFCGYZjKQaAMwzCVg0AZhmEqB4EyDMNUDgJlGIapHATKHM/j8dj8NcMwCJQ5GQTKMLvDCcEcDwJlmN3hhGCOB4EyzO5wQjDHg0AZZnc4IZjjQaAMszucEMzxbAj097f+Pvf4N08fbPzW+5f+/f2zzMsnX3/x/MX/ffSUfT+e1Rd4pny+/Lrglp218Xyr3r4cM+/wd8gcz4FAH+tfPNvt+Xd2lHEo0NMPN2/S+jff/uxGYIOyvnUlR/Mu0KPPI9B7DX+HzPEUCPTx/vuvf37DcjvfHdhnbH6pA4G+ePTpc9tf/XOltccB6vBoz27qRhHMtMNfJHM8+wJ9U8yp3TZd9vLrV+tt66qdQF8TJQKVPn6/Scy8w18kczKrs31boLuyezfYpuc+DzOCQP/9f/Nu7/vF/R/25wuXHk3w8++3lpl4+ItkTuax0tHzPbvtu3hNBPr2h06ui3e+8Ooe5dPnDgW6fEEEypwPf5HM2TzWs/zGp0mga+bqFnxu3KTnz77EX4/mjSUJdE1/amvj8+/HyEw8/EUy5/Nz9q+V8vdxH4HuGfJEoNvfANg4lpfProLfX3DvuwUIlFkNf5FM+TwJ9HNDKU9/TBLor3FeNLZttSftnl/Cv3yxl5v6/M+DcAm/fWRbf4aZdfiLZMpnpZSV4RQoAwAAAXRJREFULN7E0ECgb/cS977m5qfPBPqWQqBM3fAXyZTP+t7h38edBFr2NQ8Fur63+QQ6FOjn0/3rCoE+jj7/XgMz8fAXyZTPtkDfrohP7j2+frmtzNN9yJPPv396x+/v+e0v8yj4M/Ufv98kZt7hL5Ipn5VANz5+/e23P/96PX0s0E1Xv8hty+GlAn3FbH2y5Giin3+/Scy8w18kUz47Av3W3MpJr8p4rP/A25fbzPwGXj4+sNbTbXimbx7Dxi37/d33P7l7NOHPI9AbDX+RTPkc3qda6+Nz8/Ovy/Ys0JfffLfhkZU2Prvjq1Xg/ZYVCXQ7E/z8J3OL4S+SYRimchAowzBM5SBQhmGYykGgDMMwlYNAGYZhKgeBMgzDVA4CZRiGqRwEyjAMUzkIlGEYpnIQKMMwTOUgUIZhmMpBoAzDMJWDQBmGYSoHgTIMw1QOAmUYhqkcBMowDFM5CJRhGKZyECjDMEzlIFCGYZjKQaAMwzCV8z+QbdhujVEbu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data:image/png;base64,iVBORw0KGgoAAAANSUhEUgAABUAAAAPACAMAAADDuCPrAAAAD1BMVEUAAAAzMzNNTU3r6+v///+EK80uAAAACXBIWXMAAB2HAAAdhwGP5fFlAAAgAElEQVR4nO2d7ULbShJEvSzv/8y7BAGyrY/pqZkajfr0j3tDSHGsSuvEwsZ+fDIMwzBV8xh9AxiGYWYdBMowDFM5CJRhGKZyECjDMEzlIFCGYZjKQaAMwzCVg0AZhmEqB4EyDMNUDgJlGIapHATKMAxTOQiUYRimchAowzBM5SBQhmGYyrEK9L9VU5v7iUthLT0OLbFp3M2mcTe7Go1Afex0y6WjadyNpvFoEIG62OmWS0fTuBtN49EgAnWx0y2XjqZxN5rGo0EE6mKnWy4dTeNuNI1HgwjUxU63XDqaxt1oGo8GEaiLnW65dDSNu9E0Hg0iUBc73XLpaBp3o2k8GkSgLna65dLRNO5G03g0iEBd7HTLpaNp3I2m8WgQgbrY6ZZLR9O4G03j0SACdbHTLZeOpnE3msajQQTqYqdbLh1N4240jUeDCNTFTrdcOprG3WgajwYRqIudbrl0NI270TQeDSJQFzvdculoGnejaTwaRKAudrrl0tE07kbTeDSIQF3sdMulo2ncjabxaBCButjplktH07gbTePRIAJ1sdMtl46mcTeaxqNBBOpip1suHU3jbjSNR4MI1MVOt1w6msbdaBqPBhGoi51uuXQ0jbvRNB4NIlAXO91y6Wgad6NpPBpEoC52uuXS0TTuRtN4NIhAXex0y6WjadyNpvFoEIG62OmWS0fTuBtN49EgAnWx0y2XjqZxN5rGo0EE6mKnWy4dTeNuNI1HgwjUxU63XDqaxt1oGo8GEaiLnW65dDSNu9E0Hg0iUBc73XLpaBp3o2k8GkSgLna65dLRNO5G03g0iEBd7HTLpaNp3I2m8WhwMoE+/j+Vx/p9wFKY5fKiadyNpvFocC6BPh6iQVmumdA07kbTeDQ4lUAfD9WgLNdMaBp3o2k8GpxJoI+HbFCWayY0jbvRNB4NItBAmOXyomncjabxaBCBBsIslxdN4240jUeDCDQQZrm8aBp3o2k8GpxJoA0MynLNhKZxN5rGo8GpBLoyaKVCWa6Z0DTuRtN4NDiXQH+eSF9tUJZrJjSNu9E0Hg1OJtDfQ61UKMs1E5rG3WgajwZnFWilQVmumdA07kbTeDQ4rUDrFMpyzYSmcTeaxqPBiQX634oHk1iumdA07kbTeDQ4s0Ar7oSyXDOhadyNpvFocG6BhhXKcs2EpnE3msajwdkFGryOZ7lmQtO4G03j0eD0Ao3dCWW5ZkLTuBtN49HgDQQaUSjLNROaxt1oGo8GbyHQcoOyXDOhadyNpvFo8B4CLVYoyzUTmsbdaBqPBu8i0MIHk1iumdA07kbTeDR4G4GW3QlluWZC07gbTePR4I0EWqJQlmsmNI270TQeDd5KoOfX8SzXTGgad6NpPBq8l0BP74SyXDOhadyNpvFo8G4CPVEoyzUTmsbdaBqPBu8n0MPreJZrJjSNu9E0Hg3eUKBHd0JZrpnQNO5G03g0eEuB7iuU5ZoJTeNuNI1HgzcV6J5BWa6Z0DTuRtN4NHhXge4olOWaCU3jbjSNR4P3Fejmg0ks10xoGnejaTwavLFAt+6EslwzoWncjabxaPDWAn1XKMs1E5rG3WgajwZvLtDX63iWayY0jbvRNB4N3l2gL3dCWa6Z0DTuRtN4NHh/gT4plOWaCU3jbjSNR4MZBLoyKMs1E5rG3WgajwZTCPRPoSzXTGgad6NpPBpMItCfB5NYrpnQNO5G03g0mEWgy51QlmsmNI270TQeDeYRaOTt49uzEy6XjqZxN5rGo8FMAi18584+7HzLpaNp3I2m8WgwlUDFO6EslxlN4240jUeDyQT6qSiU5TKjadyNpvFoMJ1Ahet4lsuMpnE3msajwXwCrb+OZ7nMaBp3o2k8Gswo0FqFslxmNI270TQeDeYUaJ1BWS4zmsbdaBqPBpMKtEqhLJcZTeNuNI1Hg2kFWvFgEstlRtO4G03j0WBegcbvhLJcZjSNu9E0Hg1mFmhUoSyXGU3jbjSNR4O5BRq7jme5zGgad6NpPBpMLtDQnVCWy4ymcTeaxqPB9AINKJTlMqNp3I2m8WgQgZYblOUyo2ncjabxaBCBfk2ZQlkuM5rG3WgajwYR6L8pejCJ5TKjadyNpvFoEIEuU2BQlsuMpnE3msajQQT6O6cKZbnMaBp3o2k8GkSgf3N2Hc9ymdE07kbTeDSIQNdzbFCWy4ymcTeaxqNBBPo8RwplucxoGnejaTwaRKAvc3Adz3KZ0TTuRtN4NIhA32bXoCyXGU3jbjSNR4MIdGN2FMpymdE07kbTeDSIQLdm26AslxlN4240jUeDCHR7thTKcpnRNO5G03g0iEB3ZuPBJJbLjKZxN5rGo0EEujtvBmW5zGgad6NpPBpEoAfzolCWy4ymcTeaxqNBBHo0z9fxLJcZTeNuNI1Hgwj0eNYGZbnMaBp3o2k8Ghwn0FnmS6GjbwPDMNcf7oFuzc+d0OjbyDdA/4Un/NdZR3N/yI2m8WgQgRbMP3U+Qm+B3Ar9E55wuXQ0p7MbTePRIAItmcffuNFLeMLl0tGczm40jUeDCLRsdIOmWy4dzensRtN4NIhAywaBDkBzOrvRNB4NItCyQaAD0JzObjSNR4MItGwQ6AA0p7MbTePRIAItHPlxpHTLpaM5nd1oGo8GEWjpLPKsVmi65dLRnM5uNI1Hgwi0eNZPqK9QaLrl0tGczm40jUeDCLSCXaXQdMulozmd3WgajwYRaBW7wqDplktHczq70TQeDSLQSnZYoemWS0dzOrvRNB4NItBadvQ6Pt1y6WhOZzeaxqNBBFrPjik03XLpaE5nN5rGo0EEqrAjCk23XDqa09mNpvFoEIFq7HKFplsuHc3p7EbTeDSIQFV2qULTLZeO5nR2o2k8GkSgOrtMoemWS0dzOrvRNB4NItAW7BKFplsuHc3p7EbTeDSIQNuwzxWabrl0NKezG03j0SACbcU+U2i65dLRnM5uNI1Hgwi0HftYoemWS0dzOrvRNB4NItCW7COFplsuHc3p7EbTeDSIQNuy9w2abrl0NKezG03j0SACbc3eU2i65dLRnM5uNI1Hgwi0OXvnOj7dculoTmc3msajQQTagb2p0HTLpaM5nd1oGo8GEWgX9oZC0y2XjuZ0dqNpPBpEoJ3YbwpNt1w6mtPZjabxaBCBdmO/KDTdculoTmc3msajQQTakf2k0HTLpaM5nd1oGo8GEWhX9kqh6ZZLR3M6u9E0Hg0i0M7sX4WmWy4dzensRtN4NIhAu7MXhaZbLh3N6exG03g0iEAN7H8KTbdcOprT2Y2m8WgQgVrY4XeRb4f+F58TzensRtN4NIhATWxNoTMul47mdHajaTwaRKAuduxd5JuiOZ3daBp3oxFo50Nd4lJYXC5BoTMul47mdHajaTwaRKAu9le4WqEzLpeO5nR2o2k8GkSgLvZ3uFKhMy6XjuZ0dqNpPBpEoC72T7hKoTMul47mdHajaTwaRKAu9l+4QqEzLpeO5nR2o2k8GkSgLvY6HFbojMulozmd3WgajwYRqIv9HA4qdMbl0tGczm40jUeDCNTFfg2HFDrjculoTmc3msajQQTqYr+HAwqdcbl0NKezG03j0SACdbG3wsUKnXG5dDSnsxtN49EgAnWxt8OFBp1xuXQ0p7MbTePRIAJ1sffCRQqdcbl0NKezG03j0SACdbF3wyXX8TMul47mdHajaTwaRKAu9kH4XKEzLpeO5nR2o2k8GkSgLvZh+EyhMy6XjuZ0dqNpPBpEoC72SfhYoTMul47mdHajaTwaRKAu9mn4SKEzLpeO5nR2o2k8GkSgLnZBeF+hMy6XjuZ0dqNpPBpEoC52UXhPoTMul47mdHajaTwaRKAudmF4W6EzLpeO5nR2o2k8GkSgLnZxeEuhMy6XjuZ0dqNpPBpEoC52IPyu0BmXS0dzOrvRNB4NIlAXOxR+VeiMy6WjOZ3daBqPBhGoix0MPxt0xuXS0ZzObjSNR4MI1MUOh9cKnXG5dDSnsxtN49EgAnWx4+G/6/jat5OvZ6+yiRpvhqZxNxqBdj7UJS6F7cu1KPRR+W7yEvs3m6rxRmgad6MRaOdDXeJSeMByPVbjZv/egPr0hI03QSNQNxqBdj7UJS6FhyxXC4PW3/Chd345nd1oGo8GEaiLXR0eKdChd345ne1oGo8GEaiL3UCg1aPf+6298VM2rqMRqBuNQDsf6hKXwtMKVB//Yf8Lczp70TQeDSJQF1v9PqRyHT3QpVM2LqMRqBuNQDsf6hKXwqOWS/Vniwewan06Z+Nzns46msajQQTqYith0Z9tH0SKCXXSxqc8nXU0jUeDCNTFnnO5zu9lnvh04L8bczbOjvvZCLQ4LoUzLldYYtoV//tXit3c9UzaODtuZyPQ4rgUZrniU+/TCuU+T9LG2XEfGoH62OmWaxtdLNSqO62H6Fj4No0b2ekaR6A+drrlKkKf+BSBetHseDSIQF3sdMtVhUag7LifjUCL41KY5TKiEegANDseDSJQFzvdcqloBOpHs+PRIAJ1sdMtl4xW74PSuJudrnEE6mOnWy4d/e3OaoPSuJudrnEE6mOnWy4d/cOuVCiNu9npGkegPna65dLRv+w6g9K4m52ucQTqY6dbLh29YtcolMbd7HSNI1AfO91y6eg1u8KgNO5mp2scgfrY6ZZLRz+zwwqlcTc7XeMI1MdOt1w6+oUdNSiNu9npGkegPna65dLRb+yYQmnczU7XOAL1sdMtl45+Z4cMSuNudrrGEaiPnW65dPQWO6BQGnez0zWOQH3sdMulozfZ5QalcTc7XeMI1MdOt1w6eoddqlAad7PTNY5Afex0y6Wj99iFBqVxNztd4wjUx063XDp6n12kUBp3s9M1jkB97HTLpaMP2CUGpXE3O13jCNTHTrdcOvqQfa5QGnez0zWOQH3sdMulo4/ZpwalcTc7XeMI1MdOt1w6+ox9olAad7PTNY5Afex0y6WjT9nHBqVxNztd4wjUx063XDq6gH2kUBp3s9M1jkB97HTLpaNL2AcGpXE3O13jCNTHTrdcOrqMvatQGnez0zWOQH3sdMulowvZewalcTc7XeMI1MdOt1w6upi9bVAad7PTNY5Afex0y6Wjy9mbd0Jp3M1O1zgC9bHTLZeODrC3DErjbna6xhGoj51uuXR0iP2uUBp3s9M1jkB97HTLpaNj7DeD0ribna5xBOpjp1suHR1lvyiUxt3sdI0jUB873XLp6DD72aA07manaxyB+tjplktHV7DXCqVxNztd4wjUx063XDq6hr0yKI272ekaR6A+drrl0tF17F+F0ribna5xBOpjp1suHV3J/jEojbvZ6RpHoD52uuXS0dXsb4XSuJudrnEE6mOnWy4dXc/+Z1Aad7PTNY5Afex0y6WjFXbhe8f3QP+Lz4lmx6NBBOpip1suHS2xRYPS+FxoBNr5UJe4FGa5vGiRLSmUxudCI9DOh7rEpTDL5UWrjSsGpfG50Ai086EucSnMcnnReuP1CqXxudAItPOhLnEpzHJ50Q0arzYojc+FRqCdD3WJS2GWy4tu0nilQml8LjQC7XyoS1wKs1xedJvG6wxK43OhEWjnQ13iUpjl8qJbNV6jUBqfC41AOx/qEpfCLJcX3azxCoPS+FxoBNr5UJe4FGa5vOiGjYcVSuNzoRFo50Nd4lKY5fKiWzYeNSiNz4VGoJ0PdYlLYZbLi27beEyhND4XGoF2PtQlLoVZLi+6ceMhg9L4XGgE2vlQl7gUZrm86OaNBxRK43Oh7yHQj4/fX3z8/vr5AwTqR3M6/0y5QWl8LvQtBPrryY+PlTSfPkCgA9Cczn9TalAanwt9B4H+avL7/8tHTx8g0BFoTufVFN4JpfG50DcT6Op/z7+HQAegOZ3XU2ZQGp8LfQOB/l+RT8r8/sXTBwh0CJrT+XlKFErjc6HnF+gHAr0qmtP5ZQoMSuNzoe8g0M8ygf7nexQWw2jzpdDRt4G52ygrtTxU9PvLn18gUOaKg0GZ5uMR6DLmO9tLXApzeeNF9238+DqexudCz34Jv1YnAr0YmtN5cw4NSuNzoScX6AcCvTCa03lnDhRK43Oh5xfox+9PHCHQi6E5nfdm36A0PhcagXY+1CUuhVkuL9rR+J5CaXwu9OQCfZYkP4l0LTSn88HsGJTG50LPI9CjP8TPwl8Szel8OJsKpfG50NcW6GM9RQL9WP1gPK/GNBjN6Xw8Wwal8bnQlxboIyhQXg/0WmhO57N5VyiNz4WeR6AH/gyN+VCXuBRmubxoY+NvBqXxudBXFui3Nf/+g0AnQ3M6F8yLQml8LvS1Bfr6XwQ6FZrTuWSeDUrjc6GvL9DWBjUf6hKXwiyXF+1ufK1QGp8LjUA7H+oSl8Islxdtb3xlUBqfC41AOx/qEpfCLJcXPaDxX4XS+FxoBNr5UJe4FGa5vOgRjS8GDbyDfDv2TzZX423QVxborzofP4/II9Cp0JzOkfl7xp6f/Z3N1ngL9MUFuriz5RNBzYe6xKUwy+VFD2q8hUFp3Iy+tEB/nwnKE+mnRHM6x6aBQWncjL62QP8u4nki/YRoTufYIND50BcXaIcxH+oSl8IslxeNQN1odjwaRKAudrrl0tEI1I1mx6PBsECbfSPUfKhLXAqzXF70sMZ1g9K4GY1AOx/qEpfCLJcXPa7xh6pQGjejryzQx/M0kCcCtaI5ncOzej59lUJp3IxGoJ0PdYlLYZbLi75C45UGpXEzGoF2PtQlLoVZLi/6Go1XKZTGzehrC3TvAwQ6BZrTWULXXMfTuBmNQDsf6hKXwiyXF32ZxuMGpXEzGoF2PtQlLoVZLi/6Qo1HFUrjZjQC7XyoS1wKs1xe9JUaD17H07gZjUA7H+oSl8Islxd9rcZDBqVxM/raAl09+o5A50NzOrdBBxRK42b0BAJ9tH1jY/OhLnEpzHJ50ZdrvPw6nsbN6CsLdO1RBDohmtO5GbpUoTRuRk8g0F+HItDJ0JzODdFlBqVxM3oOgb58PxSBzoHmdG6KLlEojZvRswiUV2OaEM3p3BZdcB1P42b0NAJtNuZDXeJSmOXyoq/b+KlBadyMRqCdD3WJS2GWy4u+cuMnCqVxM/rKAuXVmFqw0y2Xjr5048fX8TRuRiPQzoe6xKUwy+VFX7zxI4XSuBmNQDsf6hKXwiyXF335xvcNSuNm9JUF2vb94BGoHc3p3A29p1AaN6MvLdAuCjUf6hKXwiyXFz1D4zvX8TRuRl9coP8UikAnRXM690RvGpTGzejLC7S5Qs2HusSlMMvlRc/S+IZCadyMnkCgjRVqPtQlLoVZLi96msbfr+Np3IyeQqBNvxVqPtQlLoVZLi96osZfFUrjZvSVBcrTmFqw0y2Xjp6q8WeD0rgZjUA7H+oSl8Islxc9WeNrhdK4GY1AOx/qEpfCLJcXPVvjq+t4GjejryzQPmM+1CUuhVkuL3q+xn8NSuNmNALtfKhLXAqzXF70jI0vCqVxMxqBdj7UJS6FWS4vesrGv6/jadyMRqCdD3WJS2GWy4uetPF/DxSMQf+LS+EpG1fZPIhUHJfCLJcXPW3jhy8V2hedtHEE2vtQl7gUZrm86HkbP3qp0M7opI0j0M6HusSlMMvlRc/cuKBQGnezuwu0kTMR6Bg0AnWjv9jVBqVxNxuBFselMMvlRc/eeKVCadzNRqDFcSnMcnnR0zdedx1P4242Ai2OS2GWy4u+QeM1BqVxNxuBFselMMvlRd+i8bhCadzNRqDFcSnMcnnR92g8fB1P42629WlMCHQ6NAJ1o5/ZQYXSuJvN80CL41KY5fKi79N4yKA07mYj0OK4FGa5vOg7NR5QKI272Z0F+mJTBDobGoG60Rvs8ut4GnezEWhxXAqzXF70zRovNSiNu9kItDguhVkuL/p2jZcplMbdbKdAm71oqPlQl7gUZrm86Ps1XnQdT+NutvF5oDyINCEagbrR++wChdK4m+0TKI/Cz4hGoG70EfvUoDTuZve+hP+xJk9jmhONQN3oY/aJQmncze7+PdBvbzb9QSQE6kMjUDf6hH18HU/jbrbhQaTGP8eJQJ1oBOpGn7KPDErjbrblUfi2+kSgRjQCdaML2PsKpXE32yTQpv5EoD40AnWjS9i71/E07mZ3fxSen4XX2emWS0ffvfEdg9K4m41Ai+NSmOXyou/f+KZCadzNRqDFcSnMcnnRCRrfuo6ncTfb+qOcrcZ8qEtcCrNcXnSKxt8VSuNuNgItjkthlsuLTtL4q0Fp3M1GoMVxKcxyedFpGn9WKI272S6B8pNIc6IRqBsdZT9dx9O4m+38UU7eVG4+NAJ1o+PslUFp3M3uLVAehW/ATrdcOjpX4z8KDbx7Uiv0KpypcR1dJtC1OhHohGgE6kZXsb+v4x/HrzTSB/0XTtW4jC4W6Pol7RDobGgE6kZXslfXeW70TzhZ4yK6VKArcyLQ+dAI1I2uZjcwKI370AjUx063XDo6YeMIdAQbgRbHpTDL5UUnbByBjmAj0OK4FGa5vOiEjSPQEWzXo/A8jWlONAJ1o+vZPIg0gI1Ai+NSmOXyolM2ztOY/GwEWhyXwiyXF52zcQRqZ7t+Fr7pmA91iUthlsuLTts4AvWyEWhxXAqzXF502sb5HqiXjUCL41KY5fKi8zaOQK1sBFocl8Islxedt3EEamV3E+j7Q0Y8iDQhGoG60bpAeR6okd1doH/aRKATohGoGy03jkCdbARaHJfCLJcXnbhxBOpkI9DiuBRmubzoxI0L1/A07kMjUB873XLp6MyNI1AjG4EWx6Uwy+VFZ24cgRrZCLQ4LoVZLi86c+P11/A07kMjUB873XLp6NSNI1AfG4EWx6Uwy+VFp24cgfrYCLQ4LoVZLi86dePV1/A07kMjUB873XLp6NyNI1AbG4EWx6Uwy+VF524cgdrYPQX6Pgh0NjQCdaPbCLTOoDTuQyNQHzvdcuno5I0jUBcbgRbHpTDL5UUnbxyButjdBNpzzIe6xKUwy+VFJ2+88hqexn1oBOpjp1suHZ29cQRqYiPQ4rgUZrm86OyNI1ATG4EWx6Uwy+VFZ2+87hqexn1oBOpjp1suHZ2+cQTqYSPQ4rgUZrm86PSNI1APG4EWx6Uwy+VFp2+86hqexn1oBOpjp1suHU3jCNTCRqDFcSnMcnnRNI5ALWwEWhyXwiyXF03jNdfwNO5DI1AfO91y6Wgar7kLSuM+dLlAv38IvqVhzYe6xKUwy+VF0zgCtbC7C/TnVUTavZQIAjWiEagb3VCgYYPSuA9dKNDHSqDNDGo+1CUuhVkuL5rGa+6C0rgPXS7Qr/98Nr0Laj7UJS6FWS4vmsYRqIXdWaCPxZ1/v0agU6ERqBvdUqBRg9K4D10q0L//fiLQ+dAI1I1u2DgC7c9GoMVxKcxyedE0/l8E6mAj0OK4FGa5vGga/2/FNTyN+9AI1MdOt1w6msa/BoF2Z/MgUnFcCrNcXjSNfw0C7c62PY2J54FOiUagbnRbgcYMSuM+dKFAn97eGIFOh0agbnTTxhFob3Z3gX629ycC9aERqBuNQN3oiwv0s7U+EagRjUDd6MYCDRmUxn3ocoEyDDNomt5xYfoNrwfakZ3uX2cdTePfwz3Qzuwp74GaD3WJS2GWy4um8e+JXcPTuA9dJtDH8yDQ2dAI1I1u3DgC7ctGoMVxKcxyedE0vgwC7ctGoMVxKcxyedE0vkzoGp7GfehygTayJgIdgUagbnTrxhFoV7bnJ5EQKMvlRdP4zyDQrmzHo/DNHWo+1CUuhVkuL5rGfyZyDU/jPnRAoM0daj7UJS6FWS4vmsZ/B4H2ZPueB8qDSDOiEagbjUDdaATa+VCXuBRmubxoGv+dwDU8jfvQMYFyCT8pGoG60e0bR6Ad2TyIVByXwiyXF03jf4NAO7J5GlNxXAqzXF40jf9N+TU8jfvQZQLlifQt2OmWS0fT+GoQaD82P8pZHJfCLJcXTeOrQaD92Ai0OC6FWS4vmsZXU3wNT+M+NAL1sdMtl46m8fUg0G5s3/NAG475UJe4FGa5vGgaXw8C7cZGoMVxKcxyedE0vp7Sa3ga96ERqI+dbrl0NI0/DQLtxTYIlLc1ZrnsaBp/GgTai+15In1jhZoPdYlLYZbLi6bxpym8hqdxH7pQoD0ehEegPjQCdaP7NI5AO7ENAn37FQKdB41A3WgE6kZfWaBra/I80AnRCNSN7iXQEoPSuA9dKtC9DxDoFGgE6kZ3ahyB9mEj0OK4FGa5vGgafxkE2oeNQIvjUpjl8qJp/GWKruFp3IcuE+jn0/dAG/kTgfrQCNSN7tU4Au3CNjwPtLk/EagPjUDdaATqRl9ZoI+tQaDzoBGoG91PoOcGpXEfGoH62OmWS0fT+Nsg0B5sBFocl8IslxdN42+DQHuwu38PtMeYD3WJS2GWy4um8bcpuIancR8agfrY6ZZLR9P4+yDQDmwEWhyXwiyXF03j74NAO7ANAuX1QFkuO5rG3+f8Gp7GfehigfJ6oDI73XLpaBrfGATant3/J5F4PVCZnW65dDSNbwwCbc82CPTtVwh0HjQCdaO7CvTEoDTuQ5cJlNcDbcFOt1w6msa3BoE2Z3cX6N4HCHQKNAJ1oxGoG41AOx/qEpfCLJcXTeNbg0CbsxFocVwKs1xeNI1vzdk3QWnch0agPna65dLRNL45CLQ1mweRiuNSmOXyoml8cxBoazZPYyqOS2GWy4um8c05uYancR+6XKA8kZ7lsqNpfHsQaGN29x/l7OBPBOpDI1A3GoG60dcWKC8morPTLZeOpvHtOb6Gp3Efulyg7cd8qEtcCrNcXjSN7wwCbctGoMVxKcxyedE0vjMItC0bgRbHpTDL5UXT+M4cXsPTuA9dJtDWbyeHQM1oBOpG924cgTZlI9DiuBRmubxoGt8bBNqUjUCL41KY5fKiaXxvjq7hadyHLhPoj0YbmROButEI1I3u3jgCbclGoMJ+ZbkAACAASURBVMVxKcxyedE0vjsItCUbgRbHpTDL5UXT+O4cXMPTuA+NQH3sdMulo2l8fxBoQzYCLY5LYZbLi6bx/UGgDdkItDguhVkuL5rG92f/Gp7GfegygfI0phbsdMulo2n8YBBoOzYCLY5LYZbLi6bxg0Gg7dgItDguhVkuL5rGD2b3Gp7GfegygfYZ86EucSnMcnnRNH40CLQZG4EWx6Uwy+VF0/jRINBmbARaHJfCLJcXTeNHs3cNT+M+NAL1sdMtl46m8cNBoK3YCLQ4LoVZLi+axg8HgbZiI9DiuBRmubxoGj+cnWt4GvehEaiPnW65dDSNHw8CbcRGoMVxKcxyedE0fjwItBEbgRbHpTDL5UXT+PFsX8PTuA+NQH3sdMulo2n8ZBBoGzYCLY5LYZbLi6bxk0GgbdgugTb8SXgEakQjUDfaJtANg9K4D10q0G9zNn0tEQTqQyNQN9rVOAJtwu4tUF6NqQE73XLpaBo/GwTahN1ZoGt1ItAJ0QjUjfYJ9N2gNO5DFwv0z5wIdD40AnWjbY0j0Bbs7gJdmROBzodGoG40AnWjEWjnQ13iUpjl8qJp/HQ2ruFp3IdGoD52uuXS0TR+Pgi0ARuBFselMMvlRdP4+SDQBmzXo/A8jWlONAJ1o50CfTUojfvQCNTHTrdcOprGCwaB6mwEWhyXwiyXF03jBYNAdXb3H+XsMeZDXeJSmOXyomm8YN6u4Wnch0agPna65dLRNF4yCFRmI9DiuBRmubxoGi8ZBCqzEWhxXAqzXF40jZfM6zU8jfvQCNTHTrdcOprGiwaBqmwEWhyXwiyXF03jRYNAVTYCLY5LYZbLi6bxonm5hqdxHxqB+tjplktH03jZIFCRjUCL41KY5fKiabxsEKjIRqDFcSnMcnnRNF42z9fwNO5DI1AfO91y6WgaLxwEOpFA+Vn46dAI1I1GoG70tQXKi4no7HTLpaNpvHCeruFp3IcuFCivxtSAnW65dDSNlw4CnUegjfyJQH1oBOpGI1A3+soC/XlH+M+Gb+iBQI1oBOpG+wX6Z1Aa96FLBfr6XwQ6FRqButH2xhHo5QXa2qDmQ13iUpjl8qJpvHgQKALte6hLXAqzXF40jRfP6hqexn1oBOpjp1suHU3j5YNAR6ARqI+dbrl0NI2XDwIdgS4T6K86Hz+PyCPQqdAI1I0eIdAfg9K4D10s0MWdPJF+SjQCdaMHNI5AB6ALBfr7TFCeSD8lGoG60QjUjb62QP8u4nki/YRoBOpGDxHoQ0fTeDRYKNAOYz7UJS6FWS4vmsYjg0D96BqB8j3Q6dAI1I1GoG70lQW6vm7nQaQJ0QjUjR4j0IeMpvFoMChQHoWfEY1A3eghjSNQO7pMoL93O3ka05xoBOpGI1A3+tICXT8RtJE+EagRjUDd6EECfahoGo8GywT6+yz6ZvpEoEY0AnWjxzSOQN3ocoG2fPgIgZrRCNSNRqBu9AwCbepPBOpDI1A3epRAHyKaxqPBEoE+v6ccDyJNh0agbvSgxhGoGY1Afex0y6WjaTw4CNSMRqA+drrl0tE0Hpx/1/A07kOXCbTPmA91iUthlsuLpvHoIFAvGoH62OmWS0fTeHQQqBeNQH3sdMulo2k8Ol/X8DTuQ58J9PmH4Ns+kcl8qEtcCrNcXjSNhweBWtGnAn38/qL5jyKZD3WJS2GWy4um8fAgUCu6VKDtH4NHoEY0AnWjBwr0QeM+dKFAf8XJeyJNiUagbvS4xhGoE10m0MfzC4LuCPHja84/QKB+NAJ1oxGoG31tgb791rY+f0W5/vXzBwh0ABqButEjBfo4/0Od2PkabynQ1f++dfmx8QECHYFGoG70wMYRqBHdTKC/elxs+WTT5z+BQO1oBOpGI1A3+k4C3f8AgQ5BI1A3eqhAFYPSeDDYSKBPJkWgF0MjUDd6ZOMI1Ic+E+i7Qc+exlQg0P98z/HXYRimalq/8jlTPFsCfXxGnge6/hYoAmUY/7R+7x2meDaKX70fZ8FPIj09bMQl/FXQXMK70UMbV67haTwYPBNo6NWUXx9wR6DXQCNQNxqButGXFWjgB+H/njmPQC+FRqBu9GCB1huUxoPBAoGWzrsqEeg10AjUjR7bOAJ1oVsKdP2z7wj0UmgE6kYjUDd6eoGu/chPIl0LjUDd6NECrTYojQeDJQIteRzpyY/8LPy10AjUjR7cOAI1oZsJ9ONj/XJMW6/MxKsxjUMjUDcagbrRtxIorwd6LTQCdaOHC7TWoDQeDJYItOkL0SNQPxqButGjG0egHnShQLso1HyoS1wKs1xeNI3XohGoB10s0A4/YWs+1CUuhVkuL5rGa9HV1/A0HgwWC7S5Qs2HusSlMMvlRdN4NRqBWtAhgTZWqPlQl7gUZrm8aBqvRiNQCzooUN7WeE708NN5DDtz47XX8DQeDJYINPKCTAj0gujhp/MYdurGEagDjUB97HTLpaNpvB6NQB1oBOpjp1suHU3j9ejKa3gaDwZLBNpnzIe6xKUwy+VF07iARqAGNAL1sdMtl46mcQGNQA1oBOpjp1suHU3jArruGp7Gg0EE6mKnWy4dTeMKGoH2R5cJlAeRWrDTLZeOpnEFjUD7oxGoj51uuXQ0jSvoqmt4Gg8GEaiLnW65dDSNS2gE2h1dJtAXmyLQ2dCXOJ397OyNI9DuaATqY6dbLh1N4xK65hqexoNBBOpip1suHU3jGhqB9kYjUB873XLpaBrX0Ai0NxqB+tjplktH07iGrriGp/FgsESgPArfgp1uuXQ0jYtoBNoZjUB97HTLpaNpXEQj0M7oMoG+2BSBzoa+yOnsZtN4/BqexoNBBOpip1suHU3jKhqB9kUjUB873XLpaBpX0Qi0LxqB+tjplktH07iKDl/D03gwiEBd7HTLpaNpXEYj0K7oMoHyKHwLdrrl0tE0LqMRaFc0AvWx0y2XjqZxGR29hqfxYBCButjplktH07iORqA90WUC7TPmQ13iUpjl8qJpXEcj0J5oBOpjp1suHU3jOjp4DU/jwSACdbHTLZeOpvEGaATaEY1Afex0y6WjabwBGoF2RBcKtO2jRwjUjb7Q6exk0/jXxK7haTwYLBBo+wfgEagXfaHT2cmm8X+DQPuhCwTa5zlMCNSJvtLpbGTT+L9BoP3Q5wJdW7OtQc2HusSlMMvlRdN4C3ToGp7Gg8ESgW5/gECnQV/pdDayafx7EGg39KlAX5TZ0qDmQ13iUpjl8qJpvAkagXZDlwj08GMEOgP6Uqezj03j3xO5hqfxYPBYoO/3OPlZ+AnRlzqdfWwaXwaB9kIXCPT0dxDo5dHXOp1tbBpfBoH2QiNQHzvdculoGm+DDlzD03gwiEBd7HTLpaNpvBEagXZCI1AfO91y6Wgab4RGoJ3QCNTHTrdcOprGG6HLr+FpPBg8FSiPwjdip1suHU3jrdAItA/6TKA8D7QdO91y6Wgab4VGoH3QJQLlJ5HasNMtl46m8Vbo4mt4Gg8GTwTKz8I3Y6dbLh1N483QCLQLukygvBpTC3a65dLRNN4MjUC7oM8FyuuBtmKnWy4dTePN0KXX8DQeDJ4KlFekb8ROt1w6msbboRFoD3SRQHlPpCbsdMulo2m8HRqB9kAXCrTLmA91iUthlsuLpvF26MJreBoPBhGoi51uuXQ0jTdEI9AOaATqY6dbLh1N4w3RCLQDGoH62OmWS0fTeEN02TU8jQeDCNTFTrdcOprGW6IRaHs0AvWx0y2XjqbxlmgE2h6NQH3sdMulo2m8JbroGp7Gg0EE6mKnWy4dTeNN0Qi0ORqB+tjplktH03hTNAJtjkagPna65dLRNN4UXXINT+PBIAJ1sdMtl46m8bZoBNoajUB97HTLpaNpvC0agbZGI1AfO91y6Wgab4suuIan8WAQgbrY6ZZLR9N4YzQCbYxGoD52uuXS0TTeGI1AG6MRqI+dbrl0NI03Rp9fw9N4MIhAXex0y6Wjabw1GoG2RSNQHzvdculoGm+NRqBt0QjUx063XDqaxlujT6/haTwYRKAudrrl0tE03hyNQJuiEaiPnW65dDSNN0cj0KZoBOpjp1suHU3jzdFn1/A0HgwiUBc73XLpaBpvj0agLdEI1MdOt1w6msbboxFoSzQC9bHTLZeOpvH2aATaEo1Afex0y6Wjabw9+uSboDQeDCJQFzvdculoGu+ARqAN0QjUx063XDqaxjugEWhDNAL1sdMtl46m8Q7o42t4Gg8GEaiLnW65dDSN90Aj0HZoBOpjp1suHU3jPdAItB0agfrY6ZZLR9N4D/ThNTyNB4MI1MVOt1w6msa7oBFoMzQC9bHTLZeOpvEuaATaDI1Afex0y6WjabwL+ugansaDQQTqYqdbLh1N433QCLQVGoH62OmWS0fTeB80Am2FRqA+drrl0tE03gd9cA1P48EgAnWx0y2XjqbxTmgE2giNQH3sdMulo2m8ExqBNkIjUB873XLpaBrvhN6/hqfxYBCButjplktH03gvNAJtg0agPna65dLRNN4LjUDboBGoj51uuXQ0jfdC717D03gwiEBd7HTLpaNpvBsagTZBI1AfO91y6Wga74ZGoE3QCNTHTrdcOprGu6H3ruFpPBhEoC52uuXS0TTeD41AW6ARqI+dbrl0NI33QyPQFmgE6mOnWy4dTeP90DvX8DQeDCJQFzvdculoGu+IRqAN0AjUx063XDqaxjuiEWgDNAL1sdMtl46m8Y7o7Wt4Gg8GEaiLnW65dDSN90QjUB2NQH3sdMulo2m8JxqB6mgE6mOnWy4dTeM90ZvX8DQeDCJQFzvdculoGu+KRqAyGoH62OmWS0fTeFc0ApXRCNTHTrdcOprGu6K3ruFpPBhEoC52uuXS0TTeF41AVTQC9bHTLZeOpvG+aASqohGoj51uuXQ0jfdFb1zD03gwiEBd7HTLpaNpvDMagYpoBOpjp1suHU3jndEIVEQjUB873XLpaBrvjH6/hqfxYBCButjplktH03hvNALV0AjUx063XDqaxnujEaiGRqA+drrl0tE03hv9dg1P48EgAnWx0y2Xjqbx7mgEKqERqI+dbrl0NI13RyNQCY1Afex0y6Wjabw7+vUansaDQQTqYqdbLh1N4/3RCFRBI1AfO91y6Wga749GoAoagfrY6ZZLR9N4f/TLNTyNB4MI1MVOt1w6msYNaASKQANxKcxyedE0bkAj0EkFyjDM+Pn/Nfzom3Cb4R5oR3a6f511NI070E93QWk8GESgLna65dLRNO5AI1AEWh6XwiyXF03jDvTT4/A0HgwiUBc73XLpaBq3oBEoAi2OS2GWy4umcQsagSLQ4rgUZrm8aBq3oNfX8DQeDCJQFzvdculoGvegESgCLY1LYZbLi6ZxDxqBItDSuBRmubxoGvegV9fwNB4MIlAXO91y6WgaN6ERaHUQgbrY6ZZLR9O4CY1Aq4MI1MVOt1w6msZN6L9reBoPBhGoi51uuXQ0jbvQCLQ2iEBd7HTLpaNp3IVGoLVBBOpip1suHU3jLvTvNTyNB4MI1MVOt1w6msZtaARaGUSgLna65dLRNG5DI9DKIAJ1sdMtl46mcRv65xqexoNBBOpip1suHU3jPjQCrQsiUBc73XLpaBr3oRFoXRCButjplktH07gPvVzD03gwiEBd7HTLpaNp3IhGoFVBBOpip1suHU3jRjQCrQoiUBc73XLpaBo3or+v4Wk8GESgLna65dLRNO5EI9CaIAJ1sdMtl46mcScagdYEEaiLnW65dDSNO9H/ruFpPBhEoC52uuXS0TRuRSPQiiACdbHTLZeOpnErGoFWBBGoi51uuXQ0jVvRX9fwNB4MIlAXO91y6Wga96IRaDyIQF3sdMulo2nci0ag8SACdbHTLZeOpnEv+v/X8DQeDCJQFzvdculoGjejEWg4iEBd7HTLpaNp3IxGoOEgAnWx0y2XjqZxM/rrGn4Qes7GEaiPnW65dDSNu9GP37fntKOnbByB+tjplktH07gZ/XhoBk3XOAL1sdMtl46mcS/68RANmq5xBOpjp1suHU3jVvTjoRo0XeMI1MdOt1w6msataARaEUSgLna65dLRNG5FI9CKIAJ1sdMtl46mcSv68VAVmq5xBOpjp1suHU3jXvTjITo0XeMI1MdOt1w6msbN6D9z1jk0XeMI1MdOt1w6msbd6LU1K+6IpmscgfrY6ZZLR9O4G/3Cjjo0XeMI1MdOt1w6msbd6A12xKHpGkegPna65dLRNO5Gb7OLHZqucQTqY6dbLh1N4270LrvsYj5d4wjUx063XDqaxt3oI3aBQ9M1jkB97HTLpaNp3I0+Y584NF3jCNTHTrdcOprG3egC9pFD0zWOQH3sdMulo2ncjS5j717Mp2scgfrY6ZZLR9O4G13M3nZousYRqI+dbrl0NI270SH2u0PTNY5Afex0y6WjadyNjrJfHJqucQTqY6dbLh1N4250BXt9MZ+ucQTqY6dbLh1N4250HfvXoekaR6A+drrl0tE07kbXs8W3o1PQS3wEGoH62JzObjaNe9nqW3pO2DgC9bE5nd1sGnezP6X3A5mwcQTqY3M6u9k07mZ/havfEGTGxhGoj83p7GbTuJu9hOscOmPjCNTH5nR2s2nczV6FK94PZMLGEaiPzensZtO4m/0cjr4fyISNI1Afm9PZzaZxN/stHLmYn7FxBOpjczq72TTuZm+Fix06Y+MI1MfmdHazadzN3guXvR/IhI0jUB+b09nNpnE3+yBc8H4gEzaOQH1sTmc3m8bd7OPwycX8jI0jUB+b09nNpnE3+zR85NAZG0egPjans5tN4252UXj3/UAmbByB+ticzm42jbvZpeHt9wOZsHEE6mNzOrvZNO5mB8JvF/Pyq+EpWQRaGpfCnM5eNI270dbGnxwqv54oAu17qEtcCnM6e9E07kbbG//x5qP6RZzq2assAi2NS2FOZy+axt3oEY0/nsbL/ski0NK4FOZ09qJp3I0e1DgCRaBXRnM6u9E0HhsEikAvjOZ0dqNpPDYIFIFeGM3p7EbTeHD0i3gE2vdQl7gU5nT2omncjR7X+CLPeoUi0L6HusSlMKezF03jbvTAxn/MWatQBNr3UJe4FOZ09qJp3I2+RON1CkWgfQ91iUvhCyyXn03jbjaN1ygUgfY91CUuhS+xXG42jbvZNF6jUATa91CXuBS+yHJ52TTuZtP410QVikD7HuoSl8KXWS4nm8bdbBr/nphCEWjfQ13iUvhCy+Vj07ibTeM/E1EoAu17qEtcCl9quVxsGnezafxvyhWKQPse6hKXwhdbLg+bxt1sGl9PqUIRaN9DXeJS+HLL5WDTuJtN489TplAE2vdQl7gUvuBy9WfTuJtN469TolAE2vdQl7gUvuRy9WbTuJtN4+9zrlAE2vdQl7gUvuhy9WXTuJtN41tzplAE2vdQl7gUvuxy9WTTuJtN49tzrFAE2vdQl7gUvvBy9WPTuJtN43tzpFAE2vdQl7gUvvRy9WLTuJtN4/uzr1AE2vdQl7gUvvhy9WHTuJtN40ezp1AE2vdQl7gUvvxy9WDTuJtN48ezrVAE2vdQl7gUnmC52rNp3M2m8bPZUigC7XuoS1wKT7Fcrdk07mbT+Pm8KxSB9j3UJS6FJ1mutmwad7NpvGReFYpA+x7qEpfC0yxXSzaNu9k0XjbPCkWgfQ91iUvhiZarHZvG3WwaL521QhFo30Nd4lJ4quVqxaZxN5vGy+dPoQi076EucSk82XK1YdO4m03jkflRKALte6hLXApPt1wt2DTuZtN4bL4VikD7HuoSl8ITLpfOpnE3m8aj82VQBNr3UJe4FJ5yuVQ2jbvZNB6f8NvIt0EjUB+b09nNpnE3eyA6+jbybdAI1MfmdHazadzNHtq4oFAEWhyXwvMu15xoGnej5268WqEItDguhWderhnRNO5Gz954pUIRaHFcCs+9XPOhadyNnr/xKoUi0OK4FJ59uWZD07gbfYfGKxSKQIvjUnj+5ZoLTeNu9D0aDysUgRbHpfAdlmsmNI270XdpPKhQBFocl8L3WK550DTuRt+n8ZBCEWhxXArfZblmQdO4G32nxgMKRaDFcSl8n+WaA03jbvS9Gi9WKAItjkvhOy3XDGgad6Pv1nihQhFocVwK32u5ro+mcTf6fo0XKRSBFsel8N2W6+poGnej79h4gUIRaHFcCt9vua6NpnE3+p6NnyoUgRbHpfAdl+vKaBp3o+/a+IlCEWhxXArfc7mui6ZxN/q+jR8qFIEWx6XwXZfrqmgad6Pv3PiBQhFocVwK33e5rommcTf63o3vKhSBFsel8J2X64poGnej7974jkIRaHFcCt97ua6HpnE3+v6NbyoUgRbHpfDdl+tqaBp3ozM0vqFQBFocl8L3X65roWncjc7R+JtCLy7Qj69BoOPQnM5uNI270TH2i0KvLdCPj02D1t7iykNd4lI4x3JdB03jbnSexp8UemmBfrvz3aC1t7jyUJe4FM6yXFdB07gbnanxP4UqbyjvEOj6fwh0AJrT2Y2mcTe6hr0o9FH9fvIOgf6K89WgVTeY5bKzadzNpnEb+7GaKigCtbGnW67xaBp3o/M1rhl0iED/8z0dWAzDMKH5E2iDr6V/ibdBoAzDXHbmE+gydfe4ubxxs2nczaZxJ3u+S3gE6kZzOrvRNO5G17N5ECkSl8L5lmssmsbd6JSN8zSmQFwKJ1wuGvezadzMvvQT6RHoeDSnsxtN4270mMYNAuUnkcajOZ3daBp3o+8sUH4WfjCa09mNpnE3+tYC5dWYxqI5nd1oGnej7ytQXg90OJrT2Y2mcTf6zgLdHvOhLnEpzHJ50TTuRtN4NIhAXex0y6WjadyNpvFoEIG62OmWS0fTuBtN49EgAnWx0y2XjqZxN5rGo0EE6mKnWy4dTeNuNI1HgwjUxU63XDqaxt1oGo8GEaiLnW65dDSNu9E0Hg0iUBc73XLpaBp3o2k8GkSgLna65dLRNO5G03g0iEBd7HTLpaNp3I2m8WgQgbrY6ZZLR9O4G03j0SACdbHTLZeOpnE3msajQQTqYqdbLh1N4240jUeDCNTFTrdcOprG3WgajwYRqIudbrl0NI270TQeDSJQFzvdculoGnejaTwaRKAudrrl0tE07kbTeDSIQF3sdMulo2ncjabxaBCButjplktH07gbTePRIAJ1sdMtl46mcTeaxqNBBOpip1suHU3jbjSNR4MI1MVOt1w6msbdaBqPBhGoi51uuXQ0jbvRNB4NIlAXO91y6Wgad6NpPBpEoC52uuXS0TTuRtN4NIhAXex0y6WjadyNpvFoEIG62OmWS0fTuBtN49EgAnWx0y2XjqZxN5rGo0EE6mKnWy4dTeNuNI1Hg+MEWjf/+U9Kdk500sOm8VnRCPSq7JzopIdN47OiEehV2TnRSQ+bxmdFI9CrsnOikx42jc+KRqBXZedEJz1sGp8VjUCvys6JTnrYND4rGoFelZ0TnfSwaXxW9AQCZRiGueYgUIZhmMpBoAzDMJWDQBmGYSoHgTIMw1QOAmUYhqkcBMowDFM5CJRhGKZyZhDox8cw8Mco9jjygh+E/RjX+SDyx9/44cN3fAT6D9rgFiDQA+ywvR4qkm/+KO64s2oQeqxAR6t7zNnV8BZMINBxZ/P6fwPQ6e7+DrzT/TG48i/2COa/4x2pMT/692ibHPzlBTrwH8jXX9jRCNSOHnmvfxx0zB3vp/8buS9/1/cW6NfRphPo202wY9MKNNkNGCnQ11+YsB9vBy3dgusLdPhyZxPo0H+zhj+uMGqyfZtqmEDfD/rWAv2arAId+L3foQ8rDPqG3NAnPoz7bs0g+PjvkCHQW9MHPpvnc9BBfwy9PzT0iQ9Dn3Ax9j4/Au0+GZ8ROfjBs3zn1M+j8G7yD38Md+A/G79Pe0CgvWekQNPJe6xI1rfBSxz7KPxgcY9ZtG91I9Duk/BbU8Pwg++J/dyIYcRcTz8Ye9jf9z4RaPfJ9jD4SP7Yn4v5vRHDiAh02G1wExHobcGDvxk47ocaX3+RAT2OOvywB5ER6M25w78jN/xBpHHsXM9CvcA/WQP/oW7yDWAEejXsCp3qfsHn0MMe+r3f4X/PQyz2sfqfGb2+CXf/WfjPcVs98LuBo78NOezfrHyvDfQ5/FmgQ1d86NVGg1uAQPepIx9OSfcwzg934HPZEz6NfuRhj32mc6ubMINAGYZhLjkIlGEYpnIQKMMwTOUgUIZhmMpBoAzDMJWDQBmGYSoHgTIMw1QOAmUYhqkcBMowDFM5CJRhGKZyECjDMEzlIFCGYZjKQaAMwzCVg0AZhmEqB4EyDMNUDgJlGIapHATKHM/j8dj8NcMwCJQ5GQTKMLvDCcEcDwJlmN3hhGCOB4EyzO5wQjDHg0AZZnc4IZjjQaAMszucEMzxbAj097f+Pvf4N08fbPzW+5f+/f2zzMsnX3/x/MX/ffSUfT+e1Rd4pny+/Lrglp218Xyr3r4cM+/wd8gcz4FAH+tfPNvt+Xd2lHEo0NMPN2/S+jff/uxGYIOyvnUlR/Mu0KPPI9B7DX+HzPEUCPTx/vuvf37DcjvfHdhnbH6pA4G+ePTpc9tf/XOltccB6vBoz27qRhHMtMNfJHM8+wJ9U8yp3TZd9vLrV+tt66qdQF8TJQKVPn6/Scy8w18kczKrs31boLuyezfYpuc+DzOCQP/9f/Nu7/vF/R/25wuXHk3w8++3lpl4+ItkTuax0tHzPbvtu3hNBPr2h06ui3e+8Ooe5dPnDgW6fEEEypwPf5HM2TzWs/zGp0mga+bqFnxu3KTnz77EX4/mjSUJdE1/amvj8+/HyEw8/EUy5/Nz9q+V8vdxH4HuGfJEoNvfANg4lpfProLfX3DvuwUIlFkNf5FM+TwJ9HNDKU9/TBLor3FeNLZttSftnl/Cv3yxl5v6/M+DcAm/fWRbf4aZdfiLZMpnpZSV4RQoAwAAAXRJREFULN7E0ECgb/cS977m5qfPBPqWQqBM3fAXyZTP+t7h38edBFr2NQ8Fur63+QQ6FOjn0/3rCoE+jj7/XgMz8fAXyZTPtkDfrohP7j2+frmtzNN9yJPPv396x+/v+e0v8yj4M/Ufv98kZt7hL5Ipn5VANz5+/e23P/96PX0s0E1Xv8hty+GlAn3FbH2y5Giin3+/Scy8w18kUz47Av3W3MpJr8p4rP/A25fbzPwGXj4+sNbTbXimbx7Dxi37/d33P7l7NOHPI9AbDX+RTPkc3qda6+Nz8/Ovy/Ys0JfffLfhkZU2Prvjq1Xg/ZYVCXQ7E/z8J3OL4S+SYRimchAowzBM5SBQhmGYykGgDMMwlYNAGYZhKgeBMgzDVA4CZRiGqRwEyjAMUzkIlGEYpnIQKMMwTOUgUIZhmMpBoAzDMJWDQBmGYSoHgTIMw1QOAmUYhqkcBMowDFM5CJRhGKZyECjDMEzlIFCGYZjKQaAMwzCV8z+QbdhujVEbu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72132" y="4714890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Число главных компонент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4714890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Число главных компонент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683070" y="3326226"/>
            <a:ext cx="19288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Ошибка в норме Евклида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551820" y="3306178"/>
            <a:ext cx="21744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Ошибка в норме Фробениуса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4862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Интерпретация главных факторов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Shape 149"/>
          <p:cNvSpPr/>
          <p:nvPr/>
        </p:nvSpPr>
        <p:spPr>
          <a:xfrm>
            <a:off x="107504" y="1851670"/>
            <a:ext cx="3048000" cy="2424122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Матрица нагрузок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L &lt;- </a:t>
            </a:r>
            <a:r>
              <a:rPr lang="en-GB" sz="1100" dirty="0" err="1" smtClean="0"/>
              <a:t>Y_svd$v</a:t>
            </a:r>
            <a:r>
              <a:rPr lang="en-GB" sz="1100" dirty="0" smtClean="0"/>
              <a:t>[ ,1:k] %*% t(</a:t>
            </a:r>
            <a:r>
              <a:rPr lang="en-GB" sz="1100" dirty="0" err="1" smtClean="0"/>
              <a:t>diag</a:t>
            </a:r>
            <a:r>
              <a:rPr lang="en-GB" sz="1100" dirty="0" smtClean="0"/>
              <a:t>(</a:t>
            </a:r>
            <a:r>
              <a:rPr lang="en-GB" sz="1100" dirty="0" err="1" smtClean="0"/>
              <a:t>Y_svd$d</a:t>
            </a:r>
            <a:r>
              <a:rPr lang="en-GB" sz="1100" dirty="0" smtClean="0"/>
              <a:t>[1:k])) </a:t>
            </a:r>
            <a:endParaRPr lang="en-US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/>
              <a:t># </a:t>
            </a:r>
            <a:r>
              <a:rPr lang="ru-RU" sz="1100" b="1" i="1" dirty="0" smtClean="0"/>
              <a:t>Переход к матрице корреляций</a:t>
            </a:r>
            <a:endParaRPr lang="en-US" sz="11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>
                <a:sym typeface="Menlo"/>
              </a:rPr>
              <a:t>L &lt;- L/apply(Y, 2, norm, '2') </a:t>
            </a:r>
            <a:r>
              <a:rPr lang="en-GB" sz="1100" dirty="0" smtClean="0"/>
              <a:t>%&gt;%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as.data.frame</a:t>
            </a:r>
            <a:r>
              <a:rPr lang="ru-RU" sz="1100" dirty="0" smtClean="0"/>
              <a:t> </a:t>
            </a:r>
            <a:endParaRPr lang="en-US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rownames</a:t>
            </a:r>
            <a:r>
              <a:rPr lang="en-GB" sz="1100" dirty="0" smtClean="0"/>
              <a:t>(L) &lt;- </a:t>
            </a:r>
            <a:r>
              <a:rPr lang="en-GB" sz="1100" dirty="0" err="1" smtClean="0"/>
              <a:t>colnames</a:t>
            </a:r>
            <a:r>
              <a:rPr lang="en-GB" sz="1100" dirty="0" smtClean="0"/>
              <a:t>(X)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>
                <a:sym typeface="Menlo"/>
              </a:rPr>
              <a:t>colnames</a:t>
            </a:r>
            <a:r>
              <a:rPr lang="en-GB" sz="1100" dirty="0" smtClean="0">
                <a:sym typeface="Menlo"/>
              </a:rPr>
              <a:t>(L) &lt;- paste("u", 1:k, sep = "")</a:t>
            </a:r>
            <a:endParaRPr lang="ru-RU" sz="11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Округлим значения для удобного просмотра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round(L, 3)</a:t>
            </a:r>
            <a:endParaRPr sz="11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10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8406636"/>
              </p:ext>
            </p:extLst>
          </p:nvPr>
        </p:nvGraphicFramePr>
        <p:xfrm>
          <a:off x="3245985" y="1851670"/>
          <a:ext cx="5786476" cy="283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951"/>
                <a:gridCol w="571187"/>
                <a:gridCol w="571187"/>
                <a:gridCol w="571187"/>
                <a:gridCol w="489590"/>
                <a:gridCol w="571187"/>
                <a:gridCol w="571187"/>
              </a:tblGrid>
              <a:tr h="142924">
                <a:tc>
                  <a:txBody>
                    <a:bodyPr/>
                    <a:lstStyle/>
                    <a:p>
                      <a:pPr algn="l" fontAlgn="b"/>
                      <a:endParaRPr lang="ru-RU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u1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u2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u3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u4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u5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dirty="0" smtClean="0"/>
                        <a:t>u6</a:t>
                      </a:r>
                      <a:endParaRPr lang="en-GB" sz="1000" dirty="0"/>
                    </a:p>
                  </a:txBody>
                  <a:tcPr marL="47625" marR="47625" marT="47625" marB="47625" anchor="b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RevolvingUtilizationOfUnsecuredLines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-0.014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-0.037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0.275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-0.953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0.118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age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0.089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0.345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0.718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0.027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-0.017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-0.043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NumberOfTime30-59DaysPastDueNotWorse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-0.989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0.078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0.011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0.005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DebtRatio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0.003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0.024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-0.838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-0.298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-0.457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MonthlyIncome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0.017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0.218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-0.096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0.472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0.029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-0.847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NumberOfOpenCreditLinesAndLoans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0.117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0.819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0.034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-0.059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0.006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0.137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NumberOfTimes90DaysLate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-0.993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0.053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0.019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0.000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0.000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NumberRealEstateLoansOrLines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0.080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0.793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-0.202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-0.045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-0.019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0.119</a:t>
                      </a:r>
                    </a:p>
                  </a:txBody>
                  <a:tcPr marL="47625" marR="47625" marT="38100" marB="38100" anchor="ctr"/>
                </a:tc>
              </a:tr>
              <a:tr h="22316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555555"/>
                          </a:solidFill>
                          <a:latin typeface="+mn-lt"/>
                        </a:rPr>
                        <a:t>NumberOfTime60-89DaysPastDueNotWorse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-0.994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0.064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0.021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-0.001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0.001</a:t>
                      </a:r>
                    </a:p>
                  </a:txBody>
                  <a:tcPr marL="47625" marR="47625" marT="38100" marB="38100" anchor="ctr"/>
                </a:tc>
              </a:tr>
              <a:tr h="1429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err="1">
                          <a:solidFill>
                            <a:srgbClr val="555555"/>
                          </a:solidFill>
                          <a:latin typeface="+mn-lt"/>
                        </a:rPr>
                        <a:t>NumberOfDependents</a:t>
                      </a:r>
                      <a:endParaRPr lang="en-GB" sz="1000" b="1" dirty="0">
                        <a:solidFill>
                          <a:srgbClr val="555555"/>
                        </a:solidFill>
                        <a:latin typeface="+mn-lt"/>
                      </a:endParaRP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0.000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0.122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-0.804</a:t>
                      </a:r>
                    </a:p>
                  </a:txBody>
                  <a:tcPr marL="47625" marR="47625" marT="38100" marB="381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-0.027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+mn-lt"/>
                        </a:rPr>
                        <a:t>0.033</a:t>
                      </a:r>
                    </a:p>
                  </a:txBody>
                  <a:tcPr marL="47625" marR="47625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+mn-lt"/>
                        </a:rPr>
                        <a:t>0.039</a:t>
                      </a:r>
                    </a:p>
                  </a:txBody>
                  <a:tcPr marL="47625" marR="47625" marT="38100" marB="3810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134285"/>
            <a:ext cx="6597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Результаты, полученные методом </a:t>
            </a:r>
            <a:r>
              <a:rPr lang="en-US" dirty="0" err="1" smtClean="0"/>
              <a:t>svd</a:t>
            </a:r>
            <a:r>
              <a:rPr lang="ru-RU" dirty="0" smtClean="0"/>
              <a:t>, совпадают с результатами,                           полученными после </a:t>
            </a:r>
            <a:r>
              <a:rPr lang="ru-RU" dirty="0" smtClean="0"/>
              <a:t>применения </a:t>
            </a:r>
            <a:r>
              <a:rPr lang="en-US" dirty="0" err="1" smtClean="0"/>
              <a:t>pca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Решение в </a:t>
            </a:r>
            <a:r>
              <a:rPr lang="en-US" b="1" dirty="0" err="1">
                <a:solidFill>
                  <a:schemeClr val="bg1"/>
                </a:solidFill>
              </a:rPr>
              <a:t>scikit</a:t>
            </a:r>
            <a:r>
              <a:rPr lang="en-US" b="1" dirty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Shape 149"/>
          <p:cNvSpPr/>
          <p:nvPr/>
        </p:nvSpPr>
        <p:spPr>
          <a:xfrm>
            <a:off x="1500166" y="1214428"/>
            <a:ext cx="6096000" cy="3714776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%</a:t>
            </a:r>
            <a:r>
              <a:rPr lang="en-GB" sz="1100" dirty="0" err="1" smtClean="0"/>
              <a:t>matplotlib</a:t>
            </a:r>
            <a:r>
              <a:rPr lang="en-GB" sz="1100" dirty="0" smtClean="0"/>
              <a:t> inline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import </a:t>
            </a:r>
            <a:r>
              <a:rPr lang="en-GB" sz="1100" dirty="0" err="1" smtClean="0"/>
              <a:t>numpy</a:t>
            </a:r>
            <a:r>
              <a:rPr lang="en-GB" sz="1100" dirty="0" smtClean="0"/>
              <a:t> as </a:t>
            </a:r>
            <a:r>
              <a:rPr lang="en-GB" sz="1100" dirty="0" err="1" smtClean="0"/>
              <a:t>np</a:t>
            </a: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import </a:t>
            </a:r>
            <a:r>
              <a:rPr lang="en-GB" sz="1100" dirty="0" err="1" smtClean="0"/>
              <a:t>scipy</a:t>
            </a:r>
            <a:r>
              <a:rPr lang="en-GB" sz="1100" dirty="0" smtClean="0"/>
              <a:t> as sp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from </a:t>
            </a:r>
            <a:r>
              <a:rPr lang="en-GB" sz="1100" dirty="0" err="1" smtClean="0"/>
              <a:t>sklearn.decomposition</a:t>
            </a:r>
            <a:r>
              <a:rPr lang="en-GB" sz="1100" dirty="0" smtClean="0"/>
              <a:t> import PCA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import </a:t>
            </a:r>
            <a:r>
              <a:rPr lang="en-GB" sz="1100" dirty="0" err="1" smtClean="0"/>
              <a:t>matplotlib.pyplot</a:t>
            </a:r>
            <a:r>
              <a:rPr lang="en-GB" sz="1100" dirty="0" smtClean="0"/>
              <a:t> as </a:t>
            </a:r>
            <a:r>
              <a:rPr lang="en-GB" sz="1100" dirty="0" err="1" smtClean="0"/>
              <a:t>plt</a:t>
            </a: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from </a:t>
            </a:r>
            <a:r>
              <a:rPr lang="en-GB" sz="1100" dirty="0" err="1" smtClean="0"/>
              <a:t>sklearn.preprocessing</a:t>
            </a:r>
            <a:r>
              <a:rPr lang="en-GB" sz="1100" dirty="0" smtClean="0"/>
              <a:t> import scale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import time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np.set_printoptions</a:t>
            </a:r>
            <a:r>
              <a:rPr lang="en-GB" sz="1100" dirty="0" smtClean="0"/>
              <a:t>(precision=10,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                </a:t>
            </a:r>
            <a:r>
              <a:rPr lang="ru-RU" sz="1100" dirty="0" smtClean="0"/>
              <a:t>             </a:t>
            </a:r>
            <a:r>
              <a:rPr lang="en-GB" sz="1100" dirty="0" smtClean="0"/>
              <a:t>threshold = 10000,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                </a:t>
            </a:r>
            <a:r>
              <a:rPr lang="ru-RU" sz="1100" dirty="0" smtClean="0"/>
              <a:t>             </a:t>
            </a:r>
            <a:r>
              <a:rPr lang="en-GB" sz="1100" dirty="0" smtClean="0"/>
              <a:t>suppress = True)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Загружаем данные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data = </a:t>
            </a:r>
            <a:r>
              <a:rPr lang="en-GB" sz="1100" dirty="0" err="1" smtClean="0"/>
              <a:t>np.genfromtxt</a:t>
            </a:r>
            <a:r>
              <a:rPr lang="en-GB" sz="1100" dirty="0" smtClean="0"/>
              <a:t>("</a:t>
            </a:r>
            <a:r>
              <a:rPr lang="en-GB" sz="1100" dirty="0" err="1" smtClean="0"/>
              <a:t>cs-data.csv</a:t>
            </a:r>
            <a:r>
              <a:rPr lang="en-GB" sz="1100" dirty="0" smtClean="0"/>
              <a:t>", delimiter = ',',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                 </a:t>
            </a:r>
            <a:r>
              <a:rPr lang="ru-RU" sz="1100" dirty="0" smtClean="0"/>
              <a:t>               </a:t>
            </a:r>
            <a:r>
              <a:rPr lang="en-GB" sz="1100" dirty="0" err="1" smtClean="0"/>
              <a:t>skip_header</a:t>
            </a:r>
            <a:r>
              <a:rPr lang="en-GB" sz="1100" dirty="0" smtClean="0"/>
              <a:t> = 1, </a:t>
            </a:r>
            <a:r>
              <a:rPr lang="en-GB" sz="1100" dirty="0" err="1" smtClean="0"/>
              <a:t>usecols</a:t>
            </a:r>
            <a:r>
              <a:rPr lang="en-GB" sz="1100" dirty="0" smtClean="0"/>
              <a:t>=list(range(1, 11)))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/>
              <a:t># </a:t>
            </a:r>
            <a:r>
              <a:rPr lang="ru-RU" sz="1100" b="1" i="1" dirty="0" smtClean="0"/>
              <a:t>Удаляем наблюдения с пропущенными значениями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data = </a:t>
            </a:r>
            <a:r>
              <a:rPr lang="en-GB" sz="1100" dirty="0" err="1" smtClean="0"/>
              <a:t>data</a:t>
            </a:r>
            <a:r>
              <a:rPr lang="en-GB" sz="1100" dirty="0" smtClean="0"/>
              <a:t>[~</a:t>
            </a:r>
            <a:r>
              <a:rPr lang="en-GB" sz="1100" dirty="0" err="1" smtClean="0"/>
              <a:t>np.isnan</a:t>
            </a:r>
            <a:r>
              <a:rPr lang="en-GB" sz="1100" dirty="0" smtClean="0"/>
              <a:t>(data).any(axis = 1)]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b="1" i="1" dirty="0" smtClean="0"/>
              <a:t>#</a:t>
            </a:r>
            <a:r>
              <a:rPr lang="ru-RU" sz="1100" b="1" i="1" dirty="0" smtClean="0"/>
              <a:t> Приводим к стандартному виду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data = scale(data)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print("</a:t>
            </a:r>
            <a:r>
              <a:rPr lang="ru-RU" sz="1100" dirty="0" smtClean="0"/>
              <a:t>Размерность данных \</a:t>
            </a:r>
            <a:r>
              <a:rPr lang="en-GB" sz="1100" dirty="0" smtClean="0"/>
              <a:t>n", </a:t>
            </a:r>
            <a:r>
              <a:rPr lang="en-GB" sz="1100" dirty="0" err="1" smtClean="0"/>
              <a:t>data.shape</a:t>
            </a:r>
            <a:r>
              <a:rPr lang="en-GB" sz="1100" dirty="0" smtClean="0"/>
              <a:t>, "\n")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Анализ заемщиков банка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: Проанализировать заемщиков банка на основе  различных данных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4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Решение в </a:t>
            </a:r>
            <a:r>
              <a:rPr lang="en-US" b="1" dirty="0" err="1">
                <a:solidFill>
                  <a:schemeClr val="bg1"/>
                </a:solidFill>
              </a:rPr>
              <a:t>scikit</a:t>
            </a:r>
            <a:r>
              <a:rPr lang="en-US" b="1" dirty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Shape 149"/>
          <p:cNvSpPr/>
          <p:nvPr/>
        </p:nvSpPr>
        <p:spPr>
          <a:xfrm>
            <a:off x="0" y="1071552"/>
            <a:ext cx="5214942" cy="257176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b="1" i="1" dirty="0" smtClean="0"/>
              <a:t># Выполняем метод главных компонент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pca</a:t>
            </a:r>
            <a:r>
              <a:rPr lang="en-GB" sz="1100" dirty="0" smtClean="0"/>
              <a:t> = </a:t>
            </a:r>
            <a:r>
              <a:rPr lang="en-GB" sz="1100" dirty="0" err="1" smtClean="0"/>
              <a:t>PCA</a:t>
            </a:r>
            <a:r>
              <a:rPr lang="en-GB" sz="1100" dirty="0" smtClean="0"/>
              <a:t>(</a:t>
            </a:r>
            <a:r>
              <a:rPr lang="en-GB" sz="1100" dirty="0" err="1" smtClean="0"/>
              <a:t>svd_solver</a:t>
            </a:r>
            <a:r>
              <a:rPr lang="en-GB" sz="1100" dirty="0" smtClean="0"/>
              <a:t>='full')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pca.fit</a:t>
            </a:r>
            <a:r>
              <a:rPr lang="en-GB" sz="1100" dirty="0" smtClean="0"/>
              <a:t>(data)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Вклад каждого фактора в объяснение вариации </a:t>
            </a:r>
            <a:endParaRPr lang="en-US" sz="11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print("</a:t>
            </a:r>
            <a:r>
              <a:rPr lang="ru-RU" sz="1100" dirty="0" smtClean="0"/>
              <a:t>Вклад каждого фактора в объяснение вариации \</a:t>
            </a:r>
            <a:r>
              <a:rPr lang="en-GB" sz="1100" dirty="0" smtClean="0"/>
              <a:t>n",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100" dirty="0" smtClean="0"/>
              <a:t>         </a:t>
            </a:r>
            <a:r>
              <a:rPr lang="en-GB" sz="1100" dirty="0" err="1" smtClean="0"/>
              <a:t>pca.explained_variance_ratio</a:t>
            </a:r>
            <a:r>
              <a:rPr lang="en-GB" sz="1100" dirty="0" smtClean="0"/>
              <a:t>_, "\n")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Рост доли объясненной вариации с увеличением числа главных факторов</a:t>
            </a:r>
            <a:r>
              <a:rPr lang="ru-RU" sz="1100" dirty="0" smtClean="0"/>
              <a:t> </a:t>
            </a:r>
            <a:endParaRPr lang="en-US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var</a:t>
            </a:r>
            <a:r>
              <a:rPr lang="en-GB" sz="1100" dirty="0" smtClean="0"/>
              <a:t> = </a:t>
            </a:r>
            <a:r>
              <a:rPr lang="en-GB" sz="1100" dirty="0" err="1" smtClean="0"/>
              <a:t>np.round</a:t>
            </a:r>
            <a:r>
              <a:rPr lang="en-GB" sz="1100" dirty="0" smtClean="0"/>
              <a:t>(</a:t>
            </a:r>
            <a:r>
              <a:rPr lang="en-GB" sz="1100" dirty="0" err="1" smtClean="0"/>
              <a:t>np.cumsum</a:t>
            </a:r>
            <a:r>
              <a:rPr lang="en-GB" sz="1100" dirty="0" smtClean="0"/>
              <a:t>(</a:t>
            </a:r>
            <a:r>
              <a:rPr lang="en-GB" sz="1100" dirty="0" err="1" smtClean="0"/>
              <a:t>pca.explained_variance_ratio</a:t>
            </a:r>
            <a:r>
              <a:rPr lang="en-GB" sz="1100" dirty="0" smtClean="0"/>
              <a:t>_), decimals=4) 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err="1" smtClean="0"/>
              <a:t>plt.plot</a:t>
            </a:r>
            <a:r>
              <a:rPr lang="en-GB" sz="1100" dirty="0" smtClean="0"/>
              <a:t>(</a:t>
            </a:r>
            <a:r>
              <a:rPr lang="en-GB" sz="1100" dirty="0" err="1" smtClean="0"/>
              <a:t>np.arange</a:t>
            </a:r>
            <a:r>
              <a:rPr lang="en-GB" sz="1100" dirty="0" smtClean="0"/>
              <a:t>(1,11), </a:t>
            </a:r>
            <a:r>
              <a:rPr lang="en-GB" sz="1100" dirty="0" err="1" smtClean="0"/>
              <a:t>var</a:t>
            </a:r>
            <a:r>
              <a:rPr lang="en-GB" sz="1100" dirty="0" smtClean="0"/>
              <a:t>)</a:t>
            </a:r>
            <a:endParaRPr lang="ru-RU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err="1" smtClean="0"/>
              <a:t>plt.ylabel</a:t>
            </a:r>
            <a:r>
              <a:rPr lang="en-US" sz="1100" dirty="0" smtClean="0"/>
              <a:t>('Variation')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100" dirty="0" err="1" smtClean="0"/>
              <a:t>plt.xlabel</a:t>
            </a:r>
            <a:r>
              <a:rPr lang="en-US" sz="1100" dirty="0" smtClean="0"/>
              <a:t>('Number of PC')</a:t>
            </a:r>
            <a:endParaRPr lang="en-GB" sz="11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0" y="3643302"/>
            <a:ext cx="6357950" cy="150019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Размерность данных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(201669, 10)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Вклад каждого фактора в объяснение вариации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[ 0.2979766397 0.1496007962 0.1217110055 0.1007219879 0.0999739517  0.0975640598 0.0735527529   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      0.055468798  0.0024871325 0.0009428757]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Рост доли объясненной вариации с увеличением числа главных факторов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[ 0.298  0.4476  0.5693  0.67  0.77  0.8675  0.9411  0.9966  0.9991  1 ]</a:t>
            </a:r>
            <a:endParaRPr sz="1000"/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71552"/>
            <a:ext cx="3857620" cy="268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276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1435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Решение в </a:t>
            </a:r>
            <a:r>
              <a:rPr lang="en-US" b="1" dirty="0" err="1">
                <a:solidFill>
                  <a:schemeClr val="bg1"/>
                </a:solidFill>
              </a:rPr>
              <a:t>pyDAAL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714348" y="3500444"/>
            <a:ext cx="7572428" cy="150019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Размерность данных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201669 10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Вклад каждого фактора в объяснение вариации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[[ 0.29797664   0.1496008   0.12171101   0.10072199   0.09997395   0.09756406   0.07355275   0.0554688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      0.00248713    0.00094288]]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Рост доли объясненной вариации с увеличением числа главных факторов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## [ 0.298  0.4476  0.5693  0.67  0.77  0.8675  0.9411  0.9966  0.9991  1 ]</a:t>
            </a:r>
            <a:endParaRPr sz="1000"/>
          </a:p>
        </p:txBody>
      </p:sp>
      <p:sp>
        <p:nvSpPr>
          <p:cNvPr id="4" name="Shape 149"/>
          <p:cNvSpPr/>
          <p:nvPr/>
        </p:nvSpPr>
        <p:spPr>
          <a:xfrm>
            <a:off x="142844" y="785800"/>
            <a:ext cx="3357586" cy="2714644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import </a:t>
            </a:r>
            <a:r>
              <a:rPr lang="en-GB" sz="1050" dirty="0" err="1"/>
              <a:t>numpy</a:t>
            </a:r>
            <a:r>
              <a:rPr lang="en-GB" sz="1050" dirty="0"/>
              <a:t> as np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from </a:t>
            </a:r>
            <a:r>
              <a:rPr lang="en-GB" sz="1050" dirty="0" err="1"/>
              <a:t>sklearn.preprocessing</a:t>
            </a:r>
            <a:r>
              <a:rPr lang="en-GB" sz="1050" dirty="0"/>
              <a:t> import scale</a:t>
            </a:r>
            <a:endParaRPr lang="ru-RU" sz="105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 </a:t>
            </a:r>
            <a:r>
              <a:rPr lang="ru-RU" sz="1050" b="1" i="1" dirty="0" smtClean="0"/>
              <a:t>Чтение данных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data = </a:t>
            </a:r>
            <a:r>
              <a:rPr lang="en-GB" sz="1050" dirty="0" err="1" smtClean="0"/>
              <a:t>np.genfromtxt</a:t>
            </a:r>
            <a:r>
              <a:rPr lang="en-GB" sz="1050" dirty="0" smtClean="0"/>
              <a:t>("</a:t>
            </a:r>
            <a:r>
              <a:rPr lang="en-GB" sz="1050" dirty="0" err="1" smtClean="0"/>
              <a:t>cs-data.csv</a:t>
            </a:r>
            <a:r>
              <a:rPr lang="en-GB" sz="1050" dirty="0" smtClean="0"/>
              <a:t>", delimiter = ',',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                          </a:t>
            </a:r>
            <a:r>
              <a:rPr lang="en-GB" sz="1050" dirty="0" err="1" smtClean="0"/>
              <a:t>dtype</a:t>
            </a:r>
            <a:r>
              <a:rPr lang="en-GB" sz="1050" dirty="0" smtClean="0"/>
              <a:t>=</a:t>
            </a:r>
            <a:r>
              <a:rPr lang="en-GB" sz="1050" dirty="0" err="1" smtClean="0"/>
              <a:t>np.double</a:t>
            </a:r>
            <a:r>
              <a:rPr lang="en-GB" sz="1050" dirty="0" smtClean="0"/>
              <a:t>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                                    </a:t>
            </a:r>
            <a:r>
              <a:rPr lang="en-GB" sz="1050" dirty="0" err="1" smtClean="0"/>
              <a:t>skip_header</a:t>
            </a:r>
            <a:r>
              <a:rPr lang="en-GB" sz="1050" dirty="0" smtClean="0"/>
              <a:t> = 1,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                          </a:t>
            </a:r>
            <a:r>
              <a:rPr lang="en-GB" sz="1050" dirty="0" err="1" smtClean="0"/>
              <a:t>usecols</a:t>
            </a:r>
            <a:r>
              <a:rPr lang="en-GB" sz="1050" dirty="0" smtClean="0"/>
              <a:t>=list(range(1, 11)))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data = </a:t>
            </a:r>
            <a:r>
              <a:rPr lang="en-GB" sz="1050" dirty="0" err="1" smtClean="0"/>
              <a:t>data</a:t>
            </a:r>
            <a:r>
              <a:rPr lang="en-GB" sz="1050" dirty="0" smtClean="0"/>
              <a:t>[~</a:t>
            </a:r>
            <a:r>
              <a:rPr lang="en-GB" sz="1050" dirty="0" err="1" smtClean="0"/>
              <a:t>np.isnan</a:t>
            </a:r>
            <a:r>
              <a:rPr lang="en-GB" sz="1050" dirty="0" smtClean="0"/>
              <a:t>(data).any(axis = 1)]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data = scale(data)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 smtClean="0"/>
              <a:t>data_nt</a:t>
            </a:r>
            <a:r>
              <a:rPr lang="en-GB" sz="1050" dirty="0" smtClean="0"/>
              <a:t> = </a:t>
            </a:r>
            <a:r>
              <a:rPr lang="en-GB" sz="1050" dirty="0" err="1" smtClean="0"/>
              <a:t>HomogenNumericTable</a:t>
            </a:r>
            <a:r>
              <a:rPr lang="en-GB" sz="1050" dirty="0" smtClean="0"/>
              <a:t>(data)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print("</a:t>
            </a:r>
            <a:r>
              <a:rPr lang="ru-RU" sz="1050" dirty="0" smtClean="0"/>
              <a:t>Размерность данных \</a:t>
            </a:r>
            <a:r>
              <a:rPr lang="en-GB" sz="1050" dirty="0" smtClean="0"/>
              <a:t>n",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</a:t>
            </a:r>
            <a:r>
              <a:rPr lang="en-GB" sz="1050" dirty="0" err="1" smtClean="0"/>
              <a:t>data_nt.getNumberOfRows</a:t>
            </a:r>
            <a:r>
              <a:rPr lang="en-GB" sz="1050" dirty="0" smtClean="0"/>
              <a:t>(),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 </a:t>
            </a:r>
            <a:r>
              <a:rPr lang="en-GB" sz="1050" dirty="0" err="1" smtClean="0"/>
              <a:t>data_nt.getNumberOfColumns</a:t>
            </a:r>
            <a:r>
              <a:rPr lang="en-GB" sz="1050" dirty="0" smtClean="0"/>
              <a:t>(), "\n")</a:t>
            </a:r>
          </a:p>
        </p:txBody>
      </p:sp>
      <p:sp>
        <p:nvSpPr>
          <p:cNvPr id="8" name="Shape 149"/>
          <p:cNvSpPr/>
          <p:nvPr/>
        </p:nvSpPr>
        <p:spPr>
          <a:xfrm>
            <a:off x="3500430" y="785800"/>
            <a:ext cx="5500726" cy="2714644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b="1" i="1" dirty="0" smtClean="0"/>
              <a:t># </a:t>
            </a:r>
            <a:r>
              <a:rPr lang="ru-RU" sz="1050" b="1" i="1" dirty="0" smtClean="0"/>
              <a:t>Выполнение </a:t>
            </a:r>
            <a:r>
              <a:rPr lang="en-US" sz="1050" b="1" i="1" dirty="0" smtClean="0"/>
              <a:t>PCA</a:t>
            </a:r>
            <a:endParaRPr lang="ru-RU" sz="10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50" dirty="0"/>
              <a:t>from </a:t>
            </a:r>
            <a:r>
              <a:rPr lang="en-US" sz="1050" dirty="0" err="1"/>
              <a:t>daal.algorithms.pca</a:t>
            </a:r>
            <a:r>
              <a:rPr lang="en-US" sz="1050" dirty="0"/>
              <a:t> import </a:t>
            </a:r>
            <a:r>
              <a:rPr lang="en-US" sz="1050" dirty="0" smtClean="0"/>
              <a:t>Batch_Float64SvdDense,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/>
              <a:t> </a:t>
            </a:r>
            <a:r>
              <a:rPr lang="ru-RU" sz="1050" dirty="0" smtClean="0"/>
              <a:t>                                                   </a:t>
            </a:r>
            <a:r>
              <a:rPr lang="en-US" sz="1050" dirty="0" smtClean="0"/>
              <a:t>data</a:t>
            </a:r>
            <a:r>
              <a:rPr lang="en-US" sz="1050" dirty="0"/>
              <a:t>, eigenvalues, </a:t>
            </a:r>
            <a:r>
              <a:rPr lang="en-US" sz="1050" dirty="0" smtClean="0"/>
              <a:t>eigenvectors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algorithm </a:t>
            </a:r>
            <a:r>
              <a:rPr lang="en-GB" sz="1050" dirty="0"/>
              <a:t>= Batch_Float64SvdDense</a:t>
            </a:r>
            <a:r>
              <a:rPr lang="en-GB" sz="1050" dirty="0" smtClean="0"/>
              <a:t>()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/>
              <a:t>algorithm.input.setDataset</a:t>
            </a:r>
            <a:r>
              <a:rPr lang="en-GB" sz="1050" dirty="0"/>
              <a:t>(data, </a:t>
            </a:r>
            <a:r>
              <a:rPr lang="en-GB" sz="1050" dirty="0" err="1"/>
              <a:t>data_nt</a:t>
            </a:r>
            <a:r>
              <a:rPr lang="en-GB" sz="1050" dirty="0" smtClean="0"/>
              <a:t>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/>
              <a:t>result = </a:t>
            </a:r>
            <a:r>
              <a:rPr lang="en-GB" sz="1050" dirty="0" err="1"/>
              <a:t>algorithm.compute</a:t>
            </a:r>
            <a:r>
              <a:rPr lang="en-GB" sz="1050" dirty="0" smtClean="0"/>
              <a:t>()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b="1" i="1" dirty="0" smtClean="0"/>
              <a:t># </a:t>
            </a:r>
            <a:r>
              <a:rPr lang="ru-RU" sz="1050" b="1" i="1" dirty="0" smtClean="0"/>
              <a:t>Перевод в </a:t>
            </a:r>
            <a:r>
              <a:rPr lang="en-US" sz="1050" b="1" i="1" dirty="0" err="1" smtClean="0"/>
              <a:t>NumPy</a:t>
            </a:r>
            <a:r>
              <a:rPr lang="ru-RU" sz="1050" b="1" i="1" dirty="0" smtClean="0"/>
              <a:t> объект</a:t>
            </a:r>
            <a:endParaRPr lang="en-GB" sz="10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loadings = </a:t>
            </a:r>
            <a:r>
              <a:rPr lang="en-GB" sz="1050" dirty="0" err="1" smtClean="0"/>
              <a:t>getArrayFromNT</a:t>
            </a:r>
            <a:r>
              <a:rPr lang="en-GB" sz="1050" dirty="0" smtClean="0"/>
              <a:t>(</a:t>
            </a:r>
            <a:r>
              <a:rPr lang="en-GB" sz="1050" dirty="0" err="1" smtClean="0"/>
              <a:t>result.get</a:t>
            </a:r>
            <a:r>
              <a:rPr lang="en-GB" sz="1050" dirty="0" smtClean="0"/>
              <a:t>(</a:t>
            </a:r>
            <a:r>
              <a:rPr lang="en-GB" sz="1050" dirty="0" err="1" smtClean="0"/>
              <a:t>eigenv</a:t>
            </a:r>
            <a:r>
              <a:rPr lang="en-US" sz="1050" dirty="0" err="1" smtClean="0"/>
              <a:t>ectors</a:t>
            </a:r>
            <a:r>
              <a:rPr lang="en-GB" sz="1050" dirty="0" smtClean="0"/>
              <a:t>)</a:t>
            </a:r>
            <a:r>
              <a:rPr lang="ru-RU" sz="1050" dirty="0" smtClean="0"/>
              <a:t>)</a:t>
            </a: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err="1" smtClean="0"/>
              <a:t>ev</a:t>
            </a:r>
            <a:r>
              <a:rPr lang="en-GB" sz="1050" dirty="0" smtClean="0"/>
              <a:t> = </a:t>
            </a:r>
            <a:r>
              <a:rPr lang="en-GB" sz="1050" dirty="0" err="1"/>
              <a:t>getArrayFromNT</a:t>
            </a:r>
            <a:r>
              <a:rPr lang="en-GB" sz="1050" dirty="0"/>
              <a:t>(</a:t>
            </a:r>
            <a:r>
              <a:rPr lang="en-GB" sz="1050" dirty="0" err="1"/>
              <a:t>result.get</a:t>
            </a:r>
            <a:r>
              <a:rPr lang="en-GB" sz="1050" dirty="0"/>
              <a:t>(eigenvalues)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print("</a:t>
            </a:r>
            <a:r>
              <a:rPr lang="ru-RU" sz="1050" dirty="0" smtClean="0"/>
              <a:t>Вклад каждого фактора в объяснение вариации \</a:t>
            </a:r>
            <a:r>
              <a:rPr lang="en-GB" sz="1050" dirty="0" smtClean="0"/>
              <a:t>n", </a:t>
            </a:r>
            <a:r>
              <a:rPr lang="en-GB" sz="1050" dirty="0" err="1" smtClean="0"/>
              <a:t>ev/np.sum</a:t>
            </a:r>
            <a:r>
              <a:rPr lang="en-GB" sz="1050" dirty="0" smtClean="0"/>
              <a:t>(</a:t>
            </a:r>
            <a:r>
              <a:rPr lang="en-GB" sz="1050" dirty="0" err="1" smtClean="0"/>
              <a:t>ev</a:t>
            </a:r>
            <a:r>
              <a:rPr lang="en-GB" sz="1050" dirty="0" smtClean="0"/>
              <a:t>), "\n")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</a:t>
            </a:r>
            <a:r>
              <a:rPr lang="en-GB" sz="1050" dirty="0" err="1" smtClean="0"/>
              <a:t>var</a:t>
            </a:r>
            <a:r>
              <a:rPr lang="en-GB" sz="1050" dirty="0" smtClean="0"/>
              <a:t> = </a:t>
            </a:r>
            <a:r>
              <a:rPr lang="en-GB" sz="1050" dirty="0" err="1" smtClean="0"/>
              <a:t>np.round</a:t>
            </a:r>
            <a:r>
              <a:rPr lang="en-GB" sz="1050" dirty="0" smtClean="0"/>
              <a:t>(</a:t>
            </a:r>
            <a:r>
              <a:rPr lang="en-GB" sz="1050" dirty="0" err="1" smtClean="0"/>
              <a:t>np.cumsum</a:t>
            </a:r>
            <a:r>
              <a:rPr lang="en-GB" sz="1050" dirty="0" smtClean="0"/>
              <a:t>(</a:t>
            </a:r>
            <a:r>
              <a:rPr lang="en-GB" sz="1050" dirty="0" err="1" smtClean="0"/>
              <a:t>ev</a:t>
            </a:r>
            <a:r>
              <a:rPr lang="en-GB" sz="1050" dirty="0" smtClean="0"/>
              <a:t>/</a:t>
            </a:r>
            <a:r>
              <a:rPr lang="en-GB" sz="1050" dirty="0" err="1" smtClean="0"/>
              <a:t>np.sum</a:t>
            </a:r>
            <a:r>
              <a:rPr lang="en-GB" sz="1050" dirty="0" smtClean="0"/>
              <a:t>(</a:t>
            </a:r>
            <a:r>
              <a:rPr lang="en-GB" sz="1050" dirty="0" err="1" smtClean="0"/>
              <a:t>ev</a:t>
            </a:r>
            <a:r>
              <a:rPr lang="en-GB" sz="1050" dirty="0" smtClean="0"/>
              <a:t>)), decimals=4)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50" dirty="0" smtClean="0"/>
              <a:t>print("</a:t>
            </a:r>
            <a:r>
              <a:rPr lang="ru-RU" sz="1050" dirty="0" smtClean="0"/>
              <a:t>Рост доли объясненной вариации с увеличением числа главных факторов \</a:t>
            </a:r>
            <a:r>
              <a:rPr lang="en-GB" sz="1050" dirty="0" smtClean="0"/>
              <a:t>n", </a:t>
            </a:r>
            <a:endParaRPr lang="ru-RU" sz="10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50" dirty="0" smtClean="0"/>
              <a:t>         </a:t>
            </a:r>
            <a:r>
              <a:rPr lang="en-GB" sz="1050" dirty="0" err="1" smtClean="0"/>
              <a:t>var</a:t>
            </a:r>
            <a:r>
              <a:rPr lang="en-GB" sz="1050" dirty="0" smtClean="0"/>
              <a:t>, "\n")</a:t>
            </a:r>
            <a:endParaRPr sz="1050" dirty="0"/>
          </a:p>
        </p:txBody>
      </p:sp>
    </p:spTree>
    <p:extLst>
      <p:ext uri="{BB962C8B-B14F-4D97-AF65-F5344CB8AC3E}">
        <p14:creationId xmlns:p14="http://schemas.microsoft.com/office/powerpoint/2010/main" xmlns="" val="663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Latent Semantic Analysis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0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Document-term matrix</a:t>
            </a:r>
            <a:r>
              <a:rPr lang="ru-RU" sz="2400" dirty="0" smtClean="0"/>
              <a:t> </a:t>
            </a:r>
            <a:r>
              <a:rPr lang="en-US" sz="2400" dirty="0" smtClean="0"/>
              <a:t>X:</a:t>
            </a:r>
            <a:r>
              <a:rPr lang="ru-RU" sz="2400" dirty="0" smtClean="0"/>
              <a:t> строки – документы, столбцы – слова (после предобработки, нормализации, удаления стоп-слов)</a:t>
            </a:r>
          </a:p>
          <a:p>
            <a:r>
              <a:rPr lang="ru-RU" sz="2400" dirty="0" smtClean="0"/>
              <a:t>Элементы матрицы</a:t>
            </a:r>
            <a:r>
              <a:rPr lang="en-US" sz="2400" dirty="0" smtClean="0"/>
              <a:t>     </a:t>
            </a:r>
            <a:r>
              <a:rPr lang="ru-RU" sz="2400" dirty="0" smtClean="0"/>
              <a:t> </a:t>
            </a:r>
            <a:r>
              <a:rPr lang="en-US" sz="2400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Term frequency</a:t>
            </a:r>
            <a:r>
              <a:rPr lang="ru-RU" sz="2400" dirty="0" smtClean="0"/>
              <a:t> (</a:t>
            </a:r>
            <a:r>
              <a:rPr lang="en-US" sz="2400" dirty="0" err="1" smtClean="0"/>
              <a:t>tf</a:t>
            </a:r>
            <a:r>
              <a:rPr lang="ru-RU" sz="2400" dirty="0" smtClean="0"/>
              <a:t>): сколько раз слово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ru-RU" sz="2400" dirty="0" smtClean="0"/>
              <a:t>встречается в документе</a:t>
            </a:r>
            <a:r>
              <a:rPr lang="en-US" sz="2400" i="1" dirty="0" smtClean="0"/>
              <a:t> d</a:t>
            </a:r>
            <a:r>
              <a:rPr lang="ru-RU" sz="2400" dirty="0" smtClean="0"/>
              <a:t> или производная от этого величина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TF-IDF:</a:t>
            </a:r>
            <a:r>
              <a:rPr lang="ru-RU" sz="2400" dirty="0" smtClean="0"/>
              <a:t> </a:t>
            </a:r>
          </a:p>
          <a:p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43288" y="2357438"/>
          <a:ext cx="442912" cy="500062"/>
        </p:xfrm>
        <a:graphic>
          <a:graphicData uri="http://schemas.openxmlformats.org/presentationml/2006/ole">
            <p:oleObj spid="_x0000_s66661" name="Формула" r:id="rId3" imgW="203112" imgH="228501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357422" y="3714758"/>
          <a:ext cx="3714776" cy="360725"/>
        </p:xfrm>
        <a:graphic>
          <a:graphicData uri="http://schemas.openxmlformats.org/presentationml/2006/ole">
            <p:oleObj spid="_x0000_s66662" name="Формула" r:id="rId4" imgW="2095500" imgH="20320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081088" y="4071938"/>
          <a:ext cx="7769225" cy="722312"/>
        </p:xfrm>
        <a:graphic>
          <a:graphicData uri="http://schemas.openxmlformats.org/presentationml/2006/ole">
            <p:oleObj spid="_x0000_s66663" name="Формула" r:id="rId5" imgW="4787900" imgH="444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Latent Semantic Analysis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Задача: представить документы в пространстве </a:t>
            </a:r>
            <a:r>
              <a:rPr lang="en-US" sz="2800" i="1" dirty="0" smtClean="0"/>
              <a:t>k</a:t>
            </a:r>
            <a:r>
              <a:rPr lang="ru-RU" sz="2800" dirty="0" smtClean="0"/>
              <a:t> признаков, где </a:t>
            </a:r>
            <a:r>
              <a:rPr lang="en-US" sz="2800" i="1" dirty="0" smtClean="0"/>
              <a:t>k</a:t>
            </a:r>
            <a:r>
              <a:rPr lang="ru-RU" sz="2800" dirty="0" smtClean="0"/>
              <a:t> много меньше размера словаря, с максимальным сохранением информации.</a:t>
            </a:r>
            <a:endParaRPr lang="en-US" sz="2800" dirty="0" smtClean="0"/>
          </a:p>
          <a:p>
            <a:r>
              <a:rPr lang="ru-RU" sz="2800" dirty="0" smtClean="0"/>
              <a:t>Решение: применить </a:t>
            </a:r>
            <a:r>
              <a:rPr lang="en-US" sz="2800" dirty="0" smtClean="0"/>
              <a:t>SVD</a:t>
            </a:r>
            <a:r>
              <a:rPr lang="ru-RU" sz="2800" dirty="0" smtClean="0"/>
              <a:t> к </a:t>
            </a:r>
            <a:r>
              <a:rPr lang="en-US" sz="2800" dirty="0" smtClean="0"/>
              <a:t>document-term</a:t>
            </a:r>
            <a:r>
              <a:rPr lang="ru-RU" sz="2800" dirty="0" smtClean="0"/>
              <a:t> матрице и взять первые </a:t>
            </a:r>
            <a:r>
              <a:rPr lang="en-US" sz="2800" i="1" dirty="0" smtClean="0"/>
              <a:t>k</a:t>
            </a:r>
            <a:r>
              <a:rPr lang="ru-RU" sz="2800" dirty="0" smtClean="0"/>
              <a:t> столбцов матриц </a:t>
            </a:r>
            <a:r>
              <a:rPr lang="en-US" sz="2800" i="1" dirty="0" smtClean="0"/>
              <a:t>U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NB: </a:t>
            </a:r>
            <a:r>
              <a:rPr lang="ru-RU" sz="2800" dirty="0" smtClean="0"/>
              <a:t>Также данным подходом частично решается </a:t>
            </a:r>
            <a:br>
              <a:rPr lang="ru-RU" sz="2800" dirty="0" smtClean="0"/>
            </a:br>
            <a:r>
              <a:rPr lang="ru-RU" sz="2800" dirty="0" smtClean="0"/>
              <a:t>    проблема синонимов и полисемии.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Latent Semantic Analysis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Применяя </a:t>
            </a:r>
            <a:r>
              <a:rPr lang="en-US" sz="2400" dirty="0" smtClean="0"/>
              <a:t>SVD</a:t>
            </a:r>
            <a:r>
              <a:rPr lang="ru-RU" sz="2400" dirty="0" smtClean="0"/>
              <a:t> к </a:t>
            </a:r>
            <a:r>
              <a:rPr lang="en-US" sz="2400" dirty="0" smtClean="0"/>
              <a:t>document-term</a:t>
            </a:r>
            <a:r>
              <a:rPr lang="ru-RU" sz="2400" dirty="0" smtClean="0"/>
              <a:t> матрице, мы одновременной находим представление в </a:t>
            </a:r>
            <a:r>
              <a:rPr lang="en-US" sz="2400" i="1" dirty="0" smtClean="0"/>
              <a:t>k</a:t>
            </a:r>
            <a:r>
              <a:rPr lang="ru-RU" sz="2400" dirty="0" smtClean="0"/>
              <a:t>-мерном пространстве как для документов, так и для слов</a:t>
            </a:r>
            <a:endParaRPr lang="ru-RU" sz="2400" dirty="0"/>
          </a:p>
        </p:txBody>
      </p:sp>
      <p:sp>
        <p:nvSpPr>
          <p:cNvPr id="16" name="Двойные круглые скобки 15"/>
          <p:cNvSpPr/>
          <p:nvPr/>
        </p:nvSpPr>
        <p:spPr>
          <a:xfrm>
            <a:off x="2214546" y="2714626"/>
            <a:ext cx="1285884" cy="135732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500298" y="41433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N×k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32146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1291923" y="3137183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documents</a:t>
            </a:r>
            <a:endParaRPr lang="ru-RU" i="1" dirty="0"/>
          </a:p>
        </p:txBody>
      </p:sp>
      <p:sp>
        <p:nvSpPr>
          <p:cNvPr id="20" name="Двойные круглые скобки 19"/>
          <p:cNvSpPr/>
          <p:nvPr/>
        </p:nvSpPr>
        <p:spPr>
          <a:xfrm>
            <a:off x="4929190" y="2714626"/>
            <a:ext cx="1285884" cy="157163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14942" y="43577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m×k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57818" y="32861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4292319" y="3351497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terms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Пример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GB" b="1" dirty="0" smtClean="0">
                <a:solidFill>
                  <a:schemeClr val="bg1"/>
                </a:solidFill>
              </a:rPr>
              <a:t>20 Newsgroups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Набор новостных статей «</a:t>
            </a:r>
            <a:r>
              <a:rPr lang="en-GB" dirty="0" smtClean="0"/>
              <a:t>20 Newsgroups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18000 новостных статей из 20 различных рубрик. </a:t>
            </a:r>
          </a:p>
          <a:p>
            <a:r>
              <a:rPr lang="en-US" dirty="0" smtClean="0"/>
              <a:t>URL: </a:t>
            </a:r>
            <a:r>
              <a:rPr lang="en-US" sz="2400" dirty="0" smtClean="0">
                <a:hlinkClick r:id="rId2"/>
              </a:rPr>
              <a:t>http://qwone.com/~jason/20Newsgroups/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err="1" smtClean="0">
                <a:solidFill>
                  <a:schemeClr val="bg1"/>
                </a:solidFill>
              </a:rPr>
              <a:t>scikit</a:t>
            </a:r>
            <a:r>
              <a:rPr lang="en-US" b="1" dirty="0" smtClean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hape 149"/>
          <p:cNvSpPr/>
          <p:nvPr/>
        </p:nvSpPr>
        <p:spPr>
          <a:xfrm>
            <a:off x="0" y="1071552"/>
            <a:ext cx="4929222" cy="3143272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b="1" i="1" dirty="0" smtClean="0"/>
              <a:t># </a:t>
            </a:r>
            <a:r>
              <a:rPr lang="ru-RU" sz="850" b="1" i="1" dirty="0" smtClean="0"/>
              <a:t>Загрузка данных</a:t>
            </a:r>
            <a:endParaRPr lang="en-GB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from </a:t>
            </a:r>
            <a:r>
              <a:rPr lang="en-GB" sz="850" dirty="0" err="1" smtClean="0"/>
              <a:t>sklearn.datasets</a:t>
            </a:r>
            <a:r>
              <a:rPr lang="en-GB" sz="850" dirty="0" smtClean="0"/>
              <a:t> import fetch_20newsgroups_vectorized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newsgroups = fetch_20newsgroups_vectorized(subset='train',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                                                                               remove = ('headers',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                                                                                                 'footers',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50" dirty="0" smtClean="0"/>
              <a:t>                                                                                                 </a:t>
            </a:r>
            <a:r>
              <a:rPr lang="en-GB" sz="850" dirty="0" smtClean="0"/>
              <a:t>'quotes'))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b="1" i="1" dirty="0" smtClean="0"/>
              <a:t># </a:t>
            </a:r>
            <a:r>
              <a:rPr lang="ru-RU" sz="850" b="1" i="1" dirty="0" smtClean="0"/>
              <a:t>Размерность данных</a:t>
            </a:r>
            <a:endParaRPr lang="en-GB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print("</a:t>
            </a:r>
            <a:r>
              <a:rPr lang="ru-RU" sz="850" dirty="0" smtClean="0"/>
              <a:t>Размерность данных \</a:t>
            </a:r>
            <a:r>
              <a:rPr lang="en-GB" sz="850" dirty="0" smtClean="0"/>
              <a:t>n", </a:t>
            </a:r>
            <a:r>
              <a:rPr lang="en-GB" sz="850" dirty="0" err="1" smtClean="0"/>
              <a:t>newsgroups.data</a:t>
            </a:r>
            <a:r>
              <a:rPr lang="en-GB" sz="850" dirty="0" smtClean="0"/>
              <a:t>, "\n") 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b="1" i="1" dirty="0" smtClean="0"/>
              <a:t>#</a:t>
            </a:r>
            <a:r>
              <a:rPr lang="ru-RU" sz="850" b="1" i="1" dirty="0" smtClean="0"/>
              <a:t> Применяем </a:t>
            </a:r>
            <a:r>
              <a:rPr lang="en-US" sz="850" b="1" i="1" dirty="0" smtClean="0"/>
              <a:t>SVD</a:t>
            </a:r>
            <a:r>
              <a:rPr lang="ru-RU" sz="850" b="1" i="1" dirty="0" smtClean="0"/>
              <a:t> к данным</a:t>
            </a:r>
            <a:endParaRPr lang="en-GB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from </a:t>
            </a:r>
            <a:r>
              <a:rPr lang="en-GB" sz="850" dirty="0" err="1" smtClean="0"/>
              <a:t>sklearn.decomposition</a:t>
            </a:r>
            <a:r>
              <a:rPr lang="en-GB" sz="850" dirty="0" smtClean="0"/>
              <a:t> import </a:t>
            </a:r>
            <a:r>
              <a:rPr lang="en-GB" sz="850" dirty="0" err="1" smtClean="0"/>
              <a:t>TruncatedSVD</a:t>
            </a:r>
            <a:endParaRPr lang="en-GB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svd</a:t>
            </a:r>
            <a:r>
              <a:rPr lang="en-GB" sz="850" dirty="0" smtClean="0"/>
              <a:t> = </a:t>
            </a:r>
            <a:r>
              <a:rPr lang="en-GB" sz="850" dirty="0" err="1" smtClean="0"/>
              <a:t>TruncatedSVD</a:t>
            </a:r>
            <a:r>
              <a:rPr lang="en-GB" sz="850" dirty="0" smtClean="0"/>
              <a:t>(</a:t>
            </a:r>
            <a:r>
              <a:rPr lang="en-GB" sz="850" dirty="0" err="1" smtClean="0"/>
              <a:t>n_components</a:t>
            </a:r>
            <a:r>
              <a:rPr lang="en-GB" sz="850" dirty="0" smtClean="0"/>
              <a:t> = 3000, algorithm = "randomized")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t = </a:t>
            </a:r>
            <a:r>
              <a:rPr lang="en-GB" sz="850" dirty="0" err="1" smtClean="0"/>
              <a:t>time.process_time</a:t>
            </a:r>
            <a:r>
              <a:rPr lang="en-GB" sz="85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svd.fit</a:t>
            </a:r>
            <a:r>
              <a:rPr lang="en-GB" sz="850" dirty="0" smtClean="0"/>
              <a:t>(</a:t>
            </a:r>
            <a:r>
              <a:rPr lang="en-GB" sz="850" dirty="0" err="1" smtClean="0"/>
              <a:t>newsgroups.data</a:t>
            </a:r>
            <a:r>
              <a:rPr lang="en-GB" sz="85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t = </a:t>
            </a:r>
            <a:r>
              <a:rPr lang="en-GB" sz="850" dirty="0" err="1" smtClean="0"/>
              <a:t>time.process_time</a:t>
            </a:r>
            <a:r>
              <a:rPr lang="en-GB" sz="850" dirty="0" smtClean="0"/>
              <a:t>() – t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b="1" i="1" dirty="0" smtClean="0"/>
              <a:t># </a:t>
            </a:r>
            <a:r>
              <a:rPr lang="ru-RU" sz="850" b="1" i="1" dirty="0" smtClean="0"/>
              <a:t>Доля объясненной вариации</a:t>
            </a:r>
            <a:endParaRPr lang="en-US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print("</a:t>
            </a:r>
            <a:r>
              <a:rPr lang="ru-RU" sz="850" b="1" i="1" dirty="0" smtClean="0"/>
              <a:t> </a:t>
            </a:r>
            <a:r>
              <a:rPr lang="ru-RU" sz="850" dirty="0" smtClean="0"/>
              <a:t>Доля объясненной вариации \</a:t>
            </a:r>
            <a:r>
              <a:rPr lang="en-GB" sz="850" dirty="0" smtClean="0"/>
              <a:t>n", </a:t>
            </a:r>
            <a:r>
              <a:rPr lang="en-GB" sz="850" dirty="0" err="1" smtClean="0"/>
              <a:t>svd.explained_variance_ratio_.sum</a:t>
            </a:r>
            <a:r>
              <a:rPr lang="en-GB" sz="850" dirty="0" smtClean="0"/>
              <a:t>(), "\n") 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b="1" i="1" dirty="0" smtClean="0"/>
              <a:t>#</a:t>
            </a:r>
            <a:r>
              <a:rPr lang="ru-RU" sz="850" b="1" i="1" dirty="0" smtClean="0"/>
              <a:t> График роста доли объясненной вариации</a:t>
            </a:r>
            <a:endParaRPr lang="en-GB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var_nwsd</a:t>
            </a:r>
            <a:r>
              <a:rPr lang="en-GB" sz="850" dirty="0" smtClean="0"/>
              <a:t> = </a:t>
            </a:r>
            <a:r>
              <a:rPr lang="en-GB" sz="850" dirty="0" err="1" smtClean="0"/>
              <a:t>np.round</a:t>
            </a:r>
            <a:r>
              <a:rPr lang="en-GB" sz="850" dirty="0" smtClean="0"/>
              <a:t>(</a:t>
            </a:r>
            <a:r>
              <a:rPr lang="en-GB" sz="850" dirty="0" err="1" smtClean="0"/>
              <a:t>np.cumsum</a:t>
            </a:r>
            <a:r>
              <a:rPr lang="en-GB" sz="850" dirty="0" smtClean="0"/>
              <a:t>(</a:t>
            </a:r>
            <a:r>
              <a:rPr lang="en-GB" sz="850" dirty="0" err="1" smtClean="0"/>
              <a:t>svd.explained_variance_ratio</a:t>
            </a:r>
            <a:r>
              <a:rPr lang="en-GB" sz="850" dirty="0" smtClean="0"/>
              <a:t>_), decimals=4)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plt.plot</a:t>
            </a:r>
            <a:r>
              <a:rPr lang="en-GB" sz="850" dirty="0" smtClean="0"/>
              <a:t>(</a:t>
            </a:r>
            <a:r>
              <a:rPr lang="en-GB" sz="850" dirty="0" err="1" smtClean="0"/>
              <a:t>np.arange</a:t>
            </a:r>
            <a:r>
              <a:rPr lang="en-GB" sz="850" dirty="0" smtClean="0"/>
              <a:t>(1,3001), </a:t>
            </a:r>
            <a:r>
              <a:rPr lang="en-GB" sz="850" dirty="0" err="1" smtClean="0"/>
              <a:t>var_nwsd</a:t>
            </a:r>
            <a:r>
              <a:rPr lang="en-GB" sz="85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plt.ylabel</a:t>
            </a:r>
            <a:r>
              <a:rPr lang="en-GB" sz="850" dirty="0" smtClean="0"/>
              <a:t>('Variation'); </a:t>
            </a:r>
            <a:r>
              <a:rPr lang="en-GB" sz="850" dirty="0" err="1" smtClean="0"/>
              <a:t>plt.xlabel</a:t>
            </a:r>
            <a:r>
              <a:rPr lang="en-GB" sz="850" dirty="0" smtClean="0"/>
              <a:t>('Number of PC')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b="1" i="1" dirty="0" smtClean="0"/>
              <a:t>#</a:t>
            </a:r>
            <a:r>
              <a:rPr lang="ru-RU" sz="850" b="1" i="1" dirty="0" smtClean="0"/>
              <a:t> Время выполнения</a:t>
            </a:r>
            <a:endParaRPr lang="en-US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print(“</a:t>
            </a:r>
            <a:r>
              <a:rPr lang="ru-RU" sz="850" dirty="0" smtClean="0"/>
              <a:t>Время выполнения</a:t>
            </a:r>
            <a:r>
              <a:rPr lang="en-US" sz="850" dirty="0" smtClean="0"/>
              <a:t> (</a:t>
            </a:r>
            <a:r>
              <a:rPr lang="ru-RU" sz="850" dirty="0" smtClean="0"/>
              <a:t>секунд) \</a:t>
            </a:r>
            <a:r>
              <a:rPr lang="en-GB" sz="850" dirty="0" smtClean="0"/>
              <a:t>n", t, "\n") 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850" b="1" i="1" dirty="0" smtClean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71552"/>
            <a:ext cx="4071934" cy="278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hape 149"/>
          <p:cNvSpPr/>
          <p:nvPr/>
        </p:nvSpPr>
        <p:spPr>
          <a:xfrm>
            <a:off x="0" y="4071948"/>
            <a:ext cx="4929190" cy="107155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50" dirty="0" smtClean="0">
                <a:sym typeface="Menlo"/>
              </a:rPr>
              <a:t>## Размерность данных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50" dirty="0" smtClean="0">
                <a:sym typeface="Menlo"/>
              </a:rPr>
              <a:t>## </a:t>
            </a:r>
            <a:r>
              <a:rPr lang="en-US" sz="850" dirty="0" smtClean="0">
                <a:sym typeface="Menlo"/>
              </a:rPr>
              <a:t>&lt;11314x101631 sparse matrix of type '&lt;class 'numpy.float64'&gt;'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                   with 1103627 stored elements in Compressed Sparse Row format&gt;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</a:t>
            </a:r>
            <a:r>
              <a:rPr lang="ru-RU" sz="850" dirty="0" smtClean="0"/>
              <a:t>Доля объясненной вариации</a:t>
            </a:r>
            <a:endParaRPr lang="en-US" sz="85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</a:t>
            </a:r>
            <a:r>
              <a:rPr lang="ru-RU" sz="850" dirty="0" smtClean="0">
                <a:sym typeface="Menlo"/>
              </a:rPr>
              <a:t>0.9055</a:t>
            </a:r>
            <a:endParaRPr lang="en-US" sz="85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</a:t>
            </a:r>
            <a:r>
              <a:rPr lang="ru-RU" sz="850" dirty="0" smtClean="0">
                <a:sym typeface="Menlo"/>
              </a:rPr>
              <a:t>Время выполнения (секунд)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1611.6875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pyDAAL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71552"/>
            <a:ext cx="4071934" cy="278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hape 149"/>
          <p:cNvSpPr/>
          <p:nvPr/>
        </p:nvSpPr>
        <p:spPr>
          <a:xfrm>
            <a:off x="0" y="1071552"/>
            <a:ext cx="4929222" cy="321471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b="1" i="1" dirty="0" smtClean="0"/>
              <a:t>#</a:t>
            </a:r>
            <a:r>
              <a:rPr lang="ru-RU" sz="850" b="1" i="1" dirty="0" smtClean="0"/>
              <a:t> Транспонируем матрицу данных и переводим из </a:t>
            </a:r>
            <a:r>
              <a:rPr lang="en-US" sz="850" b="1" i="1" dirty="0" smtClean="0"/>
              <a:t>sparse </a:t>
            </a:r>
            <a:r>
              <a:rPr lang="ru-RU" sz="850" b="1" i="1" dirty="0" smtClean="0"/>
              <a:t>в </a:t>
            </a:r>
            <a:r>
              <a:rPr lang="en-US" sz="850" b="1" i="1" dirty="0" smtClean="0"/>
              <a:t>dense</a:t>
            </a:r>
            <a:endParaRPr lang="en-GB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nwsd</a:t>
            </a:r>
            <a:r>
              <a:rPr lang="en-GB" sz="850" dirty="0" smtClean="0"/>
              <a:t> = newsgroups</a:t>
            </a:r>
            <a:r>
              <a:rPr lang="en-US" sz="850" dirty="0" smtClean="0"/>
              <a:t>.</a:t>
            </a:r>
            <a:r>
              <a:rPr lang="en-GB" sz="850" dirty="0" smtClean="0"/>
              <a:t>data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nwsd</a:t>
            </a:r>
            <a:r>
              <a:rPr lang="en-GB" sz="850" dirty="0" smtClean="0"/>
              <a:t> = </a:t>
            </a:r>
            <a:r>
              <a:rPr lang="en-GB" sz="850" dirty="0" err="1" smtClean="0"/>
              <a:t>nwsd.transpose</a:t>
            </a:r>
            <a:r>
              <a:rPr lang="en-GB" sz="850" dirty="0" smtClean="0"/>
              <a:t>()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nwsd_dense</a:t>
            </a:r>
            <a:r>
              <a:rPr lang="en-GB" sz="850" dirty="0" smtClean="0"/>
              <a:t> = </a:t>
            </a:r>
            <a:r>
              <a:rPr lang="en-GB" sz="850" dirty="0" err="1" smtClean="0"/>
              <a:t>nwsd.toarray</a:t>
            </a:r>
            <a:r>
              <a:rPr lang="en-GB" sz="850" dirty="0" smtClean="0"/>
              <a:t>()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print("</a:t>
            </a:r>
            <a:r>
              <a:rPr lang="ru-RU" sz="850" dirty="0" smtClean="0"/>
              <a:t>Размерность данных \</a:t>
            </a:r>
            <a:r>
              <a:rPr lang="en-GB" sz="850" dirty="0" smtClean="0"/>
              <a:t>n", </a:t>
            </a:r>
            <a:r>
              <a:rPr lang="en-GB" sz="850" dirty="0" err="1" smtClean="0"/>
              <a:t>nwsd_dense.shape</a:t>
            </a:r>
            <a:r>
              <a:rPr lang="en-GB" sz="850" dirty="0" smtClean="0"/>
              <a:t>, "\n") </a:t>
            </a:r>
            <a:endParaRPr lang="en-US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b="1" i="1" dirty="0" smtClean="0"/>
              <a:t>#</a:t>
            </a:r>
            <a:r>
              <a:rPr lang="ru-RU" sz="850" b="1" i="1" dirty="0" smtClean="0"/>
              <a:t> Перевод в </a:t>
            </a:r>
            <a:r>
              <a:rPr lang="en-US" sz="850" b="1" i="1" dirty="0" err="1" smtClean="0"/>
              <a:t>NumericTable</a:t>
            </a:r>
            <a:endParaRPr lang="ru-RU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nwsd_dense_nt</a:t>
            </a:r>
            <a:r>
              <a:rPr lang="en-GB" sz="850" dirty="0" smtClean="0"/>
              <a:t> = </a:t>
            </a:r>
            <a:r>
              <a:rPr lang="en-GB" sz="850" dirty="0" err="1" smtClean="0"/>
              <a:t>HomogenNumericTable</a:t>
            </a:r>
            <a:r>
              <a:rPr lang="en-GB" sz="850" dirty="0" smtClean="0"/>
              <a:t>(</a:t>
            </a:r>
            <a:r>
              <a:rPr lang="en-GB" sz="850" dirty="0" err="1" smtClean="0"/>
              <a:t>nwsd_dense</a:t>
            </a:r>
            <a:r>
              <a:rPr lang="en-GB" sz="850" dirty="0" smtClean="0"/>
              <a:t>)</a:t>
            </a:r>
            <a:endParaRPr lang="en-US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b="1" i="1" dirty="0" smtClean="0"/>
              <a:t>#</a:t>
            </a:r>
            <a:r>
              <a:rPr lang="ru-RU" sz="850" b="1" i="1" dirty="0" smtClean="0"/>
              <a:t> Выполнение </a:t>
            </a:r>
            <a:r>
              <a:rPr lang="en-US" sz="850" b="1" i="1" dirty="0" smtClean="0"/>
              <a:t>SVD</a:t>
            </a:r>
            <a:endParaRPr lang="ru-RU" sz="85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from </a:t>
            </a:r>
            <a:r>
              <a:rPr lang="en-GB" sz="850" dirty="0" err="1" smtClean="0"/>
              <a:t>daal.algorithms.svd</a:t>
            </a:r>
            <a:r>
              <a:rPr lang="en-GB" sz="850" dirty="0" smtClean="0"/>
              <a:t> import Batch, data, </a:t>
            </a:r>
            <a:r>
              <a:rPr lang="en-GB" sz="850" dirty="0" err="1" smtClean="0"/>
              <a:t>singularValues</a:t>
            </a:r>
            <a:r>
              <a:rPr lang="en-GB" sz="850" dirty="0" smtClean="0"/>
              <a:t>, </a:t>
            </a:r>
            <a:r>
              <a:rPr lang="en-GB" sz="850" dirty="0" err="1" smtClean="0"/>
              <a:t>rightSingularMatrix</a:t>
            </a:r>
            <a:r>
              <a:rPr lang="en-GB" sz="850" dirty="0" smtClean="0"/>
              <a:t>, </a:t>
            </a:r>
            <a:r>
              <a:rPr lang="en-GB" sz="850" dirty="0" err="1" smtClean="0"/>
              <a:t>leftSingularMatrix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algorithm = Batch</a:t>
            </a:r>
            <a:r>
              <a:rPr lang="en-GB" sz="850" dirty="0" smtClean="0"/>
              <a:t>()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algorithm.input.set</a:t>
            </a:r>
            <a:r>
              <a:rPr lang="en-GB" sz="850" dirty="0" smtClean="0"/>
              <a:t>(data</a:t>
            </a:r>
            <a:r>
              <a:rPr lang="en-GB" sz="850" dirty="0" smtClean="0"/>
              <a:t>,</a:t>
            </a:r>
            <a:r>
              <a:rPr lang="ru-RU" sz="850" dirty="0" smtClean="0"/>
              <a:t> </a:t>
            </a:r>
            <a:r>
              <a:rPr lang="en-GB" sz="850" dirty="0" err="1" smtClean="0"/>
              <a:t>nwsd_dense_nt</a:t>
            </a:r>
            <a:r>
              <a:rPr lang="en-GB" sz="850" dirty="0" smtClean="0"/>
              <a:t>)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t </a:t>
            </a:r>
            <a:r>
              <a:rPr lang="en-GB" sz="850" dirty="0" smtClean="0"/>
              <a:t>= </a:t>
            </a:r>
            <a:r>
              <a:rPr lang="en-GB" sz="850" dirty="0" err="1" smtClean="0"/>
              <a:t>time.process_time</a:t>
            </a:r>
            <a:r>
              <a:rPr lang="en-GB" sz="85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res</a:t>
            </a:r>
            <a:r>
              <a:rPr lang="en-US" sz="850" dirty="0" err="1" smtClean="0"/>
              <a:t>ult</a:t>
            </a:r>
            <a:r>
              <a:rPr lang="en-GB" sz="850" dirty="0" smtClean="0"/>
              <a:t> = </a:t>
            </a:r>
            <a:r>
              <a:rPr lang="en-GB" sz="850" dirty="0" err="1" smtClean="0"/>
              <a:t>algorithm.compute</a:t>
            </a:r>
            <a:r>
              <a:rPr lang="en-GB" sz="850" dirty="0" smtClean="0"/>
              <a:t>()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t </a:t>
            </a:r>
            <a:r>
              <a:rPr lang="en-GB" sz="850" dirty="0" smtClean="0"/>
              <a:t>= </a:t>
            </a:r>
            <a:r>
              <a:rPr lang="en-GB" sz="850" dirty="0" err="1" smtClean="0"/>
              <a:t>time.process_time</a:t>
            </a:r>
            <a:r>
              <a:rPr lang="en-GB" sz="850" dirty="0" smtClean="0"/>
              <a:t>() – t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b="1" i="1" dirty="0" smtClean="0"/>
              <a:t># </a:t>
            </a:r>
            <a:r>
              <a:rPr lang="ru-RU" sz="850" b="1" i="1" dirty="0" smtClean="0"/>
              <a:t>Доля объясненной вариации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ev</a:t>
            </a:r>
            <a:r>
              <a:rPr lang="en-GB" sz="850" dirty="0" smtClean="0"/>
              <a:t> = </a:t>
            </a:r>
            <a:r>
              <a:rPr lang="en-GB" sz="850" dirty="0" err="1" smtClean="0"/>
              <a:t>np.square</a:t>
            </a:r>
            <a:r>
              <a:rPr lang="en-GB" sz="850" dirty="0" smtClean="0"/>
              <a:t>(</a:t>
            </a:r>
            <a:r>
              <a:rPr lang="en-GB" sz="850" dirty="0" err="1" smtClean="0"/>
              <a:t>getArrayFromNT</a:t>
            </a:r>
            <a:r>
              <a:rPr lang="en-GB" sz="850" dirty="0" smtClean="0"/>
              <a:t>(</a:t>
            </a:r>
            <a:r>
              <a:rPr lang="en-GB" sz="850" dirty="0" err="1" smtClean="0"/>
              <a:t>result.get</a:t>
            </a:r>
            <a:r>
              <a:rPr lang="en-GB" sz="850" dirty="0" smtClean="0"/>
              <a:t>(</a:t>
            </a:r>
            <a:r>
              <a:rPr lang="en-GB" sz="850" dirty="0" err="1" smtClean="0"/>
              <a:t>singularValues</a:t>
            </a:r>
            <a:r>
              <a:rPr lang="en-GB" sz="850" dirty="0" smtClean="0"/>
              <a:t>)</a:t>
            </a:r>
            <a:r>
              <a:rPr lang="en-GB" sz="850" dirty="0" smtClean="0"/>
              <a:t>))</a:t>
            </a:r>
            <a:endParaRPr lang="en-GB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var_all</a:t>
            </a:r>
            <a:r>
              <a:rPr lang="en-GB" sz="850" dirty="0" smtClean="0"/>
              <a:t> = </a:t>
            </a:r>
            <a:r>
              <a:rPr lang="en-GB" sz="850" dirty="0" err="1" smtClean="0"/>
              <a:t>ev.sum</a:t>
            </a:r>
            <a:r>
              <a:rPr lang="en-GB" sz="85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var</a:t>
            </a:r>
            <a:r>
              <a:rPr lang="en-GB" sz="850" dirty="0" smtClean="0"/>
              <a:t> = </a:t>
            </a:r>
            <a:r>
              <a:rPr lang="en-GB" sz="850" dirty="0" err="1" smtClean="0"/>
              <a:t>ev/var_all</a:t>
            </a:r>
            <a:endParaRPr lang="en-GB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var_explained</a:t>
            </a:r>
            <a:r>
              <a:rPr lang="en-GB" sz="850" dirty="0" smtClean="0"/>
              <a:t> = </a:t>
            </a:r>
            <a:r>
              <a:rPr lang="en-GB" sz="850" dirty="0" err="1" smtClean="0"/>
              <a:t>np.round</a:t>
            </a:r>
            <a:r>
              <a:rPr lang="en-GB" sz="850" dirty="0" smtClean="0"/>
              <a:t>(</a:t>
            </a:r>
            <a:r>
              <a:rPr lang="en-GB" sz="850" dirty="0" err="1" smtClean="0"/>
              <a:t>np.cumsum</a:t>
            </a:r>
            <a:r>
              <a:rPr lang="en-GB" sz="850" dirty="0" smtClean="0"/>
              <a:t>(</a:t>
            </a:r>
            <a:r>
              <a:rPr lang="en-GB" sz="850" dirty="0" err="1" smtClean="0"/>
              <a:t>var</a:t>
            </a:r>
            <a:r>
              <a:rPr lang="en-GB" sz="850" dirty="0" smtClean="0"/>
              <a:t>), decimals=4)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print("</a:t>
            </a:r>
            <a:r>
              <a:rPr lang="ru-RU" sz="850" b="1" i="1" dirty="0" smtClean="0"/>
              <a:t> </a:t>
            </a:r>
            <a:r>
              <a:rPr lang="ru-RU" sz="850" dirty="0" smtClean="0"/>
              <a:t>Доля объясненной вариации \</a:t>
            </a:r>
            <a:r>
              <a:rPr lang="en-GB" sz="850" dirty="0" smtClean="0"/>
              <a:t>n", </a:t>
            </a:r>
            <a:r>
              <a:rPr lang="en-GB" sz="850" dirty="0" err="1" smtClean="0"/>
              <a:t>var</a:t>
            </a:r>
            <a:r>
              <a:rPr lang="ru-RU" sz="850" dirty="0" smtClean="0"/>
              <a:t>_</a:t>
            </a:r>
            <a:r>
              <a:rPr lang="en-US" sz="850" dirty="0" smtClean="0"/>
              <a:t>explained</a:t>
            </a:r>
            <a:r>
              <a:rPr lang="en-GB" sz="850" dirty="0" smtClean="0"/>
              <a:t>[2999].sum(), "\n")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plt.plot</a:t>
            </a:r>
            <a:r>
              <a:rPr lang="en-GB" sz="850" dirty="0" smtClean="0"/>
              <a:t>(</a:t>
            </a:r>
            <a:r>
              <a:rPr lang="en-GB" sz="850" dirty="0" err="1" smtClean="0"/>
              <a:t>np.arange</a:t>
            </a:r>
            <a:r>
              <a:rPr lang="en-GB" sz="850" dirty="0" smtClean="0"/>
              <a:t>(1,3000), </a:t>
            </a:r>
            <a:r>
              <a:rPr lang="en-GB" sz="850" dirty="0" err="1" smtClean="0"/>
              <a:t>var_explained</a:t>
            </a:r>
            <a:r>
              <a:rPr lang="en-GB" sz="850" dirty="0" smtClean="0"/>
              <a:t>[0:2999])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err="1" smtClean="0"/>
              <a:t>plt.ylabel</a:t>
            </a:r>
            <a:r>
              <a:rPr lang="en-GB" sz="850" dirty="0" smtClean="0"/>
              <a:t>('Variation'); </a:t>
            </a:r>
            <a:r>
              <a:rPr lang="en-GB" sz="850" dirty="0" err="1" smtClean="0"/>
              <a:t>plt.xlabel</a:t>
            </a:r>
            <a:r>
              <a:rPr lang="en-GB" sz="850" dirty="0" smtClean="0"/>
              <a:t>('Number of PC')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b="1" i="1" dirty="0" smtClean="0"/>
              <a:t>#</a:t>
            </a:r>
            <a:r>
              <a:rPr lang="ru-RU" sz="850" b="1" i="1" dirty="0" smtClean="0"/>
              <a:t> Время выполнения</a:t>
            </a:r>
            <a:endParaRPr lang="en-US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850" dirty="0" smtClean="0"/>
              <a:t>print(“</a:t>
            </a:r>
            <a:r>
              <a:rPr lang="ru-RU" sz="850" dirty="0" smtClean="0"/>
              <a:t>Время выполнения</a:t>
            </a:r>
            <a:r>
              <a:rPr lang="en-US" sz="850" dirty="0" smtClean="0"/>
              <a:t> (</a:t>
            </a:r>
            <a:r>
              <a:rPr lang="ru-RU" sz="850" dirty="0" smtClean="0"/>
              <a:t>секунд) \</a:t>
            </a:r>
            <a:r>
              <a:rPr lang="en-GB" sz="850" dirty="0" smtClean="0"/>
              <a:t>n", t, "\n") </a:t>
            </a:r>
            <a:endParaRPr lang="ru-RU" sz="85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850" dirty="0" smtClean="0"/>
          </a:p>
        </p:txBody>
      </p:sp>
      <p:sp>
        <p:nvSpPr>
          <p:cNvPr id="7" name="Shape 149"/>
          <p:cNvSpPr/>
          <p:nvPr/>
        </p:nvSpPr>
        <p:spPr>
          <a:xfrm>
            <a:off x="0" y="4286262"/>
            <a:ext cx="4929190" cy="8572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50" dirty="0" smtClean="0">
                <a:sym typeface="Menlo"/>
              </a:rPr>
              <a:t>## Размерность данных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850" dirty="0" smtClean="0">
                <a:sym typeface="Menlo"/>
              </a:rPr>
              <a:t>## </a:t>
            </a:r>
            <a:r>
              <a:rPr lang="en-US" sz="850" dirty="0" smtClean="0">
                <a:sym typeface="Menlo"/>
              </a:rPr>
              <a:t>   (101631, 11314)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</a:t>
            </a:r>
            <a:r>
              <a:rPr lang="ru-RU" sz="850" dirty="0" smtClean="0"/>
              <a:t>Доля объясненной вариации</a:t>
            </a:r>
            <a:endParaRPr lang="en-US" sz="85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</a:t>
            </a:r>
            <a:r>
              <a:rPr lang="ru-RU" sz="850" dirty="0" smtClean="0">
                <a:sym typeface="Menlo"/>
              </a:rPr>
              <a:t>0.9303</a:t>
            </a:r>
            <a:endParaRPr lang="en-US" sz="85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</a:t>
            </a:r>
            <a:r>
              <a:rPr lang="ru-RU" sz="850" dirty="0" smtClean="0">
                <a:sym typeface="Menlo"/>
              </a:rPr>
              <a:t>Время выполнения (секунд)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850" dirty="0" smtClean="0">
                <a:sym typeface="Menlo"/>
              </a:rPr>
              <a:t>## 11688.90625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Пример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GB" b="1" dirty="0" smtClean="0">
                <a:solidFill>
                  <a:schemeClr val="bg1"/>
                </a:solidFill>
              </a:rPr>
              <a:t>20 Newsgroups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k</a:t>
            </a:r>
            <a:r>
              <a:rPr lang="ru-RU" dirty="0" smtClean="0"/>
              <a:t> = 3000 главных факторов дает долю объясненной вариации </a:t>
            </a:r>
            <a:r>
              <a:rPr lang="en-US" dirty="0" smtClean="0"/>
              <a:t>~ 90%</a:t>
            </a:r>
          </a:p>
          <a:p>
            <a:r>
              <a:rPr lang="en-US" i="1" dirty="0" smtClean="0"/>
              <a:t>k</a:t>
            </a:r>
            <a:r>
              <a:rPr lang="ru-RU" dirty="0" smtClean="0"/>
              <a:t> = 1500 главных факторов дает долю объясненной вариации </a:t>
            </a:r>
            <a:r>
              <a:rPr lang="en-US" dirty="0" smtClean="0"/>
              <a:t>~ 80%</a:t>
            </a:r>
          </a:p>
          <a:p>
            <a:r>
              <a:rPr lang="ru-RU" dirty="0" smtClean="0"/>
              <a:t>При помощи </a:t>
            </a:r>
            <a:r>
              <a:rPr lang="en-US" dirty="0" smtClean="0"/>
              <a:t>SVD </a:t>
            </a:r>
            <a:r>
              <a:rPr lang="ru-RU" dirty="0" smtClean="0"/>
              <a:t>удалось эффективно снизить размерность пространства признаков в 30-60 раз.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Скорость вычислений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928662" y="2214560"/>
          <a:ext cx="6929486" cy="222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278608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time (seconds)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R: </a:t>
                      </a:r>
                      <a:r>
                        <a:rPr lang="en-US" i="0" dirty="0" err="1" smtClean="0"/>
                        <a:t>svd</a:t>
                      </a:r>
                      <a:r>
                        <a:rPr lang="en-US" i="0" dirty="0" smtClean="0"/>
                        <a:t>()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R: </a:t>
                      </a:r>
                      <a:r>
                        <a:rPr lang="en-US" dirty="0" err="1" smtClean="0"/>
                        <a:t>princomp</a:t>
                      </a:r>
                      <a:r>
                        <a:rPr lang="en-US" dirty="0" smtClean="0"/>
                        <a:t>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Scikit</a:t>
                      </a:r>
                      <a:r>
                        <a:rPr lang="en-US" dirty="0" smtClean="0"/>
                        <a:t>-learn: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sklearn.decomposition.PCA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</a:t>
                      </a:r>
                      <a:endParaRPr lang="ru-RU" dirty="0"/>
                    </a:p>
                  </a:txBody>
                  <a:tcPr/>
                </a:tc>
              </a:tr>
              <a:tr h="374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pyDAAL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pca_svd_dense_batch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pyDAAL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pca_correlation_dense_batch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10</a:t>
                      </a:r>
                      <a:r>
                        <a:rPr lang="en-US" baseline="30000" dirty="0" smtClean="0"/>
                        <a:t>-8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142874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Скорость выполнения метода главных компонент в </a:t>
            </a:r>
            <a:r>
              <a:rPr lang="en-US" dirty="0" smtClean="0"/>
              <a:t>R, </a:t>
            </a:r>
            <a:r>
              <a:rPr lang="en-US" dirty="0" err="1" smtClean="0"/>
              <a:t>Scikit</a:t>
            </a:r>
            <a:r>
              <a:rPr lang="en-US" dirty="0" smtClean="0"/>
              <a:t>-learn </a:t>
            </a:r>
            <a:r>
              <a:rPr lang="ru-RU" dirty="0" smtClean="0"/>
              <a:t>и </a:t>
            </a:r>
            <a:r>
              <a:rPr lang="en-US" dirty="0" err="1" smtClean="0"/>
              <a:t>pyDAAL</a:t>
            </a:r>
            <a:r>
              <a:rPr lang="ru-RU" dirty="0" smtClean="0"/>
              <a:t> для набора данных  </a:t>
            </a:r>
            <a:r>
              <a:rPr lang="en-US" dirty="0" smtClean="0"/>
              <a:t>Give Me Some Credit</a:t>
            </a:r>
            <a:r>
              <a:rPr lang="ru-RU" dirty="0" smtClean="0"/>
              <a:t> на 1000 запусков.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Личные данные</a:t>
            </a:r>
          </a:p>
          <a:p>
            <a:r>
              <a:rPr lang="ru-RU" dirty="0" smtClean="0"/>
              <a:t>Семейное положение</a:t>
            </a:r>
          </a:p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Финансовое состояние</a:t>
            </a:r>
          </a:p>
          <a:p>
            <a:r>
              <a:rPr lang="ru-RU" dirty="0" smtClean="0"/>
              <a:t>Имущество</a:t>
            </a:r>
          </a:p>
          <a:p>
            <a:r>
              <a:rPr lang="ru-RU" dirty="0" smtClean="0"/>
              <a:t>Кредитная история</a:t>
            </a:r>
          </a:p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"/>
            <a:ext cx="9144000" cy="1063229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Данные могут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быть: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Задания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Воспроизведите вычисления, представленные в лекционных материалах. Подтвердите выводы.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Рассмотрите набор данных </a:t>
            </a:r>
            <a:r>
              <a:rPr lang="en-GB" dirty="0" smtClean="0"/>
              <a:t> </a:t>
            </a:r>
            <a:r>
              <a:rPr lang="en-GB" dirty="0" err="1" smtClean="0">
                <a:hlinkClick r:id="rId2"/>
              </a:rPr>
              <a:t>Turkiye</a:t>
            </a:r>
            <a:r>
              <a:rPr lang="en-GB" dirty="0" smtClean="0">
                <a:hlinkClick r:id="rId2"/>
              </a:rPr>
              <a:t> Student Evaluation</a:t>
            </a:r>
            <a:r>
              <a:rPr lang="ru-RU" dirty="0" smtClean="0"/>
              <a:t>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Опишите исследуемые данные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Выберите данные по одному предмету (</a:t>
            </a:r>
            <a:r>
              <a:rPr lang="ru-RU" dirty="0" err="1" smtClean="0"/>
              <a:t>class</a:t>
            </a:r>
            <a:r>
              <a:rPr lang="ru-RU" dirty="0" smtClean="0"/>
              <a:t>) и выполните анализ главных компонент. Выделите главные факторы, дайте интерпретацию (или покажите, что этого сделать нельзя).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Выберите два предмета, которые проводил один и тот же преподаватель. Снова выполните анализ главных компонент, выделите главные факторы, постарайтесь дать интерпретацию. Сравните результаты с предыдущим пунктом.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Выполните PCA для всего набора данных. Также сравните результаты с пунктами выше.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Повторите вычисления из пунктов </a:t>
            </a:r>
            <a:r>
              <a:rPr lang="ru-RU" dirty="0" err="1" smtClean="0"/>
              <a:t>b</a:t>
            </a:r>
            <a:r>
              <a:rPr lang="ru-RU" dirty="0" smtClean="0"/>
              <a:t> - </a:t>
            </a:r>
            <a:r>
              <a:rPr lang="ru-RU" dirty="0" err="1" smtClean="0"/>
              <a:t>d</a:t>
            </a:r>
            <a:r>
              <a:rPr lang="ru-RU" dirty="0" smtClean="0"/>
              <a:t>, но для </a:t>
            </a:r>
            <a:r>
              <a:rPr lang="ru-RU" dirty="0" err="1" smtClean="0"/>
              <a:t>нестандартизованных</a:t>
            </a:r>
            <a:r>
              <a:rPr lang="ru-RU" dirty="0" smtClean="0"/>
              <a:t> данных. Сравните с соответствующими результатами, полученными на стандартизованных данных. </a:t>
            </a:r>
          </a:p>
          <a:p>
            <a:pPr marL="571500" indent="-514350">
              <a:buFont typeface="+mj-lt"/>
              <a:buAutoNum type="arabicPeriod"/>
            </a:pPr>
            <a:r>
              <a:rPr lang="ru-RU" dirty="0" smtClean="0"/>
              <a:t>Сравните время выполнения </a:t>
            </a:r>
            <a:r>
              <a:rPr lang="en-GB" dirty="0" smtClean="0"/>
              <a:t>SVD </a:t>
            </a:r>
            <a:r>
              <a:rPr lang="ru-RU" dirty="0" smtClean="0"/>
              <a:t>в </a:t>
            </a:r>
            <a:r>
              <a:rPr lang="en-GB" dirty="0" smtClean="0"/>
              <a:t>R, </a:t>
            </a:r>
            <a:r>
              <a:rPr lang="en-GB" dirty="0" err="1" smtClean="0"/>
              <a:t>Scikit</a:t>
            </a:r>
            <a:r>
              <a:rPr lang="en-GB" dirty="0" smtClean="0"/>
              <a:t>-learn </a:t>
            </a:r>
            <a:r>
              <a:rPr lang="ru-RU" dirty="0" smtClean="0"/>
              <a:t>и </a:t>
            </a:r>
            <a:r>
              <a:rPr lang="en-GB" dirty="0" smtClean="0"/>
              <a:t>DAAL </a:t>
            </a:r>
            <a:r>
              <a:rPr lang="ru-RU" dirty="0" smtClean="0"/>
              <a:t>на полном наборе данных </a:t>
            </a:r>
            <a:r>
              <a:rPr lang="en-GB" dirty="0" err="1" smtClean="0"/>
              <a:t>Turkiye</a:t>
            </a:r>
            <a:r>
              <a:rPr lang="en-GB" dirty="0" smtClean="0"/>
              <a:t> Student Evaluation.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Приложение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Shape 149"/>
          <p:cNvSpPr/>
          <p:nvPr/>
        </p:nvSpPr>
        <p:spPr>
          <a:xfrm>
            <a:off x="1071538" y="1123950"/>
            <a:ext cx="7072362" cy="396240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from </a:t>
            </a:r>
            <a:r>
              <a:rPr lang="en-GB" sz="1100" dirty="0" err="1" smtClean="0"/>
              <a:t>daal.data_management</a:t>
            </a:r>
            <a:r>
              <a:rPr lang="en-GB" sz="1100" dirty="0" smtClean="0"/>
              <a:t> import </a:t>
            </a:r>
            <a:r>
              <a:rPr lang="en-GB" sz="1100" dirty="0" err="1" smtClean="0"/>
              <a:t>HomogenNumericTable</a:t>
            </a:r>
            <a:r>
              <a:rPr lang="en-GB" sz="1100" dirty="0" smtClean="0"/>
              <a:t>, BlockDescriptor_Float64, </a:t>
            </a:r>
            <a:r>
              <a:rPr lang="en-GB" sz="1100" dirty="0" err="1" smtClean="0"/>
              <a:t>readOnly</a:t>
            </a: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import </a:t>
            </a:r>
            <a:r>
              <a:rPr lang="en-GB" sz="1100" dirty="0" err="1" smtClean="0"/>
              <a:t>numpy</a:t>
            </a:r>
            <a:r>
              <a:rPr lang="en-GB" sz="1100" dirty="0" smtClean="0"/>
              <a:t> as </a:t>
            </a:r>
            <a:r>
              <a:rPr lang="en-GB" sz="1100" dirty="0" err="1" smtClean="0"/>
              <a:t>np</a:t>
            </a: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/>
              <a:t>О</a:t>
            </a:r>
            <a:r>
              <a:rPr lang="ru-RU" sz="1100" b="1" i="1" dirty="0" smtClean="0"/>
              <a:t>пределим необходимые функции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Данная функция переводит из </a:t>
            </a:r>
            <a:r>
              <a:rPr lang="en-GB" sz="1100" b="1" i="1" dirty="0" err="1" smtClean="0"/>
              <a:t>NumericTable</a:t>
            </a:r>
            <a:r>
              <a:rPr lang="en-GB" sz="1100" b="1" i="1" dirty="0" smtClean="0"/>
              <a:t> </a:t>
            </a:r>
            <a:r>
              <a:rPr lang="ru-RU" sz="1100" b="1" i="1" dirty="0" smtClean="0"/>
              <a:t>в </a:t>
            </a:r>
            <a:r>
              <a:rPr lang="en-GB" sz="1100" b="1" i="1" dirty="0" err="1" smtClean="0"/>
              <a:t>numpy</a:t>
            </a:r>
            <a:r>
              <a:rPr lang="en-GB" sz="1100" b="1" i="1" dirty="0" smtClean="0"/>
              <a:t> array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def </a:t>
            </a:r>
            <a:r>
              <a:rPr lang="en-GB" sz="1100" dirty="0" err="1" smtClean="0"/>
              <a:t>getArrayFromNT</a:t>
            </a:r>
            <a:r>
              <a:rPr lang="en-GB" sz="1100" dirty="0" smtClean="0"/>
              <a:t>(table, </a:t>
            </a:r>
            <a:r>
              <a:rPr lang="en-GB" sz="1100" dirty="0" err="1" smtClean="0"/>
              <a:t>nrows</a:t>
            </a:r>
            <a:r>
              <a:rPr lang="en-GB" sz="1100" dirty="0" smtClean="0"/>
              <a:t>=0):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bd</a:t>
            </a:r>
            <a:r>
              <a:rPr lang="en-GB" sz="1100" dirty="0" smtClean="0"/>
              <a:t> = BlockDescriptor_Float64()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if </a:t>
            </a:r>
            <a:r>
              <a:rPr lang="en-GB" sz="1100" dirty="0" err="1" smtClean="0"/>
              <a:t>nrows</a:t>
            </a:r>
            <a:r>
              <a:rPr lang="en-GB" sz="1100" dirty="0" smtClean="0"/>
              <a:t> == 0: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    </a:t>
            </a:r>
            <a:r>
              <a:rPr lang="en-GB" sz="1100" dirty="0" err="1" smtClean="0"/>
              <a:t>nrows</a:t>
            </a:r>
            <a:r>
              <a:rPr lang="en-GB" sz="1100" dirty="0" smtClean="0"/>
              <a:t> = </a:t>
            </a:r>
            <a:r>
              <a:rPr lang="en-GB" sz="1100" dirty="0" err="1" smtClean="0"/>
              <a:t>table.getNumberOfRows</a:t>
            </a:r>
            <a:r>
              <a:rPr lang="en-GB" sz="11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table.getBlockOfRows</a:t>
            </a:r>
            <a:r>
              <a:rPr lang="en-GB" sz="1100" dirty="0" smtClean="0"/>
              <a:t>(0, </a:t>
            </a:r>
            <a:r>
              <a:rPr lang="en-GB" sz="1100" dirty="0" err="1" smtClean="0"/>
              <a:t>nrows</a:t>
            </a:r>
            <a:r>
              <a:rPr lang="en-GB" sz="1100" dirty="0" smtClean="0"/>
              <a:t>, </a:t>
            </a:r>
            <a:r>
              <a:rPr lang="en-GB" sz="1100" dirty="0" err="1" smtClean="0"/>
              <a:t>readOnly</a:t>
            </a:r>
            <a:r>
              <a:rPr lang="en-GB" sz="1100" dirty="0" smtClean="0"/>
              <a:t>, </a:t>
            </a:r>
            <a:r>
              <a:rPr lang="en-GB" sz="1100" dirty="0" err="1" smtClean="0"/>
              <a:t>bd</a:t>
            </a:r>
            <a:r>
              <a:rPr lang="en-GB" sz="11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npa</a:t>
            </a:r>
            <a:r>
              <a:rPr lang="en-GB" sz="1100" dirty="0" smtClean="0"/>
              <a:t> = </a:t>
            </a:r>
            <a:r>
              <a:rPr lang="en-GB" sz="1100" dirty="0" err="1" smtClean="0"/>
              <a:t>bd.getArray</a:t>
            </a:r>
            <a:r>
              <a:rPr lang="en-GB" sz="11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table.releaseBlockOfRows</a:t>
            </a:r>
            <a:r>
              <a:rPr lang="en-GB" sz="1100" dirty="0" smtClean="0"/>
              <a:t>(</a:t>
            </a:r>
            <a:r>
              <a:rPr lang="en-GB" sz="1100" dirty="0" err="1" smtClean="0"/>
              <a:t>bd</a:t>
            </a:r>
            <a:r>
              <a:rPr lang="en-GB" sz="11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return </a:t>
            </a:r>
            <a:r>
              <a:rPr lang="en-GB" sz="1100" dirty="0" err="1" smtClean="0"/>
              <a:t>npa</a:t>
            </a: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1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b="1" i="1" dirty="0" smtClean="0"/>
              <a:t># </a:t>
            </a:r>
            <a:r>
              <a:rPr lang="ru-RU" sz="1100" b="1" i="1" dirty="0" smtClean="0"/>
              <a:t>Вывод </a:t>
            </a:r>
            <a:r>
              <a:rPr lang="en-GB" sz="1100" b="1" i="1" dirty="0" err="1" smtClean="0"/>
              <a:t>NumericTable</a:t>
            </a:r>
            <a:r>
              <a:rPr lang="en-GB" sz="1100" b="1" i="1" dirty="0" smtClean="0"/>
              <a:t> </a:t>
            </a:r>
            <a:r>
              <a:rPr lang="ru-RU" sz="1100" b="1" i="1" dirty="0" smtClean="0"/>
              <a:t>в консоль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def </a:t>
            </a:r>
            <a:r>
              <a:rPr lang="en-GB" sz="1100" dirty="0" err="1" smtClean="0"/>
              <a:t>printNT</a:t>
            </a:r>
            <a:r>
              <a:rPr lang="en-GB" sz="1100" dirty="0" smtClean="0"/>
              <a:t>(table, </a:t>
            </a:r>
            <a:r>
              <a:rPr lang="en-GB" sz="1100" dirty="0" err="1" smtClean="0"/>
              <a:t>nrows</a:t>
            </a:r>
            <a:r>
              <a:rPr lang="en-GB" sz="1100" dirty="0" smtClean="0"/>
              <a:t> = 0, message=''):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</a:t>
            </a:r>
            <a:r>
              <a:rPr lang="en-GB" sz="1100" dirty="0" err="1" smtClean="0"/>
              <a:t>npa</a:t>
            </a:r>
            <a:r>
              <a:rPr lang="en-GB" sz="1100" dirty="0" smtClean="0"/>
              <a:t> = </a:t>
            </a:r>
            <a:r>
              <a:rPr lang="en-GB" sz="1100" dirty="0" err="1" smtClean="0"/>
              <a:t>getArrayFromNT</a:t>
            </a:r>
            <a:r>
              <a:rPr lang="en-GB" sz="1100" dirty="0" smtClean="0"/>
              <a:t>(table, </a:t>
            </a:r>
            <a:r>
              <a:rPr lang="en-GB" sz="1100" dirty="0" err="1" smtClean="0"/>
              <a:t>nrows</a:t>
            </a:r>
            <a:r>
              <a:rPr lang="en-GB" sz="11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100" dirty="0" smtClean="0"/>
              <a:t>    print(message, '\n', </a:t>
            </a:r>
            <a:r>
              <a:rPr lang="en-GB" sz="1100" dirty="0" err="1" smtClean="0"/>
              <a:t>npa</a:t>
            </a:r>
            <a:r>
              <a:rPr lang="en-GB" sz="1100" dirty="0" smtClean="0"/>
              <a:t>)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xmlns="" val="172162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Пример</a:t>
            </a:r>
            <a:r>
              <a:rPr lang="en-US" b="1" dirty="0">
                <a:solidFill>
                  <a:schemeClr val="bg1"/>
                </a:solidFill>
              </a:rPr>
              <a:t>: Give Me Some Credit*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1947591"/>
              </p:ext>
            </p:extLst>
          </p:nvPr>
        </p:nvGraphicFramePr>
        <p:xfrm>
          <a:off x="152400" y="1142990"/>
          <a:ext cx="8915400" cy="302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4798502"/>
                <a:gridCol w="114509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dirty="0"/>
                        <a:t>Variable Name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/>
                        <a:t>Description</a:t>
                      </a: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/>
                        <a:t>Type</a:t>
                      </a:r>
                    </a:p>
                  </a:txBody>
                  <a:tcPr marL="47625" marR="47625" marT="47625" marB="47625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 err="1"/>
                        <a:t>RevolvingUtilizationOfUnsecuredLines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Total balance on credit cards and personal lines of credit except real estate and no installment debt like car loans divided by the sum of credit limits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/>
                        <a:t>percentage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 smtClean="0"/>
                        <a:t>A</a:t>
                      </a:r>
                      <a:r>
                        <a:rPr lang="en-GB" sz="1000" dirty="0" err="1" smtClean="0"/>
                        <a:t>ge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Age of borrower in years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integer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/>
                        <a:t>NumberOfTime30-59DaysPastDueNotWorse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Number of times borrower has been 30-59 days past due but no worse in the last 2 years.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integer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 err="1"/>
                        <a:t>DebtRatio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Monthly debt payments, alimony,living costs divided by monthy gross income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percentage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 err="1"/>
                        <a:t>MonthlyIncome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Monthly income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real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 err="1"/>
                        <a:t>NumberOfOpenCreditLinesAndLoans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Number of Open loans (installment like car loan or mortgage) and Lines of credit (e.g. credit cards)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integer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/>
                        <a:t>NumberOfTimes90DaysLate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Number of times borrower has been 90 days or more past due.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integer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 err="1"/>
                        <a:t>NumberRealEstateLoansOrLines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Number of mortgage and real estate loans including home equity lines of credit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integer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/>
                        <a:t>NumberOfTime60-89DaysPastDueNotWorse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/>
                        <a:t>Number of times borrower has been 60-89 days past due but no worse in the last 2 years.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/>
                        <a:t>integer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 err="1"/>
                        <a:t>NumberOfDependents</a:t>
                      </a:r>
                      <a:endParaRPr lang="en-GB" sz="1000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/>
                        <a:t>Number of dependents in family excluding themselves (spouse, children etc.)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/>
                        <a:t>integer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462915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en-GB" dirty="0" smtClean="0"/>
              <a:t>https://www.kaggle.com/c/GiveMeSomeCredit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1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Пример</a:t>
            </a:r>
            <a:r>
              <a:rPr lang="en-US" b="1" dirty="0">
                <a:solidFill>
                  <a:schemeClr val="bg1"/>
                </a:solidFill>
              </a:rPr>
              <a:t>: Give Me Some Credit*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47741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en-GB" dirty="0" smtClean="0"/>
              <a:t>https://www.kaggle.com/c/GiveMeSomeCredit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1142990"/>
          <a:ext cx="8501130" cy="36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3"/>
                <a:gridCol w="850113"/>
                <a:gridCol w="850113"/>
                <a:gridCol w="850113"/>
                <a:gridCol w="850113"/>
                <a:gridCol w="850113"/>
                <a:gridCol w="850113"/>
                <a:gridCol w="850113"/>
                <a:gridCol w="850113"/>
                <a:gridCol w="850113"/>
              </a:tblGrid>
              <a:tr h="3290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RevolvingUtilizationOfUnsecuredLines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NumberOfTime30-59DaysPastDueNotWorse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DebtRatio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MonthlyIncome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NumberOfOpenCreditLinesAndLoans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NumberOfTimes90DaysLate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NumberRealEstateLoansOrLines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NumberOfTime60-89DaysPastDueNotWorse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NumberOfDependents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0.766126609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0.802982129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0.957151019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0.121876201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0.65818014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0.085113375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0.233809776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0.036049682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0.9072394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0.024925695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0.213178682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0.375606969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0.305682465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0.754463648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0.209940017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0.116950644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0.189169052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0.606290901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0.644225962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0.30947621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0.01879812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0.53152876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0.010351857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0.298354075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0.964672555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0.382964747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0.019656581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0.548458062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0.209891754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0.061086118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0.166284079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0.18827406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400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0.221812771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0.527887839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870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0.602794411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0.065868263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51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Задача </a:t>
            </a:r>
            <a:r>
              <a:rPr lang="ru-RU" b="1" dirty="0">
                <a:solidFill>
                  <a:schemeClr val="bg1"/>
                </a:solidFill>
              </a:rPr>
              <a:t>снижения размерности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/>
              <a:t>Представить набор данных меньшим числом признаков таким образом, чтобы потеря информации, содержащейся в оригинальных данных, была </a:t>
            </a:r>
            <a:r>
              <a:rPr lang="ru-RU" dirty="0" smtClean="0"/>
              <a:t>минимальной.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6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Principal Component Analysis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Данные заданы матрицей                 размерности </a:t>
            </a:r>
            <a:r>
              <a:rPr lang="en-US" sz="2400" i="1" dirty="0" err="1" smtClean="0"/>
              <a:t>n×m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где             и             , </a:t>
            </a:r>
            <a:r>
              <a:rPr lang="en-US" sz="2400" i="1" dirty="0" smtClean="0"/>
              <a:t>n</a:t>
            </a:r>
            <a:r>
              <a:rPr lang="ru-RU" sz="2400" dirty="0" smtClean="0"/>
              <a:t> – число наблюдений (объектов),        </a:t>
            </a:r>
            <a:r>
              <a:rPr lang="en-US" sz="2400" i="1" dirty="0" smtClean="0"/>
              <a:t>m – </a:t>
            </a:r>
            <a:r>
              <a:rPr lang="ru-RU" sz="2400" dirty="0" smtClean="0"/>
              <a:t>число признаков.</a:t>
            </a:r>
          </a:p>
          <a:p>
            <a:endParaRPr lang="ru-RU" sz="2400" dirty="0" smtClean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6248" y="1214428"/>
          <a:ext cx="1143008" cy="472112"/>
        </p:xfrm>
        <a:graphic>
          <a:graphicData uri="http://schemas.openxmlformats.org/presentationml/2006/ole">
            <p:oleObj spid="_x0000_s28774" name="Формула" r:id="rId3" imgW="583947" imgH="241195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57290" y="1571618"/>
          <a:ext cx="762254" cy="438874"/>
        </p:xfrm>
        <a:graphic>
          <a:graphicData uri="http://schemas.openxmlformats.org/presentationml/2006/ole">
            <p:oleObj spid="_x0000_s28775" name="Формула" r:id="rId4" imgW="418918" imgH="241195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360613" y="1571625"/>
          <a:ext cx="900112" cy="438150"/>
        </p:xfrm>
        <a:graphic>
          <a:graphicData uri="http://schemas.openxmlformats.org/presentationml/2006/ole">
            <p:oleObj spid="_x0000_s28776" name="Формула" r:id="rId5" imgW="495085" imgH="24119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56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Principal Component Analysis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8072462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Обозначим за </a:t>
            </a:r>
            <a:r>
              <a:rPr lang="en-US" sz="2400" i="1" dirty="0" smtClean="0"/>
              <a:t>C (</a:t>
            </a:r>
            <a:r>
              <a:rPr lang="en-US" sz="2400" i="1" dirty="0" err="1" smtClean="0"/>
              <a:t>m×m</a:t>
            </a:r>
            <a:r>
              <a:rPr lang="en-US" sz="2400" i="1" dirty="0" smtClean="0"/>
              <a:t>)</a:t>
            </a:r>
            <a:r>
              <a:rPr lang="ru-RU" sz="2400" i="1" dirty="0" smtClean="0"/>
              <a:t> </a:t>
            </a:r>
            <a:r>
              <a:rPr lang="ru-RU" sz="2400" dirty="0" smtClean="0"/>
              <a:t>матрицу ковариаций признаков матрицы </a:t>
            </a:r>
            <a:r>
              <a:rPr lang="en-US" sz="2400" i="1" dirty="0" smtClean="0"/>
              <a:t>X: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ru-RU" sz="2400" dirty="0" smtClean="0"/>
              <a:t>В матричном виде: </a:t>
            </a:r>
            <a:endParaRPr lang="ru-RU" sz="24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700213" y="1857375"/>
          <a:ext cx="4887912" cy="1230313"/>
        </p:xfrm>
        <a:graphic>
          <a:graphicData uri="http://schemas.openxmlformats.org/presentationml/2006/ole">
            <p:oleObj spid="_x0000_s52299" name="Формула" r:id="rId3" imgW="2832100" imgH="7112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508250" y="3754438"/>
          <a:ext cx="3959225" cy="795337"/>
        </p:xfrm>
        <a:graphic>
          <a:graphicData uri="http://schemas.openxmlformats.org/presentationml/2006/ole">
            <p:oleObj spid="_x0000_s52300" name="Формула" r:id="rId4" imgW="20828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61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</TotalTime>
  <Words>3027</Words>
  <Application>Microsoft Office PowerPoint</Application>
  <PresentationFormat>Экран (16:9)</PresentationFormat>
  <Paragraphs>929</Paragraphs>
  <Slides>41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Office Theme</vt:lpstr>
      <vt:lpstr>Формула</vt:lpstr>
      <vt:lpstr>Лабораторная работа № 2  Анализ главных компонент</vt:lpstr>
      <vt:lpstr>Основные приложения</vt:lpstr>
      <vt:lpstr>Анализ заемщиков банка</vt:lpstr>
      <vt:lpstr>Слайд 4</vt:lpstr>
      <vt:lpstr>Пример: Give Me Some Credit*</vt:lpstr>
      <vt:lpstr>Пример: Give Me Some Credit*</vt:lpstr>
      <vt:lpstr>Задача снижения размерности</vt:lpstr>
      <vt:lpstr>Principal Component Analysis</vt:lpstr>
      <vt:lpstr>Principal Component Analysis</vt:lpstr>
      <vt:lpstr>Principal Component Analysis</vt:lpstr>
      <vt:lpstr>Principal Component Analysis</vt:lpstr>
      <vt:lpstr>Principal Component Analysis</vt:lpstr>
      <vt:lpstr>Решение в R</vt:lpstr>
      <vt:lpstr>Решение в R</vt:lpstr>
      <vt:lpstr>Доля объясненной вариации</vt:lpstr>
      <vt:lpstr>Интерпретация главных факторов</vt:lpstr>
      <vt:lpstr>Интерпретация главных факторов</vt:lpstr>
      <vt:lpstr>Решение в pyDAAL</vt:lpstr>
      <vt:lpstr>Singular value decomposition</vt:lpstr>
      <vt:lpstr>Singular value decomposition</vt:lpstr>
      <vt:lpstr>Singular value decomposition</vt:lpstr>
      <vt:lpstr>Singular value decomposition</vt:lpstr>
      <vt:lpstr>Singular value decomposition</vt:lpstr>
      <vt:lpstr>Выбор числа k главных факторов</vt:lpstr>
      <vt:lpstr>Решение в R</vt:lpstr>
      <vt:lpstr>Доля объясненной вариации</vt:lpstr>
      <vt:lpstr>Ошибки аппроксимации</vt:lpstr>
      <vt:lpstr>Интерпретация главных факторов</vt:lpstr>
      <vt:lpstr>Решение в scikit-learn</vt:lpstr>
      <vt:lpstr>Решение в scikit-learn</vt:lpstr>
      <vt:lpstr>Решение в pyDAAL</vt:lpstr>
      <vt:lpstr>Latent Semantic Analysis</vt:lpstr>
      <vt:lpstr>Latent Semantic Analysis</vt:lpstr>
      <vt:lpstr>Latent Semantic Analysis</vt:lpstr>
      <vt:lpstr>Пример: 20 Newsgroups </vt:lpstr>
      <vt:lpstr>Решение в scikit-learn</vt:lpstr>
      <vt:lpstr>Решение в pyDAAL</vt:lpstr>
      <vt:lpstr>Пример: 20 Newsgroups </vt:lpstr>
      <vt:lpstr>Скорость вычислений</vt:lpstr>
      <vt:lpstr>Задания </vt:lpstr>
      <vt:lpstr>Приложение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Max Ky!er</cp:lastModifiedBy>
  <cp:revision>334</cp:revision>
  <dcterms:modified xsi:type="dcterms:W3CDTF">2017-01-18T19:26:02Z</dcterms:modified>
</cp:coreProperties>
</file>