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80" r:id="rId4"/>
    <p:sldId id="303" r:id="rId5"/>
    <p:sldId id="257" r:id="rId6"/>
    <p:sldId id="258" r:id="rId7"/>
    <p:sldId id="259" r:id="rId8"/>
    <p:sldId id="302" r:id="rId9"/>
    <p:sldId id="285" r:id="rId10"/>
    <p:sldId id="286" r:id="rId11"/>
    <p:sldId id="260" r:id="rId12"/>
    <p:sldId id="261" r:id="rId13"/>
    <p:sldId id="282" r:id="rId14"/>
    <p:sldId id="283" r:id="rId15"/>
    <p:sldId id="284" r:id="rId16"/>
    <p:sldId id="277" r:id="rId17"/>
    <p:sldId id="287" r:id="rId18"/>
    <p:sldId id="275" r:id="rId19"/>
    <p:sldId id="296" r:id="rId20"/>
    <p:sldId id="268" r:id="rId21"/>
    <p:sldId id="297" r:id="rId22"/>
    <p:sldId id="293" r:id="rId23"/>
    <p:sldId id="308" r:id="rId24"/>
    <p:sldId id="309" r:id="rId25"/>
    <p:sldId id="312" r:id="rId26"/>
    <p:sldId id="266" r:id="rId27"/>
    <p:sldId id="304" r:id="rId28"/>
    <p:sldId id="267" r:id="rId29"/>
    <p:sldId id="271" r:id="rId30"/>
    <p:sldId id="274" r:id="rId31"/>
    <p:sldId id="315" r:id="rId32"/>
    <p:sldId id="316" r:id="rId33"/>
    <p:sldId id="262" r:id="rId34"/>
    <p:sldId id="289" r:id="rId35"/>
    <p:sldId id="288" r:id="rId36"/>
    <p:sldId id="300" r:id="rId37"/>
    <p:sldId id="301" r:id="rId38"/>
    <p:sldId id="299" r:id="rId39"/>
    <p:sldId id="305" r:id="rId40"/>
    <p:sldId id="278" r:id="rId41"/>
    <p:sldId id="311" r:id="rId42"/>
    <p:sldId id="310" r:id="rId43"/>
    <p:sldId id="313" r:id="rId44"/>
    <p:sldId id="263" r:id="rId45"/>
    <p:sldId id="290" r:id="rId46"/>
    <p:sldId id="291" r:id="rId47"/>
    <p:sldId id="292" r:id="rId48"/>
    <p:sldId id="298" r:id="rId49"/>
    <p:sldId id="276" r:id="rId50"/>
    <p:sldId id="306" r:id="rId51"/>
    <p:sldId id="295" r:id="rId52"/>
    <p:sldId id="294" r:id="rId5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CB"/>
    <a:srgbClr val="2B4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4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1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8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2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5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7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6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2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2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3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7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958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Лабораторная работа № </a:t>
            </a:r>
            <a:r>
              <a:rPr lang="ru-RU" b="1" dirty="0" smtClean="0"/>
              <a:t>3 </a:t>
            </a:r>
            <a:r>
              <a:rPr lang="ru-RU" b="1" dirty="0"/>
              <a:t>Линейная </a:t>
            </a:r>
            <a:r>
              <a:rPr lang="ru-RU" b="1" dirty="0" smtClean="0"/>
              <a:t>регрессия</a:t>
            </a:r>
            <a:endParaRPr lang="ru-RU" dirty="0"/>
          </a:p>
        </p:txBody>
      </p:sp>
      <p:sp>
        <p:nvSpPr>
          <p:cNvPr id="4" name="AutoShape 4" descr="Картинки по запросу intel logo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intel logo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intel logo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Картинки по запросу intel logo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Картинки по запросу intel logo"/>
          <p:cNvSpPr>
            <a:spLocks noChangeAspect="1" noChangeArrowheads="1"/>
          </p:cNvSpPr>
          <p:nvPr/>
        </p:nvSpPr>
        <p:spPr bwMode="auto">
          <a:xfrm>
            <a:off x="765175" y="3488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asted-image.tif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62202" y="2876550"/>
            <a:ext cx="1300813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tif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495802" y="2724151"/>
            <a:ext cx="2285999" cy="17345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4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Предобработка данных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880130"/>
              </p:ext>
            </p:extLst>
          </p:nvPr>
        </p:nvGraphicFramePr>
        <p:xfrm>
          <a:off x="179512" y="2283718"/>
          <a:ext cx="8856984" cy="1595451"/>
        </p:xfrm>
        <a:graphic>
          <a:graphicData uri="http://schemas.openxmlformats.org/drawingml/2006/table">
            <a:tbl>
              <a:tblPr firstRow="1" firstCol="1" bandRow="1"/>
              <a:tblGrid>
                <a:gridCol w="8856984"/>
              </a:tblGrid>
              <a:tr h="1595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import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pandas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as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pd</a:t>
                      </a:r>
                      <a:r>
                        <a:rPr lang="en-US" sz="1200" i="1" dirty="0">
                          <a:solidFill>
                            <a:srgbClr val="808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en-US" sz="1200" i="1" dirty="0">
                          <a:solidFill>
                            <a:srgbClr val="808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from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sklearn.cross_validation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import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train_test_split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data =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pd.read_csv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008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"kc_house_data.csv"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66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parse_dates</a:t>
                      </a:r>
                      <a:r>
                        <a:rPr lang="en-US" sz="1200" dirty="0">
                          <a:solidFill>
                            <a:srgbClr val="66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 [</a:t>
                      </a:r>
                      <a:r>
                        <a:rPr lang="en-US" sz="1200" b="1" dirty="0">
                          <a:solidFill>
                            <a:srgbClr val="008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'date'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])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data.drop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([</a:t>
                      </a:r>
                      <a:r>
                        <a:rPr lang="en-US" sz="1200" b="1" dirty="0">
                          <a:solidFill>
                            <a:srgbClr val="008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'id'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 dirty="0">
                          <a:solidFill>
                            <a:srgbClr val="008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'date'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008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'</a:t>
                      </a:r>
                      <a:r>
                        <a:rPr lang="en-US" sz="1200" b="1" dirty="0" err="1">
                          <a:solidFill>
                            <a:srgbClr val="008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zipcode</a:t>
                      </a:r>
                      <a:r>
                        <a:rPr lang="en-US" sz="1200" b="1" dirty="0">
                          <a:solidFill>
                            <a:srgbClr val="008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'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], </a:t>
                      </a:r>
                      <a:r>
                        <a:rPr lang="en-US" sz="1200" dirty="0">
                          <a:solidFill>
                            <a:srgbClr val="66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axis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 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66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inplace</a:t>
                      </a:r>
                      <a:r>
                        <a:rPr lang="en-US" sz="1200" dirty="0">
                          <a:solidFill>
                            <a:srgbClr val="66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data.astype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float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to_csv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rgbClr val="008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‘new_kc_house_data.</a:t>
                      </a:r>
                      <a:r>
                        <a:rPr lang="en-US" sz="1200" b="1" dirty="0" err="1" smtClean="0">
                          <a:solidFill>
                            <a:srgbClr val="008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csv</a:t>
                      </a:r>
                      <a:r>
                        <a:rPr lang="en-US" sz="1200" b="1" dirty="0" smtClean="0">
                          <a:solidFill>
                            <a:srgbClr val="008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'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200" dirty="0" err="1" smtClean="0">
                          <a:solidFill>
                            <a:srgbClr val="66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sep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200" b="1" dirty="0" smtClean="0">
                          <a:solidFill>
                            <a:srgbClr val="008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','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200" dirty="0" smtClean="0">
                          <a:solidFill>
                            <a:srgbClr val="66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index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False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rgbClr val="66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header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False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B"/>
                    </a:solidFill>
                  </a:tcPr>
                </a:tc>
              </a:tr>
            </a:tbl>
          </a:graphicData>
        </a:graphic>
      </p:graphicFrame>
      <p:sp>
        <p:nvSpPr>
          <p:cNvPr id="5" name="Объект 4"/>
          <p:cNvSpPr txBox="1">
            <a:spLocks/>
          </p:cNvSpPr>
          <p:nvPr/>
        </p:nvSpPr>
        <p:spPr>
          <a:xfrm>
            <a:off x="0" y="1200151"/>
            <a:ext cx="9144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 smtClean="0"/>
              <a:t>Формат данных: </a:t>
            </a:r>
            <a:r>
              <a:rPr lang="en-US" sz="3000" dirty="0" err="1" smtClean="0"/>
              <a:t>csv</a:t>
            </a:r>
            <a:r>
              <a:rPr lang="en-US" sz="3000" dirty="0" smtClean="0"/>
              <a:t> </a:t>
            </a:r>
            <a:r>
              <a:rPr lang="ru-RU" sz="3000" dirty="0" smtClean="0"/>
              <a:t>файл с разделителем в виде запятой. Используем библиотеку </a:t>
            </a:r>
            <a:r>
              <a:rPr lang="en-US" sz="3000" dirty="0" smtClean="0"/>
              <a:t>pandas</a:t>
            </a:r>
            <a:r>
              <a:rPr lang="ru-RU" sz="3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Линейная регрессия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0"/>
                <a:ext cx="9144000" cy="36038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Модель </a:t>
                </a:r>
                <a:r>
                  <a:rPr lang="ru-RU" sz="2400" b="1" dirty="0"/>
                  <a:t>линейной </a:t>
                </a:r>
                <a:r>
                  <a:rPr lang="ru-RU" sz="2400" b="1" dirty="0" smtClean="0"/>
                  <a:t>регрессии </a:t>
                </a:r>
                <a:r>
                  <a:rPr lang="ru-RU" sz="2400" dirty="0" smtClean="0"/>
                  <a:t>имеет вид:</a:t>
                </a:r>
                <a:endParaRPr lang="ru-RU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𝑝𝑟𝑖𝑐𝑒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ru-RU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sz="2400" i="1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nary>
                  </m:oMath>
                </a14:m>
                <a:r>
                  <a:rPr lang="ru-RU" sz="2400" dirty="0"/>
                  <a:t>,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где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ru-RU" sz="2400" dirty="0"/>
                  <a:t>- значение признака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𝑗</m:t>
                    </m:r>
                  </m:oMath>
                </a14:m>
                <a:r>
                  <a:rPr lang="ru-RU" sz="2400" dirty="0" smtClean="0"/>
                  <a:t>.</a:t>
                </a:r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r>
                  <a:rPr lang="ru-RU" sz="2400" b="1" dirty="0" smtClean="0"/>
                  <a:t>Задача</a:t>
                </a:r>
                <a:r>
                  <a:rPr lang="ru-RU" sz="2400" dirty="0" smtClean="0"/>
                  <a:t>: найти коэффициенты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𝑤</m:t>
                    </m:r>
                  </m:oMath>
                </a14:m>
                <a:r>
                  <a:rPr lang="ru-RU" sz="2400" dirty="0" smtClean="0"/>
                  <a:t> наиболее точно предсказывающие цены на имеющихся данных. Как измерить ошибку?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𝑝𝑟𝑖𝑐𝑒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ru-RU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/>
                            </a:rPr>
                            <m:t>𝑗</m:t>
                          </m:r>
                          <m:r>
                            <a:rPr lang="ru-RU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0150"/>
                <a:ext cx="9144000" cy="3603847"/>
              </a:xfrm>
              <a:blipFill rotWithShape="1">
                <a:blip r:embed="rId2"/>
                <a:stretch>
                  <a:fillRect l="-1000" t="-1354" b="-1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Метод наименьших квадратов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0"/>
                <a:ext cx="9144000" cy="37478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b="1" dirty="0" smtClean="0"/>
                  <a:t>Метод наименьших квадратов</a:t>
                </a:r>
                <a:r>
                  <a:rPr lang="ru-RU" sz="2400" dirty="0" smtClean="0"/>
                  <a:t> (МНК) </a:t>
                </a:r>
                <a:r>
                  <a:rPr lang="ru-RU" sz="2400" dirty="0"/>
                  <a:t>состоит в том,  чтобы найти такие коэффициенты регрессии, при которых достигается минимум следующего функционала качества на заданной обучающей выборке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2400" i="1"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ru-RU" sz="2400" i="1"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a:rPr lang="ru-RU" sz="2400" i="1">
                            <a:latin typeface="Cambria Math"/>
                          </a:rPr>
                          <m:t>,…,</m:t>
                        </m:r>
                        <m:sSubSup>
                          <m:sSub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ru-RU" sz="2400" i="1"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  <m:r>
                          <a:rPr lang="ru-RU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sz="2400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ru-RU" sz="2400" dirty="0"/>
                  <a:t>:</a:t>
                </a:r>
                <a:endParaRPr lang="ru-RU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40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latin typeface="Cambria Math"/>
                        </a:rPr>
                        <m:t>≔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/>
                            </a:rPr>
                            <m:t>𝑖</m:t>
                          </m:r>
                          <m:r>
                            <a:rPr lang="ru-RU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24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ru-RU" sz="24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ru-RU" sz="2400" i="1">
                                      <a:latin typeface="Cambria Math"/>
                                    </a:rPr>
                                    <m:t>−…−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ru-RU" sz="2400" i="1">
                          <a:latin typeface="Cambria Math"/>
                        </a:rPr>
                        <m:t>→</m:t>
                      </m:r>
                      <m:limLow>
                        <m:limLowPr>
                          <m:ctrlPr>
                            <a:rPr lang="ru-RU" sz="24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 sz="2400">
                              <a:latin typeface="Cambria Math"/>
                            </a:rPr>
                            <m:t>min</m:t>
                          </m:r>
                        </m:e>
                        <m:li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40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0150"/>
                <a:ext cx="9144000" cy="3747863"/>
              </a:xfrm>
              <a:blipFill rotWithShape="1">
                <a:blip r:embed="rId2"/>
                <a:stretch>
                  <a:fillRect l="-1000" t="-1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5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Метод наименьших </a:t>
            </a:r>
            <a:r>
              <a:rPr lang="ru-RU" b="1" dirty="0" smtClean="0">
                <a:solidFill>
                  <a:schemeClr val="bg1"/>
                </a:solidFill>
              </a:rPr>
              <a:t>квадратов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ru-RU" b="1" dirty="0" smtClean="0">
                <a:solidFill>
                  <a:schemeClr val="bg1"/>
                </a:solidFill>
              </a:rPr>
              <a:t>регрессия на один признак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lexey\PycharmProjects\DataScience\Lab_Regression\Figures\Simple_Linear_Regression_sqft_liv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75606"/>
            <a:ext cx="902500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Как найти коэффициенты регрессии?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1"/>
                <a:ext cx="9144000" cy="339447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40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latin typeface="Cambria Math"/>
                        </a:rPr>
                        <m:t>≔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/>
                            </a:rPr>
                            <m:t>𝑖</m:t>
                          </m:r>
                          <m:r>
                            <a:rPr lang="ru-RU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24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ru-RU" sz="24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ru-RU" sz="2400" i="1">
                                      <a:latin typeface="Cambria Math"/>
                                    </a:rPr>
                                    <m:t>−…−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ru-RU" sz="2400" i="1">
                          <a:latin typeface="Cambria Math"/>
                        </a:rPr>
                        <m:t>→</m:t>
                      </m:r>
                      <m:limLow>
                        <m:limLowPr>
                          <m:ctrlPr>
                            <a:rPr lang="ru-RU" sz="24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 sz="2400">
                              <a:latin typeface="Cambria Math"/>
                            </a:rPr>
                            <m:t>min</m:t>
                          </m:r>
                        </m:e>
                        <m:li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40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ru-RU" sz="2400" dirty="0" smtClean="0"/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Запишем </a:t>
                </a:r>
                <a:r>
                  <a:rPr lang="ru-RU" sz="2400" dirty="0"/>
                  <a:t>данную задачу в матричной форме, используя евклидову норму: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ru-RU" sz="24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sz="2400" i="1">
                          <a:latin typeface="Cambria Math"/>
                        </a:rPr>
                        <m:t>→</m:t>
                      </m:r>
                      <m:limLow>
                        <m:limLowPr>
                          <m:ctrlPr>
                            <a:rPr lang="ru-RU" sz="24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 sz="2400">
                              <a:latin typeface="Cambria Math"/>
                            </a:rPr>
                            <m:t>min</m:t>
                          </m:r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lim>
                      </m:limLow>
                    </m:oMath>
                  </m:oMathPara>
                </a14:m>
                <a:endParaRPr lang="ru-RU" sz="2400" dirty="0"/>
              </a:p>
              <a:p>
                <a:pPr marL="0" indent="0">
                  <a:buNone/>
                </a:pPr>
                <a:r>
                  <a:rPr lang="ru-RU" sz="2400" dirty="0"/>
                  <a:t>где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ru-RU" sz="2400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)=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1 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…  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ru-RU" sz="2400" i="1">
                        <a:latin typeface="Cambria Math"/>
                      </a:rPr>
                      <m:t>,</m:t>
                    </m:r>
                    <m:r>
                      <a:rPr lang="ru-RU" sz="2400" i="1">
                        <a:latin typeface="Cambria Math"/>
                      </a:rPr>
                      <m:t>𝑤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ru-RU" sz="2400" i="1">
                        <a:latin typeface="Cambria Math"/>
                      </a:rPr>
                      <m:t>,</m:t>
                    </m:r>
                    <m:r>
                      <a:rPr lang="ru-RU" sz="2400" i="1">
                        <a:latin typeface="Cambria Math"/>
                      </a:rPr>
                      <m:t>𝑦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9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Как найти коэффициенты регрессии?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0"/>
                <a:ext cx="9144000" cy="37478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Так как функция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/>
                  <a:t> является дифференцируемой функцией, то для точки минимума этой функции должно выполняться необходимое условие минимума: </a:t>
                </a:r>
                <a:endParaRPr lang="ru-RU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ru-RU" sz="2400" i="1">
                          <a:latin typeface="Cambria Math"/>
                        </a:rPr>
                        <m:t>=0,</m:t>
                      </m:r>
                      <m:r>
                        <a:rPr lang="ru-RU" sz="2400" i="1">
                          <a:latin typeface="Cambria Math"/>
                        </a:rPr>
                        <m:t>𝑗</m:t>
                      </m:r>
                      <m:r>
                        <a:rPr lang="ru-RU" sz="2400" i="1">
                          <a:latin typeface="Cambria Math"/>
                        </a:rPr>
                        <m:t>=0,1,…,</m:t>
                      </m:r>
                      <m:r>
                        <a:rPr lang="ru-RU" sz="2400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В </a:t>
                </a:r>
                <a:r>
                  <a:rPr lang="ru-RU" sz="2400" dirty="0"/>
                  <a:t>матричной форме данное условие имеет вид</a:t>
                </a:r>
                <a:r>
                  <a:rPr lang="ru-RU" sz="2400" dirty="0" smtClean="0"/>
                  <a:t>:</a:t>
                </a:r>
                <a:endParaRPr lang="ru-RU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  <m:r>
                            <a:rPr lang="ru-RU" sz="2400" i="1">
                              <a:latin typeface="Cambria Math"/>
                            </a:rPr>
                            <m:t>−</m:t>
                          </m:r>
                          <m:r>
                            <a:rPr lang="ru-RU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=0⟹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/>
                            </a:rPr>
                            <m:t>𝑋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ru-RU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0150"/>
                <a:ext cx="9144000" cy="3747863"/>
              </a:xfrm>
              <a:blipFill rotWithShape="1">
                <a:blip r:embed="rId2"/>
                <a:stretch>
                  <a:fillRect l="-1000" t="-1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Как найти коэффициенты регрессии?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113588"/>
                <a:ext cx="9144000" cy="388843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В </a:t>
                </a:r>
                <a:r>
                  <a:rPr lang="ru-RU" sz="2400" dirty="0"/>
                  <a:t>случае, когда матрица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acc>
                      <m:accPr>
                        <m:chr m:val="̃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ru-RU" sz="2400" dirty="0"/>
                  <a:t> </a:t>
                </a:r>
                <a:r>
                  <a:rPr lang="ru-RU" sz="2400" dirty="0" err="1"/>
                  <a:t>невырождена</a:t>
                </a:r>
                <a:r>
                  <a:rPr lang="ru-RU" sz="2400" dirty="0"/>
                  <a:t>, система нормальных уравнений имеет единственное решение:</a:t>
                </a:r>
              </a:p>
              <a:p>
                <a:pPr marL="0" indent="0">
                  <a:buNone/>
                </a:pPr>
                <a:endParaRPr lang="ru-RU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ru-RU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̃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ru-RU" sz="2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ru-RU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/>
              </a:p>
              <a:p>
                <a:pPr marL="0" indent="0">
                  <a:buNone/>
                </a:pPr>
                <a:r>
                  <a:rPr lang="ru-RU" sz="2400" dirty="0" smtClean="0"/>
                  <a:t>Каждый коэффициент регрессии отражает влияние конкретного признака на цену.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Если матрица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acc>
                      <m:accPr>
                        <m:chr m:val="̃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/>
                  <a:t>вырождена, система может не иметь решений или иметь бесконечное множество решений. Нет возможности интерпретировать коэффициенты регрессии.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По этой причине был удален </a:t>
                </a:r>
                <a:r>
                  <a:rPr lang="en-US" sz="2400" dirty="0"/>
                  <a:t>s</a:t>
                </a:r>
                <a:r>
                  <a:rPr lang="ru-RU" sz="2400" dirty="0" err="1" smtClean="0"/>
                  <a:t>qft_basement</a:t>
                </a:r>
                <a:r>
                  <a:rPr lang="ru-RU" sz="2400" dirty="0" smtClean="0"/>
                  <a:t>.  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Как быть когда матрица вырождена или близка к вырожденной (плохо обусловленные или некорректные задачи)? </a:t>
                </a:r>
                <a:r>
                  <a:rPr lang="ru-RU" sz="2400" dirty="0" err="1" smtClean="0"/>
                  <a:t>Регуляризаторы</a:t>
                </a:r>
                <a:endParaRPr lang="ru-RU" sz="2400" dirty="0" smtClean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13588"/>
                <a:ext cx="9144000" cy="3888432"/>
              </a:xfrm>
              <a:blipFill rotWithShape="1">
                <a:blip r:embed="rId2"/>
                <a:stretch>
                  <a:fillRect l="-800" t="-2665" r="-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7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Алгоритм вычисления коэффициентов регрессии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113588"/>
                <a:ext cx="9144000" cy="388843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Если </a:t>
                </a:r>
                <a:r>
                  <a:rPr lang="ru-RU" sz="2400" dirty="0"/>
                  <a:t>матрица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ru-RU" sz="2400" dirty="0"/>
                  <a:t> является матрицей полного ранга, то с помощью </a:t>
                </a:r>
                <a:r>
                  <a:rPr lang="en-US" sz="2400" dirty="0"/>
                  <a:t>QR</a:t>
                </a:r>
                <a:r>
                  <a:rPr lang="ru-RU" sz="2400" dirty="0"/>
                  <a:t>-разложения эту матрицу можно представить в следующем виде:</a:t>
                </a:r>
              </a:p>
              <a:p>
                <a:pPr marL="0" indent="0">
                  <a:buNone/>
                </a:pPr>
                <a:endParaRPr lang="ru-RU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ru-RU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𝑄𝑅</m:t>
                      </m:r>
                    </m:oMath>
                  </m:oMathPara>
                </a14:m>
                <a:endParaRPr lang="ru-RU" sz="2400" dirty="0"/>
              </a:p>
              <a:p>
                <a:pPr marL="0" indent="0">
                  <a:buNone/>
                </a:pPr>
                <a:r>
                  <a:rPr lang="ru-RU" sz="2400" dirty="0"/>
                  <a:t>где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𝑄</m:t>
                    </m:r>
                  </m:oMath>
                </a14:m>
                <a:r>
                  <a:rPr lang="ru-RU" sz="2400" dirty="0"/>
                  <a:t>-ортогональная </a:t>
                </a:r>
                <a:r>
                  <a:rPr lang="ru-RU" sz="2400" dirty="0" smtClean="0"/>
                  <a:t>матрица размера </a:t>
                </a:r>
                <a:r>
                  <a:rPr lang="en-US" sz="2400" dirty="0" smtClean="0"/>
                  <a:t>n x (m+1)</a:t>
                </a:r>
                <a:r>
                  <a:rPr lang="ru-RU" sz="2400" dirty="0" smtClean="0"/>
                  <a:t>  </a:t>
                </a:r>
                <a:r>
                  <a:rPr lang="ru-RU" sz="2400" dirty="0"/>
                  <a:t>(то есть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𝑄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𝐼</m:t>
                    </m:r>
                  </m:oMath>
                </a14:m>
                <a:r>
                  <a:rPr lang="ru-RU" sz="2400" dirty="0"/>
                  <a:t>), 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𝑅</m:t>
                    </m:r>
                  </m:oMath>
                </a14:m>
                <a:r>
                  <a:rPr lang="ru-RU" sz="2400" dirty="0"/>
                  <a:t>- </a:t>
                </a:r>
                <a:r>
                  <a:rPr lang="ru-RU" sz="2400" dirty="0" err="1"/>
                  <a:t>верхнетреугольная</a:t>
                </a:r>
                <a:r>
                  <a:rPr lang="ru-RU" sz="2400" dirty="0"/>
                  <a:t> квадратная </a:t>
                </a:r>
                <a:r>
                  <a:rPr lang="ru-RU" sz="2400" dirty="0" smtClean="0"/>
                  <a:t>матрица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порядка (</a:t>
                </a:r>
                <a:r>
                  <a:rPr lang="en-US" sz="2400" dirty="0" smtClean="0"/>
                  <a:t>m+1</a:t>
                </a:r>
                <a:r>
                  <a:rPr lang="ru-RU" sz="2400" dirty="0" smtClean="0"/>
                  <a:t>).</a:t>
                </a:r>
                <a:endParaRPr lang="ru-RU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Тогда </a:t>
                </a:r>
                <a:r>
                  <a:rPr lang="ru-RU" sz="2400" dirty="0"/>
                  <a:t>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acc>
                      <m:accPr>
                        <m:chr m:val="̃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/>
                          </a:rPr>
                          <m:t>𝑋</m:t>
                        </m:r>
                      </m:e>
                    </m:acc>
                    <m:acc>
                      <m:accPr>
                        <m:chr m:val="̂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ru-RU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𝑦</m:t>
                    </m:r>
                  </m:oMath>
                </a14:m>
                <a:r>
                  <a:rPr lang="ru-RU" sz="2400" dirty="0"/>
                  <a:t> можно преобразовать следующим образом</a:t>
                </a:r>
                <a:r>
                  <a:rPr lang="ru-RU" sz="2400" dirty="0" smtClean="0"/>
                  <a:t>: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𝑄𝑅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𝑄𝑅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ru-RU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𝑄𝑅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latin typeface="Cambria Math"/>
                        </a:rPr>
                        <m:t>𝑦</m:t>
                      </m:r>
                      <m:r>
                        <a:rPr lang="ru-RU" sz="2400" i="1">
                          <a:latin typeface="Cambria Math"/>
                        </a:rPr>
                        <m:t>⟹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𝑄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  <m:r>
                        <a:rPr lang="en-US" sz="2400" i="1">
                          <a:latin typeface="Cambria Math"/>
                        </a:rPr>
                        <m:t>𝑅</m:t>
                      </m:r>
                      <m:acc>
                        <m:accPr>
                          <m:chr m:val="̂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ru-RU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latin typeface="Cambria Math"/>
                        </a:rPr>
                        <m:t>𝑦</m:t>
                      </m:r>
                      <m:r>
                        <a:rPr lang="ru-RU" sz="2400" i="1">
                          <a:latin typeface="Cambria Math"/>
                        </a:rPr>
                        <m:t>⟹</m:t>
                      </m:r>
                    </m:oMath>
                  </m:oMathPara>
                </a14:m>
                <a:endParaRPr lang="en-US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𝑅</m:t>
                      </m:r>
                      <m:acc>
                        <m:accPr>
                          <m:chr m:val="̂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ru-RU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latin typeface="Cambria Math"/>
                        </a:rPr>
                        <m:t>𝑦</m:t>
                      </m:r>
                      <m:r>
                        <a:rPr lang="ru-RU" sz="2400" i="1">
                          <a:latin typeface="Cambria Math"/>
                        </a:rPr>
                        <m:t>⟹</m:t>
                      </m:r>
                      <m:r>
                        <a:rPr lang="en-US" sz="2400" i="1">
                          <a:latin typeface="Cambria Math"/>
                        </a:rPr>
                        <m:t>𝑅</m:t>
                      </m:r>
                      <m:acc>
                        <m:accPr>
                          <m:chr m:val="̂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ru-RU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144000" cy="5184576"/>
              </a:xfrm>
              <a:blipFill rotWithShape="1">
                <a:blip r:embed="rId2"/>
                <a:stretch>
                  <a:fillRect l="-1000" t="-824" r="-1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1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Линейная регрессия </a:t>
            </a: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DAAL)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557267"/>
              </p:ext>
            </p:extLst>
          </p:nvPr>
        </p:nvGraphicFramePr>
        <p:xfrm>
          <a:off x="72008" y="1221601"/>
          <a:ext cx="8964488" cy="2268251"/>
        </p:xfrm>
        <a:graphic>
          <a:graphicData uri="http://schemas.openxmlformats.org/drawingml/2006/table">
            <a:tbl>
              <a:tblPr firstRow="1" firstCol="1" bandRow="1"/>
              <a:tblGrid>
                <a:gridCol w="8964488"/>
              </a:tblGrid>
              <a:tr h="2268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from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daal.algorithms.linear_regression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import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training, prediction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err="1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def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trainModel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trainData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trainDependentVariables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metodIndex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):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if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metodIndex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== 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):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algorithm = training.Batch_Float64NormEqDense()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else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algorithm = training.Batch_Float64QrDense()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algorithm.input.set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training.data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trainData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algorithm.input.set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training.dependentVariables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trainDependentVariables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return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algorithm.compute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4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Прогнозирование</a:t>
            </a:r>
            <a:r>
              <a:rPr lang="en-US" b="1" dirty="0">
                <a:solidFill>
                  <a:schemeClr val="bg1"/>
                </a:solidFill>
              </a:rPr>
              <a:t> (DAAL)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145594"/>
              </p:ext>
            </p:extLst>
          </p:nvPr>
        </p:nvGraphicFramePr>
        <p:xfrm>
          <a:off x="107504" y="1275606"/>
          <a:ext cx="8928992" cy="1911096"/>
        </p:xfrm>
        <a:graphic>
          <a:graphicData uri="http://schemas.openxmlformats.org/drawingml/2006/table">
            <a:tbl>
              <a:tblPr firstRow="1" firstCol="1" bandRow="1"/>
              <a:tblGrid>
                <a:gridCol w="8928992"/>
              </a:tblGrid>
              <a:tr h="1853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err="1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def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predictResults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(data, model):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algorithm =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prediction.Batch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()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algorithm.input.setTable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prediction.data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data)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algorithm.input.setModel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prediction.model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model)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return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algorithm.compute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predictionResult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predictResults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currentValidationData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model)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predicted =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predictionResult.get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prediction.prediction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5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Бизнес-задача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Рассмотрим </a:t>
            </a:r>
            <a:r>
              <a:rPr lang="ru-RU" dirty="0"/>
              <a:t>задачу </a:t>
            </a:r>
            <a:r>
              <a:rPr lang="ru-RU" dirty="0" smtClean="0"/>
              <a:t>прогнозирования </a:t>
            </a:r>
            <a:r>
              <a:rPr lang="ru-RU" dirty="0"/>
              <a:t>цен на рынке </a:t>
            </a:r>
            <a:r>
              <a:rPr lang="ru-RU" dirty="0" smtClean="0"/>
              <a:t>недвижимости.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9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Линейная </a:t>
            </a:r>
            <a:r>
              <a:rPr lang="ru-RU" b="1" dirty="0">
                <a:solidFill>
                  <a:schemeClr val="bg1"/>
                </a:solidFill>
              </a:rPr>
              <a:t>регрессия </a:t>
            </a: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Scikit</a:t>
            </a:r>
            <a:r>
              <a:rPr lang="en-US" b="1" dirty="0" smtClean="0">
                <a:solidFill>
                  <a:schemeClr val="bg1"/>
                </a:solidFill>
              </a:rPr>
              <a:t>-learn)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38437"/>
              </p:ext>
            </p:extLst>
          </p:nvPr>
        </p:nvGraphicFramePr>
        <p:xfrm>
          <a:off x="107505" y="1240152"/>
          <a:ext cx="8928991" cy="1642872"/>
        </p:xfrm>
        <a:graphic>
          <a:graphicData uri="http://schemas.openxmlformats.org/drawingml/2006/table">
            <a:tbl>
              <a:tblPr firstRow="1" firstCol="1" bandRow="1"/>
              <a:tblGrid>
                <a:gridCol w="8928991"/>
              </a:tblGrid>
              <a:tr h="1547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from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sklearn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import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linear_model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err="1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def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linear_regression_model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dataX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dataY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regr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linear_model.LinearRegression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regr.fit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dataX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dataY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return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regr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Прогнозирование</a:t>
            </a:r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en-US" b="1" dirty="0" err="1">
                <a:solidFill>
                  <a:schemeClr val="bg1"/>
                </a:solidFill>
              </a:rPr>
              <a:t>Scikit</a:t>
            </a:r>
            <a:r>
              <a:rPr lang="en-US" b="1" dirty="0">
                <a:solidFill>
                  <a:schemeClr val="bg1"/>
                </a:solidFill>
              </a:rPr>
              <a:t>-learn)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330936"/>
              </p:ext>
            </p:extLst>
          </p:nvPr>
        </p:nvGraphicFramePr>
        <p:xfrm>
          <a:off x="107504" y="1329613"/>
          <a:ext cx="8928992" cy="270029"/>
        </p:xfrm>
        <a:graphic>
          <a:graphicData uri="http://schemas.openxmlformats.org/drawingml/2006/table">
            <a:tbl>
              <a:tblPr firstRow="1" firstCol="1" bandRow="1"/>
              <a:tblGrid>
                <a:gridCol w="8928992"/>
              </a:tblGrid>
              <a:tr h="270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regressionModel.predict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(data)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4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Сравнение результатов и </a:t>
            </a:r>
            <a:r>
              <a:rPr lang="ru-RU" b="1" dirty="0">
                <a:solidFill>
                  <a:schemeClr val="bg1"/>
                </a:solidFill>
              </a:rPr>
              <a:t>производительности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97406600"/>
                  </p:ext>
                </p:extLst>
              </p:nvPr>
            </p:nvGraphicFramePr>
            <p:xfrm>
              <a:off x="107504" y="1439503"/>
              <a:ext cx="8928992" cy="19423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64029"/>
                    <a:gridCol w="4464963"/>
                  </a:tblGrid>
                  <a:tr h="5257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Название библиотеки/название алгоритма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 smtClean="0">
                              <a:effectLst/>
                            </a:rPr>
                            <a:t>Время (</a:t>
                          </a:r>
                          <a:r>
                            <a:rPr lang="ru-RU" sz="1500" dirty="0" err="1" smtClean="0">
                              <a:effectLst/>
                            </a:rPr>
                            <a:t>мс</a:t>
                          </a:r>
                          <a:r>
                            <a:rPr lang="ru-RU" sz="1500" dirty="0" smtClean="0">
                              <a:effectLst/>
                            </a:rPr>
                            <a:t>)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721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DAAL</a:t>
                          </a:r>
                          <a:r>
                            <a:rPr lang="ru-RU" sz="1500" dirty="0" smtClean="0">
                              <a:effectLst/>
                            </a:rPr>
                            <a:t>/</a:t>
                          </a:r>
                          <a:r>
                            <a:rPr lang="en-US" sz="1500" dirty="0" smtClean="0">
                              <a:effectLst/>
                            </a:rPr>
                            <a:t>Batch</a:t>
                          </a:r>
                          <a:r>
                            <a:rPr lang="ru-RU" sz="1500" dirty="0">
                              <a:effectLst/>
                            </a:rPr>
                            <a:t>_</a:t>
                          </a:r>
                          <a:r>
                            <a:rPr lang="en-US" sz="1500" dirty="0">
                              <a:effectLst/>
                            </a:rPr>
                            <a:t>Float</a:t>
                          </a:r>
                          <a:r>
                            <a:rPr lang="ru-RU" sz="1500" dirty="0">
                              <a:effectLst/>
                            </a:rPr>
                            <a:t>64</a:t>
                          </a:r>
                          <a:r>
                            <a:rPr lang="en-US" sz="1500" dirty="0" err="1">
                              <a:effectLst/>
                            </a:rPr>
                            <a:t>NormEqDense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ru-RU" sz="1500" dirty="0" smtClean="0">
                                    <a:effectLst/>
                                  </a:rPr>
                                  <m:t>0,2</m:t>
                                </m:r>
                                <m:r>
                                  <m:rPr>
                                    <m:nor/>
                                  </m:rPr>
                                  <a:rPr lang="ru-RU" sz="1500" b="0" i="0" dirty="0" smtClean="0">
                                    <a:effectLst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FC000"/>
                        </a:solidFill>
                      </a:tcPr>
                    </a:tc>
                  </a:tr>
                  <a:tr h="4721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</a:rPr>
                            <a:t>DAAL</a:t>
                          </a:r>
                          <a:r>
                            <a:rPr lang="ru-RU" sz="1500" dirty="0" smtClean="0">
                              <a:effectLst/>
                            </a:rPr>
                            <a:t>/Batch_Float64QrDense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ru-RU" sz="1500" dirty="0" smtClean="0">
                                    <a:effectLst/>
                                  </a:rPr>
                                  <m:t>4,71</m:t>
                                </m:r>
                              </m:oMath>
                            </m:oMathPara>
                          </a14:m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721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err="1">
                              <a:effectLst/>
                            </a:rPr>
                            <a:t>Scikit</a:t>
                          </a:r>
                          <a:r>
                            <a:rPr lang="ru-RU" sz="1500" dirty="0">
                              <a:effectLst/>
                            </a:rPr>
                            <a:t>-</a:t>
                          </a:r>
                          <a:r>
                            <a:rPr lang="en-US" sz="1500" dirty="0">
                              <a:effectLst/>
                            </a:rPr>
                            <a:t>learn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ru-RU" sz="1500" dirty="0" smtClean="0">
                                    <a:effectLst/>
                                  </a:rPr>
                                  <m:t>7,1</m:t>
                                </m:r>
                                <m:r>
                                  <m:rPr>
                                    <m:nor/>
                                  </m:rPr>
                                  <a:rPr lang="ru-RU" sz="1500" b="0" i="0" dirty="0" smtClean="0">
                                    <a:effectLst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97406600"/>
                  </p:ext>
                </p:extLst>
              </p:nvPr>
            </p:nvGraphicFramePr>
            <p:xfrm>
              <a:off x="107504" y="1439503"/>
              <a:ext cx="8928992" cy="19423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64029"/>
                    <a:gridCol w="4464963"/>
                  </a:tblGrid>
                  <a:tr h="5257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Название библиотеки/название алгоритма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 smtClean="0">
                              <a:effectLst/>
                            </a:rPr>
                            <a:t>Время </a:t>
                          </a:r>
                          <a:r>
                            <a:rPr lang="ru-RU" sz="1500" dirty="0" smtClean="0">
                              <a:effectLst/>
                            </a:rPr>
                            <a:t>(</a:t>
                          </a:r>
                          <a:r>
                            <a:rPr lang="ru-RU" sz="1500" dirty="0" err="1" smtClean="0">
                              <a:effectLst/>
                            </a:rPr>
                            <a:t>мс</a:t>
                          </a:r>
                          <a:r>
                            <a:rPr lang="ru-RU" sz="1500" dirty="0" smtClean="0">
                              <a:effectLst/>
                            </a:rPr>
                            <a:t>)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721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>
                              <a:effectLst/>
                            </a:rPr>
                            <a:t>DAAL</a:t>
                          </a:r>
                          <a:r>
                            <a:rPr lang="ru-RU" sz="1500" dirty="0" smtClean="0">
                              <a:effectLst/>
                            </a:rPr>
                            <a:t>/</a:t>
                          </a:r>
                          <a:r>
                            <a:rPr lang="en-US" sz="1500" dirty="0" smtClean="0">
                              <a:effectLst/>
                            </a:rPr>
                            <a:t>Batch</a:t>
                          </a:r>
                          <a:r>
                            <a:rPr lang="ru-RU" sz="1500" dirty="0">
                              <a:effectLst/>
                            </a:rPr>
                            <a:t>_</a:t>
                          </a:r>
                          <a:r>
                            <a:rPr lang="en-US" sz="1500" dirty="0">
                              <a:effectLst/>
                            </a:rPr>
                            <a:t>Float</a:t>
                          </a:r>
                          <a:r>
                            <a:rPr lang="ru-RU" sz="1500" dirty="0">
                              <a:effectLst/>
                            </a:rPr>
                            <a:t>64</a:t>
                          </a:r>
                          <a:r>
                            <a:rPr lang="en-US" sz="1500" dirty="0" err="1">
                              <a:effectLst/>
                            </a:rPr>
                            <a:t>NormEqDense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137" t="-117949" r="-137" b="-198718"/>
                          </a:stretch>
                        </a:blipFill>
                      </a:tcPr>
                    </a:tc>
                  </a:tr>
                  <a:tr h="4721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</a:rPr>
                            <a:t>DAAL</a:t>
                          </a:r>
                          <a:r>
                            <a:rPr lang="ru-RU" sz="1500" dirty="0" smtClean="0">
                              <a:effectLst/>
                            </a:rPr>
                            <a:t>/Batch_Float64QrDense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137" t="-220779" r="-137" b="-101299"/>
                          </a:stretch>
                        </a:blipFill>
                      </a:tcPr>
                    </a:tc>
                  </a:tr>
                  <a:tr h="4721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err="1">
                              <a:effectLst/>
                            </a:rPr>
                            <a:t>Scikit</a:t>
                          </a:r>
                          <a:r>
                            <a:rPr lang="ru-RU" sz="1500" dirty="0">
                              <a:effectLst/>
                            </a:rPr>
                            <a:t>-</a:t>
                          </a:r>
                          <a:r>
                            <a:rPr lang="en-US" sz="1500" dirty="0">
                              <a:effectLst/>
                            </a:rPr>
                            <a:t>learn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137" t="-316667" r="-13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8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Сравнение результатов и </a:t>
            </a:r>
            <a:r>
              <a:rPr lang="ru-RU" b="1" dirty="0">
                <a:solidFill>
                  <a:schemeClr val="bg1"/>
                </a:solidFill>
              </a:rPr>
              <a:t>производительности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96860"/>
              </p:ext>
            </p:extLst>
          </p:nvPr>
        </p:nvGraphicFramePr>
        <p:xfrm>
          <a:off x="971600" y="1113588"/>
          <a:ext cx="6948262" cy="388857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03646"/>
                <a:gridCol w="2016224"/>
                <a:gridCol w="1872208"/>
                <a:gridCol w="1656184"/>
              </a:tblGrid>
              <a:tr h="372904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dirty="0" smtClean="0">
                          <a:effectLst/>
                        </a:rPr>
                        <a:t>DAAL</a:t>
                      </a:r>
                      <a:r>
                        <a:rPr lang="ru-RU" sz="1200" dirty="0" smtClean="0">
                          <a:effectLst/>
                        </a:rPr>
                        <a:t>/</a:t>
                      </a:r>
                      <a:endParaRPr lang="en-US" sz="1200" dirty="0" smtClean="0">
                        <a:effectLst/>
                      </a:endParaRPr>
                    </a:p>
                    <a:p>
                      <a:pPr algn="r" fontAlgn="b"/>
                      <a:r>
                        <a:rPr lang="en-US" sz="1200" dirty="0" smtClean="0">
                          <a:effectLst/>
                        </a:rPr>
                        <a:t>Batch</a:t>
                      </a:r>
                      <a:r>
                        <a:rPr lang="ru-RU" sz="1200" dirty="0" smtClean="0">
                          <a:effectLst/>
                        </a:rPr>
                        <a:t>_</a:t>
                      </a:r>
                      <a:r>
                        <a:rPr lang="en-US" sz="1200" dirty="0" smtClean="0">
                          <a:effectLst/>
                        </a:rPr>
                        <a:t>Float</a:t>
                      </a:r>
                      <a:r>
                        <a:rPr lang="ru-RU" sz="1200" dirty="0" smtClean="0">
                          <a:effectLst/>
                        </a:rPr>
                        <a:t>64</a:t>
                      </a:r>
                      <a:r>
                        <a:rPr lang="en-US" sz="1200" dirty="0" err="1" smtClean="0">
                          <a:effectLst/>
                        </a:rPr>
                        <a:t>NormEqDense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dirty="0" smtClean="0">
                          <a:effectLst/>
                        </a:rPr>
                        <a:t>DAAL</a:t>
                      </a:r>
                      <a:r>
                        <a:rPr lang="ru-RU" sz="1200" dirty="0" smtClean="0">
                          <a:effectLst/>
                        </a:rPr>
                        <a:t>/</a:t>
                      </a:r>
                      <a:endParaRPr lang="en-US" sz="1200" dirty="0" smtClean="0">
                        <a:effectLst/>
                      </a:endParaRPr>
                    </a:p>
                    <a:p>
                      <a:pPr algn="r" fontAlgn="b"/>
                      <a:r>
                        <a:rPr lang="ru-RU" sz="1200" dirty="0" smtClean="0">
                          <a:effectLst/>
                        </a:rPr>
                        <a:t>Batch_Float64QrDense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dirty="0" err="1" smtClean="0">
                          <a:effectLst/>
                        </a:rPr>
                        <a:t>Scikit</a:t>
                      </a:r>
                      <a:r>
                        <a:rPr lang="ru-RU" sz="1200" dirty="0" smtClean="0">
                          <a:effectLst/>
                        </a:rPr>
                        <a:t>-</a:t>
                      </a:r>
                      <a:r>
                        <a:rPr lang="en-US" sz="1200" dirty="0" smtClean="0">
                          <a:effectLst/>
                        </a:rPr>
                        <a:t>learn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37276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bedrooms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-39306.652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-39306.652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-39306.652</a:t>
                      </a:r>
                    </a:p>
                  </a:txBody>
                  <a:tcPr marL="9525" marR="9525" marT="9525" marB="0" anchor="b"/>
                </a:tc>
              </a:tr>
              <a:tr h="250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bathrooms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45745.002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45745.002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45745.002</a:t>
                      </a:r>
                    </a:p>
                  </a:txBody>
                  <a:tcPr marL="9525" marR="9525" marT="9525" marB="0" anchor="b"/>
                </a:tc>
              </a:tr>
              <a:tr h="250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err="1">
                          <a:effectLst/>
                        </a:rPr>
                        <a:t>sqft_living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167.020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167.020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167.020</a:t>
                      </a:r>
                    </a:p>
                  </a:txBody>
                  <a:tcPr marL="9525" marR="9525" marT="9525" marB="0" anchor="b"/>
                </a:tc>
              </a:tr>
              <a:tr h="19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sqft_lot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-0.002</a:t>
                      </a:r>
                    </a:p>
                  </a:txBody>
                  <a:tcPr marL="9525" marR="9525" marT="9525" marB="0" anchor="b"/>
                </a:tc>
              </a:tr>
              <a:tr h="250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floors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26878.785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26878.785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26878.785</a:t>
                      </a:r>
                    </a:p>
                  </a:txBody>
                  <a:tcPr marL="9525" marR="9525" marT="9525" marB="0" anchor="b"/>
                </a:tc>
              </a:tr>
              <a:tr h="250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waterfront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579071.616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579071.616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579071.616</a:t>
                      </a:r>
                    </a:p>
                  </a:txBody>
                  <a:tcPr marL="9525" marR="9525" marT="9525" marB="0" anchor="b"/>
                </a:tc>
              </a:tr>
              <a:tr h="250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view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43235.362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43235.362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43235.362</a:t>
                      </a:r>
                    </a:p>
                  </a:txBody>
                  <a:tcPr marL="9525" marR="9525" marT="9525" marB="0" anchor="b"/>
                </a:tc>
              </a:tr>
              <a:tr h="250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condition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19510.360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19510.360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19510.360</a:t>
                      </a:r>
                    </a:p>
                  </a:txBody>
                  <a:tcPr marL="9525" marR="9525" marT="9525" marB="0" anchor="b"/>
                </a:tc>
              </a:tr>
              <a:tr h="250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grade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119721.824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119721.824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119721.824</a:t>
                      </a:r>
                    </a:p>
                  </a:txBody>
                  <a:tcPr marL="9525" marR="9525" marT="9525" marB="0" anchor="b"/>
                </a:tc>
              </a:tr>
              <a:tr h="250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sqft_above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-6.236</a:t>
                      </a:r>
                    </a:p>
                  </a:txBody>
                  <a:tcPr marL="9525" marR="9525" marT="9525" marB="0" anchor="b"/>
                </a:tc>
              </a:tr>
              <a:tr h="19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yr_built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-3570.159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-3570.159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-3570.159</a:t>
                      </a:r>
                    </a:p>
                  </a:txBody>
                  <a:tcPr marL="9525" marR="9525" marT="9525" marB="0" anchor="b"/>
                </a:tc>
              </a:tr>
              <a:tr h="250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yr_renovated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10.160</a:t>
                      </a:r>
                    </a:p>
                  </a:txBody>
                  <a:tcPr marL="9525" marR="9525" marT="9525" marB="0" anchor="b"/>
                </a:tc>
              </a:tr>
              <a:tr h="250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sqft_living15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24.873</a:t>
                      </a:r>
                    </a:p>
                  </a:txBody>
                  <a:tcPr marL="9525" marR="9525" marT="9525" marB="0" anchor="b"/>
                </a:tc>
              </a:tr>
              <a:tr h="250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sqft_lot15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-0.551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>
                <a:solidFill>
                  <a:schemeClr val="bg1"/>
                </a:solidFill>
              </a:rPr>
              <a:t>З</a:t>
            </a:r>
            <a:r>
              <a:rPr lang="ru-RU" b="1" smtClean="0">
                <a:solidFill>
                  <a:schemeClr val="bg1"/>
                </a:solidFill>
              </a:rPr>
              <a:t>начимые коэффициенты </a:t>
            </a:r>
            <a:r>
              <a:rPr lang="ru-RU" b="1" dirty="0">
                <a:solidFill>
                  <a:schemeClr val="bg1"/>
                </a:solidFill>
              </a:rPr>
              <a:t>регрессии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113588"/>
                <a:ext cx="9144000" cy="38884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Прогнозируемая переменная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ru-RU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sz="2400" i="1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nary>
                  </m:oMath>
                </a14:m>
                <a:r>
                  <a:rPr lang="ru-RU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𝒩</m:t>
                    </m:r>
                    <m:d>
                      <m:dPr>
                        <m:ctrlPr>
                          <a:rPr lang="ru-RU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  <a:ea typeface="Cambria Math"/>
                          </a:rPr>
                          <m:t>0, 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ru-RU" sz="2400" dirty="0" smtClean="0"/>
                  <a:t> а коэффициенты регрессии, найденные с помощью МНК, равны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ru-RU" sz="2400" b="0" i="1" smtClean="0">
                        <a:latin typeface="Cambria Math"/>
                      </a:rPr>
                      <m:t>,…,</m:t>
                    </m:r>
                    <m:acc>
                      <m:accPr>
                        <m:chr m:val="̂"/>
                        <m:ctrlPr>
                          <a:rPr lang="ru-RU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 smtClean="0"/>
                  <a:t>,</a:t>
                </a:r>
                <a:r>
                  <a:rPr lang="ru-RU" sz="2400" dirty="0" smtClean="0"/>
                  <a:t>. Как понять,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ru-RU" sz="24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?</a:t>
                </a:r>
                <a:endParaRPr lang="ru-RU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Z-score: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̂"/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ru-RU" sz="2400" b="0" i="1" smtClean="0">
                          <a:latin typeface="Cambria Math"/>
                        </a:rPr>
                        <m:t>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0,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где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acc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ru-RU" sz="2400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ru-RU" sz="28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ru-RU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2400" i="1">
                                                <a:latin typeface="Cambria Math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sSup>
                                      <m:s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sz="2400" dirty="0" smtClean="0"/>
                  <a:t>,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- </a:t>
                </a:r>
                <a:r>
                  <a:rPr lang="ru-RU" sz="2400" dirty="0" smtClean="0"/>
                  <a:t>диагональный элемент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̃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ru-RU" sz="2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sz="2400" dirty="0" smtClean="0"/>
                  <a:t> </a:t>
                </a:r>
                <a:r>
                  <a:rPr lang="en-US" sz="2400" dirty="0" smtClean="0"/>
                  <a:t> </a:t>
                </a:r>
                <a:endParaRPr lang="ru-RU" sz="2400" dirty="0" smtClean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13588"/>
                <a:ext cx="9144000" cy="3888432"/>
              </a:xfrm>
              <a:blipFill rotWithShape="1">
                <a:blip r:embed="rId2"/>
                <a:stretch>
                  <a:fillRect l="-1000" t="-627" r="-1467" b="-26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6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>
                <a:solidFill>
                  <a:schemeClr val="bg1"/>
                </a:solidFill>
              </a:rPr>
              <a:t>З</a:t>
            </a:r>
            <a:r>
              <a:rPr lang="ru-RU" b="1" smtClean="0">
                <a:solidFill>
                  <a:schemeClr val="bg1"/>
                </a:solidFill>
              </a:rPr>
              <a:t>начимые коэффициенты </a:t>
            </a:r>
            <a:r>
              <a:rPr lang="ru-RU" b="1" dirty="0">
                <a:solidFill>
                  <a:schemeClr val="bg1"/>
                </a:solidFill>
              </a:rPr>
              <a:t>регрессии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113588"/>
                <a:ext cx="9144000" cy="38884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Если принять за нулевую гипотезу,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ru-RU" sz="2400" dirty="0" smtClean="0"/>
                  <a:t>, то: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Чем больше 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абсолютное значение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:r>
                  <a:rPr lang="ru-RU" sz="2400" dirty="0" smtClean="0"/>
                  <a:t>тем больше уверенность,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ru-RU" sz="24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ru-RU" sz="2400" dirty="0" smtClean="0"/>
                  <a:t>. </a:t>
                </a: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13588"/>
                <a:ext cx="9144000" cy="3888432"/>
              </a:xfrm>
              <a:blipFill rotWithShape="1">
                <a:blip r:embed="rId2"/>
                <a:stretch>
                  <a:fillRect l="-1000" t="-1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1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Качество регрессионной модели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1"/>
                <a:ext cx="9144000" cy="339447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u-RU" b="1" dirty="0" smtClean="0"/>
                  <a:t>Коэффициент детерминации. </a:t>
                </a:r>
                <a:r>
                  <a:rPr lang="ru-RU" dirty="0"/>
                  <a:t>Коэффициент детерминации определяется следующим образом: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ru-RU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ru-RU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где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ru-RU" dirty="0"/>
                  <a:t> - среднее значение по наблюдаемым данным,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ru-RU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 - значения объясняемой переменной, рассчитанные с помощью функции регрессии.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Коэффициент </a:t>
                </a:r>
                <a:r>
                  <a:rPr lang="ru-RU" dirty="0"/>
                  <a:t>детерминации принимает значение от 0 до 1</a:t>
                </a:r>
                <a:r>
                  <a:rPr lang="ru-RU" dirty="0" smtClean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2"/>
                <a:stretch>
                  <a:fillRect l="-1533" t="-3504" r="-15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1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Коэффициент </a:t>
            </a:r>
            <a:r>
              <a:rPr lang="ru-RU" sz="4000" b="1" dirty="0">
                <a:solidFill>
                  <a:schemeClr val="bg1"/>
                </a:solidFill>
              </a:rPr>
              <a:t>детерминации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297401"/>
              </p:ext>
            </p:extLst>
          </p:nvPr>
        </p:nvGraphicFramePr>
        <p:xfrm>
          <a:off x="107505" y="2283718"/>
          <a:ext cx="8928991" cy="810090"/>
        </p:xfrm>
        <a:graphic>
          <a:graphicData uri="http://schemas.openxmlformats.org/drawingml/2006/table">
            <a:tbl>
              <a:tblPr firstRow="1" firstCol="1" bandRow="1"/>
              <a:tblGrid>
                <a:gridCol w="8928991"/>
              </a:tblGrid>
              <a:tr h="81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from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sklearn.metrics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import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r2_score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r2_score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trueY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predictedY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B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1"/>
                <a:ext cx="9144000" cy="99355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Для нахождения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необходимо вызвать функцию</a:t>
                </a:r>
                <a:r>
                  <a:rPr lang="en-US" dirty="0" smtClean="0"/>
                  <a:t> r2</a:t>
                </a:r>
                <a:r>
                  <a:rPr lang="ru-RU" dirty="0" smtClean="0"/>
                  <a:t>_s</a:t>
                </a:r>
                <a:r>
                  <a:rPr lang="en-US" dirty="0" smtClean="0"/>
                  <a:t>core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0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1"/>
                <a:ext cx="9144000" cy="1324744"/>
              </a:xfrm>
              <a:blipFill rotWithShape="1">
                <a:blip r:embed="rId2"/>
                <a:stretch>
                  <a:fillRect l="-1667" t="-5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4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Качество регрессионной модели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0"/>
                <a:ext cx="9144000" cy="36938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700" b="1" dirty="0"/>
                  <a:t>Среднеквадратичная ошибка</a:t>
                </a:r>
                <a:r>
                  <a:rPr lang="en-US" sz="2700" b="1" dirty="0"/>
                  <a:t> (Root Mean Squared Error, RMSE). </a:t>
                </a:r>
                <a:r>
                  <a:rPr lang="ru-RU" sz="2700" dirty="0"/>
                  <a:t>Среднеквадратичная ошибка регрессионной модели определяется следующим образом: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/>
                        </a:rPr>
                        <m:t>𝑅𝑀𝑆𝐸</m:t>
                      </m:r>
                      <m:r>
                        <a:rPr lang="ru-RU" sz="27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7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700" i="1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27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ru-RU" sz="27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ru-RU" sz="27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ru-RU" sz="27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ru-RU" sz="2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7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ru-RU" sz="27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7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ru-RU" sz="27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ru-RU" sz="27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ru-RU" sz="27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7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7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7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ru-RU" sz="27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ru-RU" sz="27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ru-RU" sz="27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700" dirty="0"/>
              </a:p>
              <a:p>
                <a:pPr marL="0" indent="0">
                  <a:buNone/>
                </a:pPr>
                <a:r>
                  <a:rPr lang="ru-RU" sz="2700" dirty="0"/>
                  <a:t>Чем ниже значение среднеквадратичной ошибки, тем выше качество модели</a:t>
                </a:r>
                <a:r>
                  <a:rPr lang="ru-RU" sz="2700" dirty="0" smtClean="0"/>
                  <a:t>.</a:t>
                </a:r>
                <a:endParaRPr lang="ru-RU" sz="2700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925144"/>
              </a:xfrm>
              <a:blipFill rotWithShape="1">
                <a:blip r:embed="rId2"/>
                <a:stretch>
                  <a:fillRect l="-1200" t="-991" r="-8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Среднеквадратичная </a:t>
            </a:r>
            <a:r>
              <a:rPr lang="ru-RU" sz="4000" b="1" dirty="0">
                <a:solidFill>
                  <a:schemeClr val="bg1"/>
                </a:solidFill>
              </a:rPr>
              <a:t>ошибка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095855"/>
              </p:ext>
            </p:extLst>
          </p:nvPr>
        </p:nvGraphicFramePr>
        <p:xfrm>
          <a:off x="107505" y="2064729"/>
          <a:ext cx="8928991" cy="917448"/>
        </p:xfrm>
        <a:graphic>
          <a:graphicData uri="http://schemas.openxmlformats.org/drawingml/2006/table">
            <a:tbl>
              <a:tblPr firstRow="1" firstCol="1" bandRow="1"/>
              <a:tblGrid>
                <a:gridCol w="8928991"/>
              </a:tblGrid>
              <a:tr h="898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from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sklearn.metrics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import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mean_squared_error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err="1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def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RMSE(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trueY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predictedY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):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return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np.sqrt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mean_squared_error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trueY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predictedY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B"/>
                    </a:solidFill>
                  </a:tcPr>
                </a:tc>
              </a:tr>
            </a:tbl>
          </a:graphicData>
        </a:graphic>
      </p:graphicFrame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0" y="1275606"/>
            <a:ext cx="9144000" cy="27217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 smtClean="0"/>
              <a:t>нахождения </a:t>
            </a:r>
            <a:r>
              <a:rPr lang="ru-RU" dirty="0" smtClean="0"/>
              <a:t>среднеквадратичной </a:t>
            </a:r>
            <a:r>
              <a:rPr lang="ru-RU" dirty="0" smtClean="0"/>
              <a:t>ошибки определим функцию </a:t>
            </a:r>
            <a:r>
              <a:rPr lang="en-US" i="1" dirty="0" smtClean="0"/>
              <a:t>RMSE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Команда </a:t>
            </a:r>
            <a:r>
              <a:rPr lang="en-US" i="1" dirty="0" err="1"/>
              <a:t>mean_squared_error</a:t>
            </a:r>
            <a:r>
              <a:rPr lang="ru-RU" dirty="0" smtClean="0"/>
              <a:t>, </a:t>
            </a:r>
            <a:r>
              <a:rPr lang="ru-RU" dirty="0" smtClean="0"/>
              <a:t>возвращает средний </a:t>
            </a:r>
            <a:r>
              <a:rPr lang="ru-RU" dirty="0"/>
              <a:t>квадрат ошибки (</a:t>
            </a:r>
            <a:r>
              <a:rPr lang="en-US" dirty="0"/>
              <a:t>MSE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008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Бизнес-задача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/>
          <a:lstStyle/>
          <a:p>
            <a:r>
              <a:rPr lang="ru-RU" dirty="0" smtClean="0"/>
              <a:t>Какими данными о недвижимости мы можем располагать?</a:t>
            </a:r>
          </a:p>
          <a:p>
            <a:r>
              <a:rPr lang="ru-RU" dirty="0" smtClean="0"/>
              <a:t>Какие признаки влияют на цену?</a:t>
            </a:r>
          </a:p>
        </p:txBody>
      </p:sp>
    </p:spTree>
    <p:extLst>
      <p:ext uri="{BB962C8B-B14F-4D97-AF65-F5344CB8AC3E}">
        <p14:creationId xmlns:p14="http://schemas.microsoft.com/office/powerpoint/2010/main" val="28396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Качество регрессии </a:t>
            </a:r>
            <a:r>
              <a:rPr lang="ru-RU" sz="4000" b="1" dirty="0" smtClean="0">
                <a:solidFill>
                  <a:schemeClr val="bg1"/>
                </a:solidFill>
              </a:rPr>
              <a:t>(</a:t>
            </a:r>
            <a:r>
              <a:rPr lang="en-US" sz="4000" b="1" dirty="0" err="1" smtClean="0">
                <a:solidFill>
                  <a:schemeClr val="bg1"/>
                </a:solidFill>
              </a:rPr>
              <a:t>kc_house_data</a:t>
            </a:r>
            <a:r>
              <a:rPr lang="ru-RU" sz="4000" b="1" dirty="0" smtClean="0">
                <a:solidFill>
                  <a:schemeClr val="bg1"/>
                </a:solidFill>
              </a:rPr>
              <a:t>)</a:t>
            </a:r>
            <a:endParaRPr lang="ru-RU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771892"/>
                  </p:ext>
                </p:extLst>
              </p:nvPr>
            </p:nvGraphicFramePr>
            <p:xfrm>
              <a:off x="107505" y="1442632"/>
              <a:ext cx="8856983" cy="7724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36303"/>
                    <a:gridCol w="3096344"/>
                    <a:gridCol w="3024336"/>
                  </a:tblGrid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</a:rPr>
                            <a:t>RMSE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5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="1" i="1" smtClean="0"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sz="1500" b="1" i="1" smtClean="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404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Линейная регрессия 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216029.37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0.6537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771892"/>
                  </p:ext>
                </p:extLst>
              </p:nvPr>
            </p:nvGraphicFramePr>
            <p:xfrm>
              <a:off x="107505" y="1442632"/>
              <a:ext cx="8856983" cy="7724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36303"/>
                    <a:gridCol w="3096344"/>
                    <a:gridCol w="3024336"/>
                  </a:tblGrid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</a:rPr>
                            <a:t>RMSE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93145" t="-10000" b="-84286"/>
                          </a:stretch>
                        </a:blipFill>
                      </a:tcPr>
                    </a:tc>
                  </a:tr>
                  <a:tr h="3404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Линейная регрессия 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216029.37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0.6537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70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Качество регрессии </a:t>
            </a:r>
            <a:r>
              <a:rPr lang="ru-RU" sz="4000" b="1" dirty="0" smtClean="0">
                <a:solidFill>
                  <a:schemeClr val="bg1"/>
                </a:solidFill>
              </a:rPr>
              <a:t>(</a:t>
            </a:r>
            <a:r>
              <a:rPr lang="en-US" sz="4000" b="1" dirty="0" err="1" smtClean="0">
                <a:solidFill>
                  <a:schemeClr val="bg1"/>
                </a:solidFill>
              </a:rPr>
              <a:t>kc_house_data</a:t>
            </a:r>
            <a:r>
              <a:rPr lang="ru-RU" sz="4000" b="1" dirty="0" smtClean="0">
                <a:solidFill>
                  <a:schemeClr val="bg1"/>
                </a:solidFill>
              </a:rPr>
              <a:t>)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35496" y="1131590"/>
            <a:ext cx="9144000" cy="1800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Как влияет формат данных на качество регрессии?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Действительно ли стоимость дома линейно зависит от признаков </a:t>
            </a:r>
            <a:r>
              <a:rPr lang="en-US" b="1" dirty="0"/>
              <a:t>b</a:t>
            </a:r>
            <a:r>
              <a:rPr lang="ru-RU" b="1" dirty="0" err="1" smtClean="0"/>
              <a:t>edrooms</a:t>
            </a:r>
            <a:r>
              <a:rPr lang="ru-RU" b="1" dirty="0" smtClean="0"/>
              <a:t>, </a:t>
            </a:r>
            <a:r>
              <a:rPr lang="en-US" b="1" dirty="0"/>
              <a:t>b</a:t>
            </a:r>
            <a:r>
              <a:rPr lang="ru-RU" b="1" dirty="0" err="1" smtClean="0"/>
              <a:t>athrooms</a:t>
            </a:r>
            <a:r>
              <a:rPr lang="ru-RU" b="1" dirty="0" smtClean="0"/>
              <a:t>, </a:t>
            </a:r>
            <a:r>
              <a:rPr lang="en-US" b="1" dirty="0"/>
              <a:t>f</a:t>
            </a:r>
            <a:r>
              <a:rPr lang="ru-RU" b="1" dirty="0" err="1" smtClean="0"/>
              <a:t>loors</a:t>
            </a:r>
            <a:r>
              <a:rPr lang="ru-RU" b="1" dirty="0" smtClean="0"/>
              <a:t>, </a:t>
            </a:r>
            <a:r>
              <a:rPr lang="en-US" b="1" dirty="0"/>
              <a:t>v</a:t>
            </a:r>
            <a:r>
              <a:rPr lang="ru-RU" b="1" dirty="0" err="1" smtClean="0"/>
              <a:t>iew</a:t>
            </a:r>
            <a:r>
              <a:rPr lang="ru-RU" b="1" dirty="0" smtClean="0"/>
              <a:t>, </a:t>
            </a:r>
            <a:r>
              <a:rPr lang="en-US" b="1" dirty="0"/>
              <a:t>c</a:t>
            </a:r>
            <a:r>
              <a:rPr lang="ru-RU" b="1" dirty="0" err="1" smtClean="0"/>
              <a:t>ondition</a:t>
            </a:r>
            <a:r>
              <a:rPr lang="ru-RU" b="1" dirty="0" smtClean="0"/>
              <a:t>, </a:t>
            </a:r>
            <a:r>
              <a:rPr lang="en-US" b="1" dirty="0"/>
              <a:t>g</a:t>
            </a:r>
            <a:r>
              <a:rPr lang="ru-RU" b="1" dirty="0" err="1" smtClean="0"/>
              <a:t>rade</a:t>
            </a:r>
            <a:r>
              <a:rPr lang="ru-RU" b="1" dirty="0" smtClean="0">
                <a:cs typeface="Times New Roman"/>
              </a:rPr>
              <a:t>?</a:t>
            </a:r>
            <a:endParaRPr lang="ru-RU" dirty="0" smtClean="0">
              <a:cs typeface="Times New Roman"/>
            </a:endParaRPr>
          </a:p>
          <a:p>
            <a:pPr marL="0" indent="0">
              <a:buNone/>
            </a:pPr>
            <a:endParaRPr lang="ru-RU" dirty="0" smtClean="0"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cs typeface="Times New Roman"/>
              </a:rPr>
              <a:t>Будем считать эти признаки категориальными и </a:t>
            </a:r>
            <a:r>
              <a:rPr lang="ru-RU" dirty="0" err="1" smtClean="0">
                <a:cs typeface="Times New Roman"/>
              </a:rPr>
              <a:t>бинаризуем</a:t>
            </a:r>
            <a:r>
              <a:rPr lang="ru-RU" dirty="0" smtClean="0">
                <a:cs typeface="Times New Roman"/>
              </a:rPr>
              <a:t> их.</a:t>
            </a:r>
            <a:r>
              <a:rPr lang="ru-RU" dirty="0" smtClean="0"/>
              <a:t>      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158400"/>
              </p:ext>
            </p:extLst>
          </p:nvPr>
        </p:nvGraphicFramePr>
        <p:xfrm>
          <a:off x="107505" y="2984093"/>
          <a:ext cx="8928991" cy="1459865"/>
        </p:xfrm>
        <a:graphic>
          <a:graphicData uri="http://schemas.openxmlformats.org/drawingml/2006/table">
            <a:tbl>
              <a:tblPr firstRow="1" firstCol="1" bandRow="1"/>
              <a:tblGrid>
                <a:gridCol w="8928991"/>
              </a:tblGrid>
              <a:tr h="81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 smtClean="0"/>
                        <a:t>categorial_cols</a:t>
                      </a:r>
                      <a:r>
                        <a:rPr lang="en-US" sz="1200" dirty="0" smtClean="0"/>
                        <a:t> = [</a:t>
                      </a:r>
                      <a:r>
                        <a:rPr lang="en-US" sz="1200" b="1" dirty="0" smtClean="0">
                          <a:solidFill>
                            <a:srgbClr val="008080"/>
                          </a:solidFill>
                          <a:effectLst/>
                        </a:rPr>
                        <a:t>'floors'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b="1" dirty="0" smtClean="0">
                          <a:solidFill>
                            <a:srgbClr val="008080"/>
                          </a:solidFill>
                          <a:effectLst/>
                        </a:rPr>
                        <a:t>'view'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b="1" dirty="0" smtClean="0">
                          <a:solidFill>
                            <a:srgbClr val="008080"/>
                          </a:solidFill>
                          <a:effectLst/>
                        </a:rPr>
                        <a:t>'condition'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b="1" dirty="0" smtClean="0">
                          <a:solidFill>
                            <a:srgbClr val="008080"/>
                          </a:solidFill>
                          <a:effectLst/>
                        </a:rPr>
                        <a:t>'grade'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b="1" dirty="0" smtClean="0">
                          <a:solidFill>
                            <a:srgbClr val="008080"/>
                          </a:solidFill>
                          <a:effectLst/>
                        </a:rPr>
                        <a:t>'bedrooms'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b="1" dirty="0" smtClean="0">
                          <a:solidFill>
                            <a:srgbClr val="008080"/>
                          </a:solidFill>
                          <a:effectLst/>
                        </a:rPr>
                        <a:t>'bathrooms'</a:t>
                      </a:r>
                      <a:r>
                        <a:rPr lang="en-US" sz="1200" dirty="0" smtClean="0"/>
                        <a:t>]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/>
                      </a:r>
                      <a:br>
                        <a:rPr lang="en-US" sz="1200" dirty="0" smtClean="0"/>
                      </a:b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</a:rPr>
                        <a:t>for </a:t>
                      </a:r>
                      <a:r>
                        <a:rPr lang="en-US" sz="1200" dirty="0" smtClean="0"/>
                        <a:t>cc </a:t>
                      </a: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</a:rPr>
                        <a:t>in </a:t>
                      </a:r>
                      <a:r>
                        <a:rPr lang="en-US" sz="1200" dirty="0" err="1" smtClean="0"/>
                        <a:t>categorial_cols</a:t>
                      </a:r>
                      <a:r>
                        <a:rPr lang="en-US" sz="1200" dirty="0" smtClean="0"/>
                        <a:t>: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    dummies = </a:t>
                      </a:r>
                      <a:r>
                        <a:rPr lang="en-US" sz="1200" dirty="0" err="1" smtClean="0"/>
                        <a:t>pd.get_dummies</a:t>
                      </a:r>
                      <a:r>
                        <a:rPr lang="en-US" sz="1200" dirty="0" smtClean="0"/>
                        <a:t>(data[cc], </a:t>
                      </a:r>
                      <a:r>
                        <a:rPr lang="en-US" sz="1200" dirty="0" err="1" smtClean="0">
                          <a:solidFill>
                            <a:srgbClr val="660099"/>
                          </a:solidFill>
                          <a:effectLst/>
                        </a:rPr>
                        <a:t>drop_first</a:t>
                      </a:r>
                      <a:r>
                        <a:rPr lang="en-US" sz="1200" dirty="0" smtClean="0"/>
                        <a:t>=</a:t>
                      </a: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</a:rPr>
                        <a:t>False</a:t>
                      </a:r>
                      <a:r>
                        <a:rPr lang="en-US" sz="1200" dirty="0" smtClean="0"/>
                        <a:t>)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    dummies = </a:t>
                      </a:r>
                      <a:r>
                        <a:rPr lang="en-US" sz="1200" dirty="0" err="1" smtClean="0"/>
                        <a:t>dummies.add_prefix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b="1" dirty="0" smtClean="0">
                          <a:solidFill>
                            <a:srgbClr val="008080"/>
                          </a:solidFill>
                          <a:effectLst/>
                        </a:rPr>
                        <a:t>"{}#"</a:t>
                      </a:r>
                      <a:r>
                        <a:rPr lang="en-US" sz="1200" dirty="0" smtClean="0"/>
                        <a:t>.format(cc))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    </a:t>
                      </a:r>
                      <a:r>
                        <a:rPr lang="en-US" sz="1200" dirty="0" err="1" smtClean="0"/>
                        <a:t>data.drop</a:t>
                      </a:r>
                      <a:r>
                        <a:rPr lang="en-US" sz="1200" dirty="0" smtClean="0"/>
                        <a:t>(cc, </a:t>
                      </a:r>
                      <a:r>
                        <a:rPr lang="en-US" sz="1200" dirty="0" smtClean="0">
                          <a:solidFill>
                            <a:srgbClr val="660099"/>
                          </a:solidFill>
                          <a:effectLst/>
                        </a:rPr>
                        <a:t>axis</a:t>
                      </a:r>
                      <a:r>
                        <a:rPr lang="en-US" sz="1200" dirty="0" smtClean="0"/>
                        <a:t>=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>
                          <a:solidFill>
                            <a:srgbClr val="660099"/>
                          </a:solidFill>
                          <a:effectLst/>
                        </a:rPr>
                        <a:t>inplace</a:t>
                      </a:r>
                      <a:r>
                        <a:rPr lang="en-US" sz="1200" dirty="0" smtClean="0"/>
                        <a:t>=</a:t>
                      </a: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</a:rPr>
                        <a:t>True</a:t>
                      </a:r>
                      <a:r>
                        <a:rPr lang="en-US" sz="1200" dirty="0" smtClean="0"/>
                        <a:t>)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    data = </a:t>
                      </a:r>
                      <a:r>
                        <a:rPr lang="en-US" sz="1200" dirty="0" err="1" smtClean="0"/>
                        <a:t>data.join</a:t>
                      </a:r>
                      <a:r>
                        <a:rPr lang="en-US" sz="1200" dirty="0" smtClean="0"/>
                        <a:t>(dummies)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B"/>
                    </a:solidFill>
                  </a:tcPr>
                </a:tc>
              </a:tr>
            </a:tbl>
          </a:graphicData>
        </a:graphic>
      </p:graphicFrame>
      <p:sp>
        <p:nvSpPr>
          <p:cNvPr id="8" name="Объект 4"/>
          <p:cNvSpPr txBox="1">
            <a:spLocks/>
          </p:cNvSpPr>
          <p:nvPr/>
        </p:nvSpPr>
        <p:spPr>
          <a:xfrm>
            <a:off x="36512" y="451596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500" dirty="0" smtClean="0"/>
              <a:t>В результате был получен набор с 79 признаками.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726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Качество регрессии </a:t>
            </a:r>
            <a:r>
              <a:rPr lang="ru-RU" sz="4000" b="1" dirty="0" smtClean="0">
                <a:solidFill>
                  <a:schemeClr val="bg1"/>
                </a:solidFill>
              </a:rPr>
              <a:t>(</a:t>
            </a:r>
            <a:r>
              <a:rPr lang="en-US" sz="4000" b="1" dirty="0" err="1" smtClean="0">
                <a:solidFill>
                  <a:schemeClr val="bg1"/>
                </a:solidFill>
              </a:rPr>
              <a:t>kc_house_data</a:t>
            </a:r>
            <a:r>
              <a:rPr lang="ru-RU" sz="4000" b="1" dirty="0" smtClean="0">
                <a:solidFill>
                  <a:schemeClr val="bg1"/>
                </a:solidFill>
              </a:rPr>
              <a:t>)</a:t>
            </a:r>
            <a:endParaRPr lang="ru-RU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1622139"/>
                  </p:ext>
                </p:extLst>
              </p:nvPr>
            </p:nvGraphicFramePr>
            <p:xfrm>
              <a:off x="107505" y="1442632"/>
              <a:ext cx="8856983" cy="14681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36303"/>
                    <a:gridCol w="3096344"/>
                    <a:gridCol w="3024336"/>
                  </a:tblGrid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</a:rPr>
                            <a:t>RMSE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5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="1" i="1" smtClean="0"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sz="1500" b="1" i="1" smtClean="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404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Линейная </a:t>
                          </a:r>
                          <a:r>
                            <a:rPr lang="ru-RU" sz="1500" dirty="0" smtClean="0">
                              <a:effectLst/>
                            </a:rPr>
                            <a:t>регрессия (без бинаризации) 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216029.37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0.6537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404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 smtClean="0">
                              <a:effectLst/>
                            </a:rPr>
                            <a:t>Линейная регрессия (с бинаризацией) 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201519.08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0.6987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1622139"/>
                  </p:ext>
                </p:extLst>
              </p:nvPr>
            </p:nvGraphicFramePr>
            <p:xfrm>
              <a:off x="107505" y="1442632"/>
              <a:ext cx="8856983" cy="14681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36303"/>
                    <a:gridCol w="3096344"/>
                    <a:gridCol w="3024336"/>
                  </a:tblGrid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</a:rPr>
                            <a:t>RMSE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93145" t="-9859" b="-263380"/>
                          </a:stretch>
                        </a:blipFill>
                      </a:tcPr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Линейная </a:t>
                          </a:r>
                          <a:r>
                            <a:rPr lang="ru-RU" sz="1500" dirty="0" smtClean="0">
                              <a:effectLst/>
                            </a:rPr>
                            <a:t>регрессия (без бинаризации) 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216029.37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0.6537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103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 smtClean="0">
                              <a:effectLst/>
                            </a:rPr>
                            <a:t>Линейная регрессия (с бинаризацией) 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201519.08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0.6987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03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Гребневая регрессия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113588"/>
                <a:ext cx="9144000" cy="38884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dirty="0"/>
                  <a:t>Метод гребневой регрессии</a:t>
                </a:r>
                <a:r>
                  <a:rPr lang="ru-RU" dirty="0"/>
                  <a:t> </a:t>
                </a:r>
                <a:r>
                  <a:rPr lang="ru-RU" dirty="0" smtClean="0"/>
                  <a:t>решает </a:t>
                </a:r>
                <a:r>
                  <a:rPr lang="ru-RU" dirty="0"/>
                  <a:t>проблему </a:t>
                </a:r>
                <a:r>
                  <a:rPr lang="ru-RU" dirty="0" smtClean="0"/>
                  <a:t>вырожденности </a:t>
                </a:r>
                <a:r>
                  <a:rPr lang="ru-RU" dirty="0"/>
                  <a:t>с помощью добавления к функционалу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𝑄</m:t>
                    </m:r>
                  </m:oMath>
                </a14:m>
                <a:r>
                  <a:rPr lang="ru-RU" dirty="0"/>
                  <a:t> регуляризатора, штрафующего большие значения квадрата евклидовой нормы вектора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𝑤</m:t>
                    </m:r>
                  </m:oMath>
                </a14:m>
                <a:r>
                  <a:rPr lang="ru-RU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гр</m:t>
                          </m:r>
                        </m:sub>
                      </m:sSub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80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ru-RU" sz="2800" i="1">
                          <a:latin typeface="Cambria Math"/>
                        </a:rPr>
                        <m:t>≔</m:t>
                      </m:r>
                      <m:sSubSup>
                        <m:sSub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ru-RU" sz="28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sz="2800" i="1">
                          <a:latin typeface="Cambria Math"/>
                        </a:rPr>
                        <m:t>+</m:t>
                      </m:r>
                      <m:r>
                        <a:rPr lang="ru-RU" sz="2800" i="1">
                          <a:latin typeface="Cambria Math"/>
                        </a:rPr>
                        <m:t>𝛼</m:t>
                      </m:r>
                      <m:sSubSup>
                        <m:sSub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sz="2800" i="1">
                          <a:latin typeface="Cambria Math"/>
                        </a:rPr>
                        <m:t>→</m:t>
                      </m:r>
                      <m:limLow>
                        <m:limLowPr>
                          <m:ctrlPr>
                            <a:rPr lang="ru-RU" sz="2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 sz="2800">
                              <a:latin typeface="Cambria Math"/>
                            </a:rPr>
                            <m:t>min</m:t>
                          </m:r>
                        </m:e>
                        <m:lim>
                          <m:r>
                            <a:rPr lang="en-US" sz="2800" i="1">
                              <a:latin typeface="Cambria Math"/>
                            </a:rPr>
                            <m:t>𝑤</m:t>
                          </m:r>
                        </m:lim>
                      </m:limLow>
                    </m:oMath>
                  </m:oMathPara>
                </a14:m>
                <a:endParaRPr lang="ru-RU" sz="2800" dirty="0"/>
              </a:p>
              <a:p>
                <a:pPr marL="0" indent="0">
                  <a:buNone/>
                </a:pPr>
                <a:r>
                  <a:rPr lang="ru-RU" dirty="0" smtClean="0"/>
                  <a:t>где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𝛼</m:t>
                    </m:r>
                    <m:r>
                      <a:rPr lang="ru-RU" i="1">
                        <a:latin typeface="Cambria Math"/>
                      </a:rPr>
                      <m:t>≥0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144000" cy="5184576"/>
              </a:xfrm>
              <a:blipFill rotWithShape="1">
                <a:blip r:embed="rId2"/>
                <a:stretch>
                  <a:fillRect l="-1667" t="-1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0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Гребневая регрессия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lexey\PycharmProjects\DataScience\Lab_Regression\Figures\Ridge_coeffici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31590"/>
            <a:ext cx="9073008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5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Как найти коэффициенты регрессии?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1"/>
                <a:ext cx="9144000" cy="33944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2400" dirty="0"/>
                  <a:t>Для дифференцируемой функции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гр</m:t>
                        </m:r>
                      </m:sub>
                    </m:sSub>
                  </m:oMath>
                </a14:m>
                <a:r>
                  <a:rPr lang="ru-RU" sz="2400" dirty="0"/>
                  <a:t> необходимое условие минимума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гр</m:t>
                            </m:r>
                          </m:sub>
                        </m:sSub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ru-RU" sz="2400" i="1">
                        <a:latin typeface="Cambria Math"/>
                      </a:rPr>
                      <m:t>=0,</m:t>
                    </m:r>
                    <m:r>
                      <a:rPr lang="ru-RU" sz="2400" i="1">
                        <a:latin typeface="Cambria Math"/>
                      </a:rPr>
                      <m:t>𝑗</m:t>
                    </m:r>
                    <m:r>
                      <a:rPr lang="ru-RU" sz="2400" i="1">
                        <a:latin typeface="Cambria Math"/>
                      </a:rPr>
                      <m:t>=0,1,…,</m:t>
                    </m:r>
                    <m:r>
                      <a:rPr lang="ru-RU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ru-RU" sz="2400" dirty="0"/>
                  <a:t> в матричной форме имеет вид: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acc>
                            <m:accPr>
                              <m:chr m:val="̂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  <m:r>
                            <a:rPr lang="ru-RU" sz="2400" i="1">
                              <a:latin typeface="Cambria Math"/>
                            </a:rPr>
                            <m:t>−</m:t>
                          </m:r>
                          <m:r>
                            <a:rPr lang="ru-RU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+2</m:t>
                      </m:r>
                      <m:r>
                        <a:rPr lang="ru-RU" sz="2400" i="1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ru-RU" sz="2400" i="1">
                          <a:latin typeface="Cambria Math"/>
                        </a:rPr>
                        <m:t>=0⟹(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ru-RU" sz="2400" i="1">
                          <a:latin typeface="Cambria Math"/>
                        </a:rPr>
                        <m:t>+</m:t>
                      </m:r>
                      <m:r>
                        <a:rPr lang="ru-RU" sz="2400" i="1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ru-RU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/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Откуда </a:t>
                </a:r>
                <a:r>
                  <a:rPr lang="ru-RU" sz="2400" dirty="0"/>
                  <a:t>получаем, что, в случае </a:t>
                </a:r>
                <a:r>
                  <a:rPr lang="ru-RU" sz="2400" dirty="0" err="1"/>
                  <a:t>невырожденности</a:t>
                </a:r>
                <a:r>
                  <a:rPr lang="ru-RU" sz="2400" dirty="0"/>
                  <a:t> матрицы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  <m:acc>
                      <m:accPr>
                        <m:chr m:val="̃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ru-RU" sz="2400" i="1">
                        <a:latin typeface="Cambria Math"/>
                      </a:rPr>
                      <m:t>+</m:t>
                    </m:r>
                    <m:r>
                      <a:rPr lang="ru-RU" sz="2400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2400" dirty="0"/>
                  <a:t>, решение системы нормальных уравнений выглядит следующим образом: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ru-RU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̃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ru-RU" sz="2400" i="1">
                              <a:latin typeface="Cambria Math"/>
                            </a:rPr>
                            <m:t>+</m:t>
                          </m:r>
                          <m:r>
                            <a:rPr lang="ru-RU" sz="2400" i="1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sz="2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ru-RU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2"/>
                <a:stretch>
                  <a:fillRect l="-1000" t="-9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9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Гребневая регрессии </a:t>
            </a:r>
            <a:r>
              <a:rPr lang="en-US" b="1" dirty="0" smtClean="0">
                <a:solidFill>
                  <a:schemeClr val="bg1"/>
                </a:solidFill>
              </a:rPr>
              <a:t>(DAAL)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92340"/>
              </p:ext>
            </p:extLst>
          </p:nvPr>
        </p:nvGraphicFramePr>
        <p:xfrm>
          <a:off x="107504" y="1167594"/>
          <a:ext cx="8964488" cy="1728192"/>
        </p:xfrm>
        <a:graphic>
          <a:graphicData uri="http://schemas.openxmlformats.org/drawingml/2006/table">
            <a:tbl>
              <a:tblPr firstRow="1" firstCol="1" bandRow="1"/>
              <a:tblGrid>
                <a:gridCol w="8964488"/>
              </a:tblGrid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from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daal.algorithms.ridge_regression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import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training,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prediction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err="1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def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trainModel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trainData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trainDependentVariables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metodIndex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):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algorithm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training.Batch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()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algorithm.input.set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training.data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trainData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algorithm.input.set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training.dependentVariables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trainDependentVariables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return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algorithm.compute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Прогнозирование</a:t>
            </a:r>
            <a:r>
              <a:rPr lang="en-US" b="1" dirty="0">
                <a:solidFill>
                  <a:schemeClr val="bg1"/>
                </a:solidFill>
              </a:rPr>
              <a:t> (DAAL)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914697"/>
              </p:ext>
            </p:extLst>
          </p:nvPr>
        </p:nvGraphicFramePr>
        <p:xfrm>
          <a:off x="107504" y="1275606"/>
          <a:ext cx="8928992" cy="1911096"/>
        </p:xfrm>
        <a:graphic>
          <a:graphicData uri="http://schemas.openxmlformats.org/drawingml/2006/table">
            <a:tbl>
              <a:tblPr firstRow="1" firstCol="1" bandRow="1"/>
              <a:tblGrid>
                <a:gridCol w="8928992"/>
              </a:tblGrid>
              <a:tr h="1853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err="1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def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predictResults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(data, model):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algorithm =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prediction.Batch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()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algorithm.input.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setNumericTableInput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prediction.data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data)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algorithm.input.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setModelInput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prediction.model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model)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return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algorithm.compute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predictionResult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predictResults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currentValidationData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model)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predicted =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predictionResult.get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prediction.prediction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Гребневая регрессии </a:t>
            </a: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Scikit</a:t>
            </a:r>
            <a:r>
              <a:rPr lang="en-US" b="1" dirty="0" smtClean="0">
                <a:solidFill>
                  <a:schemeClr val="bg1"/>
                </a:solidFill>
              </a:rPr>
              <a:t>-learn)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85122"/>
              </p:ext>
            </p:extLst>
          </p:nvPr>
        </p:nvGraphicFramePr>
        <p:xfrm>
          <a:off x="107505" y="1329612"/>
          <a:ext cx="8928991" cy="1080120"/>
        </p:xfrm>
        <a:graphic>
          <a:graphicData uri="http://schemas.openxmlformats.org/drawingml/2006/table">
            <a:tbl>
              <a:tblPr firstRow="1" firstCol="1" bandRow="1"/>
              <a:tblGrid>
                <a:gridCol w="8928991"/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err="1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def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ridge_regression_model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dataX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dataY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alphaParam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ridge =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linear_model.Ridge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(alpha =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alphaParam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ridge.fit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dataX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dataY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return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ridge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9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Коэффициенты регрессии (</a:t>
            </a:r>
            <a:r>
              <a:rPr lang="en-US" sz="4000" b="1" dirty="0" err="1">
                <a:solidFill>
                  <a:schemeClr val="bg1"/>
                </a:solidFill>
              </a:rPr>
              <a:t>kc_house_data</a:t>
            </a:r>
            <a:r>
              <a:rPr lang="ru-RU" sz="4000" b="1" dirty="0">
                <a:solidFill>
                  <a:schemeClr val="bg1"/>
                </a:solidFill>
              </a:rPr>
              <a:t>)</a:t>
            </a:r>
            <a:endParaRPr lang="ru-RU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1112967"/>
                  </p:ext>
                </p:extLst>
              </p:nvPr>
            </p:nvGraphicFramePr>
            <p:xfrm>
              <a:off x="1259632" y="1113588"/>
              <a:ext cx="6624736" cy="39944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50542"/>
                    <a:gridCol w="2181015"/>
                    <a:gridCol w="2293179"/>
                  </a:tblGrid>
                  <a:tr h="418141"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881" marR="8881" marT="6661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400" b="1" dirty="0" smtClean="0">
                              <a:effectLst/>
                            </a:rPr>
                            <a:t>Линейная регрессия</a:t>
                          </a:r>
                          <a:endParaRPr lang="ru-RU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881" marR="8881" marT="6661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400" b="1" i="0" u="none" strike="noStrike" dirty="0" smtClean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Гребневая</a:t>
                          </a:r>
                          <a:r>
                            <a:rPr lang="ru-RU" sz="1400" b="1" i="0" u="none" strike="noStrike" baseline="0" dirty="0" smtClean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 регрессия</a:t>
                          </a:r>
                          <a:r>
                            <a:rPr lang="en-US" sz="1400" b="1" i="0" u="none" strike="noStrike" baseline="0" dirty="0" smtClean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 </a:t>
                          </a:r>
                          <a:r>
                            <a:rPr lang="en-US" sz="1400" b="0" dirty="0" smtClean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400" b="0" i="1" smtClean="0">
                                  <a:effectLst/>
                                  <a:latin typeface="Cambria Math"/>
                                </a:rPr>
                                <m:t>α</m:t>
                              </m:r>
                              <m:r>
                                <a:rPr lang="ru-RU" sz="1400" b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effectLst/>
                                  <a:latin typeface="Cambria Math"/>
                                </a:rPr>
                                <m:t>100</m:t>
                              </m:r>
                            </m:oMath>
                          </a14:m>
                          <a:r>
                            <a:rPr lang="en-US" sz="1400" b="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ru-RU" sz="1400" b="0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881" marR="8881" marT="6661" marB="0" anchor="b"/>
                    </a:tc>
                  </a:tr>
                  <a:tr h="38482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 err="1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sqft_living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137.158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199.497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 err="1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sqft_lot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0.004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-0.025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waterfront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507050.288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279553.724</a:t>
                          </a:r>
                        </a:p>
                      </a:txBody>
                      <a:tcPr marL="9525" marR="9525" marT="9525" marB="0" anchor="b"/>
                    </a:tc>
                  </a:tr>
                  <a:tr h="166681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 err="1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sqft_above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-27.394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-6.078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 err="1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yr_built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-2811.089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-2476.236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 err="1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yr_renovated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24.777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30.367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sqft_living15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47.757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54.120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sqft_lot15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-0.590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-0.666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floors#1.0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-104148.147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-72887.905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floors#1.5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-81284.311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-50086.982</a:t>
                          </a:r>
                        </a:p>
                      </a:txBody>
                      <a:tcPr marL="9525" marR="9525" marT="9525" marB="0" anchor="b"/>
                    </a:tc>
                  </a:tr>
                  <a:tr h="23257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floors#2.0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-74030.356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-42325.511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floors#2.5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43510.834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62092.027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floors#3.0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35744.157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86355.667</a:t>
                          </a:r>
                        </a:p>
                      </a:txBody>
                      <a:tcPr marL="9525" marR="9525" marT="9525" marB="0" anchor="b"/>
                    </a:tc>
                  </a:tr>
                  <a:tr h="166681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floors#3.5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180207.823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16852.704</a:t>
                          </a: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1112967"/>
                  </p:ext>
                </p:extLst>
              </p:nvPr>
            </p:nvGraphicFramePr>
            <p:xfrm>
              <a:off x="1259632" y="1113588"/>
              <a:ext cx="6624736" cy="39944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50542"/>
                    <a:gridCol w="2181015"/>
                    <a:gridCol w="2293179"/>
                  </a:tblGrid>
                  <a:tr h="433381"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881" marR="8881" marT="6661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400" b="1" dirty="0" smtClean="0">
                              <a:effectLst/>
                            </a:rPr>
                            <a:t>Линейная регрессия</a:t>
                          </a:r>
                          <a:endParaRPr lang="ru-RU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881" marR="8881" marT="6661" marB="0" anchor="b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881" marR="8881" marT="6661" marB="0" anchor="b">
                        <a:blipFill rotWithShape="1">
                          <a:blip r:embed="rId2"/>
                          <a:stretch>
                            <a:fillRect l="-189096" t="-11268" r="-266" b="-842254"/>
                          </a:stretch>
                        </a:blipFill>
                      </a:tcPr>
                    </a:tc>
                  </a:tr>
                  <a:tr h="38482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 err="1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sqft_living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137.158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199.497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 err="1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sqft_lot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0.004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-0.025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waterfront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507050.288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279553.724</a:t>
                          </a:r>
                        </a:p>
                      </a:txBody>
                      <a:tcPr marL="9525" marR="9525" marT="9525" marB="0" anchor="b"/>
                    </a:tc>
                  </a:tr>
                  <a:tr h="17716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 err="1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sqft_above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-27.394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-6.078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 err="1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yr_built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-2811.089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-2476.236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 err="1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yr_renovated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24.777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30.367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sqft_living15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47.757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54.120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sqft_lot15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-0.590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-0.666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floors#1.0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-104148.147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-72887.905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floors#1.5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-81284.311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-50086.982</a:t>
                          </a:r>
                        </a:p>
                      </a:txBody>
                      <a:tcPr marL="9525" marR="9525" marT="9525" marB="0" anchor="b"/>
                    </a:tc>
                  </a:tr>
                  <a:tr h="23257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floors#2.0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-74030.356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-42325.511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floors#2.5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43510.834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62092.027</a:t>
                          </a: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floors#3.0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35744.157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86355.667</a:t>
                          </a:r>
                        </a:p>
                      </a:txBody>
                      <a:tcPr marL="9525" marR="9525" marT="9525" marB="0" anchor="b"/>
                    </a:tc>
                  </a:tr>
                  <a:tr h="17716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libri"/>
                            </a:rPr>
                            <a:t>floors#3.5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180207.823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16852.704</a:t>
                          </a: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527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</a:rPr>
              <a:t>Характеристики объектов </a:t>
            </a:r>
            <a:r>
              <a:rPr lang="ru-RU" sz="3800" b="1" dirty="0">
                <a:solidFill>
                  <a:schemeClr val="bg1"/>
                </a:solidFill>
              </a:rPr>
              <a:t>недвижимости</a:t>
            </a:r>
            <a:endParaRPr lang="ru-RU" sz="38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Объективные характеристики:</a:t>
            </a:r>
          </a:p>
          <a:p>
            <a:pPr marL="914400" lvl="1" indent="-514350"/>
            <a:r>
              <a:rPr lang="ru-RU" i="1" dirty="0" smtClean="0"/>
              <a:t>технический паспорт</a:t>
            </a:r>
          </a:p>
          <a:p>
            <a:pPr marL="514350" indent="-514350">
              <a:buAutoNum type="arabicPeriod"/>
            </a:pPr>
            <a:r>
              <a:rPr lang="ru-RU" dirty="0" smtClean="0"/>
              <a:t>Субъективные характеристики (Как измерить?):</a:t>
            </a:r>
          </a:p>
          <a:p>
            <a:pPr marL="914400" lvl="1" indent="-514350"/>
            <a:r>
              <a:rPr lang="ru-RU" i="1" dirty="0" smtClean="0"/>
              <a:t>состояние объекта недвижимости;</a:t>
            </a:r>
          </a:p>
          <a:p>
            <a:pPr marL="914400" lvl="1" indent="-514350"/>
            <a:r>
              <a:rPr lang="ru-RU" i="1" dirty="0" smtClean="0"/>
              <a:t>престижность района;</a:t>
            </a:r>
          </a:p>
          <a:p>
            <a:pPr marL="914400" lvl="1" indent="-514350"/>
            <a:r>
              <a:rPr lang="ru-RU" i="1" dirty="0"/>
              <a:t>…</a:t>
            </a:r>
          </a:p>
          <a:p>
            <a:pPr marL="914400" lvl="1" indent="-514350"/>
            <a:endParaRPr lang="ru-RU" i="1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458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Качество регрессии (</a:t>
            </a:r>
            <a:r>
              <a:rPr lang="en-US" sz="4000" b="1" dirty="0" err="1">
                <a:solidFill>
                  <a:schemeClr val="bg1"/>
                </a:solidFill>
              </a:rPr>
              <a:t>kc_house_data</a:t>
            </a:r>
            <a:r>
              <a:rPr lang="ru-RU" sz="4000" b="1" dirty="0">
                <a:solidFill>
                  <a:schemeClr val="bg1"/>
                </a:solidFill>
              </a:rPr>
              <a:t>)</a:t>
            </a:r>
            <a:endParaRPr lang="ru-RU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4205415"/>
                  </p:ext>
                </p:extLst>
              </p:nvPr>
            </p:nvGraphicFramePr>
            <p:xfrm>
              <a:off x="107505" y="1167595"/>
              <a:ext cx="8856983" cy="12982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36303"/>
                    <a:gridCol w="3096344"/>
                    <a:gridCol w="3024336"/>
                  </a:tblGrid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</a:rPr>
                            <a:t>RMSE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5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="1" i="1" smtClean="0"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sz="1500" b="1" i="1" smtClean="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404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Линейная регрессия 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201519.08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0.6987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 smtClean="0">
                              <a:effectLst/>
                            </a:rPr>
                            <a:t>Гребневая регрессия </a:t>
                          </a:r>
                          <a:r>
                            <a:rPr lang="en-US" sz="1500" b="0" dirty="0" smtClean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500" b="0" i="1" smtClean="0">
                                  <a:effectLst/>
                                  <a:latin typeface="Cambria Math"/>
                                </a:rPr>
                                <m:t>α</m:t>
                              </m:r>
                              <m:r>
                                <a:rPr lang="ru-RU" sz="1500" b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00" b="0" i="1" smtClean="0">
                                  <a:effectLst/>
                                  <a:latin typeface="Cambria Math"/>
                                </a:rPr>
                                <m:t>100</m:t>
                              </m:r>
                            </m:oMath>
                          </a14:m>
                          <a:r>
                            <a:rPr lang="en-US" sz="1500" b="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ru-RU" sz="15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212315.58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0.6655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4205415"/>
                  </p:ext>
                </p:extLst>
              </p:nvPr>
            </p:nvGraphicFramePr>
            <p:xfrm>
              <a:off x="107505" y="1167595"/>
              <a:ext cx="8856983" cy="12982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36303"/>
                    <a:gridCol w="3096344"/>
                    <a:gridCol w="3024336"/>
                  </a:tblGrid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</a:rPr>
                            <a:t>RMSE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93145" t="-9859" b="-200000"/>
                          </a:stretch>
                        </a:blipFill>
                      </a:tcPr>
                    </a:tc>
                  </a:tr>
                  <a:tr h="3404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Линейная регрессия 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201519.08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0.6987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23" t="-155814" r="-223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212315.58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0.6655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295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Bias-Variance Tradeoff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1"/>
                <a:ext cx="9144000" cy="33944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 smtClean="0"/>
                  <a:t>В случае, когда прогнозируемая переменная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𝑌</m:t>
                    </m:r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ru-RU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2000" i="1">
                            <a:latin typeface="Cambria Math"/>
                          </a:rPr>
                          <m:t>𝑗</m:t>
                        </m:r>
                        <m:r>
                          <a:rPr lang="ru-RU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sz="2000" i="1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nary>
                  </m:oMath>
                </a14:m>
                <a:r>
                  <a:rPr lang="ru-RU" sz="2000" dirty="0" smtClean="0"/>
                  <a:t>, 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𝒩</m:t>
                    </m:r>
                    <m:r>
                      <a:rPr lang="ru-RU" sz="2000" b="0" i="1" smtClean="0">
                        <a:latin typeface="Cambria Math"/>
                        <a:ea typeface="Cambria Math"/>
                      </a:rPr>
                      <m:t>(0, </m:t>
                    </m:r>
                    <m:sSub>
                      <m:sSubPr>
                        <m:ctrlPr>
                          <a:rPr lang="ru-RU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𝜀</m:t>
                        </m:r>
                      </m:sub>
                    </m:sSub>
                    <m:r>
                      <a:rPr lang="ru-RU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ru-RU" sz="2000" dirty="0" smtClean="0"/>
                  <a:t>квадрат ошибки предсказания в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2000" dirty="0" smtClean="0"/>
                  <a:t> равен:</a:t>
                </a:r>
              </a:p>
              <a:p>
                <a:pPr marL="0" indent="0" algn="ctr">
                  <a:buNone/>
                </a:pPr>
                <a:r>
                  <a:rPr lang="en-US" sz="2000" b="0" dirty="0" smtClean="0"/>
                  <a:t>e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𝑟𝑟𝑜𝑟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𝑖𝑎𝑠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sub>
                        </m:sSub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/>
                  <a:t>, 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где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ru-RU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ru-RU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sz="2400" i="1">
                            <a:latin typeface="Cambria Math"/>
                          </a:rPr>
                          <m:t>𝑚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i="1">
                        <a:latin typeface="Cambria Math"/>
                      </a:rPr>
                      <m:t>𝑖𝑎𝑠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acc>
                      <m:accPr>
                        <m:chr m:val="̂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𝑣𝑎𝑟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𝐸</m:t>
                    </m:r>
                    <m:r>
                      <a:rPr lang="en-US" sz="20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  <m:r>
                          <a:rPr lang="en-US" sz="2000" i="1">
                            <a:latin typeface="Cambria Math"/>
                          </a:rPr>
                          <m:t>[</m:t>
                        </m:r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]</m:t>
                        </m:r>
                        <m:r>
                          <a:rPr lang="ru-RU" sz="20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ru-RU" sz="2000" dirty="0" smtClean="0"/>
                  <a:t>.</a:t>
                </a:r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Если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0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ru-RU" sz="1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ru-RU" sz="1800" b="0" i="1" smtClean="0">
                        <a:latin typeface="Cambria Math"/>
                      </a:rPr>
                      <m:t>,…,</m:t>
                    </m:r>
                    <m:acc>
                      <m:accPr>
                        <m:chr m:val="̂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найдены с помощью МНК, то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𝐵𝑖𝑎𝑠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ru-RU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ru-RU" sz="2000" dirty="0" smtClean="0"/>
                  <a:t>.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4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0151"/>
                <a:ext cx="9144000" cy="3394472"/>
              </a:xfrm>
              <a:blipFill rotWithShape="1">
                <a:blip r:embed="rId2"/>
                <a:stretch>
                  <a:fillRect l="-667" t="-14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Bias-Variance Tradeoff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lexey\PycharmProjects\DataScience\Lab_Regression\Figures\Bias_Vari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9582"/>
            <a:ext cx="8095828" cy="40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Качество регрессии (</a:t>
            </a:r>
            <a:r>
              <a:rPr lang="en-US" sz="4000" b="1" dirty="0" err="1">
                <a:solidFill>
                  <a:schemeClr val="bg1"/>
                </a:solidFill>
              </a:rPr>
              <a:t>kc_house_data</a:t>
            </a:r>
            <a:r>
              <a:rPr lang="ru-RU" sz="4000" b="1" dirty="0">
                <a:solidFill>
                  <a:schemeClr val="bg1"/>
                </a:solidFill>
              </a:rPr>
              <a:t>)</a:t>
            </a:r>
            <a:endParaRPr lang="ru-RU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043846"/>
                  </p:ext>
                </p:extLst>
              </p:nvPr>
            </p:nvGraphicFramePr>
            <p:xfrm>
              <a:off x="107505" y="2067694"/>
              <a:ext cx="8856983" cy="17303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16223"/>
                    <a:gridCol w="1656184"/>
                    <a:gridCol w="1590438"/>
                    <a:gridCol w="1797069"/>
                    <a:gridCol w="1797069"/>
                  </a:tblGrid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Обучающая</a:t>
                          </a:r>
                          <a:r>
                            <a:rPr lang="ru-RU" sz="1500" baseline="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выборка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Тестовая</a:t>
                          </a:r>
                          <a:r>
                            <a:rPr lang="ru-RU" sz="1500" baseline="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выборка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RMSE</a:t>
                          </a:r>
                          <a:endParaRPr lang="ru-RU" sz="15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5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sz="15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5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RMSE</a:t>
                          </a:r>
                          <a:endParaRPr lang="ru-RU" sz="15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5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sz="15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5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</a:tr>
                  <a:tr h="3404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Линейная регрессия 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199766.58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0.6927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228253.22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0.6624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 smtClean="0">
                              <a:effectLst/>
                            </a:rPr>
                            <a:t>Гребневая регрессия </a:t>
                          </a:r>
                          <a:r>
                            <a:rPr lang="en-US" sz="1500" b="0" dirty="0" smtClean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500" b="0" i="1" smtClean="0">
                                  <a:effectLst/>
                                  <a:latin typeface="Cambria Math"/>
                                </a:rPr>
                                <m:t>α</m:t>
                              </m:r>
                              <m:r>
                                <a:rPr lang="ru-RU" sz="1500" b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1500" b="0" i="1" smtClean="0">
                                  <a:effectLst/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500" b="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ru-RU" sz="15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200357.90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0.6908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223157.15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0.6773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043846"/>
                  </p:ext>
                </p:extLst>
              </p:nvPr>
            </p:nvGraphicFramePr>
            <p:xfrm>
              <a:off x="107505" y="2067694"/>
              <a:ext cx="8856983" cy="17303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16223"/>
                    <a:gridCol w="1656184"/>
                    <a:gridCol w="1590438"/>
                    <a:gridCol w="1797069"/>
                    <a:gridCol w="1797069"/>
                  </a:tblGrid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Обучающая</a:t>
                          </a:r>
                          <a:r>
                            <a:rPr lang="ru-RU" sz="1500" baseline="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выборка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Тестовая</a:t>
                          </a:r>
                          <a:r>
                            <a:rPr lang="ru-RU" sz="1500" baseline="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выборка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RMSE</a:t>
                          </a:r>
                          <a:endParaRPr lang="ru-RU" sz="15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31034" t="-108451" r="-226054" b="-221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RMSE</a:t>
                          </a:r>
                          <a:endParaRPr lang="ru-RU" sz="15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92881" t="-108451" b="-221127"/>
                          </a:stretch>
                        </a:blipFill>
                      </a:tcPr>
                    </a:tc>
                  </a:tr>
                  <a:tr h="3404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Линейная регрессия 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199766.58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0.6927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228253.22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0.6624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2" t="-237209" r="-338973" b="-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200357.90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0.6908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223157.15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0.6773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939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Набор данных </a:t>
            </a:r>
            <a:r>
              <a:rPr lang="en-US" sz="2000" dirty="0" err="1" smtClean="0"/>
              <a:t>kc_house_data</a:t>
            </a:r>
            <a:r>
              <a:rPr lang="ru-RU" sz="2000" dirty="0" smtClean="0"/>
              <a:t> был разделен на обучающую и тестовую выборку в соотношении </a:t>
            </a:r>
            <a:r>
              <a:rPr lang="en-US" sz="2000" dirty="0" smtClean="0"/>
              <a:t>80/20.</a:t>
            </a:r>
            <a:r>
              <a:rPr lang="ru-RU" sz="2000" dirty="0" smtClean="0"/>
              <a:t> </a:t>
            </a:r>
            <a:endParaRPr 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4"/>
              <p:cNvSpPr txBox="1">
                <a:spLocks/>
              </p:cNvSpPr>
              <p:nvPr/>
            </p:nvSpPr>
            <p:spPr>
              <a:xfrm>
                <a:off x="36512" y="3936455"/>
                <a:ext cx="9144000" cy="9395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 i="1" smtClean="0">
                        <a:latin typeface="Cambria Math"/>
                      </a:rPr>
                      <m:t>α</m:t>
                    </m:r>
                    <m:r>
                      <a:rPr lang="ru-RU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ru-RU" sz="2000" dirty="0" smtClean="0"/>
                  <a:t> – оптимальное значение параметра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 i="1">
                        <a:latin typeface="Cambria Math"/>
                      </a:rPr>
                      <m:t>α</m:t>
                    </m:r>
                  </m:oMath>
                </a14:m>
                <a:r>
                  <a:rPr lang="ru-RU" sz="2000" dirty="0" smtClean="0"/>
                  <a:t> на интервале </a:t>
                </a:r>
                <a:r>
                  <a:rPr lang="en-US" sz="2000" dirty="0" smtClean="0"/>
                  <a:t>[</a:t>
                </a:r>
                <a:r>
                  <a:rPr lang="ru-RU" sz="2000" dirty="0" smtClean="0"/>
                  <a:t>0, </a:t>
                </a:r>
                <a:r>
                  <a:rPr lang="ru-RU" sz="2000" dirty="0" smtClean="0"/>
                  <a:t>100</a:t>
                </a:r>
                <a:r>
                  <a:rPr lang="en-US" sz="2000" dirty="0" smtClean="0"/>
                  <a:t>]</a:t>
                </a:r>
                <a:r>
                  <a:rPr lang="ru-RU" sz="2000" dirty="0" smtClean="0"/>
                  <a:t> </a:t>
                </a:r>
                <a:r>
                  <a:rPr lang="ru-RU" sz="2000" dirty="0" smtClean="0"/>
                  <a:t>с шагом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>1,</a:t>
                </a:r>
                <a:r>
                  <a:rPr lang="ru-RU" sz="2000" dirty="0" smtClean="0"/>
                  <a:t> </a:t>
                </a:r>
                <a:r>
                  <a:rPr lang="ru-RU" sz="2000" dirty="0" smtClean="0"/>
                  <a:t>при котором </a:t>
                </a:r>
                <a:r>
                  <a:rPr lang="en-US" sz="2000" dirty="0" smtClean="0"/>
                  <a:t>RMSE </a:t>
                </a:r>
                <a:r>
                  <a:rPr lang="ru-RU" sz="2000" dirty="0" smtClean="0"/>
                  <a:t>на тестовой выборке </a:t>
                </a:r>
                <a:r>
                  <a:rPr lang="ru-RU" sz="2000" dirty="0" smtClean="0"/>
                  <a:t>минимальна.   </a:t>
                </a:r>
                <a:endParaRPr lang="ru-RU" sz="2000" dirty="0"/>
              </a:p>
            </p:txBody>
          </p:sp>
        </mc:Choice>
        <mc:Fallback>
          <p:sp>
            <p:nvSpPr>
              <p:cNvPr id="6" name="Объект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" y="3936455"/>
                <a:ext cx="9144000" cy="939551"/>
              </a:xfrm>
              <a:prstGeom prst="rect">
                <a:avLst/>
              </a:prstGeom>
              <a:blipFill rotWithShape="1">
                <a:blip r:embed="rId3"/>
                <a:stretch>
                  <a:fillRect l="-733" t="-3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4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Лассо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1"/>
                <a:ext cx="9144000" cy="339447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u-RU" b="1" dirty="0" smtClean="0"/>
                  <a:t>Метод </a:t>
                </a:r>
                <a:r>
                  <a:rPr lang="ru-RU" b="1" dirty="0"/>
                  <a:t>Лассо</a:t>
                </a:r>
                <a:r>
                  <a:rPr lang="ru-RU" dirty="0"/>
                  <a:t> штрафует большие значения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- нормы вектора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𝑤</m:t>
                    </m:r>
                  </m:oMath>
                </a14:m>
                <a:r>
                  <a:rPr lang="ru-RU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л</m:t>
                          </m:r>
                        </m:sub>
                      </m:sSub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80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ru-RU" sz="2800" i="1">
                          <a:latin typeface="Cambria Math"/>
                        </a:rPr>
                        <m:t>≔</m:t>
                      </m:r>
                      <m:sSubSup>
                        <m:sSub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ru-RU" sz="28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sz="2800" i="1">
                          <a:latin typeface="Cambria Math"/>
                        </a:rPr>
                        <m:t>+</m:t>
                      </m:r>
                      <m:r>
                        <a:rPr lang="ru-RU" sz="2800" i="1">
                          <a:latin typeface="Cambria Math"/>
                        </a:rPr>
                        <m:t>𝛽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→</m:t>
                      </m:r>
                      <m:limLow>
                        <m:limLowPr>
                          <m:ctrlPr>
                            <a:rPr lang="ru-RU" sz="2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 sz="2800">
                              <a:latin typeface="Cambria Math"/>
                            </a:rPr>
                            <m:t>min</m:t>
                          </m:r>
                        </m:e>
                        <m:lim>
                          <m:r>
                            <a:rPr lang="en-US" sz="2800" i="1">
                              <a:latin typeface="Cambria Math"/>
                            </a:rPr>
                            <m:t>𝑤</m:t>
                          </m:r>
                        </m:lim>
                      </m:limLow>
                    </m:oMath>
                  </m:oMathPara>
                </a14:m>
                <a:endParaRPr lang="ru-RU" sz="2800" dirty="0"/>
              </a:p>
              <a:p>
                <a:pPr marL="0" indent="0">
                  <a:buNone/>
                </a:pPr>
                <a:r>
                  <a:rPr lang="ru-RU" dirty="0" smtClean="0"/>
                  <a:t>где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𝛽</m:t>
                    </m:r>
                    <m:r>
                      <a:rPr lang="ru-RU" i="1">
                        <a:latin typeface="Cambria Math"/>
                      </a:rPr>
                      <m:t>≥0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b="1" dirty="0" smtClean="0"/>
                  <a:t>Свойство</a:t>
                </a:r>
                <a:r>
                  <a:rPr lang="ru-RU" dirty="0" smtClean="0"/>
                  <a:t>:</a:t>
                </a:r>
              </a:p>
              <a:p>
                <a:pPr marL="0" indent="0">
                  <a:buNone/>
                </a:pPr>
                <a:r>
                  <a:rPr lang="ru-RU" dirty="0" smtClean="0"/>
                  <a:t>При увеличении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𝛽</m:t>
                    </m:r>
                    <m:r>
                      <a:rPr lang="ru-RU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количество коэффициентов регрессии равных нулю увеличивается, то есть происходит отбор</a:t>
                </a:r>
                <a:r>
                  <a:rPr lang="en-US" dirty="0" smtClean="0"/>
                  <a:t> </a:t>
                </a:r>
                <a:r>
                  <a:rPr lang="ru-RU" dirty="0" smtClean="0"/>
                  <a:t>значимых признаков</a:t>
                </a:r>
                <a:r>
                  <a:rPr lang="en-US" dirty="0" smtClean="0"/>
                  <a:t> (feature selection)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0151"/>
                <a:ext cx="9144000" cy="3394472"/>
              </a:xfrm>
              <a:blipFill rotWithShape="1">
                <a:blip r:embed="rId2"/>
                <a:stretch>
                  <a:fillRect l="-1067" t="-3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5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Лассо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Alexey\PycharmProjects\DataScience\Lab_Regression\Figures\Lasso_coeffici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582"/>
            <a:ext cx="91440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Как найти коэффициенты регрессии?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1"/>
                <a:ext cx="9144000" cy="33944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 smtClean="0"/>
                  <a:t>Функция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л</m:t>
                        </m:r>
                      </m:sub>
                    </m:sSub>
                  </m:oMath>
                </a14:m>
                <a:r>
                  <a:rPr lang="ru-RU" sz="2000" dirty="0"/>
                  <a:t> не является дифференцируемой функцией на всем множестве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  <m:r>
                          <a:rPr lang="ru-RU" sz="2000" i="1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ru-RU" sz="2000" dirty="0"/>
                  <a:t>, но является </a:t>
                </a:r>
                <a:r>
                  <a:rPr lang="ru-RU" sz="2000" dirty="0" err="1"/>
                  <a:t>субдифференцируемой</a:t>
                </a:r>
                <a:r>
                  <a:rPr lang="ru-RU" sz="2000" dirty="0"/>
                  <a:t>, поэтому воспользуемся  необходимым условием минимума в терминах </a:t>
                </a:r>
                <a:r>
                  <a:rPr lang="ru-RU" sz="2000" dirty="0" err="1"/>
                  <a:t>субдифференциала</a:t>
                </a:r>
                <a:r>
                  <a:rPr lang="ru-RU" sz="2000" dirty="0"/>
                  <a:t>:  </a:t>
                </a:r>
              </a:p>
              <a:p>
                <a:pPr marL="0" indent="0">
                  <a:buNone/>
                </a:pPr>
                <a:endParaRPr lang="ru-RU" sz="2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0∈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</a:rPr>
                            <m:t>л</m:t>
                          </m:r>
                        </m:sub>
                      </m:sSub>
                      <m:r>
                        <a:rPr lang="ru-RU" sz="2000" i="1">
                          <a:latin typeface="Cambria Math"/>
                        </a:rPr>
                        <m:t>,</m:t>
                      </m:r>
                      <m:r>
                        <a:rPr lang="ru-RU" sz="2000" i="1">
                          <a:latin typeface="Cambria Math"/>
                        </a:rPr>
                        <m:t>𝑗</m:t>
                      </m:r>
                      <m:r>
                        <a:rPr lang="ru-RU" sz="2000" i="1">
                          <a:latin typeface="Cambria Math"/>
                        </a:rPr>
                        <m:t>=0,1,…,</m:t>
                      </m:r>
                      <m:r>
                        <a:rPr lang="ru-RU" sz="2000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sz="2000" dirty="0" smtClean="0"/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Подробно распишем чему равен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𝜕</m:t>
                        </m:r>
                      </m:e>
                      <m:sub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л</m:t>
                        </m:r>
                      </m:sub>
                    </m:sSub>
                  </m:oMath>
                </a14:m>
                <a:r>
                  <a:rPr lang="ru-RU" sz="2000" dirty="0"/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л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i="1">
                              <a:latin typeface="Cambria Math"/>
                            </a:rPr>
                            <m:t>𝜕</m:t>
                          </m:r>
                          <m:r>
                            <a:rPr lang="en-US" sz="1600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ru-RU" sz="16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ru-RU" sz="1600" i="1">
                          <a:latin typeface="Cambria Math"/>
                        </a:rPr>
                        <m:t>+</m:t>
                      </m:r>
                      <m:r>
                        <a:rPr lang="ru-RU" sz="1600" i="1">
                          <a:latin typeface="Cambria Math"/>
                        </a:rPr>
                        <m:t>𝛽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ru-RU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=−2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ru-RU" sz="16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ru-RU" sz="16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6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16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ru-RU" sz="1600" i="1">
                                  <a:latin typeface="Cambria Math"/>
                                </a:rPr>
                                <m:t>, при 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sz="1600" i="1">
                                  <a:latin typeface="Cambria Math"/>
                                </a:rPr>
                                <m:t>&lt;0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1600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ru-RU" sz="16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ru-RU" sz="16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ru-RU" sz="1600" i="1">
                                  <a:latin typeface="Cambria Math"/>
                                </a:rPr>
                                <m:t>, при 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sz="1600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ru-RU" sz="1600" i="1">
                                  <a:latin typeface="Cambria Math"/>
                                </a:rPr>
                                <m:t>, при 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sz="1600" i="1">
                                  <a:latin typeface="Cambria Math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  <m:r>
                        <a:rPr lang="ru-RU" sz="16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6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16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ru-RU" sz="1600" i="1">
                                  <a:latin typeface="Cambria Math"/>
                                </a:rPr>
                                <m:t>, при 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sz="1600" i="1">
                                  <a:latin typeface="Cambria Math"/>
                                </a:rPr>
                                <m:t>&lt;0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1600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ru-RU" sz="1600" i="1">
                                      <a:latin typeface="Cambria Math"/>
                                    </a:rPr>
                                    <m:t>,−2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ru-RU" sz="16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ru-RU" sz="1600" i="1">
                                  <a:latin typeface="Cambria Math"/>
                                </a:rPr>
                                <m:t>, при 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sz="1600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sz="1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16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ru-RU" sz="1600" i="1">
                                  <a:latin typeface="Cambria Math"/>
                                </a:rPr>
                                <m:t>, при 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sz="1600" i="1">
                                  <a:latin typeface="Cambria Math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/>
              </a:p>
              <a:p>
                <a:pPr marL="0" indent="0">
                  <a:buNone/>
                </a:pPr>
                <a:r>
                  <a:rPr lang="ru-RU" sz="2000" dirty="0"/>
                  <a:t>где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2000" i="1">
                            <a:latin typeface="Cambria Math"/>
                          </a:rPr>
                          <m:t>𝑖</m:t>
                        </m:r>
                        <m:r>
                          <a:rPr lang="ru-RU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sz="20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=0.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≠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nary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𝑖𝑘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ru-RU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2000" i="1">
                            <a:latin typeface="Cambria Math"/>
                          </a:rPr>
                          <m:t>𝑖</m:t>
                        </m:r>
                        <m:r>
                          <a:rPr lang="ru-RU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sz="2000" i="1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2"/>
                <a:stretch>
                  <a:fillRect l="-667" t="-404" r="-1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6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Как найти коэффициенты регрессии?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1"/>
                <a:ext cx="9144000" cy="33944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Получаем</a:t>
                </a:r>
                <a:r>
                  <a:rPr lang="ru-RU" sz="2400" dirty="0"/>
                  <a:t>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𝛽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/2)/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/>
                              </a:rPr>
                              <m:t>, при 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/>
                              </a:rPr>
                              <m:t>&lt;−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𝛽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/2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0, при 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/>
                              </a:rPr>
                              <m:t>∈[−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𝛽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/2,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𝛽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/2]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𝛽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/2)/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/>
                              </a:rPr>
                              <m:t>, при 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𝛽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/2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2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Лассо </a:t>
            </a: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Scikit</a:t>
            </a:r>
            <a:r>
              <a:rPr lang="en-US" b="1" dirty="0" smtClean="0">
                <a:solidFill>
                  <a:schemeClr val="bg1"/>
                </a:solidFill>
              </a:rPr>
              <a:t>-learn)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020108"/>
              </p:ext>
            </p:extLst>
          </p:nvPr>
        </p:nvGraphicFramePr>
        <p:xfrm>
          <a:off x="107505" y="1221600"/>
          <a:ext cx="8928991" cy="1080120"/>
        </p:xfrm>
        <a:graphic>
          <a:graphicData uri="http://schemas.openxmlformats.org/drawingml/2006/table">
            <a:tbl>
              <a:tblPr firstRow="1" firstCol="1" bandRow="1"/>
              <a:tblGrid>
                <a:gridCol w="8928991"/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dirty="0" err="1" smtClean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def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lasso_model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dataX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dataY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alphaParam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lasso =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linear_model.Lasso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(alpha=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alphaParam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lasso.fit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dataX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dataY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return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lasso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B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2499741"/>
                <a:ext cx="9144000" cy="1584177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В </a:t>
                </a:r>
                <a:r>
                  <a:rPr lang="en-US" dirty="0" err="1" smtClean="0"/>
                  <a:t>Scikit</a:t>
                </a:r>
                <a:r>
                  <a:rPr lang="en-US" dirty="0" smtClean="0"/>
                  <a:t>-learn </a:t>
                </a:r>
                <a:r>
                  <a:rPr lang="ru-RU" dirty="0"/>
                  <a:t>для нахождения коэффициентов регрессии методом Лассо</a:t>
                </a:r>
                <a:r>
                  <a:rPr lang="ru-RU" dirty="0" smtClean="0"/>
                  <a:t> используется следующий функционал качества :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sSubSup>
                        <m:sSub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ru-RU" sz="28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sz="2800" i="1">
                          <a:latin typeface="Cambria Math"/>
                        </a:rPr>
                        <m:t>+</m:t>
                      </m:r>
                      <m:r>
                        <a:rPr lang="ru-RU" sz="2800" i="1" smtClean="0">
                          <a:latin typeface="Cambria Math"/>
                          <a:ea typeface="Cambria Math"/>
                        </a:rPr>
                        <m:t>𝛼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→</m:t>
                      </m:r>
                      <m:limLow>
                        <m:limLowPr>
                          <m:ctrlPr>
                            <a:rPr lang="ru-RU" sz="2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 sz="2800">
                              <a:latin typeface="Cambria Math"/>
                            </a:rPr>
                            <m:t>min</m:t>
                          </m:r>
                        </m:e>
                        <m:lim>
                          <m:r>
                            <a:rPr lang="en-US" sz="2800" i="1">
                              <a:latin typeface="Cambria Math"/>
                            </a:rPr>
                            <m:t>𝑤</m:t>
                          </m:r>
                        </m:lim>
                      </m:limLow>
                    </m:oMath>
                  </m:oMathPara>
                </a14:m>
                <a:endParaRPr lang="ru-RU" sz="2800" dirty="0"/>
              </a:p>
              <a:p>
                <a:pPr marL="0" indent="0">
                  <a:buNone/>
                </a:pPr>
                <a:r>
                  <a:rPr lang="ru-RU" dirty="0" smtClean="0"/>
                  <a:t>где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ru-RU" i="1">
                        <a:latin typeface="Cambria Math"/>
                      </a:rPr>
                      <m:t>≥0</m:t>
                    </m:r>
                  </m:oMath>
                </a14:m>
                <a:endParaRPr lang="ru-RU" dirty="0" smtClean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499741"/>
                <a:ext cx="9144000" cy="1584177"/>
              </a:xfrm>
              <a:blipFill rotWithShape="1">
                <a:blip r:embed="rId2"/>
                <a:stretch>
                  <a:fillRect l="-800" t="-6154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6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Качество регрессии (</a:t>
            </a:r>
            <a:r>
              <a:rPr lang="en-US" sz="4000" b="1" dirty="0" err="1">
                <a:solidFill>
                  <a:schemeClr val="bg1"/>
                </a:solidFill>
              </a:rPr>
              <a:t>kc_house_data</a:t>
            </a:r>
            <a:r>
              <a:rPr lang="ru-RU" sz="4000" b="1" dirty="0">
                <a:solidFill>
                  <a:schemeClr val="bg1"/>
                </a:solidFill>
              </a:rPr>
              <a:t>)</a:t>
            </a:r>
            <a:endParaRPr lang="ru-RU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8317778"/>
                  </p:ext>
                </p:extLst>
              </p:nvPr>
            </p:nvGraphicFramePr>
            <p:xfrm>
              <a:off x="107504" y="1203598"/>
              <a:ext cx="8856983" cy="22561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88232"/>
                    <a:gridCol w="1656184"/>
                    <a:gridCol w="1518429"/>
                    <a:gridCol w="1797069"/>
                    <a:gridCol w="1797069"/>
                  </a:tblGrid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Обучающая</a:t>
                          </a:r>
                          <a:r>
                            <a:rPr lang="ru-RU" sz="1500" baseline="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выборка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Тестовая</a:t>
                          </a:r>
                          <a:r>
                            <a:rPr lang="ru-RU" sz="1500" baseline="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выборка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RMSE</a:t>
                          </a:r>
                          <a:endParaRPr lang="ru-RU" sz="15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5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sz="15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5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RMSE</a:t>
                          </a:r>
                          <a:endParaRPr lang="ru-RU" sz="15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5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sz="15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500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</a:tr>
                  <a:tr h="3404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Линейная регрессия 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199766.58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0.6927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228253.22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0.6624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 smtClean="0">
                              <a:effectLst/>
                            </a:rPr>
                            <a:t>Гребневая регрессия </a:t>
                          </a:r>
                          <a:r>
                            <a:rPr lang="en-US" sz="1500" b="0" dirty="0" smtClean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500" b="0" i="1" smtClean="0">
                                  <a:effectLst/>
                                  <a:latin typeface="Cambria Math"/>
                                </a:rPr>
                                <m:t>α</m:t>
                              </m:r>
                              <m:r>
                                <a:rPr lang="ru-RU" sz="1500" b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1500" b="0" i="1" smtClean="0">
                                  <a:effectLst/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500" b="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ru-RU" sz="1500" b="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200357.90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0.6908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223157.15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0.6773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dirty="0" smtClean="0">
                              <a:effectLst/>
                            </a:rPr>
                            <a:t>Лассо </a:t>
                          </a:r>
                          <a:r>
                            <a:rPr lang="en-US" sz="1500" b="0" dirty="0" smtClean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500" b="0" i="1" smtClean="0">
                                  <a:effectLst/>
                                  <a:latin typeface="Cambria Math"/>
                                </a:rPr>
                                <m:t>α</m:t>
                              </m:r>
                              <m:r>
                                <a:rPr lang="ru-RU" sz="1500" b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1500" b="0" i="1" smtClean="0">
                                  <a:effectLst/>
                                  <a:latin typeface="Cambria Math"/>
                                </a:rPr>
                                <m:t>120</m:t>
                              </m:r>
                            </m:oMath>
                          </a14:m>
                          <a:r>
                            <a:rPr lang="en-US" sz="1500" b="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)</a:t>
                          </a:r>
                          <a:endParaRPr lang="ru-RU" sz="1500" b="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201251.10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0.6881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219696.89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0.6872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8317778"/>
                  </p:ext>
                </p:extLst>
              </p:nvPr>
            </p:nvGraphicFramePr>
            <p:xfrm>
              <a:off x="107504" y="1203598"/>
              <a:ext cx="8856983" cy="22561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88232"/>
                    <a:gridCol w="1656184"/>
                    <a:gridCol w="1518429"/>
                    <a:gridCol w="1797069"/>
                    <a:gridCol w="1797069"/>
                  </a:tblGrid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Обучающая</a:t>
                          </a:r>
                          <a:r>
                            <a:rPr lang="ru-RU" sz="1500" baseline="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выборка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Тестовая</a:t>
                          </a:r>
                          <a:r>
                            <a:rPr lang="ru-RU" sz="1500" baseline="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выборка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RMSE</a:t>
                          </a:r>
                          <a:endParaRPr lang="ru-RU" sz="15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46988" t="-108451" r="-236948" b="-322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RMSE</a:t>
                          </a:r>
                          <a:endParaRPr lang="ru-RU" sz="15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92881" t="-108451" b="-322535"/>
                          </a:stretch>
                        </a:blipFill>
                      </a:tcPr>
                    </a:tc>
                  </a:tr>
                  <a:tr h="3404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ru-RU" sz="1500" dirty="0">
                              <a:effectLst/>
                            </a:rPr>
                            <a:t>Линейная регрессия 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199766.58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0.6927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228253.22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0.6624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92" t="-234483" r="-323615" b="-98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200357.90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0.6908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223157.15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0.6773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92" t="-338372" r="-323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201251.10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0.6881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219696.89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0.6872</a:t>
                          </a:r>
                          <a:endParaRPr lang="ru-RU" sz="15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4"/>
              <p:cNvSpPr txBox="1">
                <a:spLocks/>
              </p:cNvSpPr>
              <p:nvPr/>
            </p:nvSpPr>
            <p:spPr>
              <a:xfrm>
                <a:off x="36512" y="3720431"/>
                <a:ext cx="9144000" cy="12995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120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– оптимальное значение параметра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 метода Лассо на </a:t>
                </a:r>
                <a:r>
                  <a:rPr lang="ru-RU" sz="2000" dirty="0" smtClean="0"/>
                  <a:t>интервале </a:t>
                </a:r>
                <a:r>
                  <a:rPr lang="en-US" sz="2000" dirty="0" smtClean="0"/>
                  <a:t>[</a:t>
                </a:r>
                <a:r>
                  <a:rPr lang="ru-RU" sz="2000" dirty="0" smtClean="0"/>
                  <a:t>0,</a:t>
                </a:r>
                <a:r>
                  <a:rPr lang="en-US" sz="2000" dirty="0" smtClean="0"/>
                  <a:t>1000]</a:t>
                </a:r>
                <a:r>
                  <a:rPr lang="ru-RU" sz="2000" dirty="0" smtClean="0"/>
                  <a:t> </a:t>
                </a:r>
                <a:r>
                  <a:rPr lang="ru-RU" sz="2000" dirty="0" smtClean="0"/>
                  <a:t>с </a:t>
                </a:r>
                <a:r>
                  <a:rPr lang="ru-RU" sz="2000" dirty="0" smtClean="0"/>
                  <a:t>шагом</a:t>
                </a:r>
                <a:r>
                  <a:rPr lang="en-US" sz="2000" dirty="0" smtClean="0"/>
                  <a:t> 10, </a:t>
                </a:r>
                <a:r>
                  <a:rPr lang="ru-RU" sz="2000" dirty="0" smtClean="0"/>
                  <a:t>при </a:t>
                </a:r>
                <a:r>
                  <a:rPr lang="ru-RU" sz="2000" dirty="0" smtClean="0"/>
                  <a:t>котором </a:t>
                </a:r>
                <a:r>
                  <a:rPr lang="en-US" sz="2000" dirty="0" smtClean="0"/>
                  <a:t>RMSE </a:t>
                </a:r>
                <a:r>
                  <a:rPr lang="ru-RU" sz="2000" dirty="0" smtClean="0"/>
                  <a:t>на тестовой выборке </a:t>
                </a:r>
                <a:r>
                  <a:rPr lang="ru-RU" sz="2000" dirty="0" smtClean="0"/>
                  <a:t>минимальна.</a:t>
                </a:r>
              </a:p>
              <a:p>
                <a:pPr marL="0" indent="0">
                  <a:buNone/>
                </a:pPr>
                <a:r>
                  <a:rPr lang="ru-RU" sz="2000" dirty="0"/>
                  <a:t>М</a:t>
                </a:r>
                <a:r>
                  <a:rPr lang="ru-RU" sz="2000" dirty="0" smtClean="0"/>
                  <a:t>етодом Лассо было отобрано 52 из 79 признаков.    </a:t>
                </a:r>
                <a:endParaRPr lang="ru-RU" sz="2000" dirty="0"/>
              </a:p>
            </p:txBody>
          </p:sp>
        </mc:Choice>
        <mc:Fallback>
          <p:sp>
            <p:nvSpPr>
              <p:cNvPr id="7" name="Объект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" y="3720431"/>
                <a:ext cx="9144000" cy="1299591"/>
              </a:xfrm>
              <a:prstGeom prst="rect">
                <a:avLst/>
              </a:prstGeom>
              <a:blipFill rotWithShape="1">
                <a:blip r:embed="rId3"/>
                <a:stretch>
                  <a:fillRect l="-733" t="-23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6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Набор данных </a:t>
            </a:r>
            <a:r>
              <a:rPr lang="en-US" b="1" dirty="0" err="1" smtClean="0">
                <a:solidFill>
                  <a:schemeClr val="bg1"/>
                </a:solidFill>
              </a:rPr>
              <a:t>kc_house_data</a:t>
            </a:r>
            <a:r>
              <a:rPr lang="en-US" b="1" dirty="0" smtClean="0">
                <a:solidFill>
                  <a:schemeClr val="bg1"/>
                </a:solidFill>
              </a:rPr>
              <a:t>*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Рассмотрим </a:t>
            </a:r>
            <a:r>
              <a:rPr lang="ru-RU" dirty="0"/>
              <a:t>задачу прогнозирование цен </a:t>
            </a:r>
            <a:r>
              <a:rPr lang="ru-RU" dirty="0" smtClean="0"/>
              <a:t>на примере набора данных </a:t>
            </a:r>
            <a:r>
              <a:rPr lang="en-US" dirty="0" err="1" smtClean="0"/>
              <a:t>kc_house_data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en-US" dirty="0" err="1"/>
              <a:t>kc_house_data</a:t>
            </a:r>
            <a:r>
              <a:rPr lang="en-US" dirty="0"/>
              <a:t> </a:t>
            </a:r>
            <a:r>
              <a:rPr lang="ru-RU" dirty="0" smtClean="0"/>
              <a:t>содержит данные о продажах индивидуальных домов </a:t>
            </a:r>
            <a:r>
              <a:rPr lang="ru-RU" dirty="0"/>
              <a:t>в период с мая 2014 года по май </a:t>
            </a:r>
            <a:r>
              <a:rPr lang="ru-RU" dirty="0" smtClean="0"/>
              <a:t>2015 в округе </a:t>
            </a:r>
            <a:r>
              <a:rPr lang="ru-RU" dirty="0"/>
              <a:t>Кинг</a:t>
            </a:r>
            <a:r>
              <a:rPr lang="ru-RU" dirty="0" smtClean="0"/>
              <a:t>, штат Вашингтон, США.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4794706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dirty="0"/>
              <a:t>https://www.kaggle.com/harlfoxem/housesalesprediction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1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Коэффициенты регрессии (</a:t>
            </a:r>
            <a:r>
              <a:rPr lang="en-US" sz="4000" b="1" dirty="0" err="1">
                <a:solidFill>
                  <a:schemeClr val="bg1"/>
                </a:solidFill>
              </a:rPr>
              <a:t>kc_house_data</a:t>
            </a:r>
            <a:r>
              <a:rPr lang="ru-RU" sz="4000" b="1" dirty="0">
                <a:solidFill>
                  <a:schemeClr val="bg1"/>
                </a:solidFill>
              </a:rPr>
              <a:t>)</a:t>
            </a:r>
            <a:endParaRPr lang="ru-RU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051606"/>
                  </p:ext>
                </p:extLst>
              </p:nvPr>
            </p:nvGraphicFramePr>
            <p:xfrm>
              <a:off x="107504" y="1113589"/>
              <a:ext cx="8928992" cy="38866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53214"/>
                    <a:gridCol w="2023250"/>
                    <a:gridCol w="2520280"/>
                    <a:gridCol w="2232248"/>
                  </a:tblGrid>
                  <a:tr h="441001"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881" marR="8881" marT="6661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400" dirty="0" smtClean="0">
                              <a:effectLst/>
                            </a:rPr>
                            <a:t>Линейная регрессия</a:t>
                          </a:r>
                          <a:endParaRPr lang="ru-RU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881" marR="8881" marT="6661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400" u="none" strike="noStrike" dirty="0" smtClean="0">
                              <a:effectLst/>
                            </a:rPr>
                            <a:t>Гребневая</a:t>
                          </a:r>
                          <a:r>
                            <a:rPr lang="ru-RU" sz="1400" u="none" strike="noStrike" baseline="0" dirty="0" smtClean="0">
                              <a:effectLst/>
                            </a:rPr>
                            <a:t> регрессия</a:t>
                          </a:r>
                          <a:r>
                            <a:rPr lang="en-US" sz="1400" u="none" strike="noStrike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400" dirty="0" smtClean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400" smtClean="0">
                                  <a:effectLst/>
                                </a:rPr>
                                <m:t>α</m:t>
                              </m:r>
                              <m:r>
                                <a:rPr lang="ru-RU" sz="1400">
                                  <a:effectLst/>
                                </a:rPr>
                                <m:t>=</m:t>
                              </m:r>
                              <m:r>
                                <a:rPr lang="ru-RU" sz="1400" smtClean="0">
                                  <a:effectLst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400" dirty="0" smtClean="0">
                              <a:effectLst/>
                            </a:rPr>
                            <a:t>)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881" marR="8881" marT="6661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400" u="none" strike="noStrike" baseline="0" dirty="0" smtClean="0">
                              <a:effectLst/>
                            </a:rPr>
                            <a:t>Лассо</a:t>
                          </a:r>
                          <a:r>
                            <a:rPr lang="en-US" sz="1400" u="none" strike="noStrike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500" dirty="0" smtClean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l-GR" sz="1500" smtClean="0">
                                  <a:effectLst/>
                                </a:rPr>
                                <m:t>𝛼</m:t>
                              </m:r>
                              <m:r>
                                <a:rPr lang="el-GR" sz="1500" smtClean="0">
                                  <a:effectLst/>
                                </a:rPr>
                                <m:t>=</m:t>
                              </m:r>
                              <m:r>
                                <a:rPr lang="ru-RU" sz="1500" smtClean="0">
                                  <a:effectLst/>
                                </a:rPr>
                                <m:t>120</m:t>
                              </m:r>
                            </m:oMath>
                          </a14:m>
                          <a:r>
                            <a:rPr lang="en-US" sz="1500" dirty="0" smtClean="0">
                              <a:effectLst/>
                            </a:rPr>
                            <a:t>)</a:t>
                          </a:r>
                          <a:endParaRPr lang="ru-RU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881" marR="8881" marT="6661" marB="0" anchor="b"/>
                    </a:tc>
                  </a:tr>
                  <a:tr h="38482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 err="1">
                              <a:effectLst/>
                            </a:rPr>
                            <a:t>sqft_living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143.116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150.740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157.413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 err="1">
                              <a:effectLst/>
                            </a:rPr>
                            <a:t>sqft_lot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0.024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0.016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0.013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waterfront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508591.902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498935.673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509589.844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166681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 err="1">
                              <a:effectLst/>
                            </a:rPr>
                            <a:t>sqft_above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-27.454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-26.018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-26.142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 err="1">
                              <a:effectLst/>
                            </a:rPr>
                            <a:t>yr_built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-2729.505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-2675.674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-2600.461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06059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 err="1">
                              <a:effectLst/>
                            </a:rPr>
                            <a:t>yr_renovated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21.170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22.959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25.115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sqft_living15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46.305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46.820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45.569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sqft_lot15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-0.545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-0.568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-0.589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floors#1.0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-124178.782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-95719.889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-32490.773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196441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floors#1.5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-98467.040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-69970.171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-5290.402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3257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floors#2.0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-93493.956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-64612.049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1" u="none" strike="noStrike" dirty="0">
                              <a:effectLst/>
                            </a:rPr>
                            <a:t>-0.000</a:t>
                          </a:r>
                          <a:endParaRPr lang="ru-RU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floors#2.5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-4143.622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23848.478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73720.419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floors#3.0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17873.378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47520.824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110011.775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166681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floors#3.5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302410.023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158932.806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1" u="none" strike="noStrike" dirty="0">
                              <a:effectLst/>
                            </a:rPr>
                            <a:t>0.000</a:t>
                          </a:r>
                          <a:endParaRPr lang="ru-RU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051606"/>
                  </p:ext>
                </p:extLst>
              </p:nvPr>
            </p:nvGraphicFramePr>
            <p:xfrm>
              <a:off x="107504" y="1113589"/>
              <a:ext cx="8928992" cy="38866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53214"/>
                    <a:gridCol w="2023250"/>
                    <a:gridCol w="2520280"/>
                    <a:gridCol w="2232248"/>
                  </a:tblGrid>
                  <a:tr h="441001"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881" marR="8881" marT="6661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400" dirty="0" smtClean="0">
                              <a:effectLst/>
                            </a:rPr>
                            <a:t>Линейная регрессия</a:t>
                          </a:r>
                          <a:endParaRPr lang="ru-RU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8881" marR="8881" marT="6661" marB="0" anchor="b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881" marR="8881" marT="6661" marB="0" anchor="b">
                        <a:blipFill rotWithShape="1">
                          <a:blip r:embed="rId2"/>
                          <a:stretch>
                            <a:fillRect l="-166102" t="-1389" r="-88862" b="-8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8881" marR="8881" marT="6661" marB="0" anchor="b">
                        <a:blipFill rotWithShape="1">
                          <a:blip r:embed="rId2"/>
                          <a:stretch>
                            <a:fillRect l="-300273" t="-1389" r="-273" b="-804167"/>
                          </a:stretch>
                        </a:blipFill>
                      </a:tcPr>
                    </a:tc>
                  </a:tr>
                  <a:tr h="38482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 err="1">
                              <a:effectLst/>
                            </a:rPr>
                            <a:t>sqft_living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143.116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150.740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157.413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 err="1">
                              <a:effectLst/>
                            </a:rPr>
                            <a:t>sqft_lot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0.024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0.016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0.013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waterfront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508591.902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498935.673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509589.844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17716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 err="1">
                              <a:effectLst/>
                            </a:rPr>
                            <a:t>sqft_above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-27.454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-26.018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-26.142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 err="1">
                              <a:effectLst/>
                            </a:rPr>
                            <a:t>yr_built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-2729.505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-2675.674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-2600.461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06059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 err="1">
                              <a:effectLst/>
                            </a:rPr>
                            <a:t>yr_renovated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21.170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22.959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25.115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sqft_living15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46.305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46.820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45.569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sqft_lot15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-0.545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-0.568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-0.589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floors#1.0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-124178.782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-95719.889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-32490.773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196441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floors#1.5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-98467.040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-69970.171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-5290.402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3257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floors#2.0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-93493.956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-64612.049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1" u="none" strike="noStrike" dirty="0">
                              <a:effectLst/>
                            </a:rPr>
                            <a:t>-0.000</a:t>
                          </a:r>
                          <a:endParaRPr lang="ru-RU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floors#2.5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-4143.622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23848.478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73720.419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258933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floors#3.0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17873.378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47520.824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 dirty="0">
                              <a:effectLst/>
                            </a:rPr>
                            <a:t>110011.775</a:t>
                          </a:r>
                          <a:endParaRPr lang="ru-RU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  <a:tr h="177165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100" u="none" strike="noStrike" dirty="0">
                              <a:effectLst/>
                            </a:rPr>
                            <a:t>floors#3.5</a:t>
                          </a:r>
                          <a:endParaRPr lang="en-US" sz="11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302410.023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u="none" strike="noStrike">
                              <a:effectLst/>
                            </a:rPr>
                            <a:t>158932.806</a:t>
                          </a:r>
                          <a:endParaRPr lang="ru-RU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ru-RU" sz="1100" b="1" u="none" strike="noStrike" dirty="0">
                              <a:effectLst/>
                            </a:rPr>
                            <a:t>0.000</a:t>
                          </a:r>
                          <a:endParaRPr lang="ru-RU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413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Практическое </a:t>
            </a:r>
            <a:r>
              <a:rPr lang="ru-RU" b="1" dirty="0">
                <a:solidFill>
                  <a:schemeClr val="bg1"/>
                </a:solidFill>
              </a:rPr>
              <a:t>задание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1. Выполните предобработку данных (</a:t>
            </a:r>
            <a:r>
              <a:rPr lang="ru-RU" sz="1800" dirty="0" err="1"/>
              <a:t>preprocessing</a:t>
            </a:r>
            <a:r>
              <a:rPr lang="ru-RU" sz="1800" dirty="0"/>
              <a:t>):</a:t>
            </a:r>
          </a:p>
          <a:p>
            <a:pPr marL="0" indent="0">
              <a:buNone/>
            </a:pPr>
            <a:r>
              <a:rPr lang="ru-RU" sz="1800" dirty="0" smtClean="0"/>
              <a:t>	а</a:t>
            </a:r>
            <a:r>
              <a:rPr lang="ru-RU" sz="1800" dirty="0"/>
              <a:t>) Анализ и удаление выбросов</a:t>
            </a:r>
          </a:p>
          <a:p>
            <a:pPr marL="0" indent="0">
              <a:buNone/>
            </a:pPr>
            <a:r>
              <a:rPr lang="ru-RU" sz="1800" dirty="0" smtClean="0"/>
              <a:t>	б</a:t>
            </a:r>
            <a:r>
              <a:rPr lang="ru-RU" sz="1800" dirty="0"/>
              <a:t>) Анализ и восстановление пропусков</a:t>
            </a:r>
          </a:p>
          <a:p>
            <a:pPr marL="0" indent="0">
              <a:buNone/>
            </a:pPr>
            <a:r>
              <a:rPr lang="ru-RU" sz="1800" dirty="0" smtClean="0"/>
              <a:t>	в</a:t>
            </a:r>
            <a:r>
              <a:rPr lang="ru-RU" sz="1800" dirty="0"/>
              <a:t>) Стандартизация данных</a:t>
            </a:r>
          </a:p>
          <a:p>
            <a:pPr marL="0" indent="0">
              <a:buNone/>
            </a:pPr>
            <a:r>
              <a:rPr lang="ru-RU" sz="1800" dirty="0" smtClean="0"/>
              <a:t>	г</a:t>
            </a:r>
            <a:r>
              <a:rPr lang="ru-RU" sz="1800" dirty="0"/>
              <a:t>) Обсудить возможность выделения характерных признаков (</a:t>
            </a:r>
            <a:r>
              <a:rPr lang="ru-RU" sz="1800" dirty="0" err="1"/>
              <a:t>feature</a:t>
            </a:r>
            <a:r>
              <a:rPr lang="ru-RU" sz="1800" dirty="0"/>
              <a:t> </a:t>
            </a:r>
            <a:r>
              <a:rPr lang="ru-RU" sz="1800" dirty="0" err="1"/>
              <a:t>extraction</a:t>
            </a:r>
            <a:r>
              <a:rPr lang="ru-RU" sz="1800" dirty="0"/>
              <a:t>).  </a:t>
            </a:r>
          </a:p>
          <a:p>
            <a:pPr marL="0" indent="0">
              <a:buNone/>
            </a:pPr>
            <a:r>
              <a:rPr lang="ru-RU" sz="1800" dirty="0"/>
              <a:t>2. Выполнить вычисления по модели многомерной линейной регрессии и провести анализ полученной модели:</a:t>
            </a:r>
          </a:p>
          <a:p>
            <a:pPr marL="0" indent="0">
              <a:buNone/>
            </a:pPr>
            <a:r>
              <a:rPr lang="ru-RU" sz="1800" dirty="0" smtClean="0"/>
              <a:t>	а</a:t>
            </a:r>
            <a:r>
              <a:rPr lang="ru-RU" sz="1800" dirty="0"/>
              <a:t>) Оценить качество регрессии по коэффициенту детерминации</a:t>
            </a:r>
          </a:p>
          <a:p>
            <a:pPr marL="0" indent="0">
              <a:buNone/>
            </a:pPr>
            <a:r>
              <a:rPr lang="ru-RU" sz="1800" dirty="0" smtClean="0"/>
              <a:t>	б</a:t>
            </a:r>
            <a:r>
              <a:rPr lang="ru-RU" sz="1800" dirty="0"/>
              <a:t>) Оценить ошибку </a:t>
            </a:r>
            <a:r>
              <a:rPr lang="ru-RU" sz="1800" dirty="0" smtClean="0"/>
              <a:t>RMSE</a:t>
            </a:r>
          </a:p>
          <a:p>
            <a:pPr marL="0" indent="0">
              <a:buNone/>
            </a:pPr>
            <a:r>
              <a:rPr lang="ru-RU" sz="1800" dirty="0" smtClean="0"/>
              <a:t>	в</a:t>
            </a:r>
            <a:r>
              <a:rPr lang="ru-RU" sz="1800" dirty="0"/>
              <a:t>) Выделить значимые и незначимые коэффициенты </a:t>
            </a:r>
            <a:r>
              <a:rPr lang="ru-RU" sz="1800" dirty="0" smtClean="0"/>
              <a:t>регрессии (см. </a:t>
            </a:r>
            <a:r>
              <a:rPr lang="en-US" sz="1800" dirty="0" smtClean="0"/>
              <a:t>https</a:t>
            </a:r>
            <a:r>
              <a:rPr lang="en-US" sz="1800" dirty="0"/>
              <a:t>://software.intel.com/en-us/node/681922</a:t>
            </a:r>
            <a:r>
              <a:rPr lang="ru-RU" sz="1800" dirty="0" smtClean="0"/>
              <a:t>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295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Практическое </a:t>
            </a:r>
            <a:r>
              <a:rPr lang="ru-RU" b="1" dirty="0">
                <a:solidFill>
                  <a:schemeClr val="bg1"/>
                </a:solidFill>
              </a:rPr>
              <a:t>задание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3</a:t>
            </a:r>
            <a:r>
              <a:rPr lang="ru-RU" sz="2000" dirty="0"/>
              <a:t>. </a:t>
            </a:r>
            <a:r>
              <a:rPr lang="ru-RU" sz="2000" dirty="0" err="1"/>
              <a:t>Валидация</a:t>
            </a:r>
            <a:r>
              <a:rPr lang="ru-RU" sz="2000" dirty="0"/>
              <a:t> и сравнение различных методов:</a:t>
            </a:r>
          </a:p>
          <a:p>
            <a:pPr marL="0" indent="0">
              <a:buNone/>
            </a:pPr>
            <a:r>
              <a:rPr lang="ru-RU" sz="2000" dirty="0" smtClean="0"/>
              <a:t>	а</a:t>
            </a:r>
            <a:r>
              <a:rPr lang="ru-RU" sz="2000" dirty="0"/>
              <a:t>) Выделение обучающей и тестовой выборки</a:t>
            </a:r>
          </a:p>
          <a:p>
            <a:pPr marL="0" indent="0">
              <a:buNone/>
            </a:pPr>
            <a:r>
              <a:rPr lang="ru-RU" sz="2000" dirty="0" smtClean="0"/>
              <a:t>	б</a:t>
            </a:r>
            <a:r>
              <a:rPr lang="ru-RU" sz="2000" dirty="0"/>
              <a:t>) Построение модели по обучающей выборке разными методами. Анализ и сравнение моделей</a:t>
            </a:r>
          </a:p>
          <a:p>
            <a:pPr marL="0" indent="0">
              <a:buNone/>
            </a:pPr>
            <a:r>
              <a:rPr lang="ru-RU" sz="2000" dirty="0" smtClean="0"/>
              <a:t>	в</a:t>
            </a:r>
            <a:r>
              <a:rPr lang="ru-RU" sz="2000" dirty="0"/>
              <a:t>) </a:t>
            </a:r>
            <a:r>
              <a:rPr lang="ru-RU" sz="2000" dirty="0" err="1"/>
              <a:t>Валидация</a:t>
            </a:r>
            <a:r>
              <a:rPr lang="ru-RU" sz="2000" dirty="0"/>
              <a:t> моделей на тестовой выборке. Сравнение ошибок.</a:t>
            </a:r>
          </a:p>
          <a:p>
            <a:pPr marL="0" indent="0">
              <a:buNone/>
            </a:pPr>
            <a:r>
              <a:rPr lang="ru-RU" sz="2000" dirty="0"/>
              <a:t>4. Сравните время выполнения </a:t>
            </a:r>
            <a:r>
              <a:rPr lang="ru-RU" sz="2000" dirty="0" smtClean="0"/>
              <a:t>нахождения коэффициентов регрессии </a:t>
            </a:r>
            <a:r>
              <a:rPr lang="ru-RU" sz="2000" dirty="0"/>
              <a:t>методом гребневой регрессии в </a:t>
            </a:r>
            <a:r>
              <a:rPr lang="ru-RU" sz="2000" dirty="0" err="1"/>
              <a:t>Scikit-learn</a:t>
            </a:r>
            <a:r>
              <a:rPr lang="ru-RU" sz="2000" dirty="0"/>
              <a:t> и DAAL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361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Набор данных </a:t>
            </a:r>
            <a:r>
              <a:rPr lang="en-US" b="1" dirty="0" err="1">
                <a:solidFill>
                  <a:schemeClr val="bg1"/>
                </a:solidFill>
              </a:rPr>
              <a:t>kc_house_data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085026"/>
              </p:ext>
            </p:extLst>
          </p:nvPr>
        </p:nvGraphicFramePr>
        <p:xfrm>
          <a:off x="107504" y="1221597"/>
          <a:ext cx="8928992" cy="3247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5080"/>
                <a:gridCol w="6843912"/>
              </a:tblGrid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признака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Описание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d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уникальный идентификационный номер проданного </a:t>
                      </a:r>
                      <a:r>
                        <a:rPr lang="ru-RU" sz="1400" dirty="0" smtClean="0">
                          <a:effectLst/>
                        </a:rPr>
                        <a:t>дома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d</a:t>
                      </a:r>
                      <a:r>
                        <a:rPr lang="ru-RU" sz="1400" dirty="0" err="1">
                          <a:effectLst/>
                        </a:rPr>
                        <a:t>ate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дата продажи </a:t>
                      </a:r>
                      <a:r>
                        <a:rPr lang="ru-RU" sz="1400" dirty="0" smtClean="0">
                          <a:effectLst/>
                        </a:rPr>
                        <a:t>дома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r>
                        <a:rPr lang="ru-RU" sz="1400" dirty="0" err="1">
                          <a:effectLst/>
                        </a:rPr>
                        <a:t>edrooms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спален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7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r>
                        <a:rPr lang="ru-RU" sz="1400" dirty="0" err="1">
                          <a:effectLst/>
                        </a:rPr>
                        <a:t>athrooms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ванных комнат (где </a:t>
                      </a:r>
                      <a:r>
                        <a:rPr lang="ru-RU" sz="1400" dirty="0" smtClean="0">
                          <a:effectLst/>
                        </a:rPr>
                        <a:t>0.</a:t>
                      </a:r>
                      <a:r>
                        <a:rPr lang="en-US" sz="1400" dirty="0" smtClean="0">
                          <a:effectLst/>
                        </a:rPr>
                        <a:t>2</a:t>
                      </a:r>
                      <a:r>
                        <a:rPr lang="ru-RU" sz="1400" dirty="0" smtClean="0">
                          <a:effectLst/>
                        </a:rPr>
                        <a:t>5 </a:t>
                      </a:r>
                      <a:r>
                        <a:rPr lang="ru-RU" sz="1400" dirty="0">
                          <a:effectLst/>
                        </a:rPr>
                        <a:t>обозначает, что комната с </a:t>
                      </a:r>
                      <a:r>
                        <a:rPr lang="ru-RU" sz="1400" dirty="0" smtClean="0">
                          <a:effectLst/>
                        </a:rPr>
                        <a:t>туалетом, 0.5 – комната с туалетом и раковиной)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</a:t>
                      </a:r>
                      <a:r>
                        <a:rPr lang="ru-RU" sz="1400" dirty="0" err="1">
                          <a:effectLst/>
                        </a:rPr>
                        <a:t>qft_living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общая площадь </a:t>
                      </a:r>
                      <a:r>
                        <a:rPr lang="ru-RU" sz="1400" dirty="0" smtClean="0">
                          <a:effectLst/>
                        </a:rPr>
                        <a:t>дома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</a:t>
                      </a:r>
                      <a:r>
                        <a:rPr lang="ru-RU" sz="1400" dirty="0" err="1">
                          <a:effectLst/>
                        </a:rPr>
                        <a:t>qft_lot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площадь прилегающей территории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f</a:t>
                      </a:r>
                      <a:r>
                        <a:rPr lang="ru-RU" sz="1400" dirty="0" err="1">
                          <a:effectLst/>
                        </a:rPr>
                        <a:t>loors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этажей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w</a:t>
                      </a:r>
                      <a:r>
                        <a:rPr lang="ru-RU" sz="1400" dirty="0" err="1">
                          <a:effectLst/>
                        </a:rPr>
                        <a:t>aterfront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бинарный атрибут, указывающий на то, есть ли вид на реку или нет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v</a:t>
                      </a:r>
                      <a:r>
                        <a:rPr lang="ru-RU" sz="1400" dirty="0" err="1">
                          <a:effectLst/>
                        </a:rPr>
                        <a:t>iew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оценка внешнего вида </a:t>
                      </a:r>
                      <a:r>
                        <a:rPr lang="ru-RU" sz="1400" dirty="0" smtClean="0">
                          <a:effectLst/>
                        </a:rPr>
                        <a:t>дома </a:t>
                      </a:r>
                      <a:r>
                        <a:rPr lang="ru-RU" sz="1400" dirty="0">
                          <a:effectLst/>
                        </a:rPr>
                        <a:t>(от 0 до 4)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</a:t>
                      </a:r>
                      <a:r>
                        <a:rPr lang="ru-RU" sz="1400" dirty="0" err="1">
                          <a:effectLst/>
                        </a:rPr>
                        <a:t>ondition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оценка состояния </a:t>
                      </a:r>
                      <a:r>
                        <a:rPr lang="ru-RU" sz="1400" dirty="0" smtClean="0">
                          <a:effectLst/>
                        </a:rPr>
                        <a:t>дома </a:t>
                      </a:r>
                      <a:r>
                        <a:rPr lang="ru-RU" sz="1400" dirty="0">
                          <a:effectLst/>
                        </a:rPr>
                        <a:t>(от 0 до 5)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g</a:t>
                      </a:r>
                      <a:r>
                        <a:rPr lang="ru-RU" sz="1400" dirty="0" err="1">
                          <a:effectLst/>
                        </a:rPr>
                        <a:t>rade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оценка качества строительства и дизайна здания (от 1 до 13)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8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Набор данных </a:t>
            </a:r>
            <a:r>
              <a:rPr lang="en-US" b="1" dirty="0" err="1">
                <a:solidFill>
                  <a:schemeClr val="bg1"/>
                </a:solidFill>
              </a:rPr>
              <a:t>kc_house_data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081788"/>
              </p:ext>
            </p:extLst>
          </p:nvPr>
        </p:nvGraphicFramePr>
        <p:xfrm>
          <a:off x="107505" y="1167594"/>
          <a:ext cx="8928991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5079"/>
                <a:gridCol w="6843912"/>
              </a:tblGrid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признака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Описание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</a:t>
                      </a:r>
                      <a:r>
                        <a:rPr lang="ru-RU" sz="1400" dirty="0" err="1">
                          <a:effectLst/>
                        </a:rPr>
                        <a:t>qft_above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общая площадь наземной части </a:t>
                      </a:r>
                      <a:r>
                        <a:rPr lang="ru-RU" sz="1400" dirty="0" smtClean="0">
                          <a:effectLst/>
                        </a:rPr>
                        <a:t>дома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</a:t>
                      </a:r>
                      <a:r>
                        <a:rPr lang="ru-RU" sz="1400" dirty="0" err="1">
                          <a:effectLst/>
                        </a:rPr>
                        <a:t>qft_basement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общая площадь подземного части </a:t>
                      </a:r>
                      <a:r>
                        <a:rPr lang="ru-RU" sz="1400" dirty="0" smtClean="0">
                          <a:effectLst/>
                        </a:rPr>
                        <a:t>дома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</a:t>
                      </a:r>
                      <a:r>
                        <a:rPr lang="ru-RU" sz="1400" dirty="0" err="1">
                          <a:effectLst/>
                        </a:rPr>
                        <a:t>r_built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год строительства дома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y</a:t>
                      </a:r>
                      <a:r>
                        <a:rPr lang="ru-RU" sz="1400" dirty="0" err="1">
                          <a:effectLst/>
                        </a:rPr>
                        <a:t>r_renovated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год последнего ремонта или последней реконструкции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z</a:t>
                      </a:r>
                      <a:r>
                        <a:rPr lang="ru-RU" sz="1400" dirty="0" err="1">
                          <a:effectLst/>
                        </a:rPr>
                        <a:t>ipcode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почтовый индекс дома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l</a:t>
                      </a:r>
                      <a:r>
                        <a:rPr lang="ru-RU" sz="1400" dirty="0" err="1">
                          <a:effectLst/>
                        </a:rPr>
                        <a:t>at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широта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l</a:t>
                      </a:r>
                      <a:r>
                        <a:rPr lang="ru-RU" sz="1400" dirty="0" err="1">
                          <a:effectLst/>
                        </a:rPr>
                        <a:t>ong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долгота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</a:t>
                      </a:r>
                      <a:r>
                        <a:rPr lang="ru-RU" sz="1400" dirty="0">
                          <a:effectLst/>
                        </a:rPr>
                        <a:t>qft_lot15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средняя общая </a:t>
                      </a:r>
                      <a:r>
                        <a:rPr lang="ru-RU" sz="1400" dirty="0" smtClean="0">
                          <a:effectLst/>
                        </a:rPr>
                        <a:t>площадь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15 </a:t>
                      </a:r>
                      <a:r>
                        <a:rPr lang="ru-RU" sz="1400" dirty="0">
                          <a:effectLst/>
                        </a:rPr>
                        <a:t>ближайших домов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</a:t>
                      </a:r>
                      <a:r>
                        <a:rPr lang="ru-RU" sz="1400" dirty="0">
                          <a:effectLst/>
                        </a:rPr>
                        <a:t>qft_lot15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средняя площадь прилегающей территории </a:t>
                      </a:r>
                      <a:r>
                        <a:rPr lang="ru-RU" sz="1400" dirty="0" smtClean="0">
                          <a:effectLst/>
                        </a:rPr>
                        <a:t>15 ближайших </a:t>
                      </a:r>
                      <a:r>
                        <a:rPr lang="ru-RU" sz="1400" dirty="0">
                          <a:effectLst/>
                        </a:rPr>
                        <a:t>домов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p</a:t>
                      </a:r>
                      <a:r>
                        <a:rPr lang="ru-RU" sz="1400" dirty="0" err="1">
                          <a:effectLst/>
                        </a:rPr>
                        <a:t>rice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проданного </a:t>
                      </a:r>
                      <a:r>
                        <a:rPr lang="ru-RU" sz="1400" dirty="0" smtClean="0">
                          <a:effectLst/>
                        </a:rPr>
                        <a:t>дома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4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Предобработка данных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Возможно ли уменьшить количество признаков?</a:t>
            </a:r>
          </a:p>
        </p:txBody>
      </p:sp>
    </p:spTree>
    <p:extLst>
      <p:ext uri="{BB962C8B-B14F-4D97-AF65-F5344CB8AC3E}">
        <p14:creationId xmlns:p14="http://schemas.microsoft.com/office/powerpoint/2010/main" val="34136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Предобработка данных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Возможно ли уменьшить количество признаков?</a:t>
            </a:r>
          </a:p>
          <a:p>
            <a:pPr marL="0" indent="0">
              <a:buNone/>
            </a:pPr>
            <a:r>
              <a:rPr lang="ru-RU" dirty="0" smtClean="0"/>
              <a:t>Атрибуты </a:t>
            </a:r>
            <a:r>
              <a:rPr lang="en-US" i="1" dirty="0"/>
              <a:t>id</a:t>
            </a:r>
            <a:r>
              <a:rPr lang="ru-RU" dirty="0"/>
              <a:t>, </a:t>
            </a:r>
            <a:r>
              <a:rPr lang="en-US" i="1" dirty="0" smtClean="0"/>
              <a:t>date</a:t>
            </a:r>
            <a:r>
              <a:rPr lang="ru-RU" i="1" dirty="0" smtClean="0"/>
              <a:t>,</a:t>
            </a:r>
            <a:r>
              <a:rPr lang="ru-RU" dirty="0" smtClean="0"/>
              <a:t> </a:t>
            </a:r>
            <a:r>
              <a:rPr lang="en-US" i="1" dirty="0" err="1" smtClean="0"/>
              <a:t>zipcode</a:t>
            </a:r>
            <a:r>
              <a:rPr lang="ru-RU" i="1" dirty="0" smtClean="0"/>
              <a:t>, </a:t>
            </a:r>
            <a:r>
              <a:rPr lang="en-US" i="1" dirty="0" err="1" smtClean="0"/>
              <a:t>lat</a:t>
            </a:r>
            <a:r>
              <a:rPr lang="en-US" i="1" dirty="0" smtClean="0"/>
              <a:t>, long.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Удаляем </a:t>
            </a:r>
            <a:r>
              <a:rPr lang="en-US" i="1" dirty="0"/>
              <a:t>id</a:t>
            </a:r>
            <a:r>
              <a:rPr lang="ru-RU" dirty="0"/>
              <a:t>, </a:t>
            </a:r>
            <a:r>
              <a:rPr lang="en-US" i="1" dirty="0"/>
              <a:t>date</a:t>
            </a:r>
            <a:r>
              <a:rPr lang="ru-RU" i="1" dirty="0"/>
              <a:t>,</a:t>
            </a:r>
            <a:r>
              <a:rPr lang="ru-RU" dirty="0"/>
              <a:t> </a:t>
            </a:r>
            <a:r>
              <a:rPr lang="en-US" i="1" dirty="0" err="1" smtClean="0"/>
              <a:t>zipcode</a:t>
            </a:r>
            <a:r>
              <a:rPr lang="en-US" i="1" dirty="0"/>
              <a:t>, </a:t>
            </a:r>
            <a:r>
              <a:rPr lang="en-US" i="1" dirty="0" err="1"/>
              <a:t>lat</a:t>
            </a:r>
            <a:r>
              <a:rPr lang="en-US" i="1" dirty="0"/>
              <a:t>, </a:t>
            </a:r>
            <a:r>
              <a:rPr lang="en-US" i="1" dirty="0" smtClean="0"/>
              <a:t>long </a:t>
            </a:r>
            <a:r>
              <a:rPr lang="ru-RU" dirty="0" smtClean="0"/>
              <a:t>и</a:t>
            </a:r>
            <a:r>
              <a:rPr lang="en-US" i="1" dirty="0" smtClean="0"/>
              <a:t> </a:t>
            </a:r>
            <a:r>
              <a:rPr lang="en-US" dirty="0"/>
              <a:t>s</a:t>
            </a:r>
            <a:r>
              <a:rPr lang="ru-RU" dirty="0" err="1" smtClean="0"/>
              <a:t>qft_basement</a:t>
            </a:r>
            <a:r>
              <a:rPr lang="en-US" dirty="0"/>
              <a:t> (s</a:t>
            </a:r>
            <a:r>
              <a:rPr lang="ru-RU" dirty="0" err="1" smtClean="0"/>
              <a:t>qft_basement</a:t>
            </a:r>
            <a:r>
              <a:rPr lang="en-US" dirty="0" smtClean="0"/>
              <a:t>=</a:t>
            </a:r>
            <a:r>
              <a:rPr lang="en-US" dirty="0"/>
              <a:t> s</a:t>
            </a:r>
            <a:r>
              <a:rPr lang="ru-RU" dirty="0" err="1" smtClean="0"/>
              <a:t>qft_living</a:t>
            </a:r>
            <a:r>
              <a:rPr lang="en-US" dirty="0" smtClean="0"/>
              <a:t>-</a:t>
            </a:r>
            <a:r>
              <a:rPr lang="en-US" dirty="0"/>
              <a:t> s</a:t>
            </a:r>
            <a:r>
              <a:rPr lang="ru-RU" dirty="0" err="1"/>
              <a:t>qft_above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Пропуски в данных? Нет</a:t>
            </a:r>
          </a:p>
          <a:p>
            <a:pPr marL="0" indent="0">
              <a:buNone/>
            </a:pPr>
            <a:r>
              <a:rPr lang="ru-RU" dirty="0" smtClean="0"/>
              <a:t>Выбросы?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3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5374</TotalTime>
  <Words>3148</Words>
  <Application>Microsoft Office PowerPoint</Application>
  <PresentationFormat>Экран (16:9)</PresentationFormat>
  <Paragraphs>495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Лабораторная работа № 3 Линейная регрессия</vt:lpstr>
      <vt:lpstr>Бизнес-задача</vt:lpstr>
      <vt:lpstr>Бизнес-задача</vt:lpstr>
      <vt:lpstr>Характеристики объектов недвижимости</vt:lpstr>
      <vt:lpstr>Набор данных kc_house_data* </vt:lpstr>
      <vt:lpstr>Набор данных kc_house_data</vt:lpstr>
      <vt:lpstr>Набор данных kc_house_data</vt:lpstr>
      <vt:lpstr>Предобработка данных</vt:lpstr>
      <vt:lpstr>Предобработка данных</vt:lpstr>
      <vt:lpstr>Предобработка данных</vt:lpstr>
      <vt:lpstr>Линейная регрессия</vt:lpstr>
      <vt:lpstr>Метод наименьших квадратов</vt:lpstr>
      <vt:lpstr>Метод наименьших квадратов (регрессия на один признак)</vt:lpstr>
      <vt:lpstr>Как найти коэффициенты регрессии?</vt:lpstr>
      <vt:lpstr>Как найти коэффициенты регрессии?</vt:lpstr>
      <vt:lpstr>Как найти коэффициенты регрессии?</vt:lpstr>
      <vt:lpstr>Алгоритм вычисления коэффициентов регрессии</vt:lpstr>
      <vt:lpstr>Линейная регрессия (DAAL)</vt:lpstr>
      <vt:lpstr>Прогнозирование (DAAL)</vt:lpstr>
      <vt:lpstr>Линейная регрессия (Scikit-learn)</vt:lpstr>
      <vt:lpstr>Прогнозирование (Scikit-learn)</vt:lpstr>
      <vt:lpstr>Сравнение результатов и производительности</vt:lpstr>
      <vt:lpstr>Сравнение результатов и производительности</vt:lpstr>
      <vt:lpstr>Значимые коэффициенты регрессии</vt:lpstr>
      <vt:lpstr>Значимые коэффициенты регрессии</vt:lpstr>
      <vt:lpstr>Качество регрессионной модели</vt:lpstr>
      <vt:lpstr>Коэффициент детерминации</vt:lpstr>
      <vt:lpstr>Качество регрессионной модели</vt:lpstr>
      <vt:lpstr>Среднеквадратичная ошибка</vt:lpstr>
      <vt:lpstr>Качество регрессии (kc_house_data)</vt:lpstr>
      <vt:lpstr>Качество регрессии (kc_house_data)</vt:lpstr>
      <vt:lpstr>Качество регрессии (kc_house_data)</vt:lpstr>
      <vt:lpstr>Гребневая регрессия</vt:lpstr>
      <vt:lpstr>Гребневая регрессия</vt:lpstr>
      <vt:lpstr>Как найти коэффициенты регрессии?</vt:lpstr>
      <vt:lpstr>Гребневая регрессии (DAAL)</vt:lpstr>
      <vt:lpstr>Прогнозирование (DAAL)</vt:lpstr>
      <vt:lpstr>Гребневая регрессии (Scikit-learn)</vt:lpstr>
      <vt:lpstr>Коэффициенты регрессии (kc_house_data)</vt:lpstr>
      <vt:lpstr>Качество регрессии (kc_house_data)</vt:lpstr>
      <vt:lpstr>Bias-Variance Tradeoff</vt:lpstr>
      <vt:lpstr>Bias-Variance Tradeoff</vt:lpstr>
      <vt:lpstr>Качество регрессии (kc_house_data)</vt:lpstr>
      <vt:lpstr>Лассо</vt:lpstr>
      <vt:lpstr>Лассо</vt:lpstr>
      <vt:lpstr>Как найти коэффициенты регрессии?</vt:lpstr>
      <vt:lpstr>Как найти коэффициенты регрессии?</vt:lpstr>
      <vt:lpstr>Лассо (Scikit-learn)</vt:lpstr>
      <vt:lpstr>Качество регрессии (kc_house_data)</vt:lpstr>
      <vt:lpstr>Коэффициенты регрессии (kc_house_data)</vt:lpstr>
      <vt:lpstr>Практическое задание</vt:lpstr>
      <vt:lpstr>Практическое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№ 3 Линейная регрессия</dc:title>
  <dc:creator>Alexey</dc:creator>
  <cp:lastModifiedBy>Alexey</cp:lastModifiedBy>
  <cp:revision>135</cp:revision>
  <dcterms:created xsi:type="dcterms:W3CDTF">2016-11-29T09:28:30Z</dcterms:created>
  <dcterms:modified xsi:type="dcterms:W3CDTF">2017-01-17T11:17:39Z</dcterms:modified>
</cp:coreProperties>
</file>