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256" r:id="rId2"/>
    <p:sldId id="352" r:id="rId3"/>
    <p:sldId id="353" r:id="rId4"/>
    <p:sldId id="306" r:id="rId5"/>
    <p:sldId id="307" r:id="rId6"/>
    <p:sldId id="309" r:id="rId7"/>
    <p:sldId id="310" r:id="rId8"/>
    <p:sldId id="338" r:id="rId9"/>
    <p:sldId id="311" r:id="rId10"/>
    <p:sldId id="339" r:id="rId11"/>
    <p:sldId id="326" r:id="rId12"/>
    <p:sldId id="342" r:id="rId13"/>
    <p:sldId id="329" r:id="rId14"/>
    <p:sldId id="323" r:id="rId15"/>
    <p:sldId id="361" r:id="rId16"/>
    <p:sldId id="313" r:id="rId17"/>
    <p:sldId id="340" r:id="rId18"/>
    <p:sldId id="341" r:id="rId19"/>
    <p:sldId id="343" r:id="rId20"/>
    <p:sldId id="344" r:id="rId21"/>
    <p:sldId id="336" r:id="rId22"/>
    <p:sldId id="316" r:id="rId23"/>
    <p:sldId id="354" r:id="rId24"/>
    <p:sldId id="357" r:id="rId25"/>
    <p:sldId id="358" r:id="rId26"/>
    <p:sldId id="359" r:id="rId27"/>
    <p:sldId id="345" r:id="rId28"/>
    <p:sldId id="346" r:id="rId29"/>
    <p:sldId id="337" r:id="rId30"/>
    <p:sldId id="322" r:id="rId31"/>
    <p:sldId id="360" r:id="rId3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CB"/>
    <a:srgbClr val="2B4C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5" autoAdjust="0"/>
    <p:restoredTop sz="78906" autoAdjust="0"/>
  </p:normalViewPr>
  <p:slideViewPr>
    <p:cSldViewPr>
      <p:cViewPr>
        <p:scale>
          <a:sx n="50" d="100"/>
          <a:sy n="50" d="100"/>
        </p:scale>
        <p:origin x="-888" y="-7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4D557-D6AA-40EA-A344-CBF6CAD5ADF4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B3A02-7A3D-49C1-BCE1-5EB4BE6B1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475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694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Алгоритм, зашитый в </a:t>
            </a:r>
            <a:r>
              <a:rPr lang="en-US" dirty="0" smtClean="0"/>
              <a:t>Python</a:t>
            </a:r>
            <a:r>
              <a:rPr lang="en-US" baseline="0" dirty="0" smtClean="0"/>
              <a:t> </a:t>
            </a:r>
            <a:r>
              <a:rPr lang="ru-RU" baseline="0" dirty="0" smtClean="0"/>
              <a:t>более продвинутый, чем в </a:t>
            </a:r>
            <a:r>
              <a:rPr lang="en-US" baseline="0" dirty="0" smtClean="0"/>
              <a:t>DAAL, </a:t>
            </a:r>
            <a:r>
              <a:rPr lang="ru-RU" baseline="0" dirty="0" smtClean="0"/>
              <a:t>поэтому сходимость происходит быстрее (по количеству итераций).</a:t>
            </a:r>
          </a:p>
          <a:p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 точностью понимается доля верно классифицированных объектов из тестовой выборки</a:t>
            </a:r>
            <a:r>
              <a:rPr lang="ru-RU" baseline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694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694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Важно: метки классов должны быть </a:t>
            </a:r>
            <a:r>
              <a:rPr lang="en-US" dirty="0" smtClean="0"/>
              <a:t>{0,1,2,</a:t>
            </a:r>
            <a:r>
              <a:rPr lang="mr-IN" dirty="0" smtClean="0"/>
              <a:t>…</a:t>
            </a:r>
            <a:r>
              <a:rPr lang="en-US" dirty="0" smtClean="0"/>
              <a:t>}, </a:t>
            </a:r>
            <a:r>
              <a:rPr lang="ru-RU" dirty="0" smtClean="0"/>
              <a:t>начиная с 0. Для двух классов соответственно метки будут</a:t>
            </a:r>
            <a:r>
              <a:rPr lang="ru-RU" baseline="0" dirty="0" smtClean="0"/>
              <a:t> </a:t>
            </a:r>
            <a:r>
              <a:rPr lang="en-US" baseline="0" dirty="0" smtClean="0"/>
              <a:t>0,1. </a:t>
            </a:r>
            <a:r>
              <a:rPr lang="ru-RU" baseline="0" dirty="0" smtClean="0"/>
              <a:t>Это единственный алгоритм в </a:t>
            </a:r>
            <a:r>
              <a:rPr lang="ru-RU" baseline="0" dirty="0" err="1" smtClean="0"/>
              <a:t>даале</a:t>
            </a:r>
            <a:r>
              <a:rPr lang="ru-RU" baseline="0" dirty="0" smtClean="0"/>
              <a:t> способный на </a:t>
            </a:r>
            <a:r>
              <a:rPr lang="ru-RU" baseline="0" dirty="0" err="1" smtClean="0"/>
              <a:t>мультиклассификацию</a:t>
            </a:r>
            <a:r>
              <a:rPr lang="ru-RU" baseline="0" dirty="0" smtClean="0"/>
              <a:t>, </a:t>
            </a:r>
            <a:r>
              <a:rPr lang="en-US" baseline="0" dirty="0" err="1" smtClean="0"/>
              <a:t>adaboost</a:t>
            </a:r>
            <a:r>
              <a:rPr lang="en-US" baseline="0" dirty="0" smtClean="0"/>
              <a:t> </a:t>
            </a:r>
            <a:r>
              <a:rPr lang="ru-RU" baseline="0" dirty="0" smtClean="0"/>
              <a:t>и </a:t>
            </a:r>
            <a:r>
              <a:rPr lang="en-US" baseline="0" dirty="0" err="1" smtClean="0"/>
              <a:t>brownboost</a:t>
            </a:r>
            <a:r>
              <a:rPr lang="en-US" baseline="0" dirty="0" smtClean="0"/>
              <a:t> </a:t>
            </a:r>
            <a:r>
              <a:rPr lang="ru-RU" baseline="0" dirty="0" smtClean="0"/>
              <a:t>классифицируют только 2 класса, метки которых должны быть -1 и 1.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B3A02-7A3D-49C1-BCE1-5EB4BE6B1D7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419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694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Важно: параметр </a:t>
            </a:r>
            <a:r>
              <a:rPr lang="en-US" dirty="0" smtClean="0"/>
              <a:t>accuracy </a:t>
            </a:r>
            <a:r>
              <a:rPr lang="ru-RU" dirty="0" smtClean="0"/>
              <a:t>не может быть равен 0 в отличие от остальных алгоритмов.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B3A02-7A3D-49C1-BCE1-5EB4BE6B1D7C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315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694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21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58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72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95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57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16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02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02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9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13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17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1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975" y="1059582"/>
            <a:ext cx="8512497" cy="110251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Лабораторная работа № </a:t>
            </a:r>
            <a:r>
              <a:rPr lang="ru-RU" b="1" dirty="0" smtClean="0"/>
              <a:t>6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 err="1"/>
              <a:t>Бустинг</a:t>
            </a:r>
            <a:r>
              <a:rPr lang="ru-RU" b="1" dirty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</a:t>
            </a:r>
            <a:r>
              <a:rPr lang="en-US" b="1" dirty="0" err="1"/>
              <a:t>AdaBoost</a:t>
            </a:r>
            <a:r>
              <a:rPr lang="en-US" b="1" dirty="0"/>
              <a:t>, </a:t>
            </a:r>
            <a:r>
              <a:rPr lang="en-US" b="1" dirty="0" err="1"/>
              <a:t>LogitBoost</a:t>
            </a:r>
            <a:r>
              <a:rPr lang="en-US" b="1" dirty="0"/>
              <a:t>, </a:t>
            </a:r>
            <a:r>
              <a:rPr lang="en-US" b="1" dirty="0" err="1"/>
              <a:t>BrownBoost</a:t>
            </a:r>
            <a:r>
              <a:rPr lang="en-US" b="1" dirty="0"/>
              <a:t>)</a:t>
            </a:r>
            <a:endParaRPr lang="ru-RU" dirty="0"/>
          </a:p>
        </p:txBody>
      </p:sp>
      <p:sp>
        <p:nvSpPr>
          <p:cNvPr id="4" name="AutoShape 4" descr="Картинки по запросу intel logo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Картинки по запросу intel logo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Картинки по запросу intel logo"/>
          <p:cNvSpPr>
            <a:spLocks noChangeAspect="1" noChangeArrowheads="1"/>
          </p:cNvSpPr>
          <p:nvPr/>
        </p:nvSpPr>
        <p:spPr bwMode="auto">
          <a:xfrm>
            <a:off x="460375" y="1202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Картинки по запросу intel logo"/>
          <p:cNvSpPr>
            <a:spLocks noChangeAspect="1" noChangeArrowheads="1"/>
          </p:cNvSpPr>
          <p:nvPr/>
        </p:nvSpPr>
        <p:spPr bwMode="auto">
          <a:xfrm>
            <a:off x="612775" y="2345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4" descr="Картинки по запросу intel logo"/>
          <p:cNvSpPr>
            <a:spLocks noChangeAspect="1" noChangeArrowheads="1"/>
          </p:cNvSpPr>
          <p:nvPr/>
        </p:nvSpPr>
        <p:spPr bwMode="auto">
          <a:xfrm>
            <a:off x="765175" y="3488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pasted-image.tiff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362202" y="2876550"/>
            <a:ext cx="1300813" cy="167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pasted-image.tiff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495802" y="2724151"/>
            <a:ext cx="2285999" cy="173459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2747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AdaBoost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0"/>
                <a:ext cx="9144000" cy="3819871"/>
              </a:xfrm>
            </p:spPr>
            <p:txBody>
              <a:bodyPr>
                <a:noAutofit/>
              </a:bodyPr>
              <a:lstStyle/>
              <a:p>
                <a:pPr marL="457200" lvl="1" indent="0">
                  <a:buNone/>
                </a:pPr>
                <a:r>
                  <a:rPr lang="en-US" sz="1900" dirty="0" smtClean="0">
                    <a:latin typeface="+mj-lt"/>
                  </a:rPr>
                  <a:t>b) </a:t>
                </a:r>
                <a:r>
                  <a:rPr lang="ru-RU" sz="1900" dirty="0" smtClean="0">
                    <a:latin typeface="+mj-lt"/>
                  </a:rPr>
                  <a:t>Подсчет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sz="19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ru-RU" sz="1900" dirty="0" smtClean="0">
                    <a:latin typeface="+mj-lt"/>
                  </a:rPr>
                  <a:t>:</a:t>
                </a:r>
                <a:br>
                  <a:rPr lang="ru-RU" sz="1900" dirty="0" smtClean="0">
                    <a:latin typeface="+mj-lt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9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9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9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ru-RU" sz="19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19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9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19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900" b="0" i="1" smtClean="0">
                          <a:latin typeface="Cambria Math"/>
                        </a:rPr>
                        <m:t>𝑙𝑛</m:t>
                      </m:r>
                      <m:f>
                        <m:fPr>
                          <m:ctrlPr>
                            <a:rPr lang="en-US" sz="19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900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sz="1900" b="0" i="1" smtClean="0">
                              <a:latin typeface="Cambria Math"/>
                            </a:rPr>
                            <m:t>𝐿</m:t>
                          </m:r>
                          <m:d>
                            <m:dPr>
                              <m:ctrlPr>
                                <a:rPr lang="en-US" sz="19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9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900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1900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900" i="1">
                              <a:latin typeface="Cambria Math"/>
                            </a:rPr>
                            <m:t>𝐿</m:t>
                          </m:r>
                          <m:d>
                            <m:dPr>
                              <m:ctrlPr>
                                <a:rPr lang="en-US" sz="19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9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9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1900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r>
                  <a:rPr lang="ru-RU" sz="1900" dirty="0" smtClean="0">
                    <a:latin typeface="+mj-lt"/>
                  </a:rPr>
                  <a:t/>
                </a:r>
                <a:br>
                  <a:rPr lang="ru-RU" sz="1900" dirty="0" smtClean="0">
                    <a:latin typeface="+mj-lt"/>
                  </a:rPr>
                </a:br>
                <a:r>
                  <a:rPr lang="en-US" sz="1900" dirty="0" smtClean="0">
                    <a:latin typeface="+mj-lt"/>
                  </a:rPr>
                  <a:t>c) </a:t>
                </a:r>
                <a:r>
                  <a:rPr lang="ru-RU" sz="1900" dirty="0" smtClean="0">
                    <a:latin typeface="+mj-lt"/>
                  </a:rPr>
                  <a:t>Обновление весов объектов:</a:t>
                </a: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9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9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9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9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9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9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9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9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90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90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9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900" i="1" smtClean="0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1900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9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9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9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900" i="1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sz="19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9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9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9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1900" i="1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19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900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19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19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900" b="0" i="1" smtClean="0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1900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en-US" sz="1900" i="1">
                          <a:latin typeface="Cambria Math"/>
                        </a:rPr>
                        <m:t>,</m:t>
                      </m:r>
                      <m:r>
                        <a:rPr lang="en-US" sz="1900" i="1">
                          <a:latin typeface="Cambria Math"/>
                        </a:rPr>
                        <m:t>𝑖</m:t>
                      </m:r>
                      <m:r>
                        <a:rPr lang="en-US" sz="1900" i="1">
                          <a:latin typeface="Cambria Math"/>
                        </a:rPr>
                        <m:t>=1,…,</m:t>
                      </m:r>
                      <m:r>
                        <a:rPr lang="en-US" sz="1900" i="1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1900" dirty="0" smtClean="0">
                  <a:latin typeface="+mj-lt"/>
                </a:endParaRPr>
              </a:p>
              <a:p>
                <a:pPr marL="457200" lvl="1" indent="0">
                  <a:buNone/>
                </a:pPr>
                <a:r>
                  <a:rPr lang="ru-RU" sz="1900" dirty="0" smtClean="0">
                    <a:latin typeface="+mj-lt"/>
                  </a:rPr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sz="19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ru-RU" sz="1900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sz="1900" dirty="0" smtClean="0">
                    <a:latin typeface="+mj-lt"/>
                  </a:rPr>
                  <a:t> нормировочный множитель.</a:t>
                </a:r>
              </a:p>
              <a:p>
                <a:pPr marL="457200" lvl="1" indent="0">
                  <a:buNone/>
                </a:pPr>
                <a:endParaRPr lang="ru-RU" sz="1900" dirty="0">
                  <a:latin typeface="+mj-lt"/>
                </a:endParaRPr>
              </a:p>
              <a:p>
                <a:pPr marL="57150" indent="0">
                  <a:buNone/>
                </a:pPr>
                <a:r>
                  <a:rPr lang="ru-RU" sz="1900" dirty="0" smtClean="0">
                    <a:latin typeface="+mj-lt"/>
                  </a:rPr>
                  <a:t>Шаг </a:t>
                </a:r>
                <a:r>
                  <a:rPr lang="ru-RU" sz="1900" dirty="0">
                    <a:latin typeface="+mj-lt"/>
                  </a:rPr>
                  <a:t>3: Построение итогового </a:t>
                </a:r>
                <a:r>
                  <a:rPr lang="ru-RU" sz="1900" dirty="0" smtClean="0">
                    <a:latin typeface="+mj-lt"/>
                  </a:rPr>
                  <a:t>классификатора:</a:t>
                </a:r>
              </a:p>
              <a:p>
                <a:pPr marL="5715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9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900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1900" i="1">
                              <a:latin typeface="Cambria Math"/>
                            </a:rPr>
                            <m:t>𝑇</m:t>
                          </m:r>
                        </m:sub>
                      </m:sSub>
                      <m:d>
                        <m:dPr>
                          <m:ctrlPr>
                            <a:rPr lang="en-US" sz="19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9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900" i="1">
                          <a:latin typeface="Cambria Math"/>
                        </a:rPr>
                        <m:t>=</m:t>
                      </m:r>
                      <m:r>
                        <a:rPr lang="en-US" sz="1900" i="1">
                          <a:latin typeface="Cambria Math"/>
                        </a:rPr>
                        <m:t>𝑠𝑖𝑔𝑛</m:t>
                      </m:r>
                      <m:r>
                        <a:rPr lang="en-US" sz="1900" i="1">
                          <a:latin typeface="Cambria Math"/>
                        </a:rPr>
                        <m:t>(</m:t>
                      </m:r>
                      <m:nary>
                        <m:naryPr>
                          <m:chr m:val="∑"/>
                          <m:ctrlPr>
                            <a:rPr lang="en-US" sz="19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900" i="1">
                              <a:latin typeface="Cambria Math"/>
                            </a:rPr>
                            <m:t>𝑡</m:t>
                          </m:r>
                          <m:r>
                            <a:rPr lang="en-US" sz="19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900" i="1">
                              <a:latin typeface="Cambria Math"/>
                            </a:rPr>
                            <m:t>𝑇</m:t>
                          </m:r>
                        </m:sup>
                        <m:e>
                          <m:sSub>
                            <m:sSubPr>
                              <m:ctrlPr>
                                <a:rPr lang="en-US" sz="19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900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900" i="1">
                              <a:latin typeface="Cambria Math"/>
                              <a:ea typeface="Cambria Math"/>
                            </a:rPr>
                            <m:t>h</m:t>
                          </m:r>
                          <m:r>
                            <a:rPr lang="en-US" sz="1900" i="1">
                              <a:latin typeface="Cambria Math"/>
                            </a:rPr>
                            <m:t>(</m:t>
                          </m:r>
                          <m:r>
                            <a:rPr lang="en-US" sz="1900" i="1">
                              <a:latin typeface="Cambria Math"/>
                            </a:rPr>
                            <m:t>𝑥</m:t>
                          </m:r>
                          <m:r>
                            <a:rPr lang="en-US" sz="19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9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900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900" i="1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US" sz="19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1900" dirty="0">
                  <a:latin typeface="+mj-lt"/>
                </a:endParaRPr>
              </a:p>
              <a:p>
                <a:pPr marL="457200" lvl="1" indent="0" algn="ctr">
                  <a:buNone/>
                </a:pPr>
                <a:endParaRPr lang="ru-RU" sz="2000" i="1" baseline="-25000" dirty="0" smtClean="0">
                  <a:latin typeface="+mj-lt"/>
                </a:endParaRPr>
              </a:p>
              <a:p>
                <a:endParaRPr lang="ru-RU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0"/>
                <a:ext cx="9144000" cy="3819871"/>
              </a:xfrm>
              <a:blipFill rotWithShape="1">
                <a:blip r:embed="rId2"/>
                <a:stretch>
                  <a:fillRect t="-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3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AdaBoost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(DAAL)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756970"/>
              </p:ext>
            </p:extLst>
          </p:nvPr>
        </p:nvGraphicFramePr>
        <p:xfrm>
          <a:off x="107505" y="1635646"/>
          <a:ext cx="8928991" cy="3352800"/>
        </p:xfrm>
        <a:graphic>
          <a:graphicData uri="http://schemas.openxmlformats.org/drawingml/2006/table">
            <a:tbl>
              <a:tblPr firstRow="1" firstCol="1" bandRow="1"/>
              <a:tblGrid>
                <a:gridCol w="8928991"/>
              </a:tblGrid>
              <a:tr h="2873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import com.intel.daal.algorithms.adaboost.*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//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считывание обучающей выборки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HomogenNumericTable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Double.class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nFeatures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- 1, 0,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NumericTable.AllocationFlag.NotAllocate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trainGroundTruth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HomogenNumericTable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Double.class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1, 0,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NumericTable.AllocationFlag.NotAllocate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mergedData.addNumericTable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mergedData.addNumericTable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trainGroundTruth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trainDataSource.loadDataBlock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//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обучение модели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TrainingBatch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algorithm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TrainingBatch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Double.class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TrainingMethod.defaultDense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algorithm.input.set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InputId.data,trainData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algorithm.input.set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InputId.labels,trainGroundTruth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trainingResult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algorithm.compute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();</a:t>
                      </a: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CB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1071553"/>
            <a:ext cx="8928992" cy="5640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/>
              <a:t>Обучение: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21012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AdaBoost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(DAAL)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533107"/>
              </p:ext>
            </p:extLst>
          </p:nvPr>
        </p:nvGraphicFramePr>
        <p:xfrm>
          <a:off x="107505" y="1707654"/>
          <a:ext cx="8928991" cy="3078480"/>
        </p:xfrm>
        <a:graphic>
          <a:graphicData uri="http://schemas.openxmlformats.org/drawingml/2006/table">
            <a:tbl>
              <a:tblPr firstRow="1" firstCol="1" bandRow="1"/>
              <a:tblGrid>
                <a:gridCol w="8928991"/>
              </a:tblGrid>
              <a:tr h="2873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//считывание тестовых данных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testData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HomogenNumericTable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Double.class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nFeatures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- 1, 0,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NumericTable.AllocationFlag.NotAllocate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testGroundTruth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HomogenNumericTable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Double.class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1, 0,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NumericTable.AllocationFlag.NotAllocate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mergedData.addNumericTable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testData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mergedData.addNumericTable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testGroundTruth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testDataSource.loadDataBlock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//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предсказание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на основе модели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PredictionBatch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algorithm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PredictionBatch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Double.class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PredictionMethod.defaultDense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Model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model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trainingResult.get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TrainingResultId.model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algorithm.input.set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NumericTableInputId.data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testData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algorithm.input.set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ModelInputId.model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model);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predictionResult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algorithm.compute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();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CB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1059582"/>
            <a:ext cx="8928992" cy="5640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/>
              <a:t>Предсказание: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58253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AdaBoost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(</a:t>
            </a:r>
            <a:r>
              <a:rPr lang="en-US" b="1" dirty="0" err="1" smtClean="0">
                <a:solidFill>
                  <a:schemeClr val="bg1"/>
                </a:solidFill>
              </a:rPr>
              <a:t>Scikit</a:t>
            </a:r>
            <a:r>
              <a:rPr lang="en-US" b="1" dirty="0" smtClean="0">
                <a:solidFill>
                  <a:schemeClr val="bg1"/>
                </a:solidFill>
              </a:rPr>
              <a:t>-learn)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076458"/>
              </p:ext>
            </p:extLst>
          </p:nvPr>
        </p:nvGraphicFramePr>
        <p:xfrm>
          <a:off x="107505" y="1240152"/>
          <a:ext cx="8928991" cy="2267712"/>
        </p:xfrm>
        <a:graphic>
          <a:graphicData uri="http://schemas.openxmlformats.org/drawingml/2006/table">
            <a:tbl>
              <a:tblPr firstRow="1" firstCol="1" bandRow="1"/>
              <a:tblGrid>
                <a:gridCol w="8928991"/>
              </a:tblGrid>
              <a:tr h="1547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classifier = </a:t>
                      </a:r>
                      <a:r>
                        <a:rPr lang="en-US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ensemble.AdaBoostClassifier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DecisionTreeClassifier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max_depth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=1),</a:t>
                      </a:r>
                      <a:r>
                        <a:rPr lang="en-US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n_estimators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=10)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#</a:t>
                      </a:r>
                      <a:r>
                        <a:rPr lang="ru-RU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обучение классификатора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classifier.fit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(train[:,0:n],train[:,n])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#</a:t>
                      </a:r>
                      <a:r>
                        <a:rPr lang="ru-RU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предсказание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prediction = </a:t>
                      </a:r>
                      <a:r>
                        <a:rPr lang="en-US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classifier.predict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(test[:,0:n])</a:t>
                      </a:r>
                      <a:b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tab = </a:t>
                      </a:r>
                      <a:r>
                        <a:rPr lang="en-US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pd.crosstab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(index = prediction, columns= test[:,n])</a:t>
                      </a:r>
                      <a:b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print(tab)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CB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0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prstGeom prst="rect">
            <a:avLst/>
          </a:prstGeom>
          <a:solidFill>
            <a:srgbClr val="1F497D"/>
          </a:solidFill>
        </p:spPr>
        <p:txBody>
          <a:bodyPr>
            <a:normAutofit fontScale="90000"/>
          </a:bodyPr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Сравнение результатов и производительности</a:t>
            </a:r>
            <a:endParaRPr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070286"/>
              </p:ext>
            </p:extLst>
          </p:nvPr>
        </p:nvGraphicFramePr>
        <p:xfrm>
          <a:off x="179512" y="1347614"/>
          <a:ext cx="8856984" cy="2472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112"/>
                <a:gridCol w="1611681"/>
                <a:gridCol w="1771397"/>
                <a:gridCol w="1771397"/>
                <a:gridCol w="1771397"/>
              </a:tblGrid>
              <a:tr h="509302"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Количество итераций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DAAL</a:t>
                      </a:r>
                      <a:r>
                        <a:rPr lang="ru-RU" sz="1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AdaBoost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</a:rPr>
                        <a:t>Scikit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-learn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AdaBoost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57081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Точность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 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Точность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 с</a:t>
                      </a:r>
                      <a:endParaRPr lang="ru-RU" dirty="0"/>
                    </a:p>
                  </a:txBody>
                  <a:tcPr/>
                </a:tc>
              </a:tr>
              <a:tr h="464158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1.04</a:t>
                      </a:r>
                      <a:endParaRPr lang="ru-RU" dirty="0"/>
                    </a:p>
                  </a:txBody>
                  <a:tcPr/>
                </a:tc>
              </a:tr>
              <a:tr h="464158"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10.14</a:t>
                      </a:r>
                      <a:endParaRPr lang="ru-RU" dirty="0"/>
                    </a:p>
                  </a:txBody>
                  <a:tcPr/>
                </a:tc>
              </a:tr>
              <a:tr h="464158">
                <a:tc>
                  <a:txBody>
                    <a:bodyPr/>
                    <a:lstStyle/>
                    <a:p>
                      <a:r>
                        <a:rPr lang="ru-RU" dirty="0" smtClean="0"/>
                        <a:t>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50.6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41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prstGeom prst="rect">
            <a:avLst/>
          </a:prstGeom>
          <a:solidFill>
            <a:srgbClr val="1F497D"/>
          </a:solidFill>
        </p:spPr>
        <p:txBody>
          <a:bodyPr>
            <a:normAutofit/>
          </a:bodyPr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Confusion matrix </a:t>
            </a:r>
            <a:endParaRPr dirty="0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994294"/>
              </p:ext>
            </p:extLst>
          </p:nvPr>
        </p:nvGraphicFramePr>
        <p:xfrm>
          <a:off x="323528" y="1203595"/>
          <a:ext cx="8496944" cy="3394796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131601"/>
                <a:gridCol w="1108759"/>
                <a:gridCol w="2520280"/>
                <a:gridCol w="2736304"/>
              </a:tblGrid>
              <a:tr h="684978">
                <a:tc rowSpan="2" gridSpan="2"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68580" marR="68580" marT="0" marB="0" anchor="b"/>
                </a:tc>
                <a:tc rowSpan="2"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Реальный класс</a:t>
                      </a:r>
                      <a:endParaRPr lang="ru-RU" sz="2000" dirty="0"/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/>
                </a:tc>
              </a:tr>
              <a:tr h="624412">
                <a:tc gridSpan="2" v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68580" marR="68580" marT="0" marB="0" anchor="b"/>
                </a:tc>
                <a:tc hMerge="1"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922861">
                <a:tc rowSpan="2"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Предсказанный класс</a:t>
                      </a:r>
                    </a:p>
                    <a:p>
                      <a:endParaRPr lang="ru-RU" sz="20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326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77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16254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82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266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82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LogitBoost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 fontScale="92500"/>
          </a:bodyPr>
          <a:lstStyle/>
          <a:p>
            <a:r>
              <a:rPr lang="ru-RU" dirty="0"/>
              <a:t>Основное отличие</a:t>
            </a:r>
            <a:r>
              <a:rPr lang="en-US" dirty="0"/>
              <a:t> </a:t>
            </a:r>
            <a:r>
              <a:rPr lang="en-US" dirty="0" err="1"/>
              <a:t>LogitBoost</a:t>
            </a:r>
            <a:r>
              <a:rPr lang="en-US" dirty="0"/>
              <a:t> </a:t>
            </a:r>
            <a:r>
              <a:rPr lang="ru-RU" dirty="0"/>
              <a:t>от </a:t>
            </a:r>
            <a:r>
              <a:rPr lang="en-US" dirty="0" err="1"/>
              <a:t>AdaBoost</a:t>
            </a:r>
            <a:r>
              <a:rPr lang="ru-RU" dirty="0"/>
              <a:t> состоит в том, что </a:t>
            </a:r>
            <a:r>
              <a:rPr lang="en-US" dirty="0" err="1"/>
              <a:t>AdaBoost</a:t>
            </a:r>
            <a:r>
              <a:rPr lang="ru-RU" dirty="0"/>
              <a:t> использует экспоненциальную функцию потерь, а </a:t>
            </a:r>
            <a:r>
              <a:rPr lang="en-US" dirty="0" err="1"/>
              <a:t>LogitBoost</a:t>
            </a:r>
            <a:r>
              <a:rPr lang="ru-RU" dirty="0"/>
              <a:t> – логистическую.</a:t>
            </a:r>
          </a:p>
          <a:p>
            <a:r>
              <a:rPr lang="ru-RU" dirty="0"/>
              <a:t>За счет этого, в некоторых случаях </a:t>
            </a:r>
            <a:r>
              <a:rPr lang="en-US" dirty="0" err="1"/>
              <a:t>LogitBoost</a:t>
            </a:r>
            <a:r>
              <a:rPr lang="en-US" dirty="0"/>
              <a:t> </a:t>
            </a:r>
            <a:r>
              <a:rPr lang="ru-RU" dirty="0"/>
              <a:t>может превосходить по точности </a:t>
            </a:r>
            <a:r>
              <a:rPr lang="en-US" dirty="0" err="1"/>
              <a:t>AdaBoost</a:t>
            </a:r>
            <a:r>
              <a:rPr lang="ru-RU" dirty="0"/>
              <a:t>, а также быть более устойчивым к шумам в данных.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12470" y="4515966"/>
            <a:ext cx="91564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Friedman J. et al. Additive logistic regression: a statistical view of boosting (with discussion and a rejoinder by the authors) //The annals of statistics. – 2000. – Т. 28. – №. 2. – С. 337-407.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3449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LogitBoost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0"/>
                <a:ext cx="9144000" cy="3747863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2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20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{0,1}</m:t>
                      </m:r>
                    </m:oMath>
                  </m:oMathPara>
                </a14:m>
                <a:endParaRPr lang="en-US" sz="2200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en-US" sz="2200" dirty="0" smtClean="0">
                  <a:latin typeface="+mj-lt"/>
                </a:endParaRPr>
              </a:p>
              <a:p>
                <a:pPr marL="0" indent="0">
                  <a:buNone/>
                </a:pPr>
                <a:r>
                  <a:rPr lang="ru-RU" sz="2200" dirty="0" smtClean="0">
                    <a:latin typeface="+mj-lt"/>
                  </a:rPr>
                  <a:t>Шаг 1: Инициализируем переменные и вероятность того, что объект относится к классу 1: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d>
                        <m:dPr>
                          <m:ctrlPr>
                            <a:rPr lang="en-US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ru-RU" sz="22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2200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ru-RU" sz="2200" b="0" i="1" smtClean="0">
                          <a:latin typeface="Cambria Math"/>
                        </a:rPr>
                        <m:t> и </m:t>
                      </m:r>
                      <m:r>
                        <a:rPr lang="en-US" sz="2200" b="0" i="1" smtClean="0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,</m:t>
                      </m:r>
                      <m:r>
                        <a:rPr lang="en-US" sz="2200" b="0" i="1" smtClean="0">
                          <a:latin typeface="Cambria Math"/>
                        </a:rPr>
                        <m:t>𝑖</m:t>
                      </m:r>
                      <m:r>
                        <a:rPr lang="en-US" sz="2200" b="0" i="1" smtClean="0">
                          <a:latin typeface="Cambria Math"/>
                        </a:rPr>
                        <m:t>=1,…,</m:t>
                      </m:r>
                      <m:r>
                        <a:rPr lang="en-US" sz="2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ru-RU" sz="2200" dirty="0" smtClean="0">
                  <a:latin typeface="+mj-lt"/>
                </a:endParaRPr>
              </a:p>
              <a:p>
                <a:pPr marL="0" indent="0">
                  <a:buNone/>
                </a:pPr>
                <a:r>
                  <a:rPr lang="ru-RU" sz="2200" dirty="0" smtClean="0">
                    <a:latin typeface="+mj-lt"/>
                  </a:rPr>
                  <a:t>Шаг 2: Последовательное построение классификаторов</a:t>
                </a:r>
                <a:r>
                  <a:rPr lang="en-US" sz="22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200" i="1">
                        <a:latin typeface="Cambria Math"/>
                      </a:rPr>
                      <m:t>,1≤</m:t>
                    </m:r>
                    <m:r>
                      <a:rPr lang="en-US" sz="2200" b="0" i="1" smtClean="0">
                        <a:latin typeface="Cambria Math"/>
                      </a:rPr>
                      <m:t>𝑡</m:t>
                    </m:r>
                    <m:r>
                      <a:rPr lang="en-US" sz="2200" i="1">
                        <a:latin typeface="Cambria Math"/>
                      </a:rPr>
                      <m:t>≤</m:t>
                    </m:r>
                    <m:r>
                      <a:rPr lang="en-US" sz="2200" i="1">
                        <a:latin typeface="Cambria Math"/>
                      </a:rPr>
                      <m:t>𝑇</m:t>
                    </m:r>
                  </m:oMath>
                </a14:m>
                <a:r>
                  <a:rPr lang="ru-RU" sz="2200" dirty="0" smtClean="0">
                    <a:latin typeface="+mj-lt"/>
                  </a:rPr>
                  <a:t/>
                </a:r>
                <a:br>
                  <a:rPr lang="ru-RU" sz="2200" dirty="0" smtClean="0">
                    <a:latin typeface="+mj-lt"/>
                  </a:rPr>
                </a:br>
                <a:r>
                  <a:rPr lang="ru-RU" sz="2200" dirty="0">
                    <a:latin typeface="+mj-lt"/>
                  </a:rPr>
                  <a:t> </a:t>
                </a:r>
                <a:r>
                  <a:rPr lang="ru-RU" sz="2200" dirty="0" smtClean="0">
                    <a:latin typeface="+mj-lt"/>
                  </a:rPr>
                  <a:t>    Для</a:t>
                </a:r>
                <a:r>
                  <a:rPr lang="en-GB" sz="2200" dirty="0" smtClean="0">
                    <a:latin typeface="+mj-lt"/>
                  </a:rPr>
                  <a:t> </a:t>
                </a:r>
                <a:r>
                  <a:rPr lang="en-GB" sz="2200" i="1" dirty="0" smtClean="0">
                    <a:latin typeface="+mj-lt"/>
                  </a:rPr>
                  <a:t>t = 1,...,T:</a:t>
                </a:r>
                <a:endParaRPr lang="en-US" sz="2200" i="1" dirty="0" smtClean="0">
                  <a:latin typeface="+mj-lt"/>
                </a:endParaRPr>
              </a:p>
              <a:p>
                <a:pPr marL="457200" lvl="1" indent="0">
                  <a:buNone/>
                </a:pPr>
                <a:r>
                  <a:rPr lang="en-US" sz="2200" dirty="0"/>
                  <a:t>a</a:t>
                </a:r>
                <a:r>
                  <a:rPr lang="en-US" sz="2200" dirty="0" smtClean="0"/>
                  <a:t>) </a:t>
                </a:r>
                <a:r>
                  <a:rPr lang="ru-RU" sz="2200" dirty="0" smtClean="0"/>
                  <a:t>Расчет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2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200" dirty="0" smtClean="0"/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sz="22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200" dirty="0" smtClean="0"/>
                  <a:t>:</a:t>
                </a:r>
                <a:endParaRPr lang="ru-RU" sz="2200" dirty="0"/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22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200" i="1">
                          <a:latin typeface="Cambria Math"/>
                        </a:rPr>
                        <m:t>=</m:t>
                      </m:r>
                      <m:r>
                        <a:rPr lang="en-US" sz="2200" i="1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sz="2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/>
                        </a:rPr>
                        <m:t>(1−</m:t>
                      </m:r>
                      <m:r>
                        <a:rPr lang="en-US" sz="2200" i="1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sz="2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2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22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200" i="1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200" i="1">
                              <a:latin typeface="Cambria Math"/>
                            </a:rPr>
                            <m:t>(1−</m:t>
                          </m:r>
                          <m:r>
                            <a:rPr lang="en-US" sz="2200" i="1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200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200" dirty="0"/>
              </a:p>
              <a:p>
                <a:pPr marL="457200" lvl="1" indent="0">
                  <a:buNone/>
                </a:pPr>
                <a:endParaRPr lang="ru-RU" sz="2000" dirty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0"/>
                <a:ext cx="9144000" cy="3747863"/>
              </a:xfrm>
              <a:blipFill rotWithShape="1">
                <a:blip r:embed="rId2"/>
                <a:stretch>
                  <a:fillRect l="-6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7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LogitBoost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0"/>
                <a:ext cx="9144000" cy="3819871"/>
              </a:xfrm>
            </p:spPr>
            <p:txBody>
              <a:bodyPr>
                <a:noAutofit/>
              </a:bodyPr>
              <a:lstStyle/>
              <a:p>
                <a:pPr marL="457200" lvl="1" indent="0">
                  <a:buNone/>
                </a:pPr>
                <a:r>
                  <a:rPr lang="en-US" sz="2000" dirty="0" smtClean="0"/>
                  <a:t>b) </a:t>
                </a:r>
                <a:r>
                  <a:rPr lang="ru-RU" sz="2000" dirty="0"/>
                  <a:t>Обучить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h</m:t>
                    </m:r>
                    <m:r>
                      <a:rPr lang="en-US" sz="2000" i="1">
                        <a:latin typeface="Cambria Math"/>
                      </a:rPr>
                      <m:t>(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)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𝐻</m:t>
                    </m:r>
                  </m:oMath>
                </a14:m>
                <a:r>
                  <a:rPr lang="en-US" sz="2000" i="1" dirty="0"/>
                  <a:t> </a:t>
                </a:r>
                <a:r>
                  <a:rPr lang="ru-RU" sz="2000" i="1" dirty="0"/>
                  <a:t>,</a:t>
                </a:r>
                <a:r>
                  <a:rPr lang="en-US" sz="2000" i="1" dirty="0"/>
                  <a:t> </a:t>
                </a:r>
                <a:r>
                  <a:rPr lang="ru-RU" sz="2000" dirty="0"/>
                  <a:t>используя в качества функции потерь:</a:t>
                </a: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𝐿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/>
                            </a:rPr>
                            <m:t>𝑖</m:t>
                          </m:r>
                          <m:r>
                            <a:rPr lang="en-US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sSup>
                        <m:sSup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000" dirty="0" smtClean="0">
                  <a:latin typeface="+mj-lt"/>
                </a:endParaRPr>
              </a:p>
              <a:p>
                <a:pPr marL="457200" lvl="1" indent="0">
                  <a:buNone/>
                </a:pPr>
                <a:r>
                  <a:rPr lang="en-US" sz="2000" dirty="0" smtClean="0">
                    <a:latin typeface="+mj-lt"/>
                  </a:rPr>
                  <a:t>c) </a:t>
                </a:r>
                <a:r>
                  <a:rPr lang="ru-RU" sz="2000" dirty="0" smtClean="0"/>
                  <a:t>Обновление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ru-RU" sz="2000" dirty="0" smtClean="0"/>
                  <a:t> и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ru-RU" sz="2000" dirty="0" smtClean="0"/>
                  <a:t>:</a:t>
                </a:r>
                <a:endParaRPr lang="en-US" sz="2000" dirty="0">
                  <a:latin typeface="+mj-lt"/>
                </a:endParaRP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𝑇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𝑇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en-US" sz="2000" i="1">
                          <a:latin typeface="Cambria Math"/>
                        </a:rPr>
                        <m:t>(</m:t>
                      </m:r>
                      <m:r>
                        <a:rPr lang="en-US" sz="2000" i="1"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)</m:t>
                      </m:r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=(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)/(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2000" dirty="0">
                  <a:latin typeface="+mj-lt"/>
                </a:endParaRPr>
              </a:p>
              <a:p>
                <a:pPr marL="57150" indent="0">
                  <a:buNone/>
                </a:pPr>
                <a:r>
                  <a:rPr lang="ru-RU" sz="2000" dirty="0" smtClean="0">
                    <a:latin typeface="+mj-lt"/>
                  </a:rPr>
                  <a:t>Шаг </a:t>
                </a:r>
                <a:r>
                  <a:rPr lang="ru-RU" sz="2000" dirty="0">
                    <a:latin typeface="+mj-lt"/>
                  </a:rPr>
                  <a:t>3: Построение итогового </a:t>
                </a:r>
                <a:r>
                  <a:rPr lang="ru-RU" sz="2000" dirty="0" smtClean="0">
                    <a:latin typeface="+mj-lt"/>
                  </a:rPr>
                  <a:t>классификатора:</a:t>
                </a:r>
              </a:p>
              <a:p>
                <a:pPr marL="5715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𝑇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, </m:t>
                                </m:r>
                                <m:r>
                                  <a:rPr lang="ru-RU" sz="2000" b="0" i="1" smtClean="0">
                                    <a:latin typeface="Cambria Math"/>
                                  </a:rPr>
                                  <m:t>если 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𝑠𝑖𝑔𝑛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000" i="1">
                                    <a:latin typeface="Cambria Math"/>
                                  </a:rPr>
                                  <m:t>)</m:t>
                                </m:r>
                                <m:r>
                                  <a:rPr lang="en-US" sz="2000" i="1" smtClean="0">
                                    <a:latin typeface="Cambria Math"/>
                                    <a:ea typeface="Cambria Math"/>
                                  </a:rPr>
                                  <m:t>≥</m:t>
                                </m:r>
                                <m:r>
                                  <a:rPr lang="ru-RU" sz="2000" b="0" i="1" smtClean="0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ru-RU" sz="2000" b="0" i="1" smtClean="0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ru-RU" sz="20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ru-RU" sz="2000" i="1">
                                    <a:latin typeface="Cambria Math"/>
                                  </a:rPr>
                                  <m:t>если 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𝑠𝑖𝑔𝑛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𝑇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d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&lt;</m:t>
                                </m:r>
                                <m:r>
                                  <a:rPr lang="ru-RU" sz="2000" i="1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0"/>
                <a:ext cx="9144000" cy="3819871"/>
              </a:xfrm>
              <a:blipFill rotWithShape="1">
                <a:blip r:embed="rId2"/>
                <a:stretch>
                  <a:fillRect l="-67" t="-7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1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LogitBoost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(DAAL)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541789"/>
              </p:ext>
            </p:extLst>
          </p:nvPr>
        </p:nvGraphicFramePr>
        <p:xfrm>
          <a:off x="107505" y="1635646"/>
          <a:ext cx="8928991" cy="3352800"/>
        </p:xfrm>
        <a:graphic>
          <a:graphicData uri="http://schemas.openxmlformats.org/drawingml/2006/table">
            <a:tbl>
              <a:tblPr firstRow="1" firstCol="1" bandRow="1"/>
              <a:tblGrid>
                <a:gridCol w="8928991"/>
              </a:tblGrid>
              <a:tr h="2873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import com.intel.daal.algorithms.logitboost.*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//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считывание обучающей выборки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HomogenNumericTable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Double.class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nFeatures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- 1, 0,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NumericTable.AllocationFlag.NotAllocate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trainGroundTruth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HomogenNumericTable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Double.class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1, 0,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NumericTable.AllocationFlag.NotAllocate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mergedData.addNumericTable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mergedData.addNumericTable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trainGroundTruth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trainDataSource.loadDataBlock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//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обучение модели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TrainingBatch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algorithm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TrainingBatch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Double.class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TrainingMethod.defaultDense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algorithm.input.set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InputId.data,trainData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algorithm.input.set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InputId.labels,trainGroundTruth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trainingResult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algorithm.compute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();</a:t>
                      </a: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CB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1071553"/>
            <a:ext cx="8928992" cy="5640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/>
              <a:t>Обучение: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58294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Набор данных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Bioresponse</a:t>
            </a:r>
            <a:r>
              <a:rPr lang="en-US" b="1" dirty="0">
                <a:solidFill>
                  <a:schemeClr val="bg1"/>
                </a:solidFill>
              </a:rPr>
              <a:t>*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dirty="0" smtClean="0"/>
              <a:t>3751</a:t>
            </a:r>
            <a:r>
              <a:rPr lang="en-US" dirty="0" smtClean="0"/>
              <a:t> </a:t>
            </a:r>
            <a:r>
              <a:rPr lang="ru-RU" dirty="0" smtClean="0"/>
              <a:t>объектов, 1777</a:t>
            </a:r>
            <a:r>
              <a:rPr lang="en-US" dirty="0" smtClean="0"/>
              <a:t> </a:t>
            </a:r>
            <a:r>
              <a:rPr lang="ru-RU" dirty="0"/>
              <a:t>признаков</a:t>
            </a:r>
            <a:r>
              <a:rPr lang="ru-RU" dirty="0" smtClean="0"/>
              <a:t>.</a:t>
            </a:r>
          </a:p>
          <a:p>
            <a:r>
              <a:rPr lang="ru-RU" dirty="0"/>
              <a:t>Объект представляет из себя характеристики некоторой молекулы</a:t>
            </a:r>
          </a:p>
          <a:p>
            <a:r>
              <a:rPr lang="ru-RU" dirty="0"/>
              <a:t>Класс объекта </a:t>
            </a:r>
            <a:r>
              <a:rPr lang="mr-IN" dirty="0"/>
              <a:t>–</a:t>
            </a:r>
            <a:r>
              <a:rPr lang="ru-RU" dirty="0"/>
              <a:t> вызвала ли молекула реакцию или нет</a:t>
            </a:r>
          </a:p>
          <a:p>
            <a:r>
              <a:rPr lang="ru-RU" dirty="0"/>
              <a:t>Классификация. Способ классификации - </a:t>
            </a:r>
            <a:r>
              <a:rPr lang="en-US" dirty="0"/>
              <a:t>Boosting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496" y="4794706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</a:t>
            </a:r>
            <a:r>
              <a:rPr lang="en-GB" dirty="0"/>
              <a:t>https://www.kaggle.com/c/bioresponse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0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LogitBoost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(DAAL)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377361"/>
              </p:ext>
            </p:extLst>
          </p:nvPr>
        </p:nvGraphicFramePr>
        <p:xfrm>
          <a:off x="107505" y="1707654"/>
          <a:ext cx="8928991" cy="3078480"/>
        </p:xfrm>
        <a:graphic>
          <a:graphicData uri="http://schemas.openxmlformats.org/drawingml/2006/table">
            <a:tbl>
              <a:tblPr firstRow="1" firstCol="1" bandRow="1"/>
              <a:tblGrid>
                <a:gridCol w="8928991"/>
              </a:tblGrid>
              <a:tr h="2873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//считывание тестовых данных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testData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HomogenNumericTable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Double.class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nFeatures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- 1, 0,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NumericTable.AllocationFlag.NotAllocate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testGroundTruth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HomogenNumericTable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Double.class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1, 0,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NumericTable.AllocationFlag.NotAllocate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mergedData.addNumericTable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testData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mergedData.addNumericTable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testGroundTruth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testDataSource.loadDataBlock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//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предсказание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на основе модели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PredictionBatch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algorithm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PredictionBatch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Double.class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PredictionMethod.defaultDense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Model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model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trainingResult.get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TrainingResultId.model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algorithm.input.set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NumericTableInputId.data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testData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algorithm.input.set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ModelInputId.model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model);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predictionResult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algorithm.compute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();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CB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1059582"/>
            <a:ext cx="8928992" cy="5640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/>
              <a:t>Предсказание: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89767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prstGeom prst="rect">
            <a:avLst/>
          </a:prstGeom>
          <a:solidFill>
            <a:srgbClr val="1F497D"/>
          </a:solidFill>
        </p:spPr>
        <p:txBody>
          <a:bodyPr>
            <a:normAutofit fontScale="90000"/>
          </a:bodyPr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Сравнение результатов и производительности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137596"/>
              </p:ext>
            </p:extLst>
          </p:nvPr>
        </p:nvGraphicFramePr>
        <p:xfrm>
          <a:off x="179512" y="1347614"/>
          <a:ext cx="8784975" cy="2472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412"/>
                <a:gridCol w="1598578"/>
                <a:gridCol w="1756995"/>
                <a:gridCol w="1756995"/>
                <a:gridCol w="1756995"/>
              </a:tblGrid>
              <a:tr h="509302"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Количество итераций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DAAL</a:t>
                      </a:r>
                      <a:r>
                        <a:rPr lang="ru-RU" sz="1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AdaBoost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DAAL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LogitBoost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57081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Точность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 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Точность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 с</a:t>
                      </a:r>
                      <a:endParaRPr lang="ru-RU" dirty="0"/>
                    </a:p>
                  </a:txBody>
                  <a:tcPr/>
                </a:tc>
              </a:tr>
              <a:tr h="464158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0.72</a:t>
                      </a:r>
                      <a:endParaRPr lang="ru-RU" dirty="0"/>
                    </a:p>
                  </a:txBody>
                  <a:tcPr/>
                </a:tc>
              </a:tr>
              <a:tr h="464158"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7.18</a:t>
                      </a:r>
                      <a:endParaRPr lang="ru-RU" dirty="0"/>
                    </a:p>
                  </a:txBody>
                  <a:tcPr/>
                </a:tc>
              </a:tr>
              <a:tr h="464158">
                <a:tc>
                  <a:txBody>
                    <a:bodyPr/>
                    <a:lstStyle/>
                    <a:p>
                      <a:r>
                        <a:rPr lang="ru-RU" dirty="0" smtClean="0"/>
                        <a:t>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39.7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58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BrownBoost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алгоритме </a:t>
            </a:r>
            <a:r>
              <a:rPr lang="en-US" dirty="0" err="1"/>
              <a:t>BrownBoost</a:t>
            </a:r>
            <a:r>
              <a:rPr lang="ru-RU" dirty="0"/>
              <a:t> </a:t>
            </a:r>
            <a:r>
              <a:rPr lang="ru-RU" dirty="0" smtClean="0"/>
              <a:t>используется дополнительная переменная – «время» работы </a:t>
            </a:r>
            <a:r>
              <a:rPr lang="ru-RU" dirty="0"/>
              <a:t>алгоритма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Алгоритм </a:t>
            </a:r>
            <a:r>
              <a:rPr lang="en-US" dirty="0" err="1" smtClean="0"/>
              <a:t>BrownBoost</a:t>
            </a:r>
            <a:r>
              <a:rPr lang="en-US" dirty="0" smtClean="0"/>
              <a:t> </a:t>
            </a:r>
            <a:r>
              <a:rPr lang="ru-RU" dirty="0" smtClean="0"/>
              <a:t>более устойчив </a:t>
            </a:r>
            <a:r>
              <a:rPr lang="ru-RU" dirty="0"/>
              <a:t>к шумам в </a:t>
            </a:r>
            <a:r>
              <a:rPr lang="ru-RU" dirty="0" smtClean="0"/>
              <a:t>данных (</a:t>
            </a:r>
            <a:r>
              <a:rPr lang="en-US" dirty="0" smtClean="0"/>
              <a:t>McDonald </a:t>
            </a:r>
            <a:r>
              <a:rPr lang="en-US" dirty="0"/>
              <a:t>R. A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en-US" dirty="0"/>
              <a:t>et </a:t>
            </a:r>
            <a:r>
              <a:rPr lang="en-US" dirty="0" smtClean="0"/>
              <a:t>al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empirical comparison of three boosting algorithms on real data sets with artificial class noise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0" y="450725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Freund Y. An adaptive version of the boost by majority algorithm //Machine learning. – 2001. – Т. 43. – №. 3. – С. 293-318.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822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BrownBoost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0"/>
                <a:ext cx="9144000" cy="374786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000" i="1">
                          <a:latin typeface="Cambria Math"/>
                          <a:ea typeface="Cambria Math"/>
                        </a:rPr>
                        <m:t>∈{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−1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,1}</m:t>
                      </m:r>
                    </m:oMath>
                  </m:oMathPara>
                </a14:m>
                <a:endParaRPr lang="en-US" sz="2000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en-US" sz="2000" dirty="0" smtClean="0">
                  <a:latin typeface="+mj-lt"/>
                </a:endParaRPr>
              </a:p>
              <a:p>
                <a:pPr marL="0" indent="0">
                  <a:buNone/>
                </a:pPr>
                <a:r>
                  <a:rPr lang="ru-RU" sz="2000" dirty="0" smtClean="0">
                    <a:latin typeface="+mj-lt"/>
                  </a:rPr>
                  <a:t>Шаг 1: Подсчитываем «время» работы алгоритма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𝑐</m:t>
                    </m:r>
                    <m:r>
                      <a:rPr lang="ru-RU" sz="2000" b="0" i="0" smtClean="0">
                        <a:latin typeface="Cambria Math"/>
                      </a:rPr>
                      <m:t>:</m:t>
                    </m:r>
                  </m:oMath>
                </a14:m>
                <a:endParaRPr lang="ru-RU" sz="2000" dirty="0" smtClean="0">
                  <a:latin typeface="+mj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𝑐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𝑒𝑟𝑓𝑖𝑛𝑣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</m:d>
                    </m:oMath>
                  </m:oMathPara>
                </a14:m>
                <a:endParaRPr lang="ru-RU" sz="20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ru-RU" sz="2000" dirty="0" smtClean="0">
                    <a:latin typeface="Cambria Math"/>
                  </a:rPr>
                  <a:t>где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r>
                  <a:rPr lang="ru-RU" sz="2000" b="0" dirty="0" smtClean="0">
                    <a:latin typeface="Cambria Math"/>
                  </a:rPr>
                  <a:t> – заданная точность классификации для функции потерь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|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  <m:d>
                          <m:d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|</m:t>
                        </m:r>
                      </m:e>
                    </m:nary>
                  </m:oMath>
                </a14:m>
                <a:r>
                  <a:rPr lang="ru-RU" sz="2000" b="0" dirty="0" smtClean="0">
                    <a:latin typeface="Cambria Math"/>
                  </a:rPr>
                  <a:t>,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𝑒𝑟𝑓𝑖𝑛𝑣</m:t>
                    </m:r>
                  </m:oMath>
                </a14:m>
                <a:r>
                  <a:rPr lang="ru-RU" sz="2000" b="0" dirty="0" smtClean="0">
                    <a:latin typeface="Cambria Math"/>
                  </a:rPr>
                  <a:t> – обратная функция к функции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𝑒𝑟𝑓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nary>
                      <m:naryPr>
                        <m:limLoc m:val="undOvr"/>
                        <m:ctrlPr>
                          <a:rPr lang="en-US" sz="20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200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000" b="0" i="1" smtClean="0">
                            <a:latin typeface="Cambria Math"/>
                          </a:rPr>
                          <m:t>𝑧</m:t>
                        </m:r>
                      </m:sup>
                      <m:e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2000" dirty="0" smtClean="0">
                  <a:latin typeface="+mj-lt"/>
                </a:endParaRPr>
              </a:p>
              <a:p>
                <a:pPr marL="0" indent="0">
                  <a:buNone/>
                </a:pPr>
                <a:r>
                  <a:rPr lang="ru-RU" sz="2000" dirty="0" smtClean="0">
                    <a:latin typeface="+mj-lt"/>
                  </a:rPr>
                  <a:t>Шаг 2: Инициализируем «оставшиеся время» работы алгоритма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+mj-lt"/>
                  </a:rPr>
                  <a:t> </a:t>
                </a:r>
                <a:r>
                  <a:rPr lang="ru-RU" sz="2000" dirty="0" smtClean="0">
                    <a:latin typeface="+mj-lt"/>
                  </a:rPr>
                  <a:t>и предсказанное значение</a:t>
                </a:r>
                <a:r>
                  <a:rPr lang="en-US" sz="20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𝑖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ru-RU" sz="2000" dirty="0" smtClean="0">
                    <a:latin typeface="+mj-lt"/>
                  </a:rPr>
                  <a:t> для объекта</a:t>
                </a:r>
                <a:r>
                  <a:rPr lang="en-US" sz="2000" dirty="0" smtClean="0">
                    <a:latin typeface="+mj-lt"/>
                  </a:rPr>
                  <a:t> i: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sz="2000" dirty="0" smtClean="0">
                    <a:latin typeface="+mj-lt"/>
                  </a:rPr>
                  <a:t> </a:t>
                </a:r>
                <a:r>
                  <a:rPr lang="ru-RU" sz="2000" dirty="0" smtClean="0">
                    <a:latin typeface="+mj-lt"/>
                  </a:rPr>
                  <a:t>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(</m:t>
                    </m:r>
                    <m:r>
                      <a:rPr lang="en-US" sz="2000" i="1">
                        <a:latin typeface="Cambria Math"/>
                      </a:rPr>
                      <m:t>𝑖</m:t>
                    </m:r>
                    <m:r>
                      <a:rPr lang="en-US" sz="2000" i="1">
                        <a:latin typeface="Cambria Math"/>
                      </a:rPr>
                      <m:t>)=0,</m:t>
                    </m:r>
                    <m:r>
                      <a:rPr lang="en-US" sz="2000" i="1">
                        <a:latin typeface="Cambria Math"/>
                      </a:rPr>
                      <m:t>𝑖</m:t>
                    </m:r>
                    <m:r>
                      <a:rPr lang="en-US" sz="2000" i="1">
                        <a:latin typeface="Cambria Math"/>
                      </a:rPr>
                      <m:t>=1,…,</m:t>
                    </m:r>
                    <m:r>
                      <a:rPr lang="en-US" sz="2000" i="1">
                        <a:latin typeface="Cambria Math"/>
                      </a:rPr>
                      <m:t>𝑛</m:t>
                    </m:r>
                  </m:oMath>
                </a14:m>
                <a:endParaRPr lang="ru-RU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0"/>
                <a:ext cx="9144000" cy="3747863"/>
              </a:xfrm>
              <a:blipFill rotWithShape="1">
                <a:blip r:embed="rId2"/>
                <a:stretch>
                  <a:fillRect l="-2067" b="-6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9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BrownBoost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0"/>
                <a:ext cx="9144000" cy="37478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000" dirty="0" smtClean="0">
                    <a:latin typeface="+mj-lt"/>
                  </a:rPr>
                  <a:t>Шаг 3: Последовательное построение классификаторов</a:t>
                </a:r>
                <a:r>
                  <a:rPr lang="en-US" sz="20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ru-RU" sz="2000" dirty="0" smtClean="0">
                    <a:latin typeface="+mj-lt"/>
                  </a:rPr>
                  <a:t/>
                </a:r>
                <a:br>
                  <a:rPr lang="ru-RU" sz="2000" dirty="0" smtClean="0">
                    <a:latin typeface="+mj-lt"/>
                  </a:rPr>
                </a:br>
                <a:r>
                  <a:rPr lang="ru-RU" sz="2000" dirty="0">
                    <a:latin typeface="+mj-lt"/>
                  </a:rPr>
                  <a:t> </a:t>
                </a:r>
                <a:r>
                  <a:rPr lang="ru-RU" sz="2000" dirty="0" smtClean="0">
                    <a:latin typeface="+mj-lt"/>
                  </a:rPr>
                  <a:t>    Для</a:t>
                </a:r>
                <a:r>
                  <a:rPr lang="en-GB" sz="2000" dirty="0" smtClean="0">
                    <a:latin typeface="+mj-lt"/>
                  </a:rPr>
                  <a:t> </a:t>
                </a:r>
                <a:r>
                  <a:rPr lang="en-GB" sz="2000" i="1" dirty="0" smtClean="0">
                    <a:latin typeface="+mj-lt"/>
                  </a:rPr>
                  <a:t>k = 1,2,... </a:t>
                </a:r>
                <a:r>
                  <a:rPr lang="ru-RU" sz="2000" dirty="0" smtClean="0">
                    <a:latin typeface="+mj-lt"/>
                  </a:rPr>
                  <a:t>пока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&gt;0</m:t>
                    </m:r>
                  </m:oMath>
                </a14:m>
                <a:endParaRPr lang="en-US" sz="2000" i="1" dirty="0" smtClean="0">
                  <a:latin typeface="+mj-lt"/>
                </a:endParaRPr>
              </a:p>
              <a:p>
                <a:pPr marL="457200" lvl="1" indent="0">
                  <a:buNone/>
                </a:pPr>
                <a:r>
                  <a:rPr lang="en-US" sz="2000" dirty="0" smtClean="0">
                    <a:latin typeface="+mj-lt"/>
                  </a:rPr>
                  <a:t>a) </a:t>
                </a:r>
                <a:r>
                  <a:rPr lang="ru-RU" sz="2000" dirty="0" smtClean="0">
                    <a:latin typeface="+mj-lt"/>
                  </a:rPr>
                  <a:t>Задание весов объектов:</a:t>
                </a:r>
                <a:endParaRPr lang="en-US" sz="2000" dirty="0" smtClean="0">
                  <a:latin typeface="+mj-lt"/>
                </a:endParaRP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sz="20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</m:d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ru-RU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/>
                                </a:rPr>
                                <m:t>/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𝑐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latin typeface="Cambria Math"/>
                        </a:rPr>
                        <m:t>,</m:t>
                      </m:r>
                      <m:r>
                        <a:rPr lang="en-US" sz="2000" i="1">
                          <a:latin typeface="Cambria Math"/>
                        </a:rPr>
                        <m:t>𝑖</m:t>
                      </m:r>
                      <m:r>
                        <a:rPr lang="en-US" sz="2000" i="1">
                          <a:latin typeface="Cambria Math"/>
                        </a:rPr>
                        <m:t>=1,…,</m:t>
                      </m:r>
                      <m:r>
                        <a:rPr lang="en-US" sz="2000" i="1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000" dirty="0"/>
              </a:p>
              <a:p>
                <a:pPr marL="457200" lvl="1" indent="0">
                  <a:buNone/>
                </a:pPr>
                <a:r>
                  <a:rPr lang="ru-RU" sz="2000" dirty="0"/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ru-RU" sz="2000" i="1">
                        <a:latin typeface="Cambria Math"/>
                      </a:rPr>
                      <m:t>−</m:t>
                    </m:r>
                  </m:oMath>
                </a14:m>
                <a:r>
                  <a:rPr lang="ru-RU" sz="2000" dirty="0"/>
                  <a:t> нормировочный множитель.</a:t>
                </a:r>
                <a:endParaRPr lang="ru-RU" sz="2000" dirty="0" smtClean="0">
                  <a:latin typeface="+mj-lt"/>
                </a:endParaRPr>
              </a:p>
              <a:p>
                <a:pPr marL="457200" lvl="1" indent="0">
                  <a:buNone/>
                </a:pPr>
                <a:r>
                  <a:rPr lang="en-US" sz="2000" dirty="0" smtClean="0">
                    <a:latin typeface="+mj-lt"/>
                  </a:rPr>
                  <a:t>b) </a:t>
                </a:r>
                <a:r>
                  <a:rPr lang="ru-RU" sz="2000" dirty="0" smtClean="0">
                    <a:latin typeface="+mj-lt"/>
                  </a:rPr>
                  <a:t>Нахождение слабого классификатора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h</m:t>
                    </m:r>
                    <m:r>
                      <a:rPr lang="en-US" sz="2000" i="1">
                        <a:latin typeface="Cambria Math"/>
                      </a:rPr>
                      <m:t>(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)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𝐻</m:t>
                    </m:r>
                  </m:oMath>
                </a14:m>
                <a:r>
                  <a:rPr lang="en-US" sz="2000" i="1" dirty="0" smtClean="0">
                    <a:latin typeface="+mj-lt"/>
                  </a:rPr>
                  <a:t> </a:t>
                </a:r>
                <a:r>
                  <a:rPr lang="ru-RU" sz="2000" dirty="0" smtClean="0">
                    <a:latin typeface="+mj-lt"/>
                  </a:rPr>
                  <a:t>такого, что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en-US" sz="20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)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2000" b="0" i="1" smtClean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r>
                  <a:rPr lang="ru-RU" sz="2000" dirty="0" smtClean="0">
                    <a:latin typeface="+mj-lt"/>
                  </a:rPr>
                  <a:t>.</a:t>
                </a:r>
                <a:endParaRPr lang="ru-RU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0"/>
                <a:ext cx="9144000" cy="3747863"/>
              </a:xfrm>
              <a:blipFill rotWithShape="1">
                <a:blip r:embed="rId2"/>
                <a:stretch>
                  <a:fillRect l="-667" t="-8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9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BrownBoost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0"/>
                <a:ext cx="9144000" cy="3747863"/>
              </a:xfrm>
            </p:spPr>
            <p:txBody>
              <a:bodyPr>
                <a:normAutofit/>
              </a:bodyPr>
              <a:lstStyle/>
              <a:p>
                <a:pPr marL="457200" lvl="1" indent="0">
                  <a:buNone/>
                </a:pPr>
                <a:r>
                  <a:rPr lang="en-US" sz="2000" dirty="0" smtClean="0">
                    <a:latin typeface="+mj-lt"/>
                  </a:rPr>
                  <a:t>c) </a:t>
                </a:r>
                <a:r>
                  <a:rPr lang="ru-RU" sz="2000" dirty="0" smtClean="0">
                    <a:latin typeface="+mj-lt"/>
                  </a:rPr>
                  <a:t>Для нахождения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&gt;0</m:t>
                    </m:r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ru-RU" sz="2000" dirty="0" smtClean="0"/>
                  <a:t> таких, что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𝛾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00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𝜈</m:t>
                    </m:r>
                  </m:oMath>
                </a14:m>
                <a:r>
                  <a:rPr lang="ru-RU" sz="2000" dirty="0" smtClean="0"/>
                  <a:t>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𝜈</m:t>
                    </m:r>
                  </m:oMath>
                </a14:m>
                <a:r>
                  <a:rPr lang="ru-RU" sz="2000" dirty="0" smtClean="0"/>
                  <a:t> – малая заданная константа, используемая для исключения вырожденных случаев) или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ru-RU" sz="20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ru-RU" sz="2000" dirty="0" smtClean="0"/>
                  <a:t>  </a:t>
                </a:r>
                <a:r>
                  <a:rPr lang="ru-RU" sz="2000" dirty="0" smtClean="0">
                    <a:latin typeface="+mj-lt"/>
                  </a:rPr>
                  <a:t>решить дифференциальное уравнение с вещественными переменными 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/>
                        <a:ea typeface="Cambria Math"/>
                      </a:rPr>
                      <m:t>𝛾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r>
                  <a:rPr lang="en-US" sz="2000" dirty="0" smtClean="0">
                    <a:latin typeface="+mj-lt"/>
                  </a:rPr>
                  <a:t>:</a:t>
                </a: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𝑡</m:t>
                          </m:r>
                        </m:num>
                        <m:den>
                          <m:r>
                            <a:rPr lang="en-US" sz="2000" i="1" smtClean="0">
                              <a:latin typeface="Cambria Math"/>
                            </a:rPr>
                            <m:t>𝑑</m:t>
                          </m:r>
                          <m:r>
                            <a:rPr lang="ru-RU" sz="20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ru-RU" sz="2000" i="1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exp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⁡(−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𝑐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ru-RU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ru-RU" sz="2000" i="1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h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latin typeface="Cambria Math"/>
                                    </a:rPr>
                                    <m:t>)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u-RU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h</m:t>
                          </m:r>
                          <m:r>
                            <a:rPr lang="en-US" sz="2000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exp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⁡(−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𝑐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ru-RU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ru-RU" sz="2000" i="1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h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latin typeface="Cambria Math"/>
                                    </a:rPr>
                                    <m:t>)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u-RU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sz="2000" dirty="0">
                  <a:latin typeface="+mj-lt"/>
                </a:endParaRPr>
              </a:p>
              <a:p>
                <a:pPr marL="457200" lvl="1" indent="0">
                  <a:buNone/>
                </a:pPr>
                <a:r>
                  <a:rPr lang="ru-RU" sz="2000" dirty="0" smtClean="0">
                    <a:latin typeface="+mj-lt"/>
                  </a:rPr>
                  <a:t>с краевыми условиями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𝑡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=0,</m:t>
                    </m:r>
                    <m:r>
                      <a:rPr lang="ru-RU" sz="2000" i="1">
                        <a:latin typeface="Cambria Math"/>
                        <a:ea typeface="Cambria Math"/>
                      </a:rPr>
                      <m:t>𝛽</m:t>
                    </m:r>
                    <m:r>
                      <a:rPr lang="ru-RU" sz="2000" i="1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r>
                  <a:rPr lang="en-US" sz="2000" dirty="0" smtClean="0">
                    <a:latin typeface="+mj-lt"/>
                  </a:rPr>
                  <a:t>.</a:t>
                </a:r>
              </a:p>
              <a:p>
                <a:pPr marL="457200" lvl="1" indent="0">
                  <a:buNone/>
                </a:pPr>
                <a:r>
                  <a:rPr lang="en-US" sz="2000" dirty="0" smtClean="0">
                    <a:latin typeface="+mj-lt"/>
                  </a:rPr>
                  <a:t>d) </a:t>
                </a:r>
                <a:r>
                  <a:rPr lang="ru-RU" sz="2000" dirty="0" smtClean="0">
                    <a:latin typeface="+mj-lt"/>
                  </a:rPr>
                  <a:t>Задание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:r>
                  <a:rPr lang="ru-RU" sz="2000" dirty="0" smtClean="0"/>
                  <a:t>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(</m:t>
                    </m:r>
                    <m:r>
                      <a:rPr lang="en-US" sz="2000" i="1">
                        <a:latin typeface="Cambria Math"/>
                      </a:rPr>
                      <m:t>𝑖</m:t>
                    </m:r>
                    <m:r>
                      <a:rPr lang="en-US" sz="20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+mj-lt"/>
                  </a:rPr>
                  <a:t>:</a:t>
                </a: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𝑘</m:t>
                          </m:r>
                          <m:r>
                            <a:rPr lang="en-US" sz="2000" i="1">
                              <a:latin typeface="Cambria Math"/>
                            </a:rPr>
                            <m:t>+1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𝑖</m:t>
                          </m:r>
                        </m:e>
                      </m:d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0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000" i="1">
                          <a:latin typeface="Cambria Math"/>
                          <a:ea typeface="Cambria Math"/>
                        </a:rPr>
                        <m:t>h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,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i="1">
                          <a:latin typeface="Cambria Math"/>
                        </a:rPr>
                        <m:t>𝑖</m:t>
                      </m:r>
                      <m:r>
                        <a:rPr lang="en-US" sz="2000" i="1">
                          <a:latin typeface="Cambria Math"/>
                        </a:rPr>
                        <m:t>=1,…,</m:t>
                      </m:r>
                      <m:r>
                        <a:rPr lang="en-US" sz="2000" i="1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000" dirty="0" smtClean="0">
                  <a:latin typeface="+mj-lt"/>
                </a:endParaRP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𝑘</m:t>
                          </m:r>
                          <m:r>
                            <a:rPr lang="en-US" sz="2000" i="1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 smtClean="0">
                  <a:latin typeface="+mj-lt"/>
                </a:endParaRPr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0"/>
                <a:ext cx="9144000" cy="3747863"/>
              </a:xfrm>
              <a:blipFill rotWithShape="1">
                <a:blip r:embed="rId2"/>
                <a:stretch>
                  <a:fillRect t="-813" r="-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BrownBoost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0"/>
                <a:ext cx="9144000" cy="3747863"/>
              </a:xfrm>
            </p:spPr>
            <p:txBody>
              <a:bodyPr>
                <a:normAutofit/>
              </a:bodyPr>
              <a:lstStyle/>
              <a:p>
                <a:pPr marL="57150" indent="0">
                  <a:buNone/>
                </a:pPr>
                <a:r>
                  <a:rPr lang="ru-RU" sz="1900" dirty="0" smtClean="0"/>
                  <a:t>Шаг </a:t>
                </a:r>
                <a:r>
                  <a:rPr lang="en-US" sz="1900" dirty="0" smtClean="0"/>
                  <a:t>4</a:t>
                </a:r>
                <a:r>
                  <a:rPr lang="ru-RU" sz="1900" dirty="0" smtClean="0"/>
                  <a:t>: </a:t>
                </a:r>
                <a:r>
                  <a:rPr lang="ru-RU" sz="1900" dirty="0"/>
                  <a:t>Построение итогового классификатора:</a:t>
                </a:r>
              </a:p>
              <a:p>
                <a:pPr marL="5715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9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900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1900" i="1">
                              <a:latin typeface="Cambria Math"/>
                            </a:rPr>
                            <m:t>𝑇</m:t>
                          </m:r>
                        </m:sub>
                      </m:sSub>
                      <m:d>
                        <m:dPr>
                          <m:ctrlPr>
                            <a:rPr lang="en-US" sz="19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9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900" i="1">
                          <a:latin typeface="Cambria Math"/>
                        </a:rPr>
                        <m:t>=</m:t>
                      </m:r>
                      <m:r>
                        <a:rPr lang="en-US" sz="1900" i="1">
                          <a:latin typeface="Cambria Math"/>
                        </a:rPr>
                        <m:t>𝑠𝑖𝑔𝑛</m:t>
                      </m:r>
                      <m:r>
                        <a:rPr lang="en-US" sz="1900" i="1">
                          <a:latin typeface="Cambria Math"/>
                        </a:rPr>
                        <m:t>(</m:t>
                      </m:r>
                      <m:nary>
                        <m:naryPr>
                          <m:chr m:val="∑"/>
                          <m:ctrlPr>
                            <a:rPr lang="en-US" sz="19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900" i="1">
                              <a:latin typeface="Cambria Math"/>
                            </a:rPr>
                            <m:t>𝑡</m:t>
                          </m:r>
                          <m:r>
                            <a:rPr lang="en-US" sz="19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9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9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9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900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900" i="1">
                              <a:latin typeface="Cambria Math"/>
                              <a:ea typeface="Cambria Math"/>
                            </a:rPr>
                            <m:t>h</m:t>
                          </m:r>
                          <m:r>
                            <a:rPr lang="en-US" sz="1900" i="1">
                              <a:latin typeface="Cambria Math"/>
                            </a:rPr>
                            <m:t>(</m:t>
                          </m:r>
                          <m:r>
                            <a:rPr lang="en-US" sz="1900" i="1">
                              <a:latin typeface="Cambria Math"/>
                            </a:rPr>
                            <m:t>𝑥</m:t>
                          </m:r>
                          <m:r>
                            <a:rPr lang="en-US" sz="19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9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900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900" i="1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US" sz="19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 smtClean="0">
                  <a:latin typeface="+mj-lt"/>
                </a:endParaRPr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0"/>
                <a:ext cx="9144000" cy="3747863"/>
              </a:xfrm>
              <a:blipFill rotWithShape="1">
                <a:blip r:embed="rId2"/>
                <a:stretch>
                  <a:fillRect t="-8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5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BrownBoost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(DAAL)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971149"/>
              </p:ext>
            </p:extLst>
          </p:nvPr>
        </p:nvGraphicFramePr>
        <p:xfrm>
          <a:off x="107505" y="1635646"/>
          <a:ext cx="8928991" cy="3352800"/>
        </p:xfrm>
        <a:graphic>
          <a:graphicData uri="http://schemas.openxmlformats.org/drawingml/2006/table">
            <a:tbl>
              <a:tblPr firstRow="1" firstCol="1" bandRow="1"/>
              <a:tblGrid>
                <a:gridCol w="8928991"/>
              </a:tblGrid>
              <a:tr h="2873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import com.intel.daal.algorithms.brownboost.*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//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считывание обучающей выборки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HomogenNumericTable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Double.class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nFeatures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- 1, 0,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NumericTable.AllocationFlag.NotAllocate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trainGroundTruth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HomogenNumericTable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Double.class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1, 0,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NumericTable.AllocationFlag.NotAllocate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mergedData.addNumericTable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mergedData.addNumericTable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trainGroundTruth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trainDataSource.loadDataBlock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//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обучение модели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TrainingBatch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algorithm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TrainingBatch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Double.class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TrainingMethod.defaultDense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algorithm.input.set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InputId.data,trainData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algorithm.input.set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InputId.labels,trainGroundTruth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trainingResult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algorithm.compute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();</a:t>
                      </a: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CB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1071553"/>
            <a:ext cx="8928992" cy="5640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/>
              <a:t>Обучение: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56984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BrownBoost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(DAAL)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39432"/>
              </p:ext>
            </p:extLst>
          </p:nvPr>
        </p:nvGraphicFramePr>
        <p:xfrm>
          <a:off x="107505" y="1707654"/>
          <a:ext cx="8928991" cy="3078480"/>
        </p:xfrm>
        <a:graphic>
          <a:graphicData uri="http://schemas.openxmlformats.org/drawingml/2006/table">
            <a:tbl>
              <a:tblPr firstRow="1" firstCol="1" bandRow="1"/>
              <a:tblGrid>
                <a:gridCol w="8928991"/>
              </a:tblGrid>
              <a:tr h="2873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//считывание тестовых данных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testData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HomogenNumericTable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Double.class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nFeatures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- 1, 0,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NumericTable.AllocationFlag.NotAllocate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testGroundTruth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HomogenNumericTable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Double.class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1, 0,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NumericTable.AllocationFlag.NotAllocate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mergedData.addNumericTable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testData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mergedData.addNumericTable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testGroundTruth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testDataSource.loadDataBlock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mergedData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//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предсказание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на основе модели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PredictionBatch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algorithm = new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PredictionBatch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(context,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Double.class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PredictionMethod.defaultDense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Model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model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trainingResult.get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TrainingResultId.model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algorithm.input.set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NumericTableInputId.data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testData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);</a:t>
                      </a:r>
                      <a:b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algorithm.input.set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ModelInputId.model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model);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predictionResult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= </a:t>
                      </a:r>
                      <a:r>
                        <a:rPr kumimoji="0" lang="en-US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algorithm.compute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();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CB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1059582"/>
            <a:ext cx="8928992" cy="5640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/>
              <a:t>Предсказание: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2671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prstGeom prst="rect">
            <a:avLst/>
          </a:prstGeom>
          <a:solidFill>
            <a:srgbClr val="1F497D"/>
          </a:solidFill>
        </p:spPr>
        <p:txBody>
          <a:bodyPr>
            <a:normAutofit fontScale="90000"/>
          </a:bodyPr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Сравнение результатов и производительности</a:t>
            </a:r>
            <a:endParaRPr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258384"/>
              </p:ext>
            </p:extLst>
          </p:nvPr>
        </p:nvGraphicFramePr>
        <p:xfrm>
          <a:off x="179512" y="1347614"/>
          <a:ext cx="8784979" cy="2472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141842"/>
                <a:gridCol w="1254997"/>
                <a:gridCol w="1254997"/>
                <a:gridCol w="1254997"/>
                <a:gridCol w="1254997"/>
                <a:gridCol w="1254997"/>
              </a:tblGrid>
              <a:tr h="509302"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Количество итераций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DAAL</a:t>
                      </a:r>
                      <a:r>
                        <a:rPr lang="ru-RU" sz="1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AdaBoost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DAAL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LogitBoost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DAAL</a:t>
                      </a:r>
                      <a:r>
                        <a:rPr lang="ru-RU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BrownBoost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57081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Точность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 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Точность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 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Точность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 с</a:t>
                      </a:r>
                      <a:endParaRPr lang="ru-RU" dirty="0"/>
                    </a:p>
                  </a:txBody>
                  <a:tcPr/>
                </a:tc>
              </a:tr>
              <a:tr h="464158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0.3</a:t>
                      </a:r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464158"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3.62</a:t>
                      </a:r>
                      <a:endParaRPr lang="ru-RU" dirty="0"/>
                    </a:p>
                  </a:txBody>
                  <a:tcPr/>
                </a:tc>
              </a:tr>
              <a:tr h="464158">
                <a:tc>
                  <a:txBody>
                    <a:bodyPr/>
                    <a:lstStyle/>
                    <a:p>
                      <a:r>
                        <a:rPr lang="ru-RU" dirty="0" smtClean="0"/>
                        <a:t>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19.23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38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Предобработка данных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65510"/>
            <a:ext cx="9144000" cy="339447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Пропуски в данных? Нет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Н</a:t>
            </a:r>
            <a:r>
              <a:rPr lang="ru-RU" dirty="0" smtClean="0"/>
              <a:t>абор </a:t>
            </a:r>
            <a:r>
              <a:rPr lang="ru-RU" dirty="0"/>
              <a:t>данных </a:t>
            </a:r>
            <a:r>
              <a:rPr lang="ru-RU" dirty="0" smtClean="0"/>
              <a:t>был </a:t>
            </a:r>
            <a:r>
              <a:rPr lang="ru-RU" dirty="0"/>
              <a:t>разделен на обучающую и тестовую </a:t>
            </a:r>
            <a:r>
              <a:rPr lang="ru-RU" dirty="0" smtClean="0"/>
              <a:t>выборку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Обучающая выборка содержит 3 000 объектов, а </a:t>
            </a:r>
            <a:r>
              <a:rPr lang="ru-RU" dirty="0"/>
              <a:t>тестовая выборка </a:t>
            </a:r>
            <a:r>
              <a:rPr lang="ru-RU" dirty="0" smtClean="0"/>
              <a:t>– 751. </a:t>
            </a:r>
          </a:p>
        </p:txBody>
      </p:sp>
    </p:spTree>
    <p:extLst>
      <p:ext uri="{BB962C8B-B14F-4D97-AF65-F5344CB8AC3E}">
        <p14:creationId xmlns:p14="http://schemas.microsoft.com/office/powerpoint/2010/main" val="269945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Практическое задание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1"/>
                <a:ext cx="9144000" cy="3394472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buAutoNum type="arabicPeriod"/>
                </a:pPr>
                <a:r>
                  <a:rPr lang="ru-RU" dirty="0" smtClean="0"/>
                  <a:t>Постройте график зависимости точности классификации и времени работы </a:t>
                </a:r>
                <a:r>
                  <a:rPr lang="en-US" dirty="0" err="1"/>
                  <a:t>AdaBoost</a:t>
                </a:r>
                <a:r>
                  <a:rPr lang="en-US" dirty="0"/>
                  <a:t>, </a:t>
                </a:r>
                <a:r>
                  <a:rPr lang="en-US" dirty="0" err="1"/>
                  <a:t>LogitBoost</a:t>
                </a:r>
                <a:r>
                  <a:rPr lang="en-US" dirty="0"/>
                  <a:t>, </a:t>
                </a:r>
                <a:r>
                  <a:rPr lang="en-US" dirty="0" err="1" smtClean="0"/>
                  <a:t>BrownBoost</a:t>
                </a:r>
                <a:r>
                  <a:rPr lang="ru-RU" dirty="0" smtClean="0"/>
                  <a:t> от максимального количества итераций.</a:t>
                </a:r>
              </a:p>
              <a:p>
                <a:pPr marL="514350" indent="-514350">
                  <a:buAutoNum type="arabicPeriod"/>
                </a:pPr>
                <a:r>
                  <a:rPr lang="ru-RU" dirty="0" smtClean="0"/>
                  <a:t>Постройте график зависимости точности классификации и времени работы </a:t>
                </a:r>
                <a:r>
                  <a:rPr lang="en-US" dirty="0" err="1"/>
                  <a:t>BrownBoost</a:t>
                </a:r>
                <a:r>
                  <a:rPr lang="ru-RU" dirty="0"/>
                  <a:t> от </a:t>
                </a:r>
                <a:r>
                  <a:rPr lang="ru-RU" dirty="0" smtClean="0"/>
                  <a:t>значений параметров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r>
                  <a:rPr lang="ru-RU" dirty="0" smtClean="0"/>
                  <a:t> 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𝜈</m:t>
                    </m:r>
                  </m:oMath>
                </a14:m>
                <a:r>
                  <a:rPr lang="ru-RU" dirty="0" smtClean="0"/>
                  <a:t>.</a:t>
                </a:r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1"/>
                <a:ext cx="9144000" cy="3394472"/>
              </a:xfrm>
              <a:blipFill rotWithShape="1">
                <a:blip r:embed="rId2"/>
                <a:stretch>
                  <a:fillRect l="-1733" t="-4129" b="-2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7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Практическое задание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dirty="0" smtClean="0"/>
              <a:t>Выполните предобработку данных: 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а) </a:t>
            </a:r>
            <a:r>
              <a:rPr lang="ru-RU" dirty="0"/>
              <a:t>анализ и удаление </a:t>
            </a:r>
            <a:r>
              <a:rPr lang="ru-RU" dirty="0" smtClean="0"/>
              <a:t>выбросов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б</a:t>
            </a:r>
            <a:r>
              <a:rPr lang="ru-RU" dirty="0"/>
              <a:t>) снижение </a:t>
            </a:r>
            <a:r>
              <a:rPr lang="ru-RU" dirty="0" smtClean="0"/>
              <a:t>размерности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Оцените точность классификаторов, найденных </a:t>
            </a:r>
            <a:r>
              <a:rPr lang="en-US" dirty="0" err="1"/>
              <a:t>AdaBoost</a:t>
            </a:r>
            <a:r>
              <a:rPr lang="en-US" dirty="0"/>
              <a:t>, </a:t>
            </a:r>
            <a:r>
              <a:rPr lang="en-US" dirty="0" err="1"/>
              <a:t>LogitBoost</a:t>
            </a:r>
            <a:r>
              <a:rPr lang="en-US" dirty="0"/>
              <a:t>, </a:t>
            </a:r>
            <a:r>
              <a:rPr lang="en-US" dirty="0" err="1"/>
              <a:t>BrownBoost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7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prstGeom prst="rect">
            <a:avLst/>
          </a:prstGeom>
          <a:solidFill>
            <a:srgbClr val="1F497D"/>
          </a:solidFill>
        </p:spPr>
        <p:txBody>
          <a:bodyPr>
            <a:normAutofit fontScale="90000"/>
          </a:bodyPr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Одноуровневое </a:t>
            </a:r>
            <a:r>
              <a:rPr lang="ru-RU" dirty="0"/>
              <a:t>дерево</a:t>
            </a:r>
            <a:r>
              <a:rPr lang="en-US" dirty="0"/>
              <a:t> </a:t>
            </a:r>
            <a:r>
              <a:rPr lang="ru-RU" dirty="0"/>
              <a:t>принятия решений </a:t>
            </a:r>
            <a:r>
              <a:rPr lang="ru-RU" dirty="0" smtClean="0"/>
              <a:t>(</a:t>
            </a:r>
            <a:r>
              <a:rPr lang="en-US" dirty="0" smtClean="0">
                <a:solidFill>
                  <a:schemeClr val="bg1"/>
                </a:solidFill>
              </a:rPr>
              <a:t>decision stump)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1288380"/>
            <a:ext cx="4320480" cy="92333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en-US" sz="1600" dirty="0"/>
              <a:t>V106 &lt; 0.16755</a:t>
            </a:r>
            <a:endParaRPr lang="ru-RU" sz="1600" dirty="0" smtClean="0"/>
          </a:p>
          <a:p>
            <a:pPr algn="ctr"/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755576" y="2211710"/>
            <a:ext cx="504056" cy="12241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275856" y="2211710"/>
            <a:ext cx="432048" cy="12241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107504" y="3435846"/>
            <a:ext cx="1224136" cy="10801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67544" y="3507854"/>
            <a:ext cx="684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</a:t>
            </a:r>
            <a:endParaRPr lang="ru-RU" sz="4800" dirty="0"/>
          </a:p>
        </p:txBody>
      </p:sp>
      <p:sp>
        <p:nvSpPr>
          <p:cNvPr id="20" name="Овал 19"/>
          <p:cNvSpPr/>
          <p:nvPr/>
        </p:nvSpPr>
        <p:spPr>
          <a:xfrm>
            <a:off x="3203848" y="3435846"/>
            <a:ext cx="1224136" cy="10801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563888" y="3507854"/>
            <a:ext cx="684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0</a:t>
            </a:r>
            <a:endParaRPr lang="ru-RU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3491880" y="2427734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76064" y="2427734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51520" y="4659982"/>
            <a:ext cx="39964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Точность: 0.</a:t>
            </a:r>
            <a:r>
              <a:rPr lang="en-US" sz="2200" b="1" dirty="0" smtClean="0"/>
              <a:t>57</a:t>
            </a:r>
            <a:endParaRPr lang="ru-RU" sz="2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716016" y="1275606"/>
            <a:ext cx="4320480" cy="92333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en-US" sz="1600" dirty="0"/>
              <a:t>V14 &lt; 0.0611</a:t>
            </a:r>
            <a:endParaRPr lang="ru-RU" sz="1600" dirty="0" smtClean="0"/>
          </a:p>
          <a:p>
            <a:pPr algn="ctr"/>
            <a:endParaRPr lang="ru-RU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 flipH="1">
            <a:off x="5364088" y="2198936"/>
            <a:ext cx="504056" cy="12241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7884368" y="2198936"/>
            <a:ext cx="432048" cy="12241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4716016" y="3423072"/>
            <a:ext cx="1224136" cy="10801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5076056" y="3495080"/>
            <a:ext cx="684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</a:t>
            </a:r>
            <a:endParaRPr lang="ru-RU" sz="4800" dirty="0"/>
          </a:p>
        </p:txBody>
      </p:sp>
      <p:sp>
        <p:nvSpPr>
          <p:cNvPr id="42" name="Овал 41"/>
          <p:cNvSpPr/>
          <p:nvPr/>
        </p:nvSpPr>
        <p:spPr>
          <a:xfrm>
            <a:off x="7812360" y="3423072"/>
            <a:ext cx="1224136" cy="10801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8172400" y="3495080"/>
            <a:ext cx="684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0</a:t>
            </a:r>
            <a:endParaRPr lang="ru-RU" sz="4800" dirty="0"/>
          </a:p>
        </p:txBody>
      </p:sp>
      <p:sp>
        <p:nvSpPr>
          <p:cNvPr id="44" name="TextBox 43"/>
          <p:cNvSpPr txBox="1"/>
          <p:nvPr/>
        </p:nvSpPr>
        <p:spPr>
          <a:xfrm>
            <a:off x="8100392" y="241496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5184576" y="241496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4860032" y="4647208"/>
            <a:ext cx="39964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Точность: 0.</a:t>
            </a:r>
            <a:r>
              <a:rPr lang="en-US" sz="2200" b="1" dirty="0" smtClean="0"/>
              <a:t>51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405523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Проблема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Можно ли из полученных классификаторов построить агрегированный классификатор с предсказательной точностью выше чем у найденных классификаторов?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5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Boosting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071553"/>
            <a:ext cx="9144000" cy="3804454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Бустинг</a:t>
            </a:r>
            <a:r>
              <a:rPr lang="ru-RU" sz="2400" dirty="0" smtClean="0"/>
              <a:t> – подход, основанный </a:t>
            </a:r>
            <a:r>
              <a:rPr lang="ru-RU" sz="2400" dirty="0"/>
              <a:t>на идее создания </a:t>
            </a:r>
            <a:r>
              <a:rPr lang="ru-RU" sz="2400" dirty="0" smtClean="0"/>
              <a:t>высокоточного (сильного) классификатора путем </a:t>
            </a:r>
            <a:r>
              <a:rPr lang="ru-RU" sz="2400" dirty="0"/>
              <a:t>объединения многих </a:t>
            </a:r>
            <a:r>
              <a:rPr lang="ru-RU" sz="2400" dirty="0" smtClean="0"/>
              <a:t>неточных </a:t>
            </a:r>
            <a:r>
              <a:rPr lang="ru-RU" sz="2400" dirty="0"/>
              <a:t>(слабых)</a:t>
            </a:r>
            <a:r>
              <a:rPr lang="ru-RU" sz="2400" dirty="0" smtClean="0"/>
              <a:t> классификаторов.</a:t>
            </a:r>
            <a:endParaRPr lang="ru-RU" sz="2400" dirty="0"/>
          </a:p>
          <a:p>
            <a:r>
              <a:rPr lang="ru-RU" sz="2400" dirty="0" smtClean="0"/>
              <a:t>Алгоритмы: </a:t>
            </a:r>
            <a:endParaRPr lang="en-US" sz="2400" dirty="0" smtClean="0"/>
          </a:p>
          <a:p>
            <a:pPr lvl="1">
              <a:buFont typeface="Courier New" pitchFamily="49" charset="0"/>
              <a:buChar char="o"/>
            </a:pPr>
            <a:r>
              <a:rPr lang="en-US" sz="2000" dirty="0" err="1" smtClean="0"/>
              <a:t>AdaBoost</a:t>
            </a:r>
            <a:endParaRPr lang="en-US" sz="2000" dirty="0" smtClean="0"/>
          </a:p>
          <a:p>
            <a:pPr lvl="1">
              <a:buFont typeface="Courier New" pitchFamily="49" charset="0"/>
              <a:buChar char="o"/>
            </a:pPr>
            <a:r>
              <a:rPr lang="en-US" sz="2000" dirty="0" err="1" smtClean="0"/>
              <a:t>LogitBoost</a:t>
            </a:r>
            <a:endParaRPr lang="en-US" sz="2000" dirty="0" smtClean="0"/>
          </a:p>
          <a:p>
            <a:pPr lvl="1">
              <a:buFont typeface="Courier New" pitchFamily="49" charset="0"/>
              <a:buChar char="o"/>
            </a:pPr>
            <a:r>
              <a:rPr lang="en-US" sz="2000" dirty="0" err="1" smtClean="0"/>
              <a:t>BrownBoost</a:t>
            </a:r>
            <a:endParaRPr lang="en-US" sz="2000" dirty="0" smtClean="0"/>
          </a:p>
          <a:p>
            <a:pPr lvl="1">
              <a:buFont typeface="Courier New" pitchFamily="49" charset="0"/>
              <a:buChar char="o"/>
            </a:pPr>
            <a:r>
              <a:rPr lang="en-US" sz="2000" dirty="0" err="1" smtClean="0"/>
              <a:t>LPBoost</a:t>
            </a:r>
            <a:endParaRPr lang="en-US" sz="2000" dirty="0"/>
          </a:p>
          <a:p>
            <a:pPr lvl="1">
              <a:buFont typeface="Courier New" pitchFamily="49" charset="0"/>
              <a:buChar char="o"/>
            </a:pPr>
            <a:r>
              <a:rPr lang="en-US" sz="2000" dirty="0" err="1"/>
              <a:t>RankBoost</a:t>
            </a:r>
            <a:r>
              <a:rPr lang="en-US" sz="2000" dirty="0"/>
              <a:t> </a:t>
            </a:r>
            <a:endParaRPr lang="ru-RU" sz="2000" dirty="0" smtClean="0"/>
          </a:p>
          <a:p>
            <a:pPr lvl="1">
              <a:buFont typeface="Courier New" pitchFamily="49" charset="0"/>
              <a:buChar char="o"/>
            </a:pPr>
            <a:r>
              <a:rPr lang="en-GB" sz="2000" dirty="0"/>
              <a:t>Gradient </a:t>
            </a:r>
            <a:r>
              <a:rPr lang="en-GB" sz="2000" dirty="0" smtClean="0"/>
              <a:t>boosting</a:t>
            </a:r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3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AdaBoost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0"/>
                <a:ext cx="9144000" cy="381987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ru-RU" sz="2800" dirty="0" smtClean="0"/>
                  <a:t>Алгоритм </a:t>
                </a:r>
                <a:r>
                  <a:rPr lang="en-US" sz="2800" dirty="0" err="1" smtClean="0"/>
                  <a:t>AdaBoost</a:t>
                </a:r>
                <a:r>
                  <a:rPr lang="ru-RU" sz="2800" dirty="0" smtClean="0"/>
                  <a:t> строит «сильный» классификатор вида: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𝑠𝑖𝑔𝑛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𝑇</m:t>
                          </m:r>
                        </m:sub>
                      </m:sSub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)=</m:t>
                      </m:r>
                      <m:r>
                        <a:rPr lang="en-US" sz="2800" b="0" i="1" smtClean="0">
                          <a:latin typeface="Cambria Math"/>
                        </a:rPr>
                        <m:t>𝑠𝑖𝑔𝑛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nary>
                        <m:naryPr>
                          <m:chr m:val="∑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𝑇</m:t>
                          </m:r>
                        </m:sup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h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ru-RU" sz="2800" dirty="0" smtClean="0"/>
                  <a:t>где</a:t>
                </a:r>
                <a:r>
                  <a:rPr lang="en-US" sz="2800" i="1" dirty="0" smtClean="0">
                    <a:latin typeface="Cambria Math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80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800" i="1" smtClean="0">
                        <a:latin typeface="Cambria Math"/>
                        <a:ea typeface="Cambria Math"/>
                      </a:rPr>
                      <m:t>ℝ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h</m:t>
                    </m:r>
                    <m:d>
                      <m:d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ru-RU" sz="2800" b="0" i="1" smtClean="0">
                        <a:latin typeface="Cambria Math"/>
                      </a:rPr>
                      <m:t>:</m:t>
                    </m:r>
                    <m:r>
                      <a:rPr lang="en-US" sz="2800" b="0" i="1" smtClean="0">
                        <a:latin typeface="Cambria Math"/>
                      </a:rPr>
                      <m:t>𝑋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−1,1</m:t>
                        </m:r>
                      </m:e>
                    </m:d>
                  </m:oMath>
                </a14:m>
                <a:r>
                  <a:rPr lang="ru-RU" sz="2800" dirty="0" smtClean="0"/>
                  <a:t> - «слабый» классификатор, принадлежащий некоторому семейству классификаторов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𝐻</m:t>
                    </m:r>
                  </m:oMath>
                </a14:m>
                <a:r>
                  <a:rPr lang="en-US" sz="2800" dirty="0" smtClean="0"/>
                  <a:t>, </a:t>
                </a:r>
                <a:r>
                  <a:rPr lang="ru-RU" sz="2800" dirty="0" smtClean="0"/>
                  <a:t>а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ru-RU" sz="2800" dirty="0" smtClean="0"/>
                  <a:t> – пространство параметров этого семейства. </a:t>
                </a:r>
              </a:p>
              <a:p>
                <a:pPr marL="0" indent="0">
                  <a:buNone/>
                </a:pPr>
                <a:r>
                  <a:rPr lang="ru-RU" sz="2800" dirty="0" smtClean="0"/>
                  <a:t>Пример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𝐻</m:t>
                    </m:r>
                  </m:oMath>
                </a14:m>
                <a:r>
                  <a:rPr lang="en-US" sz="2800" dirty="0" smtClean="0"/>
                  <a:t> - </a:t>
                </a:r>
                <a:r>
                  <a:rPr lang="ru-RU" sz="2800" dirty="0" smtClean="0"/>
                  <a:t>одноуровневые деревья </a:t>
                </a:r>
                <a:r>
                  <a:rPr lang="ru-RU" sz="2800" dirty="0"/>
                  <a:t>принятия </a:t>
                </a:r>
                <a:r>
                  <a:rPr lang="ru-RU" sz="2800" dirty="0" smtClean="0"/>
                  <a:t>решений</a:t>
                </a:r>
                <a:r>
                  <a:rPr lang="ru-RU" sz="2800" dirty="0"/>
                  <a:t>.</a:t>
                </a:r>
                <a:r>
                  <a:rPr lang="ru-RU" sz="2800" dirty="0" smtClean="0"/>
                  <a:t> </a:t>
                </a:r>
                <a:endParaRPr lang="en-US" sz="2800" dirty="0" smtClean="0"/>
              </a:p>
              <a:p>
                <a:pPr marL="0" indent="0" algn="ctr">
                  <a:buNone/>
                </a:pPr>
                <a:endParaRPr lang="ru-RU" sz="2800" dirty="0" smtClean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0"/>
                <a:ext cx="9144000" cy="3819871"/>
              </a:xfrm>
              <a:blipFill rotWithShape="1">
                <a:blip r:embed="rId2"/>
                <a:stretch>
                  <a:fillRect l="-1133" t="-1278" r="-19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12470" y="4579263"/>
            <a:ext cx="91564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Friedman J. et al. Additive logistic regression: a statistical view of boosting (with discussion and a rejoinder by the authors) //The annals of statistics. – 2000. – Т. 28. – №. 2. – С. 337-407.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4016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AdaBoost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0"/>
                <a:ext cx="9144000" cy="381987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800" dirty="0" smtClean="0"/>
                  <a:t>Для нахождения классификатора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ru-RU" sz="2800" dirty="0" smtClean="0"/>
                  <a:t> алгоритм </a:t>
                </a:r>
                <a:r>
                  <a:rPr lang="en-US" sz="2800" dirty="0" err="1" smtClean="0"/>
                  <a:t>AdaBoost</a:t>
                </a:r>
                <a:r>
                  <a:rPr lang="ru-RU" sz="2800" dirty="0" smtClean="0"/>
                  <a:t> последовательно ищет оптимальные параметры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800" dirty="0" smtClean="0"/>
                  <a:t> </a:t>
                </a:r>
                <a:r>
                  <a:rPr lang="ru-RU" sz="2800" dirty="0" smtClean="0"/>
                  <a:t>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800" dirty="0" smtClean="0"/>
                  <a:t> (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800" i="1">
                        <a:latin typeface="Cambria Math"/>
                      </a:rPr>
                      <m:t>𝑡</m:t>
                    </m:r>
                    <m:r>
                      <a:rPr lang="en-US" sz="280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r>
                  <a:rPr lang="en-US" sz="2800" dirty="0" smtClean="0"/>
                  <a:t>)</a:t>
                </a:r>
                <a:r>
                  <a:rPr lang="ru-RU" sz="2800" dirty="0" smtClean="0"/>
                  <a:t> для построения классификатора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800" dirty="0" smtClean="0"/>
                  <a:t>, </a:t>
                </a:r>
                <a:r>
                  <a:rPr lang="ru-RU" sz="2800" dirty="0" smtClean="0"/>
                  <a:t>используя найденный ранее классификатор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ru-RU" sz="2800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800" dirty="0" smtClean="0"/>
                  <a:t>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𝑠𝑖𝑔𝑛</m:t>
                    </m:r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800" i="1">
                        <a:latin typeface="Cambria Math"/>
                        <a:ea typeface="Cambria Math"/>
                      </a:rPr>
                      <m:t>h</m:t>
                    </m:r>
                    <m:r>
                      <a:rPr lang="en-US" sz="2800" i="1">
                        <a:latin typeface="Cambria Math"/>
                      </a:rPr>
                      <m:t>(</m:t>
                    </m:r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)</m:t>
                    </m:r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800" i="1">
                        <a:latin typeface="Cambria Math"/>
                      </a:rPr>
                      <m:t>𝑡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endParaRPr lang="ru-RU" sz="2800" dirty="0" smtClean="0"/>
              </a:p>
              <a:p>
                <a:pPr marL="0" indent="0">
                  <a:buNone/>
                </a:pPr>
                <a:r>
                  <a:rPr lang="ru-RU" sz="2800" dirty="0" smtClean="0"/>
                  <a:t>при условии</a:t>
                </a:r>
                <a:r>
                  <a:rPr lang="ru-RU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ru-RU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ru-RU" sz="2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ru-RU" sz="2800" dirty="0" smtClean="0"/>
                  <a:t>.</a:t>
                </a:r>
                <a:endParaRPr lang="en-US" sz="2800" dirty="0" smtClean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0"/>
                <a:ext cx="9144000" cy="3819871"/>
              </a:xfrm>
              <a:blipFill rotWithShape="1">
                <a:blip r:embed="rId2"/>
                <a:stretch>
                  <a:fillRect l="-1333" t="-1438" r="-1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2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AdaBoost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0"/>
                <a:ext cx="9144000" cy="37478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000" dirty="0" smtClean="0">
                    <a:latin typeface="+mj-lt"/>
                  </a:rPr>
                  <a:t>Шаг 1: Инициализируем веса объектов: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,</m:t>
                      </m:r>
                      <m:r>
                        <a:rPr lang="en-US" sz="2000" b="0" i="1" smtClean="0">
                          <a:latin typeface="Cambria Math"/>
                        </a:rPr>
                        <m:t>𝑖</m:t>
                      </m:r>
                      <m:r>
                        <a:rPr lang="en-US" sz="2000" b="0" i="1" smtClean="0">
                          <a:latin typeface="Cambria Math"/>
                        </a:rPr>
                        <m:t>=1,…,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ru-RU" sz="2000" dirty="0" smtClean="0">
                  <a:latin typeface="+mj-lt"/>
                </a:endParaRPr>
              </a:p>
              <a:p>
                <a:pPr marL="0" indent="0">
                  <a:buNone/>
                </a:pPr>
                <a:r>
                  <a:rPr lang="ru-RU" sz="2000" dirty="0" smtClean="0">
                    <a:latin typeface="+mj-lt"/>
                  </a:rPr>
                  <a:t>Шаг 2: Последовательное построение классификаторов</a:t>
                </a:r>
                <a:r>
                  <a:rPr lang="en-US" sz="20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,1≤</m:t>
                    </m:r>
                    <m:r>
                      <a:rPr lang="en-US" sz="2000" b="0" i="1" smtClean="0">
                        <a:latin typeface="Cambria Math"/>
                      </a:rPr>
                      <m:t>𝑡</m:t>
                    </m:r>
                    <m:r>
                      <a:rPr lang="en-US" sz="2000" i="1">
                        <a:latin typeface="Cambria Math"/>
                      </a:rPr>
                      <m:t>≤</m:t>
                    </m:r>
                    <m:r>
                      <a:rPr lang="en-US" sz="2000" i="1">
                        <a:latin typeface="Cambria Math"/>
                      </a:rPr>
                      <m:t>𝑇</m:t>
                    </m:r>
                  </m:oMath>
                </a14:m>
                <a:r>
                  <a:rPr lang="ru-RU" sz="2000" dirty="0" smtClean="0">
                    <a:latin typeface="+mj-lt"/>
                  </a:rPr>
                  <a:t/>
                </a:r>
                <a:br>
                  <a:rPr lang="ru-RU" sz="2000" dirty="0" smtClean="0">
                    <a:latin typeface="+mj-lt"/>
                  </a:rPr>
                </a:br>
                <a:r>
                  <a:rPr lang="ru-RU" sz="2000" dirty="0">
                    <a:latin typeface="+mj-lt"/>
                  </a:rPr>
                  <a:t> </a:t>
                </a:r>
                <a:r>
                  <a:rPr lang="ru-RU" sz="2000" dirty="0" smtClean="0">
                    <a:latin typeface="+mj-lt"/>
                  </a:rPr>
                  <a:t>    Для</a:t>
                </a:r>
                <a:r>
                  <a:rPr lang="en-GB" sz="2000" dirty="0" smtClean="0">
                    <a:latin typeface="+mj-lt"/>
                  </a:rPr>
                  <a:t> </a:t>
                </a:r>
                <a:r>
                  <a:rPr lang="en-GB" sz="2000" i="1" dirty="0" smtClean="0">
                    <a:latin typeface="+mj-lt"/>
                  </a:rPr>
                  <a:t>t = 1,...,T:</a:t>
                </a:r>
                <a:endParaRPr lang="en-US" sz="2000" i="1" dirty="0" smtClean="0">
                  <a:latin typeface="+mj-lt"/>
                </a:endParaRPr>
              </a:p>
              <a:p>
                <a:pPr marL="457200" lvl="1" indent="0">
                  <a:buNone/>
                </a:pPr>
                <a:r>
                  <a:rPr lang="en-US" sz="2000" dirty="0" smtClean="0">
                    <a:latin typeface="+mj-lt"/>
                  </a:rPr>
                  <a:t>a) </a:t>
                </a:r>
                <a:r>
                  <a:rPr lang="ru-RU" sz="2000" dirty="0" smtClean="0">
                    <a:latin typeface="+mj-lt"/>
                  </a:rPr>
                  <a:t>Обучить слабый классификатор </a:t>
                </a:r>
                <a:r>
                  <a:rPr lang="en-US" sz="20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h</m:t>
                    </m:r>
                    <m:r>
                      <a:rPr lang="en-US" sz="2000" i="1">
                        <a:latin typeface="Cambria Math"/>
                      </a:rPr>
                      <m:t>(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)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𝐻</m:t>
                    </m:r>
                  </m:oMath>
                </a14:m>
                <a:r>
                  <a:rPr lang="en-US" sz="2000" i="1" dirty="0" smtClean="0">
                    <a:latin typeface="+mj-lt"/>
                  </a:rPr>
                  <a:t> </a:t>
                </a:r>
                <a:r>
                  <a:rPr lang="ru-RU" sz="2000" i="1" dirty="0" smtClean="0">
                    <a:latin typeface="+mj-lt"/>
                  </a:rPr>
                  <a:t>,</a:t>
                </a:r>
                <a:r>
                  <a:rPr lang="en-US" sz="2000" i="1" dirty="0" smtClean="0">
                    <a:latin typeface="+mj-lt"/>
                  </a:rPr>
                  <a:t> </a:t>
                </a:r>
                <a:r>
                  <a:rPr lang="ru-RU" sz="2000" dirty="0" smtClean="0">
                    <a:latin typeface="+mj-lt"/>
                  </a:rPr>
                  <a:t>используя в качества функции потерь:</a:t>
                </a: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𝐿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2000" b="0" i="1" smtClean="0">
                          <a:latin typeface="Cambria Math"/>
                        </a:rPr>
                        <m:t>𝐼</m:t>
                      </m:r>
                      <m:d>
                        <m:dPr>
                          <m:begChr m:val="⟦"/>
                          <m:endChr m:val="⟧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≠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b="0" i="1" dirty="0" smtClean="0">
                  <a:latin typeface="+mj-lt"/>
                </a:endParaRPr>
              </a:p>
              <a:p>
                <a:pPr marL="457200" lvl="1" indent="0">
                  <a:buNone/>
                </a:pPr>
                <a:r>
                  <a:rPr lang="ru-RU" sz="2000" dirty="0" smtClean="0">
                    <a:latin typeface="+mj-lt"/>
                  </a:rPr>
                  <a:t>где</a:t>
                </a:r>
                <a:r>
                  <a:rPr lang="en-US" sz="20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𝐼</m:t>
                    </m:r>
                    <m:d>
                      <m:dPr>
                        <m:begChr m:val="⟦"/>
                        <m:endChr m:val="⟧"/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𝑎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≠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ru-RU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>
                    <a:latin typeface="+mj-lt"/>
                  </a:rPr>
                  <a:t>- </a:t>
                </a:r>
                <a:r>
                  <a:rPr lang="ru-RU" sz="2000" dirty="0" smtClean="0">
                    <a:latin typeface="+mj-lt"/>
                  </a:rPr>
                  <a:t>индикатор ошибки.</a:t>
                </a:r>
                <a:endParaRPr lang="ru-RU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0"/>
                <a:ext cx="9144000" cy="3747863"/>
              </a:xfrm>
              <a:blipFill rotWithShape="1">
                <a:blip r:embed="rId2"/>
                <a:stretch>
                  <a:fillRect l="-667" t="-8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8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12343</TotalTime>
  <Words>1768</Words>
  <Application>Microsoft Office PowerPoint</Application>
  <PresentationFormat>Экран (16:9)</PresentationFormat>
  <Paragraphs>297</Paragraphs>
  <Slides>31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Лабораторная работа № 6 Бустинг  (AdaBoost, LogitBoost, BrownBoost)</vt:lpstr>
      <vt:lpstr>Набор данных Bioresponse* </vt:lpstr>
      <vt:lpstr>Предобработка данных</vt:lpstr>
      <vt:lpstr>Одноуровневое дерево принятия решений (decision stump)</vt:lpstr>
      <vt:lpstr>Проблема</vt:lpstr>
      <vt:lpstr>Boosting</vt:lpstr>
      <vt:lpstr>AdaBoost</vt:lpstr>
      <vt:lpstr>AdaBoost</vt:lpstr>
      <vt:lpstr>AdaBoost</vt:lpstr>
      <vt:lpstr>AdaBoost</vt:lpstr>
      <vt:lpstr>AdaBoost (DAAL)</vt:lpstr>
      <vt:lpstr>AdaBoost (DAAL)</vt:lpstr>
      <vt:lpstr>AdaBoost (Scikit-learn)</vt:lpstr>
      <vt:lpstr>Сравнение результатов и производительности</vt:lpstr>
      <vt:lpstr>Confusion matrix </vt:lpstr>
      <vt:lpstr>LogitBoost</vt:lpstr>
      <vt:lpstr>LogitBoost</vt:lpstr>
      <vt:lpstr>LogitBoost</vt:lpstr>
      <vt:lpstr>LogitBoost (DAAL)</vt:lpstr>
      <vt:lpstr>LogitBoost (DAAL)</vt:lpstr>
      <vt:lpstr>Сравнение результатов и производительности</vt:lpstr>
      <vt:lpstr>BrownBoost</vt:lpstr>
      <vt:lpstr>BrownBoost</vt:lpstr>
      <vt:lpstr>BrownBoost</vt:lpstr>
      <vt:lpstr>BrownBoost</vt:lpstr>
      <vt:lpstr>BrownBoost</vt:lpstr>
      <vt:lpstr>BrownBoost (DAAL)</vt:lpstr>
      <vt:lpstr>BrownBoost (DAAL)</vt:lpstr>
      <vt:lpstr>Сравнение результатов и производительности</vt:lpstr>
      <vt:lpstr>Практическое задание</vt:lpstr>
      <vt:lpstr>Практическое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Лабораторная работа № 3 Линейная регрессия</dc:title>
  <dc:creator>Alexey</dc:creator>
  <cp:lastModifiedBy>Alexey</cp:lastModifiedBy>
  <cp:revision>352</cp:revision>
  <dcterms:created xsi:type="dcterms:W3CDTF">2016-11-29T09:28:30Z</dcterms:created>
  <dcterms:modified xsi:type="dcterms:W3CDTF">2017-01-25T10:23:09Z</dcterms:modified>
</cp:coreProperties>
</file>