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257" r:id="rId4"/>
    <p:sldId id="340" r:id="rId5"/>
    <p:sldId id="341" r:id="rId6"/>
    <p:sldId id="318" r:id="rId7"/>
    <p:sldId id="323" r:id="rId8"/>
    <p:sldId id="319" r:id="rId9"/>
    <p:sldId id="325" r:id="rId10"/>
    <p:sldId id="310" r:id="rId11"/>
    <p:sldId id="324" r:id="rId12"/>
    <p:sldId id="317" r:id="rId13"/>
    <p:sldId id="349" r:id="rId14"/>
    <p:sldId id="346" r:id="rId15"/>
    <p:sldId id="347" r:id="rId16"/>
    <p:sldId id="326" r:id="rId17"/>
    <p:sldId id="327" r:id="rId18"/>
    <p:sldId id="328" r:id="rId19"/>
    <p:sldId id="329" r:id="rId20"/>
    <p:sldId id="330" r:id="rId21"/>
    <p:sldId id="331" r:id="rId22"/>
    <p:sldId id="350" r:id="rId23"/>
    <p:sldId id="351" r:id="rId24"/>
    <p:sldId id="333" r:id="rId25"/>
    <p:sldId id="336" r:id="rId26"/>
    <p:sldId id="338" r:id="rId27"/>
    <p:sldId id="339" r:id="rId28"/>
    <p:sldId id="348" r:id="rId29"/>
    <p:sldId id="344" r:id="rId30"/>
    <p:sldId id="345" r:id="rId31"/>
    <p:sldId id="352" r:id="rId32"/>
    <p:sldId id="335" r:id="rId33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16" autoAdjust="0"/>
  </p:normalViewPr>
  <p:slideViewPr>
    <p:cSldViewPr snapToGrid="0" snapToObjects="1">
      <p:cViewPr>
        <p:scale>
          <a:sx n="112" d="100"/>
          <a:sy n="112" d="100"/>
        </p:scale>
        <p:origin x="-154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939487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71450" latinLnBrk="0">
      <a:lnSpc>
        <a:spcPct val="117999"/>
      </a:lnSpc>
      <a:defRPr sz="800">
        <a:latin typeface="+mj-lt"/>
        <a:ea typeface="+mj-ea"/>
        <a:cs typeface="+mj-cs"/>
        <a:sym typeface="Helvetica Neue"/>
      </a:defRPr>
    </a:lvl1pPr>
    <a:lvl2pPr indent="228600" defTabSz="171450" latinLnBrk="0">
      <a:lnSpc>
        <a:spcPct val="117999"/>
      </a:lnSpc>
      <a:defRPr sz="800">
        <a:latin typeface="+mj-lt"/>
        <a:ea typeface="+mj-ea"/>
        <a:cs typeface="+mj-cs"/>
        <a:sym typeface="Helvetica Neue"/>
      </a:defRPr>
    </a:lvl2pPr>
    <a:lvl3pPr indent="457200" defTabSz="171450" latinLnBrk="0">
      <a:lnSpc>
        <a:spcPct val="117999"/>
      </a:lnSpc>
      <a:defRPr sz="800">
        <a:latin typeface="+mj-lt"/>
        <a:ea typeface="+mj-ea"/>
        <a:cs typeface="+mj-cs"/>
        <a:sym typeface="Helvetica Neue"/>
      </a:defRPr>
    </a:lvl3pPr>
    <a:lvl4pPr indent="685800" defTabSz="171450" latinLnBrk="0">
      <a:lnSpc>
        <a:spcPct val="117999"/>
      </a:lnSpc>
      <a:defRPr sz="800">
        <a:latin typeface="+mj-lt"/>
        <a:ea typeface="+mj-ea"/>
        <a:cs typeface="+mj-cs"/>
        <a:sym typeface="Helvetica Neue"/>
      </a:defRPr>
    </a:lvl4pPr>
    <a:lvl5pPr indent="914400" defTabSz="171450" latinLnBrk="0">
      <a:lnSpc>
        <a:spcPct val="117999"/>
      </a:lnSpc>
      <a:defRPr sz="800">
        <a:latin typeface="+mj-lt"/>
        <a:ea typeface="+mj-ea"/>
        <a:cs typeface="+mj-cs"/>
        <a:sym typeface="Helvetica Neue"/>
      </a:defRPr>
    </a:lvl5pPr>
    <a:lvl6pPr indent="1143000" defTabSz="171450" latinLnBrk="0">
      <a:lnSpc>
        <a:spcPct val="117999"/>
      </a:lnSpc>
      <a:defRPr sz="800">
        <a:latin typeface="+mj-lt"/>
        <a:ea typeface="+mj-ea"/>
        <a:cs typeface="+mj-cs"/>
        <a:sym typeface="Helvetica Neue"/>
      </a:defRPr>
    </a:lvl6pPr>
    <a:lvl7pPr indent="1371600" defTabSz="171450" latinLnBrk="0">
      <a:lnSpc>
        <a:spcPct val="117999"/>
      </a:lnSpc>
      <a:defRPr sz="800">
        <a:latin typeface="+mj-lt"/>
        <a:ea typeface="+mj-ea"/>
        <a:cs typeface="+mj-cs"/>
        <a:sym typeface="Helvetica Neue"/>
      </a:defRPr>
    </a:lvl7pPr>
    <a:lvl8pPr indent="1600200" defTabSz="171450" latinLnBrk="0">
      <a:lnSpc>
        <a:spcPct val="117999"/>
      </a:lnSpc>
      <a:defRPr sz="800">
        <a:latin typeface="+mj-lt"/>
        <a:ea typeface="+mj-ea"/>
        <a:cs typeface="+mj-cs"/>
        <a:sym typeface="Helvetica Neue"/>
      </a:defRPr>
    </a:lvl8pPr>
    <a:lvl9pPr indent="1828800" defTabSz="171450" latinLnBrk="0">
      <a:lnSpc>
        <a:spcPct val="117999"/>
      </a:lnSpc>
      <a:defRPr sz="8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225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Данные для </a:t>
            </a:r>
            <a:r>
              <a:rPr lang="en-US" baseline="0" dirty="0" smtClean="0"/>
              <a:t>Batch </a:t>
            </a:r>
            <a:r>
              <a:rPr lang="mr-IN" baseline="0" dirty="0" smtClean="0"/>
              <a:t>–</a:t>
            </a:r>
            <a:r>
              <a:rPr lang="ru-RU" baseline="0" dirty="0" smtClean="0"/>
              <a:t> один файл, данные для </a:t>
            </a:r>
            <a:r>
              <a:rPr lang="en-US" baseline="0" dirty="0" smtClean="0"/>
              <a:t>Distributed </a:t>
            </a:r>
            <a:r>
              <a:rPr lang="mr-IN" baseline="0" dirty="0" smtClean="0"/>
              <a:t>–</a:t>
            </a:r>
            <a:r>
              <a:rPr lang="en-US" baseline="0" dirty="0" smtClean="0"/>
              <a:t> </a:t>
            </a:r>
            <a:r>
              <a:rPr lang="ru-RU" baseline="0" dirty="0" smtClean="0"/>
              <a:t>4 файла, суммарно с теми же данными что и в </a:t>
            </a:r>
            <a:r>
              <a:rPr lang="en-US" baseline="0" dirty="0" smtClean="0"/>
              <a:t>Batch (Batch </a:t>
            </a:r>
            <a:r>
              <a:rPr lang="ru-RU" baseline="0" dirty="0" smtClean="0"/>
              <a:t>содержит 20М объектов, каждый файл </a:t>
            </a:r>
            <a:r>
              <a:rPr lang="en-US" baseline="0" dirty="0" smtClean="0"/>
              <a:t>Distributed 5M </a:t>
            </a:r>
            <a:r>
              <a:rPr lang="ru-RU" baseline="0" dirty="0" smtClean="0"/>
              <a:t>объектов, объекты те же самые, чтобы сравнить итоговые рез-ты). Количество процессов для </a:t>
            </a:r>
            <a:r>
              <a:rPr lang="en-US" baseline="0" dirty="0" smtClean="0"/>
              <a:t>Distributed </a:t>
            </a:r>
            <a:r>
              <a:rPr lang="mr-IN" baseline="0" dirty="0" smtClean="0"/>
              <a:t>–</a:t>
            </a:r>
            <a:r>
              <a:rPr lang="en-US" baseline="0" dirty="0" smtClean="0"/>
              <a:t> 4. Batch </a:t>
            </a:r>
            <a:r>
              <a:rPr lang="en-US" baseline="0" dirty="0" err="1" smtClean="0"/>
              <a:t>Calc</a:t>
            </a:r>
            <a:r>
              <a:rPr lang="ru-RU" baseline="0" dirty="0" smtClean="0"/>
              <a:t> – время выполнения подсчётов (временные отметки перед функцией </a:t>
            </a:r>
            <a:r>
              <a:rPr lang="en-US" baseline="0" dirty="0" smtClean="0"/>
              <a:t>compute </a:t>
            </a:r>
            <a:r>
              <a:rPr lang="ru-RU" baseline="0" dirty="0" smtClean="0"/>
              <a:t>и в конце программы), </a:t>
            </a:r>
            <a:r>
              <a:rPr lang="en-US" baseline="0" dirty="0" smtClean="0"/>
              <a:t>Batch Total – </a:t>
            </a:r>
            <a:r>
              <a:rPr lang="ru-RU" baseline="0" dirty="0" smtClean="0"/>
              <a:t>время работы всего процесса, включая время считывания файла (временные отметки в начале и в конце работы программы). </a:t>
            </a:r>
            <a:r>
              <a:rPr lang="en-US" baseline="0" dirty="0" smtClean="0"/>
              <a:t>Distributed Total – </a:t>
            </a:r>
            <a:r>
              <a:rPr lang="ru-RU" baseline="0" dirty="0" smtClean="0"/>
              <a:t>общее время работы процессов распределенных вычислений вместе со считываниями данных из файлов (временные отметки в начале работы корневого процесса и в конце работы корневого процесса). </a:t>
            </a:r>
            <a:r>
              <a:rPr lang="en-US" baseline="0" dirty="0" smtClean="0"/>
              <a:t>Distributed </a:t>
            </a:r>
            <a:r>
              <a:rPr lang="en-US" baseline="0" dirty="0" err="1" smtClean="0"/>
              <a:t>Calc</a:t>
            </a:r>
            <a:r>
              <a:rPr lang="en-US" baseline="0" dirty="0" smtClean="0"/>
              <a:t> – </a:t>
            </a:r>
            <a:r>
              <a:rPr lang="ru-RU" baseline="0" dirty="0" smtClean="0"/>
              <a:t>время от начала подсчётов на центральном процессе до завершения всех вычислений (временная отметка перед </a:t>
            </a:r>
            <a:r>
              <a:rPr lang="en-US" baseline="0" dirty="0" err="1" smtClean="0"/>
              <a:t>local.compute</a:t>
            </a:r>
            <a:r>
              <a:rPr lang="en-US" baseline="0" dirty="0" smtClean="0"/>
              <a:t> </a:t>
            </a:r>
            <a:r>
              <a:rPr lang="ru-RU" baseline="0" dirty="0" smtClean="0"/>
              <a:t>на корневом процессе и в конце работы корневого процесса)</a:t>
            </a:r>
            <a:r>
              <a:rPr lang="ru-RU" baseline="0" dirty="0" smtClean="0"/>
              <a:t>.</a:t>
            </a:r>
          </a:p>
          <a:p>
            <a:r>
              <a:rPr lang="ru-RU" baseline="0" dirty="0" smtClean="0"/>
              <a:t>Вопрос для дискуссии.</a:t>
            </a:r>
            <a:endParaRPr lang="ru-RU" baseline="0" dirty="0" smtClean="0"/>
          </a:p>
        </p:txBody>
      </p:sp>
    </p:spTree>
    <p:extLst>
      <p:ext uri="{BB962C8B-B14F-4D97-AF65-F5344CB8AC3E}">
        <p14:creationId xmlns:p14="http://schemas.microsoft.com/office/powerpoint/2010/main" val="967738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</p:spTree>
    <p:extLst>
      <p:ext uri="{BB962C8B-B14F-4D97-AF65-F5344CB8AC3E}">
        <p14:creationId xmlns:p14="http://schemas.microsoft.com/office/powerpoint/2010/main" val="967738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Испытания проводились на выборке, разбитой на 100 файлов.</a:t>
            </a:r>
            <a:r>
              <a:rPr lang="ru-RU" i="1" baseline="0" dirty="0" smtClean="0"/>
              <a:t> Время включает в себя считывание файлов.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7344B85-D1F1-4B9A-B172-509999B36E02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843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defTabSz="17145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dirty="0" smtClean="0"/>
              <a:t>Испытания проводились на выборке, разбитой на 100 файлов.</a:t>
            </a:r>
            <a:r>
              <a:rPr lang="ru-RU" i="1" baseline="0" dirty="0" smtClean="0"/>
              <a:t> Время включает в себя считывание файлов.</a:t>
            </a:r>
            <a:endParaRPr lang="ru-RU" i="1" dirty="0" smtClean="0"/>
          </a:p>
          <a:p>
            <a:pPr marL="0" indent="0">
              <a:buNone/>
            </a:pP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7344B85-D1F1-4B9A-B172-509999B36E02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843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Всего 16</a:t>
            </a:r>
            <a:r>
              <a:rPr lang="en-US" dirty="0" smtClean="0"/>
              <a:t> </a:t>
            </a:r>
            <a:r>
              <a:rPr lang="ru-RU" dirty="0" smtClean="0"/>
              <a:t>810</a:t>
            </a:r>
            <a:r>
              <a:rPr lang="en-US" dirty="0" smtClean="0"/>
              <a:t> </a:t>
            </a:r>
            <a:r>
              <a:rPr lang="ru-RU" dirty="0" smtClean="0"/>
              <a:t>190 объектов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3D7DA78-5D0C-4C08-A2E5-440DD92E55F2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848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baseline="0" dirty="0" smtClean="0"/>
              <a:t>По результатам данного эксперимента видно, что при вычислениях на 1 узле оптимальное число процессов - 5. При увеличение числа процессов время выполнения возрастает, что может быть связано с пересылкой информации между процессами и с конкуренцией процессов в борьбе за ресурсы.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7344B85-D1F1-4B9A-B172-509999B36E02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843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Результаты вычисления показывают, что запускать вычисления процессов</a:t>
            </a:r>
            <a:r>
              <a:rPr lang="ru-RU" i="1" baseline="0" dirty="0" smtClean="0"/>
              <a:t> на нескольких узлах выгоднее, чем запускать такие вычисления на одном узле. Это связано с тем, что объемы пересылаемых данных не велики, а сами расчеты </a:t>
            </a:r>
            <a:r>
              <a:rPr lang="ru-RU" i="1" baseline="0" dirty="0" err="1" smtClean="0"/>
              <a:t>затратны</a:t>
            </a:r>
            <a:r>
              <a:rPr lang="ru-RU" i="1" baseline="0" dirty="0" smtClean="0"/>
              <a:t>.  </a:t>
            </a:r>
          </a:p>
          <a:p>
            <a:pPr marL="0" indent="0">
              <a:buNone/>
            </a:pPr>
            <a:endParaRPr lang="ru-RU" i="1" baseline="0" dirty="0" smtClean="0"/>
          </a:p>
          <a:p>
            <a:pPr marL="0" indent="0">
              <a:buNone/>
            </a:pPr>
            <a:r>
              <a:rPr lang="ru-RU" i="1" baseline="0" dirty="0" smtClean="0"/>
              <a:t>При запуске на 5 узлах расчеты показывают, что использование более 4 процессов на узле замедляет вычисления, что также может быть связано с пересылкой информации между процессами и узлами + с конкуренцией процессов в борьбе за ресурсы.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7344B85-D1F1-4B9A-B172-509999B36E02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22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8435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7344B85-D1F1-4B9A-B172-509999B36E02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3447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2251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В</a:t>
            </a:r>
            <a:r>
              <a:rPr lang="ru-RU" i="1" baseline="0" dirty="0" smtClean="0"/>
              <a:t> данном случае вычисления были выполнены на одной машине с несколькими ядрами, т.е. фактически тестировался </a:t>
            </a:r>
            <a:r>
              <a:rPr lang="ru-RU" i="1" baseline="0" dirty="0" err="1" smtClean="0"/>
              <a:t>параллелилзм</a:t>
            </a:r>
            <a:r>
              <a:rPr lang="ru-RU" i="1" baseline="0" dirty="0" smtClean="0"/>
              <a:t>. По результатам эксперимента видно, что оптимальным оказалось использование 4 процессов. При увеличение числа процессов время выполнения возрастает, что может быть связано с пересылкой информации между процессами, на которую уходят дополнительные временные ресурсы.  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7344B85-D1F1-4B9A-B172-509999B36E02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28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8435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В</a:t>
            </a:r>
            <a:r>
              <a:rPr lang="ru-RU" i="1" baseline="0" dirty="0" smtClean="0"/>
              <a:t> данном случае вычисления были выполнены на кластере с числом узлов от 2 до 5. По результатам видно, что время выполнения снижается при увеличении числа узлов (и также меньше времени выполнения для соответствующего числа процессов при выполнении на одном узле).  Для кластера с 5 узлами были также протестированы параллельные вычисления, которые показали, что использование более двух процессов на узле замедляет вычисления, что также может быть связано с пересылкой информации между процессами и узлами .</a:t>
            </a:r>
          </a:p>
          <a:p>
            <a:pPr marL="0" indent="0">
              <a:buNone/>
            </a:pPr>
            <a:endParaRPr lang="ru-RU" i="1" baseline="0" dirty="0" smtClean="0"/>
          </a:p>
          <a:p>
            <a:pPr marL="0" indent="0">
              <a:buNone/>
            </a:pPr>
            <a:r>
              <a:rPr lang="ru-RU" i="1" baseline="0" dirty="0" smtClean="0"/>
              <a:t>Кроме того, время вычисления замерялось с учетом чтения данных с диска из</a:t>
            </a:r>
            <a:r>
              <a:rPr lang="en-US" i="1" baseline="0" dirty="0" smtClean="0"/>
              <a:t> .</a:t>
            </a:r>
            <a:r>
              <a:rPr lang="en-US" i="1" baseline="0" dirty="0" err="1" smtClean="0"/>
              <a:t>csv</a:t>
            </a:r>
            <a:r>
              <a:rPr lang="ru-RU" i="1" baseline="0" dirty="0" smtClean="0"/>
              <a:t> файла. Данная операция является затратной по времени, и при увеличении числа процессов\узлов соответственно увеличивалось число файлов для чтения, что также могло существенным образом повлиять на снижение скорости вычислений.     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7344B85-D1F1-4B9A-B172-509999B36E02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29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843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225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781225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Представлена схема</a:t>
            </a:r>
            <a:r>
              <a:rPr lang="ru-RU" baseline="0" dirty="0" smtClean="0"/>
              <a:t> </a:t>
            </a:r>
            <a:r>
              <a:rPr lang="ru-RU" dirty="0" smtClean="0"/>
              <a:t>работы распределённого</a:t>
            </a:r>
            <a:r>
              <a:rPr lang="ru-RU" baseline="0" dirty="0" smtClean="0"/>
              <a:t> </a:t>
            </a:r>
            <a:r>
              <a:rPr lang="ru-RU" dirty="0" smtClean="0"/>
              <a:t>алгоритма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225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Центральный</a:t>
            </a:r>
            <a:r>
              <a:rPr lang="ru-RU" baseline="0" dirty="0" smtClean="0"/>
              <a:t> процесс </a:t>
            </a:r>
            <a:r>
              <a:rPr lang="mr-IN" baseline="0" dirty="0" smtClean="0"/>
              <a:t>–</a:t>
            </a:r>
            <a:r>
              <a:rPr lang="ru-RU" baseline="0" dirty="0" smtClean="0"/>
              <a:t> процесс назначенный главным, или управляющий распределением и работой остальных процессов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225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mpi.tar.gz – </a:t>
            </a:r>
            <a:r>
              <a:rPr lang="ru-RU" dirty="0" smtClean="0"/>
              <a:t>архив с </a:t>
            </a:r>
            <a:r>
              <a:rPr lang="en-US" dirty="0" err="1" smtClean="0"/>
              <a:t>mpi</a:t>
            </a:r>
            <a:r>
              <a:rPr lang="en-US" dirty="0" smtClean="0"/>
              <a:t> </a:t>
            </a:r>
            <a:r>
              <a:rPr lang="ru-RU" dirty="0" err="1" smtClean="0"/>
              <a:t>дистрибьютивом</a:t>
            </a:r>
            <a:r>
              <a:rPr lang="ru-RU" dirty="0" smtClean="0"/>
              <a:t>. Установка приведена для</a:t>
            </a:r>
            <a:r>
              <a:rPr lang="ru-RU" baseline="0" dirty="0" smtClean="0"/>
              <a:t> </a:t>
            </a:r>
            <a:r>
              <a:rPr lang="en-US" baseline="0" dirty="0" smtClean="0"/>
              <a:t>Linux </a:t>
            </a:r>
            <a:r>
              <a:rPr lang="ru-RU" baseline="0" dirty="0" smtClean="0"/>
              <a:t>или </a:t>
            </a:r>
            <a:r>
              <a:rPr lang="en-US" baseline="0" dirty="0" smtClean="0"/>
              <a:t>Mac </a:t>
            </a:r>
            <a:r>
              <a:rPr lang="en-US" baseline="0" dirty="0" err="1" smtClean="0"/>
              <a:t>Os</a:t>
            </a:r>
            <a:r>
              <a:rPr lang="en-US" baseline="0" dirty="0" smtClean="0"/>
              <a:t>, </a:t>
            </a:r>
            <a:r>
              <a:rPr lang="ru-RU" baseline="0" dirty="0" smtClean="0"/>
              <a:t>для </a:t>
            </a:r>
            <a:r>
              <a:rPr lang="en-US" baseline="0" dirty="0" smtClean="0"/>
              <a:t>Windows </a:t>
            </a:r>
            <a:r>
              <a:rPr lang="ru-RU" baseline="0" dirty="0" smtClean="0"/>
              <a:t>даётся </a:t>
            </a:r>
            <a:r>
              <a:rPr lang="en-US" baseline="0" dirty="0" smtClean="0"/>
              <a:t>zip </a:t>
            </a:r>
            <a:r>
              <a:rPr lang="ru-RU" baseline="0" dirty="0" smtClean="0"/>
              <a:t>или другие установщики.</a:t>
            </a:r>
          </a:p>
          <a:p>
            <a:r>
              <a:rPr lang="ru-RU" baseline="0" dirty="0" smtClean="0"/>
              <a:t>Для </a:t>
            </a:r>
            <a:r>
              <a:rPr lang="en-US" baseline="0" dirty="0" smtClean="0"/>
              <a:t>Python </a:t>
            </a:r>
            <a:r>
              <a:rPr lang="ru-RU" baseline="0" dirty="0" smtClean="0"/>
              <a:t>необходимо установить пакет </a:t>
            </a:r>
            <a:r>
              <a:rPr lang="en-US" baseline="0" dirty="0" smtClean="0"/>
              <a:t>mpi4py, </a:t>
            </a:r>
            <a:r>
              <a:rPr lang="ru-RU" baseline="0" dirty="0" smtClean="0"/>
              <a:t>например с помощью </a:t>
            </a:r>
            <a:r>
              <a:rPr lang="en-US" baseline="0" dirty="0" smtClean="0"/>
              <a:t>Anaconda.</a:t>
            </a:r>
          </a:p>
          <a:p>
            <a:r>
              <a:rPr lang="ru-RU" baseline="0" dirty="0" smtClean="0"/>
              <a:t>После установки работает вышеуказанная команда. Для других языков соответственно будет не </a:t>
            </a:r>
            <a:r>
              <a:rPr lang="en-US" baseline="0" dirty="0" smtClean="0"/>
              <a:t>python.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599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Код</a:t>
            </a:r>
            <a:r>
              <a:rPr lang="ru-RU" baseline="0" dirty="0" smtClean="0"/>
              <a:t> на </a:t>
            </a:r>
            <a:r>
              <a:rPr lang="en-US" baseline="0" dirty="0" smtClean="0"/>
              <a:t>Python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707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70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1597820"/>
            <a:ext cx="7772400" cy="11025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09/03/17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5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09/03/17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10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09/03/17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243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09/03/17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56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09/03/17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383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09/03/17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39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09/03/17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41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09/03/17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82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09/03/17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28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09/03/17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4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09/03/17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2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3305176"/>
            <a:ext cx="7772401" cy="102155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180033"/>
            <a:ext cx="7772401" cy="112514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447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151333"/>
            <a:ext cx="4040188" cy="47982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9" y="1151333"/>
            <a:ext cx="4041778" cy="479824"/>
          </a:xfrm>
          <a:prstGeom prst="rect">
            <a:avLst/>
          </a:prstGeom>
        </p:spPr>
        <p:txBody>
          <a:bodyPr anchor="b"/>
          <a:lstStyle/>
          <a:p>
            <a:pPr marL="274320" indent="-274320" defTabSz="731520">
              <a:spcBef>
                <a:spcPts val="500"/>
              </a:spcBef>
              <a:defRPr sz="2560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4" y="204785"/>
            <a:ext cx="3008316" cy="87154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04789"/>
            <a:ext cx="5111750" cy="4389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204" y="1076328"/>
            <a:ext cx="3008316" cy="351829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2" cy="42505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459581"/>
            <a:ext cx="5486402" cy="3086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4025505"/>
            <a:ext cx="5486402" cy="60364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05978"/>
            <a:ext cx="2057400" cy="438864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05978"/>
            <a:ext cx="6019800" cy="438864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8179" y="4769567"/>
            <a:ext cx="258622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4400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transition xmlns:p14="http://schemas.microsoft.com/office/powerpoint/2010/main"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hangingPunct="1"/>
            <a:fld id="{B4C71EC6-210F-42DE-9C53-41977AD35B3D}" type="datetimeFigureOut">
              <a:rPr lang="ru-RU" kern="1200" smtClean="0">
                <a:solidFill>
                  <a:prstClr val="black">
                    <a:tint val="75000"/>
                  </a:prstClr>
                </a:solidFill>
              </a:rPr>
              <a:pPr defTabSz="914400" hangingPunct="1"/>
              <a:t>09/03/17</a:t>
            </a:fld>
            <a:endParaRPr lang="ru-RU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hangingPunct="1"/>
            <a:endParaRPr lang="ru-RU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hangingPunct="1"/>
            <a:fld id="{B19B0651-EE4F-4900-A07F-96A6BFA9D0F0}" type="slidenum">
              <a:rPr lang="ru-RU" kern="1200" smtClean="0">
                <a:solidFill>
                  <a:prstClr val="black">
                    <a:tint val="75000"/>
                  </a:prstClr>
                </a:solidFill>
              </a:rPr>
              <a:pPr defTabSz="914400" hangingPunct="1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5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qwone.com/~jason/20Newsgroups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685800" y="1347615"/>
            <a:ext cx="7772400" cy="1102522"/>
          </a:xfrm>
          <a:prstGeom prst="rect">
            <a:avLst/>
          </a:prstGeom>
        </p:spPr>
        <p:txBody>
          <a:bodyPr/>
          <a:lstStyle/>
          <a:p>
            <a:pPr defTabSz="804672">
              <a:defRPr sz="3000" b="1"/>
            </a:pPr>
            <a:r>
              <a:rPr dirty="0"/>
              <a:t>Лабораторная работа № </a:t>
            </a:r>
            <a:r>
              <a:rPr lang="ru-RU" dirty="0" smtClean="0"/>
              <a:t>1</a:t>
            </a:r>
            <a:r>
              <a:rPr lang="en-US" dirty="0" smtClean="0"/>
              <a:t>1</a:t>
            </a:r>
            <a:r>
              <a:rPr dirty="0" smtClean="0"/>
              <a:t> </a:t>
            </a:r>
            <a:r>
              <a:rPr dirty="0"/>
              <a:t/>
            </a:r>
            <a:br>
              <a:rPr dirty="0"/>
            </a:br>
            <a:r>
              <a:rPr lang="ru-RU" dirty="0" smtClean="0"/>
              <a:t>Распределённые вычисления</a:t>
            </a:r>
            <a:endParaRPr dirty="0"/>
          </a:p>
        </p:txBody>
      </p:sp>
      <p:pic>
        <p:nvPicPr>
          <p:cNvPr id="113" name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2206" y="2876550"/>
            <a:ext cx="1300815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95803" y="2724150"/>
            <a:ext cx="2286001" cy="17345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>
            <a:norm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Distributed(MPI) </a:t>
            </a:r>
            <a:r>
              <a:rPr lang="ru-RU" dirty="0" smtClean="0"/>
              <a:t>алгоритм</a:t>
            </a:r>
            <a:r>
              <a:rPr dirty="0" smtClean="0"/>
              <a:t>, </a:t>
            </a:r>
            <a:r>
              <a:rPr dirty="0"/>
              <a:t>Intel DAAL</a:t>
            </a:r>
          </a:p>
        </p:txBody>
      </p:sp>
      <p:graphicFrame>
        <p:nvGraphicFramePr>
          <p:cNvPr id="169" name="Table 169"/>
          <p:cNvGraphicFramePr/>
          <p:nvPr>
            <p:extLst>
              <p:ext uri="{D42A27DB-BD31-4B8C-83A1-F6EECF244321}">
                <p14:modId xmlns:p14="http://schemas.microsoft.com/office/powerpoint/2010/main" val="2180652798"/>
              </p:ext>
            </p:extLst>
          </p:nvPr>
        </p:nvGraphicFramePr>
        <p:xfrm>
          <a:off x="107504" y="1131590"/>
          <a:ext cx="8856984" cy="361923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856984"/>
              </a:tblGrid>
              <a:tr h="36192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en-US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if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rankId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== MPI_ROOT: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  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masterAlgorithm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=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low_order_moments.Distributed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step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=step2Master)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//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nBlocks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  <a:r>
                        <a:rPr lang="mr-IN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–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количество процессов, работающих над задачей (включая центральный)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/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   </a:t>
                      </a:r>
                      <a:r>
                        <a:rPr lang="en-US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for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i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  <a:r>
                        <a:rPr lang="en-US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in 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range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nBlocks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):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      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dataArch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=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OutputDataArchive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serializedData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[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i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])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/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       dataForStep2FromStep1 =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low_order_moments.PartialResult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()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       dataForStep2FromStep1.deserialize(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dataArch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)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      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masterAlgorithm.input.add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low_order_moments.partialResults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, 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dataForStep2FromStep1)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//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Сбор промежуточных результатов на центральном процессе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  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masterAlgorithm.compute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()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   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res =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masterAlgorithm.finalizeCompute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()</a:t>
                      </a:r>
                      <a:endParaRPr lang="ru-RU" sz="12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//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Вычисление описательных статистик на основе промежуточных результатов</a:t>
                      </a:r>
                      <a:endParaRPr dirty="0">
                        <a:solidFill>
                          <a:srgbClr val="4F6228"/>
                        </a:solidFill>
                      </a:endParaRPr>
                    </a:p>
                  </a:txBody>
                  <a:tcPr marL="0" marR="0" marT="0" marB="0" horzOverflow="overflow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4FF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49247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>
            <a:normAutofit fontScale="9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Описательные статистики</a:t>
            </a:r>
            <a:r>
              <a:rPr lang="en-US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сравнение времени работы</a:t>
            </a:r>
            <a:endParaRPr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088935"/>
              </p:ext>
            </p:extLst>
          </p:nvPr>
        </p:nvGraphicFramePr>
        <p:xfrm>
          <a:off x="1669200" y="2445707"/>
          <a:ext cx="5172963" cy="1852348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277535"/>
                <a:gridCol w="973857"/>
                <a:gridCol w="973857"/>
                <a:gridCol w="973857"/>
                <a:gridCol w="973857"/>
              </a:tblGrid>
              <a:tr h="53951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Кол-во</a:t>
                      </a:r>
                      <a:r>
                        <a:rPr lang="ru-RU" sz="1100" baseline="0" dirty="0" smtClean="0"/>
                        <a:t> объектов</a:t>
                      </a:r>
                      <a:endParaRPr lang="ru-RU" sz="1100" dirty="0"/>
                    </a:p>
                  </a:txBody>
                  <a:tcPr marL="107904" marR="107904" marT="53952" marB="5395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Batch </a:t>
                      </a:r>
                      <a:r>
                        <a:rPr lang="en-US" sz="1100" dirty="0" err="1" smtClean="0"/>
                        <a:t>Calc</a:t>
                      </a:r>
                      <a:endParaRPr lang="ru-RU" sz="1100" dirty="0"/>
                    </a:p>
                  </a:txBody>
                  <a:tcPr marL="107904" marR="107904" marT="53952" marB="5395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Batch Total</a:t>
                      </a:r>
                      <a:endParaRPr lang="ru-RU" sz="1100" dirty="0"/>
                    </a:p>
                  </a:txBody>
                  <a:tcPr marL="107904" marR="107904" marT="53952" marB="5395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Distributed </a:t>
                      </a:r>
                      <a:r>
                        <a:rPr lang="en-US" sz="1100" dirty="0" err="1" smtClean="0"/>
                        <a:t>Calc</a:t>
                      </a:r>
                      <a:endParaRPr lang="ru-RU" sz="1100" dirty="0"/>
                    </a:p>
                  </a:txBody>
                  <a:tcPr marL="107904" marR="107904" marT="53952" marB="5395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Distributed Total</a:t>
                      </a:r>
                      <a:endParaRPr lang="ru-RU" sz="1100" dirty="0"/>
                    </a:p>
                  </a:txBody>
                  <a:tcPr marL="107904" marR="107904" marT="53952" marB="53952"/>
                </a:tc>
              </a:tr>
              <a:tr h="4376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20M</a:t>
                      </a:r>
                      <a:endParaRPr lang="ru-RU" sz="1600" dirty="0">
                        <a:latin typeface="Arial"/>
                        <a:cs typeface="Arial"/>
                      </a:endParaRPr>
                    </a:p>
                  </a:txBody>
                  <a:tcPr marL="107904" marR="107904" marT="53952" marB="53952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 smtClean="0">
                          <a:effectLst/>
                        </a:rPr>
                        <a:t>0.28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26.4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0.08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6.5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/>
                </a:tc>
              </a:tr>
              <a:tr h="4376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40M</a:t>
                      </a:r>
                      <a:endParaRPr lang="ru-RU" sz="1600" dirty="0">
                        <a:latin typeface="Arial"/>
                        <a:cs typeface="Arial"/>
                      </a:endParaRPr>
                    </a:p>
                  </a:txBody>
                  <a:tcPr marL="107904" marR="107904" marT="53952" marB="53952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0.57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0.24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12.5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/>
                </a:tc>
              </a:tr>
              <a:tr h="4376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80M</a:t>
                      </a:r>
                      <a:endParaRPr lang="ru-RU" sz="1600" dirty="0">
                        <a:latin typeface="Arial"/>
                        <a:cs typeface="Arial"/>
                      </a:endParaRPr>
                    </a:p>
                  </a:txBody>
                  <a:tcPr marL="107904" marR="107904" marT="53952" marB="53952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4.1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104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1.6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27.8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/>
                </a:tc>
              </a:tr>
            </a:tbl>
          </a:graphicData>
        </a:graphic>
      </p:graphicFrame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4381" y="1115777"/>
            <a:ext cx="8374880" cy="1350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noAutofit/>
          </a:bodyPr>
          <a:lstStyle/>
          <a:p>
            <a:pPr marL="0" marR="0" indent="0" algn="l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	Время работы дано в секундах. В столбцах </a:t>
            </a:r>
            <a:r>
              <a:rPr lang="en-US" dirty="0" smtClean="0"/>
              <a:t>Total </a:t>
            </a:r>
            <a:r>
              <a:rPr lang="ru-RU" dirty="0" err="1" smtClean="0"/>
              <a:t>приведёно</a:t>
            </a:r>
            <a:r>
              <a:rPr lang="ru-RU" dirty="0" smtClean="0"/>
              <a:t> общее время работы процесса (процессов), в столбцах </a:t>
            </a:r>
            <a:r>
              <a:rPr lang="en-US" dirty="0" err="1" smtClean="0"/>
              <a:t>Calc</a:t>
            </a:r>
            <a:r>
              <a:rPr lang="en-US" dirty="0" smtClean="0"/>
              <a:t> </a:t>
            </a:r>
            <a:r>
              <a:rPr lang="ru-RU" dirty="0" smtClean="0"/>
              <a:t>дано время вычислений без учёта времени считывания </a:t>
            </a:r>
            <a:r>
              <a:rPr lang="ru-RU" dirty="0" smtClean="0"/>
              <a:t>данных из файла</a:t>
            </a:r>
            <a:r>
              <a:rPr lang="ru-RU" dirty="0" smtClean="0"/>
              <a:t>. Для </a:t>
            </a:r>
            <a:r>
              <a:rPr lang="en-US" dirty="0" smtClean="0"/>
              <a:t>Distributed </a:t>
            </a:r>
            <a:r>
              <a:rPr lang="ru-RU" dirty="0" smtClean="0"/>
              <a:t>версии временные отсечки </a:t>
            </a:r>
            <a:r>
              <a:rPr lang="ru-RU" dirty="0" smtClean="0"/>
              <a:t>взяты на мастер</a:t>
            </a:r>
            <a:r>
              <a:rPr lang="ru-RU" dirty="0" smtClean="0"/>
              <a:t>-</a:t>
            </a:r>
            <a:r>
              <a:rPr lang="ru-RU" dirty="0" smtClean="0"/>
              <a:t>процессе.</a:t>
            </a:r>
            <a:endParaRPr kumimoji="0" lang="ru-RU" sz="19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011" y="4383084"/>
            <a:ext cx="7510948" cy="67710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spc="0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Почему общее</a:t>
            </a:r>
            <a:r>
              <a:rPr kumimoji="0" lang="ru-RU" sz="1900" b="0" i="0" u="none" strike="noStrike" cap="none" spc="0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время работы улучшается в 4 раза, а </a:t>
            </a:r>
            <a:r>
              <a:rPr kumimoji="0" lang="ru-RU" sz="1900" b="0" i="0" u="none" strike="noStrike" cap="none" spc="0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время вычисления </a:t>
            </a:r>
            <a:r>
              <a:rPr kumimoji="0" lang="ru-RU" sz="1900" b="0" i="0" u="none" strike="noStrike" cap="none" spc="0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– в меньшее количество раз?</a:t>
            </a:r>
            <a:endParaRPr kumimoji="0" lang="ru-RU" sz="1900" b="0" i="0" u="none" strike="noStrike" cap="none" spc="0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1632625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Вычисления на кластере</a:t>
            </a:r>
            <a:endParaRPr dirty="0"/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hape 117"/>
          <p:cNvSpPr>
            <a:spLocks noGrp="1"/>
          </p:cNvSpPr>
          <p:nvPr>
            <p:ph type="body" idx="1"/>
          </p:nvPr>
        </p:nvSpPr>
        <p:spPr>
          <a:xfrm>
            <a:off x="0" y="1063232"/>
            <a:ext cx="9144000" cy="39778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endParaRPr lang="ru-RU" dirty="0" smtClean="0"/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5 узлов </a:t>
            </a:r>
            <a:r>
              <a:rPr lang="en-US" sz="2900" dirty="0"/>
              <a:t>Intel® Xeon® Processor </a:t>
            </a:r>
            <a:r>
              <a:rPr lang="en-US" sz="2900" dirty="0" smtClean="0"/>
              <a:t>X5675</a:t>
            </a:r>
            <a:r>
              <a:rPr lang="ru-RU" sz="2900" dirty="0" smtClean="0"/>
              <a:t> </a:t>
            </a:r>
            <a:r>
              <a:rPr lang="en-US" sz="2900" dirty="0" smtClean="0"/>
              <a:t>3.0</a:t>
            </a:r>
            <a:r>
              <a:rPr lang="ru-RU" sz="2900" dirty="0" smtClean="0"/>
              <a:t>7</a:t>
            </a:r>
            <a:r>
              <a:rPr lang="en-US" sz="2900" dirty="0" smtClean="0"/>
              <a:t> </a:t>
            </a:r>
            <a:r>
              <a:rPr lang="en-US" sz="2900" dirty="0"/>
              <a:t>GHz</a:t>
            </a:r>
            <a:r>
              <a:rPr lang="en-US" sz="2900" dirty="0" smtClean="0"/>
              <a:t> </a:t>
            </a:r>
            <a:r>
              <a:rPr lang="ru-RU" sz="2900" dirty="0" smtClean="0"/>
              <a:t>(</a:t>
            </a:r>
            <a:r>
              <a:rPr lang="en-US" dirty="0" smtClean="0"/>
              <a:t>24 </a:t>
            </a:r>
            <a:r>
              <a:rPr lang="ru-RU" dirty="0" smtClean="0"/>
              <a:t>ядра</a:t>
            </a:r>
            <a:r>
              <a:rPr lang="ru-RU" sz="2900" dirty="0" smtClean="0"/>
              <a:t>, 55.03 Гб памяти)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endParaRPr lang="ru-RU" sz="2900" dirty="0" smtClean="0"/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sz="2900" dirty="0" smtClean="0"/>
              <a:t>Топология сети передачи данных: полный граф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endParaRPr lang="ru-RU" sz="2900" dirty="0"/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sz="2900" dirty="0" smtClean="0"/>
              <a:t>Все данные необходимые для запуска программ находились в общей сетевой </a:t>
            </a:r>
            <a:r>
              <a:rPr lang="ru-RU" sz="2900" dirty="0" smtClean="0"/>
              <a:t>папке</a:t>
            </a:r>
            <a:endParaRPr lang="en-US" sz="2900" dirty="0" smtClean="0"/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endParaRPr lang="ru-RU" sz="2900" dirty="0"/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sz="2900" dirty="0" smtClean="0"/>
              <a:t>Для вычислительных экспериментов выборка была разбита на 100 файлов</a:t>
            </a:r>
            <a:endParaRPr lang="ru-RU" sz="2900" dirty="0" smtClean="0"/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endParaRPr lang="ru-RU" sz="2900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 sz="2900"/>
            </a:pPr>
            <a:endParaRPr lang="ru-RU" sz="2900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 sz="2900"/>
            </a:pPr>
            <a:endParaRPr lang="ru-RU" sz="2900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 sz="2900"/>
            </a:pPr>
            <a:endParaRPr lang="en-US" sz="2900" dirty="0"/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 sz="2900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820217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Сравнение результатов и </a:t>
            </a:r>
            <a:r>
              <a:rPr lang="ru-RU" b="1" dirty="0" smtClean="0">
                <a:solidFill>
                  <a:schemeClr val="bg1"/>
                </a:solidFill>
              </a:rPr>
              <a:t>производительности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623709"/>
              </p:ext>
            </p:extLst>
          </p:nvPr>
        </p:nvGraphicFramePr>
        <p:xfrm>
          <a:off x="107504" y="1176598"/>
          <a:ext cx="8928993" cy="3864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603"/>
                <a:gridCol w="3626059"/>
                <a:gridCol w="2976331"/>
              </a:tblGrid>
              <a:tr h="511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Число</a:t>
                      </a:r>
                      <a:r>
                        <a:rPr lang="ru-RU" sz="1400" baseline="0" dirty="0" smtClean="0">
                          <a:effectLst/>
                        </a:rPr>
                        <a:t>  узлов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Число</a:t>
                      </a:r>
                      <a:r>
                        <a:rPr lang="ru-RU" sz="1400" baseline="0" dirty="0" smtClean="0">
                          <a:effectLst/>
                        </a:rPr>
                        <a:t> процессов на каждом узле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Время (с)</a:t>
                      </a:r>
                      <a:endParaRPr lang="ru-RU" sz="1400" dirty="0"/>
                    </a:p>
                  </a:txBody>
                  <a:tcPr/>
                </a:tc>
              </a:tr>
              <a:tr h="295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Batch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112.90</a:t>
                      </a:r>
                      <a:endParaRPr lang="ru-RU" sz="1400" dirty="0"/>
                    </a:p>
                  </a:txBody>
                  <a:tcPr/>
                </a:tc>
              </a:tr>
              <a:tr h="295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112.15</a:t>
                      </a:r>
                      <a:endParaRPr lang="ru-RU" sz="1400" dirty="0"/>
                    </a:p>
                  </a:txBody>
                  <a:tcPr/>
                </a:tc>
              </a:tr>
              <a:tr h="295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58.22</a:t>
                      </a:r>
                      <a:endParaRPr lang="ru-RU" sz="1400" dirty="0"/>
                    </a:p>
                  </a:txBody>
                  <a:tcPr/>
                </a:tc>
              </a:tr>
              <a:tr h="295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39.97</a:t>
                      </a:r>
                      <a:endParaRPr lang="ru-RU" sz="1400" dirty="0"/>
                    </a:p>
                  </a:txBody>
                  <a:tcPr/>
                </a:tc>
              </a:tr>
              <a:tr h="295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28.79</a:t>
                      </a:r>
                      <a:endParaRPr lang="ru-RU" sz="1400" b="0" dirty="0"/>
                    </a:p>
                  </a:txBody>
                  <a:tcPr/>
                </a:tc>
              </a:tr>
              <a:tr h="295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24.76</a:t>
                      </a:r>
                      <a:endParaRPr lang="ru-RU" sz="1400" b="0" dirty="0"/>
                    </a:p>
                  </a:txBody>
                  <a:tcPr/>
                </a:tc>
              </a:tr>
              <a:tr h="295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12.12</a:t>
                      </a:r>
                      <a:endParaRPr lang="ru-RU" sz="1400" b="0" dirty="0"/>
                    </a:p>
                  </a:txBody>
                  <a:tcPr/>
                </a:tc>
              </a:tr>
              <a:tr h="295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11.34</a:t>
                      </a:r>
                      <a:endParaRPr lang="ru-RU" sz="1400" b="0" dirty="0"/>
                    </a:p>
                  </a:txBody>
                  <a:tcPr/>
                </a:tc>
              </a:tr>
              <a:tr h="295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10.11</a:t>
                      </a:r>
                      <a:endParaRPr lang="ru-RU" sz="1400" b="1" dirty="0"/>
                    </a:p>
                  </a:txBody>
                  <a:tcPr/>
                </a:tc>
              </a:tr>
              <a:tr h="295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10.53</a:t>
                      </a:r>
                      <a:endParaRPr lang="ru-RU" sz="1400" b="0" dirty="0"/>
                    </a:p>
                  </a:txBody>
                  <a:tcPr/>
                </a:tc>
              </a:tr>
              <a:tr h="295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12.35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55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Сравнение результатов и </a:t>
            </a:r>
            <a:r>
              <a:rPr lang="ru-RU" b="1" dirty="0" smtClean="0">
                <a:solidFill>
                  <a:schemeClr val="bg1"/>
                </a:solidFill>
              </a:rPr>
              <a:t>производительности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399535"/>
              </p:ext>
            </p:extLst>
          </p:nvPr>
        </p:nvGraphicFramePr>
        <p:xfrm>
          <a:off x="107504" y="1169782"/>
          <a:ext cx="8928993" cy="3635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603"/>
                <a:gridCol w="3626059"/>
                <a:gridCol w="2976331"/>
              </a:tblGrid>
              <a:tr h="591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Число</a:t>
                      </a:r>
                      <a:r>
                        <a:rPr lang="ru-RU" sz="1400" baseline="0" dirty="0" smtClean="0">
                          <a:effectLst/>
                        </a:rPr>
                        <a:t>  узлов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Число</a:t>
                      </a:r>
                      <a:r>
                        <a:rPr lang="ru-RU" sz="1400" baseline="0" dirty="0" smtClean="0">
                          <a:effectLst/>
                        </a:rPr>
                        <a:t> процессов на каждом узле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Время (с)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63.31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57.10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45.54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57.10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15.17</a:t>
                      </a:r>
                      <a:endParaRPr lang="ru-RU" sz="1400" b="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6.47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3.86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3.63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2.28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2802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Набор данных </a:t>
            </a:r>
            <a:r>
              <a:rPr lang="en-US" b="1" dirty="0" smtClean="0">
                <a:solidFill>
                  <a:schemeClr val="bg1"/>
                </a:solidFill>
              </a:rPr>
              <a:t>Airline</a:t>
            </a:r>
            <a:r>
              <a:rPr lang="en-US" b="1" dirty="0">
                <a:solidFill>
                  <a:schemeClr val="bg1"/>
                </a:solidFill>
              </a:rPr>
              <a:t>*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5945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Рассмотрим </a:t>
            </a:r>
            <a:r>
              <a:rPr lang="ru-RU" dirty="0"/>
              <a:t>задачу прогнозирования временной задержки </a:t>
            </a:r>
            <a:r>
              <a:rPr lang="ru-RU" dirty="0" smtClean="0"/>
              <a:t>авиарейсов </a:t>
            </a:r>
            <a:r>
              <a:rPr lang="ru-RU" dirty="0"/>
              <a:t>на примере набора данных </a:t>
            </a:r>
            <a:r>
              <a:rPr lang="en-US" dirty="0" smtClean="0"/>
              <a:t>Airline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en-US" dirty="0"/>
              <a:t>Airline </a:t>
            </a:r>
            <a:r>
              <a:rPr lang="ru-RU" dirty="0" smtClean="0"/>
              <a:t>содержит данные о коммерческих рейсах в период с октября 1987 по апрель 2008, совершаемых на территории США.</a:t>
            </a:r>
          </a:p>
          <a:p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496" y="4794706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 hangingPunct="1"/>
            <a:r>
              <a:rPr lang="ru-RU" sz="1800" kern="1200" dirty="0" smtClean="0">
                <a:solidFill>
                  <a:prstClr val="black"/>
                </a:solidFill>
              </a:rPr>
              <a:t>*</a:t>
            </a:r>
            <a:r>
              <a:rPr lang="en-US" sz="1800" kern="1200" dirty="0" smtClean="0">
                <a:solidFill>
                  <a:prstClr val="black"/>
                </a:solidFill>
              </a:rPr>
              <a:t>http</a:t>
            </a:r>
            <a:r>
              <a:rPr lang="en-US" sz="1800" kern="1200" dirty="0">
                <a:solidFill>
                  <a:prstClr val="black"/>
                </a:solidFill>
              </a:rPr>
              <a:t>://kt.ijs.si/elena_ikonomovska/data.html</a:t>
            </a:r>
            <a:endParaRPr lang="ru-RU" sz="1800" kern="1200" dirty="0">
              <a:solidFill>
                <a:prstClr val="black"/>
              </a:solidFill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040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Набор данных </a:t>
            </a:r>
            <a:r>
              <a:rPr lang="en-US" b="1" dirty="0" smtClean="0">
                <a:solidFill>
                  <a:schemeClr val="bg1"/>
                </a:solidFill>
              </a:rPr>
              <a:t>Airline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594555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Построим бинарный классификатор, который будет предсказывать задержку прилета рейса. </a:t>
                </a:r>
              </a:p>
              <a:p>
                <a:pPr marL="0" indent="0">
                  <a:buNone/>
                </a:pPr>
                <a:r>
                  <a:rPr lang="ru-RU" dirty="0" smtClean="0"/>
                  <a:t>Если классификатор возвращает 0, то рейс прилетел</a:t>
                </a:r>
                <a:r>
                  <a:rPr lang="en-US" dirty="0" smtClean="0"/>
                  <a:t> </a:t>
                </a:r>
                <a:r>
                  <a:rPr lang="ru-RU" dirty="0" smtClean="0"/>
                  <a:t>вовремя (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𝐴𝑟𝑟𝐷𝑒𝑙𝑎𝑦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≤0</m:t>
                    </m:r>
                  </m:oMath>
                </a14:m>
                <a:r>
                  <a:rPr lang="ru-RU" dirty="0" smtClean="0"/>
                  <a:t>). В противном случае классификатор возвращает 1.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Приложение: прокладывание сложных маршрутов.</a:t>
                </a:r>
              </a:p>
              <a:p>
                <a:pPr marL="0" indent="0">
                  <a:buNone/>
                </a:pPr>
                <a:r>
                  <a:rPr lang="ru-RU" dirty="0" smtClean="0"/>
                  <a:t> </a:t>
                </a:r>
              </a:p>
              <a:p>
                <a:pPr marL="0" indent="0">
                  <a:buNone/>
                </a:pPr>
                <a:endParaRPr lang="ru-RU" dirty="0" smtClean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594555"/>
              </a:xfrm>
              <a:blipFill rotWithShape="1">
                <a:blip r:embed="rId2"/>
                <a:stretch>
                  <a:fillRect l="-1533" t="-4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976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Предобработка данных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8198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Пропуски в данных? Нет</a:t>
            </a:r>
          </a:p>
          <a:p>
            <a:pPr marL="0" indent="0">
              <a:buNone/>
            </a:pPr>
            <a:r>
              <a:rPr lang="ru-RU" dirty="0" smtClean="0"/>
              <a:t>Выбросы?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Рассматриваем рейсы, совершенные </a:t>
            </a:r>
            <a:r>
              <a:rPr lang="ru-RU" b="1" dirty="0" smtClean="0"/>
              <a:t>с 1987 по 1991 год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Удалим категориальные признаки</a:t>
            </a:r>
            <a:r>
              <a:rPr lang="en-US" dirty="0" smtClean="0"/>
              <a:t> </a:t>
            </a:r>
            <a:r>
              <a:rPr lang="en-US" i="1" dirty="0" smtClean="0"/>
              <a:t>Year</a:t>
            </a:r>
            <a:r>
              <a:rPr lang="en-US" dirty="0" smtClean="0"/>
              <a:t>, </a:t>
            </a:r>
            <a:r>
              <a:rPr lang="en-US" i="1" dirty="0" err="1" smtClean="0"/>
              <a:t>DayofMonth</a:t>
            </a:r>
            <a:r>
              <a:rPr lang="en-US" dirty="0" smtClean="0"/>
              <a:t>, </a:t>
            </a:r>
            <a:r>
              <a:rPr lang="en-US" i="1" dirty="0" err="1" smtClean="0"/>
              <a:t>FlightNum</a:t>
            </a:r>
            <a:r>
              <a:rPr lang="en-US" dirty="0" smtClean="0"/>
              <a:t>, </a:t>
            </a:r>
            <a:r>
              <a:rPr lang="en-US" i="1" dirty="0" smtClean="0"/>
              <a:t>Diverted</a:t>
            </a:r>
            <a:r>
              <a:rPr lang="ru-RU" dirty="0" smtClean="0"/>
              <a:t> (т.к. признак равен 0 для всех объектов)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Бинаризуем</a:t>
            </a:r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ризнаки </a:t>
            </a:r>
            <a:r>
              <a:rPr lang="en-US" i="1" dirty="0" err="1" smtClean="0"/>
              <a:t>UniqueCarrier</a:t>
            </a:r>
            <a:r>
              <a:rPr lang="en-US" dirty="0" smtClean="0"/>
              <a:t>, </a:t>
            </a:r>
            <a:r>
              <a:rPr lang="en-US" i="1" dirty="0"/>
              <a:t>Month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i="1" dirty="0" err="1" smtClean="0"/>
              <a:t>DayofWeek</a:t>
            </a:r>
            <a:r>
              <a:rPr lang="ru-RU" dirty="0" smtClean="0"/>
              <a:t>, </a:t>
            </a:r>
            <a:r>
              <a:rPr lang="en-US" i="1" dirty="0"/>
              <a:t>Origin</a:t>
            </a:r>
            <a:r>
              <a:rPr lang="en-US" dirty="0"/>
              <a:t>, </a:t>
            </a:r>
            <a:r>
              <a:rPr lang="en-US" i="1" dirty="0" err="1"/>
              <a:t>Dest</a:t>
            </a:r>
            <a:r>
              <a:rPr lang="ru-RU" dirty="0" smtClean="0"/>
              <a:t>. Удалим </a:t>
            </a:r>
            <a:r>
              <a:rPr lang="en-US" i="1" dirty="0" err="1" smtClean="0"/>
              <a:t>ArrDelay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Полученный набор с 541 признаком</a:t>
            </a:r>
            <a:r>
              <a:rPr lang="en-US" dirty="0" smtClean="0"/>
              <a:t> </a:t>
            </a:r>
            <a:r>
              <a:rPr lang="ru-RU" dirty="0" smtClean="0"/>
              <a:t>разделим на обучающую и тестовую выборку </a:t>
            </a:r>
            <a:r>
              <a:rPr lang="en-US" dirty="0" smtClean="0"/>
              <a:t>(</a:t>
            </a:r>
            <a:r>
              <a:rPr lang="ru-RU" dirty="0" smtClean="0"/>
              <a:t>13 448 152 и 3 362 038 </a:t>
            </a:r>
            <a:r>
              <a:rPr lang="en-US" dirty="0" smtClean="0"/>
              <a:t> </a:t>
            </a:r>
            <a:r>
              <a:rPr lang="ru-RU" dirty="0" smtClean="0"/>
              <a:t>объектов соответственно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3031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Классификатор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5945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Построим бинарный классификатор, который будет использовать</a:t>
                </a:r>
                <a:r>
                  <a:rPr lang="en-US" dirty="0" smtClean="0"/>
                  <a:t> </a:t>
                </a:r>
                <a:r>
                  <a:rPr lang="ru-RU" b="1" dirty="0" smtClean="0"/>
                  <a:t>гребневую регрессию</a:t>
                </a:r>
                <a:r>
                  <a:rPr lang="ru-RU" dirty="0" smtClean="0"/>
                  <a:t> для прогнозирования значени</a:t>
                </a:r>
                <a:r>
                  <a:rPr lang="ru-RU" dirty="0"/>
                  <a:t>я</a:t>
                </a:r>
                <a:r>
                  <a:rPr lang="ru-RU" dirty="0" smtClean="0"/>
                  <a:t> переменной </a:t>
                </a:r>
                <a:r>
                  <a:rPr lang="en-US" i="1" dirty="0" err="1" smtClean="0"/>
                  <a:t>ArrDelay</a:t>
                </a:r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В случае когда прогнозируемое значение</a:t>
                </a:r>
                <a:r>
                  <a:rPr lang="en-US" dirty="0" smtClean="0"/>
                  <a:t> </a:t>
                </a:r>
                <a:r>
                  <a:rPr lang="ru-RU" dirty="0" smtClean="0"/>
                  <a:t>больше некоторого порога </a:t>
                </a:r>
                <a14:m>
                  <m:oMath xmlns:m="http://schemas.openxmlformats.org/officeDocument/2006/math" xmlns="">
                    <m:r>
                      <a:rPr lang="ru-RU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ru-RU" dirty="0" smtClean="0"/>
                  <a:t>, то классификатор будет возвращать 1. </a:t>
                </a:r>
                <a:endParaRPr lang="ru-RU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594555"/>
              </a:xfrm>
              <a:blipFill rotWithShape="1">
                <a:blip r:embed="rId2"/>
                <a:stretch>
                  <a:fillRect l="-1667" t="-22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9715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Распределенная гребневая регрессия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2488" y="1121709"/>
            <a:ext cx="8974008" cy="3970318"/>
          </a:xfrm>
          <a:prstGeom prst="rect">
            <a:avLst/>
          </a:prstGeom>
          <a:solidFill>
            <a:srgbClr val="C0E4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srgbClr val="000080"/>
                </a:solidFill>
              </a:rPr>
              <a:t>def</a:t>
            </a:r>
            <a:r>
              <a:rPr lang="en-US" sz="1400" b="1" dirty="0" smtClean="0">
                <a:solidFill>
                  <a:srgbClr val="000080"/>
                </a:solidFill>
              </a:rPr>
              <a:t> </a:t>
            </a:r>
            <a:r>
              <a:rPr lang="en-US" sz="1400" dirty="0" err="1"/>
              <a:t>trainModel</a:t>
            </a:r>
            <a:r>
              <a:rPr lang="en-US" sz="1400" dirty="0"/>
              <a:t>():</a:t>
            </a:r>
            <a:br>
              <a:rPr lang="en-US" sz="1400" dirty="0"/>
            </a:br>
            <a:r>
              <a:rPr lang="en-US" sz="1400" dirty="0"/>
              <a:t>    </a:t>
            </a:r>
            <a:r>
              <a:rPr lang="en-US" sz="1400" b="1" dirty="0">
                <a:solidFill>
                  <a:srgbClr val="000080"/>
                </a:solidFill>
              </a:rPr>
              <a:t>global </a:t>
            </a:r>
            <a:r>
              <a:rPr lang="en-US" sz="1400" dirty="0" err="1"/>
              <a:t>trainingResult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   </a:t>
            </a:r>
            <a:r>
              <a:rPr lang="en-US" sz="1400" dirty="0" err="1"/>
              <a:t>masterAlgorithm</a:t>
            </a:r>
            <a:r>
              <a:rPr lang="en-US" sz="1400" dirty="0"/>
              <a:t> = training.Distributed_Step2MasterFloat64NormEqDense()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   </a:t>
            </a:r>
            <a:r>
              <a:rPr lang="en-US" sz="1400" b="1" dirty="0">
                <a:solidFill>
                  <a:srgbClr val="000080"/>
                </a:solidFill>
              </a:rPr>
              <a:t>for </a:t>
            </a:r>
            <a:r>
              <a:rPr lang="en-US" sz="1400" dirty="0" err="1"/>
              <a:t>filenameIndex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000080"/>
                </a:solidFill>
              </a:rPr>
              <a:t>in </a:t>
            </a:r>
            <a:r>
              <a:rPr lang="en-US" sz="1400" dirty="0">
                <a:solidFill>
                  <a:srgbClr val="000080"/>
                </a:solidFill>
              </a:rPr>
              <a:t>range</a:t>
            </a:r>
            <a:r>
              <a:rPr lang="en-US" sz="1400" dirty="0"/>
              <a:t>(</a:t>
            </a:r>
            <a:r>
              <a:rPr lang="en-US" sz="1400" dirty="0" err="1"/>
              <a:t>rankId</a:t>
            </a:r>
            <a:r>
              <a:rPr lang="en-US" sz="1400" dirty="0"/>
              <a:t>, </a:t>
            </a:r>
            <a:r>
              <a:rPr lang="en-US" sz="1400" dirty="0" err="1">
                <a:solidFill>
                  <a:srgbClr val="000080"/>
                </a:solidFill>
              </a:rPr>
              <a:t>len</a:t>
            </a:r>
            <a:r>
              <a:rPr lang="en-US" sz="1400" dirty="0"/>
              <a:t>(</a:t>
            </a:r>
            <a:r>
              <a:rPr lang="en-US" sz="1400" dirty="0" err="1"/>
              <a:t>trainDatasetFileNames</a:t>
            </a:r>
            <a:r>
              <a:rPr lang="en-US" sz="1400" dirty="0"/>
              <a:t>), </a:t>
            </a:r>
            <a:r>
              <a:rPr lang="en-US" sz="1400" dirty="0" err="1"/>
              <a:t>comm_size</a:t>
            </a:r>
            <a:r>
              <a:rPr lang="en-US" sz="1400" dirty="0" smtClean="0"/>
              <a:t>):</a:t>
            </a:r>
            <a:r>
              <a:rPr lang="en-US" sz="1400" i="1" dirty="0" smtClean="0">
                <a:solidFill>
                  <a:srgbClr val="808080"/>
                </a:solidFill>
              </a:rPr>
              <a:t/>
            </a:r>
            <a:br>
              <a:rPr lang="en-US" sz="1400" i="1" dirty="0" smtClean="0">
                <a:solidFill>
                  <a:srgbClr val="808080"/>
                </a:solidFill>
              </a:rPr>
            </a:br>
            <a:r>
              <a:rPr lang="en-US" sz="1400" i="1" dirty="0" smtClean="0">
                <a:solidFill>
                  <a:srgbClr val="808080"/>
                </a:solidFill>
              </a:rPr>
              <a:t>        </a:t>
            </a:r>
            <a:r>
              <a:rPr lang="en-US" sz="1400" dirty="0" err="1" smtClean="0"/>
              <a:t>trainDataSource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/>
              <a:t>FileDataSource</a:t>
            </a:r>
            <a:r>
              <a:rPr lang="en-US" sz="1400" dirty="0"/>
              <a:t>(</a:t>
            </a:r>
            <a:r>
              <a:rPr lang="en-US" sz="1400" dirty="0" err="1"/>
              <a:t>trainDatasetFileNames</a:t>
            </a:r>
            <a:r>
              <a:rPr lang="en-US" sz="1400" dirty="0"/>
              <a:t>[</a:t>
            </a:r>
            <a:r>
              <a:rPr lang="en-US" sz="1400" dirty="0" err="1"/>
              <a:t>filenameIndex</a:t>
            </a:r>
            <a:r>
              <a:rPr lang="en-US" sz="1400" dirty="0"/>
              <a:t>],</a:t>
            </a:r>
            <a:br>
              <a:rPr lang="en-US" sz="1400" dirty="0"/>
            </a:br>
            <a:r>
              <a:rPr lang="en-US" sz="1400" dirty="0"/>
              <a:t>                                         </a:t>
            </a:r>
            <a:r>
              <a:rPr lang="en-US" sz="1400" dirty="0" err="1" smtClean="0"/>
              <a:t>DataSourceIface.notAllocateNumericTable</a:t>
            </a:r>
            <a:r>
              <a:rPr lang="en-US" sz="1400" dirty="0" smtClean="0"/>
              <a:t>, </a:t>
            </a:r>
            <a:r>
              <a:rPr lang="en-US" sz="1400" dirty="0" err="1" smtClean="0"/>
              <a:t>DataSourceIface.doDictionaryFromContext</a:t>
            </a:r>
            <a:r>
              <a:rPr lang="en-US" sz="1400" dirty="0" smtClean="0"/>
              <a:t>)</a:t>
            </a:r>
            <a:r>
              <a:rPr lang="en-US" sz="1400" i="1" dirty="0">
                <a:solidFill>
                  <a:srgbClr val="808080"/>
                </a:solidFill>
              </a:rPr>
              <a:t/>
            </a:r>
            <a:br>
              <a:rPr lang="en-US" sz="1400" i="1" dirty="0">
                <a:solidFill>
                  <a:srgbClr val="808080"/>
                </a:solidFill>
              </a:rPr>
            </a:br>
            <a:r>
              <a:rPr lang="en-US" sz="1400" i="1" dirty="0">
                <a:solidFill>
                  <a:srgbClr val="808080"/>
                </a:solidFill>
              </a:rPr>
              <a:t>        </a:t>
            </a:r>
            <a:r>
              <a:rPr lang="en-US" sz="1400" dirty="0" err="1"/>
              <a:t>trainData</a:t>
            </a:r>
            <a:r>
              <a:rPr lang="en-US" sz="1400" dirty="0"/>
              <a:t> = </a:t>
            </a:r>
            <a:r>
              <a:rPr lang="en-US" sz="1400" dirty="0" err="1"/>
              <a:t>HomogenNumericTable</a:t>
            </a:r>
            <a:r>
              <a:rPr lang="en-US" sz="1400" dirty="0"/>
              <a:t>(</a:t>
            </a:r>
            <a:r>
              <a:rPr lang="en-US" sz="1400" dirty="0" err="1"/>
              <a:t>nFeatures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0000FF"/>
                </a:solidFill>
              </a:rPr>
              <a:t>0</a:t>
            </a:r>
            <a:r>
              <a:rPr lang="en-US" sz="1400" dirty="0"/>
              <a:t>, </a:t>
            </a:r>
            <a:r>
              <a:rPr lang="en-US" sz="1400" dirty="0" err="1"/>
              <a:t>NumericTableIface.notAllocate</a:t>
            </a:r>
            <a:r>
              <a:rPr lang="en-US" sz="1400" dirty="0"/>
              <a:t>)</a:t>
            </a:r>
            <a:br>
              <a:rPr lang="en-US" sz="1400" dirty="0"/>
            </a:br>
            <a:r>
              <a:rPr lang="en-US" sz="1400" dirty="0"/>
              <a:t>        </a:t>
            </a:r>
            <a:r>
              <a:rPr lang="en-US" sz="1400" dirty="0" err="1"/>
              <a:t>trainDependentVariables</a:t>
            </a:r>
            <a:r>
              <a:rPr lang="en-US" sz="1400" dirty="0"/>
              <a:t> = </a:t>
            </a:r>
            <a:r>
              <a:rPr lang="en-US" sz="1400" dirty="0" err="1"/>
              <a:t>HomogenNumericTable</a:t>
            </a:r>
            <a:r>
              <a:rPr lang="en-US" sz="1400" dirty="0"/>
              <a:t>(</a:t>
            </a:r>
            <a:r>
              <a:rPr lang="en-US" sz="1400" dirty="0" err="1"/>
              <a:t>nDependentVariables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0000FF"/>
                </a:solidFill>
              </a:rPr>
              <a:t>0</a:t>
            </a:r>
            <a:r>
              <a:rPr lang="en-US" sz="1400" dirty="0"/>
              <a:t>, </a:t>
            </a:r>
            <a:r>
              <a:rPr lang="en-US" sz="1400" dirty="0" err="1"/>
              <a:t>NumericTableIface.notAllocate</a:t>
            </a:r>
            <a:r>
              <a:rPr lang="en-US" sz="1400" dirty="0"/>
              <a:t>)</a:t>
            </a:r>
            <a:br>
              <a:rPr lang="en-US" sz="1400" dirty="0"/>
            </a:br>
            <a:r>
              <a:rPr lang="en-US" sz="1400" dirty="0"/>
              <a:t>        </a:t>
            </a:r>
            <a:r>
              <a:rPr lang="en-US" sz="1400" dirty="0" err="1"/>
              <a:t>mergedData</a:t>
            </a:r>
            <a:r>
              <a:rPr lang="en-US" sz="1400" dirty="0"/>
              <a:t> = </a:t>
            </a:r>
            <a:r>
              <a:rPr lang="en-US" sz="1400" dirty="0" err="1"/>
              <a:t>MergedNumericTable</a:t>
            </a:r>
            <a:r>
              <a:rPr lang="en-US" sz="1400" dirty="0"/>
              <a:t>(</a:t>
            </a:r>
            <a:r>
              <a:rPr lang="en-US" sz="1400" dirty="0" err="1"/>
              <a:t>trainData</a:t>
            </a:r>
            <a:r>
              <a:rPr lang="en-US" sz="1400" dirty="0"/>
              <a:t>, </a:t>
            </a:r>
            <a:r>
              <a:rPr lang="en-US" sz="1400" dirty="0" err="1"/>
              <a:t>trainDependentVariables</a:t>
            </a:r>
            <a:r>
              <a:rPr lang="en-US" sz="1400" dirty="0" smtClean="0"/>
              <a:t>)</a:t>
            </a:r>
            <a:r>
              <a:rPr lang="en-US" sz="1400" i="1" dirty="0">
                <a:solidFill>
                  <a:srgbClr val="808080"/>
                </a:solidFill>
              </a:rPr>
              <a:t/>
            </a:r>
            <a:br>
              <a:rPr lang="en-US" sz="1400" i="1" dirty="0">
                <a:solidFill>
                  <a:srgbClr val="808080"/>
                </a:solidFill>
              </a:rPr>
            </a:br>
            <a:r>
              <a:rPr lang="en-US" sz="1400" i="1" dirty="0">
                <a:solidFill>
                  <a:srgbClr val="808080"/>
                </a:solidFill>
              </a:rPr>
              <a:t>        </a:t>
            </a:r>
            <a:r>
              <a:rPr lang="en-US" sz="1400" dirty="0" err="1"/>
              <a:t>trainDataSource.loadDataBlock</a:t>
            </a:r>
            <a:r>
              <a:rPr lang="en-US" sz="1400" dirty="0"/>
              <a:t>(</a:t>
            </a:r>
            <a:r>
              <a:rPr lang="en-US" sz="1400" dirty="0" err="1"/>
              <a:t>mergedData</a:t>
            </a:r>
            <a:r>
              <a:rPr lang="en-US" sz="1400" dirty="0"/>
              <a:t>)</a:t>
            </a:r>
            <a:br>
              <a:rPr lang="en-US" sz="1400" dirty="0"/>
            </a:br>
            <a:r>
              <a:rPr lang="en-US" sz="1400" i="1" dirty="0">
                <a:solidFill>
                  <a:srgbClr val="808080"/>
                </a:solidFill>
              </a:rPr>
              <a:t/>
            </a:r>
            <a:br>
              <a:rPr lang="en-US" sz="1400" i="1" dirty="0">
                <a:solidFill>
                  <a:srgbClr val="808080"/>
                </a:solidFill>
              </a:rPr>
            </a:br>
            <a:r>
              <a:rPr lang="en-US" sz="1400" i="1" dirty="0">
                <a:solidFill>
                  <a:srgbClr val="808080"/>
                </a:solidFill>
              </a:rPr>
              <a:t>        </a:t>
            </a:r>
            <a:r>
              <a:rPr lang="en-US" sz="1400" dirty="0" err="1"/>
              <a:t>localAlgorithm</a:t>
            </a:r>
            <a:r>
              <a:rPr lang="en-US" sz="1400" dirty="0"/>
              <a:t> = training.Distributed_Step1LocalFloat64NormEqDense</a:t>
            </a:r>
            <a:r>
              <a:rPr lang="en-US" sz="1400" dirty="0" smtClean="0"/>
              <a:t>()</a:t>
            </a:r>
            <a:r>
              <a:rPr lang="en-US" sz="1400" i="1" dirty="0" smtClean="0">
                <a:solidFill>
                  <a:srgbClr val="808080"/>
                </a:solidFill>
              </a:rPr>
              <a:t/>
            </a:r>
            <a:br>
              <a:rPr lang="en-US" sz="1400" i="1" dirty="0" smtClean="0">
                <a:solidFill>
                  <a:srgbClr val="808080"/>
                </a:solidFill>
              </a:rPr>
            </a:br>
            <a:r>
              <a:rPr lang="en-US" sz="1400" i="1" dirty="0" smtClean="0">
                <a:solidFill>
                  <a:srgbClr val="808080"/>
                </a:solidFill>
              </a:rPr>
              <a:t>        </a:t>
            </a:r>
            <a:r>
              <a:rPr lang="en-US" sz="1400" dirty="0" err="1" smtClean="0"/>
              <a:t>localAlgorithm.input.set</a:t>
            </a:r>
            <a:r>
              <a:rPr lang="en-US" sz="1400" dirty="0" smtClean="0"/>
              <a:t>(</a:t>
            </a:r>
            <a:r>
              <a:rPr lang="en-US" sz="1400" dirty="0" err="1" smtClean="0"/>
              <a:t>training.data</a:t>
            </a:r>
            <a:r>
              <a:rPr lang="en-US" sz="1400" dirty="0"/>
              <a:t>, </a:t>
            </a:r>
            <a:r>
              <a:rPr lang="en-US" sz="1400" dirty="0" err="1"/>
              <a:t>trainData</a:t>
            </a:r>
            <a:r>
              <a:rPr lang="en-US" sz="1400" dirty="0"/>
              <a:t>)</a:t>
            </a:r>
            <a:br>
              <a:rPr lang="en-US" sz="1400" dirty="0"/>
            </a:br>
            <a:r>
              <a:rPr lang="en-US" sz="1400" dirty="0"/>
              <a:t>        </a:t>
            </a:r>
            <a:r>
              <a:rPr lang="en-US" sz="1400" dirty="0" err="1"/>
              <a:t>localAlgorithm.input.set</a:t>
            </a:r>
            <a:r>
              <a:rPr lang="en-US" sz="1400" dirty="0"/>
              <a:t>(</a:t>
            </a:r>
            <a:r>
              <a:rPr lang="en-US" sz="1400" dirty="0" err="1"/>
              <a:t>training.dependentVariables</a:t>
            </a:r>
            <a:r>
              <a:rPr lang="en-US" sz="1400" dirty="0"/>
              <a:t>, </a:t>
            </a:r>
            <a:r>
              <a:rPr lang="en-US" sz="1400" dirty="0" err="1"/>
              <a:t>trainDependentVariables</a:t>
            </a:r>
            <a:r>
              <a:rPr lang="en-US" sz="1400" dirty="0" smtClean="0"/>
              <a:t>)</a:t>
            </a:r>
            <a:r>
              <a:rPr lang="en-US" sz="1400" i="1" dirty="0">
                <a:solidFill>
                  <a:srgbClr val="808080"/>
                </a:solidFill>
              </a:rPr>
              <a:t/>
            </a:r>
            <a:br>
              <a:rPr lang="en-US" sz="1400" i="1" dirty="0">
                <a:solidFill>
                  <a:srgbClr val="808080"/>
                </a:solidFill>
              </a:rPr>
            </a:br>
            <a:r>
              <a:rPr lang="en-US" sz="1400" i="1" dirty="0">
                <a:solidFill>
                  <a:srgbClr val="808080"/>
                </a:solidFill>
              </a:rPr>
              <a:t>        </a:t>
            </a:r>
            <a:r>
              <a:rPr lang="en-US" sz="1400" dirty="0" err="1"/>
              <a:t>pres</a:t>
            </a:r>
            <a:r>
              <a:rPr lang="en-US" sz="1400" dirty="0"/>
              <a:t> = </a:t>
            </a:r>
            <a:r>
              <a:rPr lang="en-US" sz="1400" dirty="0" err="1"/>
              <a:t>localAlgorithm.compute</a:t>
            </a:r>
            <a:r>
              <a:rPr lang="en-US" sz="1400" dirty="0"/>
              <a:t>()</a:t>
            </a:r>
            <a:br>
              <a:rPr lang="en-US" sz="1400" dirty="0"/>
            </a:br>
            <a:r>
              <a:rPr lang="en-US" sz="1400" dirty="0"/>
              <a:t>        </a:t>
            </a:r>
            <a:r>
              <a:rPr lang="en-US" sz="1400" dirty="0" err="1"/>
              <a:t>masterAlgorithm.input.add</a:t>
            </a:r>
            <a:r>
              <a:rPr lang="en-US" sz="1400" dirty="0"/>
              <a:t>(</a:t>
            </a:r>
            <a:r>
              <a:rPr lang="en-US" sz="1400" dirty="0" err="1"/>
              <a:t>training.partialModels</a:t>
            </a:r>
            <a:r>
              <a:rPr lang="en-US" sz="1400" dirty="0"/>
              <a:t>, </a:t>
            </a:r>
            <a:r>
              <a:rPr lang="en-US" sz="1400" dirty="0" err="1"/>
              <a:t>pres</a:t>
            </a:r>
            <a:r>
              <a:rPr lang="en-US" sz="1400" dirty="0"/>
              <a:t>)</a:t>
            </a:r>
            <a:br>
              <a:rPr lang="en-US" sz="1400" dirty="0"/>
            </a:br>
            <a:endParaRPr lang="ru-RU" altLang="ru-RU" sz="1400" kern="12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598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/>
          <a:lstStyle>
            <a:lvl1pPr defTabSz="850391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Распределённые вычисления</a:t>
            </a:r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0" y="1200151"/>
            <a:ext cx="9144000" cy="387008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Цель распределённых вычислений </a:t>
            </a:r>
            <a:r>
              <a:rPr lang="mr-IN" dirty="0" smtClean="0"/>
              <a:t>–</a:t>
            </a:r>
            <a:r>
              <a:rPr lang="ru-RU" dirty="0" smtClean="0"/>
              <a:t> ускорить вычисление трудоёмких задач за счёт выполнения вычислений на нескольких компьютерах</a:t>
            </a:r>
            <a:r>
              <a:rPr lang="en-US" dirty="0" smtClean="0"/>
              <a:t>/</a:t>
            </a:r>
            <a:r>
              <a:rPr lang="ru-RU" dirty="0" smtClean="0"/>
              <a:t>ядрах (сервера, </a:t>
            </a:r>
            <a:r>
              <a:rPr lang="ru-RU" dirty="0" err="1" smtClean="0"/>
              <a:t>ноды</a:t>
            </a:r>
            <a:r>
              <a:rPr lang="ru-RU" dirty="0" smtClean="0"/>
              <a:t>) и распараллеливания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Необходимо разделение процесса вычислений на части, которые можно выполнять одновременно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Использование нескольких компьютеров (кластер) или нескольких ядер (</a:t>
            </a:r>
            <a:r>
              <a:rPr lang="ru-RU" dirty="0" err="1" smtClean="0"/>
              <a:t>многопоточность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Распределенная гребневая регрессия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2488" y="1136867"/>
            <a:ext cx="8974008" cy="3754874"/>
          </a:xfrm>
          <a:prstGeom prst="rect">
            <a:avLst/>
          </a:prstGeom>
          <a:solidFill>
            <a:srgbClr val="C0E4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/>
              <a:t>    </a:t>
            </a:r>
            <a:r>
              <a:rPr lang="en-US" sz="1400" dirty="0" err="1" smtClean="0"/>
              <a:t>pres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/>
              <a:t>masterAlgorithm.compute</a:t>
            </a:r>
            <a:r>
              <a:rPr lang="en-US" sz="1400" dirty="0"/>
              <a:t>()</a:t>
            </a:r>
            <a:br>
              <a:rPr lang="en-US" sz="1400" dirty="0"/>
            </a:br>
            <a:r>
              <a:rPr lang="en-US" sz="1400" dirty="0"/>
              <a:t>    </a:t>
            </a:r>
            <a:r>
              <a:rPr lang="en-US" sz="1400" dirty="0" err="1"/>
              <a:t>dataArch</a:t>
            </a:r>
            <a:r>
              <a:rPr lang="en-US" sz="1400" dirty="0"/>
              <a:t> = </a:t>
            </a:r>
            <a:r>
              <a:rPr lang="en-US" sz="1400" dirty="0" err="1"/>
              <a:t>InputDataArchive</a:t>
            </a:r>
            <a:r>
              <a:rPr lang="en-US" sz="1400" dirty="0"/>
              <a:t>()</a:t>
            </a:r>
            <a:br>
              <a:rPr lang="en-US" sz="1400" dirty="0"/>
            </a:br>
            <a:r>
              <a:rPr lang="en-US" sz="1400" dirty="0"/>
              <a:t>    </a:t>
            </a:r>
            <a:r>
              <a:rPr lang="en-US" sz="1400" dirty="0" err="1"/>
              <a:t>pres.serialize</a:t>
            </a:r>
            <a:r>
              <a:rPr lang="en-US" sz="1400" dirty="0"/>
              <a:t>(</a:t>
            </a:r>
            <a:r>
              <a:rPr lang="en-US" sz="1400" dirty="0" err="1"/>
              <a:t>dataArch</a:t>
            </a:r>
            <a:r>
              <a:rPr lang="en-US" sz="1400" dirty="0"/>
              <a:t>)</a:t>
            </a:r>
            <a:br>
              <a:rPr lang="en-US" sz="1400" dirty="0"/>
            </a:br>
            <a:r>
              <a:rPr lang="en-US" sz="1400" dirty="0"/>
              <a:t>    </a:t>
            </a:r>
            <a:r>
              <a:rPr lang="en-US" sz="1400" dirty="0" err="1"/>
              <a:t>nodeResults</a:t>
            </a:r>
            <a:r>
              <a:rPr lang="en-US" sz="1400" dirty="0"/>
              <a:t> = </a:t>
            </a:r>
            <a:r>
              <a:rPr lang="en-US" sz="1400" dirty="0" err="1"/>
              <a:t>dataArch.getArchiveAsArray</a:t>
            </a:r>
            <a:r>
              <a:rPr lang="en-US" sz="1400" dirty="0"/>
              <a:t>()</a:t>
            </a:r>
            <a:br>
              <a:rPr lang="en-US" sz="1400" dirty="0"/>
            </a:br>
            <a:r>
              <a:rPr lang="en-US" sz="1400" dirty="0"/>
              <a:t>    </a:t>
            </a:r>
            <a:r>
              <a:rPr lang="en-US" sz="1400" dirty="0" err="1"/>
              <a:t>serializedData</a:t>
            </a:r>
            <a:r>
              <a:rPr lang="en-US" sz="1400" dirty="0"/>
              <a:t> = </a:t>
            </a:r>
            <a:r>
              <a:rPr lang="en-US" sz="1400" dirty="0" err="1"/>
              <a:t>comm.gather</a:t>
            </a:r>
            <a:r>
              <a:rPr lang="en-US" sz="1400" dirty="0"/>
              <a:t>(</a:t>
            </a:r>
            <a:r>
              <a:rPr lang="en-US" sz="1400" dirty="0" err="1"/>
              <a:t>nodeResults</a:t>
            </a:r>
            <a:r>
              <a:rPr lang="en-US" sz="1400" dirty="0"/>
              <a:t>)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   </a:t>
            </a:r>
            <a:r>
              <a:rPr lang="en-US" sz="1400" b="1" dirty="0">
                <a:solidFill>
                  <a:srgbClr val="000080"/>
                </a:solidFill>
              </a:rPr>
              <a:t>if </a:t>
            </a:r>
            <a:r>
              <a:rPr lang="en-US" sz="1400" dirty="0" err="1"/>
              <a:t>rankId</a:t>
            </a:r>
            <a:r>
              <a:rPr lang="en-US" sz="1400" dirty="0"/>
              <a:t> == MPI_ROOT</a:t>
            </a:r>
            <a:r>
              <a:rPr lang="en-US" sz="1400" dirty="0" smtClean="0"/>
              <a:t>:</a:t>
            </a:r>
            <a:r>
              <a:rPr lang="en-US" sz="1400" i="1" dirty="0" smtClean="0">
                <a:solidFill>
                  <a:srgbClr val="808080"/>
                </a:solidFill>
              </a:rPr>
              <a:t/>
            </a:r>
            <a:br>
              <a:rPr lang="en-US" sz="1400" i="1" dirty="0" smtClean="0">
                <a:solidFill>
                  <a:srgbClr val="808080"/>
                </a:solidFill>
              </a:rPr>
            </a:br>
            <a:r>
              <a:rPr lang="en-US" sz="1400" i="1" dirty="0" smtClean="0">
                <a:solidFill>
                  <a:srgbClr val="808080"/>
                </a:solidFill>
              </a:rPr>
              <a:t>        </a:t>
            </a:r>
            <a:r>
              <a:rPr lang="en-US" sz="1400" dirty="0" err="1" smtClean="0"/>
              <a:t>masterAlgorithm</a:t>
            </a:r>
            <a:r>
              <a:rPr lang="en-US" sz="1400" dirty="0" smtClean="0"/>
              <a:t> </a:t>
            </a:r>
            <a:r>
              <a:rPr lang="en-US" sz="1400" dirty="0"/>
              <a:t>= training.Distributed_Step2MasterFloat64NormEqDense()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       </a:t>
            </a:r>
            <a:r>
              <a:rPr lang="en-US" sz="1400" b="1" dirty="0">
                <a:solidFill>
                  <a:srgbClr val="000080"/>
                </a:solidFill>
              </a:rPr>
              <a:t>for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000080"/>
                </a:solidFill>
              </a:rPr>
              <a:t>in </a:t>
            </a:r>
            <a:r>
              <a:rPr lang="en-US" sz="1400" dirty="0">
                <a:solidFill>
                  <a:srgbClr val="000080"/>
                </a:solidFill>
              </a:rPr>
              <a:t>range</a:t>
            </a:r>
            <a:r>
              <a:rPr lang="en-US" sz="1400" dirty="0"/>
              <a:t>(</a:t>
            </a:r>
            <a:r>
              <a:rPr lang="en-US" sz="1400" dirty="0" err="1"/>
              <a:t>comm_size</a:t>
            </a:r>
            <a:r>
              <a:rPr lang="en-US" sz="1400" dirty="0"/>
              <a:t>):</a:t>
            </a:r>
            <a:br>
              <a:rPr lang="en-US" sz="1400" dirty="0"/>
            </a:br>
            <a:r>
              <a:rPr lang="en-US" sz="1400" dirty="0"/>
              <a:t>            </a:t>
            </a:r>
            <a:r>
              <a:rPr lang="en-US" sz="1400" dirty="0" err="1"/>
              <a:t>dataArch</a:t>
            </a:r>
            <a:r>
              <a:rPr lang="en-US" sz="1400" dirty="0"/>
              <a:t> = </a:t>
            </a:r>
            <a:r>
              <a:rPr lang="en-US" sz="1400" dirty="0" err="1"/>
              <a:t>OutputDataArchive</a:t>
            </a:r>
            <a:r>
              <a:rPr lang="en-US" sz="1400" dirty="0"/>
              <a:t>(</a:t>
            </a:r>
            <a:r>
              <a:rPr lang="en-US" sz="1400" dirty="0" err="1"/>
              <a:t>serializedData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])</a:t>
            </a:r>
            <a:br>
              <a:rPr lang="en-US" sz="1400" dirty="0"/>
            </a:br>
            <a:r>
              <a:rPr lang="en-US" sz="1400" dirty="0"/>
              <a:t>            dataForStep2FromStep1 = </a:t>
            </a:r>
            <a:r>
              <a:rPr lang="en-US" sz="1400" dirty="0" err="1"/>
              <a:t>training.PartialResult</a:t>
            </a:r>
            <a:r>
              <a:rPr lang="en-US" sz="1400" dirty="0"/>
              <a:t>()</a:t>
            </a:r>
            <a:br>
              <a:rPr lang="en-US" sz="1400" dirty="0"/>
            </a:br>
            <a:r>
              <a:rPr lang="en-US" sz="1400" dirty="0"/>
              <a:t>            dataForStep2FromStep1.deserialize(</a:t>
            </a:r>
            <a:r>
              <a:rPr lang="en-US" sz="1400" dirty="0" err="1"/>
              <a:t>dataArch</a:t>
            </a:r>
            <a:r>
              <a:rPr lang="en-US" sz="1400" dirty="0"/>
              <a:t>)</a:t>
            </a:r>
            <a:br>
              <a:rPr lang="en-US" sz="1400" dirty="0"/>
            </a:br>
            <a:r>
              <a:rPr lang="en-US" sz="1400" dirty="0"/>
              <a:t>            </a:t>
            </a:r>
            <a:r>
              <a:rPr lang="en-US" sz="1400" dirty="0" err="1"/>
              <a:t>masterAlgorithm.input.add</a:t>
            </a:r>
            <a:r>
              <a:rPr lang="en-US" sz="1400" dirty="0"/>
              <a:t>(</a:t>
            </a:r>
            <a:r>
              <a:rPr lang="en-US" sz="1400" dirty="0" err="1"/>
              <a:t>training.partialModels</a:t>
            </a:r>
            <a:r>
              <a:rPr lang="en-US" sz="1400" dirty="0"/>
              <a:t>, dataForStep2FromStep1)</a:t>
            </a:r>
            <a:br>
              <a:rPr lang="en-US" sz="1400" dirty="0"/>
            </a:br>
            <a:r>
              <a:rPr lang="en-US" sz="1400" dirty="0"/>
              <a:t>        </a:t>
            </a:r>
            <a:r>
              <a:rPr lang="en-US" sz="1400" i="1" dirty="0">
                <a:solidFill>
                  <a:srgbClr val="808080"/>
                </a:solidFill>
              </a:rPr>
              <a:t/>
            </a:r>
            <a:br>
              <a:rPr lang="en-US" sz="1400" i="1" dirty="0">
                <a:solidFill>
                  <a:srgbClr val="808080"/>
                </a:solidFill>
              </a:rPr>
            </a:br>
            <a:r>
              <a:rPr lang="en-US" sz="1400" i="1" dirty="0">
                <a:solidFill>
                  <a:srgbClr val="808080"/>
                </a:solidFill>
              </a:rPr>
              <a:t>        </a:t>
            </a:r>
            <a:r>
              <a:rPr lang="en-US" sz="1400" dirty="0" err="1"/>
              <a:t>masterAlgorithm.compute</a:t>
            </a:r>
            <a:r>
              <a:rPr lang="en-US" sz="1400" dirty="0" smtClean="0"/>
              <a:t>()</a:t>
            </a:r>
            <a:r>
              <a:rPr lang="en-US" sz="1400" i="1" dirty="0" smtClean="0">
                <a:solidFill>
                  <a:srgbClr val="808080"/>
                </a:solidFill>
              </a:rPr>
              <a:t/>
            </a:r>
            <a:br>
              <a:rPr lang="en-US" sz="1400" i="1" dirty="0" smtClean="0">
                <a:solidFill>
                  <a:srgbClr val="808080"/>
                </a:solidFill>
              </a:rPr>
            </a:br>
            <a:r>
              <a:rPr lang="en-US" sz="1400" i="1" dirty="0" smtClean="0">
                <a:solidFill>
                  <a:srgbClr val="808080"/>
                </a:solidFill>
              </a:rPr>
              <a:t>        </a:t>
            </a:r>
            <a:r>
              <a:rPr lang="en-US" sz="1400" dirty="0" err="1" smtClean="0"/>
              <a:t>trainingResult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/>
              <a:t>masterAlgorithm.finalizeCompute</a:t>
            </a:r>
            <a:r>
              <a:rPr lang="en-US" sz="1400" dirty="0" smtClean="0"/>
              <a:t>()</a:t>
            </a:r>
            <a:endParaRPr lang="ru-RU" altLang="ru-RU" sz="1400" kern="12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8548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Сравнение результатов и </a:t>
            </a:r>
            <a:r>
              <a:rPr lang="ru-RU" b="1" dirty="0" smtClean="0">
                <a:solidFill>
                  <a:schemeClr val="bg1"/>
                </a:solidFill>
              </a:rPr>
              <a:t>производительности</a:t>
            </a:r>
            <a:r>
              <a:rPr lang="en-US" b="1" dirty="0" smtClean="0">
                <a:solidFill>
                  <a:schemeClr val="bg1"/>
                </a:solidFill>
              </a:rPr>
              <a:t> (1 </a:t>
            </a:r>
            <a:r>
              <a:rPr lang="ru-RU" b="1" dirty="0" smtClean="0">
                <a:solidFill>
                  <a:schemeClr val="bg1"/>
                </a:solidFill>
              </a:rPr>
              <a:t>узел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077446"/>
              </p:ext>
            </p:extLst>
          </p:nvPr>
        </p:nvGraphicFramePr>
        <p:xfrm>
          <a:off x="107504" y="1203595"/>
          <a:ext cx="892899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36327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</a:rPr>
                        <a:t>Число</a:t>
                      </a:r>
                      <a:r>
                        <a:rPr lang="ru-RU" sz="1800" baseline="0" dirty="0" smtClean="0">
                          <a:effectLst/>
                        </a:rPr>
                        <a:t> процессов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</a:rPr>
                        <a:t>Время (с)</a:t>
                      </a:r>
                      <a:endParaRPr lang="ru-RU" dirty="0"/>
                    </a:p>
                  </a:txBody>
                  <a:tcPr/>
                </a:tc>
              </a:tr>
              <a:tr h="363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292.18</a:t>
                      </a:r>
                      <a:endParaRPr lang="ru-RU" dirty="0"/>
                    </a:p>
                  </a:txBody>
                  <a:tcPr/>
                </a:tc>
              </a:tr>
              <a:tr h="363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157.94</a:t>
                      </a:r>
                      <a:endParaRPr lang="ru-RU" dirty="0"/>
                    </a:p>
                  </a:txBody>
                  <a:tcPr/>
                </a:tc>
              </a:tr>
              <a:tr h="363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115.41</a:t>
                      </a:r>
                      <a:endParaRPr lang="ru-RU" dirty="0"/>
                    </a:p>
                  </a:txBody>
                  <a:tcPr/>
                </a:tc>
              </a:tr>
              <a:tr h="363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95.66</a:t>
                      </a:r>
                      <a:endParaRPr lang="ru-RU" dirty="0"/>
                    </a:p>
                  </a:txBody>
                  <a:tcPr/>
                </a:tc>
              </a:tr>
              <a:tr h="363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85.95</a:t>
                      </a:r>
                      <a:endParaRPr lang="ru-RU" b="1" dirty="0"/>
                    </a:p>
                  </a:txBody>
                  <a:tcPr/>
                </a:tc>
              </a:tr>
              <a:tr h="363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89.74</a:t>
                      </a:r>
                      <a:endParaRPr lang="ru-RU" b="0" dirty="0"/>
                    </a:p>
                  </a:txBody>
                  <a:tcPr/>
                </a:tc>
              </a:tr>
              <a:tr h="363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97.06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4397829"/>
            <a:ext cx="8928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 smtClean="0"/>
              <a:t>Все вычисления производились на обучающей выборке, разделенной  на </a:t>
            </a:r>
            <a:r>
              <a:rPr lang="en-US" sz="1400" dirty="0" smtClean="0"/>
              <a:t>269 </a:t>
            </a:r>
            <a:r>
              <a:rPr lang="ru-RU" sz="1400" dirty="0" smtClean="0"/>
              <a:t>файлов.</a:t>
            </a:r>
          </a:p>
          <a:p>
            <a:pPr algn="l"/>
            <a:r>
              <a:rPr lang="ru-RU" sz="1400" dirty="0"/>
              <a:t>Время указано с учетом чтения данных с </a:t>
            </a:r>
            <a:r>
              <a:rPr lang="ru-RU" sz="1400" dirty="0" smtClean="0"/>
              <a:t>диска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262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Сравнение результатов и </a:t>
            </a:r>
            <a:r>
              <a:rPr lang="ru-RU" b="1" dirty="0" smtClean="0">
                <a:solidFill>
                  <a:schemeClr val="bg1"/>
                </a:solidFill>
              </a:rPr>
              <a:t>производительности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213434"/>
              </p:ext>
            </p:extLst>
          </p:nvPr>
        </p:nvGraphicFramePr>
        <p:xfrm>
          <a:off x="107504" y="1169782"/>
          <a:ext cx="8928993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6215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Число</a:t>
                      </a:r>
                      <a:r>
                        <a:rPr lang="ru-RU" sz="1800" baseline="0" dirty="0" smtClean="0">
                          <a:effectLst/>
                        </a:rPr>
                        <a:t>  узлов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</a:rPr>
                        <a:t>Число</a:t>
                      </a:r>
                      <a:r>
                        <a:rPr lang="ru-RU" sz="1800" baseline="0" dirty="0" smtClean="0">
                          <a:effectLst/>
                        </a:rPr>
                        <a:t> процессов на каждом узле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</a:rPr>
                        <a:t>Время (с)</a:t>
                      </a:r>
                      <a:endParaRPr lang="ru-RU" dirty="0"/>
                    </a:p>
                  </a:txBody>
                  <a:tcPr/>
                </a:tc>
              </a:tr>
              <a:tr h="3610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168.40</a:t>
                      </a:r>
                      <a:endParaRPr lang="ru-RU" dirty="0"/>
                    </a:p>
                  </a:txBody>
                  <a:tcPr/>
                </a:tc>
              </a:tr>
              <a:tr h="3610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109.24</a:t>
                      </a:r>
                      <a:endParaRPr lang="ru-RU" dirty="0"/>
                    </a:p>
                  </a:txBody>
                  <a:tcPr/>
                </a:tc>
              </a:tr>
              <a:tr h="3610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83.59</a:t>
                      </a:r>
                      <a:endParaRPr lang="ru-RU" dirty="0"/>
                    </a:p>
                  </a:txBody>
                  <a:tcPr/>
                </a:tc>
              </a:tr>
              <a:tr h="3610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63.96</a:t>
                      </a:r>
                      <a:endParaRPr lang="ru-RU" b="0" dirty="0"/>
                    </a:p>
                  </a:txBody>
                  <a:tcPr/>
                </a:tc>
              </a:tr>
              <a:tr h="3610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33.38</a:t>
                      </a:r>
                      <a:endParaRPr lang="ru-RU" dirty="0"/>
                    </a:p>
                  </a:txBody>
                  <a:tcPr/>
                </a:tc>
              </a:tr>
              <a:tr h="3610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20.53</a:t>
                      </a:r>
                      <a:endParaRPr lang="ru-RU" b="1" dirty="0"/>
                    </a:p>
                  </a:txBody>
                  <a:tcPr/>
                </a:tc>
              </a:tr>
              <a:tr h="3610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20.85</a:t>
                      </a:r>
                      <a:endParaRPr lang="ru-RU" b="0" dirty="0"/>
                    </a:p>
                  </a:txBody>
                  <a:tcPr/>
                </a:tc>
              </a:tr>
              <a:tr h="3610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21.79</a:t>
                      </a:r>
                      <a:endParaRPr lang="ru-RU" dirty="0"/>
                    </a:p>
                  </a:txBody>
                  <a:tcPr/>
                </a:tc>
              </a:tr>
              <a:tr h="3610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23.15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823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3599"/>
                <a:ext cx="9144000" cy="39604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Точность правильно </a:t>
                </a:r>
                <a:r>
                  <a:rPr lang="ru-RU" sz="2400" dirty="0"/>
                  <a:t>предсказанных </a:t>
                </a:r>
                <a:r>
                  <a:rPr lang="ru-RU" sz="2400" dirty="0" smtClean="0"/>
                  <a:t>классов </a:t>
                </a:r>
                <a:r>
                  <a:rPr lang="ru-RU" sz="2400" dirty="0"/>
                  <a:t>на тестовой выборке</a:t>
                </a:r>
                <a:r>
                  <a:rPr lang="ru-RU" sz="2400" dirty="0" smtClean="0"/>
                  <a:t> равна </a:t>
                </a:r>
                <a:r>
                  <a:rPr lang="ru-RU" sz="2400" dirty="0"/>
                  <a:t>0.7332 </a:t>
                </a:r>
                <a:r>
                  <a:rPr lang="ru-RU" sz="2400" dirty="0" smtClean="0"/>
                  <a:t>при </a:t>
                </a:r>
                <a14:m>
                  <m:oMath xmlns:m="http://schemas.openxmlformats.org/officeDocument/2006/math" xmlns="">
                    <m:r>
                      <a:rPr lang="ru-RU" sz="2400" i="1">
                        <a:latin typeface="Cambria Math"/>
                      </a:rPr>
                      <m:t>𝛼</m:t>
                    </m:r>
                    <m:r>
                      <a:rPr lang="ru-RU" sz="24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ru-RU" sz="2400" dirty="0" smtClean="0"/>
                  <a:t>, </a:t>
                </a:r>
                <a14:m>
                  <m:oMath xmlns:m="http://schemas.openxmlformats.org/officeDocument/2006/math" xmlns="">
                    <m:r>
                      <a:rPr lang="ru-RU" sz="2400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ru-RU" sz="2400" i="1">
                        <a:latin typeface="Cambria Math"/>
                        <a:ea typeface="Cambria Math"/>
                      </a:rPr>
                      <m:t>=7</m:t>
                    </m:r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 xmlns="">
                    <m:r>
                      <a:rPr lang="ru-RU" sz="2400" i="1">
                        <a:latin typeface="Cambria Math"/>
                      </a:rPr>
                      <m:t>𝛼</m:t>
                    </m:r>
                    <m:r>
                      <a:rPr lang="ru-RU" sz="2400" i="1">
                        <a:latin typeface="Cambria Math"/>
                      </a:rPr>
                      <m:t>=1</m:t>
                    </m:r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>- значение </a:t>
                </a:r>
                <a:r>
                  <a:rPr lang="ru-RU" sz="2400" dirty="0"/>
                  <a:t>по </a:t>
                </a:r>
                <a:r>
                  <a:rPr lang="ru-RU" sz="2400" dirty="0" smtClean="0"/>
                  <a:t>умолчанию.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 xmlns="">
                    <m:r>
                      <a:rPr lang="ru-RU" sz="2400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ru-RU" sz="2400" i="1">
                        <a:latin typeface="Cambria Math"/>
                        <a:ea typeface="Cambria Math"/>
                      </a:rPr>
                      <m:t>=7</m:t>
                    </m:r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>- оптимальное </a:t>
                </a:r>
                <a:r>
                  <a:rPr lang="ru-RU" sz="2400" dirty="0"/>
                  <a:t>значение на интервале [-25,25] с шагом </a:t>
                </a:r>
                <a:r>
                  <a:rPr lang="ru-RU" sz="2400" dirty="0" smtClean="0"/>
                  <a:t>0.5</a:t>
                </a:r>
                <a:r>
                  <a:rPr lang="ru-RU" sz="2400" dirty="0"/>
                  <a:t>, при котором </a:t>
                </a:r>
                <a:r>
                  <a:rPr lang="ru-RU" sz="2400" dirty="0" smtClean="0"/>
                  <a:t>точность классификации максимальна. </a:t>
                </a:r>
                <a:endParaRPr lang="ru-RU" sz="2400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3599"/>
                <a:ext cx="9144000" cy="3960440"/>
              </a:xfrm>
              <a:blipFill rotWithShape="1">
                <a:blip r:embed="rId3"/>
                <a:stretch>
                  <a:fillRect l="-1000" t="-1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Сравнение результатов и производительности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7913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628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Бизнес-задача: Рубрикация новостных статей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200151"/>
            <a:ext cx="8858312" cy="3394472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Задача: построить модель, которая для заданной статьи определяет, к какой рубрики она относится. </a:t>
            </a:r>
          </a:p>
          <a:p>
            <a:endParaRPr lang="ru-RU" sz="3000" dirty="0" smtClean="0"/>
          </a:p>
          <a:p>
            <a:r>
              <a:rPr lang="ru-RU" sz="3000" dirty="0" smtClean="0"/>
              <a:t>Пример: Набор новостных статей «</a:t>
            </a:r>
            <a:r>
              <a:rPr lang="en-GB" sz="3000" dirty="0" smtClean="0"/>
              <a:t>20 Newsgroups</a:t>
            </a:r>
            <a:r>
              <a:rPr lang="ru-RU" sz="3000" dirty="0" smtClean="0"/>
              <a:t>»</a:t>
            </a:r>
          </a:p>
          <a:p>
            <a:pPr lvl="1"/>
            <a:r>
              <a:rPr lang="ru-RU" dirty="0" smtClean="0"/>
              <a:t>18000 новостных статей из 20 различных рубрик. </a:t>
            </a:r>
          </a:p>
          <a:p>
            <a:pPr lvl="1"/>
            <a:r>
              <a:rPr lang="en-US" dirty="0" smtClean="0"/>
              <a:t>URL: </a:t>
            </a:r>
            <a:r>
              <a:rPr lang="en-US" sz="2000" dirty="0" smtClean="0">
                <a:hlinkClick r:id="rId2"/>
              </a:rPr>
              <a:t>http://qwone.com/~jason/20Newsgroups/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0436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Distributed Multinomial NB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Shape 149"/>
          <p:cNvSpPr/>
          <p:nvPr/>
        </p:nvSpPr>
        <p:spPr>
          <a:xfrm>
            <a:off x="1785918" y="1071552"/>
            <a:ext cx="5572164" cy="407194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import </a:t>
            </a:r>
            <a:r>
              <a:rPr lang="en-US" sz="800" dirty="0" err="1" smtClean="0"/>
              <a:t>os</a:t>
            </a:r>
            <a:endParaRPr lang="en-US" sz="8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from </a:t>
            </a:r>
            <a:r>
              <a:rPr lang="en-US" sz="800" dirty="0" err="1" smtClean="0"/>
              <a:t>os.path</a:t>
            </a:r>
            <a:r>
              <a:rPr lang="en-US" sz="800" dirty="0" smtClean="0"/>
              <a:t> import join as </a:t>
            </a:r>
            <a:r>
              <a:rPr lang="en-US" sz="800" dirty="0" err="1" smtClean="0"/>
              <a:t>jp</a:t>
            </a:r>
            <a:endParaRPr lang="en-US" sz="8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from mpi4py import MPI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from </a:t>
            </a:r>
            <a:r>
              <a:rPr lang="en-US" sz="800" dirty="0" err="1" smtClean="0"/>
              <a:t>sklearn</a:t>
            </a:r>
            <a:r>
              <a:rPr lang="en-US" sz="800" dirty="0" smtClean="0"/>
              <a:t> import metrics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import </a:t>
            </a:r>
            <a:r>
              <a:rPr lang="en-US" sz="800" dirty="0" err="1" smtClean="0"/>
              <a:t>daal.algorithms.classifier</a:t>
            </a:r>
            <a:r>
              <a:rPr lang="en-US" sz="800" dirty="0" smtClean="0"/>
              <a:t> as classifier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import </a:t>
            </a:r>
            <a:r>
              <a:rPr lang="en-US" sz="800" dirty="0" err="1" smtClean="0"/>
              <a:t>daal.algorithms.multinomial_naive_bayes.prediction</a:t>
            </a:r>
            <a:r>
              <a:rPr lang="en-US" sz="800" dirty="0" smtClean="0"/>
              <a:t> as prediction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import </a:t>
            </a:r>
            <a:r>
              <a:rPr lang="en-US" sz="800" dirty="0" err="1" smtClean="0"/>
              <a:t>daal.algorithms.multinomial_naive_bayes.training</a:t>
            </a:r>
            <a:r>
              <a:rPr lang="en-US" sz="800" dirty="0" smtClean="0"/>
              <a:t> as training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import </a:t>
            </a:r>
            <a:r>
              <a:rPr lang="en-US" sz="800" dirty="0" err="1" smtClean="0"/>
              <a:t>fnmatch</a:t>
            </a:r>
            <a:endParaRPr lang="ru-RU" sz="8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8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from </a:t>
            </a:r>
            <a:r>
              <a:rPr lang="en-US" sz="800" dirty="0" err="1" smtClean="0"/>
              <a:t>daal.data_management</a:t>
            </a:r>
            <a:r>
              <a:rPr lang="en-US" sz="800" dirty="0" smtClean="0"/>
              <a:t> import (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    </a:t>
            </a:r>
            <a:r>
              <a:rPr lang="en-US" sz="800" dirty="0" err="1" smtClean="0"/>
              <a:t>HomogenNumericTable</a:t>
            </a:r>
            <a:r>
              <a:rPr lang="en-US" sz="800" dirty="0" smtClean="0"/>
              <a:t>, </a:t>
            </a:r>
            <a:r>
              <a:rPr lang="en-US" sz="800" dirty="0" err="1" smtClean="0"/>
              <a:t>MergedNumericTable,DataSourceIface</a:t>
            </a:r>
            <a:r>
              <a:rPr lang="en-US" sz="800" dirty="0" smtClean="0"/>
              <a:t>, </a:t>
            </a:r>
            <a:r>
              <a:rPr lang="en-US" sz="800" dirty="0" err="1" smtClean="0"/>
              <a:t>FileDataSource</a:t>
            </a:r>
            <a:r>
              <a:rPr lang="en-US" sz="800" dirty="0" smtClean="0"/>
              <a:t>, </a:t>
            </a:r>
            <a:r>
              <a:rPr lang="en-US" sz="800" dirty="0" err="1" smtClean="0"/>
              <a:t>OutputDataArchive</a:t>
            </a:r>
            <a:r>
              <a:rPr lang="en-US" sz="800" dirty="0" smtClean="0"/>
              <a:t>,</a:t>
            </a:r>
            <a:r>
              <a:rPr lang="ru-RU" sz="800" dirty="0" smtClean="0"/>
              <a:t> 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800" dirty="0" smtClean="0"/>
              <a:t>    </a:t>
            </a:r>
            <a:r>
              <a:rPr lang="en-US" sz="800" dirty="0" err="1" smtClean="0"/>
              <a:t>InputDataArchive</a:t>
            </a:r>
            <a:r>
              <a:rPr lang="en-US" sz="800" dirty="0" smtClean="0"/>
              <a:t>,</a:t>
            </a:r>
            <a:r>
              <a:rPr lang="ru-RU" sz="800" dirty="0" smtClean="0"/>
              <a:t> </a:t>
            </a:r>
            <a:r>
              <a:rPr lang="en-US" sz="800" dirty="0" smtClean="0"/>
              <a:t>BlockDescriptor_Float64, </a:t>
            </a:r>
            <a:r>
              <a:rPr lang="en-US" sz="800" dirty="0" err="1" smtClean="0"/>
              <a:t>readOnly</a:t>
            </a:r>
            <a:r>
              <a:rPr lang="en-US" sz="800" dirty="0" smtClean="0"/>
              <a:t>, </a:t>
            </a:r>
            <a:r>
              <a:rPr lang="en-US" sz="800" dirty="0" err="1" smtClean="0"/>
              <a:t>NumericTableIface</a:t>
            </a:r>
            <a:endParaRPr lang="en-US" sz="8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)</a:t>
            </a:r>
            <a:endParaRPr lang="ru-RU" sz="8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8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err="1" smtClean="0"/>
              <a:t>datasetFolder</a:t>
            </a:r>
            <a:r>
              <a:rPr lang="en-US" sz="800" dirty="0" smtClean="0"/>
              <a:t> = </a:t>
            </a:r>
            <a:r>
              <a:rPr lang="en-US" sz="800" dirty="0" err="1" smtClean="0"/>
              <a:t>os.getcwd</a:t>
            </a:r>
            <a:r>
              <a:rPr lang="en-US" sz="800" dirty="0" smtClean="0"/>
              <a:t>()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err="1" smtClean="0"/>
              <a:t>trainDatasetFileNames</a:t>
            </a:r>
            <a:r>
              <a:rPr lang="en-US" sz="800" dirty="0" smtClean="0"/>
              <a:t> = []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err="1" smtClean="0"/>
              <a:t>testDatasetFileName</a:t>
            </a:r>
            <a:r>
              <a:rPr lang="en-US" sz="800" dirty="0" smtClean="0"/>
              <a:t> = </a:t>
            </a:r>
            <a:r>
              <a:rPr lang="en-US" sz="800" dirty="0" err="1" smtClean="0"/>
              <a:t>jp</a:t>
            </a:r>
            <a:r>
              <a:rPr lang="en-US" sz="800" dirty="0" smtClean="0"/>
              <a:t>(</a:t>
            </a:r>
            <a:r>
              <a:rPr lang="en-US" sz="800" dirty="0" err="1" smtClean="0"/>
              <a:t>datasetFolder</a:t>
            </a:r>
            <a:r>
              <a:rPr lang="en-US" sz="800" dirty="0" smtClean="0"/>
              <a:t>, 'news_test_dense_dist_data.csv')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err="1" smtClean="0"/>
              <a:t>testGroundTruthFileName</a:t>
            </a:r>
            <a:r>
              <a:rPr lang="en-US" sz="800" dirty="0" smtClean="0"/>
              <a:t> = </a:t>
            </a:r>
            <a:r>
              <a:rPr lang="en-US" sz="800" dirty="0" err="1" smtClean="0"/>
              <a:t>jp</a:t>
            </a:r>
            <a:r>
              <a:rPr lang="en-US" sz="800" dirty="0" smtClean="0"/>
              <a:t>(</a:t>
            </a:r>
            <a:r>
              <a:rPr lang="en-US" sz="800" dirty="0" err="1" smtClean="0"/>
              <a:t>datasetFolder</a:t>
            </a:r>
            <a:r>
              <a:rPr lang="en-US" sz="800" dirty="0" smtClean="0"/>
              <a:t>, 'news_test_dense_dist_label.csv')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8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def </a:t>
            </a:r>
            <a:r>
              <a:rPr lang="en-US" sz="800" dirty="0" err="1" smtClean="0"/>
              <a:t>getDatasetFileNames</a:t>
            </a:r>
            <a:r>
              <a:rPr lang="en-US" sz="800" dirty="0" smtClean="0"/>
              <a:t>(</a:t>
            </a:r>
            <a:r>
              <a:rPr lang="en-US" sz="800" dirty="0" err="1" smtClean="0"/>
              <a:t>filematching</a:t>
            </a:r>
            <a:r>
              <a:rPr lang="en-US" sz="800" dirty="0" smtClean="0"/>
              <a:t>):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    matches = [</a:t>
            </a:r>
            <a:r>
              <a:rPr lang="ru-RU" sz="800" dirty="0" smtClean="0"/>
              <a:t> </a:t>
            </a:r>
            <a:r>
              <a:rPr lang="en-US" sz="800" dirty="0" smtClean="0"/>
              <a:t>]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    for root, </a:t>
            </a:r>
            <a:r>
              <a:rPr lang="en-US" sz="800" dirty="0" err="1" smtClean="0"/>
              <a:t>dirnames</a:t>
            </a:r>
            <a:r>
              <a:rPr lang="en-US" sz="800" dirty="0" smtClean="0"/>
              <a:t>, filenames in </a:t>
            </a:r>
            <a:r>
              <a:rPr lang="en-US" sz="800" dirty="0" err="1" smtClean="0"/>
              <a:t>os.walk</a:t>
            </a:r>
            <a:r>
              <a:rPr lang="en-US" sz="800" dirty="0" smtClean="0"/>
              <a:t>(</a:t>
            </a:r>
            <a:r>
              <a:rPr lang="en-US" sz="800" dirty="0" err="1" smtClean="0"/>
              <a:t>datasetFolder</a:t>
            </a:r>
            <a:r>
              <a:rPr lang="en-US" sz="800" dirty="0" smtClean="0"/>
              <a:t>):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        for filename in </a:t>
            </a:r>
            <a:r>
              <a:rPr lang="en-US" sz="800" dirty="0" err="1" smtClean="0"/>
              <a:t>fnmatch.filter</a:t>
            </a:r>
            <a:r>
              <a:rPr lang="en-US" sz="800" dirty="0" smtClean="0"/>
              <a:t>(filenames, </a:t>
            </a:r>
            <a:r>
              <a:rPr lang="en-US" sz="800" dirty="0" err="1" smtClean="0"/>
              <a:t>filematching</a:t>
            </a:r>
            <a:r>
              <a:rPr lang="en-US" sz="800" dirty="0" smtClean="0"/>
              <a:t>):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            </a:t>
            </a:r>
            <a:r>
              <a:rPr lang="en-US" sz="800" dirty="0" err="1" smtClean="0"/>
              <a:t>matches.append</a:t>
            </a:r>
            <a:r>
              <a:rPr lang="en-US" sz="800" dirty="0" smtClean="0"/>
              <a:t>(</a:t>
            </a:r>
            <a:r>
              <a:rPr lang="en-US" sz="800" dirty="0" err="1" smtClean="0"/>
              <a:t>os.path.join</a:t>
            </a:r>
            <a:r>
              <a:rPr lang="en-US" sz="800" dirty="0" smtClean="0"/>
              <a:t>(root, filename))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    return matches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8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err="1" smtClean="0"/>
              <a:t>nClasses</a:t>
            </a:r>
            <a:r>
              <a:rPr lang="en-US" sz="800" dirty="0" smtClean="0"/>
              <a:t> = 20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err="1" smtClean="0"/>
              <a:t>nFeatures</a:t>
            </a:r>
            <a:r>
              <a:rPr lang="en-US" sz="800" dirty="0" smtClean="0"/>
              <a:t> = 101631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8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smtClean="0"/>
              <a:t>MPI_ROOT = 0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8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00" dirty="0" err="1" smtClean="0"/>
              <a:t>trainingResult</a:t>
            </a:r>
            <a:r>
              <a:rPr lang="en-US" sz="800" dirty="0" smtClean="0"/>
              <a:t> = None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5035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809895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Distributed Multinomial NB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Shape 149"/>
          <p:cNvSpPr/>
          <p:nvPr/>
        </p:nvSpPr>
        <p:spPr>
          <a:xfrm>
            <a:off x="0" y="809897"/>
            <a:ext cx="5181600" cy="4333603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err="1" smtClean="0"/>
              <a:t>nodeResults</a:t>
            </a:r>
            <a:r>
              <a:rPr lang="en-US" sz="900" dirty="0" smtClean="0"/>
              <a:t> = []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b="1" i="1" dirty="0" smtClean="0"/>
              <a:t># Create an algorithm object to build the final Naive </a:t>
            </a:r>
            <a:r>
              <a:rPr lang="en-US" sz="900" b="1" i="1" dirty="0" err="1" smtClean="0"/>
              <a:t>Bayes</a:t>
            </a:r>
            <a:r>
              <a:rPr lang="en-US" sz="900" b="1" i="1" dirty="0" smtClean="0"/>
              <a:t> model on the master node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err="1" smtClean="0"/>
              <a:t>masterAlgorithm</a:t>
            </a:r>
            <a:r>
              <a:rPr lang="en-US" sz="900" dirty="0" smtClean="0"/>
              <a:t> = training.Distributed_Step2MasterFloat64DefaultDense(</a:t>
            </a:r>
            <a:r>
              <a:rPr lang="en-US" sz="900" dirty="0" err="1" smtClean="0"/>
              <a:t>nClasses</a:t>
            </a:r>
            <a:r>
              <a:rPr lang="en-US" sz="900" dirty="0" smtClean="0"/>
              <a:t>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for </a:t>
            </a:r>
            <a:r>
              <a:rPr lang="en-US" sz="900" dirty="0" err="1" smtClean="0"/>
              <a:t>filenameIndex</a:t>
            </a:r>
            <a:r>
              <a:rPr lang="en-US" sz="900" dirty="0" smtClean="0"/>
              <a:t> in range(</a:t>
            </a:r>
            <a:r>
              <a:rPr lang="en-US" sz="900" dirty="0" err="1" smtClean="0"/>
              <a:t>rankId</a:t>
            </a:r>
            <a:r>
              <a:rPr lang="en-US" sz="900" dirty="0" smtClean="0"/>
              <a:t>, </a:t>
            </a:r>
            <a:r>
              <a:rPr lang="en-US" sz="900" dirty="0" err="1" smtClean="0"/>
              <a:t>len</a:t>
            </a:r>
            <a:r>
              <a:rPr lang="en-US" sz="900" dirty="0" smtClean="0"/>
              <a:t>(</a:t>
            </a:r>
            <a:r>
              <a:rPr lang="en-US" sz="900" dirty="0" err="1" smtClean="0"/>
              <a:t>trainDatasetFileNames</a:t>
            </a:r>
            <a:r>
              <a:rPr lang="en-US" sz="900" dirty="0" smtClean="0"/>
              <a:t>), </a:t>
            </a:r>
            <a:r>
              <a:rPr lang="en-US" sz="900" dirty="0" err="1" smtClean="0"/>
              <a:t>comm_size</a:t>
            </a:r>
            <a:r>
              <a:rPr lang="en-US" sz="900" dirty="0" smtClean="0"/>
              <a:t>):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b="1" i="1" dirty="0" smtClean="0"/>
              <a:t># Initialize </a:t>
            </a:r>
            <a:r>
              <a:rPr lang="en-US" sz="900" b="1" i="1" dirty="0" err="1" smtClean="0"/>
              <a:t>FileDataSource</a:t>
            </a:r>
            <a:r>
              <a:rPr lang="en-US" sz="900" b="1" i="1" dirty="0" smtClean="0"/>
              <a:t> to retrieve the input data from a .</a:t>
            </a:r>
            <a:r>
              <a:rPr lang="en-US" sz="900" b="1" i="1" dirty="0" err="1" smtClean="0"/>
              <a:t>csv</a:t>
            </a:r>
            <a:r>
              <a:rPr lang="en-US" sz="900" b="1" i="1" dirty="0" smtClean="0"/>
              <a:t> file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900" dirty="0" smtClean="0"/>
              <a:t>    </a:t>
            </a:r>
            <a:r>
              <a:rPr lang="en-US" sz="900" dirty="0" err="1" smtClean="0"/>
              <a:t>trainDataSource</a:t>
            </a:r>
            <a:r>
              <a:rPr lang="en-US" sz="900" dirty="0" smtClean="0"/>
              <a:t> = </a:t>
            </a:r>
            <a:r>
              <a:rPr lang="en-US" sz="900" dirty="0" err="1" smtClean="0"/>
              <a:t>FileDataSource</a:t>
            </a:r>
            <a:r>
              <a:rPr lang="en-US" sz="900" dirty="0" smtClean="0"/>
              <a:t>(</a:t>
            </a:r>
            <a:r>
              <a:rPr lang="en-US" sz="900" dirty="0" err="1" smtClean="0"/>
              <a:t>trainDatasetFileNames</a:t>
            </a:r>
            <a:r>
              <a:rPr lang="en-US" sz="900" dirty="0" smtClean="0"/>
              <a:t>[</a:t>
            </a:r>
            <a:r>
              <a:rPr lang="en-US" sz="900" dirty="0" err="1" smtClean="0"/>
              <a:t>filenameIndex</a:t>
            </a:r>
            <a:r>
              <a:rPr lang="en-US" sz="900" dirty="0" smtClean="0"/>
              <a:t>],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                                 </a:t>
            </a:r>
            <a:r>
              <a:rPr lang="en-US" sz="900" dirty="0" err="1" smtClean="0"/>
              <a:t>DataSourceIface.notAllocateNumericTable</a:t>
            </a:r>
            <a:r>
              <a:rPr lang="en-US" sz="900" dirty="0" smtClean="0"/>
              <a:t>,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                                 </a:t>
            </a:r>
            <a:r>
              <a:rPr lang="en-US" sz="900" dirty="0" err="1" smtClean="0"/>
              <a:t>DataSourceIface.doDictionaryFromContext</a:t>
            </a:r>
            <a:r>
              <a:rPr lang="en-US" sz="900" dirty="0" smtClean="0"/>
              <a:t>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b="1" i="1" dirty="0" smtClean="0"/>
              <a:t># Create Numeric Tables for training data and labels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trainData</a:t>
            </a:r>
            <a:r>
              <a:rPr lang="en-US" sz="900" dirty="0" smtClean="0"/>
              <a:t> = </a:t>
            </a:r>
            <a:r>
              <a:rPr lang="en-US" sz="900" dirty="0" err="1" smtClean="0"/>
              <a:t>HomogenNumericTable</a:t>
            </a:r>
            <a:r>
              <a:rPr lang="en-US" sz="900" dirty="0" smtClean="0"/>
              <a:t>(</a:t>
            </a:r>
            <a:r>
              <a:rPr lang="en-US" sz="900" dirty="0" err="1" smtClean="0"/>
              <a:t>nFeatures</a:t>
            </a:r>
            <a:r>
              <a:rPr lang="en-US" sz="900" dirty="0" smtClean="0"/>
              <a:t>, 0, </a:t>
            </a:r>
            <a:r>
              <a:rPr lang="en-US" sz="900" dirty="0" err="1" smtClean="0"/>
              <a:t>NumericTableIface.notAllocate</a:t>
            </a:r>
            <a:r>
              <a:rPr lang="en-US" sz="900" dirty="0" smtClean="0"/>
              <a:t>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trainDependentVariables</a:t>
            </a:r>
            <a:r>
              <a:rPr lang="en-US" sz="900" dirty="0" smtClean="0"/>
              <a:t> = </a:t>
            </a:r>
            <a:r>
              <a:rPr lang="en-US" sz="900" dirty="0" err="1" smtClean="0"/>
              <a:t>HomogenNumericTable</a:t>
            </a:r>
            <a:r>
              <a:rPr lang="en-US" sz="900" dirty="0" smtClean="0"/>
              <a:t>(1, 0, </a:t>
            </a:r>
            <a:r>
              <a:rPr lang="en-US" sz="900" dirty="0" err="1" smtClean="0"/>
              <a:t>NumericTableIface.notAllocate</a:t>
            </a:r>
            <a:r>
              <a:rPr lang="en-US" sz="900" dirty="0" smtClean="0"/>
              <a:t>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mergedData</a:t>
            </a:r>
            <a:r>
              <a:rPr lang="en-US" sz="900" dirty="0" smtClean="0"/>
              <a:t> = </a:t>
            </a:r>
            <a:r>
              <a:rPr lang="en-US" sz="900" dirty="0" err="1" smtClean="0"/>
              <a:t>MergedNumericTable</a:t>
            </a:r>
            <a:r>
              <a:rPr lang="en-US" sz="900" dirty="0" smtClean="0"/>
              <a:t>(</a:t>
            </a:r>
            <a:r>
              <a:rPr lang="en-US" sz="900" dirty="0" err="1" smtClean="0"/>
              <a:t>trainData</a:t>
            </a:r>
            <a:r>
              <a:rPr lang="en-US" sz="900" dirty="0" smtClean="0"/>
              <a:t>, </a:t>
            </a:r>
            <a:r>
              <a:rPr lang="en-US" sz="900" dirty="0" err="1" smtClean="0"/>
              <a:t>trainDependentVariables</a:t>
            </a:r>
            <a:r>
              <a:rPr lang="en-US" sz="900" dirty="0" smtClean="0"/>
              <a:t>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b="1" i="1" dirty="0" smtClean="0"/>
              <a:t># Retrieve the data from the input file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trainDataSource.loadDataBlock</a:t>
            </a:r>
            <a:r>
              <a:rPr lang="en-US" sz="900" dirty="0" smtClean="0"/>
              <a:t>(</a:t>
            </a:r>
            <a:r>
              <a:rPr lang="en-US" sz="900" dirty="0" err="1" smtClean="0"/>
              <a:t>mergedData</a:t>
            </a:r>
            <a:r>
              <a:rPr lang="en-US" sz="900" dirty="0" smtClean="0"/>
              <a:t>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b="1" i="1" dirty="0" smtClean="0"/>
              <a:t># Create an algorithm object to train the Naive </a:t>
            </a:r>
            <a:r>
              <a:rPr lang="en-US" sz="900" b="1" i="1" dirty="0" err="1" smtClean="0"/>
              <a:t>Bayes</a:t>
            </a:r>
            <a:r>
              <a:rPr lang="en-US" sz="900" b="1" i="1" dirty="0" smtClean="0"/>
              <a:t> model based on the local-node data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localAlgorithm</a:t>
            </a:r>
            <a:r>
              <a:rPr lang="en-US" sz="900" dirty="0" smtClean="0"/>
              <a:t> = training.Distributed_Step1LocalFloat64DefaultDense(</a:t>
            </a:r>
            <a:r>
              <a:rPr lang="en-US" sz="900" dirty="0" err="1" smtClean="0"/>
              <a:t>nClasses</a:t>
            </a:r>
            <a:r>
              <a:rPr lang="en-US" sz="900" dirty="0" smtClean="0"/>
              <a:t>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# Pass a training data set and dependent values to the algorithm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localAlgorithm.input.set</a:t>
            </a:r>
            <a:r>
              <a:rPr lang="en-US" sz="900" dirty="0" smtClean="0"/>
              <a:t>(</a:t>
            </a:r>
            <a:r>
              <a:rPr lang="en-US" sz="900" dirty="0" err="1" smtClean="0"/>
              <a:t>classifier.training.data</a:t>
            </a:r>
            <a:r>
              <a:rPr lang="en-US" sz="900" dirty="0" smtClean="0"/>
              <a:t>, </a:t>
            </a:r>
            <a:r>
              <a:rPr lang="en-US" sz="900" dirty="0" err="1" smtClean="0"/>
              <a:t>trainData</a:t>
            </a:r>
            <a:r>
              <a:rPr lang="en-US" sz="900" dirty="0" smtClean="0"/>
              <a:t>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localAlgorithm.input.set</a:t>
            </a:r>
            <a:r>
              <a:rPr lang="en-US" sz="900" dirty="0" smtClean="0"/>
              <a:t>(</a:t>
            </a:r>
            <a:r>
              <a:rPr lang="en-US" sz="900" dirty="0" err="1" smtClean="0"/>
              <a:t>classifier.training.labels</a:t>
            </a:r>
            <a:r>
              <a:rPr lang="en-US" sz="900" dirty="0" smtClean="0"/>
              <a:t>, </a:t>
            </a:r>
            <a:r>
              <a:rPr lang="en-US" sz="900" dirty="0" err="1" smtClean="0"/>
              <a:t>trainDependentVariables</a:t>
            </a:r>
            <a:r>
              <a:rPr lang="en-US" sz="900" dirty="0" smtClean="0"/>
              <a:t>)</a:t>
            </a:r>
          </a:p>
        </p:txBody>
      </p:sp>
      <p:sp>
        <p:nvSpPr>
          <p:cNvPr id="7" name="Shape 149"/>
          <p:cNvSpPr/>
          <p:nvPr/>
        </p:nvSpPr>
        <p:spPr>
          <a:xfrm>
            <a:off x="5181600" y="809897"/>
            <a:ext cx="3962400" cy="4333603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b="1" i="1" dirty="0" smtClean="0"/>
              <a:t># Train the Naive </a:t>
            </a:r>
            <a:r>
              <a:rPr lang="en-US" sz="900" b="1" i="1" dirty="0" err="1" smtClean="0"/>
              <a:t>Bayes</a:t>
            </a:r>
            <a:r>
              <a:rPr lang="en-US" sz="900" b="1" i="1" dirty="0" smtClean="0"/>
              <a:t> model on local nodes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pres = </a:t>
            </a:r>
            <a:r>
              <a:rPr lang="en-US" sz="900" dirty="0" err="1" smtClean="0"/>
              <a:t>localAlgorithm.compute</a:t>
            </a:r>
            <a:r>
              <a:rPr lang="en-US" sz="900" dirty="0" smtClean="0"/>
              <a:t>()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b="1" i="1" dirty="0" smtClean="0"/>
              <a:t># Serialize partial results required by step 2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dataArch</a:t>
            </a:r>
            <a:r>
              <a:rPr lang="en-US" sz="900" dirty="0" smtClean="0"/>
              <a:t> = </a:t>
            </a:r>
            <a:r>
              <a:rPr lang="en-US" sz="900" dirty="0" err="1" smtClean="0"/>
              <a:t>InputDataArchive</a:t>
            </a:r>
            <a:r>
              <a:rPr lang="en-US" sz="900" dirty="0" smtClean="0"/>
              <a:t>()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pres.serialize</a:t>
            </a:r>
            <a:r>
              <a:rPr lang="en-US" sz="900" dirty="0" smtClean="0"/>
              <a:t>(</a:t>
            </a:r>
            <a:r>
              <a:rPr lang="en-US" sz="900" dirty="0" err="1" smtClean="0"/>
              <a:t>dataArch</a:t>
            </a:r>
            <a:r>
              <a:rPr lang="en-US" sz="900" dirty="0" smtClean="0"/>
              <a:t>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masterAlgorithm.input.add</a:t>
            </a:r>
            <a:r>
              <a:rPr lang="en-US" sz="900" dirty="0" smtClean="0"/>
              <a:t>(</a:t>
            </a:r>
            <a:r>
              <a:rPr lang="en-US" sz="900" dirty="0" err="1" smtClean="0"/>
              <a:t>classifier.training.partialModels</a:t>
            </a:r>
            <a:r>
              <a:rPr lang="en-US" sz="900" dirty="0" smtClean="0"/>
              <a:t>, pres)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900" dirty="0" smtClean="0"/>
              <a:t>    </a:t>
            </a:r>
            <a:r>
              <a:rPr lang="en-US" sz="900" dirty="0" err="1" smtClean="0"/>
              <a:t>mergedData.freeDataMemory</a:t>
            </a:r>
            <a:r>
              <a:rPr lang="en-US" sz="900" dirty="0" smtClean="0"/>
              <a:t>()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trainData.freeDataMemory</a:t>
            </a:r>
            <a:r>
              <a:rPr lang="en-US" sz="900" dirty="0" smtClean="0"/>
              <a:t>()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trainDependentVariables.freeDataMemory</a:t>
            </a:r>
            <a:r>
              <a:rPr lang="en-US" sz="900" dirty="0" smtClean="0"/>
              <a:t>()</a:t>
            </a:r>
            <a:endParaRPr lang="ru-RU" sz="9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b="1" i="1" dirty="0" smtClean="0"/>
              <a:t># Transfer partial results to step 2 on the root node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pres = </a:t>
            </a:r>
            <a:r>
              <a:rPr lang="en-US" sz="900" dirty="0" err="1" smtClean="0"/>
              <a:t>masterAlgorithm.compute</a:t>
            </a:r>
            <a:r>
              <a:rPr lang="en-US" sz="900" dirty="0" smtClean="0"/>
              <a:t>()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err="1" smtClean="0"/>
              <a:t>dataArch</a:t>
            </a:r>
            <a:r>
              <a:rPr lang="en-US" sz="900" dirty="0" smtClean="0"/>
              <a:t> = </a:t>
            </a:r>
            <a:r>
              <a:rPr lang="en-US" sz="900" dirty="0" err="1" smtClean="0"/>
              <a:t>InputDataArchive</a:t>
            </a:r>
            <a:r>
              <a:rPr lang="en-US" sz="900" dirty="0" smtClean="0"/>
              <a:t>()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err="1" smtClean="0"/>
              <a:t>pres.serialize</a:t>
            </a:r>
            <a:r>
              <a:rPr lang="en-US" sz="900" dirty="0" smtClean="0"/>
              <a:t>(</a:t>
            </a:r>
            <a:r>
              <a:rPr lang="en-US" sz="900" dirty="0" err="1" smtClean="0"/>
              <a:t>dataArch</a:t>
            </a:r>
            <a:r>
              <a:rPr lang="en-US" sz="900" dirty="0" smtClean="0"/>
              <a:t>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err="1" smtClean="0"/>
              <a:t>nodeResults.append</a:t>
            </a:r>
            <a:r>
              <a:rPr lang="en-US" sz="900" dirty="0" smtClean="0"/>
              <a:t>(</a:t>
            </a:r>
            <a:r>
              <a:rPr lang="en-US" sz="900" dirty="0" err="1" smtClean="0"/>
              <a:t>dataArch.getArchiveAsArray</a:t>
            </a:r>
            <a:r>
              <a:rPr lang="en-US" sz="900" dirty="0" smtClean="0"/>
              <a:t>().copy())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err="1" smtClean="0"/>
              <a:t>serializedData</a:t>
            </a:r>
            <a:r>
              <a:rPr lang="en-US" sz="900" dirty="0" smtClean="0"/>
              <a:t> = </a:t>
            </a:r>
            <a:r>
              <a:rPr lang="en-US" sz="900" dirty="0" err="1" smtClean="0"/>
              <a:t>comm.gather</a:t>
            </a:r>
            <a:r>
              <a:rPr lang="en-US" sz="900" dirty="0" smtClean="0"/>
              <a:t>(</a:t>
            </a:r>
            <a:r>
              <a:rPr lang="en-US" sz="900" dirty="0" err="1" smtClean="0"/>
              <a:t>nodeResults</a:t>
            </a:r>
            <a:r>
              <a:rPr lang="en-US" sz="900" dirty="0" smtClean="0"/>
              <a:t>)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5163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809895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Distributed Multinomial NB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Shape 149"/>
          <p:cNvSpPr/>
          <p:nvPr/>
        </p:nvSpPr>
        <p:spPr>
          <a:xfrm>
            <a:off x="1785918" y="809897"/>
            <a:ext cx="5572164" cy="4333603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if </a:t>
            </a:r>
            <a:r>
              <a:rPr lang="en-US" sz="900" dirty="0" err="1" smtClean="0"/>
              <a:t>rankId</a:t>
            </a:r>
            <a:r>
              <a:rPr lang="en-US" sz="900" dirty="0" smtClean="0"/>
              <a:t> == MPI_ROOT: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b="1" i="1" dirty="0" smtClean="0"/>
              <a:t># Create an algorithm object to build the final Naive </a:t>
            </a:r>
            <a:r>
              <a:rPr lang="en-US" sz="900" b="1" i="1" dirty="0" err="1" smtClean="0"/>
              <a:t>Bayes</a:t>
            </a:r>
            <a:r>
              <a:rPr lang="en-US" sz="900" b="1" i="1" dirty="0" smtClean="0"/>
              <a:t> model on the master node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masterAlgorithm</a:t>
            </a:r>
            <a:r>
              <a:rPr lang="en-US" sz="900" dirty="0" smtClean="0"/>
              <a:t> = training.Distributed_Step2MasterFloat64DefaultDense(</a:t>
            </a:r>
            <a:r>
              <a:rPr lang="en-US" sz="900" dirty="0" err="1" smtClean="0"/>
              <a:t>nClasses</a:t>
            </a:r>
            <a:r>
              <a:rPr lang="en-US" sz="900" dirty="0" smtClean="0"/>
              <a:t>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for </a:t>
            </a:r>
            <a:r>
              <a:rPr lang="en-US" sz="900" dirty="0" err="1" smtClean="0"/>
              <a:t>currentRank</a:t>
            </a:r>
            <a:r>
              <a:rPr lang="en-US" sz="900" dirty="0" smtClean="0"/>
              <a:t> in range(</a:t>
            </a:r>
            <a:r>
              <a:rPr lang="en-US" sz="900" dirty="0" err="1" smtClean="0"/>
              <a:t>len</a:t>
            </a:r>
            <a:r>
              <a:rPr lang="en-US" sz="900" dirty="0" smtClean="0"/>
              <a:t>(</a:t>
            </a:r>
            <a:r>
              <a:rPr lang="en-US" sz="900" dirty="0" err="1" smtClean="0"/>
              <a:t>serializedData</a:t>
            </a:r>
            <a:r>
              <a:rPr lang="en-US" sz="900" dirty="0" smtClean="0"/>
              <a:t>)):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    for </a:t>
            </a:r>
            <a:r>
              <a:rPr lang="en-US" sz="900" dirty="0" err="1" smtClean="0"/>
              <a:t>currentBlock</a:t>
            </a:r>
            <a:r>
              <a:rPr lang="en-US" sz="900" dirty="0" smtClean="0"/>
              <a:t> in range(0, </a:t>
            </a:r>
            <a:r>
              <a:rPr lang="en-US" sz="900" dirty="0" err="1" smtClean="0"/>
              <a:t>len</a:t>
            </a:r>
            <a:r>
              <a:rPr lang="en-US" sz="900" dirty="0" smtClean="0"/>
              <a:t>(</a:t>
            </a:r>
            <a:r>
              <a:rPr lang="en-US" sz="900" dirty="0" err="1" smtClean="0"/>
              <a:t>serializedData</a:t>
            </a:r>
            <a:r>
              <a:rPr lang="en-US" sz="900" dirty="0" smtClean="0"/>
              <a:t>[</a:t>
            </a:r>
            <a:r>
              <a:rPr lang="en-US" sz="900" dirty="0" err="1" smtClean="0"/>
              <a:t>currentRank</a:t>
            </a:r>
            <a:r>
              <a:rPr lang="en-US" sz="900" dirty="0" smtClean="0"/>
              <a:t>])):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        </a:t>
            </a:r>
            <a:r>
              <a:rPr lang="en-US" sz="900" b="1" i="1" dirty="0" smtClean="0"/>
              <a:t># </a:t>
            </a:r>
            <a:r>
              <a:rPr lang="en-US" sz="900" b="1" i="1" dirty="0" err="1" smtClean="0"/>
              <a:t>Deserialize</a:t>
            </a:r>
            <a:r>
              <a:rPr lang="en-US" sz="900" b="1" i="1" dirty="0" smtClean="0"/>
              <a:t> partial results from step 1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        </a:t>
            </a:r>
            <a:r>
              <a:rPr lang="en-US" sz="900" dirty="0" err="1" smtClean="0"/>
              <a:t>dataArch</a:t>
            </a:r>
            <a:r>
              <a:rPr lang="en-US" sz="900" dirty="0" smtClean="0"/>
              <a:t> = </a:t>
            </a:r>
            <a:r>
              <a:rPr lang="en-US" sz="900" dirty="0" err="1" smtClean="0"/>
              <a:t>OutputDataArchive</a:t>
            </a:r>
            <a:r>
              <a:rPr lang="en-US" sz="900" dirty="0" smtClean="0"/>
              <a:t>(</a:t>
            </a:r>
            <a:r>
              <a:rPr lang="en-US" sz="900" dirty="0" err="1" smtClean="0"/>
              <a:t>serializedData</a:t>
            </a:r>
            <a:r>
              <a:rPr lang="en-US" sz="900" dirty="0" smtClean="0"/>
              <a:t>[</a:t>
            </a:r>
            <a:r>
              <a:rPr lang="en-US" sz="900" dirty="0" err="1" smtClean="0"/>
              <a:t>currentRank</a:t>
            </a:r>
            <a:r>
              <a:rPr lang="en-US" sz="900" dirty="0" smtClean="0"/>
              <a:t>][</a:t>
            </a:r>
            <a:r>
              <a:rPr lang="en-US" sz="900" dirty="0" err="1" smtClean="0"/>
              <a:t>currentBlock</a:t>
            </a:r>
            <a:r>
              <a:rPr lang="en-US" sz="900" dirty="0" smtClean="0"/>
              <a:t>])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        dataForStep2FromStep1 = </a:t>
            </a:r>
            <a:r>
              <a:rPr lang="en-US" sz="900" dirty="0" err="1" smtClean="0"/>
              <a:t>classifier.training.PartialResult</a:t>
            </a:r>
            <a:r>
              <a:rPr lang="en-US" sz="900" dirty="0" smtClean="0"/>
              <a:t>()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        dataForStep2FromStep1.deserialize(</a:t>
            </a:r>
            <a:r>
              <a:rPr lang="en-US" sz="900" dirty="0" err="1" smtClean="0"/>
              <a:t>dataArch</a:t>
            </a:r>
            <a:r>
              <a:rPr lang="en-US" sz="900" dirty="0" smtClean="0"/>
              <a:t>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        </a:t>
            </a:r>
            <a:r>
              <a:rPr lang="en-US" sz="900" b="1" i="1" dirty="0" smtClean="0"/>
              <a:t># Set the local Naive </a:t>
            </a:r>
            <a:r>
              <a:rPr lang="en-US" sz="900" b="1" i="1" dirty="0" err="1" smtClean="0"/>
              <a:t>Bayes</a:t>
            </a:r>
            <a:r>
              <a:rPr lang="en-US" sz="900" b="1" i="1" dirty="0" smtClean="0"/>
              <a:t> model as input for the master-node algorithm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        </a:t>
            </a:r>
            <a:r>
              <a:rPr lang="en-US" sz="900" dirty="0" err="1" smtClean="0"/>
              <a:t>masterAlgorithm.input.add</a:t>
            </a:r>
            <a:r>
              <a:rPr lang="en-US" sz="900" dirty="0" smtClean="0"/>
              <a:t>(</a:t>
            </a:r>
            <a:r>
              <a:rPr lang="en-US" sz="900" dirty="0" err="1" smtClean="0"/>
              <a:t>classifier.training.partialModels</a:t>
            </a:r>
            <a:r>
              <a:rPr lang="en-US" sz="900" dirty="0" smtClean="0"/>
              <a:t>, dataForStep2FromStep1)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 smtClean="0"/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b="1" i="1" dirty="0" smtClean="0"/>
              <a:t># Merge and </a:t>
            </a:r>
            <a:r>
              <a:rPr lang="en-US" sz="900" b="1" i="1" dirty="0" err="1" smtClean="0"/>
              <a:t>finalizeCompute</a:t>
            </a:r>
            <a:r>
              <a:rPr lang="en-US" sz="900" b="1" i="1" dirty="0" smtClean="0"/>
              <a:t> the Naive </a:t>
            </a:r>
            <a:r>
              <a:rPr lang="en-US" sz="900" b="1" i="1" dirty="0" err="1" smtClean="0"/>
              <a:t>Bayes</a:t>
            </a:r>
            <a:r>
              <a:rPr lang="en-US" sz="900" b="1" i="1" dirty="0" smtClean="0"/>
              <a:t> model on the master node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masterAlgorithm.compute</a:t>
            </a:r>
            <a:r>
              <a:rPr lang="en-US" sz="900" dirty="0" smtClean="0"/>
              <a:t>()</a:t>
            </a:r>
          </a:p>
          <a:p>
            <a:pPr algn="l"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/>
              <a:t>    </a:t>
            </a:r>
            <a:r>
              <a:rPr lang="en-US" sz="900" dirty="0" err="1" smtClean="0"/>
              <a:t>trainingResult</a:t>
            </a:r>
            <a:r>
              <a:rPr lang="en-US" sz="900" dirty="0" smtClean="0"/>
              <a:t> = </a:t>
            </a:r>
            <a:r>
              <a:rPr lang="en-US" sz="900" dirty="0" err="1" smtClean="0"/>
              <a:t>masterAlgorithm.finalizeCompute</a:t>
            </a:r>
            <a:r>
              <a:rPr lang="en-US" sz="900" dirty="0" smtClean="0"/>
              <a:t>()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5163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Сравнение результатов и </a:t>
            </a:r>
            <a:r>
              <a:rPr lang="ru-RU" b="1" dirty="0" smtClean="0">
                <a:solidFill>
                  <a:schemeClr val="bg1"/>
                </a:solidFill>
              </a:rPr>
              <a:t>производительности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078518"/>
              </p:ext>
            </p:extLst>
          </p:nvPr>
        </p:nvGraphicFramePr>
        <p:xfrm>
          <a:off x="107504" y="1225117"/>
          <a:ext cx="8928993" cy="3815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603"/>
                <a:gridCol w="3626059"/>
                <a:gridCol w="2976331"/>
              </a:tblGrid>
              <a:tr h="5683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Число</a:t>
                      </a:r>
                      <a:r>
                        <a:rPr lang="ru-RU" sz="1400" baseline="0" dirty="0" smtClean="0">
                          <a:effectLst/>
                        </a:rPr>
                        <a:t>  узлов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Число</a:t>
                      </a:r>
                      <a:r>
                        <a:rPr lang="ru-RU" sz="1400" baseline="0" dirty="0" smtClean="0">
                          <a:effectLst/>
                        </a:rPr>
                        <a:t> процессов на каждом узле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Время (с)*</a:t>
                      </a:r>
                      <a:endParaRPr lang="ru-RU" sz="1400" dirty="0"/>
                    </a:p>
                  </a:txBody>
                  <a:tcPr/>
                </a:tc>
              </a:tr>
              <a:tr h="3247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62.32</a:t>
                      </a:r>
                      <a:endParaRPr lang="ru-RU" sz="1400" dirty="0"/>
                    </a:p>
                  </a:txBody>
                  <a:tcPr/>
                </a:tc>
              </a:tr>
              <a:tr h="3247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32.03</a:t>
                      </a:r>
                      <a:endParaRPr lang="ru-RU" sz="1400" dirty="0"/>
                    </a:p>
                  </a:txBody>
                  <a:tcPr/>
                </a:tc>
              </a:tr>
              <a:tr h="3247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27.16</a:t>
                      </a:r>
                      <a:endParaRPr lang="ru-RU" sz="1400" dirty="0"/>
                    </a:p>
                  </a:txBody>
                  <a:tcPr/>
                </a:tc>
              </a:tr>
              <a:tr h="3247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22.82</a:t>
                      </a:r>
                      <a:endParaRPr lang="ru-RU" sz="1400" b="1" dirty="0"/>
                    </a:p>
                  </a:txBody>
                  <a:tcPr/>
                </a:tc>
              </a:tr>
              <a:tr h="3247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25.07</a:t>
                      </a:r>
                      <a:endParaRPr lang="ru-RU" sz="1400" dirty="0"/>
                    </a:p>
                  </a:txBody>
                  <a:tcPr/>
                </a:tc>
              </a:tr>
              <a:tr h="3247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25.54</a:t>
                      </a:r>
                      <a:endParaRPr lang="ru-RU" sz="1400" dirty="0"/>
                    </a:p>
                  </a:txBody>
                  <a:tcPr/>
                </a:tc>
              </a:tr>
              <a:tr h="3247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26.79</a:t>
                      </a:r>
                      <a:endParaRPr lang="ru-RU" sz="1400" dirty="0"/>
                    </a:p>
                  </a:txBody>
                  <a:tcPr/>
                </a:tc>
              </a:tr>
              <a:tr h="3247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28.06</a:t>
                      </a:r>
                      <a:endParaRPr lang="ru-RU" sz="1400" dirty="0"/>
                    </a:p>
                  </a:txBody>
                  <a:tcPr/>
                </a:tc>
              </a:tr>
              <a:tr h="3247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28.93</a:t>
                      </a:r>
                      <a:endParaRPr lang="ru-RU" sz="1400" b="0" dirty="0"/>
                    </a:p>
                  </a:txBody>
                  <a:tcPr/>
                </a:tc>
              </a:tr>
              <a:tr h="3247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31.50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8603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Сравнение результатов и </a:t>
            </a:r>
            <a:r>
              <a:rPr lang="ru-RU" b="1" dirty="0" smtClean="0">
                <a:solidFill>
                  <a:schemeClr val="bg1"/>
                </a:solidFill>
              </a:rPr>
              <a:t>производительности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004828"/>
              </p:ext>
            </p:extLst>
          </p:nvPr>
        </p:nvGraphicFramePr>
        <p:xfrm>
          <a:off x="107504" y="1169782"/>
          <a:ext cx="8928993" cy="2959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603"/>
                <a:gridCol w="3626059"/>
                <a:gridCol w="2976331"/>
              </a:tblGrid>
              <a:tr h="591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Число</a:t>
                      </a:r>
                      <a:r>
                        <a:rPr lang="ru-RU" sz="1400" baseline="0" dirty="0" smtClean="0">
                          <a:effectLst/>
                        </a:rPr>
                        <a:t>  узлов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Число</a:t>
                      </a:r>
                      <a:r>
                        <a:rPr lang="ru-RU" sz="1400" baseline="0" dirty="0" smtClean="0">
                          <a:effectLst/>
                        </a:rPr>
                        <a:t> процессов на каждом узле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Время (с)*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31.86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22.59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17.44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16.82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10.63</a:t>
                      </a:r>
                      <a:endParaRPr lang="ru-RU" sz="1400" b="1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12.45</a:t>
                      </a:r>
                      <a:endParaRPr lang="ru-RU" sz="1400" dirty="0"/>
                    </a:p>
                  </a:txBody>
                  <a:tcPr/>
                </a:tc>
              </a:tr>
              <a:tr h="3381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19.68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509" y="4397829"/>
            <a:ext cx="8725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*</a:t>
            </a:r>
            <a:r>
              <a:rPr lang="ru-RU" sz="1400" dirty="0" smtClean="0"/>
              <a:t>Время указано с учетом чтения данных с диска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9452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/>
          <a:lstStyle>
            <a:lvl1pPr defTabSz="850391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Распределённые вычисления</a:t>
            </a:r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0" y="1200150"/>
            <a:ext cx="9144000" cy="394334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Для многих алгоритмов, распараллеливание задачи подразумевает, что параллельные процессы обмениваются информацией между собой для поддержания корректной работы алгоритма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С увеличением количества процессов, увеличивается количество сообщений между ними. Пересылка сообщений между процессами на разных серверах может занимать некоторое время и тормозить процесс вычислений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Необходимо найти баланс между количеством вычислительных </a:t>
            </a:r>
            <a:r>
              <a:rPr lang="ru-RU" dirty="0" err="1" smtClean="0"/>
              <a:t>нод</a:t>
            </a:r>
            <a:r>
              <a:rPr lang="ru-RU" dirty="0" smtClean="0"/>
              <a:t> и скоростью вычислений</a:t>
            </a:r>
            <a:endParaRPr lang="en-US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94867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Практическое задание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200151"/>
            <a:ext cx="8643998" cy="39433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900" dirty="0" smtClean="0"/>
              <a:t>Проверить время работы программы по распределённому подсчёту описательных статистик для разного количества процессов (минимум 10М объектов в сумме). Посмотреть, за какое время завершаются разные этапы вычислений для каждого процесса.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900" dirty="0" smtClean="0"/>
              <a:t>Для набора данных </a:t>
            </a:r>
            <a:r>
              <a:rPr lang="en-US" sz="1900" dirty="0" smtClean="0"/>
              <a:t>Airline</a:t>
            </a:r>
            <a:r>
              <a:rPr lang="ru-RU" sz="1900" dirty="0" smtClean="0"/>
              <a:t>:</a:t>
            </a:r>
          </a:p>
          <a:p>
            <a:pPr marL="914400" lvl="1" indent="-514350">
              <a:buFont typeface="+mj-lt"/>
              <a:buAutoNum type="alphaLcParenR"/>
            </a:pPr>
            <a:r>
              <a:rPr lang="ru-RU" sz="1900" dirty="0" smtClean="0"/>
              <a:t>Найдите оптимальные значения параметров </a:t>
            </a:r>
            <a:r>
              <a:rPr lang="el-GR" sz="1900" dirty="0" smtClean="0"/>
              <a:t>α</a:t>
            </a:r>
            <a:r>
              <a:rPr lang="ru-RU" sz="1900" dirty="0" smtClean="0"/>
              <a:t> и </a:t>
            </a:r>
            <a:r>
              <a:rPr lang="el-GR" sz="1900" dirty="0" smtClean="0"/>
              <a:t>θ</a:t>
            </a:r>
            <a:r>
              <a:rPr lang="ru-RU" sz="1900" dirty="0" smtClean="0"/>
              <a:t>, при которых точность классификации максимальна;</a:t>
            </a:r>
          </a:p>
          <a:p>
            <a:pPr marL="914400" lvl="1" indent="-514350">
              <a:buFont typeface="+mj-lt"/>
              <a:buAutoNum type="alphaLcParenR"/>
            </a:pPr>
            <a:r>
              <a:rPr lang="ru-RU" sz="1900" dirty="0" smtClean="0"/>
              <a:t>Сравните точность классификатора, использующего гребневую регрессию, с точность наивного Байесовского классификатора.</a:t>
            </a:r>
          </a:p>
          <a:p>
            <a:pPr marL="914400" lvl="1" indent="-514350">
              <a:buFont typeface="+mj-lt"/>
              <a:buAutoNum type="alphaLcParenR"/>
            </a:pPr>
            <a:r>
              <a:rPr lang="ru-RU" sz="1900" dirty="0"/>
              <a:t>Сравните время выполнения и расход ресурсов памяти для различного числа процессов, сделайте выводы.</a:t>
            </a:r>
            <a:r>
              <a:rPr lang="en-US" sz="1900" dirty="0" smtClean="0"/>
              <a:t> 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79444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Практическое задание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200151"/>
            <a:ext cx="8643998" cy="39433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1900" dirty="0" smtClean="0"/>
              <a:t>Для набора данных «20 </a:t>
            </a:r>
            <a:r>
              <a:rPr lang="en-US" sz="1900" dirty="0" smtClean="0"/>
              <a:t>Newsgroups</a:t>
            </a:r>
            <a:r>
              <a:rPr lang="ru-RU" sz="1900" dirty="0" smtClean="0"/>
              <a:t>» и классификатора </a:t>
            </a:r>
            <a:r>
              <a:rPr lang="en-GB" sz="1900" dirty="0" smtClean="0"/>
              <a:t>Multinomial NB</a:t>
            </a:r>
            <a:r>
              <a:rPr lang="ru-RU" sz="1900" dirty="0" smtClean="0"/>
              <a:t>:</a:t>
            </a:r>
          </a:p>
          <a:p>
            <a:pPr marL="914400" lvl="1" indent="-514350">
              <a:buFont typeface="+mj-lt"/>
              <a:buAutoNum type="alphaLcParenR"/>
            </a:pPr>
            <a:r>
              <a:rPr lang="ru-RU" sz="1900" dirty="0" smtClean="0"/>
              <a:t>Найдите оптимальное значение параметра </a:t>
            </a:r>
            <a:r>
              <a:rPr lang="en-US" sz="1900" dirty="0" smtClean="0"/>
              <a:t>α </a:t>
            </a:r>
            <a:r>
              <a:rPr lang="ru-RU" sz="1900" dirty="0" smtClean="0"/>
              <a:t>из интервала (0, 1</a:t>
            </a:r>
            <a:r>
              <a:rPr lang="en-US" sz="1900" dirty="0" smtClean="0"/>
              <a:t>]</a:t>
            </a:r>
            <a:r>
              <a:rPr lang="ru-RU" sz="1900" dirty="0" smtClean="0"/>
              <a:t>;</a:t>
            </a:r>
          </a:p>
          <a:p>
            <a:pPr marL="914400" lvl="1" indent="-514350">
              <a:buFont typeface="+mj-lt"/>
              <a:buAutoNum type="alphaLcParenR"/>
            </a:pPr>
            <a:r>
              <a:rPr lang="ru-RU" sz="1900" dirty="0" smtClean="0"/>
              <a:t>Сравните время выполнения и расход ресурсов памяти для различного числа процессов, сделайте выводы.</a:t>
            </a:r>
          </a:p>
          <a:p>
            <a:pPr marL="914400" lvl="1" indent="-514350">
              <a:buFont typeface="+mj-lt"/>
              <a:buAutoNum type="alphaLcParenR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79434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/>
          <a:lstStyle>
            <a:lvl1pPr defTabSz="850391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Распределённые вычисления</a:t>
            </a:r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0" y="1200151"/>
            <a:ext cx="9144000" cy="387008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Существуют различные архитектуры для построения распределённых систем: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en-US" dirty="0" smtClean="0"/>
              <a:t>MPI (Message Passing Interface)</a:t>
            </a:r>
            <a:r>
              <a:rPr lang="ru-RU" dirty="0" smtClean="0"/>
              <a:t> </a:t>
            </a:r>
            <a:r>
              <a:rPr lang="mr-IN" dirty="0" smtClean="0"/>
              <a:t>–</a:t>
            </a:r>
            <a:r>
              <a:rPr lang="ru-RU" dirty="0" smtClean="0"/>
              <a:t> стандарт распределённых вычислений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en-US" dirty="0" err="1" smtClean="0"/>
              <a:t>Hadoop</a:t>
            </a:r>
            <a:r>
              <a:rPr lang="ru-RU" dirty="0" smtClean="0"/>
              <a:t> </a:t>
            </a:r>
            <a:r>
              <a:rPr lang="mr-IN" dirty="0" smtClean="0"/>
              <a:t>–</a:t>
            </a:r>
            <a:r>
              <a:rPr lang="ru-RU" dirty="0" smtClean="0"/>
              <a:t> </a:t>
            </a:r>
            <a:r>
              <a:rPr lang="ru-RU" dirty="0" err="1" smtClean="0"/>
              <a:t>фреймворк</a:t>
            </a:r>
            <a:r>
              <a:rPr lang="ru-RU" dirty="0" smtClean="0"/>
              <a:t> и набор библиотек для распределённых вычислений, концепция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1"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en-US" dirty="0" smtClean="0"/>
              <a:t>Apache Spark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проект для распределённой обработки данных (может работать как в связке с </a:t>
            </a:r>
            <a:r>
              <a:rPr lang="en-US" dirty="0" err="1" smtClean="0"/>
              <a:t>Hadoop</a:t>
            </a:r>
            <a:r>
              <a:rPr lang="en-US" dirty="0" smtClean="0"/>
              <a:t>, </a:t>
            </a:r>
            <a:r>
              <a:rPr lang="ru-RU" dirty="0" smtClean="0"/>
              <a:t>так и без)</a:t>
            </a:r>
            <a:endParaRPr lang="en-US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752397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/>
          <a:lstStyle>
            <a:lvl1pPr defTabSz="850391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Message Passing Interface</a:t>
            </a:r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0" y="1200151"/>
            <a:ext cx="9144000" cy="376559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en-US" dirty="0" smtClean="0"/>
              <a:t>MPI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стандарт, задающий интерфейс передачи сообщений между процессами, выполняющими одну и ту же задачу. Позволяет реализовать кластерные и параллельные вычисления.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Реализации: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en-US" dirty="0" smtClean="0"/>
              <a:t>Microsoft MPI (Windows only)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en-US" dirty="0" err="1" smtClean="0"/>
              <a:t>OpenMPI</a:t>
            </a:r>
            <a:r>
              <a:rPr lang="en-US" dirty="0" smtClean="0"/>
              <a:t> (open source)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en-US" dirty="0"/>
              <a:t>MPICH (open source</a:t>
            </a:r>
            <a:r>
              <a:rPr lang="en-US" dirty="0" smtClean="0"/>
              <a:t>)</a:t>
            </a:r>
            <a:endParaRPr lang="ru-RU" dirty="0" smtClean="0"/>
          </a:p>
          <a:p>
            <a:pPr lvl="1"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en-US" dirty="0" smtClean="0"/>
              <a:t>Intel MPI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00092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/>
          <a:lstStyle>
            <a:lvl1pPr defTabSz="850391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Данные</a:t>
            </a:r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1" y="1200151"/>
            <a:ext cx="9013370" cy="149492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Пример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err="1" smtClean="0"/>
              <a:t>Искуственный</a:t>
            </a:r>
            <a:r>
              <a:rPr lang="ru-RU" dirty="0" smtClean="0"/>
              <a:t> набор данных,  </a:t>
            </a:r>
            <a:r>
              <a:rPr lang="en-US" dirty="0" smtClean="0"/>
              <a:t>20</a:t>
            </a:r>
            <a:r>
              <a:rPr lang="ru-RU" dirty="0" smtClean="0"/>
              <a:t>, </a:t>
            </a:r>
            <a:r>
              <a:rPr lang="en-US" dirty="0" smtClean="0"/>
              <a:t>40</a:t>
            </a:r>
            <a:r>
              <a:rPr lang="ru-RU" dirty="0" smtClean="0"/>
              <a:t> или </a:t>
            </a:r>
            <a:r>
              <a:rPr lang="en-US" dirty="0" smtClean="0"/>
              <a:t>80</a:t>
            </a:r>
            <a:r>
              <a:rPr lang="ru-RU" dirty="0" smtClean="0"/>
              <a:t> миллионов объектов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Столбцы содержат значения из стандартного нормального распределения, независимые между собой</a:t>
            </a:r>
            <a:endParaRPr lang="en-US" dirty="0" smtClean="0"/>
          </a:p>
          <a:p>
            <a:pPr lvl="1"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На этом наборе данных можно проверить, какое можно получить ускорение при распределённых вычислениях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381528" y="2873975"/>
            <a:ext cx="1223783" cy="1353460"/>
            <a:chOff x="1045029" y="2873975"/>
            <a:chExt cx="1223783" cy="13534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45029" y="2873975"/>
              <a:ext cx="1223783" cy="84214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noAutofit/>
            </a:bodyPr>
            <a:lstStyle/>
            <a:p>
              <a:pPr marL="0" marR="0" indent="0" algn="ctr" defTabSz="309563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Data</a:t>
              </a:r>
              <a:endParaRPr kumimoji="0" lang="ru-RU" sz="19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45029" y="3919662"/>
              <a:ext cx="1223783" cy="30777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309563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"/>
                </a:rPr>
                <a:t>Partial result</a:t>
              </a:r>
              <a:endParaRPr kumimoji="0" lang="ru-RU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cxnSp>
          <p:nvCxnSpPr>
            <p:cNvPr id="15" name="Прямая со стрелкой 14"/>
            <p:cNvCxnSpPr>
              <a:stCxn id="3" idx="2"/>
              <a:endCxn id="7" idx="0"/>
            </p:cNvCxnSpPr>
            <p:nvPr/>
          </p:nvCxnSpPr>
          <p:spPr>
            <a:xfrm>
              <a:off x="1656921" y="3716122"/>
              <a:ext cx="0" cy="203540"/>
            </a:xfrm>
            <a:prstGeom prst="straightConnector1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27" name="Группа 26"/>
          <p:cNvGrpSpPr/>
          <p:nvPr/>
        </p:nvGrpSpPr>
        <p:grpSpPr>
          <a:xfrm>
            <a:off x="2911256" y="2881291"/>
            <a:ext cx="1223783" cy="1353460"/>
            <a:chOff x="1045029" y="2873975"/>
            <a:chExt cx="1223783" cy="135346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1045029" y="2873975"/>
              <a:ext cx="1223783" cy="84214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noAutofit/>
            </a:bodyPr>
            <a:lstStyle/>
            <a:p>
              <a:pPr marL="0" marR="0" indent="0" algn="ctr" defTabSz="309563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Data</a:t>
              </a:r>
              <a:endParaRPr kumimoji="0" lang="ru-RU" sz="19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045029" y="3919662"/>
              <a:ext cx="1223783" cy="30777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309563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"/>
                </a:rPr>
                <a:t>Partial result</a:t>
              </a:r>
              <a:endParaRPr kumimoji="0" lang="ru-RU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cxnSp>
          <p:nvCxnSpPr>
            <p:cNvPr id="31" name="Прямая со стрелкой 30"/>
            <p:cNvCxnSpPr>
              <a:stCxn id="29" idx="2"/>
              <a:endCxn id="30" idx="0"/>
            </p:cNvCxnSpPr>
            <p:nvPr/>
          </p:nvCxnSpPr>
          <p:spPr>
            <a:xfrm>
              <a:off x="1656921" y="3716122"/>
              <a:ext cx="0" cy="203540"/>
            </a:xfrm>
            <a:prstGeom prst="straightConnector1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32" name="Группа 31"/>
          <p:cNvGrpSpPr/>
          <p:nvPr/>
        </p:nvGrpSpPr>
        <p:grpSpPr>
          <a:xfrm>
            <a:off x="4837108" y="2881291"/>
            <a:ext cx="1223783" cy="1353460"/>
            <a:chOff x="1045029" y="2873975"/>
            <a:chExt cx="1223783" cy="135346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045029" y="2873975"/>
              <a:ext cx="1223783" cy="84214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noAutofit/>
            </a:bodyPr>
            <a:lstStyle/>
            <a:p>
              <a:pPr marL="0" marR="0" indent="0" algn="ctr" defTabSz="309563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Data</a:t>
              </a:r>
              <a:endParaRPr kumimoji="0" lang="ru-RU" sz="19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045029" y="3919662"/>
              <a:ext cx="1223783" cy="30777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309563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"/>
                </a:rPr>
                <a:t>Partial result</a:t>
              </a:r>
              <a:endParaRPr kumimoji="0" lang="ru-RU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cxnSp>
          <p:nvCxnSpPr>
            <p:cNvPr id="35" name="Прямая со стрелкой 34"/>
            <p:cNvCxnSpPr>
              <a:stCxn id="33" idx="2"/>
              <a:endCxn id="34" idx="0"/>
            </p:cNvCxnSpPr>
            <p:nvPr/>
          </p:nvCxnSpPr>
          <p:spPr>
            <a:xfrm>
              <a:off x="1656921" y="3716122"/>
              <a:ext cx="0" cy="203540"/>
            </a:xfrm>
            <a:prstGeom prst="straightConnector1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36" name="Группа 35"/>
          <p:cNvGrpSpPr/>
          <p:nvPr/>
        </p:nvGrpSpPr>
        <p:grpSpPr>
          <a:xfrm>
            <a:off x="6366837" y="2881291"/>
            <a:ext cx="1223783" cy="1353460"/>
            <a:chOff x="1045029" y="2873975"/>
            <a:chExt cx="1223783" cy="1353460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045029" y="2873975"/>
              <a:ext cx="1223783" cy="84214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noAutofit/>
            </a:bodyPr>
            <a:lstStyle/>
            <a:p>
              <a:pPr marL="0" marR="0" indent="0" algn="ctr" defTabSz="309563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Data</a:t>
              </a:r>
              <a:endParaRPr kumimoji="0" lang="ru-RU" sz="19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045029" y="3919662"/>
              <a:ext cx="1223783" cy="30777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309563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"/>
                </a:rPr>
                <a:t>Partial result</a:t>
              </a:r>
              <a:endParaRPr kumimoji="0" lang="ru-RU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cxnSp>
          <p:nvCxnSpPr>
            <p:cNvPr id="39" name="Прямая со стрелкой 38"/>
            <p:cNvCxnSpPr>
              <a:stCxn id="37" idx="2"/>
              <a:endCxn id="38" idx="0"/>
            </p:cNvCxnSpPr>
            <p:nvPr/>
          </p:nvCxnSpPr>
          <p:spPr>
            <a:xfrm>
              <a:off x="1656921" y="3716122"/>
              <a:ext cx="0" cy="203540"/>
            </a:xfrm>
            <a:prstGeom prst="straightConnector1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cxnSp>
        <p:nvCxnSpPr>
          <p:cNvPr id="23" name="Прямая со стрелкой 22"/>
          <p:cNvCxnSpPr/>
          <p:nvPr/>
        </p:nvCxnSpPr>
        <p:spPr>
          <a:xfrm>
            <a:off x="651053" y="2948026"/>
            <a:ext cx="7315" cy="1382572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Прямоугольник 23"/>
          <p:cNvSpPr/>
          <p:nvPr/>
        </p:nvSpPr>
        <p:spPr>
          <a:xfrm>
            <a:off x="387705" y="2903385"/>
            <a:ext cx="263348" cy="1331366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Time</a:t>
            </a:r>
            <a:endParaRPr kumimoji="0" lang="ru-RU" sz="19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38693" y="3184351"/>
            <a:ext cx="335985" cy="3847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…</a:t>
            </a:r>
            <a:endParaRPr kumimoji="0" lang="ru-RU" sz="19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23100" y="3817892"/>
            <a:ext cx="335985" cy="3847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…</a:t>
            </a:r>
            <a:endParaRPr kumimoji="0" lang="ru-RU" sz="19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381528" y="4535424"/>
            <a:ext cx="6209092" cy="26334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Final Result</a:t>
            </a:r>
            <a:endParaRPr kumimoji="0" lang="ru-RU" sz="19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44" name="Прямая со стрелкой 43"/>
          <p:cNvCxnSpPr>
            <a:stCxn id="7" idx="2"/>
          </p:cNvCxnSpPr>
          <p:nvPr/>
        </p:nvCxnSpPr>
        <p:spPr>
          <a:xfrm>
            <a:off x="1993420" y="4227435"/>
            <a:ext cx="0" cy="330834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Прямая со стрелкой 45"/>
          <p:cNvCxnSpPr>
            <a:stCxn id="30" idx="2"/>
          </p:cNvCxnSpPr>
          <p:nvPr/>
        </p:nvCxnSpPr>
        <p:spPr>
          <a:xfrm>
            <a:off x="3523148" y="4234751"/>
            <a:ext cx="0" cy="32351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Прямая со стрелкой 47"/>
          <p:cNvCxnSpPr>
            <a:stCxn id="34" idx="2"/>
          </p:cNvCxnSpPr>
          <p:nvPr/>
        </p:nvCxnSpPr>
        <p:spPr>
          <a:xfrm>
            <a:off x="5449000" y="4234751"/>
            <a:ext cx="0" cy="32351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Прямая со стрелкой 49"/>
          <p:cNvCxnSpPr>
            <a:stCxn id="38" idx="2"/>
          </p:cNvCxnSpPr>
          <p:nvPr/>
        </p:nvCxnSpPr>
        <p:spPr>
          <a:xfrm>
            <a:off x="6978729" y="4234751"/>
            <a:ext cx="0" cy="32351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Прямая со стрелкой 41"/>
          <p:cNvCxnSpPr/>
          <p:nvPr/>
        </p:nvCxnSpPr>
        <p:spPr>
          <a:xfrm>
            <a:off x="387705" y="2949272"/>
            <a:ext cx="7315" cy="1382572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5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15988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>
            <a:normAutofit fontScale="90000"/>
          </a:bodyPr>
          <a:lstStyle>
            <a:lvl1pPr defTabSz="850391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Распределенные вычисления описательных статистик</a:t>
            </a:r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0" y="1063231"/>
            <a:ext cx="9144000" cy="408026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Каждый процесс работает со своей частью данных, после обработки сохраняет некоторые промежуточные результаты (например, для среднего значения необходимы сумма и количество объектов)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lang="ru-RU" dirty="0" smtClean="0"/>
              <a:t>«Центральный» процесс собирает промежуточные вычисления и объединяет их для получения финального результата. Этот процесс может как заниматься управлением других процессов, так и выполнять свою долю промежуточных вычислений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endParaRPr lang="ru-RU" dirty="0" smtClean="0"/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00092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>
            <a:norm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Установка </a:t>
            </a:r>
            <a:r>
              <a:rPr lang="en-US" dirty="0" smtClean="0"/>
              <a:t>MPI</a:t>
            </a:r>
            <a:endParaRPr dirty="0"/>
          </a:p>
        </p:txBody>
      </p:sp>
      <p:graphicFrame>
        <p:nvGraphicFramePr>
          <p:cNvPr id="169" name="Table 169"/>
          <p:cNvGraphicFramePr/>
          <p:nvPr>
            <p:extLst>
              <p:ext uri="{D42A27DB-BD31-4B8C-83A1-F6EECF244321}">
                <p14:modId xmlns:p14="http://schemas.microsoft.com/office/powerpoint/2010/main" val="1179413245"/>
              </p:ext>
            </p:extLst>
          </p:nvPr>
        </p:nvGraphicFramePr>
        <p:xfrm>
          <a:off x="107504" y="1131590"/>
          <a:ext cx="8856984" cy="361923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856984"/>
              </a:tblGrid>
              <a:tr h="36192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&gt;&gt;&gt; tar -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xzf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mpi.tar.gz 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&gt;&gt;&gt; cd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mpi</a:t>
                      </a:r>
                      <a:endParaRPr lang="en-US" sz="12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&gt;&gt;&gt; ./configure –prefix=/folder/to/install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&gt;&gt;&gt; make all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&gt;&gt;&gt;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sudo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make install</a:t>
                      </a:r>
                      <a:endParaRPr lang="ru-RU" sz="12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endParaRPr lang="ru-RU" sz="12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&gt;&gt;&gt;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conda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install -c anaconda mpi4py</a:t>
                      </a:r>
                      <a:endParaRPr lang="ru-RU" sz="12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endParaRPr lang="ru-RU" sz="12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&gt;&gt;&gt;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mpiexec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–n 4 python script.py</a:t>
                      </a:r>
                      <a:endParaRPr dirty="0">
                        <a:solidFill>
                          <a:srgbClr val="4F6228"/>
                        </a:solidFill>
                      </a:endParaRPr>
                    </a:p>
                  </a:txBody>
                  <a:tcPr marL="0" marR="0" marT="0" marB="0" horzOverflow="overflow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4FF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8816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rgbClr val="1F497D"/>
          </a:solidFill>
        </p:spPr>
        <p:txBody>
          <a:bodyPr>
            <a:norm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Distributed(MPI) </a:t>
            </a:r>
            <a:r>
              <a:rPr lang="ru-RU" dirty="0" smtClean="0"/>
              <a:t>алгоритм</a:t>
            </a:r>
            <a:r>
              <a:rPr dirty="0" smtClean="0"/>
              <a:t>, </a:t>
            </a:r>
            <a:r>
              <a:rPr dirty="0"/>
              <a:t>Intel DAAL</a:t>
            </a:r>
          </a:p>
        </p:txBody>
      </p:sp>
      <p:graphicFrame>
        <p:nvGraphicFramePr>
          <p:cNvPr id="169" name="Table 169"/>
          <p:cNvGraphicFramePr/>
          <p:nvPr>
            <p:extLst>
              <p:ext uri="{D42A27DB-BD31-4B8C-83A1-F6EECF244321}">
                <p14:modId xmlns:p14="http://schemas.microsoft.com/office/powerpoint/2010/main" val="3209746299"/>
              </p:ext>
            </p:extLst>
          </p:nvPr>
        </p:nvGraphicFramePr>
        <p:xfrm>
          <a:off x="107504" y="1131590"/>
          <a:ext cx="8856984" cy="361923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856984"/>
              </a:tblGrid>
              <a:tr h="36192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comm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= MPI.COMM_WORLD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rankId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=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comm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.Get_rank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()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dataSource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=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FileDataSource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datasetfilenames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[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rankId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]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,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                          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DataSourceIface.doAllocateNumericTable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,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                          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DataSourceIface.doDictionaryFromContext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//Каждый процесс получает свою часть данных на вход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dataSource.loadDataBlock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()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localAlgorithm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=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low_order_moments.Distributed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step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=step1Local)</a:t>
                      </a:r>
                      <a:endParaRPr lang="ru-RU" sz="12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pres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=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localAlgorithm.compute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()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dataArch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=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InputDataArchive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()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pres.serialize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dataArch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)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nodeResults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=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dataArch.getArchiveAsArray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()</a:t>
                      </a:r>
                      <a:b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</a:b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serializedData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= 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comm.gather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(</a:t>
                      </a:r>
                      <a:r>
                        <a:rPr lang="en-US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nodeResults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)</a:t>
                      </a:r>
                      <a:endParaRPr lang="ru-RU" sz="12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defRPr>
                          <a:solidFill>
                            <a:srgbClr val="77933C"/>
                          </a:solidFill>
                          <a:sym typeface="Helvetica"/>
                        </a:defRPr>
                      </a:pP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//Вычисление промежуточных результатов и их сбор (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сериализация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данных)</a:t>
                      </a:r>
                      <a:endParaRPr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horzOverflow="overflow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4FF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30956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55486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30956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30956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30956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30956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18666</TotalTime>
  <Words>2411</Words>
  <Application>Microsoft Macintosh PowerPoint</Application>
  <PresentationFormat>Экран (16:9)</PresentationFormat>
  <Paragraphs>470</Paragraphs>
  <Slides>31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1_Тема Office</vt:lpstr>
      <vt:lpstr>Лабораторная работа № 11  Распределённые вычисления</vt:lpstr>
      <vt:lpstr>Распределённые вычисления</vt:lpstr>
      <vt:lpstr>Распределённые вычисления</vt:lpstr>
      <vt:lpstr>Распределённые вычисления</vt:lpstr>
      <vt:lpstr>Message Passing Interface</vt:lpstr>
      <vt:lpstr>Данные</vt:lpstr>
      <vt:lpstr>Распределенные вычисления описательных статистик</vt:lpstr>
      <vt:lpstr>Установка MPI</vt:lpstr>
      <vt:lpstr>Distributed(MPI) алгоритм, Intel DAAL</vt:lpstr>
      <vt:lpstr>Distributed(MPI) алгоритм, Intel DAAL</vt:lpstr>
      <vt:lpstr>Описательные статистики:  сравнение времени работы</vt:lpstr>
      <vt:lpstr>Вычисления на кластере</vt:lpstr>
      <vt:lpstr>Сравнение результатов и производительности</vt:lpstr>
      <vt:lpstr>Сравнение результатов и производительности</vt:lpstr>
      <vt:lpstr>Набор данных Airline* </vt:lpstr>
      <vt:lpstr>Набор данных Airline </vt:lpstr>
      <vt:lpstr>Предобработка данных</vt:lpstr>
      <vt:lpstr>Классификатор</vt:lpstr>
      <vt:lpstr>Распределенная гребневая регрессия</vt:lpstr>
      <vt:lpstr>Распределенная гребневая регрессия</vt:lpstr>
      <vt:lpstr>Сравнение результатов и производительности (1 узел)</vt:lpstr>
      <vt:lpstr>Сравнение результатов и производительности</vt:lpstr>
      <vt:lpstr>Сравнение результатов и производительности</vt:lpstr>
      <vt:lpstr>Бизнес-задача: Рубрикация новостных статей</vt:lpstr>
      <vt:lpstr>Distributed Multinomial NB</vt:lpstr>
      <vt:lpstr>Distributed Multinomial NB</vt:lpstr>
      <vt:lpstr>Distributed Multinomial NB</vt:lpstr>
      <vt:lpstr>Сравнение результатов и производительности</vt:lpstr>
      <vt:lpstr>Сравнение результатов и производительности</vt:lpstr>
      <vt:lpstr>Практическое задание</vt:lpstr>
      <vt:lpstr>Практическое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 5  Машина опорных векторов</dc:title>
  <cp:lastModifiedBy>Ivan</cp:lastModifiedBy>
  <cp:revision>266</cp:revision>
  <dcterms:modified xsi:type="dcterms:W3CDTF">2017-03-09T09:08:48Z</dcterms:modified>
</cp:coreProperties>
</file>