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9"/>
  </p:notesMasterIdLst>
  <p:sldIdLst>
    <p:sldId id="306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298" r:id="rId12"/>
    <p:sldId id="299" r:id="rId13"/>
    <p:sldId id="300" r:id="rId14"/>
    <p:sldId id="301" r:id="rId15"/>
    <p:sldId id="302" r:id="rId16"/>
    <p:sldId id="289" r:id="rId17"/>
    <p:sldId id="290" r:id="rId18"/>
    <p:sldId id="293" r:id="rId19"/>
    <p:sldId id="296" r:id="rId20"/>
    <p:sldId id="295" r:id="rId21"/>
    <p:sldId id="294" r:id="rId22"/>
    <p:sldId id="303" r:id="rId23"/>
    <p:sldId id="305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323" r:id="rId32"/>
    <p:sldId id="324" r:id="rId33"/>
    <p:sldId id="325" r:id="rId34"/>
    <p:sldId id="326" r:id="rId35"/>
    <p:sldId id="327" r:id="rId36"/>
    <p:sldId id="328" r:id="rId37"/>
    <p:sldId id="330" r:id="rId3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0E4FF"/>
    <a:srgbClr val="FFFBCB"/>
    <a:srgbClr val="2B4C7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7464" autoAdjust="0"/>
  </p:normalViewPr>
  <p:slideViewPr>
    <p:cSldViewPr>
      <p:cViewPr varScale="1">
        <p:scale>
          <a:sx n="107" d="100"/>
          <a:sy n="107" d="100"/>
        </p:scale>
        <p:origin x="-84" y="-3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7" Type="http://schemas.openxmlformats.org/officeDocument/2006/relationships/image" Target="../media/image36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F2008-3D73-47B6-94EF-023585C98C9B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7DA78-5D0C-4C08-A2E5-440DD92E55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3884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81225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7DA78-5D0C-4C08-A2E5-440DD92E55F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3138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7DA78-5D0C-4C08-A2E5-440DD92E55F2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8324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7DA78-5D0C-4C08-A2E5-440DD92E55F2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8324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Всего 5</a:t>
            </a:r>
            <a:r>
              <a:rPr lang="en-US" dirty="0" smtClean="0"/>
              <a:t> </a:t>
            </a:r>
            <a:r>
              <a:rPr lang="ru-RU" dirty="0" smtClean="0"/>
              <a:t>126</a:t>
            </a:r>
            <a:r>
              <a:rPr lang="en-US" dirty="0" smtClean="0"/>
              <a:t> </a:t>
            </a:r>
            <a:r>
              <a:rPr lang="ru-RU" dirty="0" smtClean="0"/>
              <a:t>498 объектов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7DA78-5D0C-4C08-A2E5-440DD92E55F2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8482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" dirty="0" smtClean="0"/>
              <a:t>Вычислительные эксперименты проводились на ПК со следующими характеристиками:</a:t>
            </a:r>
            <a:r>
              <a:rPr lang="en-US" sz="1200" dirty="0" smtClean="0"/>
              <a:t> Intel Core i7-4702MQ CPU, 2.19 GHz, </a:t>
            </a:r>
            <a:r>
              <a:rPr lang="ru-RU" sz="1200" dirty="0" smtClean="0"/>
              <a:t>8 Гб</a:t>
            </a:r>
            <a:r>
              <a:rPr lang="en-US" sz="1200" dirty="0" smtClean="0"/>
              <a:t> </a:t>
            </a:r>
            <a:r>
              <a:rPr lang="ru-RU" sz="1200" dirty="0" smtClean="0"/>
              <a:t>ОЗУ.</a:t>
            </a:r>
            <a:r>
              <a:rPr lang="en-US" sz="1200" dirty="0" smtClean="0"/>
              <a:t> 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ru-RU" sz="1200" dirty="0" smtClean="0"/>
              <a:t>Во время выполнения вычислений около 1.8 Гб ОЗУ использовалось сторонними процессами.</a:t>
            </a: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44B85-D1F1-4B9A-B172-509999B36E02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843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44B85-D1F1-4B9A-B172-509999B36E02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34472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Альтернативным</a:t>
            </a:r>
            <a:r>
              <a:rPr lang="ru-RU" i="1" baseline="0" dirty="0" smtClean="0"/>
              <a:t> решением данной задачи является использование </a:t>
            </a:r>
            <a:r>
              <a:rPr lang="en-US" i="1" baseline="0" dirty="0" smtClean="0"/>
              <a:t>sparse</a:t>
            </a:r>
            <a:r>
              <a:rPr lang="ru-RU" i="1" baseline="0" dirty="0" smtClean="0"/>
              <a:t>-представления матрицы данных </a:t>
            </a:r>
            <a:r>
              <a:rPr lang="en-US" i="1" baseline="0" dirty="0" smtClean="0"/>
              <a:t>X</a:t>
            </a:r>
            <a:r>
              <a:rPr lang="ru-RU" i="1" baseline="0" dirty="0" smtClean="0"/>
              <a:t>, которое позволяет сократить необходимый объем оперативной памяти, а также увеличить скорость вычислений (см. Лабораторная работа №4).</a:t>
            </a: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44B85-D1F1-4B9A-B172-509999B36E02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9254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сути, после</a:t>
            </a:r>
            <a:r>
              <a:rPr lang="ru-RU" baseline="0" dirty="0" smtClean="0"/>
              <a:t> обработки части данных онлайн алгоритмом, сохраненные частичные рез-ты должны полностью заменять эту часть данных, которую можно даже удалить.</a:t>
            </a:r>
          </a:p>
        </p:txBody>
      </p:sp>
    </p:spTree>
    <p:extLst>
      <p:ext uri="{BB962C8B-B14F-4D97-AF65-F5344CB8AC3E}">
        <p14:creationId xmlns:p14="http://schemas.microsoft.com/office/powerpoint/2010/main" xmlns="" val="2781225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Справа схематично отображается работа онлайн</a:t>
            </a:r>
            <a:r>
              <a:rPr lang="ru-RU" baseline="0" dirty="0" smtClean="0"/>
              <a:t> </a:t>
            </a:r>
            <a:r>
              <a:rPr lang="ru-RU" dirty="0" smtClean="0"/>
              <a:t>алгоритма.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81225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81225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Здесь</a:t>
            </a:r>
            <a:r>
              <a:rPr lang="ru-RU" baseline="0" dirty="0" smtClean="0"/>
              <a:t> представлен график «частичных» результатов поиска среднего значения в столбцах для искусственного набора данных, где каждый из 6 столбцов содержит вещественные значения от 0 до 1. Данные содержат 10М объектов, частичные результаты и среднее значение для каждого из них. Частичные результаты брались после каждых 1000 объектов, среднее подсчитывалось для всех объектов до текущего момента. Видно, как среднее значение постепенно сходится к теоретически верному. </a:t>
            </a:r>
          </a:p>
          <a:p>
            <a:r>
              <a:rPr lang="ru-RU" baseline="0" dirty="0" smtClean="0"/>
              <a:t>Сделай отдельный слайд</a:t>
            </a:r>
          </a:p>
          <a:p>
            <a:r>
              <a:rPr lang="ru-RU" baseline="0" dirty="0" smtClean="0"/>
              <a:t>Сделать разное среднее значение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14952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81225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Аналогичная диаграмма, показывающая значения</a:t>
            </a:r>
            <a:r>
              <a:rPr lang="ru-RU" baseline="0" dirty="0" smtClean="0"/>
              <a:t> дисперсии для части посчитанных данных. Она также стремится к своему теоретическому значению в </a:t>
            </a:r>
            <a:r>
              <a:rPr lang="en-US" baseline="0" dirty="0" smtClean="0"/>
              <a:t>1/12 = 0.833333</a:t>
            </a:r>
            <a:r>
              <a:rPr lang="mr-IN" baseline="0" dirty="0" smtClean="0"/>
              <a:t>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85877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80707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Размер данных </a:t>
            </a:r>
            <a:r>
              <a:rPr lang="mr-IN" baseline="0" dirty="0" smtClean="0"/>
              <a:t>–</a:t>
            </a:r>
            <a:r>
              <a:rPr lang="ru-RU" baseline="0" dirty="0" smtClean="0"/>
              <a:t> </a:t>
            </a:r>
          </a:p>
          <a:p>
            <a:r>
              <a:rPr lang="ru-RU" baseline="0" dirty="0" smtClean="0"/>
              <a:t>578 мегабайт, 1.16 и 2.31 гигабайта соответственно.</a:t>
            </a:r>
          </a:p>
          <a:p>
            <a:r>
              <a:rPr lang="ru-RU" baseline="0" dirty="0" smtClean="0"/>
              <a:t>В </a:t>
            </a:r>
            <a:r>
              <a:rPr lang="en-US" baseline="0" dirty="0" smtClean="0"/>
              <a:t>DAAL </a:t>
            </a:r>
            <a:r>
              <a:rPr lang="ru-RU" baseline="0" dirty="0" smtClean="0"/>
              <a:t>все статистики </a:t>
            </a:r>
            <a:r>
              <a:rPr lang="ru-RU" baseline="0" smtClean="0"/>
              <a:t>вычисляются сразу.</a:t>
            </a:r>
            <a:endParaRPr lang="ru-RU" baseline="0" dirty="0" smtClean="0"/>
          </a:p>
        </p:txBody>
      </p:sp>
    </p:spTree>
    <p:extLst>
      <p:ext uri="{BB962C8B-B14F-4D97-AF65-F5344CB8AC3E}">
        <p14:creationId xmlns:p14="http://schemas.microsoft.com/office/powerpoint/2010/main" xmlns="" val="967738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8212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8585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8724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5954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9578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3160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4025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102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596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013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2172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01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qwone.com/~jason/20Newsgroups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22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_________Microsoft_Office_Word2.docx"/><Relationship Id="rId4" Type="http://schemas.openxmlformats.org/officeDocument/2006/relationships/package" Target="../embeddings/_________Microsoft_Office_Word1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package" Target="../embeddings/_________Microsoft_Office_Word4.docx"/><Relationship Id="rId4" Type="http://schemas.openxmlformats.org/officeDocument/2006/relationships/package" Target="../embeddings/_________Microsoft_Office_Word3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ctrTitle"/>
          </p:nvPr>
        </p:nvSpPr>
        <p:spPr>
          <a:xfrm>
            <a:off x="685800" y="1347615"/>
            <a:ext cx="7772400" cy="1102522"/>
          </a:xfrm>
          <a:prstGeom prst="rect">
            <a:avLst/>
          </a:prstGeom>
        </p:spPr>
        <p:txBody>
          <a:bodyPr/>
          <a:lstStyle/>
          <a:p>
            <a:pPr defTabSz="804672">
              <a:defRPr sz="3000" b="1"/>
            </a:pPr>
            <a:r>
              <a:rPr dirty="0"/>
              <a:t>Лабораторная работа № </a:t>
            </a:r>
            <a:r>
              <a:rPr lang="ru-RU" dirty="0" smtClean="0"/>
              <a:t>10</a:t>
            </a:r>
            <a:r>
              <a:rPr dirty="0" smtClean="0"/>
              <a:t> </a:t>
            </a:r>
            <a:r>
              <a:rPr dirty="0"/>
              <a:t/>
            </a:r>
            <a:br>
              <a:rPr dirty="0"/>
            </a:br>
            <a:r>
              <a:rPr lang="ru-RU" dirty="0" smtClean="0"/>
              <a:t>Онлайн</a:t>
            </a:r>
            <a:r>
              <a:rPr lang="en-US" dirty="0" smtClean="0"/>
              <a:t> </a:t>
            </a:r>
            <a:r>
              <a:rPr lang="ru-RU" dirty="0" smtClean="0"/>
              <a:t>обработка данных</a:t>
            </a:r>
            <a:endParaRPr dirty="0"/>
          </a:p>
        </p:txBody>
      </p:sp>
      <p:pic>
        <p:nvPicPr>
          <p:cNvPr id="113" name="image1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62206" y="2876550"/>
            <a:ext cx="1300815" cy="167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image2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95803" y="2724150"/>
            <a:ext cx="2286001" cy="173459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2053593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sz="3600" dirty="0" smtClean="0"/>
              <a:t>Описательные статистики</a:t>
            </a:r>
            <a:r>
              <a:rPr lang="en-US" sz="3600" dirty="0" smtClean="0"/>
              <a:t>: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сравнение времени работы и затрат памяти</a:t>
            </a:r>
            <a:endParaRPr sz="3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6583636"/>
              </p:ext>
            </p:extLst>
          </p:nvPr>
        </p:nvGraphicFramePr>
        <p:xfrm>
          <a:off x="610423" y="1193317"/>
          <a:ext cx="7555816" cy="1852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246"/>
                <a:gridCol w="667957"/>
                <a:gridCol w="667957"/>
                <a:gridCol w="667957"/>
                <a:gridCol w="667957"/>
                <a:gridCol w="667957"/>
                <a:gridCol w="667957"/>
                <a:gridCol w="667957"/>
                <a:gridCol w="667957"/>
                <a:gridCol w="667957"/>
                <a:gridCol w="667957"/>
              </a:tblGrid>
              <a:tr h="53951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Кол-во</a:t>
                      </a:r>
                      <a:r>
                        <a:rPr lang="ru-RU" sz="1100" baseline="0" dirty="0" smtClean="0"/>
                        <a:t> объектов</a:t>
                      </a:r>
                      <a:endParaRPr lang="ru-RU" sz="1100" dirty="0"/>
                    </a:p>
                  </a:txBody>
                  <a:tcPr marL="107904" marR="107904" marT="53952" marB="53952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Batch</a:t>
                      </a:r>
                      <a:endParaRPr lang="ru-RU" sz="1100" dirty="0"/>
                    </a:p>
                  </a:txBody>
                  <a:tcPr marL="107904" marR="107904" marT="53952" marB="53952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O1M</a:t>
                      </a:r>
                      <a:endParaRPr lang="ru-RU" sz="1100" dirty="0"/>
                    </a:p>
                  </a:txBody>
                  <a:tcPr marL="107904" marR="107904" marT="53952" marB="53952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O500K</a:t>
                      </a:r>
                      <a:endParaRPr lang="ru-RU" sz="1100" dirty="0"/>
                    </a:p>
                  </a:txBody>
                  <a:tcPr marL="107904" marR="107904" marT="53952" marB="53952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O100K</a:t>
                      </a:r>
                      <a:endParaRPr lang="ru-RU" sz="1100" dirty="0"/>
                    </a:p>
                  </a:txBody>
                  <a:tcPr marL="107904" marR="107904" marT="53952" marB="53952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O50K</a:t>
                      </a:r>
                      <a:endParaRPr lang="ru-RU" sz="1100" dirty="0"/>
                    </a:p>
                  </a:txBody>
                  <a:tcPr marL="107904" marR="107904" marT="53952" marB="53952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O10K</a:t>
                      </a:r>
                      <a:endParaRPr lang="ru-RU" sz="1100" dirty="0"/>
                    </a:p>
                  </a:txBody>
                  <a:tcPr marL="107904" marR="107904" marT="53952" marB="53952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O5K</a:t>
                      </a:r>
                      <a:endParaRPr lang="ru-RU" sz="1100" dirty="0"/>
                    </a:p>
                  </a:txBody>
                  <a:tcPr marL="107904" marR="107904" marT="53952" marB="53952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O1000</a:t>
                      </a:r>
                      <a:endParaRPr lang="ru-RU" sz="1100" dirty="0"/>
                    </a:p>
                  </a:txBody>
                  <a:tcPr marL="107904" marR="107904" marT="53952" marB="53952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O500</a:t>
                      </a:r>
                      <a:endParaRPr lang="ru-RU" sz="1100" dirty="0"/>
                    </a:p>
                  </a:txBody>
                  <a:tcPr marL="107904" marR="107904" marT="53952" marB="53952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O100</a:t>
                      </a:r>
                      <a:endParaRPr lang="ru-RU" sz="1100" dirty="0"/>
                    </a:p>
                  </a:txBody>
                  <a:tcPr marL="107904" marR="107904" marT="53952" marB="53952"/>
                </a:tc>
              </a:tr>
              <a:tr h="43761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5M</a:t>
                      </a:r>
                      <a:endParaRPr lang="ru-RU" sz="1600" dirty="0">
                        <a:latin typeface="Arial"/>
                        <a:cs typeface="Arial"/>
                      </a:endParaRPr>
                    </a:p>
                  </a:txBody>
                  <a:tcPr marL="107904" marR="107904" marT="53952" marB="53952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 dirty="0">
                          <a:effectLst/>
                        </a:rPr>
                        <a:t>82</a:t>
                      </a:r>
                      <a:endParaRPr lang="is-I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>
                          <a:effectLst/>
                        </a:rPr>
                        <a:t>80.6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80.2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80.5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81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81.1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80.9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>
                          <a:effectLst/>
                        </a:rPr>
                        <a:t>82.2</a:t>
                      </a:r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81.6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>
                          <a:effectLst/>
                        </a:rPr>
                        <a:t>87.4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</a:tr>
              <a:tr h="43761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10M</a:t>
                      </a:r>
                      <a:endParaRPr lang="ru-RU" sz="1600" dirty="0">
                        <a:latin typeface="Arial"/>
                        <a:cs typeface="Arial"/>
                      </a:endParaRPr>
                    </a:p>
                  </a:txBody>
                  <a:tcPr marL="107904" marR="107904" marT="53952" marB="53952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>
                          <a:effectLst/>
                        </a:rPr>
                        <a:t>162</a:t>
                      </a:r>
                      <a:endParaRPr lang="is-I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160.2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>
                          <a:effectLst/>
                        </a:rPr>
                        <a:t>161.5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158.1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158.7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 dirty="0">
                          <a:effectLst/>
                        </a:rPr>
                        <a:t>157.8</a:t>
                      </a:r>
                      <a:endParaRPr lang="is-I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160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>
                          <a:effectLst/>
                        </a:rPr>
                        <a:t>160.5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162.8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 dirty="0">
                          <a:effectLst/>
                        </a:rPr>
                        <a:t>171</a:t>
                      </a:r>
                      <a:endParaRPr lang="is-I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</a:tr>
              <a:tr h="43761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20M</a:t>
                      </a:r>
                      <a:endParaRPr lang="ru-RU" sz="1600" dirty="0">
                        <a:latin typeface="Arial"/>
                        <a:cs typeface="Arial"/>
                      </a:endParaRPr>
                    </a:p>
                  </a:txBody>
                  <a:tcPr marL="107904" marR="107904" marT="53952" marB="53952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>
                          <a:effectLst/>
                        </a:rPr>
                        <a:t>327.3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>
                          <a:effectLst/>
                        </a:rPr>
                        <a:t>322</a:t>
                      </a:r>
                      <a:endParaRPr lang="is-IS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322.9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323.9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>
                          <a:effectLst/>
                        </a:rPr>
                        <a:t>322.3</a:t>
                      </a:r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321.3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>
                          <a:effectLst/>
                        </a:rPr>
                        <a:t>321.6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 dirty="0">
                          <a:effectLst/>
                        </a:rPr>
                        <a:t>324</a:t>
                      </a:r>
                      <a:endParaRPr lang="is-I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>
                          <a:effectLst/>
                        </a:rPr>
                        <a:t>325.8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346.3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75247416"/>
              </p:ext>
            </p:extLst>
          </p:nvPr>
        </p:nvGraphicFramePr>
        <p:xfrm>
          <a:off x="610423" y="3215167"/>
          <a:ext cx="7555816" cy="1852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246"/>
                <a:gridCol w="667957"/>
                <a:gridCol w="667957"/>
                <a:gridCol w="667957"/>
                <a:gridCol w="667957"/>
                <a:gridCol w="667957"/>
                <a:gridCol w="667957"/>
                <a:gridCol w="667957"/>
                <a:gridCol w="667957"/>
                <a:gridCol w="667957"/>
                <a:gridCol w="667957"/>
              </a:tblGrid>
              <a:tr h="53951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Кол-во</a:t>
                      </a:r>
                      <a:r>
                        <a:rPr lang="ru-RU" sz="1100" baseline="0" dirty="0" smtClean="0"/>
                        <a:t> объектов</a:t>
                      </a:r>
                      <a:endParaRPr lang="ru-RU" sz="1100" dirty="0"/>
                    </a:p>
                  </a:txBody>
                  <a:tcPr marL="107904" marR="107904" marT="53952" marB="53952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Batch</a:t>
                      </a:r>
                      <a:endParaRPr lang="ru-RU" sz="1100" dirty="0"/>
                    </a:p>
                  </a:txBody>
                  <a:tcPr marL="107904" marR="107904" marT="53952" marB="53952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O1M</a:t>
                      </a:r>
                      <a:endParaRPr lang="ru-RU" sz="1100" dirty="0"/>
                    </a:p>
                  </a:txBody>
                  <a:tcPr marL="107904" marR="107904" marT="53952" marB="53952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O500K</a:t>
                      </a:r>
                      <a:endParaRPr lang="ru-RU" sz="1100" dirty="0"/>
                    </a:p>
                  </a:txBody>
                  <a:tcPr marL="107904" marR="107904" marT="53952" marB="53952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O100K</a:t>
                      </a:r>
                      <a:endParaRPr lang="ru-RU" sz="1100" dirty="0"/>
                    </a:p>
                  </a:txBody>
                  <a:tcPr marL="107904" marR="107904" marT="53952" marB="53952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O50K</a:t>
                      </a:r>
                      <a:endParaRPr lang="ru-RU" sz="1100" dirty="0"/>
                    </a:p>
                  </a:txBody>
                  <a:tcPr marL="107904" marR="107904" marT="53952" marB="53952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O10K</a:t>
                      </a:r>
                      <a:endParaRPr lang="ru-RU" sz="1100" dirty="0"/>
                    </a:p>
                  </a:txBody>
                  <a:tcPr marL="107904" marR="107904" marT="53952" marB="53952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O5K</a:t>
                      </a:r>
                      <a:endParaRPr lang="ru-RU" sz="1100" dirty="0"/>
                    </a:p>
                  </a:txBody>
                  <a:tcPr marL="107904" marR="107904" marT="53952" marB="53952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O1000</a:t>
                      </a:r>
                      <a:endParaRPr lang="ru-RU" sz="1100" dirty="0"/>
                    </a:p>
                  </a:txBody>
                  <a:tcPr marL="107904" marR="107904" marT="53952" marB="53952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O500</a:t>
                      </a:r>
                      <a:endParaRPr lang="ru-RU" sz="1100" dirty="0"/>
                    </a:p>
                  </a:txBody>
                  <a:tcPr marL="107904" marR="107904" marT="53952" marB="53952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O100</a:t>
                      </a:r>
                      <a:endParaRPr lang="ru-RU" sz="1100" dirty="0"/>
                    </a:p>
                  </a:txBody>
                  <a:tcPr marL="107904" marR="107904" marT="53952" marB="53952"/>
                </a:tc>
              </a:tr>
              <a:tr h="43761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5M</a:t>
                      </a:r>
                      <a:endParaRPr lang="ru-RU" sz="1600" dirty="0">
                        <a:latin typeface="Arial"/>
                        <a:cs typeface="Arial"/>
                      </a:endParaRPr>
                    </a:p>
                  </a:txBody>
                  <a:tcPr marL="107904" marR="107904" marT="53952" marB="53952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 dirty="0" smtClean="0">
                          <a:effectLst/>
                        </a:rPr>
                        <a:t>250M</a:t>
                      </a:r>
                      <a:endParaRPr lang="is-I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 smtClean="0">
                          <a:effectLst/>
                        </a:rPr>
                        <a:t>85M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 smtClean="0">
                          <a:effectLst/>
                        </a:rPr>
                        <a:t>62M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 smtClean="0">
                          <a:effectLst/>
                        </a:rPr>
                        <a:t>42M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40M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 smtClean="0">
                          <a:effectLst/>
                        </a:rPr>
                        <a:t>38M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 smtClean="0">
                          <a:effectLst/>
                        </a:rPr>
                        <a:t>39M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 smtClean="0">
                          <a:effectLst/>
                        </a:rPr>
                        <a:t>40M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 smtClean="0">
                          <a:effectLst/>
                        </a:rPr>
                        <a:t>41M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smtClean="0">
                          <a:effectLst/>
                        </a:rPr>
                        <a:t>48M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</a:tr>
              <a:tr h="43761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10M</a:t>
                      </a:r>
                      <a:endParaRPr lang="ru-RU" sz="1600" dirty="0">
                        <a:latin typeface="Arial"/>
                        <a:cs typeface="Arial"/>
                      </a:endParaRPr>
                    </a:p>
                  </a:txBody>
                  <a:tcPr marL="107904" marR="107904" marT="53952" marB="53952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 dirty="0" smtClean="0">
                          <a:effectLst/>
                        </a:rPr>
                        <a:t>500M</a:t>
                      </a:r>
                      <a:endParaRPr lang="is-I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 smtClean="0">
                          <a:effectLst/>
                        </a:rPr>
                        <a:t>85M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 smtClean="0">
                          <a:effectLst/>
                        </a:rPr>
                        <a:t>62M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42M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40M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 dirty="0" smtClean="0">
                          <a:effectLst/>
                        </a:rPr>
                        <a:t>39M</a:t>
                      </a:r>
                      <a:endParaRPr lang="is-I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39M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 smtClean="0">
                          <a:effectLst/>
                        </a:rPr>
                        <a:t>40M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42M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 dirty="0" smtClean="0">
                          <a:effectLst/>
                        </a:rPr>
                        <a:t>58M</a:t>
                      </a:r>
                      <a:endParaRPr lang="is-I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</a:tr>
              <a:tr h="43761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20M</a:t>
                      </a:r>
                      <a:endParaRPr lang="ru-RU" sz="1600" dirty="0">
                        <a:latin typeface="Arial"/>
                        <a:cs typeface="Arial"/>
                      </a:endParaRPr>
                    </a:p>
                  </a:txBody>
                  <a:tcPr marL="107904" marR="107904" marT="53952" marB="53952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 smtClean="0">
                          <a:effectLst/>
                        </a:rPr>
                        <a:t>1G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 dirty="0" smtClean="0">
                          <a:effectLst/>
                        </a:rPr>
                        <a:t>85M</a:t>
                      </a:r>
                      <a:endParaRPr lang="is-I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 smtClean="0">
                          <a:effectLst/>
                        </a:rPr>
                        <a:t>62M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42M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40M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 dirty="0" smtClean="0">
                          <a:effectLst/>
                        </a:rPr>
                        <a:t>39M</a:t>
                      </a:r>
                      <a:endParaRPr lang="is-I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40M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 dirty="0" smtClean="0">
                          <a:effectLst/>
                        </a:rPr>
                        <a:t>41M</a:t>
                      </a:r>
                      <a:endParaRPr lang="is-I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 smtClean="0">
                          <a:effectLst/>
                        </a:rPr>
                        <a:t>44M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69M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94352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Линейная регрессия</a:t>
            </a:r>
            <a:endParaRPr lang="ru-RU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>
              <a:xfrm>
                <a:off x="0" y="1059582"/>
                <a:ext cx="9144000" cy="3943350"/>
              </a:xfrm>
              <a:solidFill>
                <a:schemeClr val="bg1"/>
              </a:solidFill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2400" dirty="0" smtClean="0"/>
                  <a:t>Модель </a:t>
                </a:r>
                <a:r>
                  <a:rPr lang="ru-RU" sz="2400" b="1" dirty="0"/>
                  <a:t>линейной </a:t>
                </a:r>
                <a:r>
                  <a:rPr lang="ru-RU" sz="2400" b="1" dirty="0" smtClean="0"/>
                  <a:t>регрессии </a:t>
                </a:r>
                <a:r>
                  <a:rPr lang="ru-RU" sz="2400" dirty="0" smtClean="0"/>
                  <a:t>имеет вид:</a:t>
                </a:r>
                <a:endParaRPr lang="ru-RU" sz="24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𝑦</m:t>
                    </m:r>
                    <m:r>
                      <a:rPr lang="ru-RU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limLoc m:val="undOvr"/>
                        <m:ctrlPr>
                          <a:rPr lang="ru-RU" sz="2400" i="1">
                            <a:latin typeface="Cambria Math"/>
                          </a:rPr>
                        </m:ctrlPr>
                      </m:naryPr>
                      <m:sub>
                        <m:r>
                          <a:rPr lang="ru-RU" sz="2400" i="1">
                            <a:latin typeface="Cambria Math"/>
                          </a:rPr>
                          <m:t>𝑗</m:t>
                        </m:r>
                        <m:r>
                          <a:rPr lang="ru-RU" sz="24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ru-RU" sz="2400" i="1">
                            <a:latin typeface="Cambria Math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ru-RU" sz="24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latin typeface="Cambria Math"/>
                              </a:rPr>
                              <m:t>𝑗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nary>
                  </m:oMath>
                </a14:m>
                <a:r>
                  <a:rPr lang="ru-RU" sz="2400" dirty="0"/>
                  <a:t>,</a:t>
                </a:r>
                <a:r>
                  <a:rPr lang="en-US" sz="2400" dirty="0" smtClean="0"/>
                  <a:t> </a:t>
                </a:r>
              </a:p>
              <a:p>
                <a:pPr marL="0" indent="0">
                  <a:buNone/>
                </a:pPr>
                <a:r>
                  <a:rPr lang="ru-RU" sz="2400" dirty="0" smtClean="0"/>
                  <a:t>где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ru-RU" sz="2400" dirty="0"/>
                  <a:t>- значение признака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𝑗</m:t>
                    </m:r>
                  </m:oMath>
                </a14:m>
                <a:r>
                  <a:rPr lang="ru-RU" sz="2400" dirty="0" smtClean="0"/>
                  <a:t>.</a:t>
                </a:r>
                <a:endParaRPr lang="ru-RU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ru-RU" sz="2400" dirty="0" smtClean="0"/>
                  <a:t>Коэффициенты регрессии будем находить с помощью </a:t>
                </a:r>
                <a:r>
                  <a:rPr lang="ru-RU" sz="2400" b="1" dirty="0" smtClean="0"/>
                  <a:t>метода </a:t>
                </a:r>
                <a:r>
                  <a:rPr lang="ru-RU" sz="2400" b="1" dirty="0"/>
                  <a:t>гребневой </a:t>
                </a:r>
                <a:r>
                  <a:rPr lang="ru-RU" sz="2400" b="1" dirty="0" smtClean="0"/>
                  <a:t>регрессии</a:t>
                </a:r>
                <a:r>
                  <a:rPr lang="ru-RU" sz="2400" dirty="0" smtClean="0"/>
                  <a:t>:</a:t>
                </a:r>
                <a:endParaRPr lang="ru-RU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800" i="1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ru-RU" sz="1800" i="1">
                              <a:latin typeface="Cambria Math"/>
                            </a:rPr>
                            <m:t>гр</m:t>
                          </m:r>
                        </m:sub>
                      </m:sSub>
                      <m:d>
                        <m:dPr>
                          <m:ctrlPr>
                            <a:rPr lang="ru-RU" sz="1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ru-RU" sz="1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ru-RU" sz="1800" i="1">
                              <a:latin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ru-RU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ru-RU" sz="1800" i="1">
                          <a:latin typeface="Cambria Math"/>
                        </a:rPr>
                        <m:t>≔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sz="1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ru-RU" sz="1800" i="1">
                              <a:latin typeface="Cambria Math"/>
                            </a:rPr>
                            <m:t>𝑖</m:t>
                          </m:r>
                          <m:r>
                            <a:rPr lang="ru-RU" sz="18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ru-RU" sz="18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ru-RU" sz="1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1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1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800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ru-RU" sz="18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ru-RU" sz="18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u-RU" sz="1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ru-RU" sz="1800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ru-RU" sz="1800" i="1">
                                      <a:latin typeface="Cambria Math"/>
                                    </a:rPr>
                                    <m:t>−</m:t>
                                  </m:r>
                                  <m:nary>
                                    <m:naryPr>
                                      <m:chr m:val="∑"/>
                                      <m:limLoc m:val="undOvr"/>
                                      <m:ctrlPr>
                                        <a:rPr lang="ru-RU" sz="1800" i="1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ru-RU" sz="1800" i="1">
                                          <a:latin typeface="Cambria Math"/>
                                        </a:rPr>
                                        <m:t>𝑗</m:t>
                                      </m:r>
                                      <m:r>
                                        <a:rPr lang="ru-RU" sz="1800" i="1">
                                          <a:latin typeface="Cambria Math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ru-RU" sz="1800" i="1">
                                          <a:latin typeface="Cambria Math"/>
                                        </a:rPr>
                                        <m:t>𝑚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ru-RU" sz="18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800" i="1">
                                              <a:latin typeface="Cambria Math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ru-RU" sz="1800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nary>
                                  <m:sSubSup>
                                    <m:sSubSupPr>
                                      <m:ctrlPr>
                                        <a:rPr lang="ru-RU" sz="18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18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ru-RU" sz="18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𝑗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ru-RU" sz="1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ru-RU" sz="1800" b="0" i="1" smtClean="0">
                          <a:latin typeface="Cambria Math"/>
                        </a:rPr>
                        <m:t>+</m:t>
                      </m:r>
                      <m:r>
                        <a:rPr lang="ru-RU" sz="2000" i="1">
                          <a:latin typeface="Cambria Math"/>
                        </a:rPr>
                        <m:t>𝛼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sz="1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ru-RU" sz="1800" i="1">
                              <a:latin typeface="Cambria Math"/>
                            </a:rPr>
                            <m:t>=</m:t>
                          </m:r>
                          <m:r>
                            <a:rPr lang="en-US" sz="18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lang="ru-RU" sz="1800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ru-RU" sz="1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ru-RU" sz="1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ru-RU" sz="1800" i="1">
                          <a:latin typeface="Cambria Math"/>
                        </a:rPr>
                        <m:t>→</m:t>
                      </m:r>
                      <m:limLow>
                        <m:limLowPr>
                          <m:ctrlPr>
                            <a:rPr lang="ru-RU" sz="1800" i="1"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ru-RU" sz="1800">
                              <a:latin typeface="Cambria Math"/>
                            </a:rPr>
                            <m:t>min</m:t>
                          </m:r>
                        </m:e>
                        <m:lim>
                          <m:r>
                            <a:rPr lang="en-US" sz="1800" i="1">
                              <a:latin typeface="Cambria Math"/>
                            </a:rPr>
                            <m:t>𝑤</m:t>
                          </m:r>
                        </m:lim>
                      </m:limLow>
                    </m:oMath>
                  </m:oMathPara>
                </a14:m>
                <a:endParaRPr lang="en-US" sz="200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2000" dirty="0"/>
                        <m:t>где  </m:t>
                      </m:r>
                      <m:r>
                        <a:rPr lang="ru-RU" sz="2000" i="1">
                          <a:latin typeface="Cambria Math"/>
                        </a:rPr>
                        <m:t>𝛼</m:t>
                      </m:r>
                      <m:r>
                        <a:rPr lang="ru-RU" sz="2000" i="1">
                          <a:latin typeface="Cambria Math"/>
                        </a:rPr>
                        <m:t>≥0</m:t>
                      </m:r>
                    </m:oMath>
                  </m:oMathPara>
                </a14:m>
                <a:endParaRPr lang="ru-RU" sz="2000" dirty="0"/>
              </a:p>
              <a:p>
                <a:pPr marL="0" indent="0">
                  <a:buNone/>
                </a:pPr>
                <a:endParaRPr lang="ru-RU" sz="2400" dirty="0" smtClean="0"/>
              </a:p>
              <a:p>
                <a:pPr marL="0" indent="0">
                  <a:buNone/>
                </a:pPr>
                <a:endParaRPr lang="ru-RU" sz="2400" dirty="0"/>
              </a:p>
            </p:txBody>
          </p:sp>
        </mc:Choice>
        <mc:Fallback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59582"/>
                <a:ext cx="9144000" cy="3943350"/>
              </a:xfrm>
              <a:blipFill rotWithShape="1">
                <a:blip r:embed="rId2"/>
                <a:stretch>
                  <a:fillRect l="-1000" t="-12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29357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Как найти коэффициенты регрессии?</a:t>
            </a:r>
            <a:endParaRPr lang="ru-RU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>
              <a:xfrm>
                <a:off x="0" y="1200150"/>
                <a:ext cx="9144000" cy="374786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ru-RU" sz="2400" dirty="0" smtClean="0"/>
                  <a:t>Запишем </a:t>
                </a:r>
                <a:r>
                  <a:rPr lang="ru-RU" sz="2400" dirty="0"/>
                  <a:t>данную задачу в матричной форме, используя евклидову норму: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2400" i="1"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ru-RU" sz="2400" i="1">
                                  <a:latin typeface="Cambria Math"/>
                                </a:rPr>
                                <m:t>𝑤</m:t>
                              </m:r>
                              <m:r>
                                <a:rPr lang="ru-RU" sz="2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ru-RU" sz="2400" i="1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ru-RU" sz="24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ru-RU" sz="2400" i="1">
                          <a:latin typeface="Cambria Math"/>
                        </a:rPr>
                        <m:t>+</m:t>
                      </m:r>
                      <m:r>
                        <a:rPr lang="ru-RU" sz="2400" i="1">
                          <a:latin typeface="Cambria Math"/>
                        </a:rPr>
                        <m:t>𝛼</m:t>
                      </m:r>
                      <m:sSubSup>
                        <m:sSubSupPr>
                          <m:ctrlPr>
                            <a:rPr lang="ru-RU" sz="2400" i="1"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𝑤</m:t>
                              </m:r>
                            </m:e>
                          </m:d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ru-RU" sz="24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ru-RU" sz="2400" i="1">
                          <a:latin typeface="Cambria Math"/>
                        </a:rPr>
                        <m:t>→</m:t>
                      </m:r>
                      <m:limLow>
                        <m:limLowPr>
                          <m:ctrlPr>
                            <a:rPr lang="ru-RU" sz="2400" i="1"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ru-RU" sz="2400">
                              <a:latin typeface="Cambria Math"/>
                            </a:rPr>
                            <m:t>min</m:t>
                          </m:r>
                        </m:e>
                        <m:lim>
                          <m:r>
                            <a:rPr lang="en-US" sz="2400" i="1">
                              <a:latin typeface="Cambria Math"/>
                            </a:rPr>
                            <m:t>𝑤</m:t>
                          </m:r>
                        </m:lim>
                      </m:limLow>
                    </m:oMath>
                  </m:oMathPara>
                </a14:m>
                <a:endParaRPr lang="ru-RU" sz="2400" dirty="0"/>
              </a:p>
              <a:p>
                <a:pPr marL="0" indent="0">
                  <a:buNone/>
                </a:pPr>
                <a:r>
                  <a:rPr lang="ru-RU" sz="2400" dirty="0"/>
                  <a:t>где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ru-RU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ru-RU" sz="2400" i="1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ru-RU" sz="2400" i="1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ru-RU" sz="2400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)=</m:t>
                    </m:r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1 </m:t>
                              </m:r>
                            </m:e>
                          </m:mr>
                          <m:m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…  </m:t>
                              </m:r>
                            </m:e>
                          </m:mr>
                          <m:m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ru-RU" sz="2400" i="1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…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ru-RU" sz="2400" i="1">
                                      <a:latin typeface="Cambria Math"/>
                                    </a:rPr>
                                    <m:t>𝑚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…</m:t>
                              </m:r>
                            </m:e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…</m:t>
                              </m:r>
                            </m:e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…</m:t>
                              </m:r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ru-RU" sz="2400" i="1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…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ru-RU" sz="2400" i="1">
                                      <a:latin typeface="Cambria Math"/>
                                    </a:rPr>
                                    <m:t>𝑚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  <m:r>
                      <a:rPr lang="ru-RU" sz="2400" i="1">
                        <a:latin typeface="Cambria Math"/>
                      </a:rPr>
                      <m:t>,</m:t>
                    </m:r>
                    <m:r>
                      <a:rPr lang="ru-RU" sz="2400" i="1">
                        <a:latin typeface="Cambria Math"/>
                      </a:rPr>
                      <m:t>𝑤</m:t>
                    </m:r>
                    <m:r>
                      <a:rPr lang="ru-RU" sz="2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…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ru-RU" sz="2400" i="1">
                        <a:latin typeface="Cambria Math"/>
                      </a:rPr>
                      <m:t>,</m:t>
                    </m:r>
                    <m:r>
                      <a:rPr lang="ru-RU" sz="2400" i="1">
                        <a:latin typeface="Cambria Math"/>
                      </a:rPr>
                      <m:t>𝑦</m:t>
                    </m:r>
                    <m:r>
                      <a:rPr lang="ru-RU" sz="2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…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ru-RU" sz="2400" dirty="0" smtClean="0"/>
              </a:p>
              <a:p>
                <a:pPr marL="0" indent="0">
                  <a:buNone/>
                </a:pPr>
                <a:endParaRPr lang="ru-RU" sz="2400" dirty="0" smtClean="0"/>
              </a:p>
              <a:p>
                <a:pPr marL="0" indent="0">
                  <a:buNone/>
                </a:pPr>
                <a:r>
                  <a:rPr lang="ru-RU" sz="2400" dirty="0" smtClean="0"/>
                  <a:t>Необходимое </a:t>
                </a:r>
                <a:r>
                  <a:rPr lang="ru-RU" sz="2400" dirty="0"/>
                  <a:t>условие </a:t>
                </a:r>
                <a:r>
                  <a:rPr lang="ru-RU" sz="2400" dirty="0" smtClean="0"/>
                  <a:t>минимума функции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гр</m:t>
                        </m:r>
                      </m:sub>
                    </m:sSub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ru-RU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ru-RU" sz="2400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2400" dirty="0" smtClean="0"/>
                  <a:t> имеет </a:t>
                </a:r>
                <a:r>
                  <a:rPr lang="ru-RU" sz="2400" dirty="0"/>
                  <a:t>вид:</a:t>
                </a:r>
                <a:endParaRPr lang="ru-RU" sz="240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ru-RU" sz="2400" i="1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̃"/>
                          <m:ctrlPr>
                            <a:rPr lang="ru-RU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ru-RU" sz="2400" i="1">
                              <a:latin typeface="Cambria Math"/>
                            </a:rPr>
                            <m:t>𝑋</m:t>
                          </m:r>
                        </m:e>
                      </m:acc>
                      <m:r>
                        <a:rPr lang="ru-RU" sz="2400" i="1">
                          <a:latin typeface="Cambria Math"/>
                        </a:rPr>
                        <m:t>+</m:t>
                      </m:r>
                      <m:r>
                        <a:rPr lang="ru-RU" sz="2400" i="1">
                          <a:latin typeface="Cambria Math"/>
                        </a:rPr>
                        <m:t>𝛼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ru-RU" sz="2400" i="1">
                          <a:latin typeface="Cambria Math"/>
                        </a:rPr>
                        <m:t>)</m:t>
                      </m:r>
                      <m:acc>
                        <m:accPr>
                          <m:chr m:val="̂"/>
                          <m:ctrlPr>
                            <a:rPr lang="ru-RU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ru-RU" sz="2400" i="1">
                              <a:latin typeface="Cambria Math"/>
                            </a:rPr>
                            <m:t>𝑤</m:t>
                          </m:r>
                        </m:e>
                      </m:acc>
                      <m:r>
                        <a:rPr lang="ru-RU" sz="2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400" i="1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ru-RU" sz="2400" i="1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ru-RU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ru-RU" sz="2400" i="1">
                            <a:latin typeface="Cambria Math"/>
                          </a:rPr>
                          <m:t>𝑤</m:t>
                        </m:r>
                      </m:e>
                    </m:acc>
                  </m:oMath>
                </a14:m>
                <a:r>
                  <a:rPr lang="ru-RU" sz="2400" dirty="0" smtClean="0"/>
                  <a:t> можно найти, решив эту систему линейных уравнений.</a:t>
                </a:r>
                <a:endParaRPr lang="ru-RU" sz="2400" dirty="0"/>
              </a:p>
              <a:p>
                <a:pPr marL="0" indent="0">
                  <a:buNone/>
                </a:pPr>
                <a:endParaRPr lang="ru-RU" sz="2400" dirty="0"/>
              </a:p>
            </p:txBody>
          </p:sp>
        </mc:Choice>
        <mc:Fallback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00150"/>
                <a:ext cx="9144000" cy="3747863"/>
              </a:xfrm>
              <a:blipFill rotWithShape="1">
                <a:blip r:embed="rId3"/>
                <a:stretch>
                  <a:fillRect l="-800" t="-1951" r="-4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87979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Онлайн </a:t>
            </a:r>
            <a:r>
              <a:rPr lang="ru-RU" b="1" dirty="0">
                <a:solidFill>
                  <a:schemeClr val="bg1"/>
                </a:solidFill>
              </a:rPr>
              <a:t>обработка</a:t>
            </a:r>
            <a:endParaRPr lang="ru-RU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>
              <a:xfrm>
                <a:off x="0" y="1200150"/>
                <a:ext cx="9144000" cy="3943350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̃"/>
                          <m:ctrlPr>
                            <a:rPr lang="ru-RU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ru-RU" sz="2400" i="1">
                              <a:latin typeface="Cambria Math"/>
                            </a:rPr>
                            <m:t>𝑋</m:t>
                          </m:r>
                        </m:e>
                      </m:acc>
                      <m:r>
                        <a:rPr lang="ru-RU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ru-RU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ru-RU" sz="24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2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ru-RU" sz="2400" i="1">
                                        <a:latin typeface="Cambria Math"/>
                                      </a:rPr>
                                      <m:t>1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…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ru-RU" sz="24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2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ru-RU" sz="2400" i="1">
                                        <a:latin typeface="Cambria Math"/>
                                      </a:rPr>
                                      <m:t>1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ru-RU" sz="2400" i="1" smtClean="0">
                                    <a:latin typeface="Cambria Math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ru-RU" sz="24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2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ru-RU" sz="2400" i="1">
                                        <a:latin typeface="Cambria Math"/>
                                      </a:rPr>
                                      <m:t>𝑚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…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ru-RU" sz="24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2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ru-RU" sz="2400" i="1">
                                        <a:latin typeface="Cambria Math"/>
                                      </a:rPr>
                                      <m:t>𝑚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ru-RU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1 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ru-RU" sz="24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2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ru-RU" sz="2400" i="1">
                                        <a:latin typeface="Cambria Math"/>
                                      </a:rPr>
                                      <m:t>1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…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ru-RU" sz="24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2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ru-RU" sz="2400" i="1">
                                        <a:latin typeface="Cambria Math"/>
                                      </a:rPr>
                                      <m:t>𝑚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ru-RU" sz="24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2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ru-RU" sz="2400" i="1">
                                        <a:latin typeface="Cambria Math"/>
                                      </a:rPr>
                                      <m:t>1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…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ru-RU" sz="24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2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ru-RU" sz="2400" i="1">
                                        <a:latin typeface="Cambria Math"/>
                                      </a:rPr>
                                      <m:t>𝑚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ru-RU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nary>
                                  <m:naryPr>
                                    <m:chr m:val="∑"/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4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nary>
                              </m:e>
                              <m:e>
                                <m:nary>
                                  <m:naryPr>
                                    <m:chr m:val="∑"/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4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  <m:e>
                                    <m:sSubSup>
                                      <m:sSubSupPr>
                                        <m:ctrlPr>
                                          <a:rPr lang="ru-RU" sz="2400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ru-RU" sz="2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ru-RU" sz="24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p>
                                    </m:sSubSup>
                                  </m:e>
                                </m:nary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…</m:t>
                                </m:r>
                              </m:e>
                              <m:e>
                                <m:nary>
                                  <m:naryPr>
                                    <m:chr m:val="∑"/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4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  <m:e>
                                    <m:sSubSup>
                                      <m:sSubSupPr>
                                        <m:ctrlPr>
                                          <a:rPr lang="ru-RU" sz="2400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ru-RU" sz="2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sup>
                                    </m:sSubSup>
                                  </m:e>
                                </m:nary>
                              </m:e>
                            </m:mr>
                            <m:mr>
                              <m:e>
                                <m:nary>
                                  <m:naryPr>
                                    <m:chr m:val="∑"/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4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  <m:e>
                                    <m:sSubSup>
                                      <m:sSubSupPr>
                                        <m:ctrlPr>
                                          <a:rPr lang="ru-RU" sz="2400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ru-RU" sz="2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ru-RU" sz="24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p>
                                    </m:sSubSup>
                                  </m:e>
                                </m:nary>
                              </m:e>
                              <m:e>
                                <m:nary>
                                  <m:naryPr>
                                    <m:chr m:val="∑"/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4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(</m:t>
                                        </m:r>
                                        <m:sSubSup>
                                          <m:sSubSupPr>
                                            <m:ctrlPr>
                                              <a:rPr lang="ru-RU" sz="2400" i="1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ru-RU" sz="2400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ru-RU" sz="2400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p>
                                        </m:sSubSup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…</m:t>
                                </m:r>
                              </m:e>
                              <m:e>
                                <m:nary>
                                  <m:naryPr>
                                    <m:chr m:val="∑"/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4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  <m:e>
                                    <m:sSubSup>
                                      <m:sSubSupPr>
                                        <m:ctrlPr>
                                          <a:rPr lang="ru-RU" sz="2400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ru-RU" sz="2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p>
                                    </m:sSubSup>
                                    <m:sSubSup>
                                      <m:sSubSupPr>
                                        <m:ctrlPr>
                                          <a:rPr lang="ru-RU" sz="2400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ru-RU" sz="2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sup>
                                    </m:sSubSup>
                                  </m:e>
                                </m:nary>
                              </m:e>
                            </m:mr>
                            <m:mr>
                              <m:e>
                                <m:r>
                                  <a:rPr lang="en-US" sz="2400" i="1" smtClean="0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nary>
                                  <m:naryPr>
                                    <m:chr m:val="∑"/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4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  <m:e>
                                    <m:sSubSup>
                                      <m:sSubSupPr>
                                        <m:ctrlPr>
                                          <a:rPr lang="ru-RU" sz="2400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ru-RU" sz="2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sup>
                                    </m:sSubSup>
                                  </m:e>
                                </m:nary>
                              </m:e>
                              <m:e>
                                <m:nary>
                                  <m:naryPr>
                                    <m:chr m:val="∑"/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4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  <m:e>
                                    <m:sSubSup>
                                      <m:sSubSupPr>
                                        <m:ctrlPr>
                                          <a:rPr lang="ru-RU" sz="2400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ru-RU" sz="2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p>
                                    </m:sSubSup>
                                    <m:sSubSup>
                                      <m:sSubSupPr>
                                        <m:ctrlPr>
                                          <a:rPr lang="ru-RU" sz="2400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ru-RU" sz="2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sup>
                                    </m:sSubSup>
                                  </m:e>
                                </m:nary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…</m:t>
                                </m:r>
                              </m:e>
                              <m:e>
                                <m:nary>
                                  <m:naryPr>
                                    <m:chr m:val="∑"/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4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(</m:t>
                                        </m:r>
                                        <m:sSubSup>
                                          <m:sSubSupPr>
                                            <m:ctrlPr>
                                              <a:rPr lang="ru-RU" sz="2400" i="1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ru-RU" sz="2400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400" b="0" i="1" smtClean="0">
                                                <a:latin typeface="Cambria Math"/>
                                              </a:rPr>
                                              <m:t>𝑚</m:t>
                                            </m:r>
                                          </m:sup>
                                        </m:sSubSup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</m:mr>
                          </m:m>
                        </m:e>
                      </m:d>
                      <m:r>
                        <a:rPr lang="ru-RU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4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4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ru-RU" sz="2400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ru-RU" sz="2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ru-RU" sz="24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p>
                                    </m:sSubSup>
                                  </m:e>
                                  <m:e>
                                    <m:r>
                                      <a:rPr lang="ru-RU" sz="2400" i="1"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ru-RU" sz="2400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ru-RU" sz="2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sup>
                                    </m:sSubSup>
                                  </m:e>
                                </m:m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ru-RU" sz="2400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ru-RU" sz="2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ru-RU" sz="24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p>
                                    </m:sSubSup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(</m:t>
                                        </m:r>
                                        <m:sSubSup>
                                          <m:sSubSupPr>
                                            <m:ctrlPr>
                                              <a:rPr lang="ru-RU" sz="2400" i="1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ru-RU" sz="2400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ru-RU" sz="2400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p>
                                        </m:sSubSup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r>
                                      <a:rPr lang="ru-RU" sz="2400" i="1"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ru-RU" sz="2400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ru-RU" sz="2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p>
                                    </m:sSubSup>
                                    <m:sSubSup>
                                      <m:sSubSupPr>
                                        <m:ctrlPr>
                                          <a:rPr lang="ru-RU" sz="2400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ru-RU" sz="2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sup>
                                    </m:sSubSup>
                                  </m:e>
                                </m:mr>
                                <m:m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ru-RU" sz="2400" i="1">
                                        <a:latin typeface="Cambria Math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ru-RU" sz="2400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ru-RU" sz="2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sup>
                                    </m:sSubSup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ru-RU" sz="2400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ru-RU" sz="2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p>
                                    </m:sSubSup>
                                    <m:sSubSup>
                                      <m:sSubSupPr>
                                        <m:ctrlPr>
                                          <a:rPr lang="ru-RU" sz="2400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ru-RU" sz="2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sup>
                                    </m:sSubSup>
                                  </m:e>
                                  <m:e>
                                    <m:r>
                                      <a:rPr lang="ru-RU" sz="2400" i="1"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(</m:t>
                                        </m:r>
                                        <m:sSubSup>
                                          <m:sSubSupPr>
                                            <m:ctrlPr>
                                              <a:rPr lang="ru-RU" sz="2400" i="1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ru-RU" sz="2400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400" i="1">
                                                <a:latin typeface="Cambria Math"/>
                                              </a:rPr>
                                              <m:t>𝑚</m:t>
                                            </m:r>
                                          </m:sup>
                                        </m:sSubSup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mr>
                              </m:m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ru-RU" sz="2400" dirty="0" smtClean="0"/>
              </a:p>
            </p:txBody>
          </p:sp>
        </mc:Choice>
        <mc:Fallback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00150"/>
                <a:ext cx="9144000" cy="394335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38724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Онлайн </a:t>
            </a:r>
            <a:r>
              <a:rPr lang="ru-RU" b="1" dirty="0">
                <a:solidFill>
                  <a:schemeClr val="bg1"/>
                </a:solidFill>
              </a:rPr>
              <a:t>обработка</a:t>
            </a:r>
            <a:endParaRPr lang="ru-RU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>
              <a:xfrm>
                <a:off x="0" y="1200150"/>
                <a:ext cx="9144000" cy="39433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ru-RU" sz="2400" i="1"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ru-RU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ru-RU" sz="24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2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ru-RU" sz="2400" i="1">
                                        <a:latin typeface="Cambria Math"/>
                                      </a:rPr>
                                      <m:t>1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…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ru-RU" sz="24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2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ru-RU" sz="2400" i="1">
                                        <a:latin typeface="Cambria Math"/>
                                      </a:rPr>
                                      <m:t>1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ru-RU" sz="24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2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ru-RU" sz="2400" i="1">
                                        <a:latin typeface="Cambria Math"/>
                                      </a:rPr>
                                      <m:t>𝑚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…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ru-RU" sz="24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2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ru-RU" sz="2400" i="1">
                                        <a:latin typeface="Cambria Math"/>
                                      </a:rPr>
                                      <m:t>𝑚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ru-RU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ru-RU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ru-RU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nary>
                                  <m:naryPr>
                                    <m:chr m:val="∑"/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4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ru-RU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400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mr>
                            <m:mr>
                              <m:e>
                                <m:nary>
                                  <m:naryPr>
                                    <m:chr m:val="∑"/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4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ru-RU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Sup>
                                          <m:sSubSupPr>
                                            <m:ctrlPr>
                                              <a:rPr lang="ru-RU" sz="2400" i="1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ru-RU" sz="2400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ru-RU" sz="2400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p>
                                        </m:sSubSup>
                                        <m:r>
                                          <a:rPr lang="ru-RU" sz="2400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nary>
                                  <m:naryPr>
                                    <m:chr m:val="∑"/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4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ru-RU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Sup>
                                          <m:sSubSupPr>
                                            <m:ctrlPr>
                                              <a:rPr lang="ru-RU" sz="2400" i="1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ru-RU" sz="2400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400" b="0" i="1" smtClean="0">
                                                <a:latin typeface="Cambria Math"/>
                                              </a:rPr>
                                              <m:t>𝑚</m:t>
                                            </m:r>
                                          </m:sup>
                                        </m:sSubSup>
                                        <m:r>
                                          <a:rPr lang="ru-RU" sz="2400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mr>
                          </m:m>
                        </m:e>
                      </m:d>
                      <m:r>
                        <a:rPr lang="ru-RU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ru-RU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400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ru-RU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Sup>
                                          <m:sSubSupPr>
                                            <m:ctrlPr>
                                              <a:rPr lang="ru-RU" sz="2400" i="1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ru-RU" sz="2400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ru-RU" sz="2400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p>
                                        </m:sSubSup>
                                        <m:r>
                                          <a:rPr lang="ru-RU" sz="2400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ru-RU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Sup>
                                          <m:sSubSupPr>
                                            <m:ctrlPr>
                                              <a:rPr lang="ru-RU" sz="2400" i="1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ru-RU" sz="2400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400" i="1">
                                                <a:latin typeface="Cambria Math"/>
                                              </a:rPr>
                                              <m:t>𝑚</m:t>
                                            </m:r>
                                          </m:sup>
                                        </m:sSubSup>
                                        <m:r>
                                          <a:rPr lang="ru-RU" sz="2400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 smtClean="0"/>
              </a:p>
            </p:txBody>
          </p:sp>
        </mc:Choice>
        <mc:Fallback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00150"/>
                <a:ext cx="9144000" cy="394335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42032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Онлайн гребневая регрессия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2488" y="1203598"/>
            <a:ext cx="8974008" cy="3108543"/>
          </a:xfrm>
          <a:prstGeom prst="rect">
            <a:avLst/>
          </a:prstGeom>
          <a:solidFill>
            <a:srgbClr val="C0E4FF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daal.algorithms.ridge_regression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training, prediction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nTrainVectorsInBlock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10000</a:t>
            </a:r>
            <a:r>
              <a:rPr lang="ru-RU" sz="1400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kumimoji="0" lang="en-US" alt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algorithm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training.Online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readBlockNumber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trainDataSource.loadDataBlock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nTrainVectorsInBlock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mergedData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readBlockNumber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&gt;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ru-RU" sz="1400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algorithm.input.set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training.data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trainData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ru-RU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algorithm.input.set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training.dependentVariables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trainDependentVariables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ru-RU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algorithm.compute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readBlockNumber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trainDataSource.loadDataBlock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nTrainVectorsInBlock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mergedData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trainingResult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algorithm.finalizeCompute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899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Набор данных </a:t>
            </a:r>
            <a:r>
              <a:rPr lang="en-US" b="1" dirty="0" smtClean="0">
                <a:solidFill>
                  <a:schemeClr val="bg1"/>
                </a:solidFill>
              </a:rPr>
              <a:t>Airline</a:t>
            </a:r>
            <a:r>
              <a:rPr lang="en-US" b="1" dirty="0">
                <a:solidFill>
                  <a:schemeClr val="bg1"/>
                </a:solidFill>
              </a:rPr>
              <a:t>*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200150"/>
            <a:ext cx="9144000" cy="35945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Рассмотрим </a:t>
            </a:r>
            <a:r>
              <a:rPr lang="ru-RU" dirty="0"/>
              <a:t>задачу прогнозирования временной задержки </a:t>
            </a:r>
            <a:r>
              <a:rPr lang="ru-RU" dirty="0" smtClean="0"/>
              <a:t>авиарейсов </a:t>
            </a:r>
            <a:r>
              <a:rPr lang="ru-RU" dirty="0"/>
              <a:t>на примере набора данных </a:t>
            </a:r>
            <a:r>
              <a:rPr lang="en-US" dirty="0" smtClean="0"/>
              <a:t>Airline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r>
              <a:rPr lang="en-US" dirty="0"/>
              <a:t>Airline </a:t>
            </a:r>
            <a:r>
              <a:rPr lang="ru-RU" dirty="0" smtClean="0"/>
              <a:t>содержит данные о коммерческих рейсах в период с октября 1988 по апрель 2008, совершаемых на территории США.</a:t>
            </a:r>
          </a:p>
          <a:p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5496" y="4794706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</a:t>
            </a:r>
            <a:r>
              <a:rPr lang="en-US" dirty="0" smtClean="0"/>
              <a:t>http</a:t>
            </a:r>
            <a:r>
              <a:rPr lang="en-US" dirty="0"/>
              <a:t>://kt.ijs.si/elena_ikonomovska/data.html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5118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Набор данных </a:t>
            </a:r>
            <a:r>
              <a:rPr lang="en-US" b="1" dirty="0">
                <a:solidFill>
                  <a:schemeClr val="bg1"/>
                </a:solidFill>
              </a:rPr>
              <a:t>Airline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04168531"/>
              </p:ext>
            </p:extLst>
          </p:nvPr>
        </p:nvGraphicFramePr>
        <p:xfrm>
          <a:off x="107504" y="1221597"/>
          <a:ext cx="8928992" cy="3627882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520280"/>
                <a:gridCol w="6408712"/>
              </a:tblGrid>
              <a:tr h="236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effectLst/>
                        </a:rPr>
                        <a:t>Название признака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b="1">
                          <a:effectLst/>
                        </a:rPr>
                        <a:t>Описание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6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Year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Год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73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Month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Месяц (от 1 до 12)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36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000" b="1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DayofMonth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Число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36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000" b="1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DayofWeek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День недели (от 1 до 7)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36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000" b="1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CRSDepTime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Время</a:t>
                      </a: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вылета по расписанию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36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000" b="1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CRSArrTime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Время</a:t>
                      </a: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прибытия по расписанию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36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000" b="1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UniqueCarrier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Код компании, осуществляющей рейс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36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000" b="1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FlightNum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Номер</a:t>
                      </a: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рейса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36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000" b="1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ActualElapsedTime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Общее время полета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2312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Набор данных </a:t>
            </a:r>
            <a:r>
              <a:rPr lang="en-US" b="1" dirty="0">
                <a:solidFill>
                  <a:schemeClr val="bg1"/>
                </a:solidFill>
              </a:rPr>
              <a:t>Airline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29221518"/>
              </p:ext>
            </p:extLst>
          </p:nvPr>
        </p:nvGraphicFramePr>
        <p:xfrm>
          <a:off x="107504" y="1221597"/>
          <a:ext cx="8928992" cy="245364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085080"/>
                <a:gridCol w="6843912"/>
              </a:tblGrid>
              <a:tr h="236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Название признака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>
                          <a:effectLst/>
                        </a:rPr>
                        <a:t>Описание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6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Origin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Код аэропорта вылета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36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Dest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Код аэропорта прибытия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36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Distance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Расстояние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36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Diverted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Отклонение от заданного маршрута (0 и 1)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36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ArrDelay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Насколько позднее или раньше прибыл самолет 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5910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Набор данных </a:t>
            </a:r>
            <a:r>
              <a:rPr lang="en-US" b="1" dirty="0" smtClean="0">
                <a:solidFill>
                  <a:schemeClr val="bg1"/>
                </a:solidFill>
              </a:rPr>
              <a:t>Airline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>
              <a:xfrm>
                <a:off x="0" y="1200150"/>
                <a:ext cx="9144000" cy="3594555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Построим бинарный классификатор, который будет предсказывать задержку прилета рейса. </a:t>
                </a:r>
              </a:p>
              <a:p>
                <a:pPr marL="0" indent="0">
                  <a:buNone/>
                </a:pPr>
                <a:r>
                  <a:rPr lang="ru-RU" dirty="0" smtClean="0"/>
                  <a:t>Если классификатор возвращает 0, то рейс прилетел</a:t>
                </a:r>
                <a:r>
                  <a:rPr lang="en-US" dirty="0" smtClean="0"/>
                  <a:t> </a:t>
                </a:r>
                <a:r>
                  <a:rPr lang="ru-RU" dirty="0" smtClean="0"/>
                  <a:t>вовремя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𝐴𝑟𝑟𝐷𝑒𝑙𝑎𝑦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≤0</m:t>
                    </m:r>
                  </m:oMath>
                </a14:m>
                <a:r>
                  <a:rPr lang="ru-RU" dirty="0" smtClean="0"/>
                  <a:t>). В противном случае классификатор возвращает 1.</a:t>
                </a:r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r>
                  <a:rPr lang="ru-RU" dirty="0" smtClean="0"/>
                  <a:t>Приложение: прокладывание сложных маршрутов.</a:t>
                </a:r>
              </a:p>
              <a:p>
                <a:pPr marL="0" indent="0">
                  <a:buNone/>
                </a:pPr>
                <a:r>
                  <a:rPr lang="ru-RU" dirty="0" smtClean="0"/>
                  <a:t> </a:t>
                </a:r>
              </a:p>
              <a:p>
                <a:pPr marL="0" indent="0">
                  <a:buNone/>
                </a:pPr>
                <a:endParaRPr lang="ru-RU" dirty="0" smtClean="0"/>
              </a:p>
            </p:txBody>
          </p:sp>
        </mc:Choice>
        <mc:Fallback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00150"/>
                <a:ext cx="9144000" cy="3594555"/>
              </a:xfrm>
              <a:blipFill rotWithShape="1">
                <a:blip r:embed="rId2"/>
                <a:stretch>
                  <a:fillRect l="-1533" t="-44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27516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/>
          <a:lstStyle>
            <a:lvl1pPr defTabSz="850391"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Онлайн</a:t>
            </a:r>
            <a:r>
              <a:rPr lang="en-US" dirty="0" smtClean="0"/>
              <a:t> </a:t>
            </a:r>
            <a:r>
              <a:rPr lang="ru-RU" dirty="0" smtClean="0"/>
              <a:t>обработка</a:t>
            </a:r>
            <a:endParaRPr dirty="0"/>
          </a:p>
        </p:txBody>
      </p:sp>
      <p:sp>
        <p:nvSpPr>
          <p:cNvPr id="117" name="Shape 117"/>
          <p:cNvSpPr>
            <a:spLocks noGrp="1"/>
          </p:cNvSpPr>
          <p:nvPr>
            <p:ph type="body" idx="1"/>
          </p:nvPr>
        </p:nvSpPr>
        <p:spPr>
          <a:xfrm>
            <a:off x="0" y="1200151"/>
            <a:ext cx="9144000" cy="387008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r>
              <a:rPr lang="ru-RU" dirty="0" smtClean="0"/>
              <a:t>Обработка данных «онлайн» подразумевает, что данные обрабатываются по частям, вместо обработки данных целиком</a:t>
            </a:r>
            <a:endParaRPr lang="en-US" dirty="0"/>
          </a:p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r>
              <a:rPr lang="ru-RU" dirty="0" smtClean="0"/>
              <a:t>Позволяет уточнять результаты анализа с </a:t>
            </a:r>
            <a:r>
              <a:rPr lang="ru-RU" dirty="0" err="1" smtClean="0"/>
              <a:t>уч</a:t>
            </a:r>
            <a:r>
              <a:rPr lang="en-US" dirty="0" err="1" smtClean="0"/>
              <a:t>ё</a:t>
            </a:r>
            <a:r>
              <a:rPr lang="ru-RU" dirty="0" smtClean="0"/>
              <a:t>том новых данных, без необходимости хранения уже обработанных данных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r>
              <a:rPr lang="ru-RU" dirty="0" smtClean="0"/>
              <a:t>Подходит для потоковой обработки данных.</a:t>
            </a:r>
          </a:p>
        </p:txBody>
      </p:sp>
    </p:spTree>
    <p:extLst>
      <p:ext uri="{BB962C8B-B14F-4D97-AF65-F5344CB8AC3E}">
        <p14:creationId xmlns:p14="http://schemas.microsoft.com/office/powerpoint/2010/main" xmlns="" val="2541099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Предобработка данных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200150"/>
            <a:ext cx="9144000" cy="381987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Пропуски в данных? Нет</a:t>
            </a:r>
          </a:p>
          <a:p>
            <a:pPr marL="0" indent="0">
              <a:buNone/>
            </a:pPr>
            <a:r>
              <a:rPr lang="ru-RU" dirty="0" smtClean="0"/>
              <a:t>Выбросы?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Рассматриваем только рейсы, совершенные в 1988 году.</a:t>
            </a:r>
          </a:p>
          <a:p>
            <a:pPr marL="0" indent="0">
              <a:buNone/>
            </a:pPr>
            <a:r>
              <a:rPr lang="ru-RU" dirty="0" smtClean="0"/>
              <a:t>Удалим категориальные признаки</a:t>
            </a:r>
            <a:r>
              <a:rPr lang="en-US" dirty="0" smtClean="0"/>
              <a:t> </a:t>
            </a:r>
            <a:r>
              <a:rPr lang="en-US" i="1" dirty="0" smtClean="0"/>
              <a:t>Year</a:t>
            </a:r>
            <a:r>
              <a:rPr lang="en-US" dirty="0" smtClean="0"/>
              <a:t>, </a:t>
            </a:r>
            <a:r>
              <a:rPr lang="en-US" i="1" dirty="0" err="1" smtClean="0"/>
              <a:t>DayofMonth</a:t>
            </a:r>
            <a:r>
              <a:rPr lang="en-US" dirty="0" smtClean="0"/>
              <a:t>, </a:t>
            </a:r>
            <a:r>
              <a:rPr lang="en-US" i="1" dirty="0" smtClean="0"/>
              <a:t>Month</a:t>
            </a:r>
            <a:r>
              <a:rPr lang="en-US" dirty="0" smtClean="0"/>
              <a:t>, </a:t>
            </a:r>
            <a:r>
              <a:rPr lang="en-US" i="1" dirty="0" err="1" smtClean="0"/>
              <a:t>FlightNum</a:t>
            </a:r>
            <a:r>
              <a:rPr lang="en-US" dirty="0" smtClean="0"/>
              <a:t>, </a:t>
            </a:r>
            <a:r>
              <a:rPr lang="en-US" i="1" dirty="0" smtClean="0"/>
              <a:t>Diverted</a:t>
            </a:r>
            <a:r>
              <a:rPr lang="ru-RU" dirty="0" smtClean="0"/>
              <a:t> (т.к. признак равен 0 для всех объектов)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ru-RU" dirty="0" err="1" smtClean="0"/>
              <a:t>Бинаризуем</a:t>
            </a:r>
            <a:r>
              <a:rPr lang="ru-RU" dirty="0" smtClean="0"/>
              <a:t> </a:t>
            </a:r>
            <a:r>
              <a:rPr lang="ru-RU" dirty="0"/>
              <a:t>п</a:t>
            </a:r>
            <a:r>
              <a:rPr lang="ru-RU" dirty="0" smtClean="0"/>
              <a:t>ризнаки </a:t>
            </a:r>
            <a:r>
              <a:rPr lang="en-US" i="1" dirty="0" err="1" smtClean="0"/>
              <a:t>UniqueCarrier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en-US" i="1" dirty="0" err="1" smtClean="0"/>
              <a:t>DayofWeek</a:t>
            </a:r>
            <a:r>
              <a:rPr lang="ru-RU" dirty="0" smtClean="0"/>
              <a:t>, </a:t>
            </a:r>
            <a:r>
              <a:rPr lang="en-US" i="1" dirty="0"/>
              <a:t>Origin</a:t>
            </a:r>
            <a:r>
              <a:rPr lang="en-US" dirty="0"/>
              <a:t>, </a:t>
            </a:r>
            <a:r>
              <a:rPr lang="en-US" i="1" dirty="0" err="1"/>
              <a:t>Dest</a:t>
            </a:r>
            <a:r>
              <a:rPr lang="ru-RU" dirty="0" smtClean="0"/>
              <a:t>. Удалим </a:t>
            </a:r>
            <a:r>
              <a:rPr lang="en-US" i="1" dirty="0" err="1" smtClean="0"/>
              <a:t>ArrDelay</a:t>
            </a:r>
            <a:r>
              <a:rPr lang="en-US" dirty="0" smtClean="0"/>
              <a:t>.</a:t>
            </a:r>
            <a:endParaRPr lang="ru-RU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Полученный набор с </a:t>
            </a:r>
            <a:r>
              <a:rPr lang="en-US" dirty="0" smtClean="0"/>
              <a:t>49</a:t>
            </a:r>
            <a:r>
              <a:rPr lang="ru-RU" dirty="0" smtClean="0"/>
              <a:t>3 признаками</a:t>
            </a:r>
            <a:r>
              <a:rPr lang="en-US" dirty="0" smtClean="0"/>
              <a:t> </a:t>
            </a:r>
            <a:r>
              <a:rPr lang="ru-RU" dirty="0" smtClean="0"/>
              <a:t>разделим на обучающую и тестовую выборку </a:t>
            </a:r>
            <a:r>
              <a:rPr lang="en-US" dirty="0" smtClean="0"/>
              <a:t>(</a:t>
            </a:r>
            <a:r>
              <a:rPr lang="ru-RU" dirty="0" smtClean="0"/>
              <a:t>4 101 198 и 1 025 300 </a:t>
            </a:r>
            <a:r>
              <a:rPr lang="en-US" dirty="0" smtClean="0"/>
              <a:t> </a:t>
            </a:r>
            <a:r>
              <a:rPr lang="ru-RU" dirty="0" smtClean="0"/>
              <a:t>объектов соответственно</a:t>
            </a:r>
            <a:r>
              <a:rPr lang="en-US" dirty="0" smtClean="0"/>
              <a:t>)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70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Классификатор</a:t>
            </a:r>
            <a:endParaRPr lang="ru-RU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>
              <a:xfrm>
                <a:off x="0" y="1200150"/>
                <a:ext cx="9144000" cy="359455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Построим бинарный классификатор, который будет использовать регрессию для прогнозирования значени</a:t>
                </a:r>
                <a:r>
                  <a:rPr lang="ru-RU" dirty="0"/>
                  <a:t>я</a:t>
                </a:r>
                <a:r>
                  <a:rPr lang="ru-RU" dirty="0" smtClean="0"/>
                  <a:t> переменной </a:t>
                </a:r>
                <a:r>
                  <a:rPr lang="en-US" i="1" dirty="0" err="1" smtClean="0"/>
                  <a:t>ArrDelay</a:t>
                </a:r>
                <a:r>
                  <a:rPr lang="ru-RU" dirty="0" smtClean="0"/>
                  <a:t>.</a:t>
                </a:r>
              </a:p>
              <a:p>
                <a:pPr marL="0" indent="0">
                  <a:buNone/>
                </a:pPr>
                <a:r>
                  <a:rPr lang="ru-RU" dirty="0" smtClean="0"/>
                  <a:t>В случае когда прогнозируемое значение</a:t>
                </a:r>
                <a:r>
                  <a:rPr lang="en-US" dirty="0" smtClean="0"/>
                  <a:t> </a:t>
                </a:r>
                <a:r>
                  <a:rPr lang="ru-RU" dirty="0" smtClean="0"/>
                  <a:t>больше некоторого порога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ru-RU" dirty="0" smtClean="0"/>
                  <a:t>, то классификатор будет возвращать 1. </a:t>
                </a:r>
                <a:endParaRPr lang="ru-RU" dirty="0"/>
              </a:p>
            </p:txBody>
          </p:sp>
        </mc:Choice>
        <mc:Fallback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00150"/>
                <a:ext cx="9144000" cy="3594555"/>
              </a:xfrm>
              <a:blipFill rotWithShape="1">
                <a:blip r:embed="rId2"/>
                <a:stretch>
                  <a:fillRect l="-1667" t="-22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0895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Сравнение результатов и производительности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65257199"/>
              </p:ext>
            </p:extLst>
          </p:nvPr>
        </p:nvGraphicFramePr>
        <p:xfrm>
          <a:off x="107504" y="1210910"/>
          <a:ext cx="8928991" cy="388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4487"/>
                <a:gridCol w="2642252"/>
                <a:gridCol w="2642252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</a:rPr>
                        <a:t>Время (с)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используемой памяти (МБ)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Online,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BlockSize</a:t>
                      </a:r>
                      <a:r>
                        <a:rPr lang="en-US" baseline="0" dirty="0" smtClean="0"/>
                        <a:t> = 50 000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125.18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 260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Online,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BlockSize</a:t>
                      </a:r>
                      <a:r>
                        <a:rPr lang="en-US" baseline="0" dirty="0" smtClean="0"/>
                        <a:t> = 100 000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122.32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 450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Online,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BlockSize</a:t>
                      </a:r>
                      <a:r>
                        <a:rPr lang="en-US" baseline="0" dirty="0" smtClean="0"/>
                        <a:t> = 200 000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123.66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 830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Online,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BlockSize</a:t>
                      </a:r>
                      <a:r>
                        <a:rPr lang="en-US" baseline="0" dirty="0" smtClean="0"/>
                        <a:t> = 500 000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124.10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 1960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Online,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BlockSize</a:t>
                      </a:r>
                      <a:r>
                        <a:rPr lang="en-US" baseline="0" dirty="0" smtClean="0"/>
                        <a:t> = 1 000 000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125.73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 3840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Online,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BlockSize</a:t>
                      </a:r>
                      <a:r>
                        <a:rPr lang="en-US" baseline="0" dirty="0" smtClean="0"/>
                        <a:t> = 1 500 000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132.90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 5690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Online,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BlockSize</a:t>
                      </a:r>
                      <a:r>
                        <a:rPr lang="en-US" baseline="0" dirty="0" smtClean="0"/>
                        <a:t> = 2 000 000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521.67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 6260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Batch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Memory Corruption Error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6372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>
              <a:xfrm>
                <a:off x="0" y="1203599"/>
                <a:ext cx="9144000" cy="396044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400" dirty="0" smtClean="0"/>
                  <a:t>Точность правильно </a:t>
                </a:r>
                <a:r>
                  <a:rPr lang="ru-RU" sz="2400" dirty="0"/>
                  <a:t>предсказанных </a:t>
                </a:r>
                <a:r>
                  <a:rPr lang="ru-RU" sz="2400" dirty="0" smtClean="0"/>
                  <a:t>классов </a:t>
                </a:r>
                <a:r>
                  <a:rPr lang="ru-RU" sz="2400" dirty="0"/>
                  <a:t>на тестовой выборке</a:t>
                </a:r>
                <a:r>
                  <a:rPr lang="ru-RU" sz="2400" dirty="0" smtClean="0"/>
                  <a:t> для </a:t>
                </a:r>
                <a:r>
                  <a:rPr lang="ru-RU" sz="2400" dirty="0"/>
                  <a:t>всех методов </a:t>
                </a:r>
                <a:r>
                  <a:rPr lang="ru-RU" sz="2400" dirty="0" smtClean="0"/>
                  <a:t>совпадает и </a:t>
                </a:r>
                <a:r>
                  <a:rPr lang="ru-RU" sz="2400" dirty="0"/>
                  <a:t>равна 0.7</a:t>
                </a:r>
                <a:r>
                  <a:rPr lang="en-US" sz="2400" dirty="0"/>
                  <a:t>372</a:t>
                </a:r>
                <a:r>
                  <a:rPr lang="ru-RU" sz="2400" dirty="0" smtClean="0"/>
                  <a:t> при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𝛼</m:t>
                    </m:r>
                    <m:r>
                      <a:rPr lang="ru-RU" sz="24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ru-RU" sz="2400" dirty="0" smtClean="0"/>
                  <a:t>,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  <a:ea typeface="Cambria Math"/>
                      </a:rPr>
                      <m:t>𝜃</m:t>
                    </m:r>
                    <m:r>
                      <a:rPr lang="ru-RU" sz="2400" i="1">
                        <a:latin typeface="Cambria Math"/>
                        <a:ea typeface="Cambria Math"/>
                      </a:rPr>
                      <m:t>=4.5</m:t>
                    </m:r>
                  </m:oMath>
                </a14:m>
                <a:r>
                  <a:rPr lang="ru-RU" sz="2400" dirty="0" smtClean="0"/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𝛼</m:t>
                    </m:r>
                    <m:r>
                      <a:rPr lang="ru-RU" sz="2400" i="1">
                        <a:latin typeface="Cambria Math"/>
                      </a:rPr>
                      <m:t>=1</m:t>
                    </m:r>
                  </m:oMath>
                </a14:m>
                <a:r>
                  <a:rPr lang="ru-RU" sz="2400" dirty="0"/>
                  <a:t> </a:t>
                </a:r>
                <a:r>
                  <a:rPr lang="ru-RU" sz="2400" dirty="0" smtClean="0"/>
                  <a:t>- значение </a:t>
                </a:r>
                <a:r>
                  <a:rPr lang="ru-RU" sz="2400" dirty="0"/>
                  <a:t>по </a:t>
                </a:r>
                <a:r>
                  <a:rPr lang="ru-RU" sz="2400" dirty="0" smtClean="0"/>
                  <a:t>умолчанию.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  <a:ea typeface="Cambria Math"/>
                      </a:rPr>
                      <m:t>𝜃</m:t>
                    </m:r>
                    <m:r>
                      <a:rPr lang="ru-RU" sz="2400" i="1">
                        <a:latin typeface="Cambria Math"/>
                        <a:ea typeface="Cambria Math"/>
                      </a:rPr>
                      <m:t>=4.5</m:t>
                    </m:r>
                  </m:oMath>
                </a14:m>
                <a:r>
                  <a:rPr lang="ru-RU" sz="2400" dirty="0"/>
                  <a:t> </a:t>
                </a:r>
                <a:r>
                  <a:rPr lang="ru-RU" sz="2400" dirty="0" smtClean="0"/>
                  <a:t>- оптимальное </a:t>
                </a:r>
                <a:r>
                  <a:rPr lang="ru-RU" sz="2400" dirty="0"/>
                  <a:t>значение на интервале [-25,25] с шагом 0.</a:t>
                </a:r>
                <a:r>
                  <a:rPr lang="en-US" sz="2400" dirty="0"/>
                  <a:t>2</a:t>
                </a:r>
                <a:r>
                  <a:rPr lang="ru-RU" sz="2400" dirty="0"/>
                  <a:t>5, при котором </a:t>
                </a:r>
                <a:r>
                  <a:rPr lang="ru-RU" sz="2400" dirty="0" smtClean="0"/>
                  <a:t>точность классификации максимальна. </a:t>
                </a:r>
                <a:endParaRPr lang="ru-RU" sz="2400" dirty="0"/>
              </a:p>
            </p:txBody>
          </p:sp>
        </mc:Choice>
        <mc:Fallback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03599"/>
                <a:ext cx="9144000" cy="3960440"/>
              </a:xfrm>
              <a:blipFill rotWithShape="1">
                <a:blip r:embed="rId3"/>
                <a:stretch>
                  <a:fillRect l="-1000" t="-1231" r="-4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Сравнение результатов и производительности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65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Наивный </a:t>
            </a:r>
            <a:r>
              <a:rPr lang="ru-RU" b="1" dirty="0">
                <a:solidFill>
                  <a:schemeClr val="bg1"/>
                </a:solidFill>
              </a:rPr>
              <a:t>Байес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57158" y="1200151"/>
            <a:ext cx="8358246" cy="339447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Онлайн версия алгоритма наивного Байеса позволяет обучать модели на отдельных блоках данных, после чего объединять промежуточные модели в конечную модель. </a:t>
            </a:r>
          </a:p>
          <a:p>
            <a:r>
              <a:rPr lang="ru-RU" dirty="0" smtClean="0"/>
              <a:t>Такой подход предоставляет возможность:</a:t>
            </a:r>
          </a:p>
          <a:p>
            <a:pPr lvl="1"/>
            <a:r>
              <a:rPr lang="ru-RU" dirty="0" smtClean="0"/>
              <a:t>Обучения моделей на больших объемах данных при ограниченном размере оперативной памяти</a:t>
            </a:r>
          </a:p>
          <a:p>
            <a:pPr lvl="1"/>
            <a:r>
              <a:rPr lang="ru-RU" dirty="0" err="1" smtClean="0"/>
              <a:t>Дообучения</a:t>
            </a:r>
            <a:r>
              <a:rPr lang="ru-RU" dirty="0" smtClean="0"/>
              <a:t> моделей с учетом вновь поступивших данных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013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Бизнес-задача: Рубрикация новостных статей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1200151"/>
            <a:ext cx="8858312" cy="3394472"/>
          </a:xfrm>
        </p:spPr>
        <p:txBody>
          <a:bodyPr>
            <a:normAutofit/>
          </a:bodyPr>
          <a:lstStyle/>
          <a:p>
            <a:r>
              <a:rPr lang="ru-RU" sz="3000" dirty="0" smtClean="0"/>
              <a:t>Задача: построить модель, которая для заданной статьи определяет, к какой рубрики она относится. </a:t>
            </a:r>
          </a:p>
          <a:p>
            <a:endParaRPr lang="ru-RU" sz="3000" dirty="0" smtClean="0"/>
          </a:p>
          <a:p>
            <a:r>
              <a:rPr lang="ru-RU" sz="3000" dirty="0" smtClean="0"/>
              <a:t>Пример: Набор новостных статей «</a:t>
            </a:r>
            <a:r>
              <a:rPr lang="en-GB" sz="3000" dirty="0" smtClean="0"/>
              <a:t>20 Newsgroups</a:t>
            </a:r>
            <a:r>
              <a:rPr lang="ru-RU" sz="3000" dirty="0" smtClean="0"/>
              <a:t>»</a:t>
            </a:r>
          </a:p>
          <a:p>
            <a:pPr lvl="1"/>
            <a:r>
              <a:rPr lang="ru-RU" dirty="0" smtClean="0"/>
              <a:t>18000 новостных статей из 20 различных рубрик. </a:t>
            </a:r>
          </a:p>
          <a:p>
            <a:pPr lvl="1"/>
            <a:r>
              <a:rPr lang="en-US" dirty="0" smtClean="0"/>
              <a:t>URL: </a:t>
            </a:r>
            <a:r>
              <a:rPr lang="en-US" sz="2000" dirty="0" smtClean="0">
                <a:hlinkClick r:id="rId2"/>
              </a:rPr>
              <a:t>http://qwone.com/~jason/20Newsgroups/</a:t>
            </a:r>
            <a:r>
              <a:rPr lang="en-US" sz="2000" dirty="0" smtClean="0"/>
              <a:t> </a:t>
            </a:r>
            <a:endParaRPr lang="ru-RU" sz="2000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18948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Векторное представление текстов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1200150"/>
            <a:ext cx="8572560" cy="380049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Словарь </a:t>
            </a:r>
            <a:r>
              <a:rPr lang="en-US" sz="2800" i="1" dirty="0" smtClean="0"/>
              <a:t>W</a:t>
            </a:r>
            <a:r>
              <a:rPr lang="ru-RU" sz="2800" dirty="0" smtClean="0"/>
              <a:t> – множество слов (после предобработки, нормализации, удаления стоп-слов), </a:t>
            </a:r>
            <a:r>
              <a:rPr lang="en-US" sz="2800" dirty="0" smtClean="0"/>
              <a:t>|</a:t>
            </a:r>
            <a:r>
              <a:rPr lang="en-US" sz="2800" i="1" dirty="0" smtClean="0"/>
              <a:t>W</a:t>
            </a:r>
            <a:r>
              <a:rPr lang="en-US" sz="2800" dirty="0" smtClean="0"/>
              <a:t>| = m</a:t>
            </a:r>
          </a:p>
          <a:p>
            <a:r>
              <a:rPr lang="ru-RU" sz="2800" dirty="0" smtClean="0"/>
              <a:t>Документы </a:t>
            </a:r>
            <a:r>
              <a:rPr lang="en-US" sz="2800" i="1" dirty="0" smtClean="0"/>
              <a:t>D</a:t>
            </a:r>
            <a:r>
              <a:rPr lang="ru-RU" sz="2800" dirty="0" smtClean="0"/>
              <a:t> – множество статей, </a:t>
            </a:r>
            <a:r>
              <a:rPr lang="en-US" sz="2800" dirty="0" smtClean="0"/>
              <a:t>|</a:t>
            </a:r>
            <a:r>
              <a:rPr lang="en-US" sz="2800" i="1" dirty="0" smtClean="0"/>
              <a:t>D</a:t>
            </a:r>
            <a:r>
              <a:rPr lang="en-US" sz="2800" dirty="0" smtClean="0"/>
              <a:t>| = n</a:t>
            </a:r>
            <a:endParaRPr lang="ru-RU" sz="2800" dirty="0" smtClean="0"/>
          </a:p>
          <a:p>
            <a:r>
              <a:rPr lang="ru-RU" sz="2800" dirty="0" smtClean="0"/>
              <a:t>Статья </a:t>
            </a:r>
            <a:r>
              <a:rPr lang="en-US" sz="2800" i="1" dirty="0" smtClean="0"/>
              <a:t>x</a:t>
            </a:r>
            <a:r>
              <a:rPr lang="ru-RU" sz="2800" dirty="0" smtClean="0"/>
              <a:t> представляется как вектор </a:t>
            </a:r>
          </a:p>
          <a:p>
            <a:endParaRPr lang="ru-RU" sz="2800" dirty="0" smtClean="0"/>
          </a:p>
          <a:p>
            <a:r>
              <a:rPr lang="en-US" sz="2800" dirty="0" smtClean="0"/>
              <a:t>Document-term matrix</a:t>
            </a:r>
            <a:r>
              <a:rPr lang="ru-RU" sz="2800" dirty="0" smtClean="0"/>
              <a:t> </a:t>
            </a:r>
            <a:r>
              <a:rPr lang="en-US" sz="2800" i="1" dirty="0" smtClean="0"/>
              <a:t>X</a:t>
            </a:r>
            <a:r>
              <a:rPr lang="en-US" sz="2800" dirty="0" smtClean="0"/>
              <a:t>:</a:t>
            </a:r>
            <a:r>
              <a:rPr lang="ru-RU" sz="2800" dirty="0" smtClean="0"/>
              <a:t> строки – документы, столбцы – слова</a:t>
            </a:r>
          </a:p>
          <a:p>
            <a:endParaRPr lang="ru-RU" sz="2000" dirty="0"/>
          </a:p>
        </p:txBody>
      </p:sp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3286116" y="3071816"/>
          <a:ext cx="2531267" cy="571504"/>
        </p:xfrm>
        <a:graphic>
          <a:graphicData uri="http://schemas.openxmlformats.org/presentationml/2006/ole">
            <p:oleObj spid="_x0000_s3082" name="Формула" r:id="rId3" imgW="1016000" imgH="2286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96273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Векторное представление текстов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0049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Элементы матрицы </a:t>
            </a:r>
            <a:r>
              <a:rPr lang="en-US" sz="2400" dirty="0" smtClean="0"/>
              <a:t>     :</a:t>
            </a:r>
            <a:endParaRPr lang="ru-RU" sz="2400" dirty="0" smtClean="0"/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/>
              <a:t>Term frequency</a:t>
            </a:r>
            <a:r>
              <a:rPr lang="ru-RU" sz="2400" dirty="0" smtClean="0"/>
              <a:t> (</a:t>
            </a:r>
            <a:r>
              <a:rPr lang="en-US" sz="2400" dirty="0" err="1" smtClean="0"/>
              <a:t>tf</a:t>
            </a:r>
            <a:r>
              <a:rPr lang="ru-RU" sz="2400" dirty="0" smtClean="0"/>
              <a:t>): сколько раз слово </a:t>
            </a:r>
            <a:r>
              <a:rPr lang="en-US" sz="2400" i="1" dirty="0" smtClean="0"/>
              <a:t>t</a:t>
            </a:r>
            <a:r>
              <a:rPr lang="en-US" sz="2400" dirty="0" smtClean="0"/>
              <a:t> </a:t>
            </a:r>
            <a:r>
              <a:rPr lang="ru-RU" sz="2400" dirty="0" smtClean="0"/>
              <a:t>встречается в документе</a:t>
            </a:r>
            <a:r>
              <a:rPr lang="en-US" sz="2400" i="1" dirty="0" smtClean="0"/>
              <a:t> d</a:t>
            </a:r>
            <a:r>
              <a:rPr lang="ru-RU" sz="2400" dirty="0" smtClean="0"/>
              <a:t> или производная от этого величина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/>
              <a:t>TF-IDF:</a:t>
            </a:r>
            <a:r>
              <a:rPr lang="ru-RU" sz="2400" dirty="0" smtClean="0"/>
              <a:t> 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3428992" y="1214428"/>
          <a:ext cx="428628" cy="483935"/>
        </p:xfrm>
        <a:graphic>
          <a:graphicData uri="http://schemas.openxmlformats.org/presentationml/2006/ole">
            <p:oleObj spid="_x0000_s4122" name="Формула" r:id="rId3" imgW="203112" imgH="228501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2357421" y="2500312"/>
          <a:ext cx="4414047" cy="428628"/>
        </p:xfrm>
        <a:graphic>
          <a:graphicData uri="http://schemas.openxmlformats.org/presentationml/2006/ole">
            <p:oleObj spid="_x0000_s4123" name="Формула" r:id="rId4" imgW="2095500" imgH="203200" progId="Equation.3">
              <p:embed/>
            </p:oleObj>
          </a:graphicData>
        </a:graphic>
      </p:graphicFrame>
      <p:graphicFrame>
        <p:nvGraphicFramePr>
          <p:cNvPr id="66564" name="Object 4"/>
          <p:cNvGraphicFramePr>
            <a:graphicFrameLocks noChangeAspect="1"/>
          </p:cNvGraphicFramePr>
          <p:nvPr/>
        </p:nvGraphicFramePr>
        <p:xfrm>
          <a:off x="2357422" y="2928940"/>
          <a:ext cx="4071966" cy="891599"/>
        </p:xfrm>
        <a:graphic>
          <a:graphicData uri="http://schemas.openxmlformats.org/presentationml/2006/ole">
            <p:oleObj spid="_x0000_s4124" name="Формула" r:id="rId5" imgW="2032000" imgH="4445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34808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Multinomial Naïve </a:t>
            </a:r>
            <a:r>
              <a:rPr lang="en-US" b="1" dirty="0" err="1" smtClean="0">
                <a:solidFill>
                  <a:schemeClr val="bg1"/>
                </a:solidFill>
              </a:rPr>
              <a:t>Bayes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200151"/>
            <a:ext cx="9144000" cy="3394472"/>
          </a:xfrm>
        </p:spPr>
        <p:txBody>
          <a:bodyPr>
            <a:normAutofit/>
          </a:bodyPr>
          <a:lstStyle/>
          <a:p>
            <a:r>
              <a:rPr lang="ru-RU" dirty="0" smtClean="0"/>
              <a:t>Классификация: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39938" name="Содержимое 5"/>
          <p:cNvGraphicFramePr>
            <a:graphicFrameLocks noChangeAspect="1"/>
          </p:cNvGraphicFramePr>
          <p:nvPr/>
        </p:nvGraphicFramePr>
        <p:xfrm>
          <a:off x="1949450" y="1993900"/>
          <a:ext cx="4457700" cy="1003300"/>
        </p:xfrm>
        <a:graphic>
          <a:graphicData uri="http://schemas.openxmlformats.org/presentationml/2006/ole">
            <p:oleObj spid="_x0000_s5130" name="Формула" r:id="rId3" imgW="1905000" imgH="4318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8596" y="3071816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где</a:t>
            </a:r>
            <a:r>
              <a:rPr lang="ru-RU" sz="2000" i="1" dirty="0" smtClean="0"/>
              <a:t> </a:t>
            </a:r>
            <a:r>
              <a:rPr lang="en-US" sz="2000" i="1" dirty="0" smtClean="0"/>
              <a:t>Y</a:t>
            </a:r>
            <a:r>
              <a:rPr lang="ru-RU" sz="2000" dirty="0" smtClean="0"/>
              <a:t> – множество классов (рубрик), которым может принадлежать объект (документ) </a:t>
            </a:r>
            <a:r>
              <a:rPr lang="en-US" sz="2000" i="1" dirty="0" smtClean="0"/>
              <a:t>x</a:t>
            </a:r>
            <a:r>
              <a:rPr lang="ru-RU" sz="2000" dirty="0" smtClean="0"/>
              <a:t>, </a:t>
            </a:r>
            <a:r>
              <a:rPr lang="en-US" sz="2000" dirty="0" smtClean="0"/>
              <a:t>|</a:t>
            </a:r>
            <a:r>
              <a:rPr lang="en-US" sz="2000" i="1" dirty="0" smtClean="0"/>
              <a:t>Y</a:t>
            </a:r>
            <a:r>
              <a:rPr lang="en-US" sz="2000" dirty="0" smtClean="0"/>
              <a:t>| = k.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06473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Multinomial Naïve </a:t>
            </a:r>
            <a:r>
              <a:rPr lang="en-US" b="1" dirty="0" err="1" smtClean="0">
                <a:solidFill>
                  <a:schemeClr val="bg1"/>
                </a:solidFill>
              </a:rPr>
              <a:t>Bayes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57158" y="1200151"/>
            <a:ext cx="8358246" cy="339447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Апостериорная вероятность класса: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Апостериорная вероятность слова </a:t>
            </a:r>
            <a:r>
              <a:rPr lang="en-US" sz="2800" i="1" dirty="0" err="1" smtClean="0"/>
              <a:t>i</a:t>
            </a:r>
            <a:r>
              <a:rPr lang="ru-RU" sz="2800" dirty="0" smtClean="0"/>
              <a:t> в документе класса </a:t>
            </a:r>
            <a:r>
              <a:rPr lang="en-US" sz="2800" i="1" dirty="0" smtClean="0"/>
              <a:t>v</a:t>
            </a:r>
            <a:r>
              <a:rPr lang="ru-RU" sz="2800" i="1" dirty="0" smtClean="0"/>
              <a:t>: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928794" y="1857370"/>
          <a:ext cx="4957762" cy="839788"/>
        </p:xfrm>
        <a:graphic>
          <a:graphicData uri="http://schemas.openxmlformats.org/presentationml/2006/ole">
            <p:oleObj spid="_x0000_s6186" name="Формула" r:id="rId3" imgW="2324100" imgH="39370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286116" y="3357568"/>
          <a:ext cx="2229120" cy="777870"/>
        </p:xfrm>
        <a:graphic>
          <a:graphicData uri="http://schemas.openxmlformats.org/presentationml/2006/ole">
            <p:oleObj spid="_x0000_s6187" name="Формула" r:id="rId4" imgW="1231366" imgH="431613" progId="Equation.3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778000" y="4243772"/>
          <a:ext cx="1936744" cy="734627"/>
        </p:xfrm>
        <a:graphic>
          <a:graphicData uri="http://schemas.openxmlformats.org/presentationml/2006/ole">
            <p:oleObj spid="_x0000_s6188" name="Формула" r:id="rId5" imgW="965200" imgH="368300" progId="Equation.3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4279900" y="4209128"/>
          <a:ext cx="1720860" cy="566072"/>
        </p:xfrm>
        <a:graphic>
          <a:graphicData uri="http://schemas.openxmlformats.org/presentationml/2006/ole">
            <p:oleObj spid="_x0000_s6189" name="Формула" r:id="rId6" imgW="876300" imgH="292100" progId="Equation.3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6642100" y="4280374"/>
          <a:ext cx="715982" cy="342426"/>
        </p:xfrm>
        <a:graphic>
          <a:graphicData uri="http://schemas.openxmlformats.org/presentationml/2006/ole">
            <p:oleObj spid="_x0000_s6190" name="Формула" r:id="rId7" imgW="368140" imgH="177723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23347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/>
          <a:lstStyle>
            <a:lvl1pPr defTabSz="850391"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Онлайн</a:t>
            </a:r>
            <a:r>
              <a:rPr lang="en-US" dirty="0" smtClean="0"/>
              <a:t> </a:t>
            </a:r>
            <a:r>
              <a:rPr lang="ru-RU" dirty="0" smtClean="0"/>
              <a:t>обработка: алгоритмы</a:t>
            </a:r>
            <a:endParaRPr dirty="0"/>
          </a:p>
        </p:txBody>
      </p:sp>
      <p:sp>
        <p:nvSpPr>
          <p:cNvPr id="117" name="Shape 117"/>
          <p:cNvSpPr>
            <a:spLocks noGrp="1"/>
          </p:cNvSpPr>
          <p:nvPr>
            <p:ph type="body" idx="1"/>
          </p:nvPr>
        </p:nvSpPr>
        <p:spPr>
          <a:xfrm>
            <a:off x="0" y="1200151"/>
            <a:ext cx="9144000" cy="376559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r>
              <a:rPr lang="ru-RU" dirty="0" smtClean="0"/>
              <a:t>После обработки некоторой части данных, алгоритм </a:t>
            </a:r>
            <a:r>
              <a:rPr lang="ru-RU" dirty="0" err="1" smtClean="0"/>
              <a:t>выда</a:t>
            </a:r>
            <a:r>
              <a:rPr lang="en-US" dirty="0" err="1" smtClean="0"/>
              <a:t>ё</a:t>
            </a:r>
            <a:r>
              <a:rPr lang="ru-RU" dirty="0" smtClean="0"/>
              <a:t>т «промежуточные» результаты, которые затем могут использоваться для дальнейшей обработки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r>
              <a:rPr lang="ru-RU" dirty="0" smtClean="0"/>
              <a:t>«Промежуточные» результаты обладают намного меньшим объемом по сравнению с исходными данными, сохраняя необходимую информацию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r>
              <a:rPr lang="ru-RU" dirty="0" smtClean="0"/>
              <a:t>Собранные из разных частей данных «промежуточные» результаты могут быть легко объединены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r>
              <a:rPr lang="ru-RU" dirty="0" smtClean="0"/>
              <a:t>Полученный после объединения результат не приводит к потере точности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217497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Online Multinomial NB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57158" y="1200151"/>
            <a:ext cx="8358246" cy="3394472"/>
          </a:xfrm>
        </p:spPr>
        <p:txBody>
          <a:bodyPr>
            <a:normAutofit/>
          </a:bodyPr>
          <a:lstStyle/>
          <a:p>
            <a:r>
              <a:rPr lang="ru-RU" dirty="0" smtClean="0"/>
              <a:t>Пусть наблюдения матрицы </a:t>
            </a:r>
            <a:r>
              <a:rPr lang="en-US" i="1" dirty="0" smtClean="0"/>
              <a:t>X</a:t>
            </a:r>
            <a:r>
              <a:rPr lang="ru-RU" i="1" dirty="0" smtClean="0"/>
              <a:t> </a:t>
            </a:r>
            <a:r>
              <a:rPr lang="ru-RU" dirty="0" smtClean="0"/>
              <a:t>разделены на </a:t>
            </a:r>
            <a:r>
              <a:rPr lang="en-US" i="1" dirty="0" smtClean="0"/>
              <a:t>B</a:t>
            </a:r>
            <a:r>
              <a:rPr lang="ru-RU" dirty="0" smtClean="0"/>
              <a:t> непересекающихся блоков</a:t>
            </a:r>
          </a:p>
          <a:p>
            <a:r>
              <a:rPr lang="ru-RU" dirty="0" smtClean="0"/>
              <a:t>Таким образом, для каждого блока данных достаточно хранить                                     ,         с помощью которых легко рассчитать параметры объединенной модели. 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2054" name="Object 2"/>
          <p:cNvGraphicFramePr>
            <a:graphicFrameLocks noChangeAspect="1"/>
          </p:cNvGraphicFramePr>
          <p:nvPr/>
        </p:nvGraphicFramePr>
        <p:xfrm>
          <a:off x="4286248" y="2786064"/>
          <a:ext cx="3556000" cy="571500"/>
        </p:xfrm>
        <a:graphic>
          <a:graphicData uri="http://schemas.openxmlformats.org/presentationml/2006/ole">
            <p:oleObj spid="_x0000_s7178" name="Формула" r:id="rId3" imgW="1422400" imgH="2286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31980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Online Multinomial NB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57158" y="1200151"/>
            <a:ext cx="8358246" cy="339447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Апостериорная вероятность класса для отдельного блока данных: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Итоговая апостериорная вероятность класса: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31</a:t>
            </a:fld>
            <a:endParaRPr lang="en-US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3643306" y="1571618"/>
          <a:ext cx="2276475" cy="920750"/>
        </p:xfrm>
        <a:graphic>
          <a:graphicData uri="http://schemas.openxmlformats.org/presentationml/2006/ole">
            <p:oleObj spid="_x0000_s8226" name="Формула" r:id="rId3" imgW="1066800" imgH="43180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14348" y="2428874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где                         – число наблюдений (документов) в блоке </a:t>
            </a:r>
            <a:r>
              <a:rPr lang="en-US" i="1" dirty="0" smtClean="0"/>
              <a:t>b</a:t>
            </a:r>
            <a:r>
              <a:rPr lang="ru-RU" i="1" dirty="0" smtClean="0"/>
              <a:t>,            </a:t>
            </a:r>
            <a:r>
              <a:rPr lang="ru-RU" dirty="0" smtClean="0"/>
              <a:t>– число наблюдений класса </a:t>
            </a:r>
            <a:r>
              <a:rPr lang="en-US" i="1" dirty="0" smtClean="0"/>
              <a:t>v</a:t>
            </a:r>
            <a:r>
              <a:rPr lang="ru-RU" dirty="0" smtClean="0"/>
              <a:t> в блоке </a:t>
            </a:r>
            <a:r>
              <a:rPr lang="en-US" i="1" dirty="0" smtClean="0"/>
              <a:t>b</a:t>
            </a:r>
            <a:r>
              <a:rPr lang="ru-RU" i="1" dirty="0" smtClean="0"/>
              <a:t>.</a:t>
            </a:r>
            <a:endParaRPr lang="ru-RU" dirty="0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1169988" y="2330450"/>
          <a:ext cx="1181100" cy="550863"/>
        </p:xfrm>
        <a:graphic>
          <a:graphicData uri="http://schemas.openxmlformats.org/presentationml/2006/ole">
            <p:oleObj spid="_x0000_s8227" name="Формула" r:id="rId4" imgW="545626" imgH="253780" progId="Equation.3">
              <p:embed/>
            </p:oleObj>
          </a:graphicData>
        </a:graphic>
      </p:graphicFrame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6858016" y="2357436"/>
          <a:ext cx="439738" cy="495300"/>
        </p:xfrm>
        <a:graphic>
          <a:graphicData uri="http://schemas.openxmlformats.org/presentationml/2006/ole">
            <p:oleObj spid="_x0000_s8228" name="Формула" r:id="rId5" imgW="203112" imgH="228501" progId="Equation.3">
              <p:embed/>
            </p:oleObj>
          </a:graphicData>
        </a:graphic>
      </p:graphicFrame>
      <p:graphicFrame>
        <p:nvGraphicFramePr>
          <p:cNvPr id="22537" name="Object 2"/>
          <p:cNvGraphicFramePr>
            <a:graphicFrameLocks noChangeAspect="1"/>
          </p:cNvGraphicFramePr>
          <p:nvPr/>
        </p:nvGraphicFramePr>
        <p:xfrm>
          <a:off x="3571868" y="3714758"/>
          <a:ext cx="2493962" cy="947738"/>
        </p:xfrm>
        <a:graphic>
          <a:graphicData uri="http://schemas.openxmlformats.org/presentationml/2006/ole">
            <p:oleObj spid="_x0000_s8229" name="Формула" r:id="rId6" imgW="1167893" imgH="444307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03545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Online Multinomial NB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57158" y="1200151"/>
            <a:ext cx="8358246" cy="339447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Апостериорная вероятность слова </a:t>
            </a:r>
            <a:r>
              <a:rPr lang="en-US" sz="2400" i="1" dirty="0" err="1" smtClean="0"/>
              <a:t>i</a:t>
            </a:r>
            <a:r>
              <a:rPr lang="ru-RU" sz="2400" dirty="0" smtClean="0"/>
              <a:t> в документе класса </a:t>
            </a:r>
            <a:r>
              <a:rPr lang="en-US" sz="2400" i="1" dirty="0" smtClean="0"/>
              <a:t>v</a:t>
            </a:r>
            <a:r>
              <a:rPr lang="ru-RU" sz="2400" dirty="0" smtClean="0"/>
              <a:t> в блоке </a:t>
            </a:r>
            <a:r>
              <a:rPr lang="en-US" sz="2400" i="1" dirty="0" smtClean="0"/>
              <a:t>b</a:t>
            </a:r>
            <a:r>
              <a:rPr lang="ru-RU" sz="2400" i="1" dirty="0" smtClean="0"/>
              <a:t>:</a:t>
            </a:r>
          </a:p>
          <a:p>
            <a:endParaRPr lang="ru-RU" sz="2800" i="1" dirty="0" smtClean="0"/>
          </a:p>
          <a:p>
            <a:endParaRPr lang="ru-RU" sz="2800" i="1" dirty="0" smtClean="0"/>
          </a:p>
          <a:p>
            <a:r>
              <a:rPr lang="ru-RU" sz="2400" dirty="0" smtClean="0"/>
              <a:t>Итоговая апостериорная вероятность слова </a:t>
            </a:r>
            <a:r>
              <a:rPr lang="en-US" sz="2400" i="1" dirty="0" err="1" smtClean="0"/>
              <a:t>i</a:t>
            </a:r>
            <a:r>
              <a:rPr lang="ru-RU" sz="2400" dirty="0" smtClean="0"/>
              <a:t> в документе класса </a:t>
            </a:r>
            <a:r>
              <a:rPr lang="en-US" sz="2400" i="1" dirty="0" smtClean="0"/>
              <a:t>v</a:t>
            </a:r>
            <a:r>
              <a:rPr lang="ru-RU" sz="2400" i="1" dirty="0" smtClean="0"/>
              <a:t>: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32</a:t>
            </a:fld>
            <a:endParaRPr lang="en-US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428992" y="1643056"/>
          <a:ext cx="2143140" cy="704791"/>
        </p:xfrm>
        <a:graphic>
          <a:graphicData uri="http://schemas.openxmlformats.org/presentationml/2006/ole">
            <p:oleObj spid="_x0000_s9282" name="Формула" r:id="rId3" imgW="1307532" imgH="431613" progId="Equation.3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785786" y="2357436"/>
          <a:ext cx="1785950" cy="627862"/>
        </p:xfrm>
        <a:graphic>
          <a:graphicData uri="http://schemas.openxmlformats.org/presentationml/2006/ole">
            <p:oleObj spid="_x0000_s9283" name="Формула" r:id="rId4" imgW="1041400" imgH="368300" progId="Equation.3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2786050" y="2357436"/>
          <a:ext cx="1672491" cy="500066"/>
        </p:xfrm>
        <a:graphic>
          <a:graphicData uri="http://schemas.openxmlformats.org/presentationml/2006/ole">
            <p:oleObj spid="_x0000_s9284" name="Формула" r:id="rId5" imgW="965200" imgH="292100" progId="Equation.3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4786314" y="2500312"/>
          <a:ext cx="597482" cy="285752"/>
        </p:xfrm>
        <a:graphic>
          <a:graphicData uri="http://schemas.openxmlformats.org/presentationml/2006/ole">
            <p:oleObj spid="_x0000_s9285" name="Формула" r:id="rId6" imgW="368140" imgH="177723" progId="Equation.3">
              <p:embed/>
            </p:oleObj>
          </a:graphicData>
        </a:graphic>
      </p:graphicFrame>
      <p:graphicFrame>
        <p:nvGraphicFramePr>
          <p:cNvPr id="23559" name="Object 3"/>
          <p:cNvGraphicFramePr>
            <a:graphicFrameLocks noChangeAspect="1"/>
          </p:cNvGraphicFramePr>
          <p:nvPr/>
        </p:nvGraphicFramePr>
        <p:xfrm>
          <a:off x="3500430" y="3429006"/>
          <a:ext cx="2045459" cy="714380"/>
        </p:xfrm>
        <a:graphic>
          <a:graphicData uri="http://schemas.openxmlformats.org/presentationml/2006/ole">
            <p:oleObj spid="_x0000_s9286" name="Формула" r:id="rId7" imgW="1231366" imgH="431613" progId="Equation.3">
              <p:embed/>
            </p:oleObj>
          </a:graphicData>
        </a:graphic>
      </p:graphicFrame>
      <p:graphicFrame>
        <p:nvGraphicFramePr>
          <p:cNvPr id="23560" name="Object 4"/>
          <p:cNvGraphicFramePr>
            <a:graphicFrameLocks noChangeAspect="1"/>
          </p:cNvGraphicFramePr>
          <p:nvPr/>
        </p:nvGraphicFramePr>
        <p:xfrm>
          <a:off x="785786" y="4000510"/>
          <a:ext cx="1510854" cy="785818"/>
        </p:xfrm>
        <a:graphic>
          <a:graphicData uri="http://schemas.openxmlformats.org/presentationml/2006/ole">
            <p:oleObj spid="_x0000_s9287" name="Формула" r:id="rId8" imgW="825500" imgH="431800" progId="Equation.3">
              <p:embed/>
            </p:oleObj>
          </a:graphicData>
        </a:graphic>
      </p:graphicFrame>
      <p:graphicFrame>
        <p:nvGraphicFramePr>
          <p:cNvPr id="23561" name="Object 5"/>
          <p:cNvGraphicFramePr>
            <a:graphicFrameLocks noChangeAspect="1"/>
          </p:cNvGraphicFramePr>
          <p:nvPr/>
        </p:nvGraphicFramePr>
        <p:xfrm>
          <a:off x="2786050" y="4143386"/>
          <a:ext cx="1735322" cy="571504"/>
        </p:xfrm>
        <a:graphic>
          <a:graphicData uri="http://schemas.openxmlformats.org/presentationml/2006/ole">
            <p:oleObj spid="_x0000_s9288" name="Формула" r:id="rId9" imgW="876300" imgH="292100" progId="Equation.3">
              <p:embed/>
            </p:oleObj>
          </a:graphicData>
        </a:graphic>
      </p:graphicFrame>
      <p:graphicFrame>
        <p:nvGraphicFramePr>
          <p:cNvPr id="23562" name="Object 6"/>
          <p:cNvGraphicFramePr>
            <a:graphicFrameLocks noChangeAspect="1"/>
          </p:cNvGraphicFramePr>
          <p:nvPr/>
        </p:nvGraphicFramePr>
        <p:xfrm>
          <a:off x="4786314" y="4286262"/>
          <a:ext cx="596641" cy="285753"/>
        </p:xfrm>
        <a:graphic>
          <a:graphicData uri="http://schemas.openxmlformats.org/presentationml/2006/ole">
            <p:oleObj spid="_x0000_s9289" name="Формула" r:id="rId10" imgW="368140" imgH="177723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573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Online Multinomial NB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200151"/>
            <a:ext cx="9144000" cy="339447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Shape 149"/>
          <p:cNvSpPr/>
          <p:nvPr/>
        </p:nvSpPr>
        <p:spPr>
          <a:xfrm>
            <a:off x="1785918" y="1071552"/>
            <a:ext cx="5572164" cy="4071948"/>
          </a:xfrm>
          <a:prstGeom prst="rect">
            <a:avLst/>
          </a:prstGeom>
          <a:solidFill>
            <a:srgbClr val="C0E4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r>
              <a:rPr lang="en-GB" sz="1000" dirty="0" smtClean="0"/>
              <a:t>from </a:t>
            </a:r>
            <a:r>
              <a:rPr lang="en-GB" sz="1000" dirty="0" err="1" smtClean="0"/>
              <a:t>daal.algorithms.multinomial_naive_bayes</a:t>
            </a:r>
            <a:r>
              <a:rPr lang="en-GB" sz="1000" dirty="0" smtClean="0"/>
              <a:t> import prediction, training</a:t>
            </a:r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r>
              <a:rPr lang="en-GB" sz="1000" dirty="0" smtClean="0"/>
              <a:t>from </a:t>
            </a:r>
            <a:r>
              <a:rPr lang="en-GB" sz="1000" dirty="0" err="1" smtClean="0"/>
              <a:t>daal.algorithms</a:t>
            </a:r>
            <a:r>
              <a:rPr lang="en-GB" sz="1000" dirty="0" smtClean="0"/>
              <a:t> import classifier</a:t>
            </a:r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r>
              <a:rPr lang="en-GB" sz="1000" dirty="0" smtClean="0"/>
              <a:t>from </a:t>
            </a:r>
            <a:r>
              <a:rPr lang="en-GB" sz="1000" dirty="0" err="1" smtClean="0"/>
              <a:t>daal.data_management</a:t>
            </a:r>
            <a:r>
              <a:rPr lang="en-GB" sz="1000" dirty="0" smtClean="0"/>
              <a:t> import (</a:t>
            </a:r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r>
              <a:rPr lang="en-GB" sz="1000" dirty="0" smtClean="0"/>
              <a:t>    </a:t>
            </a:r>
            <a:r>
              <a:rPr lang="en-GB" sz="1000" dirty="0" err="1" smtClean="0"/>
              <a:t>FileDataSource</a:t>
            </a:r>
            <a:r>
              <a:rPr lang="en-GB" sz="1000" dirty="0" smtClean="0"/>
              <a:t>, </a:t>
            </a:r>
            <a:r>
              <a:rPr lang="en-GB" sz="1000" dirty="0" err="1" smtClean="0"/>
              <a:t>DataSourceIface</a:t>
            </a:r>
            <a:r>
              <a:rPr lang="en-GB" sz="1000" dirty="0" smtClean="0"/>
              <a:t>,</a:t>
            </a:r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r>
              <a:rPr lang="en-GB" sz="1000" dirty="0" smtClean="0"/>
              <a:t>    </a:t>
            </a:r>
            <a:r>
              <a:rPr lang="en-GB" sz="1000" dirty="0" err="1" smtClean="0"/>
              <a:t>HomogenNumericTable</a:t>
            </a:r>
            <a:r>
              <a:rPr lang="en-GB" sz="1000" dirty="0" smtClean="0"/>
              <a:t>, </a:t>
            </a:r>
            <a:r>
              <a:rPr lang="en-GB" sz="1000" dirty="0" err="1" smtClean="0"/>
              <a:t>MergedNumericTable</a:t>
            </a:r>
            <a:r>
              <a:rPr lang="en-GB" sz="1000" dirty="0" smtClean="0"/>
              <a:t>, </a:t>
            </a:r>
            <a:r>
              <a:rPr lang="en-GB" sz="1000" dirty="0" err="1" smtClean="0"/>
              <a:t>NumericTableIface</a:t>
            </a:r>
            <a:r>
              <a:rPr lang="en-GB" sz="1000" dirty="0" smtClean="0"/>
              <a:t>,</a:t>
            </a:r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r>
              <a:rPr lang="en-GB" sz="1000" dirty="0" smtClean="0"/>
              <a:t>    BlockDescriptor_Float64, </a:t>
            </a:r>
            <a:r>
              <a:rPr lang="en-GB" sz="1000" dirty="0" err="1" smtClean="0"/>
              <a:t>readOnly</a:t>
            </a:r>
            <a:endParaRPr lang="en-GB" sz="1000" dirty="0" smtClean="0"/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r>
              <a:rPr lang="en-GB" sz="1000" dirty="0" smtClean="0"/>
              <a:t>)</a:t>
            </a:r>
            <a:endParaRPr lang="ru-RU" sz="1000" dirty="0" smtClean="0"/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r>
              <a:rPr lang="en-US" sz="1000" dirty="0" smtClean="0"/>
              <a:t>from </a:t>
            </a:r>
            <a:r>
              <a:rPr lang="en-US" sz="1000" dirty="0" err="1" smtClean="0"/>
              <a:t>sklearn</a:t>
            </a:r>
            <a:r>
              <a:rPr lang="en-US" sz="1000" dirty="0" smtClean="0"/>
              <a:t> import metrics</a:t>
            </a:r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r>
              <a:rPr lang="en-US" sz="1000" dirty="0" smtClean="0"/>
              <a:t>import </a:t>
            </a:r>
            <a:r>
              <a:rPr lang="en-US" sz="1000" dirty="0" err="1" smtClean="0"/>
              <a:t>numpy</a:t>
            </a:r>
            <a:r>
              <a:rPr lang="en-US" sz="1000" dirty="0" smtClean="0"/>
              <a:t> as </a:t>
            </a:r>
            <a:r>
              <a:rPr lang="en-US" sz="1000" dirty="0" err="1" smtClean="0"/>
              <a:t>np</a:t>
            </a:r>
            <a:endParaRPr lang="ru-RU" sz="1000" dirty="0" smtClean="0"/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endParaRPr lang="ru-RU" sz="1000" dirty="0" smtClean="0"/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r>
              <a:rPr lang="en-GB" sz="1000" b="1" i="1" dirty="0" smtClean="0"/>
              <a:t># Input data set parameters</a:t>
            </a:r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r>
              <a:rPr lang="en-GB" sz="1000" dirty="0" err="1" smtClean="0"/>
              <a:t>trainDatasetFileName</a:t>
            </a:r>
            <a:r>
              <a:rPr lang="en-GB" sz="1000" dirty="0" smtClean="0"/>
              <a:t> = "</a:t>
            </a:r>
            <a:r>
              <a:rPr lang="en-GB" sz="1000" dirty="0" err="1" smtClean="0"/>
              <a:t>news_train_dense.csv</a:t>
            </a:r>
            <a:r>
              <a:rPr lang="en-GB" sz="1000" dirty="0" smtClean="0"/>
              <a:t>"</a:t>
            </a:r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r>
              <a:rPr lang="en-GB" sz="1000" dirty="0" err="1" smtClean="0"/>
              <a:t>testDatasetFileName</a:t>
            </a:r>
            <a:r>
              <a:rPr lang="en-GB" sz="1000" dirty="0" smtClean="0"/>
              <a:t> = "</a:t>
            </a:r>
            <a:r>
              <a:rPr lang="en-GB" sz="1000" dirty="0" err="1" smtClean="0"/>
              <a:t>news_test_dense.csv</a:t>
            </a:r>
            <a:r>
              <a:rPr lang="en-GB" sz="1000" dirty="0" smtClean="0"/>
              <a:t>"</a:t>
            </a:r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endParaRPr lang="en-GB" sz="1000" dirty="0" smtClean="0"/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r>
              <a:rPr lang="en-GB" sz="1000" dirty="0" err="1" smtClean="0"/>
              <a:t>nFeatures</a:t>
            </a:r>
            <a:r>
              <a:rPr lang="en-GB" sz="1000" dirty="0" smtClean="0"/>
              <a:t> = 101631</a:t>
            </a:r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r>
              <a:rPr lang="en-GB" sz="1000" dirty="0" err="1" smtClean="0"/>
              <a:t>nClasses</a:t>
            </a:r>
            <a:r>
              <a:rPr lang="en-GB" sz="1000" dirty="0" smtClean="0"/>
              <a:t> = 20</a:t>
            </a:r>
            <a:endParaRPr lang="ru-RU" sz="1000" dirty="0" smtClean="0"/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endParaRPr lang="ru-RU" sz="1000" dirty="0" smtClean="0"/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r>
              <a:rPr lang="en-US" sz="1000" b="1" i="1" dirty="0" smtClean="0"/>
              <a:t># Size of data blocks</a:t>
            </a:r>
            <a:endParaRPr lang="ru-RU" sz="1000" b="1" i="1" dirty="0" smtClean="0"/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r>
              <a:rPr lang="en-GB" sz="1000" dirty="0" err="1" smtClean="0"/>
              <a:t>nTrainVectorsInBlock</a:t>
            </a:r>
            <a:r>
              <a:rPr lang="en-GB" sz="1000" dirty="0" smtClean="0"/>
              <a:t> = 100</a:t>
            </a:r>
            <a:r>
              <a:rPr lang="ru-RU" sz="1000" dirty="0" smtClean="0"/>
              <a:t>0</a:t>
            </a:r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endParaRPr lang="ru-RU" sz="1000" dirty="0" smtClean="0"/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endParaRPr lang="ru-RU" sz="1000" dirty="0" smtClean="0"/>
          </a:p>
        </p:txBody>
      </p:sp>
    </p:spTree>
    <p:extLst>
      <p:ext uri="{BB962C8B-B14F-4D97-AF65-F5344CB8AC3E}">
        <p14:creationId xmlns:p14="http://schemas.microsoft.com/office/powerpoint/2010/main" xmlns="" val="172982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Online Multinomial NB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200151"/>
            <a:ext cx="9144000" cy="339447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Shape 149"/>
          <p:cNvSpPr/>
          <p:nvPr/>
        </p:nvSpPr>
        <p:spPr>
          <a:xfrm>
            <a:off x="1500166" y="1071552"/>
            <a:ext cx="6286544" cy="4071948"/>
          </a:xfrm>
          <a:prstGeom prst="rect">
            <a:avLst/>
          </a:prstGeom>
          <a:solidFill>
            <a:srgbClr val="C0E4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r>
              <a:rPr lang="en-GB" sz="1000" b="1" i="1" dirty="0" smtClean="0"/>
              <a:t># Initialize </a:t>
            </a:r>
            <a:r>
              <a:rPr lang="en-GB" sz="1000" b="1" i="1" dirty="0" err="1" smtClean="0"/>
              <a:t>FileDataSource</a:t>
            </a:r>
            <a:r>
              <a:rPr lang="en-GB" sz="1000" b="1" i="1" dirty="0" smtClean="0"/>
              <a:t>&lt;</a:t>
            </a:r>
            <a:r>
              <a:rPr lang="en-GB" sz="1000" b="1" i="1" dirty="0" err="1" smtClean="0"/>
              <a:t>CSVFeatureManager</a:t>
            </a:r>
            <a:r>
              <a:rPr lang="en-GB" sz="1000" b="1" i="1" dirty="0" smtClean="0"/>
              <a:t>&gt; to retrieve the input data from a .</a:t>
            </a:r>
            <a:r>
              <a:rPr lang="en-GB" sz="1000" b="1" i="1" dirty="0" err="1" smtClean="0"/>
              <a:t>csv</a:t>
            </a:r>
            <a:r>
              <a:rPr lang="en-GB" sz="1000" b="1" i="1" dirty="0" smtClean="0"/>
              <a:t> file</a:t>
            </a:r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r>
              <a:rPr lang="en-GB" sz="1000" dirty="0" err="1" smtClean="0"/>
              <a:t>trainDataSource</a:t>
            </a:r>
            <a:r>
              <a:rPr lang="en-GB" sz="1000" dirty="0" smtClean="0"/>
              <a:t> = </a:t>
            </a:r>
            <a:r>
              <a:rPr lang="en-GB" sz="1000" dirty="0" err="1" smtClean="0"/>
              <a:t>FileDataSource</a:t>
            </a:r>
            <a:r>
              <a:rPr lang="en-GB" sz="1000" dirty="0" smtClean="0"/>
              <a:t>(</a:t>
            </a:r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r>
              <a:rPr lang="en-GB" sz="1000" dirty="0" smtClean="0"/>
              <a:t>        </a:t>
            </a:r>
            <a:r>
              <a:rPr lang="en-GB" sz="1000" dirty="0" err="1" smtClean="0"/>
              <a:t>trainDatasetFileName</a:t>
            </a:r>
            <a:r>
              <a:rPr lang="en-GB" sz="1000" dirty="0" smtClean="0"/>
              <a:t>, </a:t>
            </a:r>
            <a:r>
              <a:rPr lang="en-GB" sz="1000" dirty="0" err="1" smtClean="0"/>
              <a:t>DataSourceIface.notAllocateNumericTable</a:t>
            </a:r>
            <a:r>
              <a:rPr lang="en-GB" sz="1000" dirty="0" smtClean="0"/>
              <a:t>,</a:t>
            </a:r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r>
              <a:rPr lang="en-GB" sz="1000" dirty="0" smtClean="0"/>
              <a:t>        </a:t>
            </a:r>
            <a:r>
              <a:rPr lang="en-GB" sz="1000" dirty="0" err="1" smtClean="0"/>
              <a:t>DataSourceIface.doDictionaryFromContext</a:t>
            </a:r>
            <a:endParaRPr lang="en-GB" sz="1000" dirty="0" smtClean="0"/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r>
              <a:rPr lang="en-GB" sz="1000" dirty="0" smtClean="0"/>
              <a:t>    )</a:t>
            </a:r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r>
              <a:rPr lang="en-GB" sz="1000" dirty="0" smtClean="0"/>
              <a:t>    </a:t>
            </a:r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r>
              <a:rPr lang="en-GB" sz="1000" b="1" i="1" dirty="0" smtClean="0"/>
              <a:t># Create Numeric Tables for training data and labels</a:t>
            </a:r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r>
              <a:rPr lang="en-GB" sz="1000" dirty="0" err="1" smtClean="0"/>
              <a:t>trainData</a:t>
            </a:r>
            <a:r>
              <a:rPr lang="en-GB" sz="1000" dirty="0" smtClean="0"/>
              <a:t> = </a:t>
            </a:r>
            <a:r>
              <a:rPr lang="en-GB" sz="1000" dirty="0" err="1" smtClean="0"/>
              <a:t>HomogenNumericTable</a:t>
            </a:r>
            <a:r>
              <a:rPr lang="en-GB" sz="1000" dirty="0" smtClean="0"/>
              <a:t>(</a:t>
            </a:r>
            <a:r>
              <a:rPr lang="en-GB" sz="1000" dirty="0" err="1" smtClean="0"/>
              <a:t>nFeatures</a:t>
            </a:r>
            <a:r>
              <a:rPr lang="en-GB" sz="1000" dirty="0" smtClean="0"/>
              <a:t>, 0, </a:t>
            </a:r>
            <a:r>
              <a:rPr lang="en-GB" sz="1000" dirty="0" err="1" smtClean="0"/>
              <a:t>NumericTableIface.notAllocate</a:t>
            </a:r>
            <a:r>
              <a:rPr lang="en-GB" sz="1000" dirty="0" smtClean="0"/>
              <a:t>)</a:t>
            </a:r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r>
              <a:rPr lang="en-GB" sz="1000" dirty="0" err="1" smtClean="0"/>
              <a:t>trainGroundTruth</a:t>
            </a:r>
            <a:r>
              <a:rPr lang="en-GB" sz="1000" dirty="0" smtClean="0"/>
              <a:t> = </a:t>
            </a:r>
            <a:r>
              <a:rPr lang="en-GB" sz="1000" dirty="0" err="1" smtClean="0"/>
              <a:t>HomogenNumericTable</a:t>
            </a:r>
            <a:r>
              <a:rPr lang="en-GB" sz="1000" dirty="0" smtClean="0"/>
              <a:t>(1, 0, </a:t>
            </a:r>
            <a:r>
              <a:rPr lang="en-GB" sz="1000" dirty="0" err="1" smtClean="0"/>
              <a:t>NumericTableIface.notAllocate</a:t>
            </a:r>
            <a:r>
              <a:rPr lang="en-GB" sz="1000" dirty="0" smtClean="0"/>
              <a:t>)</a:t>
            </a:r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r>
              <a:rPr lang="en-GB" sz="1000" dirty="0" err="1" smtClean="0"/>
              <a:t>mergedData</a:t>
            </a:r>
            <a:r>
              <a:rPr lang="en-GB" sz="1000" dirty="0" smtClean="0"/>
              <a:t> = </a:t>
            </a:r>
            <a:r>
              <a:rPr lang="en-GB" sz="1000" dirty="0" err="1" smtClean="0"/>
              <a:t>MergedNumericTable</a:t>
            </a:r>
            <a:r>
              <a:rPr lang="en-GB" sz="1000" dirty="0" smtClean="0"/>
              <a:t>(</a:t>
            </a:r>
            <a:r>
              <a:rPr lang="en-GB" sz="1000" dirty="0" err="1" smtClean="0"/>
              <a:t>trainData</a:t>
            </a:r>
            <a:r>
              <a:rPr lang="en-GB" sz="1000" dirty="0" smtClean="0"/>
              <a:t>, </a:t>
            </a:r>
            <a:r>
              <a:rPr lang="en-GB" sz="1000" dirty="0" err="1" smtClean="0"/>
              <a:t>trainGroundTruth</a:t>
            </a:r>
            <a:r>
              <a:rPr lang="en-GB" sz="1000" dirty="0" smtClean="0"/>
              <a:t>)</a:t>
            </a:r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r>
              <a:rPr lang="en-GB" sz="1000" dirty="0" smtClean="0"/>
              <a:t>    </a:t>
            </a:r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r>
              <a:rPr lang="en-GB" sz="1000" b="1" i="1" dirty="0" smtClean="0"/>
              <a:t> # Create an algorithm object to train the Naive </a:t>
            </a:r>
            <a:r>
              <a:rPr lang="en-GB" sz="1000" b="1" i="1" dirty="0" err="1" smtClean="0"/>
              <a:t>Bayes</a:t>
            </a:r>
            <a:r>
              <a:rPr lang="en-GB" sz="1000" b="1" i="1" dirty="0" smtClean="0"/>
              <a:t> model</a:t>
            </a:r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r>
              <a:rPr lang="en-GB" sz="1000" dirty="0" smtClean="0"/>
              <a:t>algorithm = </a:t>
            </a:r>
            <a:r>
              <a:rPr lang="en-GB" sz="1000" dirty="0" err="1" smtClean="0"/>
              <a:t>training.Online</a:t>
            </a:r>
            <a:r>
              <a:rPr lang="en-GB" sz="1000" dirty="0" smtClean="0"/>
              <a:t>(</a:t>
            </a:r>
            <a:r>
              <a:rPr lang="en-GB" sz="1000" dirty="0" err="1" smtClean="0"/>
              <a:t>nClasses</a:t>
            </a:r>
            <a:r>
              <a:rPr lang="en-GB" sz="1000" dirty="0" smtClean="0"/>
              <a:t>)</a:t>
            </a:r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r>
              <a:rPr lang="en-GB" sz="1000" dirty="0" smtClean="0"/>
              <a:t>    </a:t>
            </a:r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r>
              <a:rPr lang="en-GB" sz="1000" dirty="0" smtClean="0"/>
              <a:t>while(</a:t>
            </a:r>
            <a:r>
              <a:rPr lang="en-GB" sz="1000" dirty="0" err="1" smtClean="0"/>
              <a:t>trainDataSource.loadDataBlock</a:t>
            </a:r>
            <a:r>
              <a:rPr lang="en-GB" sz="1000" dirty="0" smtClean="0"/>
              <a:t>(</a:t>
            </a:r>
            <a:r>
              <a:rPr lang="en-GB" sz="1000" dirty="0" err="1" smtClean="0"/>
              <a:t>nTrainVectorsInBlock</a:t>
            </a:r>
            <a:r>
              <a:rPr lang="en-GB" sz="1000" dirty="0" smtClean="0"/>
              <a:t>, </a:t>
            </a:r>
            <a:r>
              <a:rPr lang="en-GB" sz="1000" dirty="0" err="1" smtClean="0"/>
              <a:t>mergedData</a:t>
            </a:r>
            <a:r>
              <a:rPr lang="en-GB" sz="1000" dirty="0" smtClean="0"/>
              <a:t>) &gt; 0):</a:t>
            </a:r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r>
              <a:rPr lang="en-GB" sz="1000" dirty="0" smtClean="0"/>
              <a:t>      </a:t>
            </a:r>
            <a:r>
              <a:rPr lang="en-GB" sz="1000" b="1" i="1" dirty="0" smtClean="0"/>
              <a:t># Pass a training data set and dependent values to the algorithm</a:t>
            </a:r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r>
              <a:rPr lang="en-GB" sz="1000" dirty="0" smtClean="0"/>
              <a:t>      </a:t>
            </a:r>
            <a:r>
              <a:rPr lang="en-GB" sz="1000" dirty="0" err="1" smtClean="0"/>
              <a:t>algorithm.input.set</a:t>
            </a:r>
            <a:r>
              <a:rPr lang="en-GB" sz="1000" dirty="0" smtClean="0"/>
              <a:t>(</a:t>
            </a:r>
            <a:r>
              <a:rPr lang="en-GB" sz="1000" dirty="0" err="1" smtClean="0"/>
              <a:t>classifier.training.data</a:t>
            </a:r>
            <a:r>
              <a:rPr lang="en-GB" sz="1000" dirty="0" smtClean="0"/>
              <a:t>,   </a:t>
            </a:r>
            <a:r>
              <a:rPr lang="en-GB" sz="1000" dirty="0" err="1" smtClean="0"/>
              <a:t>trainData</a:t>
            </a:r>
            <a:r>
              <a:rPr lang="en-GB" sz="1000" dirty="0" smtClean="0"/>
              <a:t>)</a:t>
            </a:r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r>
              <a:rPr lang="en-GB" sz="1000" dirty="0" smtClean="0"/>
              <a:t>      </a:t>
            </a:r>
            <a:r>
              <a:rPr lang="en-GB" sz="1000" dirty="0" err="1" smtClean="0"/>
              <a:t>algorithm.input.set</a:t>
            </a:r>
            <a:r>
              <a:rPr lang="en-GB" sz="1000" dirty="0" smtClean="0"/>
              <a:t>(</a:t>
            </a:r>
            <a:r>
              <a:rPr lang="en-GB" sz="1000" dirty="0" err="1" smtClean="0"/>
              <a:t>classifier.training.labels</a:t>
            </a:r>
            <a:r>
              <a:rPr lang="en-GB" sz="1000" dirty="0" smtClean="0"/>
              <a:t>, </a:t>
            </a:r>
            <a:r>
              <a:rPr lang="en-GB" sz="1000" dirty="0" err="1" smtClean="0"/>
              <a:t>trainGroundTruth</a:t>
            </a:r>
            <a:r>
              <a:rPr lang="en-GB" sz="1000" dirty="0" smtClean="0"/>
              <a:t>)</a:t>
            </a:r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r>
              <a:rPr lang="en-GB" sz="1000" dirty="0" smtClean="0"/>
              <a:t>    </a:t>
            </a:r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r>
              <a:rPr lang="en-GB" sz="1000" dirty="0" smtClean="0"/>
              <a:t>      </a:t>
            </a:r>
            <a:r>
              <a:rPr lang="en-GB" sz="1000" b="1" i="1" dirty="0" smtClean="0"/>
              <a:t># Build the Naive </a:t>
            </a:r>
            <a:r>
              <a:rPr lang="en-GB" sz="1000" b="1" i="1" dirty="0" err="1" smtClean="0"/>
              <a:t>Bayes</a:t>
            </a:r>
            <a:r>
              <a:rPr lang="en-GB" sz="1000" b="1" i="1" dirty="0" smtClean="0"/>
              <a:t> model</a:t>
            </a:r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r>
              <a:rPr lang="ru-RU" sz="1000" dirty="0" smtClean="0"/>
              <a:t>      </a:t>
            </a:r>
            <a:r>
              <a:rPr lang="en-GB" sz="1000" dirty="0" err="1" smtClean="0"/>
              <a:t>algorithm.compute</a:t>
            </a:r>
            <a:r>
              <a:rPr lang="en-GB" sz="1000" dirty="0" smtClean="0"/>
              <a:t>()</a:t>
            </a:r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r>
              <a:rPr lang="en-GB" sz="1000" dirty="0" smtClean="0"/>
              <a:t>       </a:t>
            </a:r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r>
              <a:rPr lang="en-GB" sz="1000" b="1" i="1" dirty="0" smtClean="0"/>
              <a:t># Finalize the Naive </a:t>
            </a:r>
            <a:r>
              <a:rPr lang="en-GB" sz="1000" b="1" i="1" dirty="0" err="1" smtClean="0"/>
              <a:t>Bayes</a:t>
            </a:r>
            <a:r>
              <a:rPr lang="en-GB" sz="1000" b="1" i="1" dirty="0" smtClean="0"/>
              <a:t> model</a:t>
            </a:r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r>
              <a:rPr lang="en-GB" sz="1000" dirty="0" err="1" smtClean="0"/>
              <a:t>trainingResult</a:t>
            </a:r>
            <a:r>
              <a:rPr lang="en-GB" sz="1000" dirty="0" smtClean="0"/>
              <a:t> = </a:t>
            </a:r>
            <a:r>
              <a:rPr lang="en-GB" sz="1000" dirty="0" err="1" smtClean="0"/>
              <a:t>algorithm.finalizeCompute</a:t>
            </a:r>
            <a:r>
              <a:rPr lang="en-GB" sz="1000" dirty="0" smtClean="0"/>
              <a:t>()</a:t>
            </a:r>
            <a:endParaRPr lang="ru-RU" sz="1000" dirty="0" smtClean="0"/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endParaRPr lang="ru-RU" sz="1000" dirty="0" smtClean="0"/>
          </a:p>
        </p:txBody>
      </p:sp>
    </p:spTree>
    <p:extLst>
      <p:ext uri="{BB962C8B-B14F-4D97-AF65-F5344CB8AC3E}">
        <p14:creationId xmlns:p14="http://schemas.microsoft.com/office/powerpoint/2010/main" xmlns="" val="73739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49"/>
          <p:cNvSpPr/>
          <p:nvPr/>
        </p:nvSpPr>
        <p:spPr>
          <a:xfrm>
            <a:off x="4429124" y="1071552"/>
            <a:ext cx="4714876" cy="4071948"/>
          </a:xfrm>
          <a:prstGeom prst="rect">
            <a:avLst/>
          </a:prstGeom>
          <a:solidFill>
            <a:srgbClr val="C0E4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r>
              <a:rPr lang="en-GB" sz="1000" dirty="0" smtClean="0"/>
              <a:t>def </a:t>
            </a:r>
            <a:r>
              <a:rPr lang="en-GB" sz="1000" b="1" dirty="0" err="1" smtClean="0"/>
              <a:t>getArrayFromNT</a:t>
            </a:r>
            <a:r>
              <a:rPr lang="en-GB" sz="1000" dirty="0" smtClean="0"/>
              <a:t>(table, </a:t>
            </a:r>
            <a:r>
              <a:rPr lang="en-GB" sz="1000" dirty="0" err="1" smtClean="0"/>
              <a:t>nrows</a:t>
            </a:r>
            <a:r>
              <a:rPr lang="en-GB" sz="1000" dirty="0" smtClean="0"/>
              <a:t>=0):</a:t>
            </a:r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r>
              <a:rPr lang="en-GB" sz="1000" dirty="0" smtClean="0"/>
              <a:t>    </a:t>
            </a:r>
            <a:r>
              <a:rPr lang="en-GB" sz="1000" dirty="0" err="1" smtClean="0"/>
              <a:t>bd</a:t>
            </a:r>
            <a:r>
              <a:rPr lang="en-GB" sz="1000" dirty="0" smtClean="0"/>
              <a:t> = BlockDescriptor_Float64()</a:t>
            </a:r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r>
              <a:rPr lang="en-GB" sz="1000" dirty="0" smtClean="0"/>
              <a:t>    if </a:t>
            </a:r>
            <a:r>
              <a:rPr lang="en-GB" sz="1000" dirty="0" err="1" smtClean="0"/>
              <a:t>nrows</a:t>
            </a:r>
            <a:r>
              <a:rPr lang="en-GB" sz="1000" dirty="0" smtClean="0"/>
              <a:t> == 0:</a:t>
            </a:r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r>
              <a:rPr lang="en-GB" sz="1000" dirty="0" smtClean="0"/>
              <a:t>        </a:t>
            </a:r>
            <a:r>
              <a:rPr lang="en-GB" sz="1000" dirty="0" err="1" smtClean="0"/>
              <a:t>nrows</a:t>
            </a:r>
            <a:r>
              <a:rPr lang="en-GB" sz="1000" dirty="0" smtClean="0"/>
              <a:t> = </a:t>
            </a:r>
            <a:r>
              <a:rPr lang="en-GB" sz="1000" dirty="0" err="1" smtClean="0"/>
              <a:t>table.getNumberOfRows</a:t>
            </a:r>
            <a:r>
              <a:rPr lang="en-GB" sz="1000" dirty="0" smtClean="0"/>
              <a:t>()</a:t>
            </a:r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r>
              <a:rPr lang="en-GB" sz="1000" dirty="0" smtClean="0"/>
              <a:t>    </a:t>
            </a:r>
            <a:r>
              <a:rPr lang="en-GB" sz="1000" dirty="0" err="1" smtClean="0"/>
              <a:t>table.getBlockOfRows</a:t>
            </a:r>
            <a:r>
              <a:rPr lang="en-GB" sz="1000" dirty="0" smtClean="0"/>
              <a:t>(0, </a:t>
            </a:r>
            <a:r>
              <a:rPr lang="en-GB" sz="1000" dirty="0" err="1" smtClean="0"/>
              <a:t>nrows</a:t>
            </a:r>
            <a:r>
              <a:rPr lang="en-GB" sz="1000" dirty="0" smtClean="0"/>
              <a:t>, </a:t>
            </a:r>
            <a:r>
              <a:rPr lang="en-GB" sz="1000" dirty="0" err="1" smtClean="0"/>
              <a:t>readOnly</a:t>
            </a:r>
            <a:r>
              <a:rPr lang="en-GB" sz="1000" dirty="0" smtClean="0"/>
              <a:t>, </a:t>
            </a:r>
            <a:r>
              <a:rPr lang="en-GB" sz="1000" dirty="0" err="1" smtClean="0"/>
              <a:t>bd</a:t>
            </a:r>
            <a:r>
              <a:rPr lang="en-GB" sz="1000" dirty="0" smtClean="0"/>
              <a:t>)</a:t>
            </a:r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r>
              <a:rPr lang="en-GB" sz="1000" dirty="0" smtClean="0"/>
              <a:t>    </a:t>
            </a:r>
            <a:r>
              <a:rPr lang="en-GB" sz="1000" dirty="0" err="1" smtClean="0"/>
              <a:t>npa</a:t>
            </a:r>
            <a:r>
              <a:rPr lang="en-GB" sz="1000" dirty="0" smtClean="0"/>
              <a:t> = </a:t>
            </a:r>
            <a:r>
              <a:rPr lang="en-GB" sz="1000" dirty="0" err="1" smtClean="0"/>
              <a:t>bd.getArray</a:t>
            </a:r>
            <a:r>
              <a:rPr lang="en-GB" sz="1000" dirty="0" smtClean="0"/>
              <a:t>()</a:t>
            </a:r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r>
              <a:rPr lang="en-GB" sz="1000" dirty="0" smtClean="0"/>
              <a:t>    </a:t>
            </a:r>
            <a:r>
              <a:rPr lang="en-GB" sz="1000" dirty="0" err="1" smtClean="0"/>
              <a:t>table.releaseBlockOfRows</a:t>
            </a:r>
            <a:r>
              <a:rPr lang="en-GB" sz="1000" dirty="0" smtClean="0"/>
              <a:t>(</a:t>
            </a:r>
            <a:r>
              <a:rPr lang="en-GB" sz="1000" dirty="0" err="1" smtClean="0"/>
              <a:t>bd</a:t>
            </a:r>
            <a:r>
              <a:rPr lang="en-GB" sz="1000" dirty="0" smtClean="0"/>
              <a:t>)</a:t>
            </a:r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r>
              <a:rPr lang="en-GB" sz="1000" dirty="0" smtClean="0"/>
              <a:t>    return </a:t>
            </a:r>
            <a:r>
              <a:rPr lang="en-GB" sz="1000" dirty="0" err="1" smtClean="0"/>
              <a:t>npa</a:t>
            </a:r>
            <a:endParaRPr lang="en-GB" sz="1000" dirty="0" smtClean="0"/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endParaRPr lang="en-GB" sz="1000" dirty="0" smtClean="0"/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r>
              <a:rPr lang="en-GB" sz="1000" b="1" i="1" dirty="0" smtClean="0"/>
              <a:t># Prediction accuracy</a:t>
            </a:r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r>
              <a:rPr lang="en-GB" sz="1000" dirty="0" err="1" smtClean="0"/>
              <a:t>algorithm_test.input.setModel</a:t>
            </a:r>
            <a:r>
              <a:rPr lang="en-GB" sz="1000" dirty="0" smtClean="0"/>
              <a:t>(</a:t>
            </a:r>
            <a:r>
              <a:rPr lang="en-GB" sz="1000" dirty="0" err="1" smtClean="0"/>
              <a:t>classifier.prediction.model</a:t>
            </a:r>
            <a:r>
              <a:rPr lang="en-GB" sz="1000" dirty="0" smtClean="0"/>
              <a:t>,     </a:t>
            </a:r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r>
              <a:rPr lang="en-GB" sz="1000" dirty="0" smtClean="0"/>
              <a:t>                                                 </a:t>
            </a:r>
            <a:r>
              <a:rPr lang="en-GB" sz="1000" dirty="0" err="1" smtClean="0"/>
              <a:t>trainingResult.get</a:t>
            </a:r>
            <a:r>
              <a:rPr lang="en-GB" sz="1000" dirty="0" smtClean="0"/>
              <a:t>(</a:t>
            </a:r>
            <a:r>
              <a:rPr lang="en-GB" sz="1000" dirty="0" err="1" smtClean="0"/>
              <a:t>classifier.training.model</a:t>
            </a:r>
            <a:r>
              <a:rPr lang="en-GB" sz="1000" dirty="0" smtClean="0"/>
              <a:t>))</a:t>
            </a:r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r>
              <a:rPr lang="en-GB" sz="1000" dirty="0" err="1" smtClean="0"/>
              <a:t>predictionResult</a:t>
            </a:r>
            <a:r>
              <a:rPr lang="en-GB" sz="1000" dirty="0" smtClean="0"/>
              <a:t> = </a:t>
            </a:r>
            <a:r>
              <a:rPr lang="en-GB" sz="1000" dirty="0" err="1" smtClean="0"/>
              <a:t>algorithm_test.compute</a:t>
            </a:r>
            <a:r>
              <a:rPr lang="en-GB" sz="1000" dirty="0" smtClean="0"/>
              <a:t>()</a:t>
            </a:r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endParaRPr lang="en-GB" sz="1000" dirty="0" smtClean="0"/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r>
              <a:rPr lang="en-GB" sz="1000" dirty="0" err="1" smtClean="0"/>
              <a:t>test_pred</a:t>
            </a:r>
            <a:r>
              <a:rPr lang="en-GB" sz="1000" dirty="0" smtClean="0"/>
              <a:t> = </a:t>
            </a:r>
            <a:r>
              <a:rPr lang="en-GB" sz="1000" dirty="0" err="1" smtClean="0"/>
              <a:t>getArrayFromNT</a:t>
            </a:r>
            <a:r>
              <a:rPr lang="en-GB" sz="1000" dirty="0" smtClean="0"/>
              <a:t>(</a:t>
            </a:r>
            <a:r>
              <a:rPr lang="en-GB" sz="1000" dirty="0" err="1" smtClean="0"/>
              <a:t>predictionResult.get</a:t>
            </a:r>
            <a:r>
              <a:rPr lang="en-GB" sz="1000" dirty="0" smtClean="0"/>
              <a:t>(</a:t>
            </a:r>
            <a:r>
              <a:rPr lang="en-GB" sz="1000" dirty="0" err="1" smtClean="0"/>
              <a:t>classifier.prediction.prediction</a:t>
            </a:r>
            <a:r>
              <a:rPr lang="en-GB" sz="1000" dirty="0" smtClean="0"/>
              <a:t>))</a:t>
            </a:r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r>
              <a:rPr lang="en-GB" sz="1000" dirty="0" err="1" smtClean="0"/>
              <a:t>test_truth</a:t>
            </a:r>
            <a:r>
              <a:rPr lang="en-GB" sz="1000" dirty="0" smtClean="0"/>
              <a:t> = </a:t>
            </a:r>
            <a:r>
              <a:rPr lang="en-GB" sz="1000" dirty="0" err="1" smtClean="0"/>
              <a:t>getArrayFromNT</a:t>
            </a:r>
            <a:r>
              <a:rPr lang="en-GB" sz="1000" dirty="0" smtClean="0"/>
              <a:t>(</a:t>
            </a:r>
            <a:r>
              <a:rPr lang="en-GB" sz="1000" dirty="0" err="1" smtClean="0"/>
              <a:t>testGroundTruth</a:t>
            </a:r>
            <a:r>
              <a:rPr lang="en-GB" sz="1000" dirty="0" smtClean="0"/>
              <a:t>)</a:t>
            </a:r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endParaRPr lang="en-GB" sz="1000" dirty="0" smtClean="0"/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r>
              <a:rPr lang="en-GB" sz="1000" dirty="0" err="1" smtClean="0"/>
              <a:t>metrics.accuracy_score</a:t>
            </a:r>
            <a:r>
              <a:rPr lang="en-GB" sz="1000" dirty="0" smtClean="0"/>
              <a:t>(</a:t>
            </a:r>
            <a:r>
              <a:rPr lang="en-GB" sz="1000" dirty="0" err="1" smtClean="0"/>
              <a:t>test_pred</a:t>
            </a:r>
            <a:r>
              <a:rPr lang="en-GB" sz="1000" dirty="0" smtClean="0"/>
              <a:t>, </a:t>
            </a:r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r>
              <a:rPr lang="en-GB" sz="1000" dirty="0" smtClean="0"/>
              <a:t>                                       </a:t>
            </a:r>
            <a:r>
              <a:rPr lang="en-GB" sz="1000" dirty="0" err="1" smtClean="0"/>
              <a:t>test_truth</a:t>
            </a:r>
            <a:r>
              <a:rPr lang="en-GB" sz="1000" dirty="0" smtClean="0"/>
              <a:t>, </a:t>
            </a:r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r>
              <a:rPr lang="en-GB" sz="1000" dirty="0" smtClean="0"/>
              <a:t>                                       normalize=True)</a:t>
            </a:r>
            <a:endParaRPr lang="ru-RU" sz="10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Online Multinomial NB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200151"/>
            <a:ext cx="9144000" cy="3394472"/>
          </a:xfrm>
        </p:spPr>
        <p:txBody>
          <a:bodyPr>
            <a:normAutofit/>
          </a:bodyPr>
          <a:lstStyle/>
          <a:p>
            <a:r>
              <a:rPr lang="ru-RU" dirty="0" smtClean="0"/>
              <a:t>Текст слайда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Shape 149"/>
          <p:cNvSpPr/>
          <p:nvPr/>
        </p:nvSpPr>
        <p:spPr>
          <a:xfrm>
            <a:off x="0" y="1071552"/>
            <a:ext cx="4429124" cy="4071948"/>
          </a:xfrm>
          <a:prstGeom prst="rect">
            <a:avLst/>
          </a:prstGeom>
          <a:solidFill>
            <a:srgbClr val="C0E4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r>
              <a:rPr lang="en-GB" sz="1000" b="1" i="1" dirty="0" smtClean="0"/>
              <a:t># Initialize </a:t>
            </a:r>
            <a:r>
              <a:rPr lang="en-GB" sz="1000" b="1" i="1" dirty="0" err="1" smtClean="0"/>
              <a:t>FileDataSource</a:t>
            </a:r>
            <a:r>
              <a:rPr lang="en-GB" sz="1000" b="1" i="1" dirty="0" smtClean="0"/>
              <a:t>&lt;</a:t>
            </a:r>
            <a:r>
              <a:rPr lang="en-GB" sz="1000" b="1" i="1" dirty="0" err="1" smtClean="0"/>
              <a:t>CSVFeatureManager</a:t>
            </a:r>
            <a:r>
              <a:rPr lang="en-GB" sz="1000" b="1" i="1" dirty="0" smtClean="0"/>
              <a:t>&gt; to retrieve the test </a:t>
            </a:r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r>
              <a:rPr lang="en-GB" sz="1000" b="1" i="1" dirty="0" smtClean="0"/>
              <a:t># data from a .</a:t>
            </a:r>
            <a:r>
              <a:rPr lang="en-GB" sz="1000" b="1" i="1" dirty="0" err="1" smtClean="0"/>
              <a:t>csv</a:t>
            </a:r>
            <a:r>
              <a:rPr lang="en-GB" sz="1000" b="1" i="1" dirty="0" smtClean="0"/>
              <a:t> file</a:t>
            </a:r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r>
              <a:rPr lang="en-GB" sz="1000" dirty="0" err="1" smtClean="0"/>
              <a:t>testDataSource</a:t>
            </a:r>
            <a:r>
              <a:rPr lang="en-GB" sz="1000" dirty="0" smtClean="0"/>
              <a:t> = </a:t>
            </a:r>
            <a:r>
              <a:rPr lang="en-GB" sz="1000" dirty="0" err="1" smtClean="0"/>
              <a:t>FileDataSource</a:t>
            </a:r>
            <a:r>
              <a:rPr lang="en-GB" sz="1000" dirty="0" smtClean="0"/>
              <a:t>(</a:t>
            </a:r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r>
              <a:rPr lang="en-GB" sz="1000" dirty="0" smtClean="0"/>
              <a:t>    </a:t>
            </a:r>
            <a:r>
              <a:rPr lang="en-GB" sz="1000" dirty="0" err="1" smtClean="0"/>
              <a:t>testDatasetFileName</a:t>
            </a:r>
            <a:r>
              <a:rPr lang="en-GB" sz="1000" dirty="0" smtClean="0"/>
              <a:t>, </a:t>
            </a:r>
            <a:r>
              <a:rPr lang="en-GB" sz="1000" dirty="0" err="1" smtClean="0"/>
              <a:t>DataSourceIface.notAllocateNumericTable</a:t>
            </a:r>
            <a:r>
              <a:rPr lang="en-GB" sz="1000" dirty="0" smtClean="0"/>
              <a:t>,</a:t>
            </a:r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r>
              <a:rPr lang="en-GB" sz="1000" dirty="0" smtClean="0"/>
              <a:t>    </a:t>
            </a:r>
            <a:r>
              <a:rPr lang="en-GB" sz="1000" dirty="0" err="1" smtClean="0"/>
              <a:t>DataSourceIface.doDictionaryFromContext</a:t>
            </a:r>
            <a:endParaRPr lang="en-GB" sz="1000" dirty="0" smtClean="0"/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r>
              <a:rPr lang="en-GB" sz="1000" dirty="0" smtClean="0"/>
              <a:t>)</a:t>
            </a:r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endParaRPr lang="en-GB" sz="1000" dirty="0" smtClean="0"/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r>
              <a:rPr lang="en-GB" sz="1000" b="1" i="1" dirty="0" smtClean="0"/>
              <a:t># Create Numeric Tables for testing data and labels</a:t>
            </a:r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r>
              <a:rPr lang="en-GB" sz="1000" dirty="0" err="1" smtClean="0"/>
              <a:t>testData</a:t>
            </a:r>
            <a:r>
              <a:rPr lang="en-GB" sz="1000" dirty="0" smtClean="0"/>
              <a:t> = </a:t>
            </a:r>
            <a:r>
              <a:rPr lang="en-GB" sz="1000" dirty="0" err="1" smtClean="0"/>
              <a:t>HomogenNumericTable</a:t>
            </a:r>
            <a:r>
              <a:rPr lang="en-GB" sz="1000" dirty="0" smtClean="0"/>
              <a:t>(</a:t>
            </a:r>
            <a:r>
              <a:rPr lang="en-GB" sz="1000" dirty="0" err="1" smtClean="0"/>
              <a:t>nFeatures</a:t>
            </a:r>
            <a:r>
              <a:rPr lang="en-GB" sz="1000" dirty="0" smtClean="0"/>
              <a:t>, 0,     </a:t>
            </a:r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r>
              <a:rPr lang="en-GB" sz="1000" dirty="0" smtClean="0"/>
              <a:t>                                                         </a:t>
            </a:r>
            <a:r>
              <a:rPr lang="en-GB" sz="1000" dirty="0" err="1" smtClean="0"/>
              <a:t>NumericTableIface.notAllocate</a:t>
            </a:r>
            <a:r>
              <a:rPr lang="en-GB" sz="1000" dirty="0" smtClean="0"/>
              <a:t>)</a:t>
            </a:r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r>
              <a:rPr lang="en-GB" sz="1000" dirty="0" err="1" smtClean="0"/>
              <a:t>testGroundTruth</a:t>
            </a:r>
            <a:r>
              <a:rPr lang="en-GB" sz="1000" dirty="0" smtClean="0"/>
              <a:t> = </a:t>
            </a:r>
            <a:r>
              <a:rPr lang="en-GB" sz="1000" dirty="0" err="1" smtClean="0"/>
              <a:t>HomogenNumericTable</a:t>
            </a:r>
            <a:r>
              <a:rPr lang="en-GB" sz="1000" dirty="0" smtClean="0"/>
              <a:t>(1, 0, </a:t>
            </a:r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r>
              <a:rPr lang="en-GB" sz="1000" dirty="0" smtClean="0"/>
              <a:t>                                                                      </a:t>
            </a:r>
            <a:r>
              <a:rPr lang="en-GB" sz="1000" dirty="0" err="1" smtClean="0"/>
              <a:t>NumericTableIface.notAllocate</a:t>
            </a:r>
            <a:r>
              <a:rPr lang="en-GB" sz="1000" dirty="0" smtClean="0"/>
              <a:t>)</a:t>
            </a:r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r>
              <a:rPr lang="en-GB" sz="1000" dirty="0" err="1" smtClean="0"/>
              <a:t>mergedData</a:t>
            </a:r>
            <a:r>
              <a:rPr lang="en-GB" sz="1000" dirty="0" smtClean="0"/>
              <a:t> = </a:t>
            </a:r>
            <a:r>
              <a:rPr lang="en-GB" sz="1000" dirty="0" err="1" smtClean="0"/>
              <a:t>MergedNumericTable</a:t>
            </a:r>
            <a:r>
              <a:rPr lang="en-GB" sz="1000" dirty="0" smtClean="0"/>
              <a:t>(</a:t>
            </a:r>
            <a:r>
              <a:rPr lang="en-GB" sz="1000" dirty="0" err="1" smtClean="0"/>
              <a:t>testData</a:t>
            </a:r>
            <a:r>
              <a:rPr lang="en-GB" sz="1000" dirty="0" smtClean="0"/>
              <a:t>, </a:t>
            </a:r>
            <a:r>
              <a:rPr lang="en-GB" sz="1000" dirty="0" err="1" smtClean="0"/>
              <a:t>testGroundTruth</a:t>
            </a:r>
            <a:r>
              <a:rPr lang="en-GB" sz="1000" dirty="0" smtClean="0"/>
              <a:t>)</a:t>
            </a:r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endParaRPr lang="en-GB" sz="1000" dirty="0" smtClean="0"/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r>
              <a:rPr lang="en-GB" sz="1000" b="1" i="1" dirty="0" smtClean="0"/>
              <a:t># Retrieve the data from input file</a:t>
            </a:r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r>
              <a:rPr lang="en-GB" sz="1000" dirty="0" err="1" smtClean="0"/>
              <a:t>testDataSource.loadDataBlock</a:t>
            </a:r>
            <a:r>
              <a:rPr lang="en-GB" sz="1000" dirty="0" smtClean="0"/>
              <a:t>(</a:t>
            </a:r>
            <a:r>
              <a:rPr lang="en-GB" sz="1000" dirty="0" err="1" smtClean="0"/>
              <a:t>mergedData</a:t>
            </a:r>
            <a:r>
              <a:rPr lang="en-GB" sz="1000" dirty="0" smtClean="0"/>
              <a:t>)</a:t>
            </a:r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endParaRPr lang="en-GB" sz="1000" dirty="0" smtClean="0"/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r>
              <a:rPr lang="en-GB" sz="1000" b="1" i="1" dirty="0" smtClean="0"/>
              <a:t># Create an algorithm object to predict Naive </a:t>
            </a:r>
            <a:r>
              <a:rPr lang="en-GB" sz="1000" b="1" i="1" dirty="0" err="1" smtClean="0"/>
              <a:t>Bayes</a:t>
            </a:r>
            <a:r>
              <a:rPr lang="en-GB" sz="1000" b="1" i="1" dirty="0" smtClean="0"/>
              <a:t> values</a:t>
            </a:r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r>
              <a:rPr lang="en-GB" sz="1000" dirty="0" err="1" smtClean="0"/>
              <a:t>algorithm_test</a:t>
            </a:r>
            <a:r>
              <a:rPr lang="en-GB" sz="1000" dirty="0" smtClean="0"/>
              <a:t> = </a:t>
            </a:r>
            <a:r>
              <a:rPr lang="en-GB" sz="1000" dirty="0" err="1" smtClean="0"/>
              <a:t>prediction.Batch</a:t>
            </a:r>
            <a:r>
              <a:rPr lang="en-GB" sz="1000" dirty="0" smtClean="0"/>
              <a:t>(</a:t>
            </a:r>
            <a:r>
              <a:rPr lang="en-GB" sz="1000" dirty="0" err="1" smtClean="0"/>
              <a:t>nClasses</a:t>
            </a:r>
            <a:r>
              <a:rPr lang="en-GB" sz="1000" dirty="0" smtClean="0"/>
              <a:t>)</a:t>
            </a:r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endParaRPr lang="en-GB" sz="1000" dirty="0" smtClean="0"/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r>
              <a:rPr lang="en-GB" sz="1000" b="1" i="1" dirty="0" smtClean="0"/>
              <a:t># Pass a testing data set and the trained model to the algorithm</a:t>
            </a:r>
          </a:p>
          <a:p>
            <a:pPr defTabSz="457200">
              <a:defRPr sz="2500">
                <a:latin typeface="Menlo"/>
                <a:ea typeface="Menlo"/>
                <a:cs typeface="Menlo"/>
                <a:sym typeface="Menlo"/>
              </a:defRPr>
            </a:pPr>
            <a:r>
              <a:rPr lang="en-GB" sz="1000" dirty="0" err="1" smtClean="0"/>
              <a:t>algorithm_test.input.setTable</a:t>
            </a:r>
            <a:r>
              <a:rPr lang="en-GB" sz="1000" dirty="0" smtClean="0"/>
              <a:t>(</a:t>
            </a:r>
            <a:r>
              <a:rPr lang="en-GB" sz="1000" dirty="0" err="1" smtClean="0"/>
              <a:t>classifier.prediction.data</a:t>
            </a:r>
            <a:r>
              <a:rPr lang="en-GB" sz="1000" dirty="0" smtClean="0"/>
              <a:t>,  </a:t>
            </a:r>
            <a:r>
              <a:rPr lang="en-GB" sz="1000" dirty="0" err="1" smtClean="0"/>
              <a:t>testData</a:t>
            </a:r>
            <a:r>
              <a:rPr lang="en-GB" sz="1000" dirty="0" smtClean="0"/>
              <a:t>)</a:t>
            </a:r>
            <a:endParaRPr lang="ru-RU" sz="1000" dirty="0" smtClean="0"/>
          </a:p>
        </p:txBody>
      </p:sp>
    </p:spTree>
    <p:extLst>
      <p:ext uri="{BB962C8B-B14F-4D97-AF65-F5344CB8AC3E}">
        <p14:creationId xmlns:p14="http://schemas.microsoft.com/office/powerpoint/2010/main" xmlns="" val="399668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4129091"/>
            <a:ext cx="9144000" cy="1014409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Все методы показывают одинаковую точность классификации:              0.636 верно классифицированных объектов из тестовой выборки. </a:t>
            </a:r>
            <a:endParaRPr lang="ru-RU" sz="2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Performance analysis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36</a:t>
            </a:fld>
            <a:endParaRPr lang="en-US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00166" y="1214428"/>
          <a:ext cx="618409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0253"/>
                <a:gridCol w="1805433"/>
                <a:gridCol w="1888404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Median</a:t>
                      </a:r>
                      <a:r>
                        <a:rPr lang="en-US" baseline="0" dirty="0" smtClean="0"/>
                        <a:t> Time (seconds)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RAM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Batch,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11314 obs.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 9Gb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Online,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BlockSize</a:t>
                      </a:r>
                      <a:r>
                        <a:rPr lang="en-US" baseline="0" dirty="0" smtClean="0"/>
                        <a:t> = 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30.23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 0.15Gb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Online,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BlockSize</a:t>
                      </a:r>
                      <a:r>
                        <a:rPr lang="en-US" baseline="0" dirty="0" smtClean="0"/>
                        <a:t> = 500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9.08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 0.7Gb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Online,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BlockSize</a:t>
                      </a:r>
                      <a:r>
                        <a:rPr lang="en-US" baseline="0" dirty="0" smtClean="0"/>
                        <a:t> = 1000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6.77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 1Gb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Online,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BlockSize</a:t>
                      </a:r>
                      <a:r>
                        <a:rPr lang="en-US" baseline="0" dirty="0" smtClean="0"/>
                        <a:t> = 2000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 2Gb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Online,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BlockSize</a:t>
                      </a:r>
                      <a:r>
                        <a:rPr lang="en-US" baseline="0" dirty="0" smtClean="0"/>
                        <a:t> = 5000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 4 </a:t>
                      </a:r>
                      <a:r>
                        <a:rPr lang="en-US" dirty="0" err="1" smtClean="0"/>
                        <a:t>Gb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3965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Практическое задание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20" y="1200151"/>
            <a:ext cx="8643998" cy="3943349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1900" dirty="0" smtClean="0"/>
              <a:t>Проверить сходимость параметра медианы и среднего квадратов для равномерного распределения на отрезке </a:t>
            </a:r>
            <a:r>
              <a:rPr lang="en-US" sz="1900" dirty="0" smtClean="0"/>
              <a:t>[</a:t>
            </a:r>
            <a:r>
              <a:rPr lang="ru-RU" sz="1900" dirty="0" smtClean="0"/>
              <a:t>0, 1</a:t>
            </a:r>
            <a:r>
              <a:rPr lang="en-US" sz="1900" dirty="0" smtClean="0"/>
              <a:t>]</a:t>
            </a:r>
            <a:r>
              <a:rPr lang="ru-RU" sz="1900" dirty="0" smtClean="0"/>
              <a:t> с помощью сгенерированного набора данных (минимум 10М объектов).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900" dirty="0" smtClean="0"/>
              <a:t>Для набора данных </a:t>
            </a:r>
            <a:r>
              <a:rPr lang="en-US" sz="1900" dirty="0" smtClean="0"/>
              <a:t>Airline</a:t>
            </a:r>
            <a:r>
              <a:rPr lang="ru-RU" sz="1900" dirty="0" smtClean="0"/>
              <a:t>:</a:t>
            </a:r>
          </a:p>
          <a:p>
            <a:pPr marL="914400" lvl="1" indent="-514350">
              <a:buFont typeface="+mj-lt"/>
              <a:buAutoNum type="alphaLcParenR"/>
            </a:pPr>
            <a:r>
              <a:rPr lang="ru-RU" sz="1900" dirty="0" smtClean="0"/>
              <a:t>Найдите оптимальные значения параметров </a:t>
            </a:r>
            <a:r>
              <a:rPr lang="el-GR" sz="1900" dirty="0" smtClean="0"/>
              <a:t>α</a:t>
            </a:r>
            <a:r>
              <a:rPr lang="ru-RU" sz="1900" dirty="0" smtClean="0"/>
              <a:t> и </a:t>
            </a:r>
            <a:r>
              <a:rPr lang="el-GR" sz="1900" dirty="0" smtClean="0"/>
              <a:t>θ</a:t>
            </a:r>
            <a:r>
              <a:rPr lang="ru-RU" sz="1900" dirty="0" smtClean="0"/>
              <a:t>, при которых точность классификации максимальна;</a:t>
            </a:r>
          </a:p>
          <a:p>
            <a:pPr marL="914400" lvl="1" indent="-514350">
              <a:buFont typeface="+mj-lt"/>
              <a:buAutoNum type="alphaLcParenR"/>
            </a:pPr>
            <a:r>
              <a:rPr lang="ru-RU" sz="1900" dirty="0" smtClean="0"/>
              <a:t>Сравните точность классификатора, использующего гребневую регрессию, с точность наивного Байесовского классификатора.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900" dirty="0" smtClean="0"/>
              <a:t>Для набора данных «20 </a:t>
            </a:r>
            <a:r>
              <a:rPr lang="en-US" sz="1900" dirty="0" smtClean="0"/>
              <a:t>Newsgroup</a:t>
            </a:r>
            <a:r>
              <a:rPr lang="en-US" sz="1900" dirty="0" smtClean="0"/>
              <a:t>s</a:t>
            </a:r>
            <a:r>
              <a:rPr lang="ru-RU" sz="1900" dirty="0" smtClean="0"/>
              <a:t>» и классификатора </a:t>
            </a:r>
            <a:r>
              <a:rPr lang="en-GB" sz="1900" dirty="0" smtClean="0"/>
              <a:t>Multinomial NB</a:t>
            </a:r>
            <a:r>
              <a:rPr lang="ru-RU" sz="1900" dirty="0" smtClean="0"/>
              <a:t>:</a:t>
            </a:r>
          </a:p>
          <a:p>
            <a:pPr marL="914400" lvl="1" indent="-514350">
              <a:buFont typeface="+mj-lt"/>
              <a:buAutoNum type="alphaLcParenR"/>
            </a:pPr>
            <a:r>
              <a:rPr lang="ru-RU" sz="1900" dirty="0" smtClean="0"/>
              <a:t>Найдите </a:t>
            </a:r>
            <a:r>
              <a:rPr lang="ru-RU" sz="1900" dirty="0" smtClean="0"/>
              <a:t>оптимальное значение параметра </a:t>
            </a:r>
            <a:r>
              <a:rPr lang="en-US" sz="1900" dirty="0" smtClean="0"/>
              <a:t>α </a:t>
            </a:r>
            <a:r>
              <a:rPr lang="ru-RU" sz="1900" dirty="0" smtClean="0"/>
              <a:t>из интервала (0, </a:t>
            </a:r>
            <a:r>
              <a:rPr lang="ru-RU" sz="1900" dirty="0" smtClean="0"/>
              <a:t>1</a:t>
            </a:r>
            <a:r>
              <a:rPr lang="en-US" sz="1900" dirty="0" smtClean="0"/>
              <a:t>]</a:t>
            </a:r>
            <a:r>
              <a:rPr lang="ru-RU" sz="1900" dirty="0" smtClean="0"/>
              <a:t>;</a:t>
            </a:r>
          </a:p>
          <a:p>
            <a:pPr marL="914400" lvl="1" indent="-514350">
              <a:buFont typeface="+mj-lt"/>
              <a:buAutoNum type="alphaLcParenR"/>
            </a:pPr>
            <a:r>
              <a:rPr lang="ru-RU" sz="1900" dirty="0" smtClean="0"/>
              <a:t>Перемешайте объекты обучающей выборки случайным образом.                                         Для </a:t>
            </a:r>
            <a:r>
              <a:rPr lang="en-US" sz="1900" dirty="0" err="1" smtClean="0"/>
              <a:t>BlockSize</a:t>
            </a:r>
            <a:r>
              <a:rPr lang="ru-RU" sz="1900" dirty="0" smtClean="0"/>
              <a:t> = </a:t>
            </a:r>
            <a:r>
              <a:rPr lang="en-US" sz="1900" dirty="0" smtClean="0"/>
              <a:t>{</a:t>
            </a:r>
            <a:r>
              <a:rPr lang="ru-RU" sz="1900" dirty="0" smtClean="0"/>
              <a:t>500, 1000, 2000</a:t>
            </a:r>
            <a:r>
              <a:rPr lang="en-US" sz="1900" dirty="0" smtClean="0"/>
              <a:t>}</a:t>
            </a:r>
            <a:r>
              <a:rPr lang="ru-RU" sz="1900" dirty="0" smtClean="0"/>
              <a:t> сравните, как изменяется точность после каждой итерации </a:t>
            </a:r>
            <a:r>
              <a:rPr lang="ru-RU" sz="1900" dirty="0" err="1" smtClean="0"/>
              <a:t>онлайн-алгоритма</a:t>
            </a:r>
            <a:r>
              <a:rPr lang="ru-RU" sz="1900" dirty="0" smtClean="0"/>
              <a:t>. Повторите эксперимент несколько раз. </a:t>
            </a:r>
            <a:endParaRPr lang="ru-RU" sz="1900" dirty="0" smtClean="0"/>
          </a:p>
          <a:p>
            <a:pPr marL="914400" lvl="1" indent="-514350">
              <a:buFont typeface="+mj-lt"/>
              <a:buAutoNum type="alphaLcParenR"/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48438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/>
          <a:lstStyle>
            <a:lvl1pPr defTabSz="850391"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Данные</a:t>
            </a:r>
            <a:endParaRPr dirty="0"/>
          </a:p>
        </p:txBody>
      </p:sp>
      <p:sp>
        <p:nvSpPr>
          <p:cNvPr id="117" name="Shape 117"/>
          <p:cNvSpPr>
            <a:spLocks noGrp="1"/>
          </p:cNvSpPr>
          <p:nvPr>
            <p:ph type="body" idx="1"/>
          </p:nvPr>
        </p:nvSpPr>
        <p:spPr>
          <a:xfrm>
            <a:off x="1" y="1200151"/>
            <a:ext cx="5665318" cy="387008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r>
              <a:rPr lang="ru-RU" dirty="0" smtClean="0"/>
              <a:t>Данные могут поступать потоком и</a:t>
            </a:r>
            <a:r>
              <a:rPr lang="en-US" dirty="0" smtClean="0"/>
              <a:t>/</a:t>
            </a:r>
            <a:r>
              <a:rPr lang="ru-RU" dirty="0" smtClean="0"/>
              <a:t>или обладать слишком большим размером для одновременной обработки</a:t>
            </a:r>
            <a:endParaRPr lang="ru-RU" dirty="0"/>
          </a:p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r>
              <a:rPr lang="ru-RU" dirty="0" smtClean="0"/>
              <a:t>Пример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defRPr sz="2900"/>
            </a:pPr>
            <a:r>
              <a:rPr lang="ru-RU" dirty="0" err="1" smtClean="0"/>
              <a:t>Искуственный</a:t>
            </a:r>
            <a:r>
              <a:rPr lang="ru-RU" dirty="0" smtClean="0"/>
              <a:t> набор данных, с 5ю, 10ю или 20ю миллионами объектов 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defRPr sz="2900"/>
            </a:pPr>
            <a:r>
              <a:rPr lang="ru-RU" dirty="0" smtClean="0"/>
              <a:t>Столбцы содержат значения из отрезка </a:t>
            </a:r>
            <a:r>
              <a:rPr lang="en-US" dirty="0" smtClean="0"/>
              <a:t>[0,1] </a:t>
            </a:r>
            <a:r>
              <a:rPr lang="ru-RU" dirty="0" smtClean="0"/>
              <a:t>распределенные равномерно (6 столбцов)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defRPr sz="2900"/>
            </a:pPr>
            <a:r>
              <a:rPr lang="ru-RU" dirty="0" smtClean="0"/>
              <a:t>Проверяем, что математическое ожидание каждого столбца стремится к </a:t>
            </a:r>
            <a:r>
              <a:rPr lang="en-US" dirty="0" smtClean="0"/>
              <a:t>0.5; </a:t>
            </a:r>
            <a:r>
              <a:rPr lang="ru-RU" dirty="0" smtClean="0"/>
              <a:t>дисперсия каждого столбца </a:t>
            </a:r>
            <a:r>
              <a:rPr lang="mr-IN" dirty="0" smtClean="0"/>
              <a:t>–</a:t>
            </a:r>
            <a:r>
              <a:rPr lang="ru-RU" dirty="0" smtClean="0"/>
              <a:t> к </a:t>
            </a:r>
            <a:r>
              <a:rPr lang="en-US" dirty="0" smtClean="0"/>
              <a:t>1/12.</a:t>
            </a:r>
            <a:endParaRPr lang="ru-RU" dirty="0" smtClean="0"/>
          </a:p>
        </p:txBody>
      </p:sp>
      <p:grpSp>
        <p:nvGrpSpPr>
          <p:cNvPr id="25" name="Группа 24"/>
          <p:cNvGrpSpPr/>
          <p:nvPr/>
        </p:nvGrpSpPr>
        <p:grpSpPr>
          <a:xfrm>
            <a:off x="5665320" y="1450665"/>
            <a:ext cx="3272589" cy="3306670"/>
            <a:chOff x="5548277" y="1450665"/>
            <a:chExt cx="3272589" cy="3306670"/>
          </a:xfrm>
        </p:grpSpPr>
        <p:cxnSp>
          <p:nvCxnSpPr>
            <p:cNvPr id="22" name="Прямая со стрелкой 21"/>
            <p:cNvCxnSpPr>
              <a:stCxn id="10" idx="2"/>
              <a:endCxn id="26" idx="0"/>
            </p:cNvCxnSpPr>
            <p:nvPr/>
          </p:nvCxnSpPr>
          <p:spPr>
            <a:xfrm flipH="1">
              <a:off x="8157408" y="2065188"/>
              <a:ext cx="3" cy="2268089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" name="Прямоугольник 1"/>
            <p:cNvSpPr/>
            <p:nvPr/>
          </p:nvSpPr>
          <p:spPr>
            <a:xfrm>
              <a:off x="5754533" y="1450665"/>
              <a:ext cx="1347536" cy="92127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noAutofit/>
            </a:bodyPr>
            <a:lstStyle/>
            <a:p>
              <a:pPr marL="0" marR="0" indent="0" algn="ctr" defTabSz="30956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9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rPr>
                <a:t>Block 1</a:t>
              </a:r>
              <a:endParaRPr kumimoji="0" lang="ru-RU" sz="1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754533" y="3293215"/>
              <a:ext cx="1347536" cy="92127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noAutofit/>
            </a:bodyPr>
            <a:lstStyle/>
            <a:p>
              <a:pPr marL="0" marR="0" indent="0" algn="ctr" defTabSz="30956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9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rPr>
                <a:t>Block 3</a:t>
              </a:r>
              <a:endParaRPr kumimoji="0" lang="ru-RU" sz="1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754533" y="2371940"/>
              <a:ext cx="1347536" cy="92127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noAutofit/>
            </a:bodyPr>
            <a:lstStyle/>
            <a:p>
              <a:pPr marL="0" marR="0" indent="0" algn="ctr" defTabSz="30956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9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rPr>
                <a:t>Block 2</a:t>
              </a:r>
              <a:endParaRPr kumimoji="0" lang="ru-RU" sz="1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5754533" y="4214490"/>
              <a:ext cx="0" cy="481263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7102069" y="4214490"/>
              <a:ext cx="0" cy="481263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9" name="TextBox 8"/>
            <p:cNvSpPr txBox="1"/>
            <p:nvPr/>
          </p:nvSpPr>
          <p:spPr>
            <a:xfrm>
              <a:off x="6260308" y="4372618"/>
              <a:ext cx="335985" cy="3847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30956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9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rPr>
                <a:t>…</a:t>
              </a:r>
              <a:endParaRPr kumimoji="0" lang="ru-RU" sz="1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493955" y="1757415"/>
              <a:ext cx="1326911" cy="307773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ctr" defTabSz="30956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rPr>
                <a:t>Partial Result 1</a:t>
              </a:r>
              <a:endParaRPr kumimoji="0" lang="ru-RU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7493954" y="3599965"/>
              <a:ext cx="1326911" cy="307773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r>
                <a:rPr lang="en-US" sz="1400" dirty="0"/>
                <a:t>Partial </a:t>
              </a:r>
              <a:r>
                <a:rPr lang="en-US" sz="1400" dirty="0" smtClean="0"/>
                <a:t>Result 2</a:t>
              </a:r>
              <a:endParaRPr lang="ru-RU" sz="1400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493953" y="2678690"/>
              <a:ext cx="1326911" cy="307773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r>
                <a:rPr lang="en-US" sz="1400" dirty="0"/>
                <a:t>Partial </a:t>
              </a:r>
              <a:r>
                <a:rPr lang="en-US" sz="1400" dirty="0" smtClean="0"/>
                <a:t>Result 2</a:t>
              </a:r>
              <a:endParaRPr lang="ru-RU" sz="1400" dirty="0"/>
            </a:p>
          </p:txBody>
        </p:sp>
        <p:cxnSp>
          <p:nvCxnSpPr>
            <p:cNvPr id="12" name="Прямая со стрелкой 11"/>
            <p:cNvCxnSpPr>
              <a:stCxn id="2" idx="3"/>
              <a:endCxn id="10" idx="1"/>
            </p:cNvCxnSpPr>
            <p:nvPr/>
          </p:nvCxnSpPr>
          <p:spPr>
            <a:xfrm flipV="1">
              <a:off x="7102069" y="1911302"/>
              <a:ext cx="391886" cy="1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6" name="Прямая со стрелкой 15"/>
            <p:cNvCxnSpPr>
              <a:stCxn id="6" idx="3"/>
              <a:endCxn id="14" idx="1"/>
            </p:cNvCxnSpPr>
            <p:nvPr/>
          </p:nvCxnSpPr>
          <p:spPr>
            <a:xfrm flipV="1">
              <a:off x="7102069" y="2832577"/>
              <a:ext cx="391884" cy="1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" name="Прямая со стрелкой 17"/>
            <p:cNvCxnSpPr>
              <a:stCxn id="5" idx="3"/>
              <a:endCxn id="13" idx="1"/>
            </p:cNvCxnSpPr>
            <p:nvPr/>
          </p:nvCxnSpPr>
          <p:spPr>
            <a:xfrm flipV="1">
              <a:off x="7102069" y="3753852"/>
              <a:ext cx="391885" cy="1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0" name="Прямоугольник 19"/>
            <p:cNvSpPr/>
            <p:nvPr/>
          </p:nvSpPr>
          <p:spPr>
            <a:xfrm>
              <a:off x="5548277" y="1450665"/>
              <a:ext cx="206256" cy="324508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noAutofit/>
            </a:bodyPr>
            <a:lstStyle/>
            <a:p>
              <a:pPr marL="0" marR="0" indent="0" algn="ctr" defTabSz="30956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9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rPr>
                <a:t>data</a:t>
              </a:r>
              <a:endParaRPr kumimoji="0" lang="ru-RU" sz="1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7493952" y="4333277"/>
              <a:ext cx="1326911" cy="307773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r>
                <a:rPr lang="en-US" sz="1400" dirty="0" smtClean="0"/>
                <a:t>Final </a:t>
              </a:r>
              <a:r>
                <a:rPr lang="en-US" sz="1400" dirty="0"/>
                <a:t>Result</a:t>
              </a:r>
              <a:endParaRPr lang="ru-RU" sz="14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989414" y="3866175"/>
              <a:ext cx="335985" cy="3847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ctr" defTabSz="30956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9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rPr>
                <a:t>…</a:t>
              </a:r>
              <a:endParaRPr kumimoji="0" lang="ru-RU" sz="19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4416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>
            <a:normAutofit fontScale="90000"/>
          </a:bodyPr>
          <a:lstStyle>
            <a:lvl1pPr defTabSz="850391"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Онлайн</a:t>
            </a:r>
            <a:r>
              <a:rPr lang="en-US" dirty="0" smtClean="0"/>
              <a:t> </a:t>
            </a:r>
            <a:r>
              <a:rPr lang="ru-RU" dirty="0" smtClean="0"/>
              <a:t>алгоритм вычисления среднего значения</a:t>
            </a:r>
            <a:endParaRPr dirty="0"/>
          </a:p>
        </p:txBody>
      </p:sp>
      <p:sp>
        <p:nvSpPr>
          <p:cNvPr id="117" name="Shape 117"/>
          <p:cNvSpPr>
            <a:spLocks noGrp="1"/>
          </p:cNvSpPr>
          <p:nvPr>
            <p:ph type="body" idx="1"/>
          </p:nvPr>
        </p:nvSpPr>
        <p:spPr>
          <a:xfrm>
            <a:off x="0" y="1200151"/>
            <a:ext cx="9144000" cy="297472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r>
              <a:rPr lang="ru-RU" dirty="0" smtClean="0"/>
              <a:t>В качестве промежуточных результатов хранится сумма значений по признаку и количество обработанных объектов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r>
              <a:rPr lang="ru-RU" dirty="0" smtClean="0"/>
              <a:t>Для нахождения среднего значения в любой момент достаточно найти частное суммы и количества наблюдений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r>
              <a:rPr lang="ru-RU" dirty="0" smtClean="0"/>
              <a:t>Чтобы объединить несколько «промежуточных» результатов, достаточно сложить накопленные суммы в этих результатах, а также количество наблюдений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endParaRPr lang="ru-RU" dirty="0" smtClean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86475643"/>
              </p:ext>
            </p:extLst>
          </p:nvPr>
        </p:nvGraphicFramePr>
        <p:xfrm>
          <a:off x="0" y="4030940"/>
          <a:ext cx="9017637" cy="270336"/>
        </p:xfrm>
        <a:graphic>
          <a:graphicData uri="http://schemas.openxmlformats.org/presentationml/2006/ole">
            <p:oleObj spid="_x0000_s1042" name="Документ" r:id="rId4" imgW="5930682" imgH="177793" progId="Word.Document.12">
              <p:embed/>
            </p:oleObj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60366997"/>
              </p:ext>
            </p:extLst>
          </p:nvPr>
        </p:nvGraphicFramePr>
        <p:xfrm>
          <a:off x="1" y="4608685"/>
          <a:ext cx="8722876" cy="261499"/>
        </p:xfrm>
        <a:graphic>
          <a:graphicData uri="http://schemas.openxmlformats.org/presentationml/2006/ole">
            <p:oleObj spid="_x0000_s1043" name="Документ" r:id="rId5" imgW="5930682" imgH="177793" progId="Word.Document.12">
              <p:embed/>
            </p:oleObj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>
            <a:off x="3209630" y="4301276"/>
            <a:ext cx="0" cy="307409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Прямая со стрелкой 9"/>
          <p:cNvCxnSpPr/>
          <p:nvPr/>
        </p:nvCxnSpPr>
        <p:spPr>
          <a:xfrm>
            <a:off x="5646183" y="4301276"/>
            <a:ext cx="0" cy="307409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xmlns="" val="1664302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" y="0"/>
            <a:ext cx="85580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8951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>
            <a:normAutofit fontScale="90000"/>
          </a:bodyPr>
          <a:lstStyle>
            <a:lvl1pPr defTabSz="850391"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Онлайн</a:t>
            </a:r>
            <a:r>
              <a:rPr lang="en-US" dirty="0" smtClean="0"/>
              <a:t> </a:t>
            </a:r>
            <a:r>
              <a:rPr lang="ru-RU" dirty="0" smtClean="0"/>
              <a:t>алгоритм поиска дисперсии и ковариации</a:t>
            </a:r>
            <a:endParaRPr dirty="0"/>
          </a:p>
        </p:txBody>
      </p:sp>
      <p:sp>
        <p:nvSpPr>
          <p:cNvPr id="117" name="Shape 117"/>
          <p:cNvSpPr>
            <a:spLocks noGrp="1"/>
          </p:cNvSpPr>
          <p:nvPr>
            <p:ph type="body" idx="1"/>
          </p:nvPr>
        </p:nvSpPr>
        <p:spPr>
          <a:xfrm>
            <a:off x="0" y="2046736"/>
            <a:ext cx="9144000" cy="309676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r>
              <a:rPr lang="ru-RU" dirty="0" smtClean="0"/>
              <a:t>Из известных теоретических формул для дисперсии и ковариации, можно сделать вывод, что «частичный» алгоритм по поиску дисперсии должен хранить сумму квадратов значений в столбце помимо суммы значений. 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r>
              <a:rPr lang="ru-RU" dirty="0" smtClean="0"/>
              <a:t>Для ковариации надо хранить сумму произведений значений в двух используемых столбцах, помимо частичных сумм в каждом из столбцов. Очевидно также, что из дисперсии и ковариации можно найти коэффициент корреляции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5100853"/>
              </p:ext>
            </p:extLst>
          </p:nvPr>
        </p:nvGraphicFramePr>
        <p:xfrm>
          <a:off x="-1" y="1201009"/>
          <a:ext cx="9191761" cy="275556"/>
        </p:xfrm>
        <a:graphic>
          <a:graphicData uri="http://schemas.openxmlformats.org/presentationml/2006/ole">
            <p:oleObj spid="_x0000_s2066" name="Документ" r:id="rId4" imgW="5930682" imgH="177793" progId="Word.Document.12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81264171"/>
              </p:ext>
            </p:extLst>
          </p:nvPr>
        </p:nvGraphicFramePr>
        <p:xfrm>
          <a:off x="0" y="1616576"/>
          <a:ext cx="9122378" cy="273476"/>
        </p:xfrm>
        <a:graphic>
          <a:graphicData uri="http://schemas.openxmlformats.org/presentationml/2006/ole">
            <p:oleObj spid="_x0000_s2067" name="Документ" r:id="rId5" imgW="5930682" imgH="177793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142034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" y="0"/>
            <a:ext cx="856122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2695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63229"/>
          </a:xfrm>
          <a:prstGeom prst="rect">
            <a:avLst/>
          </a:prstGeom>
          <a:solidFill>
            <a:srgbClr val="1F497D"/>
          </a:solidFill>
        </p:spPr>
        <p:txBody>
          <a:bodyPr>
            <a:norm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Онлайн</a:t>
            </a:r>
            <a:r>
              <a:rPr lang="en-US" dirty="0" smtClean="0"/>
              <a:t> </a:t>
            </a:r>
            <a:r>
              <a:rPr lang="ru-RU" dirty="0" smtClean="0"/>
              <a:t>алгоритм</a:t>
            </a:r>
            <a:r>
              <a:rPr dirty="0" smtClean="0"/>
              <a:t>, DAAL</a:t>
            </a:r>
            <a:endParaRPr dirty="0"/>
          </a:p>
        </p:txBody>
      </p:sp>
      <p:graphicFrame>
        <p:nvGraphicFramePr>
          <p:cNvPr id="169" name="Table 169"/>
          <p:cNvGraphicFramePr/>
          <p:nvPr>
            <p:extLst>
              <p:ext uri="{D42A27DB-BD31-4B8C-83A1-F6EECF244321}">
                <p14:modId xmlns:p14="http://schemas.microsoft.com/office/powerpoint/2010/main" xmlns="" val="2133055896"/>
              </p:ext>
            </p:extLst>
          </p:nvPr>
        </p:nvGraphicFramePr>
        <p:xfrm>
          <a:off x="107504" y="1131590"/>
          <a:ext cx="8856984" cy="3619239"/>
        </p:xfrm>
        <a:graphic>
          <a:graphicData uri="http://schemas.openxmlformats.org/drawingml/2006/table">
            <a:tbl>
              <a:tblPr/>
              <a:tblGrid>
                <a:gridCol w="8856984"/>
              </a:tblGrid>
              <a:tr h="36192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defRPr>
                          <a:solidFill>
                            <a:srgbClr val="77933C"/>
                          </a:solidFill>
                          <a:sym typeface="Helvetica"/>
                        </a:defRPr>
                      </a:pP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Online algorithm = new Online(</a:t>
                      </a:r>
                      <a:r>
                        <a:rPr lang="mr-IN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…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);</a:t>
                      </a:r>
                      <a:endParaRPr lang="ru-RU" sz="1200" b="0" i="0" u="none" strike="noStrike" cap="none" spc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defRPr>
                          <a:solidFill>
                            <a:srgbClr val="77933C"/>
                          </a:solidFill>
                          <a:sym typeface="Helvetica"/>
                        </a:defRPr>
                      </a:pP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//</a:t>
                      </a:r>
                      <a:r>
                        <a:rPr lang="ru-RU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Созда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ё</a:t>
                      </a:r>
                      <a:r>
                        <a:rPr lang="ru-RU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тся</a:t>
                      </a: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онлайн версия алгоритма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defRPr>
                          <a:solidFill>
                            <a:srgbClr val="77933C"/>
                          </a:solidFill>
                          <a:sym typeface="Helvetica"/>
                        </a:defRPr>
                      </a:pP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NumericTable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data = 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dataSource.getNumericTable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()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;</a:t>
                      </a:r>
                      <a:b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</a:b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algorithm.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input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.set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(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InputId.</a:t>
                      </a:r>
                      <a:r>
                        <a:rPr lang="en-US" sz="1200" b="0" i="1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data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, 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data)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;</a:t>
                      </a:r>
                      <a:endParaRPr lang="ru-RU" sz="1200" b="0" i="0" u="none" strike="noStrike" cap="none" spc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defRPr>
                          <a:solidFill>
                            <a:srgbClr val="77933C"/>
                          </a:solidFill>
                          <a:sym typeface="Helvetica"/>
                        </a:defRPr>
                      </a:pP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//Указываем алгоритму, куда будут поступать данные на обработку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defRPr>
                          <a:solidFill>
                            <a:srgbClr val="77933C"/>
                          </a:solidFill>
                          <a:sym typeface="Helvetica"/>
                        </a:defRPr>
                      </a:pP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while 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(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dataSource.loadDataBlock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(</a:t>
                      </a:r>
                      <a:r>
                        <a:rPr lang="en-US" sz="1200" b="0" i="1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nVectorsInBlock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) &gt; 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0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)</a:t>
                      </a: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//Проверка на достижение конца файла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и одновременное считывание части данных размера </a:t>
                      </a:r>
                      <a:r>
                        <a:rPr lang="en-US" sz="1200" b="0" i="1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nVectorsInBlock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/>
                      </a:r>
                      <a:b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</a:b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{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/>
                      </a:r>
                      <a:b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</a:b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   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partialResult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= 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algorithm.compute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()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;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defRPr>
                          <a:solidFill>
                            <a:srgbClr val="77933C"/>
                          </a:solidFill>
                          <a:sym typeface="Helvetica"/>
                        </a:defRPr>
                      </a:pP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   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//</a:t>
                      </a: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Из переменной 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partialResult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</a:t>
                      </a: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можно выделить «частичные» результаты</a:t>
                      </a:r>
                      <a:endParaRPr lang="en-US" sz="1200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defRPr>
                          <a:solidFill>
                            <a:srgbClr val="77933C"/>
                          </a:solidFill>
                          <a:sym typeface="Helvetica"/>
                        </a:defRPr>
                      </a:pP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   result = </a:t>
                      </a:r>
                      <a:r>
                        <a:rPr lang="en-US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algorithm.finalizeCompute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();</a:t>
                      </a:r>
                      <a:endParaRPr lang="ru-RU" sz="1200" b="0" i="0" u="none" strike="noStrike" cap="none" spc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defRPr>
                          <a:solidFill>
                            <a:srgbClr val="77933C"/>
                          </a:solidFill>
                          <a:sym typeface="Helvetica"/>
                        </a:defRPr>
                      </a:pP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    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//</a:t>
                      </a: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Переменная </a:t>
                      </a: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result </a:t>
                      </a: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содержит уже необходимые результаты по всем обработанным на текущий момент данным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defRPr>
                          <a:solidFill>
                            <a:srgbClr val="77933C"/>
                          </a:solidFill>
                          <a:sym typeface="Helvetica"/>
                        </a:defRPr>
                      </a:pPr>
                      <a:r>
                        <a:rPr lang="en-US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"/>
                        </a:rPr>
                        <a:t>}</a:t>
                      </a:r>
                      <a:endParaRPr dirty="0"/>
                    </a:p>
                  </a:txBody>
                  <a:tcPr marL="0" marR="0" marT="0" marB="0" horzOverflow="overflow">
                    <a:lnL w="12700">
                      <a:solidFill>
                        <a:srgbClr val="FFCC66"/>
                      </a:solidFill>
                    </a:lnL>
                    <a:lnR w="12700">
                      <a:solidFill>
                        <a:srgbClr val="FFCC66"/>
                      </a:solidFill>
                    </a:lnR>
                    <a:lnT w="12700">
                      <a:solidFill>
                        <a:srgbClr val="FFCC66"/>
                      </a:solidFill>
                    </a:lnT>
                    <a:lnB w="12700">
                      <a:solidFill>
                        <a:srgbClr val="FFCC66"/>
                      </a:solidFill>
                    </a:lnB>
                    <a:solidFill>
                      <a:srgbClr val="C0E4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27321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7132</TotalTime>
  <Words>1864</Words>
  <Application>Microsoft Office PowerPoint</Application>
  <PresentationFormat>Экран (16:9)</PresentationFormat>
  <Paragraphs>426</Paragraphs>
  <Slides>37</Slides>
  <Notes>16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40" baseType="lpstr">
      <vt:lpstr>Тема Office</vt:lpstr>
      <vt:lpstr>Документ</vt:lpstr>
      <vt:lpstr>Формула</vt:lpstr>
      <vt:lpstr>Лабораторная работа № 10  Онлайн обработка данных</vt:lpstr>
      <vt:lpstr>Онлайн обработка</vt:lpstr>
      <vt:lpstr>Онлайн обработка: алгоритмы</vt:lpstr>
      <vt:lpstr>Данные</vt:lpstr>
      <vt:lpstr>Онлайн алгоритм вычисления среднего значения</vt:lpstr>
      <vt:lpstr>Слайд 6</vt:lpstr>
      <vt:lpstr>Онлайн алгоритм поиска дисперсии и ковариации</vt:lpstr>
      <vt:lpstr>Слайд 8</vt:lpstr>
      <vt:lpstr>Онлайн алгоритм, DAAL</vt:lpstr>
      <vt:lpstr>Описательные статистики:  сравнение времени работы и затрат памяти</vt:lpstr>
      <vt:lpstr>Линейная регрессия</vt:lpstr>
      <vt:lpstr>Как найти коэффициенты регрессии?</vt:lpstr>
      <vt:lpstr>Онлайн обработка</vt:lpstr>
      <vt:lpstr>Онлайн обработка</vt:lpstr>
      <vt:lpstr>Онлайн гребневая регрессия</vt:lpstr>
      <vt:lpstr>Набор данных Airline* </vt:lpstr>
      <vt:lpstr>Набор данных Airline</vt:lpstr>
      <vt:lpstr>Набор данных Airline</vt:lpstr>
      <vt:lpstr>Набор данных Airline </vt:lpstr>
      <vt:lpstr>Предобработка данных</vt:lpstr>
      <vt:lpstr>Классификатор</vt:lpstr>
      <vt:lpstr>Сравнение результатов и производительности</vt:lpstr>
      <vt:lpstr>Сравнение результатов и производительности</vt:lpstr>
      <vt:lpstr>Наивный Байес </vt:lpstr>
      <vt:lpstr>Бизнес-задача: Рубрикация новостных статей</vt:lpstr>
      <vt:lpstr>Векторное представление текстов</vt:lpstr>
      <vt:lpstr>Векторное представление текстов</vt:lpstr>
      <vt:lpstr>Multinomial Naïve Bayes</vt:lpstr>
      <vt:lpstr>Multinomial Naïve Bayes</vt:lpstr>
      <vt:lpstr>Online Multinomial NB</vt:lpstr>
      <vt:lpstr>Online Multinomial NB</vt:lpstr>
      <vt:lpstr>Online Multinomial NB</vt:lpstr>
      <vt:lpstr>Online Multinomial NB</vt:lpstr>
      <vt:lpstr>Online Multinomial NB</vt:lpstr>
      <vt:lpstr>Online Multinomial NB</vt:lpstr>
      <vt:lpstr>Performance analysis</vt:lpstr>
      <vt:lpstr>Практическое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Лабораторная работа № 3 Линейная регрессия</dc:title>
  <dc:creator>Alexey</dc:creator>
  <cp:lastModifiedBy>Max Ky!er</cp:lastModifiedBy>
  <cp:revision>231</cp:revision>
  <dcterms:created xsi:type="dcterms:W3CDTF">2016-11-29T09:28:30Z</dcterms:created>
  <dcterms:modified xsi:type="dcterms:W3CDTF">2017-02-19T13:14:49Z</dcterms:modified>
</cp:coreProperties>
</file>