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 id="2147483660" r:id="rId7"/>
    <p:sldMasterId id="2147483672" r:id="rId8"/>
  </p:sldMasterIdLst>
  <p:notesMasterIdLst>
    <p:notesMasterId r:id="rId22"/>
  </p:notesMasterIdLst>
  <p:handoutMasterIdLst>
    <p:handoutMasterId r:id="rId23"/>
  </p:handoutMasterIdLst>
  <p:sldIdLst>
    <p:sldId id="343" r:id="rId9"/>
    <p:sldId id="446" r:id="rId10"/>
    <p:sldId id="424" r:id="rId11"/>
    <p:sldId id="447" r:id="rId12"/>
    <p:sldId id="454" r:id="rId13"/>
    <p:sldId id="436" r:id="rId14"/>
    <p:sldId id="459" r:id="rId15"/>
    <p:sldId id="464" r:id="rId16"/>
    <p:sldId id="462" r:id="rId17"/>
    <p:sldId id="475" r:id="rId18"/>
    <p:sldId id="477" r:id="rId19"/>
    <p:sldId id="445" r:id="rId20"/>
    <p:sldId id="408" r:id="rId21"/>
  </p:sldIdLst>
  <p:sldSz cx="9144000" cy="6858000" type="screen4x3"/>
  <p:notesSz cx="6735763" cy="98663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88CA"/>
    <a:srgbClr val="FFFFFF"/>
    <a:srgbClr val="084976"/>
    <a:srgbClr val="1B5983"/>
    <a:srgbClr val="216C9F"/>
    <a:srgbClr val="265A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0" autoAdjust="0"/>
    <p:restoredTop sz="95793" autoAdjust="0"/>
  </p:normalViewPr>
  <p:slideViewPr>
    <p:cSldViewPr>
      <p:cViewPr varScale="1">
        <p:scale>
          <a:sx n="63" d="100"/>
          <a:sy n="63" d="100"/>
        </p:scale>
        <p:origin x="1363"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2.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krushin_SV\Documents\&#1052;&#1072;&#1082;&#1088;&#1091;&#1096;&#1080;&#1085;\WinPython-64bit-3.3.5.0\myFiles\spyderWork\elnet\&#1040;&#1085;_&#1075;&#1088;1_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167690139301848"/>
          <c:y val="0.16230653627973923"/>
          <c:w val="0.75784470304043849"/>
          <c:h val="0.72460905088476857"/>
        </c:manualLayout>
      </c:layout>
      <c:scatterChart>
        <c:scatterStyle val="lineMarker"/>
        <c:varyColors val="0"/>
        <c:ser>
          <c:idx val="0"/>
          <c:order val="0"/>
          <c:spPr>
            <a:ln w="28575">
              <a:noFill/>
            </a:ln>
          </c:spPr>
          <c:marker>
            <c:symbol val="circle"/>
            <c:size val="6"/>
            <c:spPr>
              <a:solidFill>
                <a:schemeClr val="accent2"/>
              </a:solidFill>
              <a:ln>
                <a:noFill/>
              </a:ln>
            </c:spPr>
          </c:marker>
          <c:trendline>
            <c:trendlineType val="linear"/>
            <c:dispRSqr val="0"/>
            <c:dispEq val="0"/>
          </c:trendline>
          <c:trendline>
            <c:trendlineType val="linear"/>
            <c:dispRSqr val="0"/>
            <c:dispEq val="0"/>
          </c:trendline>
          <c:xVal>
            <c:numRef>
              <c:f>'Scale free'!$C$10:$L$10</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'Scale free'!$C$11:$L$11</c:f>
              <c:numCache>
                <c:formatCode>General</c:formatCode>
                <c:ptCount val="10"/>
                <c:pt idx="0">
                  <c:v>-1.3920914788042167</c:v>
                </c:pt>
                <c:pt idx="1">
                  <c:v>-0.90479635244841994</c:v>
                </c:pt>
                <c:pt idx="2">
                  <c:v>-1.821087084322575</c:v>
                </c:pt>
                <c:pt idx="3">
                  <c:v>-2.4677142492476274</c:v>
                </c:pt>
                <c:pt idx="4">
                  <c:v>-3.1608614298075728</c:v>
                </c:pt>
                <c:pt idx="5">
                  <c:v>-3.3615321252697239</c:v>
                </c:pt>
                <c:pt idx="6">
                  <c:v>-5.1532915944977793</c:v>
                </c:pt>
                <c:pt idx="7">
                  <c:v>-4.4601444139378339</c:v>
                </c:pt>
                <c:pt idx="8">
                  <c:v>-5.558756702605943</c:v>
                </c:pt>
                <c:pt idx="9">
                  <c:v>-6.2519038831658884</c:v>
                </c:pt>
              </c:numCache>
            </c:numRef>
          </c:yVal>
          <c:smooth val="0"/>
          <c:extLst>
            <c:ext xmlns:c16="http://schemas.microsoft.com/office/drawing/2014/chart" uri="{C3380CC4-5D6E-409C-BE32-E72D297353CC}">
              <c16:uniqueId val="{00000002-B793-4DEE-95C4-708E83919923}"/>
            </c:ext>
          </c:extLst>
        </c:ser>
        <c:dLbls>
          <c:showLegendKey val="0"/>
          <c:showVal val="0"/>
          <c:showCatName val="0"/>
          <c:showSerName val="0"/>
          <c:showPercent val="0"/>
          <c:showBubbleSize val="0"/>
        </c:dLbls>
        <c:axId val="176860160"/>
        <c:axId val="176878720"/>
      </c:scatterChart>
      <c:valAx>
        <c:axId val="176860160"/>
        <c:scaling>
          <c:orientation val="minMax"/>
        </c:scaling>
        <c:delete val="0"/>
        <c:axPos val="b"/>
        <c:majorGridlines>
          <c:spPr>
            <a:ln>
              <a:gradFill>
                <a:gsLst>
                  <a:gs pos="0">
                    <a:schemeClr val="bg1">
                      <a:lumMod val="75000"/>
                    </a:schemeClr>
                  </a:gs>
                  <a:gs pos="100000">
                    <a:schemeClr val="bg1">
                      <a:lumMod val="95000"/>
                    </a:schemeClr>
                  </a:gs>
                </a:gsLst>
                <a:lin ang="5400000" scaled="0"/>
              </a:gradFill>
              <a:prstDash val="solid"/>
            </a:ln>
          </c:spPr>
        </c:majorGridlines>
        <c:title>
          <c:tx>
            <c:rich>
              <a:bodyPr/>
              <a:lstStyle/>
              <a:p>
                <a:pPr>
                  <a:defRPr/>
                </a:pPr>
                <a:r>
                  <a:rPr lang="en-US"/>
                  <a:t>k</a:t>
                </a:r>
                <a:endParaRPr lang="ru-RU"/>
              </a:p>
            </c:rich>
          </c:tx>
          <c:layout>
            <c:manualLayout>
              <c:xMode val="edge"/>
              <c:yMode val="edge"/>
              <c:x val="0.95562023853724687"/>
              <c:y val="0.13825642072588967"/>
            </c:manualLayout>
          </c:layout>
          <c:overlay val="0"/>
        </c:title>
        <c:numFmt formatCode="General" sourceLinked="1"/>
        <c:majorTickMark val="out"/>
        <c:minorTickMark val="none"/>
        <c:tickLblPos val="nextTo"/>
        <c:crossAx val="176878720"/>
        <c:crosses val="autoZero"/>
        <c:crossBetween val="midCat"/>
      </c:valAx>
      <c:valAx>
        <c:axId val="176878720"/>
        <c:scaling>
          <c:orientation val="minMax"/>
        </c:scaling>
        <c:delete val="0"/>
        <c:axPos val="l"/>
        <c:majorGridlines>
          <c:spPr>
            <a:ln>
              <a:gradFill>
                <a:gsLst>
                  <a:gs pos="0">
                    <a:schemeClr val="bg1">
                      <a:lumMod val="75000"/>
                    </a:schemeClr>
                  </a:gs>
                  <a:gs pos="100000">
                    <a:schemeClr val="bg1">
                      <a:lumMod val="95000"/>
                    </a:schemeClr>
                  </a:gs>
                </a:gsLst>
                <a:lin ang="5400000" scaled="0"/>
              </a:gradFill>
              <a:prstDash val="solid"/>
            </a:ln>
          </c:spPr>
        </c:majorGridlines>
        <c:title>
          <c:tx>
            <c:rich>
              <a:bodyPr rot="0" vert="horz"/>
              <a:lstStyle/>
              <a:p>
                <a:pPr>
                  <a:defRPr/>
                </a:pPr>
                <a:r>
                  <a:rPr lang="en-US"/>
                  <a:t>ln P(k)</a:t>
                </a:r>
                <a:endParaRPr lang="ru-RU"/>
              </a:p>
            </c:rich>
          </c:tx>
          <c:layout>
            <c:manualLayout>
              <c:xMode val="edge"/>
              <c:yMode val="edge"/>
              <c:x val="9.2886372164962788E-2"/>
              <c:y val="0.89549879537462607"/>
            </c:manualLayout>
          </c:layout>
          <c:overlay val="0"/>
        </c:title>
        <c:numFmt formatCode="General" sourceLinked="1"/>
        <c:majorTickMark val="out"/>
        <c:minorTickMark val="none"/>
        <c:tickLblPos val="nextTo"/>
        <c:crossAx val="176860160"/>
        <c:crosses val="autoZero"/>
        <c:crossBetween val="midCat"/>
      </c:valAx>
    </c:plotArea>
    <c:plotVisOnly val="1"/>
    <c:dispBlanksAs val="gap"/>
    <c:showDLblsOverMax val="0"/>
  </c:chart>
  <c:spPr>
    <a:ln>
      <a:noFill/>
    </a:ln>
  </c:spPr>
  <c:txPr>
    <a:bodyPr/>
    <a:lstStyle/>
    <a:p>
      <a:pPr>
        <a:defRPr>
          <a:latin typeface="Arial Narrow" panose="020B0606020202030204" pitchFamily="34" charset="0"/>
        </a:defRPr>
      </a:pPr>
      <a:endParaRPr lang="ru-RU"/>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19565" cy="493869"/>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14627" y="1"/>
            <a:ext cx="2919565" cy="493869"/>
          </a:xfrm>
          <a:prstGeom prst="rect">
            <a:avLst/>
          </a:prstGeom>
        </p:spPr>
        <p:txBody>
          <a:bodyPr vert="horz" lIns="91440" tIns="45720" rIns="91440" bIns="45720" rtlCol="0"/>
          <a:lstStyle>
            <a:lvl1pPr algn="r">
              <a:defRPr sz="1200"/>
            </a:lvl1pPr>
          </a:lstStyle>
          <a:p>
            <a:fld id="{0539CF1F-E6F6-4C12-B0FC-79FF134CDCE5}" type="datetimeFigureOut">
              <a:rPr lang="ru-RU" smtClean="0"/>
              <a:t>19.06.2017</a:t>
            </a:fld>
            <a:endParaRPr lang="ru-RU"/>
          </a:p>
        </p:txBody>
      </p:sp>
      <p:sp>
        <p:nvSpPr>
          <p:cNvPr id="4" name="Нижний колонтитул 3"/>
          <p:cNvSpPr>
            <a:spLocks noGrp="1"/>
          </p:cNvSpPr>
          <p:nvPr>
            <p:ph type="ftr" sz="quarter" idx="2"/>
          </p:nvPr>
        </p:nvSpPr>
        <p:spPr>
          <a:xfrm>
            <a:off x="0" y="9370869"/>
            <a:ext cx="2919565" cy="49386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14627" y="9370869"/>
            <a:ext cx="2919565" cy="493867"/>
          </a:xfrm>
          <a:prstGeom prst="rect">
            <a:avLst/>
          </a:prstGeom>
        </p:spPr>
        <p:txBody>
          <a:bodyPr vert="horz" lIns="91440" tIns="45720" rIns="91440" bIns="45720" rtlCol="0" anchor="b"/>
          <a:lstStyle>
            <a:lvl1pPr algn="r">
              <a:defRPr sz="1200"/>
            </a:lvl1pPr>
          </a:lstStyle>
          <a:p>
            <a:fld id="{715B6C8D-1F19-460C-8550-FBD0E7A1B152}" type="slidenum">
              <a:rPr lang="ru-RU" smtClean="0"/>
              <a:t>‹#›</a:t>
            </a:fld>
            <a:endParaRPr lang="ru-RU"/>
          </a:p>
        </p:txBody>
      </p:sp>
    </p:spTree>
    <p:extLst>
      <p:ext uri="{BB962C8B-B14F-4D97-AF65-F5344CB8AC3E}">
        <p14:creationId xmlns:p14="http://schemas.microsoft.com/office/powerpoint/2010/main" val="10312332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19565" cy="493869"/>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14627" y="1"/>
            <a:ext cx="2919565" cy="493869"/>
          </a:xfrm>
          <a:prstGeom prst="rect">
            <a:avLst/>
          </a:prstGeom>
        </p:spPr>
        <p:txBody>
          <a:bodyPr vert="horz" lIns="91440" tIns="45720" rIns="91440" bIns="45720" rtlCol="0"/>
          <a:lstStyle>
            <a:lvl1pPr algn="r">
              <a:defRPr sz="1200"/>
            </a:lvl1pPr>
          </a:lstStyle>
          <a:p>
            <a:fld id="{14415E9A-56C9-4204-9B3E-7B61DEF1A63D}" type="datetimeFigureOut">
              <a:rPr lang="ru-RU" smtClean="0"/>
              <a:t>19.06.2017</a:t>
            </a:fld>
            <a:endParaRPr lang="ru-RU"/>
          </a:p>
        </p:txBody>
      </p:sp>
      <p:sp>
        <p:nvSpPr>
          <p:cNvPr id="4" name="Образ слайда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3264" y="4686224"/>
            <a:ext cx="5389239" cy="4440077"/>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370869"/>
            <a:ext cx="2919565" cy="49386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14627" y="9370869"/>
            <a:ext cx="2919565" cy="493867"/>
          </a:xfrm>
          <a:prstGeom prst="rect">
            <a:avLst/>
          </a:prstGeom>
        </p:spPr>
        <p:txBody>
          <a:bodyPr vert="horz" lIns="91440" tIns="45720" rIns="91440" bIns="45720" rtlCol="0" anchor="b"/>
          <a:lstStyle>
            <a:lvl1pPr algn="r">
              <a:defRPr sz="1200"/>
            </a:lvl1pPr>
          </a:lstStyle>
          <a:p>
            <a:fld id="{A8E9792E-CF52-4F82-BFE7-89CE0FA348B9}" type="slidenum">
              <a:rPr lang="ru-RU" smtClean="0"/>
              <a:t>‹#›</a:t>
            </a:fld>
            <a:endParaRPr lang="ru-RU"/>
          </a:p>
        </p:txBody>
      </p:sp>
    </p:spTree>
    <p:extLst>
      <p:ext uri="{BB962C8B-B14F-4D97-AF65-F5344CB8AC3E}">
        <p14:creationId xmlns:p14="http://schemas.microsoft.com/office/powerpoint/2010/main" val="3827209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Актуализировать</a:t>
            </a:r>
          </a:p>
        </p:txBody>
      </p:sp>
      <p:sp>
        <p:nvSpPr>
          <p:cNvPr id="4" name="Номер слайда 3"/>
          <p:cNvSpPr>
            <a:spLocks noGrp="1"/>
          </p:cNvSpPr>
          <p:nvPr>
            <p:ph type="sldNum" sz="quarter" idx="10"/>
          </p:nvPr>
        </p:nvSpPr>
        <p:spPr/>
        <p:txBody>
          <a:bodyPr/>
          <a:lstStyle/>
          <a:p>
            <a:fld id="{A8E9792E-CF52-4F82-BFE7-89CE0FA348B9}" type="slidenum">
              <a:rPr lang="ru-RU" smtClean="0"/>
              <a:t>3</a:t>
            </a:fld>
            <a:endParaRPr lang="ru-RU"/>
          </a:p>
        </p:txBody>
      </p:sp>
    </p:spTree>
    <p:extLst>
      <p:ext uri="{BB962C8B-B14F-4D97-AF65-F5344CB8AC3E}">
        <p14:creationId xmlns:p14="http://schemas.microsoft.com/office/powerpoint/2010/main" val="1399754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8E9792E-CF52-4F82-BFE7-89CE0FA348B9}" type="slidenum">
              <a:rPr lang="ru-RU" smtClean="0"/>
              <a:t>5</a:t>
            </a:fld>
            <a:endParaRPr lang="ru-RU"/>
          </a:p>
        </p:txBody>
      </p:sp>
    </p:spTree>
    <p:extLst>
      <p:ext uri="{BB962C8B-B14F-4D97-AF65-F5344CB8AC3E}">
        <p14:creationId xmlns:p14="http://schemas.microsoft.com/office/powerpoint/2010/main" val="3990993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Добавить про особую роль степени 2</a:t>
            </a:r>
          </a:p>
        </p:txBody>
      </p:sp>
      <p:sp>
        <p:nvSpPr>
          <p:cNvPr id="4" name="Номер слайда 3"/>
          <p:cNvSpPr>
            <a:spLocks noGrp="1"/>
          </p:cNvSpPr>
          <p:nvPr>
            <p:ph type="sldNum" sz="quarter" idx="10"/>
          </p:nvPr>
        </p:nvSpPr>
        <p:spPr/>
        <p:txBody>
          <a:bodyPr/>
          <a:lstStyle/>
          <a:p>
            <a:fld id="{A8E9792E-CF52-4F82-BFE7-89CE0FA348B9}" type="slidenum">
              <a:rPr lang="ru-RU" smtClean="0"/>
              <a:t>9</a:t>
            </a:fld>
            <a:endParaRPr lang="ru-RU"/>
          </a:p>
        </p:txBody>
      </p:sp>
    </p:spTree>
    <p:extLst>
      <p:ext uri="{BB962C8B-B14F-4D97-AF65-F5344CB8AC3E}">
        <p14:creationId xmlns:p14="http://schemas.microsoft.com/office/powerpoint/2010/main" val="1006263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8E9792E-CF52-4F82-BFE7-89CE0FA348B9}" type="slidenum">
              <a:rPr lang="ru-RU" smtClean="0"/>
              <a:t>13</a:t>
            </a:fld>
            <a:endParaRPr lang="ru-RU"/>
          </a:p>
        </p:txBody>
      </p:sp>
    </p:spTree>
    <p:extLst>
      <p:ext uri="{BB962C8B-B14F-4D97-AF65-F5344CB8AC3E}">
        <p14:creationId xmlns:p14="http://schemas.microsoft.com/office/powerpoint/2010/main" val="729407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a:xfrm>
            <a:off x="457200" y="6356350"/>
            <a:ext cx="2133600" cy="365125"/>
          </a:xfrm>
          <a:prstGeom prst="rect">
            <a:avLst/>
          </a:prstGeom>
        </p:spPr>
        <p:txBody>
          <a:bodyPr/>
          <a:lstStyle/>
          <a:p>
            <a:fld id="{CCD69588-8C96-436B-811E-816BDDBFE22E}" type="datetimeFigureOut">
              <a:rPr lang="ru-RU" smtClean="0"/>
              <a:t>19.06.2017</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BC2B59FA-94E0-4A19-A130-819CA8969678}" type="slidenum">
              <a:rPr lang="ru-RU" smtClean="0"/>
              <a:t>‹#›</a:t>
            </a:fld>
            <a:endParaRPr lang="ru-RU"/>
          </a:p>
        </p:txBody>
      </p:sp>
    </p:spTree>
    <p:extLst>
      <p:ext uri="{BB962C8B-B14F-4D97-AF65-F5344CB8AC3E}">
        <p14:creationId xmlns:p14="http://schemas.microsoft.com/office/powerpoint/2010/main" val="967090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457200" y="6356350"/>
            <a:ext cx="2133600" cy="365125"/>
          </a:xfrm>
          <a:prstGeom prst="rect">
            <a:avLst/>
          </a:prstGeom>
        </p:spPr>
        <p:txBody>
          <a:bodyPr/>
          <a:lstStyle/>
          <a:p>
            <a:fld id="{CCD69588-8C96-436B-811E-816BDDBFE22E}" type="datetimeFigureOut">
              <a:rPr lang="ru-RU" smtClean="0"/>
              <a:t>19.06.2017</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BC2B59FA-94E0-4A19-A130-819CA8969678}" type="slidenum">
              <a:rPr lang="ru-RU" smtClean="0"/>
              <a:t>‹#›</a:t>
            </a:fld>
            <a:endParaRPr lang="ru-RU"/>
          </a:p>
        </p:txBody>
      </p:sp>
    </p:spTree>
    <p:extLst>
      <p:ext uri="{BB962C8B-B14F-4D97-AF65-F5344CB8AC3E}">
        <p14:creationId xmlns:p14="http://schemas.microsoft.com/office/powerpoint/2010/main" val="3497195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457200" y="6356350"/>
            <a:ext cx="2133600" cy="365125"/>
          </a:xfrm>
          <a:prstGeom prst="rect">
            <a:avLst/>
          </a:prstGeom>
        </p:spPr>
        <p:txBody>
          <a:bodyPr/>
          <a:lstStyle/>
          <a:p>
            <a:fld id="{CCD69588-8C96-436B-811E-816BDDBFE22E}" type="datetimeFigureOut">
              <a:rPr lang="ru-RU" smtClean="0"/>
              <a:t>19.06.2017</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BC2B59FA-94E0-4A19-A130-819CA8969678}" type="slidenum">
              <a:rPr lang="ru-RU" smtClean="0"/>
              <a:t>‹#›</a:t>
            </a:fld>
            <a:endParaRPr lang="ru-RU"/>
          </a:p>
        </p:txBody>
      </p:sp>
    </p:spTree>
    <p:extLst>
      <p:ext uri="{BB962C8B-B14F-4D97-AF65-F5344CB8AC3E}">
        <p14:creationId xmlns:p14="http://schemas.microsoft.com/office/powerpoint/2010/main" val="321386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15BC73A3-2951-4290-9956-04E3E2CD859E}" type="datetimeFigureOut">
              <a:rPr lang="ru-RU" smtClean="0"/>
              <a:t>19.06.2017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D51F35-E241-4BA3-8671-46CAADF85BEE}" type="slidenum">
              <a:rPr lang="ru-RU" smtClean="0"/>
              <a:t>‹#›</a:t>
            </a:fld>
            <a:endParaRPr lang="ru-RU"/>
          </a:p>
        </p:txBody>
      </p:sp>
    </p:spTree>
    <p:extLst>
      <p:ext uri="{BB962C8B-B14F-4D97-AF65-F5344CB8AC3E}">
        <p14:creationId xmlns:p14="http://schemas.microsoft.com/office/powerpoint/2010/main" val="458040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5BC73A3-2951-4290-9956-04E3E2CD859E}" type="datetimeFigureOut">
              <a:rPr lang="ru-RU" smtClean="0"/>
              <a:t>19.06.2017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D51F35-E241-4BA3-8671-46CAADF85BEE}" type="slidenum">
              <a:rPr lang="ru-RU" smtClean="0"/>
              <a:t>‹#›</a:t>
            </a:fld>
            <a:endParaRPr lang="ru-RU"/>
          </a:p>
        </p:txBody>
      </p:sp>
    </p:spTree>
    <p:extLst>
      <p:ext uri="{BB962C8B-B14F-4D97-AF65-F5344CB8AC3E}">
        <p14:creationId xmlns:p14="http://schemas.microsoft.com/office/powerpoint/2010/main" val="4188352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15BC73A3-2951-4290-9956-04E3E2CD859E}" type="datetimeFigureOut">
              <a:rPr lang="ru-RU" smtClean="0"/>
              <a:t>19.06.2017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D51F35-E241-4BA3-8671-46CAADF85BEE}" type="slidenum">
              <a:rPr lang="ru-RU" smtClean="0"/>
              <a:t>‹#›</a:t>
            </a:fld>
            <a:endParaRPr lang="ru-RU"/>
          </a:p>
        </p:txBody>
      </p:sp>
    </p:spTree>
    <p:extLst>
      <p:ext uri="{BB962C8B-B14F-4D97-AF65-F5344CB8AC3E}">
        <p14:creationId xmlns:p14="http://schemas.microsoft.com/office/powerpoint/2010/main" val="2897040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15BC73A3-2951-4290-9956-04E3E2CD859E}" type="datetimeFigureOut">
              <a:rPr lang="ru-RU" smtClean="0"/>
              <a:t>19.06.2017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ED51F35-E241-4BA3-8671-46CAADF85BEE}" type="slidenum">
              <a:rPr lang="ru-RU" smtClean="0"/>
              <a:t>‹#›</a:t>
            </a:fld>
            <a:endParaRPr lang="ru-RU"/>
          </a:p>
        </p:txBody>
      </p:sp>
    </p:spTree>
    <p:extLst>
      <p:ext uri="{BB962C8B-B14F-4D97-AF65-F5344CB8AC3E}">
        <p14:creationId xmlns:p14="http://schemas.microsoft.com/office/powerpoint/2010/main" val="1570619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15BC73A3-2951-4290-9956-04E3E2CD859E}" type="datetimeFigureOut">
              <a:rPr lang="ru-RU" smtClean="0"/>
              <a:t>19.06.2017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ED51F35-E241-4BA3-8671-46CAADF85BEE}" type="slidenum">
              <a:rPr lang="ru-RU" smtClean="0"/>
              <a:t>‹#›</a:t>
            </a:fld>
            <a:endParaRPr lang="ru-RU"/>
          </a:p>
        </p:txBody>
      </p:sp>
    </p:spTree>
    <p:extLst>
      <p:ext uri="{BB962C8B-B14F-4D97-AF65-F5344CB8AC3E}">
        <p14:creationId xmlns:p14="http://schemas.microsoft.com/office/powerpoint/2010/main" val="1322250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15BC73A3-2951-4290-9956-04E3E2CD859E}" type="datetimeFigureOut">
              <a:rPr lang="ru-RU" smtClean="0"/>
              <a:t>19.06.2017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ED51F35-E241-4BA3-8671-46CAADF85BEE}" type="slidenum">
              <a:rPr lang="ru-RU" smtClean="0"/>
              <a:t>‹#›</a:t>
            </a:fld>
            <a:endParaRPr lang="ru-RU"/>
          </a:p>
        </p:txBody>
      </p:sp>
    </p:spTree>
    <p:extLst>
      <p:ext uri="{BB962C8B-B14F-4D97-AF65-F5344CB8AC3E}">
        <p14:creationId xmlns:p14="http://schemas.microsoft.com/office/powerpoint/2010/main" val="399525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5BC73A3-2951-4290-9956-04E3E2CD859E}" type="datetimeFigureOut">
              <a:rPr lang="ru-RU" smtClean="0"/>
              <a:t>19.06.2017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ED51F35-E241-4BA3-8671-46CAADF85BEE}" type="slidenum">
              <a:rPr lang="ru-RU" smtClean="0"/>
              <a:t>‹#›</a:t>
            </a:fld>
            <a:endParaRPr lang="ru-RU"/>
          </a:p>
        </p:txBody>
      </p:sp>
    </p:spTree>
    <p:extLst>
      <p:ext uri="{BB962C8B-B14F-4D97-AF65-F5344CB8AC3E}">
        <p14:creationId xmlns:p14="http://schemas.microsoft.com/office/powerpoint/2010/main" val="1655119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15BC73A3-2951-4290-9956-04E3E2CD859E}" type="datetimeFigureOut">
              <a:rPr lang="ru-RU" smtClean="0"/>
              <a:t>19.06.2017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ED51F35-E241-4BA3-8671-46CAADF85BEE}" type="slidenum">
              <a:rPr lang="ru-RU" smtClean="0"/>
              <a:t>‹#›</a:t>
            </a:fld>
            <a:endParaRPr lang="ru-RU"/>
          </a:p>
        </p:txBody>
      </p:sp>
    </p:spTree>
    <p:extLst>
      <p:ext uri="{BB962C8B-B14F-4D97-AF65-F5344CB8AC3E}">
        <p14:creationId xmlns:p14="http://schemas.microsoft.com/office/powerpoint/2010/main" val="950658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Объект 2"/>
          <p:cNvSpPr>
            <a:spLocks noGrp="1"/>
          </p:cNvSpPr>
          <p:nvPr>
            <p:ph idx="1"/>
          </p:nvPr>
        </p:nvSpPr>
        <p:spPr>
          <a:xfrm>
            <a:off x="457200" y="1600200"/>
            <a:ext cx="8229600" cy="4525963"/>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457200" y="6356350"/>
            <a:ext cx="2133600" cy="365125"/>
          </a:xfrm>
          <a:prstGeom prst="rect">
            <a:avLst/>
          </a:prstGeom>
        </p:spPr>
        <p:txBody>
          <a:bodyPr/>
          <a:lstStyle/>
          <a:p>
            <a:fld id="{CCD69588-8C96-436B-811E-816BDDBFE22E}" type="datetimeFigureOut">
              <a:rPr lang="ru-RU" smtClean="0"/>
              <a:t>19.06.2017</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BC2B59FA-94E0-4A19-A130-819CA8969678}" type="slidenum">
              <a:rPr lang="ru-RU" smtClean="0"/>
              <a:t>‹#›</a:t>
            </a:fld>
            <a:endParaRPr lang="ru-RU"/>
          </a:p>
        </p:txBody>
      </p:sp>
    </p:spTree>
    <p:extLst>
      <p:ext uri="{BB962C8B-B14F-4D97-AF65-F5344CB8AC3E}">
        <p14:creationId xmlns:p14="http://schemas.microsoft.com/office/powerpoint/2010/main" val="20203363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15BC73A3-2951-4290-9956-04E3E2CD859E}" type="datetimeFigureOut">
              <a:rPr lang="ru-RU" smtClean="0"/>
              <a:t>19.06.2017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ED51F35-E241-4BA3-8671-46CAADF85BEE}" type="slidenum">
              <a:rPr lang="ru-RU" smtClean="0"/>
              <a:t>‹#›</a:t>
            </a:fld>
            <a:endParaRPr lang="ru-RU"/>
          </a:p>
        </p:txBody>
      </p:sp>
    </p:spTree>
    <p:extLst>
      <p:ext uri="{BB962C8B-B14F-4D97-AF65-F5344CB8AC3E}">
        <p14:creationId xmlns:p14="http://schemas.microsoft.com/office/powerpoint/2010/main" val="45662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5BC73A3-2951-4290-9956-04E3E2CD859E}" type="datetimeFigureOut">
              <a:rPr lang="ru-RU" smtClean="0"/>
              <a:t>19.06.2017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D51F35-E241-4BA3-8671-46CAADF85BEE}" type="slidenum">
              <a:rPr lang="ru-RU" smtClean="0"/>
              <a:t>‹#›</a:t>
            </a:fld>
            <a:endParaRPr lang="ru-RU"/>
          </a:p>
        </p:txBody>
      </p:sp>
    </p:spTree>
    <p:extLst>
      <p:ext uri="{BB962C8B-B14F-4D97-AF65-F5344CB8AC3E}">
        <p14:creationId xmlns:p14="http://schemas.microsoft.com/office/powerpoint/2010/main" val="4290878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5BC73A3-2951-4290-9956-04E3E2CD859E}" type="datetimeFigureOut">
              <a:rPr lang="ru-RU" smtClean="0"/>
              <a:t>19.06.2017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D51F35-E241-4BA3-8671-46CAADF85BEE}" type="slidenum">
              <a:rPr lang="ru-RU" smtClean="0"/>
              <a:t>‹#›</a:t>
            </a:fld>
            <a:endParaRPr lang="ru-RU"/>
          </a:p>
        </p:txBody>
      </p:sp>
    </p:spTree>
    <p:extLst>
      <p:ext uri="{BB962C8B-B14F-4D97-AF65-F5344CB8AC3E}">
        <p14:creationId xmlns:p14="http://schemas.microsoft.com/office/powerpoint/2010/main" val="14877291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15BC73A3-2951-4290-9956-04E3E2CD859E}" type="datetimeFigureOut">
              <a:rPr lang="ru-RU" smtClean="0">
                <a:solidFill>
                  <a:prstClr val="black">
                    <a:tint val="75000"/>
                  </a:prstClr>
                </a:solidFill>
              </a: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ED51F35-E241-4BA3-8671-46CAADF85BE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61205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5BC73A3-2951-4290-9956-04E3E2CD859E}" type="datetimeFigureOut">
              <a:rPr lang="ru-RU" smtClean="0">
                <a:solidFill>
                  <a:prstClr val="black">
                    <a:tint val="75000"/>
                  </a:prstClr>
                </a:solidFill>
              </a: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ED51F35-E241-4BA3-8671-46CAADF85BE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385419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15BC73A3-2951-4290-9956-04E3E2CD859E}" type="datetimeFigureOut">
              <a:rPr lang="ru-RU" smtClean="0">
                <a:solidFill>
                  <a:prstClr val="black">
                    <a:tint val="75000"/>
                  </a:prstClr>
                </a:solidFill>
              </a: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ED51F35-E241-4BA3-8671-46CAADF85BE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429433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15BC73A3-2951-4290-9956-04E3E2CD859E}" type="datetimeFigureOut">
              <a:rPr lang="ru-RU" smtClean="0">
                <a:solidFill>
                  <a:prstClr val="black">
                    <a:tint val="75000"/>
                  </a:prstClr>
                </a:solidFill>
              </a:rPr>
              <a:pPr/>
              <a:t>19.06.2017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5ED51F35-E241-4BA3-8671-46CAADF85BE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159013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15BC73A3-2951-4290-9956-04E3E2CD859E}" type="datetimeFigureOut">
              <a:rPr lang="ru-RU" smtClean="0">
                <a:solidFill>
                  <a:prstClr val="black">
                    <a:tint val="75000"/>
                  </a:prstClr>
                </a:solidFill>
              </a:rPr>
              <a:pPr/>
              <a:t>19.06.2017</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5ED51F35-E241-4BA3-8671-46CAADF85BE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519778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15BC73A3-2951-4290-9956-04E3E2CD859E}" type="datetimeFigureOut">
              <a:rPr lang="ru-RU" smtClean="0">
                <a:solidFill>
                  <a:prstClr val="black">
                    <a:tint val="75000"/>
                  </a:prstClr>
                </a:solidFill>
              </a:rPr>
              <a:pPr/>
              <a:t>19.06.2017</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5ED51F35-E241-4BA3-8671-46CAADF85BE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986745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5BC73A3-2951-4290-9956-04E3E2CD859E}" type="datetimeFigureOut">
              <a:rPr lang="ru-RU" smtClean="0">
                <a:solidFill>
                  <a:prstClr val="black">
                    <a:tint val="75000"/>
                  </a:prstClr>
                </a:solidFill>
              </a:rPr>
              <a:pPr/>
              <a:t>19.06.2017</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5ED51F35-E241-4BA3-8671-46CAADF85BE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22945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a:xfrm>
            <a:off x="457200" y="6356350"/>
            <a:ext cx="2133600" cy="365125"/>
          </a:xfrm>
          <a:prstGeom prst="rect">
            <a:avLst/>
          </a:prstGeom>
        </p:spPr>
        <p:txBody>
          <a:bodyPr/>
          <a:lstStyle/>
          <a:p>
            <a:fld id="{CCD69588-8C96-436B-811E-816BDDBFE22E}" type="datetimeFigureOut">
              <a:rPr lang="ru-RU" smtClean="0"/>
              <a:t>19.06.2017</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BC2B59FA-94E0-4A19-A130-819CA8969678}" type="slidenum">
              <a:rPr lang="ru-RU" smtClean="0"/>
              <a:t>‹#›</a:t>
            </a:fld>
            <a:endParaRPr lang="ru-RU"/>
          </a:p>
        </p:txBody>
      </p:sp>
    </p:spTree>
    <p:extLst>
      <p:ext uri="{BB962C8B-B14F-4D97-AF65-F5344CB8AC3E}">
        <p14:creationId xmlns:p14="http://schemas.microsoft.com/office/powerpoint/2010/main" val="24099934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15BC73A3-2951-4290-9956-04E3E2CD859E}" type="datetimeFigureOut">
              <a:rPr lang="ru-RU" smtClean="0">
                <a:solidFill>
                  <a:prstClr val="black">
                    <a:tint val="75000"/>
                  </a:prstClr>
                </a:solidFill>
              </a:rPr>
              <a:pPr/>
              <a:t>19.06.2017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5ED51F35-E241-4BA3-8671-46CAADF85BE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536563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15BC73A3-2951-4290-9956-04E3E2CD859E}" type="datetimeFigureOut">
              <a:rPr lang="ru-RU" smtClean="0">
                <a:solidFill>
                  <a:prstClr val="black">
                    <a:tint val="75000"/>
                  </a:prstClr>
                </a:solidFill>
              </a:rPr>
              <a:pPr/>
              <a:t>19.06.2017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5ED51F35-E241-4BA3-8671-46CAADF85BE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810713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5BC73A3-2951-4290-9956-04E3E2CD859E}" type="datetimeFigureOut">
              <a:rPr lang="ru-RU" smtClean="0">
                <a:solidFill>
                  <a:prstClr val="black">
                    <a:tint val="75000"/>
                  </a:prstClr>
                </a:solidFill>
              </a: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ED51F35-E241-4BA3-8671-46CAADF85BE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307072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5BC73A3-2951-4290-9956-04E3E2CD859E}" type="datetimeFigureOut">
              <a:rPr lang="ru-RU" smtClean="0">
                <a:solidFill>
                  <a:prstClr val="black">
                    <a:tint val="75000"/>
                  </a:prstClr>
                </a:solidFill>
              </a: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ED51F35-E241-4BA3-8671-46CAADF85BE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18158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457200" y="6356350"/>
            <a:ext cx="2133600" cy="365125"/>
          </a:xfrm>
          <a:prstGeom prst="rect">
            <a:avLst/>
          </a:prstGeom>
        </p:spPr>
        <p:txBody>
          <a:bodyPr/>
          <a:lstStyle/>
          <a:p>
            <a:fld id="{CCD69588-8C96-436B-811E-816BDDBFE22E}" type="datetimeFigureOut">
              <a:rPr lang="ru-RU" smtClean="0"/>
              <a:t>19.06.2017</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p>
            <a:fld id="{BC2B59FA-94E0-4A19-A130-819CA8969678}" type="slidenum">
              <a:rPr lang="ru-RU" smtClean="0"/>
              <a:t>‹#›</a:t>
            </a:fld>
            <a:endParaRPr lang="ru-RU"/>
          </a:p>
        </p:txBody>
      </p:sp>
    </p:spTree>
    <p:extLst>
      <p:ext uri="{BB962C8B-B14F-4D97-AF65-F5344CB8AC3E}">
        <p14:creationId xmlns:p14="http://schemas.microsoft.com/office/powerpoint/2010/main" val="206974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a:xfrm>
            <a:off x="457200" y="6356350"/>
            <a:ext cx="2133600" cy="365125"/>
          </a:xfrm>
          <a:prstGeom prst="rect">
            <a:avLst/>
          </a:prstGeom>
        </p:spPr>
        <p:txBody>
          <a:bodyPr/>
          <a:lstStyle/>
          <a:p>
            <a:fld id="{CCD69588-8C96-436B-811E-816BDDBFE22E}" type="datetimeFigureOut">
              <a:rPr lang="ru-RU" smtClean="0"/>
              <a:t>19.06.2017</a:t>
            </a:fld>
            <a:endParaRPr lang="ru-RU"/>
          </a:p>
        </p:txBody>
      </p:sp>
      <p:sp>
        <p:nvSpPr>
          <p:cNvPr id="8" name="Нижний колонтитул 7"/>
          <p:cNvSpPr>
            <a:spLocks noGrp="1"/>
          </p:cNvSpPr>
          <p:nvPr>
            <p:ph type="ftr" sz="quarter" idx="11"/>
          </p:nvPr>
        </p:nvSpPr>
        <p:spPr>
          <a:xfrm>
            <a:off x="3124200" y="6356350"/>
            <a:ext cx="2895600" cy="365125"/>
          </a:xfrm>
          <a:prstGeom prst="rect">
            <a:avLst/>
          </a:prstGeom>
        </p:spPr>
        <p:txBody>
          <a:bodyPr/>
          <a:lstStyle/>
          <a:p>
            <a:endParaRPr lang="ru-RU"/>
          </a:p>
        </p:txBody>
      </p:sp>
      <p:sp>
        <p:nvSpPr>
          <p:cNvPr id="9" name="Номер слайда 8"/>
          <p:cNvSpPr>
            <a:spLocks noGrp="1"/>
          </p:cNvSpPr>
          <p:nvPr>
            <p:ph type="sldNum" sz="quarter" idx="12"/>
          </p:nvPr>
        </p:nvSpPr>
        <p:spPr>
          <a:xfrm>
            <a:off x="6553200" y="6356350"/>
            <a:ext cx="2133600" cy="365125"/>
          </a:xfrm>
          <a:prstGeom prst="rect">
            <a:avLst/>
          </a:prstGeom>
        </p:spPr>
        <p:txBody>
          <a:bodyPr/>
          <a:lstStyle/>
          <a:p>
            <a:fld id="{BC2B59FA-94E0-4A19-A130-819CA8969678}" type="slidenum">
              <a:rPr lang="ru-RU" smtClean="0"/>
              <a:t>‹#›</a:t>
            </a:fld>
            <a:endParaRPr lang="ru-RU"/>
          </a:p>
        </p:txBody>
      </p:sp>
    </p:spTree>
    <p:extLst>
      <p:ext uri="{BB962C8B-B14F-4D97-AF65-F5344CB8AC3E}">
        <p14:creationId xmlns:p14="http://schemas.microsoft.com/office/powerpoint/2010/main" val="303264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Дата 2"/>
          <p:cNvSpPr>
            <a:spLocks noGrp="1"/>
          </p:cNvSpPr>
          <p:nvPr>
            <p:ph type="dt" sz="half" idx="10"/>
          </p:nvPr>
        </p:nvSpPr>
        <p:spPr>
          <a:xfrm>
            <a:off x="457200" y="6356350"/>
            <a:ext cx="2133600" cy="365125"/>
          </a:xfrm>
          <a:prstGeom prst="rect">
            <a:avLst/>
          </a:prstGeom>
        </p:spPr>
        <p:txBody>
          <a:bodyPr/>
          <a:lstStyle/>
          <a:p>
            <a:fld id="{CCD69588-8C96-436B-811E-816BDDBFE22E}" type="datetimeFigureOut">
              <a:rPr lang="ru-RU" smtClean="0"/>
              <a:t>19.06.2017</a:t>
            </a:fld>
            <a:endParaRPr lang="ru-RU"/>
          </a:p>
        </p:txBody>
      </p:sp>
      <p:sp>
        <p:nvSpPr>
          <p:cNvPr id="4" name="Нижний колонтитул 3"/>
          <p:cNvSpPr>
            <a:spLocks noGrp="1"/>
          </p:cNvSpPr>
          <p:nvPr>
            <p:ph type="ftr" sz="quarter" idx="11"/>
          </p:nvPr>
        </p:nvSpPr>
        <p:spPr>
          <a:xfrm>
            <a:off x="3124200" y="6356350"/>
            <a:ext cx="2895600" cy="365125"/>
          </a:xfrm>
          <a:prstGeom prst="rect">
            <a:avLst/>
          </a:prstGeom>
        </p:spPr>
        <p:txBody>
          <a:bodyPr/>
          <a:lstStyle/>
          <a:p>
            <a:endParaRPr lang="ru-RU"/>
          </a:p>
        </p:txBody>
      </p:sp>
      <p:sp>
        <p:nvSpPr>
          <p:cNvPr id="5" name="Номер слайда 4"/>
          <p:cNvSpPr>
            <a:spLocks noGrp="1"/>
          </p:cNvSpPr>
          <p:nvPr>
            <p:ph type="sldNum" sz="quarter" idx="12"/>
          </p:nvPr>
        </p:nvSpPr>
        <p:spPr>
          <a:xfrm>
            <a:off x="6553200" y="6356350"/>
            <a:ext cx="2133600" cy="365125"/>
          </a:xfrm>
          <a:prstGeom prst="rect">
            <a:avLst/>
          </a:prstGeom>
        </p:spPr>
        <p:txBody>
          <a:bodyPr/>
          <a:lstStyle/>
          <a:p>
            <a:fld id="{BC2B59FA-94E0-4A19-A130-819CA8969678}" type="slidenum">
              <a:rPr lang="ru-RU" smtClean="0"/>
              <a:t>‹#›</a:t>
            </a:fld>
            <a:endParaRPr lang="ru-RU"/>
          </a:p>
        </p:txBody>
      </p:sp>
    </p:spTree>
    <p:extLst>
      <p:ext uri="{BB962C8B-B14F-4D97-AF65-F5344CB8AC3E}">
        <p14:creationId xmlns:p14="http://schemas.microsoft.com/office/powerpoint/2010/main" val="3784325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6356350"/>
            <a:ext cx="2133600" cy="365125"/>
          </a:xfrm>
          <a:prstGeom prst="rect">
            <a:avLst/>
          </a:prstGeom>
        </p:spPr>
        <p:txBody>
          <a:bodyPr/>
          <a:lstStyle/>
          <a:p>
            <a:fld id="{CCD69588-8C96-436B-811E-816BDDBFE22E}" type="datetimeFigureOut">
              <a:rPr lang="ru-RU" smtClean="0"/>
              <a:t>19.06.2017</a:t>
            </a:fld>
            <a:endParaRPr lang="ru-RU"/>
          </a:p>
        </p:txBody>
      </p:sp>
      <p:sp>
        <p:nvSpPr>
          <p:cNvPr id="3" name="Нижний колонтитул 2"/>
          <p:cNvSpPr>
            <a:spLocks noGrp="1"/>
          </p:cNvSpPr>
          <p:nvPr>
            <p:ph type="ftr" sz="quarter" idx="11"/>
          </p:nvPr>
        </p:nvSpPr>
        <p:spPr>
          <a:xfrm>
            <a:off x="3124200" y="6356350"/>
            <a:ext cx="2895600" cy="365125"/>
          </a:xfrm>
          <a:prstGeom prst="rect">
            <a:avLst/>
          </a:prstGeom>
        </p:spPr>
        <p:txBody>
          <a:bodyPr/>
          <a:lstStyle/>
          <a:p>
            <a:endParaRPr lang="ru-RU"/>
          </a:p>
        </p:txBody>
      </p:sp>
      <p:sp>
        <p:nvSpPr>
          <p:cNvPr id="4" name="Номер слайда 3"/>
          <p:cNvSpPr>
            <a:spLocks noGrp="1"/>
          </p:cNvSpPr>
          <p:nvPr>
            <p:ph type="sldNum" sz="quarter" idx="12"/>
          </p:nvPr>
        </p:nvSpPr>
        <p:spPr>
          <a:xfrm>
            <a:off x="6553200" y="6356350"/>
            <a:ext cx="2133600" cy="365125"/>
          </a:xfrm>
          <a:prstGeom prst="rect">
            <a:avLst/>
          </a:prstGeom>
        </p:spPr>
        <p:txBody>
          <a:bodyPr/>
          <a:lstStyle/>
          <a:p>
            <a:fld id="{BC2B59FA-94E0-4A19-A130-819CA8969678}" type="slidenum">
              <a:rPr lang="ru-RU" smtClean="0"/>
              <a:t>‹#›</a:t>
            </a:fld>
            <a:endParaRPr lang="ru-RU"/>
          </a:p>
        </p:txBody>
      </p:sp>
    </p:spTree>
    <p:extLst>
      <p:ext uri="{BB962C8B-B14F-4D97-AF65-F5344CB8AC3E}">
        <p14:creationId xmlns:p14="http://schemas.microsoft.com/office/powerpoint/2010/main" val="795099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CCD69588-8C96-436B-811E-816BDDBFE22E}" type="datetimeFigureOut">
              <a:rPr lang="ru-RU" smtClean="0"/>
              <a:t>19.06.2017</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p>
            <a:fld id="{BC2B59FA-94E0-4A19-A130-819CA8969678}" type="slidenum">
              <a:rPr lang="ru-RU" smtClean="0"/>
              <a:t>‹#›</a:t>
            </a:fld>
            <a:endParaRPr lang="ru-RU"/>
          </a:p>
        </p:txBody>
      </p:sp>
    </p:spTree>
    <p:extLst>
      <p:ext uri="{BB962C8B-B14F-4D97-AF65-F5344CB8AC3E}">
        <p14:creationId xmlns:p14="http://schemas.microsoft.com/office/powerpoint/2010/main" val="1697997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CCD69588-8C96-436B-811E-816BDDBFE22E}" type="datetimeFigureOut">
              <a:rPr lang="ru-RU" smtClean="0"/>
              <a:t>19.06.2017</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p>
            <a:fld id="{BC2B59FA-94E0-4A19-A130-819CA8969678}" type="slidenum">
              <a:rPr lang="ru-RU" smtClean="0"/>
              <a:t>‹#›</a:t>
            </a:fld>
            <a:endParaRPr lang="ru-RU"/>
          </a:p>
        </p:txBody>
      </p:sp>
    </p:spTree>
    <p:extLst>
      <p:ext uri="{BB962C8B-B14F-4D97-AF65-F5344CB8AC3E}">
        <p14:creationId xmlns:p14="http://schemas.microsoft.com/office/powerpoint/2010/main" val="3408036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Прямоугольник 6"/>
          <p:cNvSpPr/>
          <p:nvPr userDrawn="1"/>
        </p:nvSpPr>
        <p:spPr>
          <a:xfrm>
            <a:off x="0" y="331018"/>
            <a:ext cx="9144000" cy="318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10" name="Picture 4" descr="D:\Мои документы\Фирменный_стиль\Arrow2.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27132" y="332656"/>
            <a:ext cx="366412" cy="32504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userDrawn="1"/>
        </p:nvSpPr>
        <p:spPr>
          <a:xfrm>
            <a:off x="7812360" y="69297"/>
            <a:ext cx="864096" cy="10527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p:cNvPicPr>
            <a:picLocks noChangeAspect="1"/>
          </p:cNvPicPr>
          <p:nvPr userDrawn="1"/>
        </p:nvPicPr>
        <p:blipFill>
          <a:blip r:embed="rId14">
            <a:clrChange>
              <a:clrFrom>
                <a:srgbClr val="000000"/>
              </a:clrFrom>
              <a:clrTo>
                <a:srgbClr val="000000">
                  <a:alpha val="0"/>
                </a:srgbClr>
              </a:clrTo>
            </a:clrChange>
          </a:blip>
          <a:stretch>
            <a:fillRect/>
          </a:stretch>
        </p:blipFill>
        <p:spPr>
          <a:xfrm>
            <a:off x="7872096" y="69297"/>
            <a:ext cx="744621" cy="766807"/>
          </a:xfrm>
          <a:prstGeom prst="rect">
            <a:avLst/>
          </a:prstGeom>
        </p:spPr>
      </p:pic>
    </p:spTree>
    <p:extLst>
      <p:ext uri="{BB962C8B-B14F-4D97-AF65-F5344CB8AC3E}">
        <p14:creationId xmlns:p14="http://schemas.microsoft.com/office/powerpoint/2010/main" val="4177607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C73A3-2951-4290-9956-04E3E2CD859E}" type="datetimeFigureOut">
              <a:rPr lang="ru-RU" smtClean="0"/>
              <a:t>19.06.2017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D51F35-E241-4BA3-8671-46CAADF85BEE}" type="slidenum">
              <a:rPr lang="ru-RU" smtClean="0"/>
              <a:t>‹#›</a:t>
            </a:fld>
            <a:endParaRPr lang="ru-RU"/>
          </a:p>
        </p:txBody>
      </p:sp>
    </p:spTree>
    <p:extLst>
      <p:ext uri="{BB962C8B-B14F-4D97-AF65-F5344CB8AC3E}">
        <p14:creationId xmlns:p14="http://schemas.microsoft.com/office/powerpoint/2010/main" val="7845873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C73A3-2951-4290-9956-04E3E2CD859E}" type="datetimeFigureOut">
              <a:rPr lang="ru-RU" smtClean="0">
                <a:solidFill>
                  <a:prstClr val="black">
                    <a:tint val="75000"/>
                  </a:prstClr>
                </a:solidFill>
              </a:rPr>
              <a:pPr/>
              <a:t>19.06.2017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D51F35-E241-4BA3-8671-46CAADF85BE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547804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image" Target="../media/image2.png"/><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microsoft.com/office/2007/relationships/hdphoto" Target="../media/hdphoto3.wdp"/><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0.pn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3.xml"/><Relationship Id="rId1" Type="http://schemas.openxmlformats.org/officeDocument/2006/relationships/tags" Target="../tags/tag1.xml"/><Relationship Id="rId5" Type="http://schemas.microsoft.com/office/2007/relationships/hdphoto" Target="../media/hdphoto2.wdp"/><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bogomolov_a\Documents\Фирменный_стиль\Россети flat horizont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467639"/>
            <a:ext cx="3528392" cy="1344150"/>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0" y="2811789"/>
            <a:ext cx="9144000" cy="324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9" name="Picture 5" descr="C:\Users\bogomolov_a\Documents\Фирменный_стиль\Arrow.PN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90667" y="2816186"/>
            <a:ext cx="336917" cy="298878"/>
          </a:xfrm>
          <a:prstGeom prst="rect">
            <a:avLst/>
          </a:prstGeom>
          <a:noFill/>
          <a:extLst>
            <a:ext uri="{909E8E84-426E-40DD-AFC4-6F175D3DCCD1}">
              <a14:hiddenFill xmlns:a14="http://schemas.microsoft.com/office/drawing/2010/main">
                <a:solidFill>
                  <a:srgbClr val="FFFFFF"/>
                </a:solidFill>
              </a14:hiddenFill>
            </a:ext>
          </a:extLst>
        </p:spPr>
      </p:pic>
      <p:sp>
        <p:nvSpPr>
          <p:cNvPr id="10" name="Текст 1"/>
          <p:cNvSpPr txBox="1">
            <a:spLocks/>
          </p:cNvSpPr>
          <p:nvPr/>
        </p:nvSpPr>
        <p:spPr>
          <a:xfrm>
            <a:off x="0" y="3340007"/>
            <a:ext cx="8892480" cy="953669"/>
          </a:xfrm>
          <a:prstGeom prst="rect">
            <a:avLst/>
          </a:prstGeom>
        </p:spPr>
        <p:txBody>
          <a:bodyPr vert="horz" wrap="square" lIns="33596" tIns="45503" rIns="91029" bIns="45503" rtlCol="0" anchor="ctr">
            <a:spAutoFit/>
          </a:bodyPr>
          <a:lstStyle>
            <a:defPPr>
              <a:defRPr lang="ru-RU"/>
            </a:defPPr>
            <a:lvl1pPr marL="0" algn="r" defTabSz="910238" rtl="0" eaLnBrk="1" fontAlgn="auto" latinLnBrk="0" hangingPunct="1">
              <a:spcBef>
                <a:spcPts val="0"/>
              </a:spcBef>
              <a:spcAft>
                <a:spcPts val="0"/>
              </a:spcAft>
              <a:defRPr sz="1200" kern="1200">
                <a:solidFill>
                  <a:prstClr val="black">
                    <a:tint val="75000"/>
                  </a:prst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solidFill>
                  <a:prstClr val="white">
                    <a:lumMod val="50000"/>
                  </a:prstClr>
                </a:solidFill>
                <a:latin typeface="Arial Narrow" panose="020B0606020202030204" pitchFamily="34" charset="0"/>
              </a:rPr>
              <a:t>Developing a Model of Topological Structure Formation for </a:t>
            </a:r>
          </a:p>
          <a:p>
            <a:pPr algn="ctr"/>
            <a:r>
              <a:rPr lang="en-US" sz="2800" dirty="0">
                <a:solidFill>
                  <a:prstClr val="white">
                    <a:lumMod val="50000"/>
                  </a:prstClr>
                </a:solidFill>
                <a:latin typeface="Arial Narrow" panose="020B0606020202030204" pitchFamily="34" charset="0"/>
              </a:rPr>
              <a:t>Power Transmission Grids Based on the Analysis of the UNEG</a:t>
            </a:r>
            <a:endParaRPr lang="ru-RU" sz="2800" dirty="0">
              <a:solidFill>
                <a:prstClr val="white">
                  <a:lumMod val="50000"/>
                </a:prstClr>
              </a:solidFill>
              <a:latin typeface="Arial Narrow" panose="020B0606020202030204" pitchFamily="34" charset="0"/>
            </a:endParaRPr>
          </a:p>
        </p:txBody>
      </p:sp>
      <p:sp>
        <p:nvSpPr>
          <p:cNvPr id="13" name="Текст 2"/>
          <p:cNvSpPr txBox="1">
            <a:spLocks/>
          </p:cNvSpPr>
          <p:nvPr/>
        </p:nvSpPr>
        <p:spPr>
          <a:xfrm>
            <a:off x="2555776" y="6043935"/>
            <a:ext cx="4032448" cy="769441"/>
          </a:xfrm>
          <a:prstGeom prst="rect">
            <a:avLst/>
          </a:prstGeom>
        </p:spPr>
        <p:txBody>
          <a:bodyPr wrap="square">
            <a:spAutoFit/>
          </a:bodyPr>
          <a:lstStyle>
            <a:lvl1pPr marL="340769" indent="-340769" algn="l" defTabSz="909701" rtl="0" eaLnBrk="1" fontAlgn="base" hangingPunct="1">
              <a:spcBef>
                <a:spcPct val="20000"/>
              </a:spcBef>
              <a:spcAft>
                <a:spcPct val="0"/>
              </a:spcAft>
              <a:buBlip>
                <a:blip r:embed="rId5"/>
              </a:buBlip>
              <a:defRPr lang="en-US" sz="2300" kern="1200" dirty="0">
                <a:solidFill>
                  <a:srgbClr val="10253F"/>
                </a:solidFill>
                <a:latin typeface="Arial" pitchFamily="34" charset="0"/>
                <a:ea typeface="+mn-ea"/>
                <a:cs typeface="+mn-cs"/>
              </a:defRPr>
            </a:lvl1pPr>
            <a:lvl2pPr marL="739328" indent="-282991" algn="l" defTabSz="909701" rtl="0" eaLnBrk="1" fontAlgn="base" hangingPunct="1">
              <a:spcBef>
                <a:spcPct val="20000"/>
              </a:spcBef>
              <a:spcAft>
                <a:spcPct val="0"/>
              </a:spcAft>
              <a:buFont typeface="Arial" charset="0"/>
              <a:buChar char="–"/>
              <a:defRPr lang="en-US" sz="1900" kern="1200" dirty="0">
                <a:solidFill>
                  <a:srgbClr val="10253F"/>
                </a:solidFill>
                <a:latin typeface="Arial" pitchFamily="34" charset="0"/>
                <a:ea typeface="+mn-ea"/>
                <a:cs typeface="+mn-cs"/>
              </a:defRPr>
            </a:lvl2pPr>
            <a:lvl3pPr marL="1136386" indent="-226628" algn="l" defTabSz="909701" rtl="0" eaLnBrk="1" fontAlgn="base" hangingPunct="1">
              <a:spcBef>
                <a:spcPct val="20000"/>
              </a:spcBef>
              <a:spcAft>
                <a:spcPct val="0"/>
              </a:spcAft>
              <a:buFont typeface="Arial" charset="0"/>
              <a:buChar char="•"/>
              <a:defRPr sz="2300" kern="1200">
                <a:solidFill>
                  <a:srgbClr val="10253F"/>
                </a:solidFill>
                <a:latin typeface="Arial" pitchFamily="34" charset="0"/>
                <a:ea typeface="+mn-ea"/>
                <a:cs typeface="+mn-cs"/>
              </a:defRPr>
            </a:lvl3pPr>
            <a:lvl4pPr marL="1592713" indent="-226628" algn="l" defTabSz="909701" rtl="0" eaLnBrk="1" fontAlgn="base" hangingPunct="1">
              <a:spcBef>
                <a:spcPct val="20000"/>
              </a:spcBef>
              <a:spcAft>
                <a:spcPct val="0"/>
              </a:spcAft>
              <a:buFont typeface="Arial" charset="0"/>
              <a:buChar char="–"/>
              <a:defRPr sz="1500" kern="1200">
                <a:solidFill>
                  <a:srgbClr val="10253F"/>
                </a:solidFill>
                <a:latin typeface="Arial" pitchFamily="34" charset="0"/>
                <a:ea typeface="+mn-ea"/>
                <a:cs typeface="+mn-cs"/>
              </a:defRPr>
            </a:lvl4pPr>
            <a:lvl5pPr marL="2047574" indent="-226628" algn="l" defTabSz="909701" rtl="0" eaLnBrk="1" fontAlgn="base" hangingPunct="1">
              <a:spcBef>
                <a:spcPct val="20000"/>
              </a:spcBef>
              <a:spcAft>
                <a:spcPct val="0"/>
              </a:spcAft>
              <a:buFont typeface="Arial" charset="0"/>
              <a:buChar char="»"/>
              <a:defRPr sz="1500" kern="1200">
                <a:solidFill>
                  <a:srgbClr val="10253F"/>
                </a:solidFill>
                <a:latin typeface="Arial" pitchFamily="34" charset="0"/>
                <a:ea typeface="+mn-ea"/>
                <a:cs typeface="+mn-cs"/>
              </a:defRPr>
            </a:lvl5pPr>
            <a:lvl6pPr marL="2503150" indent="-227513" algn="l" defTabSz="91023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8273" indent="-227513" algn="l" defTabSz="91023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3392" indent="-227513" algn="l" defTabSz="91023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8512" indent="-227513" algn="l" defTabSz="91023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2000" dirty="0">
                <a:solidFill>
                  <a:prstClr val="white">
                    <a:lumMod val="50000"/>
                  </a:prstClr>
                </a:solidFill>
                <a:latin typeface="Arial Narrow" panose="020B0606020202030204" pitchFamily="34" charset="0"/>
              </a:rPr>
              <a:t>Sergey </a:t>
            </a:r>
            <a:r>
              <a:rPr lang="en-US" sz="2000" dirty="0" err="1">
                <a:solidFill>
                  <a:prstClr val="white">
                    <a:lumMod val="50000"/>
                  </a:prstClr>
                </a:solidFill>
                <a:latin typeface="Arial Narrow" panose="020B0606020202030204" pitchFamily="34" charset="0"/>
              </a:rPr>
              <a:t>Makrushin</a:t>
            </a:r>
            <a:r>
              <a:rPr lang="en-US" sz="2000" dirty="0">
                <a:solidFill>
                  <a:prstClr val="white">
                    <a:lumMod val="50000"/>
                  </a:prstClr>
                </a:solidFill>
                <a:latin typeface="Arial Narrow" panose="020B0606020202030204" pitchFamily="34" charset="0"/>
              </a:rPr>
              <a:t>, PhD in Econ.</a:t>
            </a:r>
          </a:p>
          <a:p>
            <a:pPr marL="0" indent="0" algn="ctr">
              <a:buNone/>
            </a:pPr>
            <a:r>
              <a:rPr lang="en-US" sz="2000" dirty="0">
                <a:solidFill>
                  <a:prstClr val="white">
                    <a:lumMod val="50000"/>
                  </a:prstClr>
                </a:solidFill>
                <a:latin typeface="Arial Narrow" panose="020B0606020202030204" pitchFamily="34" charset="0"/>
              </a:rPr>
              <a:t>SVMakrushin@fa.ru</a:t>
            </a:r>
            <a:endParaRPr lang="ru-RU" sz="2000" dirty="0">
              <a:solidFill>
                <a:prstClr val="white">
                  <a:lumMod val="50000"/>
                </a:prstClr>
              </a:solidFill>
              <a:latin typeface="Arial Narrow" panose="020B0606020202030204" pitchFamily="34" charset="0"/>
            </a:endParaRPr>
          </a:p>
        </p:txBody>
      </p:sp>
      <p:sp>
        <p:nvSpPr>
          <p:cNvPr id="2" name="Прямоугольник 1"/>
          <p:cNvSpPr/>
          <p:nvPr/>
        </p:nvSpPr>
        <p:spPr>
          <a:xfrm>
            <a:off x="2879812" y="1577791"/>
            <a:ext cx="3384376"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6">
            <a:clrChange>
              <a:clrFrom>
                <a:srgbClr val="000000"/>
              </a:clrFrom>
              <a:clrTo>
                <a:srgbClr val="000000">
                  <a:alpha val="0"/>
                </a:srgbClr>
              </a:clrTo>
            </a:clrChange>
          </a:blip>
          <a:stretch>
            <a:fillRect/>
          </a:stretch>
        </p:blipFill>
        <p:spPr>
          <a:xfrm>
            <a:off x="2267744" y="4699398"/>
            <a:ext cx="864096" cy="889842"/>
          </a:xfrm>
          <a:prstGeom prst="rect">
            <a:avLst/>
          </a:prstGeom>
        </p:spPr>
      </p:pic>
      <p:sp>
        <p:nvSpPr>
          <p:cNvPr id="11" name="Прямоугольник 10"/>
          <p:cNvSpPr/>
          <p:nvPr/>
        </p:nvSpPr>
        <p:spPr>
          <a:xfrm>
            <a:off x="0" y="0"/>
            <a:ext cx="9144000" cy="28161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Текст 1"/>
          <p:cNvSpPr txBox="1">
            <a:spLocks/>
          </p:cNvSpPr>
          <p:nvPr/>
        </p:nvSpPr>
        <p:spPr>
          <a:xfrm>
            <a:off x="971600" y="931259"/>
            <a:ext cx="7200800" cy="953669"/>
          </a:xfrm>
          <a:prstGeom prst="rect">
            <a:avLst/>
          </a:prstGeom>
        </p:spPr>
        <p:txBody>
          <a:bodyPr vert="horz" lIns="33596" tIns="45503" rIns="91029" bIns="45503" rtlCol="0" anchor="ctr">
            <a:spAutoFit/>
          </a:bodyPr>
          <a:lstStyle>
            <a:defPPr>
              <a:defRPr lang="ru-RU"/>
            </a:defPPr>
            <a:lvl1pPr marL="0" algn="r" defTabSz="910238" rtl="0" eaLnBrk="1" fontAlgn="auto" latinLnBrk="0" hangingPunct="1">
              <a:spcBef>
                <a:spcPts val="0"/>
              </a:spcBef>
              <a:spcAft>
                <a:spcPts val="0"/>
              </a:spcAft>
              <a:defRPr sz="1200" kern="1200">
                <a:solidFill>
                  <a:prstClr val="black">
                    <a:tint val="75000"/>
                  </a:prst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solidFill>
                  <a:schemeClr val="bg1"/>
                </a:solidFill>
                <a:latin typeface="Arial Narrow" panose="020B0606020202030204" pitchFamily="34" charset="0"/>
              </a:rPr>
              <a:t>The 7</a:t>
            </a:r>
            <a:r>
              <a:rPr lang="en-US" sz="2800" baseline="30000" dirty="0">
                <a:solidFill>
                  <a:schemeClr val="bg1"/>
                </a:solidFill>
                <a:latin typeface="Arial Narrow" panose="020B0606020202030204" pitchFamily="34" charset="0"/>
              </a:rPr>
              <a:t>th</a:t>
            </a:r>
            <a:r>
              <a:rPr lang="en-US" sz="2800" dirty="0">
                <a:solidFill>
                  <a:schemeClr val="bg1"/>
                </a:solidFill>
                <a:latin typeface="Arial Narrow" panose="020B0606020202030204" pitchFamily="34" charset="0"/>
              </a:rPr>
              <a:t> International Conference on Network Analysis June 22-24, 2017 Nizhny Novgorod </a:t>
            </a:r>
            <a:endParaRPr lang="ru-RU" sz="2800" dirty="0">
              <a:solidFill>
                <a:schemeClr val="bg1"/>
              </a:solidFill>
              <a:latin typeface="Arial Narrow" panose="020B0606020202030204" pitchFamily="34" charset="0"/>
            </a:endParaRPr>
          </a:p>
        </p:txBody>
      </p:sp>
      <p:sp>
        <p:nvSpPr>
          <p:cNvPr id="14" name="Прямоугольник 13"/>
          <p:cNvSpPr/>
          <p:nvPr/>
        </p:nvSpPr>
        <p:spPr>
          <a:xfrm>
            <a:off x="3115938" y="4572728"/>
            <a:ext cx="5760640" cy="1046440"/>
          </a:xfrm>
          <a:prstGeom prst="rect">
            <a:avLst/>
          </a:prstGeom>
        </p:spPr>
        <p:txBody>
          <a:bodyPr wrap="square">
            <a:spAutoFit/>
          </a:bodyPr>
          <a:lstStyle/>
          <a:p>
            <a:r>
              <a:rPr lang="ru-RU" sz="4400" dirty="0" err="1">
                <a:solidFill>
                  <a:schemeClr val="accent1"/>
                </a:solidFill>
                <a:latin typeface="Arial Narrow" panose="020B0606020202030204" pitchFamily="34" charset="0"/>
              </a:rPr>
              <a:t>Financial</a:t>
            </a:r>
            <a:r>
              <a:rPr lang="ru-RU" sz="4400" dirty="0">
                <a:solidFill>
                  <a:schemeClr val="accent1"/>
                </a:solidFill>
                <a:latin typeface="Arial Narrow" panose="020B0606020202030204" pitchFamily="34" charset="0"/>
              </a:rPr>
              <a:t> </a:t>
            </a:r>
            <a:r>
              <a:rPr lang="ru-RU" sz="4400" dirty="0" err="1">
                <a:solidFill>
                  <a:schemeClr val="accent1"/>
                </a:solidFill>
                <a:latin typeface="Arial Narrow" panose="020B0606020202030204" pitchFamily="34" charset="0"/>
              </a:rPr>
              <a:t>University</a:t>
            </a:r>
            <a:r>
              <a:rPr lang="ru-RU" sz="4400" dirty="0">
                <a:solidFill>
                  <a:schemeClr val="accent1"/>
                </a:solidFill>
                <a:latin typeface="Arial Narrow" panose="020B0606020202030204" pitchFamily="34" charset="0"/>
              </a:rPr>
              <a:t> </a:t>
            </a:r>
          </a:p>
          <a:p>
            <a:r>
              <a:rPr lang="ru-RU" dirty="0" err="1">
                <a:solidFill>
                  <a:schemeClr val="accent1"/>
                </a:solidFill>
                <a:latin typeface="Arial Narrow" panose="020B0606020202030204" pitchFamily="34" charset="0"/>
              </a:rPr>
              <a:t>under</a:t>
            </a:r>
            <a:r>
              <a:rPr lang="ru-RU" dirty="0">
                <a:solidFill>
                  <a:schemeClr val="accent1"/>
                </a:solidFill>
                <a:latin typeface="Arial Narrow" panose="020B0606020202030204" pitchFamily="34" charset="0"/>
              </a:rPr>
              <a:t> </a:t>
            </a:r>
            <a:r>
              <a:rPr lang="ru-RU" dirty="0" err="1">
                <a:solidFill>
                  <a:schemeClr val="accent1"/>
                </a:solidFill>
                <a:latin typeface="Arial Narrow" panose="020B0606020202030204" pitchFamily="34" charset="0"/>
              </a:rPr>
              <a:t>the</a:t>
            </a:r>
            <a:r>
              <a:rPr lang="ru-RU" dirty="0">
                <a:solidFill>
                  <a:schemeClr val="accent1"/>
                </a:solidFill>
                <a:latin typeface="Arial Narrow" panose="020B0606020202030204" pitchFamily="34" charset="0"/>
              </a:rPr>
              <a:t> </a:t>
            </a:r>
            <a:r>
              <a:rPr lang="ru-RU" dirty="0" err="1">
                <a:solidFill>
                  <a:schemeClr val="accent1"/>
                </a:solidFill>
                <a:latin typeface="Arial Narrow" panose="020B0606020202030204" pitchFamily="34" charset="0"/>
              </a:rPr>
              <a:t>Government</a:t>
            </a:r>
            <a:r>
              <a:rPr lang="ru-RU" dirty="0">
                <a:solidFill>
                  <a:schemeClr val="accent1"/>
                </a:solidFill>
                <a:latin typeface="Arial Narrow" panose="020B0606020202030204" pitchFamily="34" charset="0"/>
              </a:rPr>
              <a:t> </a:t>
            </a:r>
            <a:r>
              <a:rPr lang="ru-RU" dirty="0" err="1">
                <a:solidFill>
                  <a:schemeClr val="accent1"/>
                </a:solidFill>
                <a:latin typeface="Arial Narrow" panose="020B0606020202030204" pitchFamily="34" charset="0"/>
              </a:rPr>
              <a:t>of</a:t>
            </a:r>
            <a:r>
              <a:rPr lang="ru-RU" dirty="0">
                <a:solidFill>
                  <a:schemeClr val="accent1"/>
                </a:solidFill>
                <a:latin typeface="Arial Narrow" panose="020B0606020202030204" pitchFamily="34" charset="0"/>
              </a:rPr>
              <a:t> </a:t>
            </a:r>
            <a:r>
              <a:rPr lang="ru-RU" dirty="0" err="1">
                <a:solidFill>
                  <a:schemeClr val="accent1"/>
                </a:solidFill>
                <a:latin typeface="Arial Narrow" panose="020B0606020202030204" pitchFamily="34" charset="0"/>
              </a:rPr>
              <a:t>the</a:t>
            </a:r>
            <a:r>
              <a:rPr lang="ru-RU" dirty="0">
                <a:solidFill>
                  <a:schemeClr val="accent1"/>
                </a:solidFill>
                <a:latin typeface="Arial Narrow" panose="020B0606020202030204" pitchFamily="34" charset="0"/>
              </a:rPr>
              <a:t> </a:t>
            </a:r>
            <a:r>
              <a:rPr lang="ru-RU" dirty="0" err="1">
                <a:solidFill>
                  <a:schemeClr val="accent1"/>
                </a:solidFill>
                <a:latin typeface="Arial Narrow" panose="020B0606020202030204" pitchFamily="34" charset="0"/>
              </a:rPr>
              <a:t>Russian</a:t>
            </a:r>
            <a:r>
              <a:rPr lang="ru-RU" dirty="0">
                <a:solidFill>
                  <a:schemeClr val="accent1"/>
                </a:solidFill>
                <a:latin typeface="Arial Narrow" panose="020B0606020202030204" pitchFamily="34" charset="0"/>
              </a:rPr>
              <a:t> </a:t>
            </a:r>
            <a:r>
              <a:rPr lang="ru-RU" dirty="0" err="1">
                <a:solidFill>
                  <a:schemeClr val="accent1"/>
                </a:solidFill>
                <a:latin typeface="Arial Narrow" panose="020B0606020202030204" pitchFamily="34" charset="0"/>
              </a:rPr>
              <a:t>Federation</a:t>
            </a:r>
            <a:endParaRPr lang="ru-RU" sz="1200" dirty="0">
              <a:solidFill>
                <a:schemeClr val="accent1"/>
              </a:solidFill>
              <a:latin typeface="Arial Narrow" panose="020B0606020202030204" pitchFamily="34" charset="0"/>
            </a:endParaRPr>
          </a:p>
        </p:txBody>
      </p:sp>
    </p:spTree>
    <p:extLst>
      <p:ext uri="{BB962C8B-B14F-4D97-AF65-F5344CB8AC3E}">
        <p14:creationId xmlns:p14="http://schemas.microsoft.com/office/powerpoint/2010/main" val="1942000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Стрелка вниз 24"/>
          <p:cNvSpPr/>
          <p:nvPr/>
        </p:nvSpPr>
        <p:spPr>
          <a:xfrm>
            <a:off x="7999228" y="4733095"/>
            <a:ext cx="794980" cy="342024"/>
          </a:xfrm>
          <a:prstGeom prst="downArrow">
            <a:avLst/>
          </a:prstGeom>
          <a:solidFill>
            <a:srgbClr val="3888CA"/>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ru-RU" sz="1200" dirty="0">
              <a:solidFill>
                <a:schemeClr val="bg1"/>
              </a:solidFill>
            </a:endParaRPr>
          </a:p>
        </p:txBody>
      </p:sp>
      <p:sp>
        <p:nvSpPr>
          <p:cNvPr id="4" name="TextBox 3"/>
          <p:cNvSpPr txBox="1"/>
          <p:nvPr/>
        </p:nvSpPr>
        <p:spPr>
          <a:xfrm>
            <a:off x="8748464" y="296571"/>
            <a:ext cx="478168" cy="400110"/>
          </a:xfrm>
          <a:prstGeom prst="rect">
            <a:avLst/>
          </a:prstGeom>
          <a:noFill/>
        </p:spPr>
        <p:txBody>
          <a:bodyPr wrap="square" rtlCol="0">
            <a:spAutoFit/>
          </a:bodyPr>
          <a:lstStyle/>
          <a:p>
            <a:r>
              <a:rPr lang="ru-RU" sz="2000" b="1" dirty="0">
                <a:solidFill>
                  <a:schemeClr val="bg1"/>
                </a:solidFill>
                <a:latin typeface="Arial Narrow" panose="020B0606020202030204" pitchFamily="34" charset="0"/>
              </a:rPr>
              <a:t>10</a:t>
            </a:r>
          </a:p>
        </p:txBody>
      </p:sp>
      <p:sp>
        <p:nvSpPr>
          <p:cNvPr id="5" name="TextBox 4"/>
          <p:cNvSpPr txBox="1"/>
          <p:nvPr/>
        </p:nvSpPr>
        <p:spPr>
          <a:xfrm>
            <a:off x="539552" y="296571"/>
            <a:ext cx="8743539" cy="400110"/>
          </a:xfrm>
          <a:prstGeom prst="rect">
            <a:avLst/>
          </a:prstGeom>
          <a:noFill/>
        </p:spPr>
        <p:txBody>
          <a:bodyPr wrap="square" rtlCol="0">
            <a:spAutoFit/>
          </a:bodyPr>
          <a:lstStyle/>
          <a:p>
            <a:r>
              <a:rPr lang="en-US" sz="2000" b="1" dirty="0">
                <a:solidFill>
                  <a:schemeClr val="bg1"/>
                </a:solidFill>
                <a:latin typeface="Arial Narrow" panose="020B0606020202030204" pitchFamily="34" charset="0"/>
              </a:rPr>
              <a:t>RANDOM GROWTH MODEL</a:t>
            </a:r>
            <a:r>
              <a:rPr lang="ru-RU" sz="2000" b="1" dirty="0">
                <a:solidFill>
                  <a:schemeClr val="bg1"/>
                </a:solidFill>
                <a:latin typeface="Arial Narrow" panose="020B0606020202030204" pitchFamily="34" charset="0"/>
              </a:rPr>
              <a:t> (</a:t>
            </a:r>
            <a:r>
              <a:rPr lang="en-US" sz="2000" b="1" dirty="0">
                <a:solidFill>
                  <a:schemeClr val="bg1"/>
                </a:solidFill>
                <a:latin typeface="Arial Narrow" panose="020B0606020202030204" pitchFamily="34" charset="0"/>
              </a:rPr>
              <a:t>RGM)</a:t>
            </a:r>
            <a:r>
              <a:rPr lang="en-US" b="1" dirty="0">
                <a:solidFill>
                  <a:schemeClr val="bg1"/>
                </a:solidFill>
                <a:latin typeface="Arial Narrow" panose="020B0606020202030204" pitchFamily="34" charset="0"/>
              </a:rPr>
              <a:t>*</a:t>
            </a:r>
            <a:r>
              <a:rPr lang="en-US" sz="2000" b="1" dirty="0">
                <a:solidFill>
                  <a:schemeClr val="bg1"/>
                </a:solidFill>
                <a:latin typeface="Arial Narrow" panose="020B0606020202030204" pitchFamily="34" charset="0"/>
              </a:rPr>
              <a:t> ALGORITHM</a:t>
            </a:r>
            <a:endParaRPr lang="ru-RU" sz="2000" b="1" dirty="0">
              <a:solidFill>
                <a:schemeClr val="bg1"/>
              </a:solidFill>
              <a:latin typeface="Arial Narrow" panose="020B0606020202030204" pitchFamily="34" charset="0"/>
            </a:endParaRPr>
          </a:p>
        </p:txBody>
      </p:sp>
      <p:grpSp>
        <p:nvGrpSpPr>
          <p:cNvPr id="46" name="Группа 45"/>
          <p:cNvGrpSpPr/>
          <p:nvPr/>
        </p:nvGrpSpPr>
        <p:grpSpPr>
          <a:xfrm>
            <a:off x="4904315" y="3108712"/>
            <a:ext cx="1291977" cy="1020733"/>
            <a:chOff x="2991991" y="3068960"/>
            <a:chExt cx="1291977" cy="1020733"/>
          </a:xfrm>
        </p:grpSpPr>
        <p:pic>
          <p:nvPicPr>
            <p:cNvPr id="7" name="Рисунок 6"/>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rot="5400000">
              <a:off x="3127613" y="2933338"/>
              <a:ext cx="1020733" cy="1291977"/>
            </a:xfrm>
            <a:prstGeom prst="rect">
              <a:avLst/>
            </a:prstGeom>
            <a:ln w="19050">
              <a:solidFill>
                <a:srgbClr val="3888CA"/>
              </a:solidFill>
            </a:ln>
          </p:spPr>
        </p:pic>
        <p:sp>
          <p:nvSpPr>
            <p:cNvPr id="3" name="Овал 2"/>
            <p:cNvSpPr/>
            <p:nvPr/>
          </p:nvSpPr>
          <p:spPr>
            <a:xfrm>
              <a:off x="3810749" y="3190116"/>
              <a:ext cx="74091" cy="7200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9" name="Прямая соединительная линия 8"/>
            <p:cNvCxnSpPr>
              <a:cxnSpLocks/>
            </p:cNvCxnSpPr>
            <p:nvPr/>
          </p:nvCxnSpPr>
          <p:spPr>
            <a:xfrm>
              <a:off x="3712071" y="3190116"/>
              <a:ext cx="276602" cy="9105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5" name="Группа 44"/>
          <p:cNvGrpSpPr/>
          <p:nvPr/>
        </p:nvGrpSpPr>
        <p:grpSpPr>
          <a:xfrm>
            <a:off x="6896847" y="3119949"/>
            <a:ext cx="1291977" cy="1020733"/>
            <a:chOff x="327695" y="3128347"/>
            <a:chExt cx="1291977" cy="1020733"/>
          </a:xfrm>
        </p:grpSpPr>
        <p:pic>
          <p:nvPicPr>
            <p:cNvPr id="2" name="Рисунок 1"/>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rot="5400000">
              <a:off x="463317" y="2992725"/>
              <a:ext cx="1020733" cy="1291977"/>
            </a:xfrm>
            <a:prstGeom prst="rect">
              <a:avLst/>
            </a:prstGeom>
            <a:ln w="19050">
              <a:solidFill>
                <a:srgbClr val="3888CA"/>
              </a:solidFill>
            </a:ln>
          </p:spPr>
        </p:pic>
        <p:sp>
          <p:nvSpPr>
            <p:cNvPr id="18" name="Овал 17"/>
            <p:cNvSpPr/>
            <p:nvPr/>
          </p:nvSpPr>
          <p:spPr>
            <a:xfrm>
              <a:off x="887254" y="3390979"/>
              <a:ext cx="74091" cy="7200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9" name="Прямая соединительная линия 18"/>
            <p:cNvCxnSpPr>
              <a:cxnSpLocks/>
            </p:cNvCxnSpPr>
            <p:nvPr/>
          </p:nvCxnSpPr>
          <p:spPr>
            <a:xfrm flipV="1">
              <a:off x="913344" y="3295668"/>
              <a:ext cx="66068" cy="15423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7" name="Группа 46"/>
          <p:cNvGrpSpPr/>
          <p:nvPr/>
        </p:nvGrpSpPr>
        <p:grpSpPr>
          <a:xfrm>
            <a:off x="6116421" y="5326619"/>
            <a:ext cx="1291977" cy="1020733"/>
            <a:chOff x="755576" y="4654966"/>
            <a:chExt cx="1291977" cy="1020733"/>
          </a:xfrm>
        </p:grpSpPr>
        <p:pic>
          <p:nvPicPr>
            <p:cNvPr id="23" name="Рисунок 22"/>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rot="5400000">
              <a:off x="891198" y="4519344"/>
              <a:ext cx="1020733" cy="1291977"/>
            </a:xfrm>
            <a:prstGeom prst="rect">
              <a:avLst/>
            </a:prstGeom>
            <a:ln w="19050">
              <a:solidFill>
                <a:srgbClr val="3888CA"/>
              </a:solidFill>
            </a:ln>
          </p:spPr>
        </p:pic>
        <p:cxnSp>
          <p:nvCxnSpPr>
            <p:cNvPr id="25" name="Прямая соединительная линия 24"/>
            <p:cNvCxnSpPr>
              <a:cxnSpLocks/>
            </p:cNvCxnSpPr>
            <p:nvPr/>
          </p:nvCxnSpPr>
          <p:spPr>
            <a:xfrm flipV="1">
              <a:off x="1341225" y="4822287"/>
              <a:ext cx="66068" cy="15423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a:cxnSpLocks/>
            </p:cNvCxnSpPr>
            <p:nvPr/>
          </p:nvCxnSpPr>
          <p:spPr>
            <a:xfrm flipV="1">
              <a:off x="1229152" y="4946431"/>
              <a:ext cx="118744" cy="215699"/>
            </a:xfrm>
            <a:prstGeom prst="line">
              <a:avLst/>
            </a:prstGeom>
            <a:ln w="38100">
              <a:solidFill>
                <a:srgbClr val="3888CA"/>
              </a:solidFill>
            </a:ln>
          </p:spPr>
          <p:style>
            <a:lnRef idx="1">
              <a:schemeClr val="accent1"/>
            </a:lnRef>
            <a:fillRef idx="0">
              <a:schemeClr val="accent1"/>
            </a:fillRef>
            <a:effectRef idx="0">
              <a:schemeClr val="accent1"/>
            </a:effectRef>
            <a:fontRef idx="minor">
              <a:schemeClr val="tx1"/>
            </a:fontRef>
          </p:style>
        </p:cxnSp>
        <p:sp>
          <p:nvSpPr>
            <p:cNvPr id="24" name="Овал 23"/>
            <p:cNvSpPr/>
            <p:nvPr/>
          </p:nvSpPr>
          <p:spPr>
            <a:xfrm>
              <a:off x="1315135" y="4917598"/>
              <a:ext cx="74091" cy="7200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8" name="Группа 47"/>
          <p:cNvGrpSpPr/>
          <p:nvPr/>
        </p:nvGrpSpPr>
        <p:grpSpPr>
          <a:xfrm>
            <a:off x="7755567" y="5335430"/>
            <a:ext cx="1291977" cy="1020733"/>
            <a:chOff x="2226573" y="5648627"/>
            <a:chExt cx="1291977" cy="1020733"/>
          </a:xfrm>
        </p:grpSpPr>
        <p:pic>
          <p:nvPicPr>
            <p:cNvPr id="29" name="Рисунок 28"/>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rot="5400000">
              <a:off x="2362195" y="5513005"/>
              <a:ext cx="1020733" cy="1291977"/>
            </a:xfrm>
            <a:prstGeom prst="rect">
              <a:avLst/>
            </a:prstGeom>
            <a:ln w="19050">
              <a:solidFill>
                <a:srgbClr val="3888CA"/>
              </a:solidFill>
            </a:ln>
          </p:spPr>
        </p:pic>
        <p:cxnSp>
          <p:nvCxnSpPr>
            <p:cNvPr id="30" name="Прямая соединительная линия 29"/>
            <p:cNvCxnSpPr>
              <a:cxnSpLocks/>
            </p:cNvCxnSpPr>
            <p:nvPr/>
          </p:nvCxnSpPr>
          <p:spPr>
            <a:xfrm flipV="1">
              <a:off x="2812222" y="5815948"/>
              <a:ext cx="66068" cy="15423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a:cxnSpLocks/>
            </p:cNvCxnSpPr>
            <p:nvPr/>
          </p:nvCxnSpPr>
          <p:spPr>
            <a:xfrm flipV="1">
              <a:off x="3390635" y="6152481"/>
              <a:ext cx="58474" cy="479351"/>
            </a:xfrm>
            <a:prstGeom prst="line">
              <a:avLst/>
            </a:prstGeom>
            <a:ln w="38100">
              <a:solidFill>
                <a:srgbClr val="3888CA"/>
              </a:solidFill>
            </a:ln>
          </p:spPr>
          <p:style>
            <a:lnRef idx="1">
              <a:schemeClr val="accent1"/>
            </a:lnRef>
            <a:fillRef idx="0">
              <a:schemeClr val="accent1"/>
            </a:fillRef>
            <a:effectRef idx="0">
              <a:schemeClr val="accent1"/>
            </a:effectRef>
            <a:fontRef idx="minor">
              <a:schemeClr val="tx1"/>
            </a:fontRef>
          </p:style>
        </p:cxnSp>
        <p:sp>
          <p:nvSpPr>
            <p:cNvPr id="32" name="Овал 31"/>
            <p:cNvSpPr/>
            <p:nvPr/>
          </p:nvSpPr>
          <p:spPr>
            <a:xfrm>
              <a:off x="2786132" y="5911259"/>
              <a:ext cx="74091" cy="7200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38" name="TextBox 37"/>
          <p:cNvSpPr txBox="1"/>
          <p:nvPr/>
        </p:nvSpPr>
        <p:spPr>
          <a:xfrm>
            <a:off x="149839" y="620688"/>
            <a:ext cx="8814649" cy="1938992"/>
          </a:xfrm>
          <a:prstGeom prst="rect">
            <a:avLst/>
          </a:prstGeom>
          <a:noFill/>
        </p:spPr>
        <p:txBody>
          <a:bodyPr wrap="square" rtlCol="0">
            <a:spAutoFit/>
          </a:bodyPr>
          <a:lstStyle/>
          <a:p>
            <a:r>
              <a:rPr lang="en-US" sz="2000" dirty="0">
                <a:solidFill>
                  <a:schemeClr val="accent2"/>
                </a:solidFill>
                <a:latin typeface="Arial Narrow" panose="020B0606020202030204" pitchFamily="34" charset="0"/>
              </a:rPr>
              <a:t>Analysis of ad-hoc models of topological structure formation for power transmission grids showed that RGM stands out among other models, because it implements the historical and the spatial principles and even has a mechanism for the formation of chain patterns. This algorithm is a development of the growing random network with a focus on spatial links length optimization.</a:t>
            </a:r>
            <a:endParaRPr lang="ru-RU" sz="2000" dirty="0">
              <a:solidFill>
                <a:schemeClr val="accent2"/>
              </a:solidFill>
              <a:latin typeface="Arial Narrow" panose="020B0606020202030204" pitchFamily="34" charset="0"/>
            </a:endParaRPr>
          </a:p>
          <a:p>
            <a:endParaRPr lang="ru-RU" sz="2000" dirty="0">
              <a:solidFill>
                <a:schemeClr val="accent2"/>
              </a:solidFill>
              <a:latin typeface="Arial Narrow" panose="020B0606020202030204" pitchFamily="34" charset="0"/>
            </a:endParaRPr>
          </a:p>
        </p:txBody>
      </p:sp>
      <p:sp>
        <p:nvSpPr>
          <p:cNvPr id="39" name="TextBox 38"/>
          <p:cNvSpPr txBox="1"/>
          <p:nvPr/>
        </p:nvSpPr>
        <p:spPr>
          <a:xfrm>
            <a:off x="4719322" y="1900481"/>
            <a:ext cx="3663182" cy="369332"/>
          </a:xfrm>
          <a:prstGeom prst="rect">
            <a:avLst/>
          </a:prstGeom>
          <a:solidFill>
            <a:srgbClr val="FFFFFF">
              <a:alpha val="80000"/>
            </a:srgbClr>
          </a:solidFill>
        </p:spPr>
        <p:txBody>
          <a:bodyPr wrap="none" rtlCol="0">
            <a:spAutoFit/>
          </a:bodyPr>
          <a:lstStyle/>
          <a:p>
            <a:pPr algn="ctr"/>
            <a:r>
              <a:rPr lang="en-US" b="1" dirty="0">
                <a:solidFill>
                  <a:schemeClr val="accent1"/>
                </a:solidFill>
                <a:latin typeface="Arial Narrow" panose="020B0606020202030204" pitchFamily="34" charset="0"/>
              </a:rPr>
              <a:t>Rules of sequential network growth</a:t>
            </a:r>
            <a:r>
              <a:rPr lang="ru-RU" sz="1400" b="1" dirty="0">
                <a:solidFill>
                  <a:schemeClr val="accent1"/>
                </a:solidFill>
                <a:latin typeface="Arial Narrow" panose="020B0606020202030204" pitchFamily="34" charset="0"/>
              </a:rPr>
              <a:t>***</a:t>
            </a:r>
            <a:endParaRPr lang="ru-RU" dirty="0">
              <a:solidFill>
                <a:schemeClr val="accent1"/>
              </a:solidFill>
              <a:latin typeface="Arial Narrow" panose="020B0606020202030204" pitchFamily="34" charset="0"/>
            </a:endParaRPr>
          </a:p>
        </p:txBody>
      </p:sp>
      <p:sp>
        <p:nvSpPr>
          <p:cNvPr id="42" name="Прямоугольник 41"/>
          <p:cNvSpPr/>
          <p:nvPr/>
        </p:nvSpPr>
        <p:spPr>
          <a:xfrm>
            <a:off x="5813151" y="2153698"/>
            <a:ext cx="1326004" cy="369332"/>
          </a:xfrm>
          <a:prstGeom prst="rect">
            <a:avLst/>
          </a:prstGeom>
        </p:spPr>
        <p:txBody>
          <a:bodyPr wrap="none">
            <a:spAutoFit/>
          </a:bodyPr>
          <a:lstStyle/>
          <a:p>
            <a:r>
              <a:rPr lang="en-US" dirty="0">
                <a:solidFill>
                  <a:schemeClr val="accent1"/>
                </a:solidFill>
                <a:latin typeface="Arial Narrow" panose="020B0606020202030204" pitchFamily="34" charset="0"/>
              </a:rPr>
              <a:t>node addition</a:t>
            </a:r>
            <a:endParaRPr lang="ru-RU" dirty="0"/>
          </a:p>
        </p:txBody>
      </p:sp>
      <p:sp>
        <p:nvSpPr>
          <p:cNvPr id="43" name="Прямоугольник 42"/>
          <p:cNvSpPr/>
          <p:nvPr/>
        </p:nvSpPr>
        <p:spPr>
          <a:xfrm>
            <a:off x="4680711" y="2833191"/>
            <a:ext cx="1731564" cy="307777"/>
          </a:xfrm>
          <a:prstGeom prst="rect">
            <a:avLst/>
          </a:prstGeom>
        </p:spPr>
        <p:txBody>
          <a:bodyPr wrap="none">
            <a:spAutoFit/>
          </a:bodyPr>
          <a:lstStyle/>
          <a:p>
            <a:r>
              <a:rPr lang="en-US" sz="1400" dirty="0">
                <a:solidFill>
                  <a:schemeClr val="accent1"/>
                </a:solidFill>
                <a:latin typeface="Arial Narrow" panose="020B0606020202030204" pitchFamily="34" charset="0"/>
              </a:rPr>
              <a:t>splitting an existing link </a:t>
            </a:r>
            <a:endParaRPr lang="ru-RU" sz="1400" dirty="0"/>
          </a:p>
        </p:txBody>
      </p:sp>
      <p:sp>
        <p:nvSpPr>
          <p:cNvPr id="44" name="Прямоугольник 43"/>
          <p:cNvSpPr/>
          <p:nvPr/>
        </p:nvSpPr>
        <p:spPr>
          <a:xfrm>
            <a:off x="6564371" y="2830136"/>
            <a:ext cx="2210862" cy="307777"/>
          </a:xfrm>
          <a:prstGeom prst="rect">
            <a:avLst/>
          </a:prstGeom>
        </p:spPr>
        <p:txBody>
          <a:bodyPr wrap="none">
            <a:spAutoFit/>
          </a:bodyPr>
          <a:lstStyle/>
          <a:p>
            <a:r>
              <a:rPr lang="en-US" sz="1400" dirty="0">
                <a:solidFill>
                  <a:schemeClr val="accent1"/>
                </a:solidFill>
                <a:latin typeface="Arial Narrow" panose="020B0606020202030204" pitchFamily="34" charset="0"/>
              </a:rPr>
              <a:t>connection to the nearest node</a:t>
            </a:r>
            <a:endParaRPr lang="ru-RU" sz="1400" dirty="0"/>
          </a:p>
        </p:txBody>
      </p:sp>
      <p:sp>
        <p:nvSpPr>
          <p:cNvPr id="55" name="Стрелка вниз 24"/>
          <p:cNvSpPr/>
          <p:nvPr/>
        </p:nvSpPr>
        <p:spPr>
          <a:xfrm>
            <a:off x="6283005" y="4728691"/>
            <a:ext cx="794980" cy="342024"/>
          </a:xfrm>
          <a:prstGeom prst="downArrow">
            <a:avLst/>
          </a:prstGeom>
          <a:solidFill>
            <a:srgbClr val="3888CA"/>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ru-RU" sz="1200" dirty="0">
              <a:solidFill>
                <a:schemeClr val="bg1"/>
              </a:solidFill>
            </a:endParaRPr>
          </a:p>
        </p:txBody>
      </p:sp>
      <p:sp>
        <p:nvSpPr>
          <p:cNvPr id="56" name="Прямоугольник 55"/>
          <p:cNvSpPr/>
          <p:nvPr/>
        </p:nvSpPr>
        <p:spPr>
          <a:xfrm>
            <a:off x="6156176" y="5013176"/>
            <a:ext cx="1284326" cy="307777"/>
          </a:xfrm>
          <a:prstGeom prst="rect">
            <a:avLst/>
          </a:prstGeom>
        </p:spPr>
        <p:txBody>
          <a:bodyPr wrap="none">
            <a:spAutoFit/>
          </a:bodyPr>
          <a:lstStyle/>
          <a:p>
            <a:r>
              <a:rPr lang="en-US" sz="1400" dirty="0">
                <a:solidFill>
                  <a:schemeClr val="accent1"/>
                </a:solidFill>
                <a:latin typeface="Arial Narrow" panose="020B0606020202030204" pitchFamily="34" charset="0"/>
              </a:rPr>
              <a:t>for the new node</a:t>
            </a:r>
            <a:endParaRPr lang="ru-RU" sz="1400" dirty="0"/>
          </a:p>
        </p:txBody>
      </p:sp>
      <p:sp>
        <p:nvSpPr>
          <p:cNvPr id="57" name="Прямоугольник 56"/>
          <p:cNvSpPr/>
          <p:nvPr/>
        </p:nvSpPr>
        <p:spPr>
          <a:xfrm>
            <a:off x="7940474" y="5012948"/>
            <a:ext cx="915635" cy="307777"/>
          </a:xfrm>
          <a:prstGeom prst="rect">
            <a:avLst/>
          </a:prstGeom>
        </p:spPr>
        <p:txBody>
          <a:bodyPr wrap="none">
            <a:spAutoFit/>
          </a:bodyPr>
          <a:lstStyle/>
          <a:p>
            <a:r>
              <a:rPr lang="en-US" sz="1400" dirty="0">
                <a:solidFill>
                  <a:schemeClr val="accent1"/>
                </a:solidFill>
                <a:latin typeface="Arial Narrow" panose="020B0606020202030204" pitchFamily="34" charset="0"/>
              </a:rPr>
              <a:t>for network</a:t>
            </a:r>
            <a:endParaRPr lang="ru-RU" sz="1400" dirty="0"/>
          </a:p>
        </p:txBody>
      </p:sp>
      <p:sp>
        <p:nvSpPr>
          <p:cNvPr id="59" name="Прямоугольник 58"/>
          <p:cNvSpPr/>
          <p:nvPr/>
        </p:nvSpPr>
        <p:spPr>
          <a:xfrm>
            <a:off x="8061275" y="4633435"/>
            <a:ext cx="692017" cy="307777"/>
          </a:xfrm>
          <a:prstGeom prst="rect">
            <a:avLst/>
          </a:prstGeom>
        </p:spPr>
        <p:txBody>
          <a:bodyPr wrap="square">
            <a:spAutoFit/>
          </a:bodyPr>
          <a:lstStyle/>
          <a:p>
            <a:pPr algn="ctr"/>
            <a:r>
              <a:rPr lang="en-US" sz="1400" b="1" dirty="0">
                <a:solidFill>
                  <a:schemeClr val="bg1"/>
                </a:solidFill>
                <a:latin typeface="Arial Narrow" panose="020B0606020202030204" pitchFamily="34" charset="0"/>
              </a:rPr>
              <a:t>q</a:t>
            </a:r>
          </a:p>
        </p:txBody>
      </p:sp>
      <p:sp>
        <p:nvSpPr>
          <p:cNvPr id="60" name="Прямоугольник 59"/>
          <p:cNvSpPr/>
          <p:nvPr/>
        </p:nvSpPr>
        <p:spPr>
          <a:xfrm>
            <a:off x="8171104" y="4814633"/>
            <a:ext cx="476413" cy="261610"/>
          </a:xfrm>
          <a:prstGeom prst="rect">
            <a:avLst/>
          </a:prstGeom>
        </p:spPr>
        <p:txBody>
          <a:bodyPr wrap="none">
            <a:spAutoFit/>
          </a:bodyPr>
          <a:lstStyle/>
          <a:p>
            <a:pPr algn="ctr"/>
            <a:r>
              <a:rPr lang="en-US" sz="1100" dirty="0">
                <a:solidFill>
                  <a:schemeClr val="bg1"/>
                </a:solidFill>
                <a:latin typeface="Arial Narrow" panose="020B0606020202030204" pitchFamily="34" charset="0"/>
              </a:rPr>
              <a:t>=0,44</a:t>
            </a:r>
            <a:endParaRPr lang="ru-RU" sz="1600" dirty="0">
              <a:solidFill>
                <a:schemeClr val="bg1"/>
              </a:solidFill>
            </a:endParaRPr>
          </a:p>
        </p:txBody>
      </p:sp>
      <p:sp>
        <p:nvSpPr>
          <p:cNvPr id="61" name="Прямоугольник 60"/>
          <p:cNvSpPr/>
          <p:nvPr/>
        </p:nvSpPr>
        <p:spPr>
          <a:xfrm>
            <a:off x="6334367" y="4628834"/>
            <a:ext cx="692017" cy="307777"/>
          </a:xfrm>
          <a:prstGeom prst="rect">
            <a:avLst/>
          </a:prstGeom>
        </p:spPr>
        <p:txBody>
          <a:bodyPr wrap="square">
            <a:spAutoFit/>
          </a:bodyPr>
          <a:lstStyle/>
          <a:p>
            <a:pPr algn="ctr"/>
            <a:r>
              <a:rPr lang="en-US" sz="1400" b="1" dirty="0">
                <a:solidFill>
                  <a:schemeClr val="bg1"/>
                </a:solidFill>
                <a:latin typeface="Arial Narrow" panose="020B0606020202030204" pitchFamily="34" charset="0"/>
              </a:rPr>
              <a:t>p</a:t>
            </a:r>
          </a:p>
        </p:txBody>
      </p:sp>
      <p:sp>
        <p:nvSpPr>
          <p:cNvPr id="62" name="Прямоугольник 61"/>
          <p:cNvSpPr/>
          <p:nvPr/>
        </p:nvSpPr>
        <p:spPr>
          <a:xfrm>
            <a:off x="6444196" y="4810032"/>
            <a:ext cx="476412" cy="261610"/>
          </a:xfrm>
          <a:prstGeom prst="rect">
            <a:avLst/>
          </a:prstGeom>
        </p:spPr>
        <p:txBody>
          <a:bodyPr wrap="none">
            <a:spAutoFit/>
          </a:bodyPr>
          <a:lstStyle/>
          <a:p>
            <a:pPr algn="ctr"/>
            <a:r>
              <a:rPr lang="en-US" sz="1100" dirty="0">
                <a:solidFill>
                  <a:schemeClr val="bg1"/>
                </a:solidFill>
                <a:latin typeface="Arial Narrow" panose="020B0606020202030204" pitchFamily="34" charset="0"/>
              </a:rPr>
              <a:t>=0,03</a:t>
            </a:r>
            <a:endParaRPr lang="ru-RU" sz="1600" dirty="0">
              <a:solidFill>
                <a:schemeClr val="bg1"/>
              </a:solidFill>
            </a:endParaRPr>
          </a:p>
        </p:txBody>
      </p:sp>
      <p:sp>
        <p:nvSpPr>
          <p:cNvPr id="63" name="Прямоугольник 62"/>
          <p:cNvSpPr/>
          <p:nvPr/>
        </p:nvSpPr>
        <p:spPr>
          <a:xfrm>
            <a:off x="6548957" y="4116445"/>
            <a:ext cx="2114681" cy="646331"/>
          </a:xfrm>
          <a:prstGeom prst="rect">
            <a:avLst/>
          </a:prstGeom>
        </p:spPr>
        <p:txBody>
          <a:bodyPr wrap="none">
            <a:spAutoFit/>
          </a:bodyPr>
          <a:lstStyle/>
          <a:p>
            <a:pPr algn="ctr"/>
            <a:r>
              <a:rPr lang="en-US" dirty="0">
                <a:solidFill>
                  <a:schemeClr val="accent1"/>
                </a:solidFill>
                <a:latin typeface="Arial Narrow" panose="020B0606020202030204" pitchFamily="34" charset="0"/>
              </a:rPr>
              <a:t>Addition of a link</a:t>
            </a:r>
            <a:r>
              <a:rPr lang="ru-RU" dirty="0">
                <a:solidFill>
                  <a:schemeClr val="accent1"/>
                </a:solidFill>
                <a:latin typeface="Arial Narrow" panose="020B0606020202030204" pitchFamily="34" charset="0"/>
              </a:rPr>
              <a:t> </a:t>
            </a:r>
            <a:r>
              <a:rPr lang="en-US" dirty="0">
                <a:solidFill>
                  <a:schemeClr val="accent1"/>
                </a:solidFill>
                <a:latin typeface="Arial Narrow" panose="020B0606020202030204" pitchFamily="34" charset="0"/>
              </a:rPr>
              <a:t>which</a:t>
            </a:r>
          </a:p>
          <a:p>
            <a:pPr algn="ctr"/>
            <a:r>
              <a:rPr lang="en-US" dirty="0">
                <a:solidFill>
                  <a:schemeClr val="accent1"/>
                </a:solidFill>
                <a:latin typeface="Arial Narrow" panose="020B0606020202030204" pitchFamily="34" charset="0"/>
              </a:rPr>
              <a:t>increases reliability</a:t>
            </a:r>
            <a:endParaRPr lang="ru-RU" dirty="0"/>
          </a:p>
        </p:txBody>
      </p:sp>
      <p:grpSp>
        <p:nvGrpSpPr>
          <p:cNvPr id="66" name="Группа 65"/>
          <p:cNvGrpSpPr/>
          <p:nvPr/>
        </p:nvGrpSpPr>
        <p:grpSpPr>
          <a:xfrm>
            <a:off x="5139215" y="2416842"/>
            <a:ext cx="794980" cy="440601"/>
            <a:chOff x="1088402" y="2416842"/>
            <a:chExt cx="794980" cy="440601"/>
          </a:xfrm>
        </p:grpSpPr>
        <p:sp>
          <p:nvSpPr>
            <p:cNvPr id="51" name="Стрелка вниз 24"/>
            <p:cNvSpPr/>
            <p:nvPr/>
          </p:nvSpPr>
          <p:spPr>
            <a:xfrm>
              <a:off x="1088402" y="2510493"/>
              <a:ext cx="794980" cy="342024"/>
            </a:xfrm>
            <a:prstGeom prst="downArrow">
              <a:avLst/>
            </a:prstGeom>
            <a:solidFill>
              <a:srgbClr val="3888CA"/>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ru-RU" sz="1200" dirty="0">
                <a:solidFill>
                  <a:schemeClr val="bg1"/>
                </a:solidFill>
              </a:endParaRPr>
            </a:p>
          </p:txBody>
        </p:sp>
        <p:sp>
          <p:nvSpPr>
            <p:cNvPr id="52" name="Прямоугольник 51"/>
            <p:cNvSpPr/>
            <p:nvPr/>
          </p:nvSpPr>
          <p:spPr>
            <a:xfrm>
              <a:off x="1347125" y="2416842"/>
              <a:ext cx="266420" cy="307777"/>
            </a:xfrm>
            <a:prstGeom prst="rect">
              <a:avLst/>
            </a:prstGeom>
          </p:spPr>
          <p:txBody>
            <a:bodyPr wrap="none">
              <a:spAutoFit/>
            </a:bodyPr>
            <a:lstStyle/>
            <a:p>
              <a:r>
                <a:rPr lang="en-US" sz="1400" b="1" dirty="0">
                  <a:solidFill>
                    <a:schemeClr val="bg1"/>
                  </a:solidFill>
                  <a:latin typeface="Arial Narrow" panose="020B0606020202030204" pitchFamily="34" charset="0"/>
                </a:rPr>
                <a:t>s</a:t>
              </a:r>
              <a:endParaRPr lang="ru-RU" dirty="0"/>
            </a:p>
          </p:txBody>
        </p:sp>
        <p:sp>
          <p:nvSpPr>
            <p:cNvPr id="64" name="Прямоугольник 63"/>
            <p:cNvSpPr/>
            <p:nvPr/>
          </p:nvSpPr>
          <p:spPr>
            <a:xfrm>
              <a:off x="1244676" y="2595833"/>
              <a:ext cx="476412" cy="261610"/>
            </a:xfrm>
            <a:prstGeom prst="rect">
              <a:avLst/>
            </a:prstGeom>
          </p:spPr>
          <p:txBody>
            <a:bodyPr wrap="none">
              <a:spAutoFit/>
            </a:bodyPr>
            <a:lstStyle/>
            <a:p>
              <a:pPr algn="ctr"/>
              <a:r>
                <a:rPr lang="en-US" sz="1100" dirty="0">
                  <a:solidFill>
                    <a:schemeClr val="bg1"/>
                  </a:solidFill>
                  <a:latin typeface="Arial Narrow" panose="020B0606020202030204" pitchFamily="34" charset="0"/>
                </a:rPr>
                <a:t>=0,</a:t>
              </a:r>
              <a:r>
                <a:rPr lang="ru-RU" sz="1100" dirty="0">
                  <a:solidFill>
                    <a:schemeClr val="bg1"/>
                  </a:solidFill>
                  <a:latin typeface="Arial Narrow" panose="020B0606020202030204" pitchFamily="34" charset="0"/>
                </a:rPr>
                <a:t>28</a:t>
              </a:r>
              <a:endParaRPr lang="ru-RU" sz="1600" dirty="0">
                <a:solidFill>
                  <a:schemeClr val="bg1"/>
                </a:solidFill>
              </a:endParaRPr>
            </a:p>
          </p:txBody>
        </p:sp>
      </p:grpSp>
      <p:grpSp>
        <p:nvGrpSpPr>
          <p:cNvPr id="67" name="Группа 66"/>
          <p:cNvGrpSpPr/>
          <p:nvPr/>
        </p:nvGrpSpPr>
        <p:grpSpPr>
          <a:xfrm>
            <a:off x="7125446" y="2431579"/>
            <a:ext cx="794980" cy="435883"/>
            <a:chOff x="1088402" y="2421560"/>
            <a:chExt cx="794980" cy="435883"/>
          </a:xfrm>
        </p:grpSpPr>
        <p:sp>
          <p:nvSpPr>
            <p:cNvPr id="68" name="Стрелка вниз 24"/>
            <p:cNvSpPr/>
            <p:nvPr/>
          </p:nvSpPr>
          <p:spPr>
            <a:xfrm>
              <a:off x="1088402" y="2510493"/>
              <a:ext cx="794980" cy="342024"/>
            </a:xfrm>
            <a:prstGeom prst="downArrow">
              <a:avLst/>
            </a:prstGeom>
            <a:solidFill>
              <a:srgbClr val="3888CA"/>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ru-RU" sz="1200" dirty="0">
                <a:solidFill>
                  <a:schemeClr val="bg1"/>
                </a:solidFill>
              </a:endParaRPr>
            </a:p>
          </p:txBody>
        </p:sp>
        <p:sp>
          <p:nvSpPr>
            <p:cNvPr id="69" name="Прямоугольник 68"/>
            <p:cNvSpPr/>
            <p:nvPr/>
          </p:nvSpPr>
          <p:spPr>
            <a:xfrm>
              <a:off x="1306036" y="2421560"/>
              <a:ext cx="397866" cy="307777"/>
            </a:xfrm>
            <a:prstGeom prst="rect">
              <a:avLst/>
            </a:prstGeom>
          </p:spPr>
          <p:txBody>
            <a:bodyPr wrap="none">
              <a:spAutoFit/>
            </a:bodyPr>
            <a:lstStyle/>
            <a:p>
              <a:r>
                <a:rPr lang="ru-RU" sz="1200" b="1" dirty="0">
                  <a:solidFill>
                    <a:schemeClr val="bg1"/>
                  </a:solidFill>
                  <a:latin typeface="Arial Narrow" panose="020B0606020202030204" pitchFamily="34" charset="0"/>
                </a:rPr>
                <a:t>1</a:t>
              </a:r>
              <a:r>
                <a:rPr lang="ru-RU" sz="1400" b="1" dirty="0">
                  <a:solidFill>
                    <a:schemeClr val="bg1"/>
                  </a:solidFill>
                  <a:latin typeface="Arial Narrow" panose="020B0606020202030204" pitchFamily="34" charset="0"/>
                </a:rPr>
                <a:t>-</a:t>
              </a:r>
              <a:r>
                <a:rPr lang="en-US" sz="1400" b="1" dirty="0">
                  <a:solidFill>
                    <a:schemeClr val="bg1"/>
                  </a:solidFill>
                  <a:latin typeface="Arial Narrow" panose="020B0606020202030204" pitchFamily="34" charset="0"/>
                </a:rPr>
                <a:t>s</a:t>
              </a:r>
              <a:endParaRPr lang="ru-RU" dirty="0"/>
            </a:p>
          </p:txBody>
        </p:sp>
        <p:sp>
          <p:nvSpPr>
            <p:cNvPr id="70" name="Прямоугольник 69"/>
            <p:cNvSpPr/>
            <p:nvPr/>
          </p:nvSpPr>
          <p:spPr>
            <a:xfrm>
              <a:off x="1244676" y="2595833"/>
              <a:ext cx="476412" cy="261610"/>
            </a:xfrm>
            <a:prstGeom prst="rect">
              <a:avLst/>
            </a:prstGeom>
          </p:spPr>
          <p:txBody>
            <a:bodyPr wrap="none">
              <a:spAutoFit/>
            </a:bodyPr>
            <a:lstStyle/>
            <a:p>
              <a:pPr algn="ctr"/>
              <a:r>
                <a:rPr lang="en-US" sz="1100" dirty="0">
                  <a:solidFill>
                    <a:schemeClr val="bg1"/>
                  </a:solidFill>
                  <a:latin typeface="Arial Narrow" panose="020B0606020202030204" pitchFamily="34" charset="0"/>
                </a:rPr>
                <a:t>=0,</a:t>
              </a:r>
              <a:r>
                <a:rPr lang="ru-RU" sz="1100" dirty="0">
                  <a:solidFill>
                    <a:schemeClr val="bg1"/>
                  </a:solidFill>
                  <a:latin typeface="Arial Narrow" panose="020B0606020202030204" pitchFamily="34" charset="0"/>
                </a:rPr>
                <a:t>72</a:t>
              </a:r>
              <a:endParaRPr lang="ru-RU" sz="1600" dirty="0">
                <a:solidFill>
                  <a:schemeClr val="bg1"/>
                </a:solidFill>
              </a:endParaRPr>
            </a:p>
          </p:txBody>
        </p:sp>
      </p:grpSp>
      <p:cxnSp>
        <p:nvCxnSpPr>
          <p:cNvPr id="74" name="Прямая соединительная линия 73"/>
          <p:cNvCxnSpPr>
            <a:cxnSpLocks/>
            <a:stCxn id="51" idx="3"/>
            <a:endCxn id="68" idx="1"/>
          </p:cNvCxnSpPr>
          <p:nvPr/>
        </p:nvCxnSpPr>
        <p:spPr>
          <a:xfrm>
            <a:off x="5934195" y="2681505"/>
            <a:ext cx="1191251" cy="1001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72" name="Прямоугольник 71"/>
          <p:cNvSpPr/>
          <p:nvPr/>
        </p:nvSpPr>
        <p:spPr>
          <a:xfrm>
            <a:off x="6312691" y="2575494"/>
            <a:ext cx="478168" cy="190050"/>
          </a:xfrm>
          <a:prstGeom prst="rect">
            <a:avLst/>
          </a:prstGeom>
          <a:solidFill>
            <a:schemeClr val="bg1"/>
          </a:solidFill>
          <a:ln>
            <a:solidFill>
              <a:srgbClr val="3888C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C00000"/>
                </a:solidFill>
              </a:rPr>
              <a:t>OR</a:t>
            </a:r>
            <a:endParaRPr lang="ru-RU" sz="1100" dirty="0">
              <a:solidFill>
                <a:srgbClr val="C00000"/>
              </a:solidFill>
            </a:endParaRPr>
          </a:p>
        </p:txBody>
      </p:sp>
      <p:sp>
        <p:nvSpPr>
          <p:cNvPr id="58" name="Прямоугольник 57"/>
          <p:cNvSpPr/>
          <p:nvPr/>
        </p:nvSpPr>
        <p:spPr>
          <a:xfrm>
            <a:off x="80792" y="6453984"/>
            <a:ext cx="7585731" cy="415498"/>
          </a:xfrm>
          <a:prstGeom prst="rect">
            <a:avLst/>
          </a:prstGeom>
        </p:spPr>
        <p:txBody>
          <a:bodyPr wrap="none">
            <a:spAutoFit/>
          </a:bodyPr>
          <a:lstStyle/>
          <a:p>
            <a:r>
              <a:rPr lang="ru-RU" sz="1050" dirty="0">
                <a:latin typeface="Arial Narrow" panose="020B0606020202030204" pitchFamily="34" charset="0"/>
              </a:rPr>
              <a:t>*</a:t>
            </a:r>
            <a:r>
              <a:rPr lang="en-US" sz="1050" dirty="0">
                <a:latin typeface="Arial Narrow" panose="020B0606020202030204" pitchFamily="34" charset="0"/>
              </a:rPr>
              <a:t>Schultz P., </a:t>
            </a:r>
            <a:r>
              <a:rPr lang="en-US" sz="1050" dirty="0" err="1">
                <a:latin typeface="Arial Narrow" panose="020B0606020202030204" pitchFamily="34" charset="0"/>
              </a:rPr>
              <a:t>Heitzig</a:t>
            </a:r>
            <a:r>
              <a:rPr lang="en-US" sz="1050" dirty="0">
                <a:latin typeface="Arial Narrow" panose="020B0606020202030204" pitchFamily="34" charset="0"/>
              </a:rPr>
              <a:t> J., </a:t>
            </a:r>
            <a:r>
              <a:rPr lang="en-US" sz="1050" dirty="0" err="1">
                <a:latin typeface="Arial Narrow" panose="020B0606020202030204" pitchFamily="34" charset="0"/>
              </a:rPr>
              <a:t>Kurths</a:t>
            </a:r>
            <a:r>
              <a:rPr lang="en-US" sz="1050" dirty="0">
                <a:latin typeface="Arial Narrow" panose="020B0606020202030204" pitchFamily="34" charset="0"/>
              </a:rPr>
              <a:t> J. A Random Growth Model for Power Grids and Other Spatially Embedded Infrastructure Networks // Eur. Phys. J. – 2014</a:t>
            </a:r>
            <a:endParaRPr lang="ru-RU" sz="1050" dirty="0">
              <a:latin typeface="Arial Narrow" panose="020B0606020202030204" pitchFamily="34" charset="0"/>
            </a:endParaRPr>
          </a:p>
          <a:p>
            <a:r>
              <a:rPr lang="ru-RU" sz="1050" dirty="0">
                <a:latin typeface="Arial Narrow" panose="020B0606020202030204" pitchFamily="34" charset="0"/>
              </a:rPr>
              <a:t>**  </a:t>
            </a:r>
            <a:r>
              <a:rPr lang="en-US" sz="1050" dirty="0">
                <a:latin typeface="Arial Narrow" panose="020B0606020202030204" pitchFamily="34" charset="0"/>
              </a:rPr>
              <a:t>Except case of splitting line for adding a new node *** Second stage of network formation</a:t>
            </a:r>
            <a:endParaRPr lang="ru-RU" sz="1050" dirty="0">
              <a:latin typeface="Arial Narrow" panose="020B0606020202030204" pitchFamily="34" charset="0"/>
            </a:endParaRPr>
          </a:p>
        </p:txBody>
      </p:sp>
      <mc:AlternateContent xmlns:mc="http://schemas.openxmlformats.org/markup-compatibility/2006" xmlns:a14="http://schemas.microsoft.com/office/drawing/2010/main">
        <mc:Choice Requires="a14">
          <p:sp>
            <p:nvSpPr>
              <p:cNvPr id="73" name="Прямоугольник 72"/>
              <p:cNvSpPr/>
              <p:nvPr/>
            </p:nvSpPr>
            <p:spPr>
              <a:xfrm>
                <a:off x="6249724" y="5861370"/>
                <a:ext cx="866409" cy="258597"/>
              </a:xfrm>
              <a:prstGeom prst="rect">
                <a:avLst/>
              </a:prstGeom>
              <a:solidFill>
                <a:srgbClr val="FFFFFF">
                  <a:alpha val="65098"/>
                </a:srgbClr>
              </a:solid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sz="1000" b="0" i="1" smtClean="0">
                              <a:solidFill>
                                <a:srgbClr val="3888CA"/>
                              </a:solidFill>
                              <a:latin typeface="Cambria Math" panose="02040503050406030204" pitchFamily="18" charset="0"/>
                            </a:rPr>
                          </m:ctrlPr>
                        </m:funcPr>
                        <m:fName>
                          <m:r>
                            <m:rPr>
                              <m:sty m:val="p"/>
                            </m:rPr>
                            <a:rPr lang="en-US" sz="1000" i="0" smtClean="0">
                              <a:solidFill>
                                <a:srgbClr val="3888CA"/>
                              </a:solidFill>
                              <a:latin typeface="Cambria Math" panose="02040503050406030204" pitchFamily="18" charset="0"/>
                            </a:rPr>
                            <m:t>max</m:t>
                          </m:r>
                        </m:fName>
                        <m:e>
                          <m:sSub>
                            <m:sSubPr>
                              <m:ctrlPr>
                                <a:rPr lang="ru-RU" sz="1000" i="1">
                                  <a:solidFill>
                                    <a:srgbClr val="3888CA"/>
                                  </a:solidFill>
                                  <a:latin typeface="Cambria Math" panose="02040503050406030204" pitchFamily="18" charset="0"/>
                                </a:rPr>
                              </m:ctrlPr>
                            </m:sSubPr>
                            <m:e>
                              <m:r>
                                <a:rPr lang="en-US" sz="1000" i="1">
                                  <a:solidFill>
                                    <a:srgbClr val="3888CA"/>
                                  </a:solidFill>
                                  <a:latin typeface="Cambria Math" panose="02040503050406030204" pitchFamily="18" charset="0"/>
                                  <a:ea typeface="Calibri" panose="020F0502020204030204" pitchFamily="34" charset="0"/>
                                  <a:cs typeface="Times New Roman" panose="02020603050405020304" pitchFamily="18" charset="0"/>
                                </a:rPr>
                                <m:t>𝑓</m:t>
                              </m:r>
                            </m:e>
                            <m:sub>
                              <m:r>
                                <a:rPr lang="en-US" sz="1000" i="1">
                                  <a:solidFill>
                                    <a:srgbClr val="3888CA"/>
                                  </a:solidFill>
                                  <a:latin typeface="Cambria Math" panose="02040503050406030204" pitchFamily="18" charset="0"/>
                                  <a:ea typeface="Calibri" panose="020F0502020204030204" pitchFamily="34" charset="0"/>
                                  <a:cs typeface="Times New Roman" panose="02020603050405020304" pitchFamily="18" charset="0"/>
                                </a:rPr>
                                <m:t>𝑅𝐶</m:t>
                              </m:r>
                            </m:sub>
                          </m:sSub>
                          <m:r>
                            <a:rPr lang="ru-RU" sz="1000" i="1">
                              <a:solidFill>
                                <a:srgbClr val="3888CA"/>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ru-RU" sz="1000" i="1" smtClean="0">
                                  <a:solidFill>
                                    <a:srgbClr val="3888CA"/>
                                  </a:solidFill>
                                  <a:latin typeface="Cambria Math" panose="02040503050406030204" pitchFamily="18" charset="0"/>
                                  <a:cs typeface="Times New Roman" panose="02020603050405020304" pitchFamily="18" charset="0"/>
                                </a:rPr>
                              </m:ctrlPr>
                            </m:sSupPr>
                            <m:e>
                              <m:r>
                                <a:rPr lang="en-US" sz="1000" b="0" i="1" smtClean="0">
                                  <a:solidFill>
                                    <a:srgbClr val="3888CA"/>
                                  </a:solidFill>
                                  <a:latin typeface="Cambria Math" panose="02040503050406030204" pitchFamily="18" charset="0"/>
                                  <a:cs typeface="Times New Roman" panose="02020603050405020304" pitchFamily="18" charset="0"/>
                                </a:rPr>
                                <m:t>𝑛</m:t>
                              </m:r>
                            </m:e>
                            <m:sup>
                              <m:r>
                                <a:rPr lang="en-US" sz="1000" b="0" i="1" smtClean="0">
                                  <a:solidFill>
                                    <a:srgbClr val="3888CA"/>
                                  </a:solidFill>
                                  <a:latin typeface="Cambria Math" panose="02040503050406030204" pitchFamily="18" charset="0"/>
                                  <a:cs typeface="Times New Roman" panose="02020603050405020304" pitchFamily="18" charset="0"/>
                                </a:rPr>
                                <m:t>∗</m:t>
                              </m:r>
                            </m:sup>
                          </m:sSup>
                          <m:r>
                            <a:rPr lang="ru-RU" sz="1000" i="1">
                              <a:solidFill>
                                <a:srgbClr val="3888CA"/>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ru-RU" sz="1000" i="1">
                                  <a:solidFill>
                                    <a:srgbClr val="3888CA"/>
                                  </a:solidFill>
                                  <a:latin typeface="Cambria Math" panose="02040503050406030204" pitchFamily="18" charset="0"/>
                                </a:rPr>
                              </m:ctrlPr>
                            </m:sSubPr>
                            <m:e>
                              <m:r>
                                <a:rPr lang="en-US" sz="1000" i="1">
                                  <a:solidFill>
                                    <a:srgbClr val="3888CA"/>
                                  </a:solidFill>
                                  <a:latin typeface="Cambria Math" panose="02040503050406030204" pitchFamily="18" charset="0"/>
                                  <a:ea typeface="Calibri" panose="020F0502020204030204" pitchFamily="34" charset="0"/>
                                  <a:cs typeface="Times New Roman" panose="02020603050405020304" pitchFamily="18" charset="0"/>
                                </a:rPr>
                                <m:t>𝑛</m:t>
                              </m:r>
                            </m:e>
                            <m:sub>
                              <m:r>
                                <a:rPr lang="en-US" sz="1000" i="1">
                                  <a:solidFill>
                                    <a:srgbClr val="3888CA"/>
                                  </a:solidFill>
                                  <a:latin typeface="Cambria Math" panose="02040503050406030204" pitchFamily="18" charset="0"/>
                                  <a:ea typeface="Calibri" panose="020F0502020204030204" pitchFamily="34" charset="0"/>
                                  <a:cs typeface="Times New Roman" panose="02020603050405020304" pitchFamily="18" charset="0"/>
                                </a:rPr>
                                <m:t>𝑗</m:t>
                              </m:r>
                            </m:sub>
                          </m:sSub>
                          <m:r>
                            <a:rPr lang="ru-RU" sz="1000" i="1">
                              <a:solidFill>
                                <a:srgbClr val="3888CA"/>
                              </a:solidFill>
                              <a:latin typeface="Cambria Math" panose="02040503050406030204" pitchFamily="18" charset="0"/>
                              <a:ea typeface="Calibri" panose="020F0502020204030204" pitchFamily="34" charset="0"/>
                              <a:cs typeface="Times New Roman" panose="02020603050405020304" pitchFamily="18" charset="0"/>
                            </a:rPr>
                            <m:t>)</m:t>
                          </m:r>
                        </m:e>
                      </m:func>
                    </m:oMath>
                  </m:oMathPara>
                </a14:m>
                <a:endParaRPr lang="ru-RU" dirty="0"/>
              </a:p>
            </p:txBody>
          </p:sp>
        </mc:Choice>
        <mc:Fallback xmlns="">
          <p:sp>
            <p:nvSpPr>
              <p:cNvPr id="73" name="Прямоугольник 72"/>
              <p:cNvSpPr>
                <a:spLocks noRot="1" noChangeAspect="1" noMove="1" noResize="1" noEditPoints="1" noAdjustHandles="1" noChangeArrowheads="1" noChangeShapeType="1" noTextEdit="1"/>
              </p:cNvSpPr>
              <p:nvPr/>
            </p:nvSpPr>
            <p:spPr>
              <a:xfrm>
                <a:off x="6249724" y="5861370"/>
                <a:ext cx="866409" cy="258597"/>
              </a:xfrm>
              <a:prstGeom prst="rect">
                <a:avLst/>
              </a:prstGeom>
              <a:blipFill>
                <a:blip r:embed="rId4"/>
                <a:stretch>
                  <a:fillRect r="-13380" b="-2381"/>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0" name="Прямоугольник 9"/>
              <p:cNvSpPr/>
              <p:nvPr/>
            </p:nvSpPr>
            <p:spPr>
              <a:xfrm>
                <a:off x="6663153" y="5455464"/>
                <a:ext cx="400366"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ru-RU" sz="1400" i="1" smtClean="0">
                              <a:solidFill>
                                <a:srgbClr val="C00000"/>
                              </a:solidFill>
                              <a:latin typeface="Cambria Math" panose="02040503050406030204" pitchFamily="18" charset="0"/>
                              <a:cs typeface="Times New Roman" panose="02020603050405020304" pitchFamily="18" charset="0"/>
                            </a:rPr>
                          </m:ctrlPr>
                        </m:sSupPr>
                        <m:e>
                          <m:r>
                            <a:rPr lang="en-US" sz="1400" i="1">
                              <a:solidFill>
                                <a:srgbClr val="C00000"/>
                              </a:solidFill>
                              <a:latin typeface="Cambria Math" panose="02040503050406030204" pitchFamily="18" charset="0"/>
                              <a:cs typeface="Times New Roman" panose="02020603050405020304" pitchFamily="18" charset="0"/>
                            </a:rPr>
                            <m:t>𝑛</m:t>
                          </m:r>
                        </m:e>
                        <m:sup>
                          <m:r>
                            <a:rPr lang="en-US" sz="1400" i="1">
                              <a:solidFill>
                                <a:srgbClr val="C00000"/>
                              </a:solidFill>
                              <a:latin typeface="Cambria Math" panose="02040503050406030204" pitchFamily="18" charset="0"/>
                              <a:cs typeface="Times New Roman" panose="02020603050405020304" pitchFamily="18" charset="0"/>
                            </a:rPr>
                            <m:t>∗</m:t>
                          </m:r>
                        </m:sup>
                      </m:sSup>
                    </m:oMath>
                  </m:oMathPara>
                </a14:m>
                <a:endParaRPr lang="ru-RU" dirty="0"/>
              </a:p>
            </p:txBody>
          </p:sp>
        </mc:Choice>
        <mc:Fallback xmlns="">
          <p:sp>
            <p:nvSpPr>
              <p:cNvPr id="10" name="Прямоугольник 9"/>
              <p:cNvSpPr>
                <a:spLocks noRot="1" noChangeAspect="1" noMove="1" noResize="1" noEditPoints="1" noAdjustHandles="1" noChangeArrowheads="1" noChangeShapeType="1" noTextEdit="1"/>
              </p:cNvSpPr>
              <p:nvPr/>
            </p:nvSpPr>
            <p:spPr>
              <a:xfrm>
                <a:off x="6663153" y="5455464"/>
                <a:ext cx="400366" cy="307777"/>
              </a:xfrm>
              <a:prstGeom prst="rect">
                <a:avLst/>
              </a:prstGeom>
              <a:blipFill>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5" name="Прямоугольник 74"/>
              <p:cNvSpPr/>
              <p:nvPr/>
            </p:nvSpPr>
            <p:spPr>
              <a:xfrm>
                <a:off x="8026071" y="5915540"/>
                <a:ext cx="866409" cy="258597"/>
              </a:xfrm>
              <a:prstGeom prst="rect">
                <a:avLst/>
              </a:prstGeom>
              <a:solidFill>
                <a:srgbClr val="FFFFFF">
                  <a:alpha val="65098"/>
                </a:srgbClr>
              </a:solid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sz="1000" b="0" i="1" smtClean="0">
                              <a:solidFill>
                                <a:srgbClr val="3888CA"/>
                              </a:solidFill>
                              <a:latin typeface="Cambria Math" panose="02040503050406030204" pitchFamily="18" charset="0"/>
                            </a:rPr>
                          </m:ctrlPr>
                        </m:funcPr>
                        <m:fName>
                          <m:r>
                            <m:rPr>
                              <m:sty m:val="p"/>
                            </m:rPr>
                            <a:rPr lang="en-US" sz="1000" i="0" smtClean="0">
                              <a:solidFill>
                                <a:srgbClr val="3888CA"/>
                              </a:solidFill>
                              <a:latin typeface="Cambria Math" panose="02040503050406030204" pitchFamily="18" charset="0"/>
                            </a:rPr>
                            <m:t>max</m:t>
                          </m:r>
                        </m:fName>
                        <m:e>
                          <m:sSub>
                            <m:sSubPr>
                              <m:ctrlPr>
                                <a:rPr lang="ru-RU" sz="1000" i="1">
                                  <a:solidFill>
                                    <a:srgbClr val="3888CA"/>
                                  </a:solidFill>
                                  <a:latin typeface="Cambria Math" panose="02040503050406030204" pitchFamily="18" charset="0"/>
                                </a:rPr>
                              </m:ctrlPr>
                            </m:sSubPr>
                            <m:e>
                              <m:r>
                                <a:rPr lang="en-US" sz="1000" i="1">
                                  <a:solidFill>
                                    <a:srgbClr val="3888CA"/>
                                  </a:solidFill>
                                  <a:latin typeface="Cambria Math" panose="02040503050406030204" pitchFamily="18" charset="0"/>
                                  <a:ea typeface="Calibri" panose="020F0502020204030204" pitchFamily="34" charset="0"/>
                                  <a:cs typeface="Times New Roman" panose="02020603050405020304" pitchFamily="18" charset="0"/>
                                </a:rPr>
                                <m:t>𝑓</m:t>
                              </m:r>
                            </m:e>
                            <m:sub>
                              <m:r>
                                <a:rPr lang="en-US" sz="1000" i="1">
                                  <a:solidFill>
                                    <a:srgbClr val="3888CA"/>
                                  </a:solidFill>
                                  <a:latin typeface="Cambria Math" panose="02040503050406030204" pitchFamily="18" charset="0"/>
                                  <a:ea typeface="Calibri" panose="020F0502020204030204" pitchFamily="34" charset="0"/>
                                  <a:cs typeface="Times New Roman" panose="02020603050405020304" pitchFamily="18" charset="0"/>
                                </a:rPr>
                                <m:t>𝑅𝐶</m:t>
                              </m:r>
                            </m:sub>
                          </m:sSub>
                          <m:r>
                            <a:rPr lang="ru-RU" sz="1000" i="1">
                              <a:solidFill>
                                <a:srgbClr val="3888CA"/>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ru-RU" sz="1000" i="1">
                                  <a:solidFill>
                                    <a:srgbClr val="3888CA"/>
                                  </a:solidFill>
                                  <a:latin typeface="Cambria Math" panose="02040503050406030204" pitchFamily="18" charset="0"/>
                                </a:rPr>
                              </m:ctrlPr>
                            </m:sSubPr>
                            <m:e>
                              <m:r>
                                <a:rPr lang="en-US" sz="1000" i="1">
                                  <a:solidFill>
                                    <a:srgbClr val="3888CA"/>
                                  </a:solidFill>
                                  <a:latin typeface="Cambria Math" panose="02040503050406030204" pitchFamily="18" charset="0"/>
                                  <a:ea typeface="Calibri" panose="020F0502020204030204" pitchFamily="34" charset="0"/>
                                  <a:cs typeface="Times New Roman" panose="02020603050405020304" pitchFamily="18" charset="0"/>
                                </a:rPr>
                                <m:t>𝑛</m:t>
                              </m:r>
                            </m:e>
                            <m:sub>
                              <m:r>
                                <a:rPr lang="en-US" sz="1000" b="0" i="1" smtClean="0">
                                  <a:solidFill>
                                    <a:srgbClr val="3888CA"/>
                                  </a:solidFill>
                                  <a:latin typeface="Cambria Math" panose="02040503050406030204" pitchFamily="18" charset="0"/>
                                  <a:ea typeface="Calibri" panose="020F0502020204030204" pitchFamily="34" charset="0"/>
                                  <a:cs typeface="Times New Roman" panose="02020603050405020304" pitchFamily="18" charset="0"/>
                                </a:rPr>
                                <m:t>𝑖</m:t>
                              </m:r>
                            </m:sub>
                          </m:sSub>
                          <m:r>
                            <a:rPr lang="ru-RU" sz="1000" i="1">
                              <a:solidFill>
                                <a:srgbClr val="3888CA"/>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ru-RU" sz="1000" i="1">
                                  <a:solidFill>
                                    <a:srgbClr val="3888CA"/>
                                  </a:solidFill>
                                  <a:latin typeface="Cambria Math" panose="02040503050406030204" pitchFamily="18" charset="0"/>
                                </a:rPr>
                              </m:ctrlPr>
                            </m:sSubPr>
                            <m:e>
                              <m:r>
                                <a:rPr lang="en-US" sz="1000" i="1">
                                  <a:solidFill>
                                    <a:srgbClr val="3888CA"/>
                                  </a:solidFill>
                                  <a:latin typeface="Cambria Math" panose="02040503050406030204" pitchFamily="18" charset="0"/>
                                  <a:ea typeface="Calibri" panose="020F0502020204030204" pitchFamily="34" charset="0"/>
                                  <a:cs typeface="Times New Roman" panose="02020603050405020304" pitchFamily="18" charset="0"/>
                                </a:rPr>
                                <m:t>𝑛</m:t>
                              </m:r>
                            </m:e>
                            <m:sub>
                              <m:r>
                                <a:rPr lang="en-US" sz="1000" i="1">
                                  <a:solidFill>
                                    <a:srgbClr val="3888CA"/>
                                  </a:solidFill>
                                  <a:latin typeface="Cambria Math" panose="02040503050406030204" pitchFamily="18" charset="0"/>
                                  <a:ea typeface="Calibri" panose="020F0502020204030204" pitchFamily="34" charset="0"/>
                                  <a:cs typeface="Times New Roman" panose="02020603050405020304" pitchFamily="18" charset="0"/>
                                </a:rPr>
                                <m:t>𝑗</m:t>
                              </m:r>
                            </m:sub>
                          </m:sSub>
                          <m:r>
                            <a:rPr lang="ru-RU" sz="1000" i="1">
                              <a:solidFill>
                                <a:srgbClr val="3888CA"/>
                              </a:solidFill>
                              <a:latin typeface="Cambria Math" panose="02040503050406030204" pitchFamily="18" charset="0"/>
                              <a:ea typeface="Calibri" panose="020F0502020204030204" pitchFamily="34" charset="0"/>
                              <a:cs typeface="Times New Roman" panose="02020603050405020304" pitchFamily="18" charset="0"/>
                            </a:rPr>
                            <m:t>)</m:t>
                          </m:r>
                        </m:e>
                      </m:func>
                    </m:oMath>
                  </m:oMathPara>
                </a14:m>
                <a:endParaRPr lang="ru-RU" dirty="0"/>
              </a:p>
            </p:txBody>
          </p:sp>
        </mc:Choice>
        <mc:Fallback xmlns="">
          <p:sp>
            <p:nvSpPr>
              <p:cNvPr id="75" name="Прямоугольник 74"/>
              <p:cNvSpPr>
                <a:spLocks noRot="1" noChangeAspect="1" noMove="1" noResize="1" noEditPoints="1" noAdjustHandles="1" noChangeArrowheads="1" noChangeShapeType="1" noTextEdit="1"/>
              </p:cNvSpPr>
              <p:nvPr/>
            </p:nvSpPr>
            <p:spPr>
              <a:xfrm>
                <a:off x="8026071" y="5915540"/>
                <a:ext cx="866409" cy="258597"/>
              </a:xfrm>
              <a:prstGeom prst="rect">
                <a:avLst/>
              </a:prstGeom>
              <a:blipFill>
                <a:blip r:embed="rId6"/>
                <a:stretch>
                  <a:fillRect r="-11268"/>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7" name="Прямоугольник 76"/>
              <p:cNvSpPr/>
              <p:nvPr/>
            </p:nvSpPr>
            <p:spPr>
              <a:xfrm>
                <a:off x="8300514" y="5453624"/>
                <a:ext cx="400366"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ru-RU" sz="1400" i="1" smtClean="0">
                              <a:solidFill>
                                <a:srgbClr val="C00000"/>
                              </a:solidFill>
                              <a:latin typeface="Cambria Math" panose="02040503050406030204" pitchFamily="18" charset="0"/>
                              <a:cs typeface="Times New Roman" panose="02020603050405020304" pitchFamily="18" charset="0"/>
                            </a:rPr>
                          </m:ctrlPr>
                        </m:sSupPr>
                        <m:e>
                          <m:r>
                            <a:rPr lang="en-US" sz="1400" i="1">
                              <a:solidFill>
                                <a:srgbClr val="C00000"/>
                              </a:solidFill>
                              <a:latin typeface="Cambria Math" panose="02040503050406030204" pitchFamily="18" charset="0"/>
                              <a:cs typeface="Times New Roman" panose="02020603050405020304" pitchFamily="18" charset="0"/>
                            </a:rPr>
                            <m:t>𝑛</m:t>
                          </m:r>
                        </m:e>
                        <m:sup>
                          <m:r>
                            <a:rPr lang="en-US" sz="1400" i="1">
                              <a:solidFill>
                                <a:srgbClr val="C00000"/>
                              </a:solidFill>
                              <a:latin typeface="Cambria Math" panose="02040503050406030204" pitchFamily="18" charset="0"/>
                              <a:cs typeface="Times New Roman" panose="02020603050405020304" pitchFamily="18" charset="0"/>
                            </a:rPr>
                            <m:t>∗</m:t>
                          </m:r>
                        </m:sup>
                      </m:sSup>
                    </m:oMath>
                  </m:oMathPara>
                </a14:m>
                <a:endParaRPr lang="ru-RU" dirty="0"/>
              </a:p>
            </p:txBody>
          </p:sp>
        </mc:Choice>
        <mc:Fallback xmlns="">
          <p:sp>
            <p:nvSpPr>
              <p:cNvPr id="77" name="Прямоугольник 76"/>
              <p:cNvSpPr>
                <a:spLocks noRot="1" noChangeAspect="1" noMove="1" noResize="1" noEditPoints="1" noAdjustHandles="1" noChangeArrowheads="1" noChangeShapeType="1" noTextEdit="1"/>
              </p:cNvSpPr>
              <p:nvPr/>
            </p:nvSpPr>
            <p:spPr>
              <a:xfrm>
                <a:off x="8300514" y="5453624"/>
                <a:ext cx="400366" cy="307777"/>
              </a:xfrm>
              <a:prstGeom prst="rect">
                <a:avLst/>
              </a:prstGeom>
              <a:blipFill>
                <a:blip r:embed="rId7"/>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11" name="Прямоугольник 10"/>
              <p:cNvSpPr/>
              <p:nvPr/>
            </p:nvSpPr>
            <p:spPr>
              <a:xfrm>
                <a:off x="35496" y="2232523"/>
                <a:ext cx="4829339" cy="1761508"/>
              </a:xfrm>
              <a:prstGeom prst="rect">
                <a:avLst/>
              </a:prstGeom>
            </p:spPr>
            <p:txBody>
              <a:bodyPr wrap="square">
                <a:spAutoFit/>
              </a:bodyPr>
              <a:lstStyle/>
              <a:p>
                <a:pPr algn="ctr"/>
                <a:r>
                  <a:rPr lang="en-US" b="1" dirty="0">
                    <a:solidFill>
                      <a:schemeClr val="accent1"/>
                    </a:solidFill>
                    <a:latin typeface="Arial Narrow" panose="020B0606020202030204" pitchFamily="34" charset="0"/>
                  </a:rPr>
                  <a:t>Geometrical principle of network growth in the RGM</a:t>
                </a:r>
                <a:endParaRPr lang="ru-RU" b="1" dirty="0">
                  <a:solidFill>
                    <a:schemeClr val="accent1"/>
                  </a:solidFill>
                  <a:latin typeface="Arial Narrow" panose="020B0606020202030204" pitchFamily="34" charset="0"/>
                </a:endParaRPr>
              </a:p>
              <a:p>
                <a:r>
                  <a:rPr lang="en-US" dirty="0">
                    <a:latin typeface="Arial Narrow" panose="020B0606020202030204" pitchFamily="34" charset="0"/>
                  </a:rPr>
                  <a:t>Link creation process minimizes either link spatial length</a:t>
                </a:r>
                <a:r>
                  <a:rPr lang="en-US" dirty="0"/>
                  <a:t> </a:t>
                </a:r>
                <a:r>
                  <a:rPr lang="ru-RU" dirty="0">
                    <a:latin typeface="Arial Narrow" panose="020B0606020202030204" pitchFamily="34" charset="0"/>
                  </a:rPr>
                  <a:t> </a:t>
                </a:r>
                <a14:m>
                  <m:oMath xmlns:m="http://schemas.openxmlformats.org/officeDocument/2006/math">
                    <m:sSub>
                      <m:sSubPr>
                        <m:ctrlPr>
                          <a:rPr lang="ru-RU" i="1">
                            <a:latin typeface="Cambria Math" panose="020405030504060302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𝑑</m:t>
                        </m:r>
                      </m:e>
                      <m:sub>
                        <m:r>
                          <a:rPr lang="en-US" i="1">
                            <a:latin typeface="Cambria Math" panose="02040503050406030204" pitchFamily="18" charset="0"/>
                            <a:ea typeface="Calibri" panose="020F0502020204030204" pitchFamily="34" charset="0"/>
                            <a:cs typeface="Times New Roman" panose="02020603050405020304" pitchFamily="18" charset="0"/>
                          </a:rPr>
                          <m:t>𝑆</m:t>
                        </m:r>
                      </m:sub>
                    </m:sSub>
                    <m:d>
                      <m:dPr>
                        <m:ctrlPr>
                          <a:rPr lang="ru-RU"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ru-RU" i="1">
                                <a:latin typeface="Cambria Math" panose="020405030504060302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𝑛</m:t>
                            </m:r>
                          </m:e>
                          <m:sub>
                            <m:r>
                              <a:rPr lang="en-US" i="1">
                                <a:latin typeface="Cambria Math" panose="02040503050406030204" pitchFamily="18" charset="0"/>
                                <a:ea typeface="Calibri" panose="020F0502020204030204" pitchFamily="34" charset="0"/>
                                <a:cs typeface="Times New Roman" panose="02020603050405020304" pitchFamily="18" charset="0"/>
                              </a:rPr>
                              <m:t>𝑖</m:t>
                            </m:r>
                          </m:sub>
                        </m:sSub>
                        <m:r>
                          <a:rPr lang="ru-RU" i="1">
                            <a:latin typeface="Cambria Math" panose="02040503050406030204" pitchFamily="18" charset="0"/>
                            <a:ea typeface="Calibri" panose="020F0502020204030204" pitchFamily="34" charset="0"/>
                            <a:cs typeface="Times New Roman" panose="02020603050405020304" pitchFamily="18" charset="0"/>
                          </a:rPr>
                          <m:t>,</m:t>
                        </m:r>
                        <m:sSub>
                          <m:sSubPr>
                            <m:ctrlPr>
                              <a:rPr lang="ru-RU" i="1">
                                <a:latin typeface="Cambria Math" panose="020405030504060302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𝑛</m:t>
                            </m:r>
                          </m:e>
                          <m:sub>
                            <m:r>
                              <a:rPr lang="en-US" i="1">
                                <a:latin typeface="Cambria Math" panose="02040503050406030204" pitchFamily="18" charset="0"/>
                                <a:ea typeface="Calibri" panose="020F0502020204030204" pitchFamily="34" charset="0"/>
                                <a:cs typeface="Times New Roman" panose="02020603050405020304" pitchFamily="18" charset="0"/>
                              </a:rPr>
                              <m:t>𝑗</m:t>
                            </m:r>
                          </m:sub>
                        </m:sSub>
                      </m:e>
                    </m:d>
                  </m:oMath>
                </a14:m>
                <a:r>
                  <a:rPr lang="ru-RU" dirty="0">
                    <a:latin typeface="Arial Narrow" panose="020B0606020202030204" pitchFamily="34" charset="0"/>
                  </a:rPr>
                  <a:t>, </a:t>
                </a:r>
                <a:r>
                  <a:rPr lang="en-US" dirty="0">
                    <a:latin typeface="Arial Narrow" panose="020B0606020202030204" pitchFamily="34" charset="0"/>
                  </a:rPr>
                  <a:t>or ratio of increasing of reliability to its costs</a:t>
                </a:r>
                <a:r>
                  <a:rPr lang="ru-RU" sz="1400" dirty="0">
                    <a:latin typeface="Arial Narrow" panose="020B0606020202030204" pitchFamily="34" charset="0"/>
                  </a:rPr>
                  <a:t>**</a:t>
                </a:r>
                <a:r>
                  <a:rPr lang="ru-RU" dirty="0">
                    <a:latin typeface="Arial Narrow" panose="020B0606020202030204" pitchFamily="34" charset="0"/>
                  </a:rPr>
                  <a:t>: </a:t>
                </a:r>
                <a14:m>
                  <m:oMath xmlns:m="http://schemas.openxmlformats.org/officeDocument/2006/math">
                    <m:sSub>
                      <m:sSubPr>
                        <m:ctrlPr>
                          <a:rPr lang="ru-RU" i="1">
                            <a:latin typeface="Cambria Math" panose="020405030504060302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𝑓</m:t>
                        </m:r>
                      </m:e>
                      <m:sub>
                        <m:r>
                          <a:rPr lang="en-US" i="1">
                            <a:latin typeface="Cambria Math" panose="02040503050406030204" pitchFamily="18" charset="0"/>
                            <a:ea typeface="Calibri" panose="020F0502020204030204" pitchFamily="34" charset="0"/>
                            <a:cs typeface="Times New Roman" panose="02020603050405020304" pitchFamily="18" charset="0"/>
                          </a:rPr>
                          <m:t>𝑅𝐶</m:t>
                        </m:r>
                      </m:sub>
                    </m:sSub>
                    <m:r>
                      <a:rPr lang="ru-RU" i="1">
                        <a:latin typeface="Cambria Math" panose="02040503050406030204" pitchFamily="18" charset="0"/>
                        <a:ea typeface="Calibri" panose="020F0502020204030204" pitchFamily="34" charset="0"/>
                        <a:cs typeface="Times New Roman" panose="02020603050405020304" pitchFamily="18" charset="0"/>
                      </a:rPr>
                      <m:t>(</m:t>
                    </m:r>
                    <m:sSub>
                      <m:sSubPr>
                        <m:ctrlPr>
                          <a:rPr lang="ru-RU" i="1">
                            <a:latin typeface="Cambria Math" panose="020405030504060302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𝑛</m:t>
                        </m:r>
                      </m:e>
                      <m:sub>
                        <m:r>
                          <a:rPr lang="en-US" i="1">
                            <a:latin typeface="Cambria Math" panose="02040503050406030204" pitchFamily="18" charset="0"/>
                            <a:ea typeface="Calibri" panose="020F0502020204030204" pitchFamily="34" charset="0"/>
                            <a:cs typeface="Times New Roman" panose="02020603050405020304" pitchFamily="18" charset="0"/>
                          </a:rPr>
                          <m:t>𝑖</m:t>
                        </m:r>
                      </m:sub>
                    </m:sSub>
                    <m:r>
                      <a:rPr lang="ru-RU" i="1">
                        <a:latin typeface="Cambria Math" panose="02040503050406030204" pitchFamily="18" charset="0"/>
                        <a:ea typeface="Calibri" panose="020F0502020204030204" pitchFamily="34" charset="0"/>
                        <a:cs typeface="Times New Roman" panose="02020603050405020304" pitchFamily="18" charset="0"/>
                      </a:rPr>
                      <m:t>,</m:t>
                    </m:r>
                    <m:sSub>
                      <m:sSubPr>
                        <m:ctrlPr>
                          <a:rPr lang="ru-RU" i="1">
                            <a:latin typeface="Cambria Math" panose="020405030504060302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𝑛</m:t>
                        </m:r>
                      </m:e>
                      <m:sub>
                        <m:r>
                          <a:rPr lang="en-US" i="1">
                            <a:latin typeface="Cambria Math" panose="02040503050406030204" pitchFamily="18" charset="0"/>
                            <a:ea typeface="Calibri" panose="020F0502020204030204" pitchFamily="34" charset="0"/>
                            <a:cs typeface="Times New Roman" panose="02020603050405020304" pitchFamily="18" charset="0"/>
                          </a:rPr>
                          <m:t>𝑗</m:t>
                        </m:r>
                      </m:sub>
                    </m:sSub>
                    <m:r>
                      <a:rPr lang="ru-RU" i="1">
                        <a:latin typeface="Cambria Math" panose="02040503050406030204" pitchFamily="18" charset="0"/>
                        <a:ea typeface="Calibri" panose="020F0502020204030204" pitchFamily="34" charset="0"/>
                        <a:cs typeface="Times New Roman" panose="02020603050405020304" pitchFamily="18" charset="0"/>
                      </a:rPr>
                      <m:t>)= </m:t>
                    </m:r>
                    <m:f>
                      <m:fPr>
                        <m:ctrlPr>
                          <a:rPr lang="ru-RU" i="1">
                            <a:latin typeface="Cambria Math" panose="02040503050406030204" pitchFamily="18" charset="0"/>
                          </a:rPr>
                        </m:ctrlPr>
                      </m:fPr>
                      <m:num>
                        <m:sSup>
                          <m:sSupPr>
                            <m:ctrlPr>
                              <a:rPr lang="ru-RU" i="1">
                                <a:latin typeface="Cambria Math" panose="02040503050406030204" pitchFamily="18" charset="0"/>
                              </a:rPr>
                            </m:ctrlPr>
                          </m:sSupPr>
                          <m:e>
                            <m:r>
                              <a:rPr lang="ru-RU" i="1">
                                <a:latin typeface="Cambria Math" panose="02040503050406030204" pitchFamily="18" charset="0"/>
                                <a:ea typeface="Calibri" panose="020F0502020204030204" pitchFamily="34" charset="0"/>
                                <a:cs typeface="Times New Roman" panose="02020603050405020304" pitchFamily="18" charset="0"/>
                              </a:rPr>
                              <m:t>(</m:t>
                            </m:r>
                            <m:sSub>
                              <m:sSubPr>
                                <m:ctrlPr>
                                  <a:rPr lang="ru-RU" i="1">
                                    <a:latin typeface="Cambria Math" panose="020405030504060302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𝑑</m:t>
                                </m:r>
                              </m:e>
                              <m:sub>
                                <m:r>
                                  <a:rPr lang="en-US" i="1">
                                    <a:latin typeface="Cambria Math" panose="02040503050406030204" pitchFamily="18" charset="0"/>
                                    <a:ea typeface="Calibri" panose="020F0502020204030204" pitchFamily="34" charset="0"/>
                                    <a:cs typeface="Times New Roman" panose="02020603050405020304" pitchFamily="18" charset="0"/>
                                  </a:rPr>
                                  <m:t>𝐺</m:t>
                                </m:r>
                              </m:sub>
                            </m:sSub>
                            <m:d>
                              <m:dPr>
                                <m:ctrlPr>
                                  <a:rPr lang="ru-RU" i="1">
                                    <a:latin typeface="Cambria Math" panose="02040503050406030204" pitchFamily="18" charset="0"/>
                                  </a:rPr>
                                </m:ctrlPr>
                              </m:dPr>
                              <m:e>
                                <m:sSub>
                                  <m:sSubPr>
                                    <m:ctrlPr>
                                      <a:rPr lang="ru-RU" i="1">
                                        <a:latin typeface="Cambria Math" panose="020405030504060302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𝑛</m:t>
                                    </m:r>
                                  </m:e>
                                  <m:sub>
                                    <m:r>
                                      <a:rPr lang="en-US" i="1">
                                        <a:latin typeface="Cambria Math" panose="02040503050406030204" pitchFamily="18" charset="0"/>
                                        <a:ea typeface="Calibri" panose="020F0502020204030204" pitchFamily="34" charset="0"/>
                                        <a:cs typeface="Times New Roman" panose="02020603050405020304" pitchFamily="18" charset="0"/>
                                      </a:rPr>
                                      <m:t>𝑖</m:t>
                                    </m:r>
                                  </m:sub>
                                </m:sSub>
                                <m:r>
                                  <a:rPr lang="ru-RU" i="1">
                                    <a:latin typeface="Cambria Math" panose="02040503050406030204" pitchFamily="18" charset="0"/>
                                    <a:ea typeface="Calibri" panose="020F0502020204030204" pitchFamily="34" charset="0"/>
                                    <a:cs typeface="Times New Roman" panose="02020603050405020304" pitchFamily="18" charset="0"/>
                                  </a:rPr>
                                  <m:t>,</m:t>
                                </m:r>
                                <m:sSub>
                                  <m:sSubPr>
                                    <m:ctrlPr>
                                      <a:rPr lang="ru-RU" i="1">
                                        <a:latin typeface="Cambria Math" panose="020405030504060302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𝑛</m:t>
                                    </m:r>
                                  </m:e>
                                  <m:sub>
                                    <m:r>
                                      <a:rPr lang="en-US" i="1">
                                        <a:latin typeface="Cambria Math" panose="02040503050406030204" pitchFamily="18" charset="0"/>
                                        <a:ea typeface="Calibri" panose="020F0502020204030204" pitchFamily="34" charset="0"/>
                                        <a:cs typeface="Times New Roman" panose="02020603050405020304" pitchFamily="18" charset="0"/>
                                      </a:rPr>
                                      <m:t>𝑗</m:t>
                                    </m:r>
                                  </m:sub>
                                </m:sSub>
                              </m:e>
                            </m:d>
                            <m:r>
                              <a:rPr lang="ru-RU" i="1">
                                <a:latin typeface="Cambria Math" panose="02040503050406030204" pitchFamily="18" charset="0"/>
                                <a:ea typeface="Calibri" panose="020F0502020204030204" pitchFamily="34" charset="0"/>
                                <a:cs typeface="Times New Roman" panose="02020603050405020304" pitchFamily="18" charset="0"/>
                              </a:rPr>
                              <m:t>+1)</m:t>
                            </m:r>
                          </m:e>
                          <m:sup>
                            <m:r>
                              <a:rPr lang="en-US" i="1">
                                <a:latin typeface="Cambria Math" panose="02040503050406030204" pitchFamily="18" charset="0"/>
                                <a:ea typeface="Calibri" panose="020F0502020204030204" pitchFamily="34" charset="0"/>
                                <a:cs typeface="Times New Roman" panose="02020603050405020304" pitchFamily="18" charset="0"/>
                              </a:rPr>
                              <m:t>𝑟</m:t>
                            </m:r>
                          </m:sup>
                        </m:sSup>
                      </m:num>
                      <m:den>
                        <m:sSub>
                          <m:sSubPr>
                            <m:ctrlPr>
                              <a:rPr lang="ru-RU" i="1">
                                <a:latin typeface="Cambria Math" panose="020405030504060302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𝑑</m:t>
                            </m:r>
                          </m:e>
                          <m:sub>
                            <m:r>
                              <a:rPr lang="en-US" i="1">
                                <a:latin typeface="Cambria Math" panose="02040503050406030204" pitchFamily="18" charset="0"/>
                                <a:ea typeface="Calibri" panose="020F0502020204030204" pitchFamily="34" charset="0"/>
                                <a:cs typeface="Times New Roman" panose="02020603050405020304" pitchFamily="18" charset="0"/>
                              </a:rPr>
                              <m:t>𝑆</m:t>
                            </m:r>
                          </m:sub>
                        </m:sSub>
                        <m:r>
                          <a:rPr lang="ru-RU" i="1">
                            <a:latin typeface="Cambria Math" panose="02040503050406030204" pitchFamily="18" charset="0"/>
                            <a:ea typeface="Calibri" panose="020F0502020204030204" pitchFamily="34" charset="0"/>
                            <a:cs typeface="Times New Roman" panose="02020603050405020304" pitchFamily="18" charset="0"/>
                          </a:rPr>
                          <m:t>(</m:t>
                        </m:r>
                        <m:sSub>
                          <m:sSubPr>
                            <m:ctrlPr>
                              <a:rPr lang="ru-RU" i="1">
                                <a:latin typeface="Cambria Math" panose="020405030504060302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𝑛</m:t>
                            </m:r>
                          </m:e>
                          <m:sub>
                            <m:r>
                              <a:rPr lang="en-US" i="1">
                                <a:latin typeface="Cambria Math" panose="02040503050406030204" pitchFamily="18" charset="0"/>
                                <a:ea typeface="Calibri" panose="020F0502020204030204" pitchFamily="34" charset="0"/>
                                <a:cs typeface="Times New Roman" panose="02020603050405020304" pitchFamily="18" charset="0"/>
                              </a:rPr>
                              <m:t>𝑖</m:t>
                            </m:r>
                          </m:sub>
                        </m:sSub>
                        <m:r>
                          <a:rPr lang="ru-RU" i="1">
                            <a:latin typeface="Cambria Math" panose="02040503050406030204" pitchFamily="18" charset="0"/>
                            <a:ea typeface="Calibri" panose="020F0502020204030204" pitchFamily="34" charset="0"/>
                            <a:cs typeface="Times New Roman" panose="02020603050405020304" pitchFamily="18" charset="0"/>
                          </a:rPr>
                          <m:t>,</m:t>
                        </m:r>
                        <m:sSub>
                          <m:sSubPr>
                            <m:ctrlPr>
                              <a:rPr lang="ru-RU" i="1">
                                <a:latin typeface="Cambria Math" panose="020405030504060302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𝑛</m:t>
                            </m:r>
                          </m:e>
                          <m:sub>
                            <m:r>
                              <a:rPr lang="en-US" i="1">
                                <a:latin typeface="Cambria Math" panose="02040503050406030204" pitchFamily="18" charset="0"/>
                                <a:ea typeface="Calibri" panose="020F0502020204030204" pitchFamily="34" charset="0"/>
                                <a:cs typeface="Times New Roman" panose="02020603050405020304" pitchFamily="18" charset="0"/>
                              </a:rPr>
                              <m:t>𝑗</m:t>
                            </m:r>
                          </m:sub>
                        </m:sSub>
                        <m:r>
                          <a:rPr lang="ru-RU" i="1">
                            <a:latin typeface="Cambria Math" panose="02040503050406030204" pitchFamily="18" charset="0"/>
                            <a:ea typeface="Calibri" panose="020F0502020204030204" pitchFamily="34" charset="0"/>
                            <a:cs typeface="Times New Roman" panose="02020603050405020304" pitchFamily="18" charset="0"/>
                          </a:rPr>
                          <m:t>)</m:t>
                        </m:r>
                      </m:den>
                    </m:f>
                  </m:oMath>
                </a14:m>
                <a:r>
                  <a:rPr lang="ru-RU" dirty="0">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ru-RU"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𝐺</m:t>
                        </m:r>
                      </m:sub>
                    </m:sSub>
                  </m:oMath>
                </a14:m>
                <a:r>
                  <a:rPr lang="ru-RU" dirty="0"/>
                  <a:t> </a:t>
                </a:r>
                <a:r>
                  <a:rPr lang="ru-RU" dirty="0">
                    <a:latin typeface="Arial Narrow" panose="020B0606020202030204" pitchFamily="34" charset="0"/>
                  </a:rPr>
                  <a:t>– </a:t>
                </a:r>
                <a:r>
                  <a:rPr lang="en-US" dirty="0">
                    <a:latin typeface="Arial Narrow" panose="020B0606020202030204" pitchFamily="34" charset="0"/>
                  </a:rPr>
                  <a:t>distance in hops.</a:t>
                </a:r>
                <a:endParaRPr lang="ru-RU" dirty="0">
                  <a:latin typeface="Arial Narrow" panose="020B0606020202030204" pitchFamily="34" charset="0"/>
                </a:endParaRPr>
              </a:p>
            </p:txBody>
          </p:sp>
        </mc:Choice>
        <mc:Fallback>
          <p:sp>
            <p:nvSpPr>
              <p:cNvPr id="11" name="Прямоугольник 10"/>
              <p:cNvSpPr>
                <a:spLocks noRot="1" noChangeAspect="1" noMove="1" noResize="1" noEditPoints="1" noAdjustHandles="1" noChangeArrowheads="1" noChangeShapeType="1" noTextEdit="1"/>
              </p:cNvSpPr>
              <p:nvPr/>
            </p:nvSpPr>
            <p:spPr>
              <a:xfrm>
                <a:off x="35496" y="2232523"/>
                <a:ext cx="4829339" cy="1761508"/>
              </a:xfrm>
              <a:prstGeom prst="rect">
                <a:avLst/>
              </a:prstGeom>
              <a:blipFill>
                <a:blip r:embed="rId8"/>
                <a:stretch>
                  <a:fillRect l="-1136" t="-1384" r="-884" b="-4844"/>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13" name="Прямоугольник 12"/>
              <p:cNvSpPr/>
              <p:nvPr/>
            </p:nvSpPr>
            <p:spPr>
              <a:xfrm>
                <a:off x="136728" y="3870456"/>
                <a:ext cx="4698145" cy="2884636"/>
              </a:xfrm>
              <a:prstGeom prst="rect">
                <a:avLst/>
              </a:prstGeom>
            </p:spPr>
            <p:txBody>
              <a:bodyPr wrap="square">
                <a:spAutoFit/>
              </a:bodyPr>
              <a:lstStyle/>
              <a:p>
                <a:pPr algn="ctr"/>
                <a:r>
                  <a:rPr lang="en-US" b="1" dirty="0">
                    <a:solidFill>
                      <a:schemeClr val="accent1"/>
                    </a:solidFill>
                    <a:latin typeface="Arial Narrow" panose="020B0606020202030204" pitchFamily="34" charset="0"/>
                  </a:rPr>
                  <a:t>Historical</a:t>
                </a:r>
                <a:r>
                  <a:rPr lang="ru-RU" b="1" dirty="0">
                    <a:solidFill>
                      <a:schemeClr val="accent1"/>
                    </a:solidFill>
                    <a:latin typeface="Arial Narrow" panose="020B0606020202030204" pitchFamily="34" charset="0"/>
                  </a:rPr>
                  <a:t> </a:t>
                </a:r>
                <a:r>
                  <a:rPr lang="en-US" b="1" dirty="0">
                    <a:solidFill>
                      <a:schemeClr val="accent1"/>
                    </a:solidFill>
                    <a:latin typeface="Arial Narrow" panose="020B0606020202030204" pitchFamily="34" charset="0"/>
                  </a:rPr>
                  <a:t>principle of network growth</a:t>
                </a:r>
                <a:r>
                  <a:rPr lang="ru-RU" b="1" dirty="0">
                    <a:solidFill>
                      <a:schemeClr val="accent1"/>
                    </a:solidFill>
                    <a:latin typeface="Arial Narrow" panose="020B0606020202030204" pitchFamily="34" charset="0"/>
                  </a:rPr>
                  <a:t> </a:t>
                </a:r>
                <a:r>
                  <a:rPr lang="en-US" b="1" dirty="0">
                    <a:solidFill>
                      <a:schemeClr val="accent1"/>
                    </a:solidFill>
                    <a:latin typeface="Arial Narrow" panose="020B0606020202030204" pitchFamily="34" charset="0"/>
                  </a:rPr>
                  <a:t>in the RGM</a:t>
                </a:r>
                <a:endParaRPr lang="ru-RU" b="1" dirty="0">
                  <a:solidFill>
                    <a:schemeClr val="accent1"/>
                  </a:solidFill>
                  <a:latin typeface="Arial Narrow" panose="020B0606020202030204" pitchFamily="34" charset="0"/>
                </a:endParaRPr>
              </a:p>
              <a:p>
                <a:r>
                  <a:rPr lang="en-US" dirty="0">
                    <a:latin typeface="Arial Narrow" panose="020B0606020202030204" pitchFamily="34" charset="0"/>
                  </a:rPr>
                  <a:t>Like in the model of growing random network there are </a:t>
                </a:r>
                <a:r>
                  <a:rPr lang="en-US" b="1" dirty="0">
                    <a:latin typeface="Arial Narrow" panose="020B0606020202030204" pitchFamily="34" charset="0"/>
                  </a:rPr>
                  <a:t>two stages </a:t>
                </a:r>
                <a:r>
                  <a:rPr lang="en-US" dirty="0">
                    <a:latin typeface="Arial Narrow" panose="020B0606020202030204" pitchFamily="34" charset="0"/>
                  </a:rPr>
                  <a:t>of formation:</a:t>
                </a:r>
                <a:endParaRPr lang="ru-RU" dirty="0">
                  <a:latin typeface="Arial Narrow" panose="020B0606020202030204" pitchFamily="34" charset="0"/>
                </a:endParaRPr>
              </a:p>
              <a:p>
                <a:pPr marL="342900" indent="-342900">
                  <a:buAutoNum type="arabicPeriod"/>
                </a:pPr>
                <a:r>
                  <a:rPr lang="en-US" dirty="0">
                    <a:latin typeface="Arial Narrow" panose="020B0606020202030204" pitchFamily="34" charset="0"/>
                  </a:rPr>
                  <a:t>creation of small connected kernel of a network: minimal spanning tree is enforced by links with max </a:t>
                </a:r>
                <a14:m>
                  <m:oMath xmlns:m="http://schemas.openxmlformats.org/officeDocument/2006/math">
                    <m:sSub>
                      <m:sSubPr>
                        <m:ctrlPr>
                          <a:rPr lang="ru-RU" i="1">
                            <a:latin typeface="Cambria Math" panose="020405030504060302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𝑓</m:t>
                        </m:r>
                      </m:e>
                      <m:sub>
                        <m:r>
                          <a:rPr lang="en-US" i="1">
                            <a:latin typeface="Cambria Math" panose="02040503050406030204" pitchFamily="18" charset="0"/>
                            <a:ea typeface="Calibri" panose="020F0502020204030204" pitchFamily="34" charset="0"/>
                            <a:cs typeface="Times New Roman" panose="02020603050405020304" pitchFamily="18" charset="0"/>
                          </a:rPr>
                          <m:t>𝑅𝐶</m:t>
                        </m:r>
                      </m:sub>
                    </m:sSub>
                    <m:r>
                      <a:rPr lang="ru-RU" i="1">
                        <a:latin typeface="Cambria Math" panose="02040503050406030204" pitchFamily="18" charset="0"/>
                        <a:ea typeface="Calibri" panose="020F0502020204030204" pitchFamily="34" charset="0"/>
                        <a:cs typeface="Times New Roman" panose="02020603050405020304" pitchFamily="18" charset="0"/>
                      </a:rPr>
                      <m:t>(</m:t>
                    </m:r>
                    <m:sSub>
                      <m:sSubPr>
                        <m:ctrlPr>
                          <a:rPr lang="ru-RU" i="1">
                            <a:latin typeface="Cambria Math" panose="020405030504060302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𝑛</m:t>
                        </m:r>
                      </m:e>
                      <m:sub>
                        <m:r>
                          <a:rPr lang="en-US" i="1">
                            <a:latin typeface="Cambria Math" panose="02040503050406030204" pitchFamily="18" charset="0"/>
                            <a:ea typeface="Calibri" panose="020F0502020204030204" pitchFamily="34" charset="0"/>
                            <a:cs typeface="Times New Roman" panose="02020603050405020304" pitchFamily="18" charset="0"/>
                          </a:rPr>
                          <m:t>𝑖</m:t>
                        </m:r>
                      </m:sub>
                    </m:sSub>
                    <m:r>
                      <a:rPr lang="ru-RU" i="1">
                        <a:latin typeface="Cambria Math" panose="02040503050406030204" pitchFamily="18" charset="0"/>
                        <a:ea typeface="Calibri" panose="020F0502020204030204" pitchFamily="34" charset="0"/>
                        <a:cs typeface="Times New Roman" panose="02020603050405020304" pitchFamily="18" charset="0"/>
                      </a:rPr>
                      <m:t>,</m:t>
                    </m:r>
                    <m:sSub>
                      <m:sSubPr>
                        <m:ctrlPr>
                          <a:rPr lang="ru-RU" i="1">
                            <a:latin typeface="Cambria Math" panose="020405030504060302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𝑛</m:t>
                        </m:r>
                      </m:e>
                      <m:sub>
                        <m:r>
                          <a:rPr lang="en-US" i="1">
                            <a:latin typeface="Cambria Math" panose="02040503050406030204" pitchFamily="18" charset="0"/>
                            <a:ea typeface="Calibri" panose="020F0502020204030204" pitchFamily="34" charset="0"/>
                            <a:cs typeface="Times New Roman" panose="02020603050405020304" pitchFamily="18" charset="0"/>
                          </a:rPr>
                          <m:t>𝑗</m:t>
                        </m:r>
                      </m:sub>
                    </m:sSub>
                    <m:r>
                      <a:rPr lang="ru-RU" i="1">
                        <a:latin typeface="Cambria Math" panose="02040503050406030204" pitchFamily="18" charset="0"/>
                        <a:ea typeface="Calibri" panose="020F0502020204030204" pitchFamily="34" charset="0"/>
                        <a:cs typeface="Times New Roman" panose="02020603050405020304" pitchFamily="18" charset="0"/>
                      </a:rPr>
                      <m:t>)</m:t>
                    </m:r>
                  </m:oMath>
                </a14:m>
                <a:r>
                  <a:rPr lang="ru-RU" dirty="0">
                    <a:latin typeface="Arial Narrow" panose="020B0606020202030204" pitchFamily="34" charset="0"/>
                  </a:rPr>
                  <a:t>. </a:t>
                </a:r>
              </a:p>
              <a:p>
                <a:pPr marL="342900" indent="-342900">
                  <a:buFontTx/>
                  <a:buAutoNum type="arabicPeriod"/>
                </a:pPr>
                <a:r>
                  <a:rPr lang="en-US" dirty="0">
                    <a:latin typeface="Arial Narrow" panose="020B0606020202030204" pitchFamily="34" charset="0"/>
                  </a:rPr>
                  <a:t>growth of the network due to sequential addition of new nodes (realization of the historical principle).</a:t>
                </a:r>
                <a:endParaRPr lang="ru-RU" dirty="0">
                  <a:latin typeface="Arial Narrow" panose="020B0606020202030204" pitchFamily="34" charset="0"/>
                </a:endParaRPr>
              </a:p>
              <a:p>
                <a:pPr marL="342900" indent="-342900">
                  <a:buAutoNum type="arabicPeriod"/>
                </a:pPr>
                <a:endParaRPr lang="ru-RU" dirty="0">
                  <a:latin typeface="Arial Narrow" panose="020B0606020202030204" pitchFamily="34" charset="0"/>
                </a:endParaRPr>
              </a:p>
            </p:txBody>
          </p:sp>
        </mc:Choice>
        <mc:Fallback>
          <p:sp>
            <p:nvSpPr>
              <p:cNvPr id="13" name="Прямоугольник 12"/>
              <p:cNvSpPr>
                <a:spLocks noRot="1" noChangeAspect="1" noMove="1" noResize="1" noEditPoints="1" noAdjustHandles="1" noChangeArrowheads="1" noChangeShapeType="1" noTextEdit="1"/>
              </p:cNvSpPr>
              <p:nvPr/>
            </p:nvSpPr>
            <p:spPr>
              <a:xfrm>
                <a:off x="136728" y="3870456"/>
                <a:ext cx="4698145" cy="2884636"/>
              </a:xfrm>
              <a:prstGeom prst="rect">
                <a:avLst/>
              </a:prstGeom>
              <a:blipFill>
                <a:blip r:embed="rId9"/>
                <a:stretch>
                  <a:fillRect l="-1038" t="-1057"/>
                </a:stretch>
              </a:blipFill>
            </p:spPr>
            <p:txBody>
              <a:bodyPr/>
              <a:lstStyle/>
              <a:p>
                <a:r>
                  <a:rPr lang="ru-RU">
                    <a:noFill/>
                  </a:rPr>
                  <a:t> </a:t>
                </a:r>
              </a:p>
            </p:txBody>
          </p:sp>
        </mc:Fallback>
      </mc:AlternateContent>
    </p:spTree>
    <p:extLst>
      <p:ext uri="{BB962C8B-B14F-4D97-AF65-F5344CB8AC3E}">
        <p14:creationId xmlns:p14="http://schemas.microsoft.com/office/powerpoint/2010/main" val="93712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48464" y="296571"/>
            <a:ext cx="478168" cy="400110"/>
          </a:xfrm>
          <a:prstGeom prst="rect">
            <a:avLst/>
          </a:prstGeom>
          <a:noFill/>
        </p:spPr>
        <p:txBody>
          <a:bodyPr wrap="square" rtlCol="0">
            <a:spAutoFit/>
          </a:bodyPr>
          <a:lstStyle/>
          <a:p>
            <a:r>
              <a:rPr lang="ru-RU" sz="2000" b="1" dirty="0">
                <a:solidFill>
                  <a:schemeClr val="bg1"/>
                </a:solidFill>
                <a:latin typeface="Arial Narrow" panose="020B0606020202030204" pitchFamily="34" charset="0"/>
              </a:rPr>
              <a:t>11</a:t>
            </a:r>
          </a:p>
        </p:txBody>
      </p:sp>
      <p:sp>
        <p:nvSpPr>
          <p:cNvPr id="5" name="TextBox 4"/>
          <p:cNvSpPr txBox="1"/>
          <p:nvPr/>
        </p:nvSpPr>
        <p:spPr>
          <a:xfrm>
            <a:off x="539552" y="296571"/>
            <a:ext cx="8743539" cy="400110"/>
          </a:xfrm>
          <a:prstGeom prst="rect">
            <a:avLst/>
          </a:prstGeom>
          <a:noFill/>
        </p:spPr>
        <p:txBody>
          <a:bodyPr wrap="square" rtlCol="0">
            <a:spAutoFit/>
          </a:bodyPr>
          <a:lstStyle/>
          <a:p>
            <a:r>
              <a:rPr lang="en-US" sz="2000" b="1" dirty="0">
                <a:solidFill>
                  <a:schemeClr val="bg1"/>
                </a:solidFill>
                <a:latin typeface="Arial Narrow" panose="020B0606020202030204" pitchFamily="34" charset="0"/>
              </a:rPr>
              <a:t>TRANSIT NODES CREATION TECHNIQUE</a:t>
            </a:r>
            <a:endParaRPr lang="ru-RU" sz="2000" b="1" dirty="0">
              <a:solidFill>
                <a:schemeClr val="bg1"/>
              </a:solidFill>
              <a:latin typeface="Arial Narrow" panose="020B0606020202030204" pitchFamily="34" charset="0"/>
            </a:endParaRPr>
          </a:p>
        </p:txBody>
      </p:sp>
      <p:pic>
        <p:nvPicPr>
          <p:cNvPr id="2" name="Рисунок 1"/>
          <p:cNvPicPr>
            <a:picLocks noChangeAspect="1"/>
          </p:cNvPicPr>
          <p:nvPr/>
        </p:nvPicPr>
        <p:blipFill>
          <a:blip r:embed="rId2"/>
          <a:stretch>
            <a:fillRect/>
          </a:stretch>
        </p:blipFill>
        <p:spPr>
          <a:xfrm>
            <a:off x="107505" y="3253233"/>
            <a:ext cx="3888432" cy="2698478"/>
          </a:xfrm>
          <a:prstGeom prst="rect">
            <a:avLst/>
          </a:prstGeom>
        </p:spPr>
      </p:pic>
      <p:sp>
        <p:nvSpPr>
          <p:cNvPr id="6" name="Прямоугольник 5"/>
          <p:cNvSpPr/>
          <p:nvPr/>
        </p:nvSpPr>
        <p:spPr>
          <a:xfrm>
            <a:off x="349631" y="2221778"/>
            <a:ext cx="3913251" cy="646331"/>
          </a:xfrm>
          <a:prstGeom prst="rect">
            <a:avLst/>
          </a:prstGeom>
        </p:spPr>
        <p:txBody>
          <a:bodyPr wrap="none">
            <a:spAutoFit/>
          </a:bodyPr>
          <a:lstStyle/>
          <a:p>
            <a:pPr algn="ctr"/>
            <a:r>
              <a:rPr lang="en-US" b="1" dirty="0">
                <a:solidFill>
                  <a:schemeClr val="accent1"/>
                </a:solidFill>
                <a:latin typeface="Arial Narrow" panose="020B0606020202030204" pitchFamily="34" charset="0"/>
              </a:rPr>
              <a:t>splitting a power transmission line (link) </a:t>
            </a:r>
          </a:p>
          <a:p>
            <a:pPr algn="ctr"/>
            <a:r>
              <a:rPr lang="en-US" b="1" dirty="0">
                <a:solidFill>
                  <a:schemeClr val="accent1"/>
                </a:solidFill>
                <a:latin typeface="Arial Narrow" panose="020B0606020202030204" pitchFamily="34" charset="0"/>
              </a:rPr>
              <a:t>by a new substation (node)</a:t>
            </a:r>
          </a:p>
        </p:txBody>
      </p:sp>
      <p:cxnSp>
        <p:nvCxnSpPr>
          <p:cNvPr id="8" name="Прямая соединительная линия 7"/>
          <p:cNvCxnSpPr/>
          <p:nvPr/>
        </p:nvCxnSpPr>
        <p:spPr>
          <a:xfrm>
            <a:off x="138682" y="6525344"/>
            <a:ext cx="36004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179512" y="6237312"/>
            <a:ext cx="360040" cy="0"/>
          </a:xfrm>
          <a:prstGeom prst="line">
            <a:avLst/>
          </a:prstGeom>
          <a:ln>
            <a:solidFill>
              <a:schemeClr val="tx2">
                <a:lumMod val="60000"/>
                <a:lumOff val="4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1" name="Овал 10"/>
          <p:cNvSpPr/>
          <p:nvPr/>
        </p:nvSpPr>
        <p:spPr>
          <a:xfrm>
            <a:off x="318702" y="6145413"/>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584739" y="5838363"/>
            <a:ext cx="3397084" cy="830997"/>
          </a:xfrm>
          <a:prstGeom prst="rect">
            <a:avLst/>
          </a:prstGeom>
        </p:spPr>
        <p:txBody>
          <a:bodyPr wrap="none">
            <a:spAutoFit/>
          </a:bodyPr>
          <a:lstStyle/>
          <a:p>
            <a:r>
              <a:rPr lang="en-US" sz="1600" dirty="0">
                <a:latin typeface="Arial Narrow" panose="020B0606020202030204" pitchFamily="34" charset="0"/>
              </a:rPr>
              <a:t>Empirical distribution</a:t>
            </a:r>
          </a:p>
          <a:p>
            <a:r>
              <a:rPr lang="en-US" sz="1600" dirty="0">
                <a:latin typeface="Arial Narrow" panose="020B0606020202030204" pitchFamily="34" charset="0"/>
              </a:rPr>
              <a:t>RGM with a link splitting probability of 0%</a:t>
            </a:r>
          </a:p>
          <a:p>
            <a:r>
              <a:rPr lang="en-US" sz="1600" dirty="0">
                <a:latin typeface="Arial Narrow" panose="020B0606020202030204" pitchFamily="34" charset="0"/>
              </a:rPr>
              <a:t>RGM with a link splitting probability of 28% </a:t>
            </a:r>
            <a:endParaRPr lang="ru-RU" sz="1600" dirty="0">
              <a:latin typeface="Arial Narrow" panose="020B0606020202030204" pitchFamily="34" charset="0"/>
            </a:endParaRPr>
          </a:p>
        </p:txBody>
      </p:sp>
      <p:sp>
        <p:nvSpPr>
          <p:cNvPr id="13" name="Прямоугольник 12"/>
          <p:cNvSpPr/>
          <p:nvPr/>
        </p:nvSpPr>
        <p:spPr>
          <a:xfrm>
            <a:off x="326700" y="2797842"/>
            <a:ext cx="3850670" cy="646331"/>
          </a:xfrm>
          <a:prstGeom prst="rect">
            <a:avLst/>
          </a:prstGeom>
        </p:spPr>
        <p:txBody>
          <a:bodyPr wrap="none">
            <a:spAutoFit/>
          </a:bodyPr>
          <a:lstStyle/>
          <a:p>
            <a:pPr algn="ctr"/>
            <a:r>
              <a:rPr lang="en-US">
                <a:latin typeface="Arial Narrow" panose="020B0606020202030204" pitchFamily="34" charset="0"/>
              </a:rPr>
              <a:t>Nodes degree distribution for</a:t>
            </a:r>
          </a:p>
          <a:p>
            <a:pPr algn="ctr"/>
            <a:r>
              <a:rPr lang="ru-RU">
                <a:latin typeface="Arial Narrow" panose="020B0606020202030204" pitchFamily="34" charset="0"/>
              </a:rPr>
              <a:t> </a:t>
            </a:r>
            <a:r>
              <a:rPr lang="en-US" dirty="0">
                <a:latin typeface="Arial Narrow" panose="020B0606020202030204" pitchFamily="34" charset="0"/>
              </a:rPr>
              <a:t>Western US power grid</a:t>
            </a:r>
            <a:r>
              <a:rPr lang="ru-RU" dirty="0">
                <a:latin typeface="Arial Narrow" panose="020B0606020202030204" pitchFamily="34" charset="0"/>
              </a:rPr>
              <a:t>* (6,6 </a:t>
            </a:r>
            <a:r>
              <a:rPr lang="en-US">
                <a:latin typeface="Arial Narrow" panose="020B0606020202030204" pitchFamily="34" charset="0"/>
              </a:rPr>
              <a:t>thous</a:t>
            </a:r>
            <a:r>
              <a:rPr lang="ru-RU">
                <a:latin typeface="Arial Narrow" panose="020B0606020202030204" pitchFamily="34" charset="0"/>
              </a:rPr>
              <a:t>. </a:t>
            </a:r>
            <a:r>
              <a:rPr lang="en-US">
                <a:latin typeface="Arial Narrow" panose="020B0606020202030204" pitchFamily="34" charset="0"/>
              </a:rPr>
              <a:t>nodes</a:t>
            </a:r>
            <a:r>
              <a:rPr lang="ru-RU">
                <a:latin typeface="Arial Narrow" panose="020B0606020202030204" pitchFamily="34" charset="0"/>
              </a:rPr>
              <a:t>)</a:t>
            </a:r>
            <a:endParaRPr lang="ru-RU" dirty="0">
              <a:latin typeface="Arial Narrow" panose="020B0606020202030204" pitchFamily="34" charset="0"/>
            </a:endParaRPr>
          </a:p>
        </p:txBody>
      </p:sp>
      <p:sp>
        <p:nvSpPr>
          <p:cNvPr id="14" name="Прямоугольник 13"/>
          <p:cNvSpPr/>
          <p:nvPr/>
        </p:nvSpPr>
        <p:spPr>
          <a:xfrm>
            <a:off x="10605" y="6597352"/>
            <a:ext cx="7585731" cy="253916"/>
          </a:xfrm>
          <a:prstGeom prst="rect">
            <a:avLst/>
          </a:prstGeom>
        </p:spPr>
        <p:txBody>
          <a:bodyPr wrap="none">
            <a:spAutoFit/>
          </a:bodyPr>
          <a:lstStyle/>
          <a:p>
            <a:r>
              <a:rPr lang="ru-RU" sz="1050" dirty="0">
                <a:latin typeface="Arial Narrow" panose="020B0606020202030204" pitchFamily="34" charset="0"/>
              </a:rPr>
              <a:t>*</a:t>
            </a:r>
            <a:r>
              <a:rPr lang="en-US" sz="1050" dirty="0">
                <a:latin typeface="Arial Narrow" panose="020B0606020202030204" pitchFamily="34" charset="0"/>
              </a:rPr>
              <a:t>Schultz P., </a:t>
            </a:r>
            <a:r>
              <a:rPr lang="en-US" sz="1050" dirty="0" err="1">
                <a:latin typeface="Arial Narrow" panose="020B0606020202030204" pitchFamily="34" charset="0"/>
              </a:rPr>
              <a:t>Heitzig</a:t>
            </a:r>
            <a:r>
              <a:rPr lang="en-US" sz="1050" dirty="0">
                <a:latin typeface="Arial Narrow" panose="020B0606020202030204" pitchFamily="34" charset="0"/>
              </a:rPr>
              <a:t> J., </a:t>
            </a:r>
            <a:r>
              <a:rPr lang="en-US" sz="1050" dirty="0" err="1">
                <a:latin typeface="Arial Narrow" panose="020B0606020202030204" pitchFamily="34" charset="0"/>
              </a:rPr>
              <a:t>Kurths</a:t>
            </a:r>
            <a:r>
              <a:rPr lang="en-US" sz="1050" dirty="0">
                <a:latin typeface="Arial Narrow" panose="020B0606020202030204" pitchFamily="34" charset="0"/>
              </a:rPr>
              <a:t> J. A Random Growth Model for Power Grids and Other Spatially Embedded Infrastructure Networks // Eur. Phys. J. – 2014</a:t>
            </a:r>
            <a:endParaRPr lang="ru-RU" sz="1050" dirty="0">
              <a:latin typeface="Arial Narrow" panose="020B0606020202030204" pitchFamily="34" charset="0"/>
            </a:endParaRPr>
          </a:p>
        </p:txBody>
      </p:sp>
      <p:sp>
        <p:nvSpPr>
          <p:cNvPr id="15" name="TextBox 14"/>
          <p:cNvSpPr txBox="1"/>
          <p:nvPr/>
        </p:nvSpPr>
        <p:spPr>
          <a:xfrm>
            <a:off x="164675" y="717664"/>
            <a:ext cx="8814649" cy="1323439"/>
          </a:xfrm>
          <a:prstGeom prst="rect">
            <a:avLst/>
          </a:prstGeom>
          <a:noFill/>
        </p:spPr>
        <p:txBody>
          <a:bodyPr wrap="square" rtlCol="0">
            <a:spAutoFit/>
          </a:bodyPr>
          <a:lstStyle/>
          <a:p>
            <a:r>
              <a:rPr lang="en-US" sz="2000" dirty="0">
                <a:solidFill>
                  <a:schemeClr val="accent2"/>
                </a:solidFill>
                <a:latin typeface="Arial Narrow" panose="020B0606020202030204" pitchFamily="34" charset="0"/>
              </a:rPr>
              <a:t>High accuracy of RGM is based on the creation of a large quantity of transit nodes as a result of splitting power transmission lines. But in practice most transit nodes are formed as a result of projects of long power line routes creation. Unfortunately difference between this variants couldn’t be seen on the nodes degree distribution.</a:t>
            </a:r>
            <a:endParaRPr lang="ru-RU" sz="2000" dirty="0">
              <a:solidFill>
                <a:schemeClr val="accent2"/>
              </a:solidFill>
              <a:latin typeface="Arial Narrow" panose="020B0606020202030204" pitchFamily="34" charset="0"/>
            </a:endParaRPr>
          </a:p>
        </p:txBody>
      </p:sp>
      <p:pic>
        <p:nvPicPr>
          <p:cNvPr id="16" name="Рисунок 15"/>
          <p:cNvPicPr>
            <a:picLocks noChangeAspect="1"/>
          </p:cNvPicPr>
          <p:nvPr/>
        </p:nvPicPr>
        <p:blipFill>
          <a:blip r:embed="rId3"/>
          <a:stretch>
            <a:fillRect/>
          </a:stretch>
        </p:blipFill>
        <p:spPr>
          <a:xfrm>
            <a:off x="5134238" y="3408109"/>
            <a:ext cx="3332449" cy="2219506"/>
          </a:xfrm>
          <a:prstGeom prst="rect">
            <a:avLst/>
          </a:prstGeom>
          <a:ln>
            <a:solidFill>
              <a:schemeClr val="tx1"/>
            </a:solidFill>
          </a:ln>
        </p:spPr>
      </p:pic>
      <p:sp>
        <p:nvSpPr>
          <p:cNvPr id="17" name="Прямоугольник 16"/>
          <p:cNvSpPr/>
          <p:nvPr/>
        </p:nvSpPr>
        <p:spPr>
          <a:xfrm>
            <a:off x="1011803" y="3600931"/>
            <a:ext cx="151967" cy="218885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Narrow" panose="020B0606020202030204" pitchFamily="34" charset="0"/>
            </a:endParaRPr>
          </a:p>
        </p:txBody>
      </p:sp>
      <p:sp>
        <p:nvSpPr>
          <p:cNvPr id="18" name="Прямоугольник 17"/>
          <p:cNvSpPr/>
          <p:nvPr/>
        </p:nvSpPr>
        <p:spPr>
          <a:xfrm>
            <a:off x="4738849" y="2394495"/>
            <a:ext cx="4123245" cy="369332"/>
          </a:xfrm>
          <a:prstGeom prst="rect">
            <a:avLst/>
          </a:prstGeom>
        </p:spPr>
        <p:txBody>
          <a:bodyPr wrap="none">
            <a:spAutoFit/>
          </a:bodyPr>
          <a:lstStyle/>
          <a:p>
            <a:pPr algn="ctr"/>
            <a:r>
              <a:rPr lang="en-US" b="1" dirty="0">
                <a:solidFill>
                  <a:schemeClr val="accent1"/>
                </a:solidFill>
                <a:latin typeface="Arial Narrow" panose="020B0606020202030204" pitchFamily="34" charset="0"/>
              </a:rPr>
              <a:t>a project of a long power line route creation</a:t>
            </a:r>
            <a:endParaRPr lang="ru-RU" b="1" dirty="0">
              <a:solidFill>
                <a:schemeClr val="accent1"/>
              </a:solidFill>
              <a:latin typeface="Arial Narrow" panose="020B0606020202030204" pitchFamily="34" charset="0"/>
            </a:endParaRPr>
          </a:p>
        </p:txBody>
      </p:sp>
      <p:sp>
        <p:nvSpPr>
          <p:cNvPr id="19" name="Прямоугольник 18"/>
          <p:cNvSpPr/>
          <p:nvPr/>
        </p:nvSpPr>
        <p:spPr>
          <a:xfrm>
            <a:off x="2598688" y="1922713"/>
            <a:ext cx="3942106" cy="369332"/>
          </a:xfrm>
          <a:prstGeom prst="rect">
            <a:avLst/>
          </a:prstGeom>
        </p:spPr>
        <p:txBody>
          <a:bodyPr wrap="none">
            <a:spAutoFit/>
          </a:bodyPr>
          <a:lstStyle/>
          <a:p>
            <a:pPr algn="ctr"/>
            <a:r>
              <a:rPr lang="en-US" b="1" dirty="0">
                <a:solidFill>
                  <a:schemeClr val="accent1"/>
                </a:solidFill>
                <a:latin typeface="Arial Narrow" panose="020B0606020202030204" pitchFamily="34" charset="0"/>
              </a:rPr>
              <a:t>Creation of transit nodes as the result of:</a:t>
            </a:r>
            <a:endParaRPr lang="ru-RU" b="1" dirty="0">
              <a:solidFill>
                <a:schemeClr val="accent1"/>
              </a:solidFill>
              <a:latin typeface="Arial Narrow" panose="020B0606020202030204" pitchFamily="34" charset="0"/>
            </a:endParaRPr>
          </a:p>
        </p:txBody>
      </p:sp>
      <p:sp>
        <p:nvSpPr>
          <p:cNvPr id="20" name="Прямоугольник 19"/>
          <p:cNvSpPr/>
          <p:nvPr/>
        </p:nvSpPr>
        <p:spPr>
          <a:xfrm>
            <a:off x="4729372" y="2932566"/>
            <a:ext cx="4325223" cy="369332"/>
          </a:xfrm>
          <a:prstGeom prst="rect">
            <a:avLst/>
          </a:prstGeom>
        </p:spPr>
        <p:txBody>
          <a:bodyPr wrap="none">
            <a:spAutoFit/>
          </a:bodyPr>
          <a:lstStyle/>
          <a:p>
            <a:pPr algn="ctr"/>
            <a:r>
              <a:rPr lang="en-US" dirty="0">
                <a:latin typeface="Arial Narrow" panose="020B0606020202030204" pitchFamily="34" charset="0"/>
              </a:rPr>
              <a:t>Example from the UNEG development program</a:t>
            </a:r>
            <a:endParaRPr lang="ru-RU" dirty="0">
              <a:latin typeface="Arial Narrow" panose="020B0606020202030204" pitchFamily="34" charset="0"/>
            </a:endParaRPr>
          </a:p>
        </p:txBody>
      </p:sp>
    </p:spTree>
    <p:extLst>
      <p:ext uri="{BB962C8B-B14F-4D97-AF65-F5344CB8AC3E}">
        <p14:creationId xmlns:p14="http://schemas.microsoft.com/office/powerpoint/2010/main" val="346888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6" name="Прямая со стрелкой 125"/>
          <p:cNvCxnSpPr>
            <a:cxnSpLocks/>
          </p:cNvCxnSpPr>
          <p:nvPr/>
        </p:nvCxnSpPr>
        <p:spPr>
          <a:xfrm>
            <a:off x="899592" y="4709242"/>
            <a:ext cx="727280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748464" y="296571"/>
            <a:ext cx="478168" cy="400110"/>
          </a:xfrm>
          <a:prstGeom prst="rect">
            <a:avLst/>
          </a:prstGeom>
          <a:noFill/>
        </p:spPr>
        <p:txBody>
          <a:bodyPr wrap="square" rtlCol="0">
            <a:spAutoFit/>
          </a:bodyPr>
          <a:lstStyle/>
          <a:p>
            <a:r>
              <a:rPr lang="ru-RU" sz="2000" b="1" dirty="0">
                <a:solidFill>
                  <a:schemeClr val="bg1"/>
                </a:solidFill>
                <a:latin typeface="Arial Narrow" panose="020B0606020202030204" pitchFamily="34" charset="0"/>
              </a:rPr>
              <a:t>12</a:t>
            </a:r>
          </a:p>
        </p:txBody>
      </p:sp>
      <p:sp>
        <p:nvSpPr>
          <p:cNvPr id="5" name="TextBox 4"/>
          <p:cNvSpPr txBox="1"/>
          <p:nvPr/>
        </p:nvSpPr>
        <p:spPr>
          <a:xfrm>
            <a:off x="755576" y="288213"/>
            <a:ext cx="8743539" cy="400110"/>
          </a:xfrm>
          <a:prstGeom prst="rect">
            <a:avLst/>
          </a:prstGeom>
          <a:noFill/>
        </p:spPr>
        <p:txBody>
          <a:bodyPr wrap="square" rtlCol="0">
            <a:spAutoFit/>
          </a:bodyPr>
          <a:lstStyle/>
          <a:p>
            <a:r>
              <a:rPr lang="en-US" sz="2000" b="1" dirty="0">
                <a:solidFill>
                  <a:schemeClr val="bg1"/>
                </a:solidFill>
                <a:latin typeface="Arial Narrow" panose="020B0606020202030204" pitchFamily="34" charset="0"/>
              </a:rPr>
              <a:t>OPTIMIZATION</a:t>
            </a:r>
            <a:r>
              <a:rPr lang="ru-RU" sz="2000" b="1" dirty="0">
                <a:solidFill>
                  <a:schemeClr val="bg1"/>
                </a:solidFill>
                <a:latin typeface="Arial Narrow" panose="020B0606020202030204" pitchFamily="34" charset="0"/>
              </a:rPr>
              <a:t>: </a:t>
            </a:r>
            <a:r>
              <a:rPr lang="en-US" sz="2000" b="1" dirty="0">
                <a:solidFill>
                  <a:schemeClr val="bg1"/>
                </a:solidFill>
                <a:latin typeface="Arial Narrow" panose="020B0606020202030204" pitchFamily="34" charset="0"/>
              </a:rPr>
              <a:t>GLOBAL</a:t>
            </a:r>
            <a:r>
              <a:rPr lang="ru-RU" sz="2000" b="1" dirty="0">
                <a:solidFill>
                  <a:schemeClr val="bg1"/>
                </a:solidFill>
                <a:latin typeface="Arial Narrow" panose="020B0606020202030204" pitchFamily="34" charset="0"/>
              </a:rPr>
              <a:t>, </a:t>
            </a:r>
            <a:r>
              <a:rPr lang="en-US" sz="2000" b="1" dirty="0">
                <a:solidFill>
                  <a:schemeClr val="bg1"/>
                </a:solidFill>
                <a:latin typeface="Arial Narrow" panose="020B0606020202030204" pitchFamily="34" charset="0"/>
              </a:rPr>
              <a:t>LOCAL AND </a:t>
            </a:r>
            <a:r>
              <a:rPr lang="ru-RU" sz="2000" b="1" dirty="0">
                <a:solidFill>
                  <a:schemeClr val="bg1"/>
                </a:solidFill>
                <a:latin typeface="Arial Narrow" panose="020B0606020202030204" pitchFamily="34" charset="0"/>
              </a:rPr>
              <a:t>«</a:t>
            </a:r>
            <a:r>
              <a:rPr lang="en-US" sz="2000" b="1" dirty="0">
                <a:solidFill>
                  <a:schemeClr val="bg1"/>
                </a:solidFill>
                <a:latin typeface="Arial Narrow" panose="020B0606020202030204" pitchFamily="34" charset="0"/>
              </a:rPr>
              <a:t>PROJECT</a:t>
            </a:r>
            <a:r>
              <a:rPr lang="ru-RU" sz="2000" b="1" dirty="0">
                <a:solidFill>
                  <a:schemeClr val="bg1"/>
                </a:solidFill>
                <a:latin typeface="Arial Narrow" panose="020B0606020202030204" pitchFamily="34" charset="0"/>
              </a:rPr>
              <a:t>»</a:t>
            </a:r>
            <a:r>
              <a:rPr lang="en-US" sz="2000" b="1" dirty="0">
                <a:solidFill>
                  <a:schemeClr val="bg1"/>
                </a:solidFill>
                <a:latin typeface="Arial Narrow" panose="020B0606020202030204" pitchFamily="34" charset="0"/>
              </a:rPr>
              <a:t> LEVEL</a:t>
            </a:r>
            <a:endParaRPr lang="ru-RU" sz="2000" b="1" dirty="0">
              <a:solidFill>
                <a:schemeClr val="bg1"/>
              </a:solidFill>
              <a:latin typeface="Arial Narrow" panose="020B0606020202030204" pitchFamily="34" charset="0"/>
            </a:endParaRPr>
          </a:p>
        </p:txBody>
      </p:sp>
      <p:grpSp>
        <p:nvGrpSpPr>
          <p:cNvPr id="58" name="Группа 57"/>
          <p:cNvGrpSpPr/>
          <p:nvPr/>
        </p:nvGrpSpPr>
        <p:grpSpPr>
          <a:xfrm>
            <a:off x="1908018" y="3196425"/>
            <a:ext cx="1224136" cy="1256389"/>
            <a:chOff x="3140224" y="3540763"/>
            <a:chExt cx="1224136" cy="1256389"/>
          </a:xfrm>
        </p:grpSpPr>
        <p:sp>
          <p:nvSpPr>
            <p:cNvPr id="45" name="Овал 44"/>
            <p:cNvSpPr/>
            <p:nvPr/>
          </p:nvSpPr>
          <p:spPr>
            <a:xfrm>
              <a:off x="3140224" y="3540763"/>
              <a:ext cx="1224136" cy="1256389"/>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Овал 45"/>
            <p:cNvSpPr/>
            <p:nvPr/>
          </p:nvSpPr>
          <p:spPr>
            <a:xfrm>
              <a:off x="3668133" y="3844697"/>
              <a:ext cx="74091" cy="7200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Овал 46"/>
            <p:cNvSpPr/>
            <p:nvPr/>
          </p:nvSpPr>
          <p:spPr>
            <a:xfrm>
              <a:off x="3524117" y="4132729"/>
              <a:ext cx="74091" cy="7200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Овал 47"/>
            <p:cNvSpPr/>
            <p:nvPr/>
          </p:nvSpPr>
          <p:spPr>
            <a:xfrm>
              <a:off x="3594042" y="4564777"/>
              <a:ext cx="74091" cy="7200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Овал 48"/>
            <p:cNvSpPr/>
            <p:nvPr/>
          </p:nvSpPr>
          <p:spPr>
            <a:xfrm>
              <a:off x="3236085" y="3988713"/>
              <a:ext cx="74091" cy="7200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Овал 49"/>
            <p:cNvSpPr/>
            <p:nvPr/>
          </p:nvSpPr>
          <p:spPr>
            <a:xfrm>
              <a:off x="3954082" y="4420761"/>
              <a:ext cx="74091" cy="7200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Овал 50"/>
            <p:cNvSpPr/>
            <p:nvPr/>
          </p:nvSpPr>
          <p:spPr>
            <a:xfrm>
              <a:off x="4242114" y="4060721"/>
              <a:ext cx="74091" cy="7200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2" name="Прямая соединительная линия 51"/>
            <p:cNvCxnSpPr>
              <a:cxnSpLocks/>
              <a:stCxn id="47" idx="1"/>
              <a:endCxn id="49" idx="5"/>
            </p:cNvCxnSpPr>
            <p:nvPr/>
          </p:nvCxnSpPr>
          <p:spPr>
            <a:xfrm flipH="1" flipV="1">
              <a:off x="3299326" y="4050176"/>
              <a:ext cx="235641" cy="9309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a:cxnSpLocks/>
              <a:stCxn id="47" idx="7"/>
              <a:endCxn id="46" idx="4"/>
            </p:cNvCxnSpPr>
            <p:nvPr/>
          </p:nvCxnSpPr>
          <p:spPr>
            <a:xfrm flipV="1">
              <a:off x="3587358" y="3916705"/>
              <a:ext cx="117821" cy="22656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a:cxnSpLocks/>
              <a:stCxn id="48" idx="1"/>
              <a:endCxn id="47" idx="4"/>
            </p:cNvCxnSpPr>
            <p:nvPr/>
          </p:nvCxnSpPr>
          <p:spPr>
            <a:xfrm flipH="1" flipV="1">
              <a:off x="3561163" y="4204737"/>
              <a:ext cx="43729" cy="37058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p:cNvCxnSpPr>
              <a:cxnSpLocks/>
              <a:stCxn id="50" idx="1"/>
              <a:endCxn id="47" idx="6"/>
            </p:cNvCxnSpPr>
            <p:nvPr/>
          </p:nvCxnSpPr>
          <p:spPr>
            <a:xfrm flipH="1" flipV="1">
              <a:off x="3598208" y="4168733"/>
              <a:ext cx="366724" cy="26257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p:cNvCxnSpPr>
              <a:cxnSpLocks/>
              <a:stCxn id="50" idx="7"/>
              <a:endCxn id="51" idx="3"/>
            </p:cNvCxnSpPr>
            <p:nvPr/>
          </p:nvCxnSpPr>
          <p:spPr>
            <a:xfrm flipV="1">
              <a:off x="4017323" y="4122184"/>
              <a:ext cx="235641" cy="30912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89" name="Группа 88"/>
          <p:cNvGrpSpPr/>
          <p:nvPr/>
        </p:nvGrpSpPr>
        <p:grpSpPr>
          <a:xfrm>
            <a:off x="6022902" y="3199647"/>
            <a:ext cx="1224136" cy="1256389"/>
            <a:chOff x="6300192" y="3614231"/>
            <a:chExt cx="1224136" cy="1256389"/>
          </a:xfrm>
        </p:grpSpPr>
        <p:cxnSp>
          <p:nvCxnSpPr>
            <p:cNvPr id="11" name="Прямая соединительная линия 10"/>
            <p:cNvCxnSpPr>
              <a:cxnSpLocks/>
              <a:stCxn id="37" idx="7"/>
            </p:cNvCxnSpPr>
            <p:nvPr/>
          </p:nvCxnSpPr>
          <p:spPr>
            <a:xfrm flipV="1">
              <a:off x="6459294" y="3963277"/>
              <a:ext cx="117820" cy="10944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57" name="Группа 56"/>
            <p:cNvGrpSpPr/>
            <p:nvPr/>
          </p:nvGrpSpPr>
          <p:grpSpPr>
            <a:xfrm>
              <a:off x="6300192" y="3614231"/>
              <a:ext cx="1224136" cy="1256389"/>
              <a:chOff x="2987824" y="1310629"/>
              <a:chExt cx="1224136" cy="1256389"/>
            </a:xfrm>
          </p:grpSpPr>
          <p:sp>
            <p:nvSpPr>
              <p:cNvPr id="33" name="Овал 32"/>
              <p:cNvSpPr/>
              <p:nvPr/>
            </p:nvSpPr>
            <p:spPr>
              <a:xfrm>
                <a:off x="2987824" y="1310629"/>
                <a:ext cx="1224136" cy="1256389"/>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Овал 33"/>
              <p:cNvSpPr/>
              <p:nvPr/>
            </p:nvSpPr>
            <p:spPr>
              <a:xfrm>
                <a:off x="3515733" y="1614563"/>
                <a:ext cx="74091" cy="72008"/>
              </a:xfrm>
              <a:prstGeom prst="ellipse">
                <a:avLst/>
              </a:prstGeom>
              <a:solidFill>
                <a:srgbClr val="3888CA"/>
              </a:solidFill>
              <a:ln>
                <a:solidFill>
                  <a:srgbClr val="3888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Овал 34"/>
              <p:cNvSpPr/>
              <p:nvPr/>
            </p:nvSpPr>
            <p:spPr>
              <a:xfrm>
                <a:off x="3371717" y="1902595"/>
                <a:ext cx="74091" cy="72008"/>
              </a:xfrm>
              <a:prstGeom prst="ellipse">
                <a:avLst/>
              </a:prstGeom>
              <a:solidFill>
                <a:srgbClr val="3888CA"/>
              </a:solidFill>
              <a:ln>
                <a:solidFill>
                  <a:srgbClr val="3888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Овал 35"/>
              <p:cNvSpPr/>
              <p:nvPr/>
            </p:nvSpPr>
            <p:spPr>
              <a:xfrm>
                <a:off x="3441642" y="2334643"/>
                <a:ext cx="74091" cy="72008"/>
              </a:xfrm>
              <a:prstGeom prst="ellipse">
                <a:avLst/>
              </a:prstGeom>
              <a:solidFill>
                <a:srgbClr val="3888CA"/>
              </a:solidFill>
              <a:ln>
                <a:solidFill>
                  <a:srgbClr val="3888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Овал 36"/>
              <p:cNvSpPr/>
              <p:nvPr/>
            </p:nvSpPr>
            <p:spPr>
              <a:xfrm>
                <a:off x="3083685" y="1758579"/>
                <a:ext cx="74091" cy="72008"/>
              </a:xfrm>
              <a:prstGeom prst="ellipse">
                <a:avLst/>
              </a:prstGeom>
              <a:solidFill>
                <a:srgbClr val="3888CA"/>
              </a:solidFill>
              <a:ln>
                <a:solidFill>
                  <a:srgbClr val="3888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3801682" y="2190627"/>
                <a:ext cx="74091" cy="72008"/>
              </a:xfrm>
              <a:prstGeom prst="ellipse">
                <a:avLst/>
              </a:prstGeom>
              <a:solidFill>
                <a:srgbClr val="3888CA"/>
              </a:solidFill>
              <a:ln>
                <a:solidFill>
                  <a:srgbClr val="3888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4089714" y="1830587"/>
                <a:ext cx="74091" cy="72008"/>
              </a:xfrm>
              <a:prstGeom prst="ellipse">
                <a:avLst/>
              </a:prstGeom>
              <a:solidFill>
                <a:srgbClr val="3888CA"/>
              </a:solidFill>
              <a:ln>
                <a:solidFill>
                  <a:srgbClr val="3888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0" name="Прямая соединительная линия 39"/>
              <p:cNvCxnSpPr>
                <a:cxnSpLocks/>
                <a:stCxn id="35" idx="1"/>
                <a:endCxn id="37" idx="5"/>
              </p:cNvCxnSpPr>
              <p:nvPr/>
            </p:nvCxnSpPr>
            <p:spPr>
              <a:xfrm flipH="1" flipV="1">
                <a:off x="3146926" y="1820042"/>
                <a:ext cx="235641" cy="93098"/>
              </a:xfrm>
              <a:prstGeom prst="line">
                <a:avLst/>
              </a:prstGeom>
              <a:ln w="38100">
                <a:solidFill>
                  <a:srgbClr val="3888CA"/>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a:cxnSpLocks/>
                <a:stCxn id="35" idx="7"/>
                <a:endCxn id="34" idx="4"/>
              </p:cNvCxnSpPr>
              <p:nvPr/>
            </p:nvCxnSpPr>
            <p:spPr>
              <a:xfrm flipV="1">
                <a:off x="3434958" y="1686571"/>
                <a:ext cx="117821" cy="226569"/>
              </a:xfrm>
              <a:prstGeom prst="line">
                <a:avLst/>
              </a:prstGeom>
              <a:ln w="38100">
                <a:solidFill>
                  <a:srgbClr val="3888CA"/>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a:cxnSpLocks/>
                <a:stCxn id="36" idx="1"/>
                <a:endCxn id="35" idx="4"/>
              </p:cNvCxnSpPr>
              <p:nvPr/>
            </p:nvCxnSpPr>
            <p:spPr>
              <a:xfrm flipH="1" flipV="1">
                <a:off x="3408763" y="1974603"/>
                <a:ext cx="43729" cy="370585"/>
              </a:xfrm>
              <a:prstGeom prst="line">
                <a:avLst/>
              </a:prstGeom>
              <a:ln w="38100">
                <a:solidFill>
                  <a:srgbClr val="3888CA"/>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a:cxnSpLocks/>
                <a:stCxn id="38" idx="1"/>
                <a:endCxn id="35" idx="6"/>
              </p:cNvCxnSpPr>
              <p:nvPr/>
            </p:nvCxnSpPr>
            <p:spPr>
              <a:xfrm flipH="1" flipV="1">
                <a:off x="3445808" y="1938599"/>
                <a:ext cx="366724" cy="262573"/>
              </a:xfrm>
              <a:prstGeom prst="line">
                <a:avLst/>
              </a:prstGeom>
              <a:ln w="38100">
                <a:solidFill>
                  <a:srgbClr val="3888CA"/>
                </a:solidFill>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a:cxnSpLocks/>
                <a:stCxn id="38" idx="7"/>
                <a:endCxn id="39" idx="3"/>
              </p:cNvCxnSpPr>
              <p:nvPr/>
            </p:nvCxnSpPr>
            <p:spPr>
              <a:xfrm flipV="1">
                <a:off x="3864923" y="1892050"/>
                <a:ext cx="235641" cy="309122"/>
              </a:xfrm>
              <a:prstGeom prst="line">
                <a:avLst/>
              </a:prstGeom>
              <a:ln w="38100">
                <a:solidFill>
                  <a:srgbClr val="3888CA"/>
                </a:solidFill>
              </a:ln>
            </p:spPr>
            <p:style>
              <a:lnRef idx="1">
                <a:schemeClr val="accent1"/>
              </a:lnRef>
              <a:fillRef idx="0">
                <a:schemeClr val="accent1"/>
              </a:fillRef>
              <a:effectRef idx="0">
                <a:schemeClr val="accent1"/>
              </a:effectRef>
              <a:fontRef idx="minor">
                <a:schemeClr val="tx1"/>
              </a:fontRef>
            </p:style>
          </p:cxnSp>
        </p:grpSp>
        <p:sp>
          <p:nvSpPr>
            <p:cNvPr id="62" name="Овал 61"/>
            <p:cNvSpPr/>
            <p:nvPr/>
          </p:nvSpPr>
          <p:spPr>
            <a:xfrm>
              <a:off x="6540068" y="3915488"/>
              <a:ext cx="74091" cy="7200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09" name="Группа 108"/>
          <p:cNvGrpSpPr/>
          <p:nvPr/>
        </p:nvGrpSpPr>
        <p:grpSpPr>
          <a:xfrm>
            <a:off x="3995590" y="5140392"/>
            <a:ext cx="1224136" cy="1256389"/>
            <a:chOff x="5067840" y="3875403"/>
            <a:chExt cx="1224136" cy="1256389"/>
          </a:xfrm>
        </p:grpSpPr>
        <p:grpSp>
          <p:nvGrpSpPr>
            <p:cNvPr id="76" name="Группа 75"/>
            <p:cNvGrpSpPr/>
            <p:nvPr/>
          </p:nvGrpSpPr>
          <p:grpSpPr>
            <a:xfrm>
              <a:off x="5067840" y="3875403"/>
              <a:ext cx="1224136" cy="1256389"/>
              <a:chOff x="2987824" y="1310629"/>
              <a:chExt cx="1224136" cy="1256389"/>
            </a:xfrm>
          </p:grpSpPr>
          <p:sp>
            <p:nvSpPr>
              <p:cNvPr id="77" name="Овал 76"/>
              <p:cNvSpPr/>
              <p:nvPr/>
            </p:nvSpPr>
            <p:spPr>
              <a:xfrm>
                <a:off x="2987824" y="1310629"/>
                <a:ext cx="1224136" cy="1256389"/>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Овал 77"/>
              <p:cNvSpPr/>
              <p:nvPr/>
            </p:nvSpPr>
            <p:spPr>
              <a:xfrm>
                <a:off x="3515733" y="1614563"/>
                <a:ext cx="74091" cy="72008"/>
              </a:xfrm>
              <a:prstGeom prst="ellipse">
                <a:avLst/>
              </a:prstGeom>
              <a:solidFill>
                <a:srgbClr val="3888CA"/>
              </a:solidFill>
              <a:ln>
                <a:solidFill>
                  <a:srgbClr val="3888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Овал 78"/>
              <p:cNvSpPr/>
              <p:nvPr/>
            </p:nvSpPr>
            <p:spPr>
              <a:xfrm>
                <a:off x="3371717" y="1902595"/>
                <a:ext cx="74091" cy="72008"/>
              </a:xfrm>
              <a:prstGeom prst="ellipse">
                <a:avLst/>
              </a:prstGeom>
              <a:solidFill>
                <a:srgbClr val="3888CA"/>
              </a:solidFill>
              <a:ln>
                <a:solidFill>
                  <a:srgbClr val="3888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0" name="Овал 79"/>
              <p:cNvSpPr/>
              <p:nvPr/>
            </p:nvSpPr>
            <p:spPr>
              <a:xfrm>
                <a:off x="3441642" y="2334643"/>
                <a:ext cx="74091" cy="72008"/>
              </a:xfrm>
              <a:prstGeom prst="ellipse">
                <a:avLst/>
              </a:prstGeom>
              <a:solidFill>
                <a:srgbClr val="3888CA"/>
              </a:solidFill>
              <a:ln>
                <a:solidFill>
                  <a:srgbClr val="3888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Овал 80"/>
              <p:cNvSpPr/>
              <p:nvPr/>
            </p:nvSpPr>
            <p:spPr>
              <a:xfrm>
                <a:off x="3083685" y="1758579"/>
                <a:ext cx="74091" cy="72008"/>
              </a:xfrm>
              <a:prstGeom prst="ellipse">
                <a:avLst/>
              </a:prstGeom>
              <a:solidFill>
                <a:srgbClr val="3888CA"/>
              </a:solidFill>
              <a:ln>
                <a:solidFill>
                  <a:srgbClr val="3888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2" name="Овал 81"/>
              <p:cNvSpPr/>
              <p:nvPr/>
            </p:nvSpPr>
            <p:spPr>
              <a:xfrm>
                <a:off x="3801682" y="2190627"/>
                <a:ext cx="74091" cy="72008"/>
              </a:xfrm>
              <a:prstGeom prst="ellipse">
                <a:avLst/>
              </a:prstGeom>
              <a:solidFill>
                <a:srgbClr val="3888CA"/>
              </a:solidFill>
              <a:ln>
                <a:solidFill>
                  <a:srgbClr val="3888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Овал 82"/>
              <p:cNvSpPr/>
              <p:nvPr/>
            </p:nvSpPr>
            <p:spPr>
              <a:xfrm>
                <a:off x="4089714" y="1830587"/>
                <a:ext cx="74091" cy="72008"/>
              </a:xfrm>
              <a:prstGeom prst="ellipse">
                <a:avLst/>
              </a:prstGeom>
              <a:solidFill>
                <a:srgbClr val="3888CA"/>
              </a:solidFill>
              <a:ln>
                <a:solidFill>
                  <a:srgbClr val="3888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4" name="Прямая соединительная линия 83"/>
              <p:cNvCxnSpPr>
                <a:cxnSpLocks/>
                <a:stCxn id="79" idx="1"/>
                <a:endCxn id="81" idx="5"/>
              </p:cNvCxnSpPr>
              <p:nvPr/>
            </p:nvCxnSpPr>
            <p:spPr>
              <a:xfrm flipH="1" flipV="1">
                <a:off x="3146926" y="1820042"/>
                <a:ext cx="235641" cy="93098"/>
              </a:xfrm>
              <a:prstGeom prst="line">
                <a:avLst/>
              </a:prstGeom>
              <a:ln w="38100">
                <a:solidFill>
                  <a:srgbClr val="3888CA"/>
                </a:solidFill>
              </a:ln>
            </p:spPr>
            <p:style>
              <a:lnRef idx="1">
                <a:schemeClr val="accent1"/>
              </a:lnRef>
              <a:fillRef idx="0">
                <a:schemeClr val="accent1"/>
              </a:fillRef>
              <a:effectRef idx="0">
                <a:schemeClr val="accent1"/>
              </a:effectRef>
              <a:fontRef idx="minor">
                <a:schemeClr val="tx1"/>
              </a:fontRef>
            </p:style>
          </p:cxnSp>
          <p:cxnSp>
            <p:nvCxnSpPr>
              <p:cNvPr id="85" name="Прямая соединительная линия 84"/>
              <p:cNvCxnSpPr>
                <a:cxnSpLocks/>
                <a:stCxn id="79" idx="7"/>
                <a:endCxn id="78" idx="4"/>
              </p:cNvCxnSpPr>
              <p:nvPr/>
            </p:nvCxnSpPr>
            <p:spPr>
              <a:xfrm flipV="1">
                <a:off x="3434958" y="1686571"/>
                <a:ext cx="117821" cy="226569"/>
              </a:xfrm>
              <a:prstGeom prst="line">
                <a:avLst/>
              </a:prstGeom>
              <a:ln w="38100">
                <a:solidFill>
                  <a:srgbClr val="3888CA"/>
                </a:solidFill>
              </a:ln>
            </p:spPr>
            <p:style>
              <a:lnRef idx="1">
                <a:schemeClr val="accent1"/>
              </a:lnRef>
              <a:fillRef idx="0">
                <a:schemeClr val="accent1"/>
              </a:fillRef>
              <a:effectRef idx="0">
                <a:schemeClr val="accent1"/>
              </a:effectRef>
              <a:fontRef idx="minor">
                <a:schemeClr val="tx1"/>
              </a:fontRef>
            </p:style>
          </p:cxnSp>
          <p:cxnSp>
            <p:nvCxnSpPr>
              <p:cNvPr id="86" name="Прямая соединительная линия 85"/>
              <p:cNvCxnSpPr>
                <a:cxnSpLocks/>
                <a:stCxn id="80" idx="1"/>
                <a:endCxn id="79" idx="4"/>
              </p:cNvCxnSpPr>
              <p:nvPr/>
            </p:nvCxnSpPr>
            <p:spPr>
              <a:xfrm flipH="1" flipV="1">
                <a:off x="3408763" y="1974603"/>
                <a:ext cx="43729" cy="370585"/>
              </a:xfrm>
              <a:prstGeom prst="line">
                <a:avLst/>
              </a:prstGeom>
              <a:ln w="38100">
                <a:solidFill>
                  <a:srgbClr val="3888CA"/>
                </a:solidFill>
              </a:ln>
            </p:spPr>
            <p:style>
              <a:lnRef idx="1">
                <a:schemeClr val="accent1"/>
              </a:lnRef>
              <a:fillRef idx="0">
                <a:schemeClr val="accent1"/>
              </a:fillRef>
              <a:effectRef idx="0">
                <a:schemeClr val="accent1"/>
              </a:effectRef>
              <a:fontRef idx="minor">
                <a:schemeClr val="tx1"/>
              </a:fontRef>
            </p:style>
          </p:cxnSp>
          <p:cxnSp>
            <p:nvCxnSpPr>
              <p:cNvPr id="87" name="Прямая соединительная линия 86"/>
              <p:cNvCxnSpPr>
                <a:cxnSpLocks/>
                <a:stCxn id="82" idx="1"/>
                <a:endCxn id="79" idx="6"/>
              </p:cNvCxnSpPr>
              <p:nvPr/>
            </p:nvCxnSpPr>
            <p:spPr>
              <a:xfrm flipH="1" flipV="1">
                <a:off x="3445808" y="1938599"/>
                <a:ext cx="366724" cy="262573"/>
              </a:xfrm>
              <a:prstGeom prst="line">
                <a:avLst/>
              </a:prstGeom>
              <a:ln w="38100">
                <a:solidFill>
                  <a:srgbClr val="3888CA"/>
                </a:solidFill>
              </a:ln>
            </p:spPr>
            <p:style>
              <a:lnRef idx="1">
                <a:schemeClr val="accent1"/>
              </a:lnRef>
              <a:fillRef idx="0">
                <a:schemeClr val="accent1"/>
              </a:fillRef>
              <a:effectRef idx="0">
                <a:schemeClr val="accent1"/>
              </a:effectRef>
              <a:fontRef idx="minor">
                <a:schemeClr val="tx1"/>
              </a:fontRef>
            </p:style>
          </p:cxnSp>
          <p:cxnSp>
            <p:nvCxnSpPr>
              <p:cNvPr id="88" name="Прямая соединительная линия 87"/>
              <p:cNvCxnSpPr>
                <a:cxnSpLocks/>
                <a:stCxn id="82" idx="7"/>
                <a:endCxn id="83" idx="3"/>
              </p:cNvCxnSpPr>
              <p:nvPr/>
            </p:nvCxnSpPr>
            <p:spPr>
              <a:xfrm flipV="1">
                <a:off x="3864923" y="1892050"/>
                <a:ext cx="235641" cy="309122"/>
              </a:xfrm>
              <a:prstGeom prst="line">
                <a:avLst/>
              </a:prstGeom>
              <a:ln w="38100">
                <a:solidFill>
                  <a:srgbClr val="3888CA"/>
                </a:solidFill>
              </a:ln>
            </p:spPr>
            <p:style>
              <a:lnRef idx="1">
                <a:schemeClr val="accent1"/>
              </a:lnRef>
              <a:fillRef idx="0">
                <a:schemeClr val="accent1"/>
              </a:fillRef>
              <a:effectRef idx="0">
                <a:schemeClr val="accent1"/>
              </a:effectRef>
              <a:fontRef idx="minor">
                <a:schemeClr val="tx1"/>
              </a:fontRef>
            </p:style>
          </p:cxnSp>
        </p:grpSp>
        <p:cxnSp>
          <p:nvCxnSpPr>
            <p:cNvPr id="90" name="Прямая соединительная линия 89"/>
            <p:cNvCxnSpPr>
              <a:cxnSpLocks/>
              <a:stCxn id="93" idx="6"/>
              <a:endCxn id="94" idx="1"/>
            </p:cNvCxnSpPr>
            <p:nvPr/>
          </p:nvCxnSpPr>
          <p:spPr>
            <a:xfrm>
              <a:off x="5822882" y="4038039"/>
              <a:ext cx="134968" cy="4654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p:cNvCxnSpPr>
              <a:cxnSpLocks/>
              <a:stCxn id="78" idx="7"/>
              <a:endCxn id="93" idx="3"/>
            </p:cNvCxnSpPr>
            <p:nvPr/>
          </p:nvCxnSpPr>
          <p:spPr>
            <a:xfrm flipV="1">
              <a:off x="5658990" y="4063498"/>
              <a:ext cx="100651" cy="12638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3" name="Овал 92"/>
            <p:cNvSpPr/>
            <p:nvPr/>
          </p:nvSpPr>
          <p:spPr>
            <a:xfrm>
              <a:off x="5748791" y="4002035"/>
              <a:ext cx="74091" cy="7200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4" name="Овал 93"/>
            <p:cNvSpPr/>
            <p:nvPr/>
          </p:nvSpPr>
          <p:spPr>
            <a:xfrm>
              <a:off x="5947000" y="4074043"/>
              <a:ext cx="74091" cy="7200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5" name="Овал 94"/>
            <p:cNvSpPr/>
            <p:nvPr/>
          </p:nvSpPr>
          <p:spPr>
            <a:xfrm>
              <a:off x="6099400" y="4226443"/>
              <a:ext cx="74091" cy="7200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03" name="Прямая соединительная линия 102"/>
            <p:cNvCxnSpPr>
              <a:cxnSpLocks/>
              <a:stCxn id="94" idx="6"/>
              <a:endCxn id="95" idx="1"/>
            </p:cNvCxnSpPr>
            <p:nvPr/>
          </p:nvCxnSpPr>
          <p:spPr>
            <a:xfrm>
              <a:off x="6021091" y="4110047"/>
              <a:ext cx="89159" cy="12694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6" name="Прямая соединительная линия 105"/>
            <p:cNvCxnSpPr>
              <a:cxnSpLocks/>
              <a:stCxn id="95" idx="4"/>
              <a:endCxn id="83" idx="1"/>
            </p:cNvCxnSpPr>
            <p:nvPr/>
          </p:nvCxnSpPr>
          <p:spPr>
            <a:xfrm>
              <a:off x="6136446" y="4298451"/>
              <a:ext cx="44134" cy="1074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a:off x="149839" y="764704"/>
            <a:ext cx="8886657" cy="1323439"/>
          </a:xfrm>
          <a:prstGeom prst="rect">
            <a:avLst/>
          </a:prstGeom>
          <a:noFill/>
        </p:spPr>
        <p:txBody>
          <a:bodyPr wrap="square" rtlCol="0">
            <a:spAutoFit/>
          </a:bodyPr>
          <a:lstStyle/>
          <a:p>
            <a:r>
              <a:rPr lang="en-US" sz="2000" dirty="0">
                <a:solidFill>
                  <a:schemeClr val="accent2"/>
                </a:solidFill>
                <a:latin typeface="Arial Narrow" panose="020B0606020202030204" pitchFamily="34" charset="0"/>
              </a:rPr>
              <a:t>The analysis has shown that the most prospective way of developing a model of topological structure formation for power transmission grids is to further develop RGM algorithm by adding new “project” stage of network formation. This stage is a transition from global to local optimization level and could show correctly large-scale projects of network development.</a:t>
            </a:r>
            <a:endParaRPr lang="ru-RU" sz="2000" dirty="0">
              <a:solidFill>
                <a:schemeClr val="accent2"/>
              </a:solidFill>
              <a:latin typeface="Arial Narrow" panose="020B0606020202030204" pitchFamily="34" charset="0"/>
            </a:endParaRPr>
          </a:p>
        </p:txBody>
      </p:sp>
      <p:sp>
        <p:nvSpPr>
          <p:cNvPr id="111" name="Прямоугольник 110"/>
          <p:cNvSpPr/>
          <p:nvPr/>
        </p:nvSpPr>
        <p:spPr>
          <a:xfrm>
            <a:off x="1664263" y="2819419"/>
            <a:ext cx="1755609" cy="369332"/>
          </a:xfrm>
          <a:prstGeom prst="rect">
            <a:avLst/>
          </a:prstGeom>
        </p:spPr>
        <p:txBody>
          <a:bodyPr wrap="none">
            <a:spAutoFit/>
          </a:bodyPr>
          <a:lstStyle/>
          <a:p>
            <a:r>
              <a:rPr lang="en-US" dirty="0">
                <a:solidFill>
                  <a:schemeClr val="accent1"/>
                </a:solidFill>
                <a:latin typeface="Arial Narrow" panose="020B0606020202030204" pitchFamily="34" charset="0"/>
              </a:rPr>
              <a:t>global optimization</a:t>
            </a:r>
            <a:endParaRPr lang="ru-RU" dirty="0"/>
          </a:p>
        </p:txBody>
      </p:sp>
      <p:sp>
        <p:nvSpPr>
          <p:cNvPr id="112" name="Прямоугольник 111"/>
          <p:cNvSpPr/>
          <p:nvPr/>
        </p:nvSpPr>
        <p:spPr>
          <a:xfrm>
            <a:off x="5813730" y="2827742"/>
            <a:ext cx="1638590" cy="369332"/>
          </a:xfrm>
          <a:prstGeom prst="rect">
            <a:avLst/>
          </a:prstGeom>
        </p:spPr>
        <p:txBody>
          <a:bodyPr wrap="none">
            <a:spAutoFit/>
          </a:bodyPr>
          <a:lstStyle/>
          <a:p>
            <a:r>
              <a:rPr lang="en-US" dirty="0">
                <a:solidFill>
                  <a:schemeClr val="accent1"/>
                </a:solidFill>
                <a:latin typeface="Arial Narrow" panose="020B0606020202030204" pitchFamily="34" charset="0"/>
              </a:rPr>
              <a:t>local optimization</a:t>
            </a:r>
            <a:endParaRPr lang="ru-RU" dirty="0"/>
          </a:p>
        </p:txBody>
      </p:sp>
      <p:sp>
        <p:nvSpPr>
          <p:cNvPr id="114" name="Прямоугольник 113"/>
          <p:cNvSpPr/>
          <p:nvPr/>
        </p:nvSpPr>
        <p:spPr>
          <a:xfrm>
            <a:off x="500246" y="2750985"/>
            <a:ext cx="8136904" cy="1825618"/>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5" name="Стрелка: вправо 114"/>
          <p:cNvSpPr/>
          <p:nvPr/>
        </p:nvSpPr>
        <p:spPr>
          <a:xfrm>
            <a:off x="3681614" y="3721216"/>
            <a:ext cx="1800200" cy="428826"/>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6" name="Стрелка: вправо 115"/>
          <p:cNvSpPr/>
          <p:nvPr/>
        </p:nvSpPr>
        <p:spPr>
          <a:xfrm rot="2379472">
            <a:off x="2912164" y="4586573"/>
            <a:ext cx="1296695" cy="428826"/>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7" name="Стрелка: вправо 116"/>
          <p:cNvSpPr/>
          <p:nvPr/>
        </p:nvSpPr>
        <p:spPr>
          <a:xfrm rot="19022043">
            <a:off x="5023220" y="4588456"/>
            <a:ext cx="1296695" cy="428826"/>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3" name="Прямоугольник 112"/>
          <p:cNvSpPr/>
          <p:nvPr/>
        </p:nvSpPr>
        <p:spPr>
          <a:xfrm>
            <a:off x="3550389" y="4764450"/>
            <a:ext cx="2029723" cy="369332"/>
          </a:xfrm>
          <a:prstGeom prst="rect">
            <a:avLst/>
          </a:prstGeom>
        </p:spPr>
        <p:txBody>
          <a:bodyPr wrap="none">
            <a:spAutoFit/>
          </a:bodyPr>
          <a:lstStyle/>
          <a:p>
            <a:r>
              <a:rPr lang="ru-RU" dirty="0">
                <a:solidFill>
                  <a:schemeClr val="accent1"/>
                </a:solidFill>
                <a:latin typeface="Arial Narrow" panose="020B0606020202030204" pitchFamily="34" charset="0"/>
              </a:rPr>
              <a:t>«</a:t>
            </a:r>
            <a:r>
              <a:rPr lang="en-US" dirty="0">
                <a:solidFill>
                  <a:schemeClr val="accent1"/>
                </a:solidFill>
                <a:latin typeface="Arial Narrow" panose="020B0606020202030204" pitchFamily="34" charset="0"/>
              </a:rPr>
              <a:t>project</a:t>
            </a:r>
            <a:r>
              <a:rPr lang="ru-RU" dirty="0">
                <a:solidFill>
                  <a:schemeClr val="accent1"/>
                </a:solidFill>
                <a:latin typeface="Arial Narrow" panose="020B0606020202030204" pitchFamily="34" charset="0"/>
              </a:rPr>
              <a:t>» </a:t>
            </a:r>
            <a:r>
              <a:rPr lang="en-US" dirty="0">
                <a:solidFill>
                  <a:schemeClr val="accent1"/>
                </a:solidFill>
                <a:latin typeface="Arial Narrow" panose="020B0606020202030204" pitchFamily="34" charset="0"/>
              </a:rPr>
              <a:t>optimization</a:t>
            </a:r>
            <a:endParaRPr lang="ru-RU" dirty="0"/>
          </a:p>
        </p:txBody>
      </p:sp>
      <p:sp>
        <p:nvSpPr>
          <p:cNvPr id="118" name="Прямоугольник 117"/>
          <p:cNvSpPr/>
          <p:nvPr/>
        </p:nvSpPr>
        <p:spPr>
          <a:xfrm>
            <a:off x="3651798" y="2581654"/>
            <a:ext cx="1816075" cy="369332"/>
          </a:xfrm>
          <a:prstGeom prst="rect">
            <a:avLst/>
          </a:prstGeom>
          <a:solidFill>
            <a:schemeClr val="bg1"/>
          </a:solidFill>
        </p:spPr>
        <p:txBody>
          <a:bodyPr wrap="none">
            <a:spAutoFit/>
          </a:bodyPr>
          <a:lstStyle/>
          <a:p>
            <a:r>
              <a:rPr lang="en-US" b="1" dirty="0">
                <a:solidFill>
                  <a:schemeClr val="bg1">
                    <a:lumMod val="75000"/>
                  </a:schemeClr>
                </a:solidFill>
                <a:latin typeface="Arial Narrow" panose="020B0606020202030204" pitchFamily="34" charset="0"/>
              </a:rPr>
              <a:t>RGM ALGORITHM</a:t>
            </a:r>
            <a:endParaRPr lang="ru-RU" b="1" dirty="0">
              <a:solidFill>
                <a:schemeClr val="bg1">
                  <a:lumMod val="75000"/>
                </a:schemeClr>
              </a:solidFill>
            </a:endParaRPr>
          </a:p>
        </p:txBody>
      </p:sp>
      <p:sp>
        <p:nvSpPr>
          <p:cNvPr id="120" name="Прямоугольник 119"/>
          <p:cNvSpPr/>
          <p:nvPr/>
        </p:nvSpPr>
        <p:spPr>
          <a:xfrm>
            <a:off x="149839" y="2420888"/>
            <a:ext cx="8814649" cy="4176464"/>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1" name="Прямоугольник 120"/>
          <p:cNvSpPr/>
          <p:nvPr/>
        </p:nvSpPr>
        <p:spPr>
          <a:xfrm>
            <a:off x="899592" y="2236146"/>
            <a:ext cx="7449860" cy="369332"/>
          </a:xfrm>
          <a:prstGeom prst="rect">
            <a:avLst/>
          </a:prstGeom>
          <a:solidFill>
            <a:schemeClr val="bg1"/>
          </a:solidFill>
        </p:spPr>
        <p:txBody>
          <a:bodyPr wrap="none">
            <a:spAutoFit/>
          </a:bodyPr>
          <a:lstStyle/>
          <a:p>
            <a:r>
              <a:rPr lang="en-US" b="1" dirty="0">
                <a:solidFill>
                  <a:srgbClr val="3888CA"/>
                </a:solidFill>
                <a:latin typeface="Arial Narrow" panose="020B0606020202030204" pitchFamily="34" charset="0"/>
              </a:rPr>
              <a:t>NEW MODEL OF FOMATION OF TOPOLOGY OF POWER TRANSMISSION GRIDS</a:t>
            </a:r>
            <a:endParaRPr lang="ru-RU" b="1" dirty="0">
              <a:solidFill>
                <a:srgbClr val="3888CA"/>
              </a:solidFill>
            </a:endParaRPr>
          </a:p>
        </p:txBody>
      </p:sp>
      <p:sp>
        <p:nvSpPr>
          <p:cNvPr id="122" name="Прямоугольник 121"/>
          <p:cNvSpPr/>
          <p:nvPr/>
        </p:nvSpPr>
        <p:spPr>
          <a:xfrm>
            <a:off x="501646" y="3254743"/>
            <a:ext cx="1453224" cy="1077218"/>
          </a:xfrm>
          <a:prstGeom prst="rect">
            <a:avLst/>
          </a:prstGeom>
        </p:spPr>
        <p:txBody>
          <a:bodyPr wrap="square">
            <a:spAutoFit/>
          </a:bodyPr>
          <a:lstStyle/>
          <a:p>
            <a:r>
              <a:rPr lang="en-US" sz="1600" dirty="0">
                <a:latin typeface="Arial Narrow" panose="020B0606020202030204" pitchFamily="34" charset="0"/>
              </a:rPr>
              <a:t>Prevails on the early stage of network growth</a:t>
            </a:r>
            <a:endParaRPr lang="ru-RU" sz="1600" dirty="0">
              <a:latin typeface="Arial Narrow" panose="020B0606020202030204" pitchFamily="34" charset="0"/>
            </a:endParaRPr>
          </a:p>
          <a:p>
            <a:r>
              <a:rPr lang="ru-RU" sz="1600" dirty="0">
                <a:solidFill>
                  <a:schemeClr val="bg1">
                    <a:lumMod val="75000"/>
                  </a:schemeClr>
                </a:solidFill>
                <a:latin typeface="Arial Narrow" panose="020B0606020202030204" pitchFamily="34" charset="0"/>
              </a:rPr>
              <a:t>(</a:t>
            </a:r>
            <a:r>
              <a:rPr lang="en-US" sz="1600" dirty="0">
                <a:solidFill>
                  <a:schemeClr val="bg1">
                    <a:lumMod val="75000"/>
                  </a:schemeClr>
                </a:solidFill>
                <a:latin typeface="Arial Narrow" panose="020B0606020202030204" pitchFamily="34" charset="0"/>
              </a:rPr>
              <a:t>I stage in</a:t>
            </a:r>
            <a:r>
              <a:rPr lang="ru-RU" sz="1600" dirty="0">
                <a:solidFill>
                  <a:schemeClr val="bg1">
                    <a:lumMod val="75000"/>
                  </a:schemeClr>
                </a:solidFill>
                <a:latin typeface="Arial Narrow" panose="020B0606020202030204" pitchFamily="34" charset="0"/>
              </a:rPr>
              <a:t> </a:t>
            </a:r>
            <a:r>
              <a:rPr lang="en-US" sz="1600" dirty="0">
                <a:solidFill>
                  <a:schemeClr val="bg1">
                    <a:lumMod val="75000"/>
                  </a:schemeClr>
                </a:solidFill>
                <a:latin typeface="Arial Narrow" panose="020B0606020202030204" pitchFamily="34" charset="0"/>
              </a:rPr>
              <a:t>RGM</a:t>
            </a:r>
            <a:r>
              <a:rPr lang="ru-RU" sz="1600" dirty="0">
                <a:solidFill>
                  <a:schemeClr val="bg1">
                    <a:lumMod val="75000"/>
                  </a:schemeClr>
                </a:solidFill>
                <a:latin typeface="Arial Narrow" panose="020B0606020202030204" pitchFamily="34" charset="0"/>
              </a:rPr>
              <a:t>)</a:t>
            </a:r>
            <a:endParaRPr lang="ru-RU" sz="1600" dirty="0">
              <a:solidFill>
                <a:schemeClr val="bg1">
                  <a:lumMod val="75000"/>
                </a:schemeClr>
              </a:solidFill>
            </a:endParaRPr>
          </a:p>
        </p:txBody>
      </p:sp>
      <p:sp>
        <p:nvSpPr>
          <p:cNvPr id="123" name="Прямоугольник 122"/>
          <p:cNvSpPr/>
          <p:nvPr/>
        </p:nvSpPr>
        <p:spPr>
          <a:xfrm>
            <a:off x="6992996" y="3254743"/>
            <a:ext cx="1649389" cy="1077218"/>
          </a:xfrm>
          <a:prstGeom prst="rect">
            <a:avLst/>
          </a:prstGeom>
        </p:spPr>
        <p:txBody>
          <a:bodyPr wrap="square">
            <a:spAutoFit/>
          </a:bodyPr>
          <a:lstStyle/>
          <a:p>
            <a:pPr algn="r"/>
            <a:r>
              <a:rPr lang="en-US" sz="1600" dirty="0">
                <a:latin typeface="Arial Narrow" panose="020B0606020202030204" pitchFamily="34" charset="0"/>
              </a:rPr>
              <a:t>Prevails on</a:t>
            </a:r>
            <a:r>
              <a:rPr lang="ru-RU" sz="1600" dirty="0">
                <a:latin typeface="Arial Narrow" panose="020B0606020202030204" pitchFamily="34" charset="0"/>
              </a:rPr>
              <a:t> </a:t>
            </a:r>
            <a:r>
              <a:rPr lang="en-US" sz="1600" dirty="0">
                <a:latin typeface="Arial Narrow" panose="020B0606020202030204" pitchFamily="34" charset="0"/>
              </a:rPr>
              <a:t>the </a:t>
            </a:r>
          </a:p>
          <a:p>
            <a:pPr algn="r"/>
            <a:r>
              <a:rPr lang="en-US" sz="1600" dirty="0">
                <a:latin typeface="Arial Narrow" panose="020B0606020202030204" pitchFamily="34" charset="0"/>
              </a:rPr>
              <a:t>late  stage of network growth</a:t>
            </a:r>
            <a:endParaRPr lang="ru-RU" sz="1600" dirty="0">
              <a:latin typeface="Arial Narrow" panose="020B0606020202030204" pitchFamily="34" charset="0"/>
            </a:endParaRPr>
          </a:p>
          <a:p>
            <a:pPr algn="r"/>
            <a:r>
              <a:rPr lang="ru-RU" sz="1600" dirty="0">
                <a:solidFill>
                  <a:schemeClr val="bg1">
                    <a:lumMod val="75000"/>
                  </a:schemeClr>
                </a:solidFill>
                <a:latin typeface="Arial Narrow" panose="020B0606020202030204" pitchFamily="34" charset="0"/>
              </a:rPr>
              <a:t>(</a:t>
            </a:r>
            <a:r>
              <a:rPr lang="en-US" sz="1600" dirty="0">
                <a:solidFill>
                  <a:schemeClr val="bg1">
                    <a:lumMod val="75000"/>
                  </a:schemeClr>
                </a:solidFill>
                <a:latin typeface="Arial Narrow" panose="020B0606020202030204" pitchFamily="34" charset="0"/>
              </a:rPr>
              <a:t>I </a:t>
            </a:r>
            <a:r>
              <a:rPr lang="en-US" sz="1600" dirty="0" err="1">
                <a:solidFill>
                  <a:schemeClr val="bg1">
                    <a:lumMod val="75000"/>
                  </a:schemeClr>
                </a:solidFill>
                <a:latin typeface="Arial Narrow" panose="020B0606020202030204" pitchFamily="34" charset="0"/>
              </a:rPr>
              <a:t>I</a:t>
            </a:r>
            <a:r>
              <a:rPr lang="en-US" sz="1600" dirty="0">
                <a:solidFill>
                  <a:schemeClr val="bg1">
                    <a:lumMod val="75000"/>
                  </a:schemeClr>
                </a:solidFill>
                <a:latin typeface="Arial Narrow" panose="020B0606020202030204" pitchFamily="34" charset="0"/>
              </a:rPr>
              <a:t> stage in RGM</a:t>
            </a:r>
            <a:r>
              <a:rPr lang="ru-RU" sz="1600" dirty="0">
                <a:solidFill>
                  <a:schemeClr val="bg1">
                    <a:lumMod val="75000"/>
                  </a:schemeClr>
                </a:solidFill>
                <a:latin typeface="Arial Narrow" panose="020B0606020202030204" pitchFamily="34" charset="0"/>
              </a:rPr>
              <a:t>)</a:t>
            </a:r>
            <a:endParaRPr lang="ru-RU" sz="1600" dirty="0">
              <a:solidFill>
                <a:schemeClr val="bg1">
                  <a:lumMod val="75000"/>
                </a:schemeClr>
              </a:solidFill>
            </a:endParaRPr>
          </a:p>
        </p:txBody>
      </p:sp>
      <p:sp>
        <p:nvSpPr>
          <p:cNvPr id="124" name="Прямоугольник 123"/>
          <p:cNvSpPr/>
          <p:nvPr/>
        </p:nvSpPr>
        <p:spPr>
          <a:xfrm>
            <a:off x="2424002" y="5319563"/>
            <a:ext cx="1669938" cy="1077218"/>
          </a:xfrm>
          <a:prstGeom prst="rect">
            <a:avLst/>
          </a:prstGeom>
        </p:spPr>
        <p:txBody>
          <a:bodyPr wrap="square">
            <a:spAutoFit/>
          </a:bodyPr>
          <a:lstStyle/>
          <a:p>
            <a:r>
              <a:rPr lang="en-US" sz="1600" dirty="0">
                <a:latin typeface="Arial Narrow" panose="020B0606020202030204" pitchFamily="34" charset="0"/>
              </a:rPr>
              <a:t>Prevails on the intermediate stage of network growth</a:t>
            </a:r>
          </a:p>
          <a:p>
            <a:r>
              <a:rPr lang="ru-RU" sz="1600" dirty="0">
                <a:solidFill>
                  <a:schemeClr val="bg1">
                    <a:lumMod val="75000"/>
                  </a:schemeClr>
                </a:solidFill>
                <a:latin typeface="Arial Narrow" panose="020B0606020202030204" pitchFamily="34" charset="0"/>
              </a:rPr>
              <a:t>(</a:t>
            </a:r>
            <a:r>
              <a:rPr lang="en-US" sz="1600" dirty="0">
                <a:solidFill>
                  <a:schemeClr val="bg1">
                    <a:lumMod val="75000"/>
                  </a:schemeClr>
                </a:solidFill>
                <a:latin typeface="Arial Narrow" panose="020B0606020202030204" pitchFamily="34" charset="0"/>
              </a:rPr>
              <a:t>absent in RGM</a:t>
            </a:r>
            <a:r>
              <a:rPr lang="ru-RU" sz="1600" dirty="0">
                <a:solidFill>
                  <a:schemeClr val="bg1">
                    <a:lumMod val="75000"/>
                  </a:schemeClr>
                </a:solidFill>
                <a:latin typeface="Arial Narrow" panose="020B0606020202030204" pitchFamily="34" charset="0"/>
              </a:rPr>
              <a:t>)</a:t>
            </a:r>
            <a:endParaRPr lang="ru-RU" sz="1600" dirty="0">
              <a:solidFill>
                <a:schemeClr val="bg1">
                  <a:lumMod val="75000"/>
                </a:schemeClr>
              </a:solidFill>
            </a:endParaRPr>
          </a:p>
        </p:txBody>
      </p:sp>
      <p:sp>
        <p:nvSpPr>
          <p:cNvPr id="129" name="Прямоугольник 128"/>
          <p:cNvSpPr/>
          <p:nvPr/>
        </p:nvSpPr>
        <p:spPr>
          <a:xfrm>
            <a:off x="7301901" y="4693085"/>
            <a:ext cx="1590579" cy="646331"/>
          </a:xfrm>
          <a:prstGeom prst="rect">
            <a:avLst/>
          </a:prstGeom>
        </p:spPr>
        <p:txBody>
          <a:bodyPr wrap="square">
            <a:spAutoFit/>
          </a:bodyPr>
          <a:lstStyle/>
          <a:p>
            <a:pPr algn="ctr"/>
            <a:r>
              <a:rPr lang="en-US" i="1">
                <a:latin typeface="Arial Narrow" panose="020B0606020202030204" pitchFamily="34" charset="0"/>
              </a:rPr>
              <a:t>Spatial density of a network</a:t>
            </a:r>
            <a:r>
              <a:rPr lang="ru-RU" i="1">
                <a:latin typeface="Arial Narrow" panose="020B0606020202030204" pitchFamily="34" charset="0"/>
              </a:rPr>
              <a:t> </a:t>
            </a:r>
            <a:endParaRPr lang="ru-RU" i="1" dirty="0">
              <a:latin typeface="Arial Narrow" panose="020B0606020202030204" pitchFamily="34" charset="0"/>
            </a:endParaRPr>
          </a:p>
        </p:txBody>
      </p:sp>
      <p:cxnSp>
        <p:nvCxnSpPr>
          <p:cNvPr id="131" name="Прямая соединительная линия 130"/>
          <p:cNvCxnSpPr>
            <a:cxnSpLocks/>
          </p:cNvCxnSpPr>
          <p:nvPr/>
        </p:nvCxnSpPr>
        <p:spPr>
          <a:xfrm flipV="1">
            <a:off x="2549773" y="4509120"/>
            <a:ext cx="0" cy="1839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Прямая соединительная линия 133"/>
          <p:cNvCxnSpPr>
            <a:cxnSpLocks/>
          </p:cNvCxnSpPr>
          <p:nvPr/>
        </p:nvCxnSpPr>
        <p:spPr>
          <a:xfrm flipV="1">
            <a:off x="6660232" y="4509120"/>
            <a:ext cx="0" cy="1839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Прямая соединительная линия 134"/>
          <p:cNvCxnSpPr>
            <a:cxnSpLocks/>
          </p:cNvCxnSpPr>
          <p:nvPr/>
        </p:nvCxnSpPr>
        <p:spPr>
          <a:xfrm flipV="1">
            <a:off x="4572000" y="4709242"/>
            <a:ext cx="0" cy="1839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699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bogomolov_a\Documents\Фирменный_стиль\Россети flat horizont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1467639"/>
            <a:ext cx="3528392" cy="1344150"/>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0" y="2811789"/>
            <a:ext cx="9144000" cy="324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9" name="Picture 5" descr="C:\Users\bogomolov_a\Documents\Фирменный_стиль\Arrow.PN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90667" y="2816186"/>
            <a:ext cx="336917" cy="29887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843808" y="1556792"/>
            <a:ext cx="3384376"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Текст 1"/>
          <p:cNvSpPr txBox="1">
            <a:spLocks/>
          </p:cNvSpPr>
          <p:nvPr/>
        </p:nvSpPr>
        <p:spPr>
          <a:xfrm>
            <a:off x="1007604" y="2330154"/>
            <a:ext cx="7200800" cy="522782"/>
          </a:xfrm>
          <a:prstGeom prst="rect">
            <a:avLst/>
          </a:prstGeom>
        </p:spPr>
        <p:txBody>
          <a:bodyPr vert="horz" lIns="33596" tIns="45503" rIns="91029" bIns="45503" rtlCol="0" anchor="ctr">
            <a:spAutoFit/>
          </a:bodyPr>
          <a:lstStyle>
            <a:defPPr>
              <a:defRPr lang="ru-RU"/>
            </a:defPPr>
            <a:lvl1pPr marL="0" algn="r" defTabSz="910238" rtl="0" eaLnBrk="1" fontAlgn="auto" latinLnBrk="0" hangingPunct="1">
              <a:spcBef>
                <a:spcPts val="0"/>
              </a:spcBef>
              <a:spcAft>
                <a:spcPts val="0"/>
              </a:spcAft>
              <a:defRPr sz="1200" kern="1200">
                <a:solidFill>
                  <a:prstClr val="black">
                    <a:tint val="75000"/>
                  </a:prst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2800" dirty="0">
                <a:solidFill>
                  <a:prstClr val="white">
                    <a:lumMod val="50000"/>
                  </a:prstClr>
                </a:solidFill>
                <a:latin typeface="Arial Narrow" panose="020B0606020202030204" pitchFamily="34" charset="0"/>
              </a:rPr>
              <a:t>Спасибо за внимание!</a:t>
            </a:r>
          </a:p>
        </p:txBody>
      </p:sp>
      <p:pic>
        <p:nvPicPr>
          <p:cNvPr id="10" name="Рисунок 9"/>
          <p:cNvPicPr>
            <a:picLocks noChangeAspect="1"/>
          </p:cNvPicPr>
          <p:nvPr/>
        </p:nvPicPr>
        <p:blipFill>
          <a:blip r:embed="rId6">
            <a:clrChange>
              <a:clrFrom>
                <a:srgbClr val="000000"/>
              </a:clrFrom>
              <a:clrTo>
                <a:srgbClr val="000000">
                  <a:alpha val="0"/>
                </a:srgbClr>
              </a:clrTo>
            </a:clrChange>
          </a:blip>
          <a:stretch>
            <a:fillRect/>
          </a:stretch>
        </p:blipFill>
        <p:spPr>
          <a:xfrm>
            <a:off x="1187624" y="3573016"/>
            <a:ext cx="1514525" cy="1559651"/>
          </a:xfrm>
          <a:prstGeom prst="rect">
            <a:avLst/>
          </a:prstGeom>
        </p:spPr>
      </p:pic>
      <p:sp>
        <p:nvSpPr>
          <p:cNvPr id="11" name="Прямоугольник 10"/>
          <p:cNvSpPr/>
          <p:nvPr/>
        </p:nvSpPr>
        <p:spPr>
          <a:xfrm>
            <a:off x="11194" y="0"/>
            <a:ext cx="9144000" cy="28161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Текст 1"/>
          <p:cNvSpPr txBox="1">
            <a:spLocks/>
          </p:cNvSpPr>
          <p:nvPr/>
        </p:nvSpPr>
        <p:spPr>
          <a:xfrm>
            <a:off x="971600" y="931259"/>
            <a:ext cx="7200800" cy="953669"/>
          </a:xfrm>
          <a:prstGeom prst="rect">
            <a:avLst/>
          </a:prstGeom>
        </p:spPr>
        <p:txBody>
          <a:bodyPr vert="horz" lIns="33596" tIns="45503" rIns="91029" bIns="45503" rtlCol="0" anchor="ctr">
            <a:spAutoFit/>
          </a:bodyPr>
          <a:lstStyle>
            <a:defPPr>
              <a:defRPr lang="ru-RU"/>
            </a:defPPr>
            <a:lvl1pPr marL="0" algn="r" defTabSz="910238" rtl="0" eaLnBrk="1" fontAlgn="auto" latinLnBrk="0" hangingPunct="1">
              <a:spcBef>
                <a:spcPts val="0"/>
              </a:spcBef>
              <a:spcAft>
                <a:spcPts val="0"/>
              </a:spcAft>
              <a:defRPr sz="1200" kern="1200">
                <a:solidFill>
                  <a:prstClr val="black">
                    <a:tint val="75000"/>
                  </a:prst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solidFill>
                  <a:schemeClr val="bg1"/>
                </a:solidFill>
                <a:latin typeface="Arial Narrow" panose="020B0606020202030204" pitchFamily="34" charset="0"/>
              </a:rPr>
              <a:t>The 7</a:t>
            </a:r>
            <a:r>
              <a:rPr lang="en-US" sz="2800" baseline="30000" dirty="0">
                <a:solidFill>
                  <a:schemeClr val="bg1"/>
                </a:solidFill>
                <a:latin typeface="Arial Narrow" panose="020B0606020202030204" pitchFamily="34" charset="0"/>
              </a:rPr>
              <a:t>th</a:t>
            </a:r>
            <a:r>
              <a:rPr lang="en-US" sz="2800" dirty="0">
                <a:solidFill>
                  <a:schemeClr val="bg1"/>
                </a:solidFill>
                <a:latin typeface="Arial Narrow" panose="020B0606020202030204" pitchFamily="34" charset="0"/>
              </a:rPr>
              <a:t> International Conference on Network Analysis June 22-24, 2017 Nizhny Novgorod </a:t>
            </a:r>
            <a:endParaRPr lang="ru-RU" sz="2800" dirty="0">
              <a:solidFill>
                <a:schemeClr val="bg1"/>
              </a:solidFill>
              <a:latin typeface="Arial Narrow" panose="020B0606020202030204" pitchFamily="34" charset="0"/>
            </a:endParaRPr>
          </a:p>
        </p:txBody>
      </p:sp>
      <p:sp>
        <p:nvSpPr>
          <p:cNvPr id="16" name="TextBox 15"/>
          <p:cNvSpPr txBox="1"/>
          <p:nvPr/>
        </p:nvSpPr>
        <p:spPr>
          <a:xfrm>
            <a:off x="856184" y="2765570"/>
            <a:ext cx="7488831" cy="400110"/>
          </a:xfrm>
          <a:prstGeom prst="rect">
            <a:avLst/>
          </a:prstGeom>
          <a:noFill/>
        </p:spPr>
        <p:txBody>
          <a:bodyPr wrap="square" rtlCol="0">
            <a:spAutoFit/>
          </a:bodyPr>
          <a:lstStyle/>
          <a:p>
            <a:pPr algn="ctr"/>
            <a:r>
              <a:rPr lang="en-US" sz="2000" b="1" dirty="0">
                <a:solidFill>
                  <a:schemeClr val="bg1"/>
                </a:solidFill>
                <a:latin typeface="Arial Narrow" panose="020B0606020202030204" pitchFamily="34" charset="0"/>
              </a:rPr>
              <a:t>THANK YOU FOR ATTENTION</a:t>
            </a:r>
            <a:r>
              <a:rPr lang="ru-RU" sz="2000" b="1" dirty="0">
                <a:solidFill>
                  <a:schemeClr val="bg1"/>
                </a:solidFill>
                <a:latin typeface="Arial Narrow" panose="020B0606020202030204" pitchFamily="34" charset="0"/>
              </a:rPr>
              <a:t>!</a:t>
            </a:r>
          </a:p>
        </p:txBody>
      </p:sp>
      <p:sp>
        <p:nvSpPr>
          <p:cNvPr id="17" name="Текст 2"/>
          <p:cNvSpPr txBox="1">
            <a:spLocks/>
          </p:cNvSpPr>
          <p:nvPr/>
        </p:nvSpPr>
        <p:spPr>
          <a:xfrm>
            <a:off x="2555776" y="6043935"/>
            <a:ext cx="4032448" cy="769441"/>
          </a:xfrm>
          <a:prstGeom prst="rect">
            <a:avLst/>
          </a:prstGeom>
        </p:spPr>
        <p:txBody>
          <a:bodyPr wrap="square">
            <a:spAutoFit/>
          </a:bodyPr>
          <a:lstStyle>
            <a:lvl1pPr marL="340769" indent="-340769" algn="l" defTabSz="909701" rtl="0" eaLnBrk="1" fontAlgn="base" hangingPunct="1">
              <a:spcBef>
                <a:spcPct val="20000"/>
              </a:spcBef>
              <a:spcAft>
                <a:spcPct val="0"/>
              </a:spcAft>
              <a:buBlip>
                <a:blip r:embed="rId7"/>
              </a:buBlip>
              <a:defRPr lang="en-US" sz="2300" kern="1200" dirty="0">
                <a:solidFill>
                  <a:srgbClr val="10253F"/>
                </a:solidFill>
                <a:latin typeface="Arial" pitchFamily="34" charset="0"/>
                <a:ea typeface="+mn-ea"/>
                <a:cs typeface="+mn-cs"/>
              </a:defRPr>
            </a:lvl1pPr>
            <a:lvl2pPr marL="739328" indent="-282991" algn="l" defTabSz="909701" rtl="0" eaLnBrk="1" fontAlgn="base" hangingPunct="1">
              <a:spcBef>
                <a:spcPct val="20000"/>
              </a:spcBef>
              <a:spcAft>
                <a:spcPct val="0"/>
              </a:spcAft>
              <a:buFont typeface="Arial" charset="0"/>
              <a:buChar char="–"/>
              <a:defRPr lang="en-US" sz="1900" kern="1200" dirty="0">
                <a:solidFill>
                  <a:srgbClr val="10253F"/>
                </a:solidFill>
                <a:latin typeface="Arial" pitchFamily="34" charset="0"/>
                <a:ea typeface="+mn-ea"/>
                <a:cs typeface="+mn-cs"/>
              </a:defRPr>
            </a:lvl2pPr>
            <a:lvl3pPr marL="1136386" indent="-226628" algn="l" defTabSz="909701" rtl="0" eaLnBrk="1" fontAlgn="base" hangingPunct="1">
              <a:spcBef>
                <a:spcPct val="20000"/>
              </a:spcBef>
              <a:spcAft>
                <a:spcPct val="0"/>
              </a:spcAft>
              <a:buFont typeface="Arial" charset="0"/>
              <a:buChar char="•"/>
              <a:defRPr sz="2300" kern="1200">
                <a:solidFill>
                  <a:srgbClr val="10253F"/>
                </a:solidFill>
                <a:latin typeface="Arial" pitchFamily="34" charset="0"/>
                <a:ea typeface="+mn-ea"/>
                <a:cs typeface="+mn-cs"/>
              </a:defRPr>
            </a:lvl3pPr>
            <a:lvl4pPr marL="1592713" indent="-226628" algn="l" defTabSz="909701" rtl="0" eaLnBrk="1" fontAlgn="base" hangingPunct="1">
              <a:spcBef>
                <a:spcPct val="20000"/>
              </a:spcBef>
              <a:spcAft>
                <a:spcPct val="0"/>
              </a:spcAft>
              <a:buFont typeface="Arial" charset="0"/>
              <a:buChar char="–"/>
              <a:defRPr sz="1500" kern="1200">
                <a:solidFill>
                  <a:srgbClr val="10253F"/>
                </a:solidFill>
                <a:latin typeface="Arial" pitchFamily="34" charset="0"/>
                <a:ea typeface="+mn-ea"/>
                <a:cs typeface="+mn-cs"/>
              </a:defRPr>
            </a:lvl4pPr>
            <a:lvl5pPr marL="2047574" indent="-226628" algn="l" defTabSz="909701" rtl="0" eaLnBrk="1" fontAlgn="base" hangingPunct="1">
              <a:spcBef>
                <a:spcPct val="20000"/>
              </a:spcBef>
              <a:spcAft>
                <a:spcPct val="0"/>
              </a:spcAft>
              <a:buFont typeface="Arial" charset="0"/>
              <a:buChar char="»"/>
              <a:defRPr sz="1500" kern="1200">
                <a:solidFill>
                  <a:srgbClr val="10253F"/>
                </a:solidFill>
                <a:latin typeface="Arial" pitchFamily="34" charset="0"/>
                <a:ea typeface="+mn-ea"/>
                <a:cs typeface="+mn-cs"/>
              </a:defRPr>
            </a:lvl5pPr>
            <a:lvl6pPr marL="2503150" indent="-227513" algn="l" defTabSz="91023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8273" indent="-227513" algn="l" defTabSz="91023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3392" indent="-227513" algn="l" defTabSz="91023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8512" indent="-227513" algn="l" defTabSz="91023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2000" dirty="0">
                <a:solidFill>
                  <a:prstClr val="white">
                    <a:lumMod val="50000"/>
                  </a:prstClr>
                </a:solidFill>
                <a:latin typeface="Arial Narrow" panose="020B0606020202030204" pitchFamily="34" charset="0"/>
              </a:rPr>
              <a:t>Sergey </a:t>
            </a:r>
            <a:r>
              <a:rPr lang="en-US" sz="2000" dirty="0" err="1">
                <a:solidFill>
                  <a:prstClr val="white">
                    <a:lumMod val="50000"/>
                  </a:prstClr>
                </a:solidFill>
                <a:latin typeface="Arial Narrow" panose="020B0606020202030204" pitchFamily="34" charset="0"/>
              </a:rPr>
              <a:t>Makrushin</a:t>
            </a:r>
            <a:r>
              <a:rPr lang="en-US" sz="2000" dirty="0">
                <a:solidFill>
                  <a:prstClr val="white">
                    <a:lumMod val="50000"/>
                  </a:prstClr>
                </a:solidFill>
                <a:latin typeface="Arial Narrow" panose="020B0606020202030204" pitchFamily="34" charset="0"/>
              </a:rPr>
              <a:t>, PhD in Econ.</a:t>
            </a:r>
          </a:p>
          <a:p>
            <a:pPr marL="0" indent="0" algn="ctr">
              <a:buNone/>
            </a:pPr>
            <a:r>
              <a:rPr lang="en-US" sz="2000" dirty="0">
                <a:solidFill>
                  <a:prstClr val="white">
                    <a:lumMod val="50000"/>
                  </a:prstClr>
                </a:solidFill>
                <a:latin typeface="Arial Narrow" panose="020B0606020202030204" pitchFamily="34" charset="0"/>
              </a:rPr>
              <a:t>SVMakrushin@fa.ru</a:t>
            </a:r>
            <a:endParaRPr lang="ru-RU" sz="2000" dirty="0">
              <a:solidFill>
                <a:prstClr val="white">
                  <a:lumMod val="50000"/>
                </a:prstClr>
              </a:solidFill>
              <a:latin typeface="Arial Narrow" panose="020B0606020202030204" pitchFamily="34" charset="0"/>
            </a:endParaRPr>
          </a:p>
        </p:txBody>
      </p:sp>
      <p:sp>
        <p:nvSpPr>
          <p:cNvPr id="18" name="Прямоугольник 17"/>
          <p:cNvSpPr/>
          <p:nvPr/>
        </p:nvSpPr>
        <p:spPr>
          <a:xfrm>
            <a:off x="2710465" y="3866575"/>
            <a:ext cx="5760640" cy="1292662"/>
          </a:xfrm>
          <a:prstGeom prst="rect">
            <a:avLst/>
          </a:prstGeom>
        </p:spPr>
        <p:txBody>
          <a:bodyPr wrap="square">
            <a:spAutoFit/>
          </a:bodyPr>
          <a:lstStyle/>
          <a:p>
            <a:r>
              <a:rPr lang="ru-RU" sz="5400" dirty="0" err="1">
                <a:solidFill>
                  <a:schemeClr val="accent1"/>
                </a:solidFill>
                <a:latin typeface="Arial Narrow" panose="020B0606020202030204" pitchFamily="34" charset="0"/>
              </a:rPr>
              <a:t>Financial</a:t>
            </a:r>
            <a:r>
              <a:rPr lang="ru-RU" sz="5400" dirty="0">
                <a:solidFill>
                  <a:schemeClr val="accent1"/>
                </a:solidFill>
                <a:latin typeface="Arial Narrow" panose="020B0606020202030204" pitchFamily="34" charset="0"/>
              </a:rPr>
              <a:t> </a:t>
            </a:r>
            <a:r>
              <a:rPr lang="ru-RU" sz="5400" dirty="0" err="1">
                <a:solidFill>
                  <a:schemeClr val="accent1"/>
                </a:solidFill>
                <a:latin typeface="Arial Narrow" panose="020B0606020202030204" pitchFamily="34" charset="0"/>
              </a:rPr>
              <a:t>University</a:t>
            </a:r>
            <a:r>
              <a:rPr lang="ru-RU" sz="5400" dirty="0">
                <a:solidFill>
                  <a:schemeClr val="accent1"/>
                </a:solidFill>
                <a:latin typeface="Arial Narrow" panose="020B0606020202030204" pitchFamily="34" charset="0"/>
              </a:rPr>
              <a:t> </a:t>
            </a:r>
          </a:p>
          <a:p>
            <a:r>
              <a:rPr lang="ru-RU" sz="2400" dirty="0" err="1">
                <a:solidFill>
                  <a:schemeClr val="accent1"/>
                </a:solidFill>
                <a:latin typeface="Arial Narrow" panose="020B0606020202030204" pitchFamily="34" charset="0"/>
              </a:rPr>
              <a:t>under</a:t>
            </a:r>
            <a:r>
              <a:rPr lang="ru-RU" sz="2400" dirty="0">
                <a:solidFill>
                  <a:schemeClr val="accent1"/>
                </a:solidFill>
                <a:latin typeface="Arial Narrow" panose="020B0606020202030204" pitchFamily="34" charset="0"/>
              </a:rPr>
              <a:t> </a:t>
            </a:r>
            <a:r>
              <a:rPr lang="ru-RU" sz="2400" dirty="0" err="1">
                <a:solidFill>
                  <a:schemeClr val="accent1"/>
                </a:solidFill>
                <a:latin typeface="Arial Narrow" panose="020B0606020202030204" pitchFamily="34" charset="0"/>
              </a:rPr>
              <a:t>the</a:t>
            </a:r>
            <a:r>
              <a:rPr lang="ru-RU" sz="2400" dirty="0">
                <a:solidFill>
                  <a:schemeClr val="accent1"/>
                </a:solidFill>
                <a:latin typeface="Arial Narrow" panose="020B0606020202030204" pitchFamily="34" charset="0"/>
              </a:rPr>
              <a:t> </a:t>
            </a:r>
            <a:r>
              <a:rPr lang="ru-RU" sz="2400" dirty="0" err="1">
                <a:solidFill>
                  <a:schemeClr val="accent1"/>
                </a:solidFill>
                <a:latin typeface="Arial Narrow" panose="020B0606020202030204" pitchFamily="34" charset="0"/>
              </a:rPr>
              <a:t>Government</a:t>
            </a:r>
            <a:r>
              <a:rPr lang="ru-RU" sz="2400" dirty="0">
                <a:solidFill>
                  <a:schemeClr val="accent1"/>
                </a:solidFill>
                <a:latin typeface="Arial Narrow" panose="020B0606020202030204" pitchFamily="34" charset="0"/>
              </a:rPr>
              <a:t> </a:t>
            </a:r>
            <a:r>
              <a:rPr lang="ru-RU" sz="2400" dirty="0" err="1">
                <a:solidFill>
                  <a:schemeClr val="accent1"/>
                </a:solidFill>
                <a:latin typeface="Arial Narrow" panose="020B0606020202030204" pitchFamily="34" charset="0"/>
              </a:rPr>
              <a:t>of</a:t>
            </a:r>
            <a:r>
              <a:rPr lang="ru-RU" sz="2400" dirty="0">
                <a:solidFill>
                  <a:schemeClr val="accent1"/>
                </a:solidFill>
                <a:latin typeface="Arial Narrow" panose="020B0606020202030204" pitchFamily="34" charset="0"/>
              </a:rPr>
              <a:t> </a:t>
            </a:r>
            <a:r>
              <a:rPr lang="ru-RU" sz="2400" dirty="0" err="1">
                <a:solidFill>
                  <a:schemeClr val="accent1"/>
                </a:solidFill>
                <a:latin typeface="Arial Narrow" panose="020B0606020202030204" pitchFamily="34" charset="0"/>
              </a:rPr>
              <a:t>the</a:t>
            </a:r>
            <a:r>
              <a:rPr lang="ru-RU" sz="2400" dirty="0">
                <a:solidFill>
                  <a:schemeClr val="accent1"/>
                </a:solidFill>
                <a:latin typeface="Arial Narrow" panose="020B0606020202030204" pitchFamily="34" charset="0"/>
              </a:rPr>
              <a:t> </a:t>
            </a:r>
            <a:r>
              <a:rPr lang="ru-RU" sz="2400" dirty="0" err="1">
                <a:solidFill>
                  <a:schemeClr val="accent1"/>
                </a:solidFill>
                <a:latin typeface="Arial Narrow" panose="020B0606020202030204" pitchFamily="34" charset="0"/>
              </a:rPr>
              <a:t>Russian</a:t>
            </a:r>
            <a:r>
              <a:rPr lang="ru-RU" sz="2400" dirty="0">
                <a:solidFill>
                  <a:schemeClr val="accent1"/>
                </a:solidFill>
                <a:latin typeface="Arial Narrow" panose="020B0606020202030204" pitchFamily="34" charset="0"/>
              </a:rPr>
              <a:t> </a:t>
            </a:r>
            <a:r>
              <a:rPr lang="ru-RU" sz="2400" dirty="0" err="1">
                <a:solidFill>
                  <a:schemeClr val="accent1"/>
                </a:solidFill>
                <a:latin typeface="Arial Narrow" panose="020B0606020202030204" pitchFamily="34" charset="0"/>
              </a:rPr>
              <a:t>Federation</a:t>
            </a:r>
            <a:endParaRPr lang="ru-RU" sz="1200" dirty="0">
              <a:solidFill>
                <a:schemeClr val="accent1"/>
              </a:solidFill>
              <a:latin typeface="Arial Narrow" panose="020B0606020202030204" pitchFamily="34" charset="0"/>
            </a:endParaRPr>
          </a:p>
        </p:txBody>
      </p:sp>
    </p:spTree>
    <p:extLst>
      <p:ext uri="{BB962C8B-B14F-4D97-AF65-F5344CB8AC3E}">
        <p14:creationId xmlns:p14="http://schemas.microsoft.com/office/powerpoint/2010/main" val="128429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8167" y="296571"/>
            <a:ext cx="7730257" cy="400110"/>
          </a:xfrm>
          <a:prstGeom prst="rect">
            <a:avLst/>
          </a:prstGeom>
          <a:noFill/>
        </p:spPr>
        <p:txBody>
          <a:bodyPr wrap="square" rtlCol="0">
            <a:spAutoFit/>
          </a:bodyPr>
          <a:lstStyle/>
          <a:p>
            <a:r>
              <a:rPr lang="en-US" sz="2000" b="1" dirty="0">
                <a:solidFill>
                  <a:schemeClr val="bg1"/>
                </a:solidFill>
                <a:latin typeface="Arial Narrow" panose="020B0606020202030204" pitchFamily="34" charset="0"/>
              </a:rPr>
              <a:t>INFRASTRUCTURE NETWORKS AS RESEARCH SUBJECT</a:t>
            </a:r>
            <a:endParaRPr lang="ru-RU" sz="2000" b="1" dirty="0">
              <a:solidFill>
                <a:schemeClr val="bg1"/>
              </a:solidFill>
              <a:latin typeface="Arial Narrow" panose="020B0606020202030204" pitchFamily="34" charset="0"/>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540" y="2499865"/>
            <a:ext cx="4878444" cy="2980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6"/>
          <p:cNvPicPr>
            <a:picLocks noChangeAspect="1" noChangeArrowheads="1"/>
          </p:cNvPicPr>
          <p:nvPr/>
        </p:nvPicPr>
        <p:blipFill>
          <a:blip r:embed="rId4">
            <a:clrChange>
              <a:clrFrom>
                <a:srgbClr val="FFFFFF"/>
              </a:clrFrom>
              <a:clrTo>
                <a:srgbClr val="FFFFFF">
                  <a:alpha val="0"/>
                </a:srgbClr>
              </a:clrTo>
            </a:clrChange>
            <a:duotone>
              <a:prstClr val="black"/>
              <a:schemeClr val="accent1">
                <a:tint val="45000"/>
                <a:satMod val="400000"/>
              </a:schemeClr>
            </a:duotone>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1835696" y="4228057"/>
            <a:ext cx="2160240" cy="1144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Прямоугольник 6"/>
          <p:cNvSpPr/>
          <p:nvPr/>
        </p:nvSpPr>
        <p:spPr>
          <a:xfrm>
            <a:off x="28510" y="5538716"/>
            <a:ext cx="5503057" cy="646331"/>
          </a:xfrm>
          <a:prstGeom prst="rect">
            <a:avLst/>
          </a:prstGeom>
        </p:spPr>
        <p:txBody>
          <a:bodyPr wrap="square">
            <a:spAutoFit/>
          </a:bodyPr>
          <a:lstStyle/>
          <a:p>
            <a:pPr algn="ctr"/>
            <a:r>
              <a:rPr lang="en-US" dirty="0">
                <a:solidFill>
                  <a:schemeClr val="accent1"/>
                </a:solidFill>
                <a:latin typeface="Arial Narrow" panose="020B0606020202030204" pitchFamily="34" charset="0"/>
                <a:cs typeface="Arial" charset="0"/>
              </a:rPr>
              <a:t>UNEG </a:t>
            </a:r>
            <a:r>
              <a:rPr lang="ru-RU" dirty="0">
                <a:solidFill>
                  <a:schemeClr val="accent1"/>
                </a:solidFill>
                <a:latin typeface="Arial Narrow" panose="020B0606020202030204" pitchFamily="34" charset="0"/>
                <a:cs typeface="Arial" charset="0"/>
              </a:rPr>
              <a:t>– </a:t>
            </a:r>
            <a:r>
              <a:rPr lang="en-US" dirty="0">
                <a:solidFill>
                  <a:schemeClr val="accent1"/>
                </a:solidFill>
                <a:latin typeface="Arial Narrow" panose="020B0606020202030204" pitchFamily="34" charset="0"/>
                <a:cs typeface="Arial" charset="0"/>
              </a:rPr>
              <a:t>United National Electricity Grid</a:t>
            </a:r>
            <a:endParaRPr lang="ru-RU" dirty="0">
              <a:solidFill>
                <a:schemeClr val="accent1"/>
              </a:solidFill>
              <a:latin typeface="Arial Narrow" panose="020B0606020202030204" pitchFamily="34" charset="0"/>
              <a:cs typeface="Arial" charset="0"/>
            </a:endParaRPr>
          </a:p>
          <a:p>
            <a:pPr algn="ctr"/>
            <a:r>
              <a:rPr lang="ru-RU" dirty="0">
                <a:solidFill>
                  <a:schemeClr val="accent1"/>
                </a:solidFill>
                <a:latin typeface="Arial Narrow" panose="020B0606020202030204" pitchFamily="34" charset="0"/>
                <a:cs typeface="Arial" charset="0"/>
              </a:rPr>
              <a:t>(</a:t>
            </a:r>
            <a:r>
              <a:rPr lang="en-US" dirty="0">
                <a:solidFill>
                  <a:schemeClr val="accent1"/>
                </a:solidFill>
                <a:latin typeface="Arial Narrow" panose="020B0606020202030204" pitchFamily="34" charset="0"/>
                <a:cs typeface="Arial" charset="0"/>
              </a:rPr>
              <a:t>Russian power transmission grid </a:t>
            </a:r>
            <a:r>
              <a:rPr lang="ru-RU" dirty="0">
                <a:solidFill>
                  <a:schemeClr val="accent1"/>
                </a:solidFill>
                <a:latin typeface="Arial Narrow" panose="020B0606020202030204" pitchFamily="34" charset="0"/>
                <a:cs typeface="Arial" charset="0"/>
              </a:rPr>
              <a:t>220-750 </a:t>
            </a:r>
            <a:r>
              <a:rPr lang="en-US" dirty="0">
                <a:solidFill>
                  <a:schemeClr val="accent1"/>
                </a:solidFill>
                <a:latin typeface="Arial Narrow" panose="020B0606020202030204" pitchFamily="34" charset="0"/>
                <a:cs typeface="Arial" charset="0"/>
              </a:rPr>
              <a:t>kV</a:t>
            </a:r>
            <a:r>
              <a:rPr lang="ru-RU" dirty="0">
                <a:solidFill>
                  <a:schemeClr val="accent1"/>
                </a:solidFill>
                <a:latin typeface="Arial Narrow" panose="020B0606020202030204" pitchFamily="34" charset="0"/>
                <a:cs typeface="Arial" charset="0"/>
              </a:rPr>
              <a:t>)</a:t>
            </a:r>
          </a:p>
        </p:txBody>
      </p:sp>
      <p:sp>
        <p:nvSpPr>
          <p:cNvPr id="8" name="Прямоугольник 7"/>
          <p:cNvSpPr/>
          <p:nvPr>
            <p:custDataLst>
              <p:tags r:id="rId1"/>
            </p:custDataLst>
          </p:nvPr>
        </p:nvSpPr>
        <p:spPr>
          <a:xfrm>
            <a:off x="88504" y="980728"/>
            <a:ext cx="8731968" cy="100811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solidFill>
                  <a:schemeClr val="accent2"/>
                </a:solidFill>
                <a:latin typeface="Arial Narrow" panose="020B0606020202030204" pitchFamily="34" charset="0"/>
                <a:cs typeface="Arial" panose="020B0604020202020204" pitchFamily="34" charset="0"/>
              </a:rPr>
              <a:t>Without models of spatial and topological structure of infrastructure networks we are not able to adequately solve the problem of finding optimal balance between capital expenditure, operational expenditure and availability of network services, their reliability and quality of service. </a:t>
            </a:r>
            <a:endParaRPr lang="ru-RU" sz="2000" dirty="0">
              <a:solidFill>
                <a:schemeClr val="accent2"/>
              </a:solidFill>
              <a:latin typeface="Arial Narrow" panose="020B0606020202030204" pitchFamily="34" charset="0"/>
              <a:cs typeface="Arial" panose="020B0604020202020204" pitchFamily="34" charset="0"/>
            </a:endParaRPr>
          </a:p>
        </p:txBody>
      </p:sp>
      <p:sp>
        <p:nvSpPr>
          <p:cNvPr id="9" name="Прямоугольник 8"/>
          <p:cNvSpPr/>
          <p:nvPr/>
        </p:nvSpPr>
        <p:spPr>
          <a:xfrm>
            <a:off x="5292080" y="2164835"/>
            <a:ext cx="3873370" cy="3402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0" name="Группа 9"/>
          <p:cNvGrpSpPr/>
          <p:nvPr/>
        </p:nvGrpSpPr>
        <p:grpSpPr>
          <a:xfrm>
            <a:off x="4165469" y="51593"/>
            <a:ext cx="5807292" cy="5490685"/>
            <a:chOff x="323895" y="-939551"/>
            <a:chExt cx="7396435" cy="7612470"/>
          </a:xfrm>
        </p:grpSpPr>
        <p:sp>
          <p:nvSpPr>
            <p:cNvPr id="11" name="Дуга 10"/>
            <p:cNvSpPr/>
            <p:nvPr/>
          </p:nvSpPr>
          <p:spPr>
            <a:xfrm rot="5400000">
              <a:off x="1502814" y="-771267"/>
              <a:ext cx="4714361" cy="4377793"/>
            </a:xfrm>
            <a:prstGeom prst="arc">
              <a:avLst>
                <a:gd name="adj1" fmla="val 18362055"/>
                <a:gd name="adj2" fmla="val 2413635"/>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 name="Дуга 11"/>
            <p:cNvSpPr/>
            <p:nvPr/>
          </p:nvSpPr>
          <p:spPr>
            <a:xfrm rot="7009131">
              <a:off x="2507788" y="536654"/>
              <a:ext cx="4040343" cy="6384740"/>
            </a:xfrm>
            <a:prstGeom prst="arc">
              <a:avLst>
                <a:gd name="adj1" fmla="val 18235026"/>
                <a:gd name="adj2" fmla="val 3273703"/>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 name="Дуга 12"/>
            <p:cNvSpPr/>
            <p:nvPr/>
          </p:nvSpPr>
          <p:spPr>
            <a:xfrm rot="3589389">
              <a:off x="1283098" y="247022"/>
              <a:ext cx="4020828" cy="5939234"/>
            </a:xfrm>
            <a:prstGeom prst="arc">
              <a:avLst>
                <a:gd name="adj1" fmla="val 18235026"/>
                <a:gd name="adj2" fmla="val 3273703"/>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4" name="Дуга 13"/>
            <p:cNvSpPr/>
            <p:nvPr/>
          </p:nvSpPr>
          <p:spPr>
            <a:xfrm rot="4863257">
              <a:off x="2362338" y="1387833"/>
              <a:ext cx="3095374" cy="6109294"/>
            </a:xfrm>
            <a:prstGeom prst="arc">
              <a:avLst>
                <a:gd name="adj1" fmla="val 18235026"/>
                <a:gd name="adj2" fmla="val 3273703"/>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5" name="Прямая со стрелкой 14"/>
            <p:cNvCxnSpPr/>
            <p:nvPr/>
          </p:nvCxnSpPr>
          <p:spPr>
            <a:xfrm flipV="1">
              <a:off x="1822360" y="6183040"/>
              <a:ext cx="4261808" cy="1"/>
            </a:xfrm>
            <a:prstGeom prst="straightConnector1">
              <a:avLst/>
            </a:prstGeom>
            <a:ln w="28575">
              <a:solidFill>
                <a:schemeClr val="bg1">
                  <a:lumMod val="50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V="1">
              <a:off x="1822360" y="2928637"/>
              <a:ext cx="0" cy="3254404"/>
            </a:xfrm>
            <a:prstGeom prst="straightConnector1">
              <a:avLst/>
            </a:prstGeom>
            <a:ln w="28575">
              <a:solidFill>
                <a:schemeClr val="bg1">
                  <a:lumMod val="50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1546408" y="2454816"/>
              <a:ext cx="784406" cy="469383"/>
            </a:xfrm>
            <a:prstGeom prst="rect">
              <a:avLst/>
            </a:prstGeom>
          </p:spPr>
          <p:txBody>
            <a:bodyPr wrap="none">
              <a:spAutoFit/>
            </a:bodyPr>
            <a:lstStyle/>
            <a:p>
              <a:pPr>
                <a:spcBef>
                  <a:spcPts val="300"/>
                </a:spcBef>
                <a:buClr>
                  <a:schemeClr val="accent1"/>
                </a:buClr>
                <a:buSzPct val="125000"/>
              </a:pPr>
              <a:r>
                <a:rPr lang="en-US" sz="1600" dirty="0">
                  <a:latin typeface="Arial Narrow" panose="020B0606020202030204" pitchFamily="34" charset="0"/>
                </a:rPr>
                <a:t>Costs</a:t>
              </a:r>
              <a:endParaRPr lang="ru-RU" sz="1600" dirty="0">
                <a:latin typeface="Arial Narrow" panose="020B0606020202030204" pitchFamily="34" charset="0"/>
              </a:endParaRPr>
            </a:p>
          </p:txBody>
        </p:sp>
        <p:sp>
          <p:nvSpPr>
            <p:cNvPr id="18" name="Прямоугольник 17"/>
            <p:cNvSpPr/>
            <p:nvPr/>
          </p:nvSpPr>
          <p:spPr>
            <a:xfrm>
              <a:off x="2011061" y="6203536"/>
              <a:ext cx="4608511" cy="469383"/>
            </a:xfrm>
            <a:prstGeom prst="rect">
              <a:avLst/>
            </a:prstGeom>
          </p:spPr>
          <p:txBody>
            <a:bodyPr wrap="square">
              <a:spAutoFit/>
            </a:bodyPr>
            <a:lstStyle/>
            <a:p>
              <a:pPr algn="ctr">
                <a:buClr>
                  <a:schemeClr val="accent1"/>
                </a:buClr>
                <a:buSzPct val="125000"/>
              </a:pPr>
              <a:r>
                <a:rPr lang="en-US" sz="1600" dirty="0">
                  <a:latin typeface="Arial Narrow" panose="020B0606020202030204" pitchFamily="34" charset="0"/>
                </a:rPr>
                <a:t>Volume of network infrastructure</a:t>
              </a:r>
              <a:endParaRPr lang="ru-RU" sz="1600" dirty="0">
                <a:latin typeface="Arial Narrow" panose="020B0606020202030204" pitchFamily="34" charset="0"/>
              </a:endParaRPr>
            </a:p>
          </p:txBody>
        </p:sp>
        <p:sp>
          <p:nvSpPr>
            <p:cNvPr id="19" name="Прямоугольник 18"/>
            <p:cNvSpPr/>
            <p:nvPr/>
          </p:nvSpPr>
          <p:spPr>
            <a:xfrm>
              <a:off x="3157433" y="2654484"/>
              <a:ext cx="1468361" cy="469383"/>
            </a:xfrm>
            <a:prstGeom prst="rect">
              <a:avLst/>
            </a:prstGeom>
          </p:spPr>
          <p:txBody>
            <a:bodyPr wrap="none">
              <a:spAutoFit/>
            </a:bodyPr>
            <a:lstStyle/>
            <a:p>
              <a:pPr algn="ctr">
                <a:spcBef>
                  <a:spcPts val="300"/>
                </a:spcBef>
                <a:buClr>
                  <a:schemeClr val="accent1"/>
                </a:buClr>
                <a:buSzPct val="125000"/>
              </a:pPr>
              <a:r>
                <a:rPr lang="en-US" sz="1600" dirty="0">
                  <a:latin typeface="Arial Narrow" panose="020B0606020202030204" pitchFamily="34" charset="0"/>
                </a:rPr>
                <a:t>Optimal level</a:t>
              </a:r>
              <a:endParaRPr lang="ru-RU" sz="1600" dirty="0">
                <a:latin typeface="Arial Narrow" panose="020B0606020202030204" pitchFamily="34" charset="0"/>
              </a:endParaRPr>
            </a:p>
          </p:txBody>
        </p:sp>
        <p:sp>
          <p:nvSpPr>
            <p:cNvPr id="20" name="Прямоугольник 19"/>
            <p:cNvSpPr/>
            <p:nvPr/>
          </p:nvSpPr>
          <p:spPr>
            <a:xfrm rot="20186090">
              <a:off x="4262195" y="2771787"/>
              <a:ext cx="2390072" cy="864092"/>
            </a:xfrm>
            <a:prstGeom prst="rect">
              <a:avLst/>
            </a:prstGeom>
          </p:spPr>
          <p:txBody>
            <a:bodyPr wrap="square">
              <a:spAutoFit/>
            </a:bodyPr>
            <a:lstStyle/>
            <a:p>
              <a:pPr>
                <a:spcBef>
                  <a:spcPts val="300"/>
                </a:spcBef>
                <a:buClr>
                  <a:schemeClr val="accent1"/>
                </a:buClr>
                <a:buSzPct val="125000"/>
              </a:pPr>
              <a:r>
                <a:rPr lang="en-US" sz="1600" dirty="0">
                  <a:latin typeface="Arial Narrow" panose="020B0606020202030204" pitchFamily="34" charset="0"/>
                </a:rPr>
                <a:t>Total</a:t>
              </a:r>
            </a:p>
            <a:p>
              <a:pPr>
                <a:spcBef>
                  <a:spcPts val="300"/>
                </a:spcBef>
                <a:buClr>
                  <a:schemeClr val="accent1"/>
                </a:buClr>
                <a:buSzPct val="125000"/>
              </a:pPr>
              <a:r>
                <a:rPr lang="en-US" sz="1600" dirty="0">
                  <a:latin typeface="Arial Narrow" panose="020B0606020202030204" pitchFamily="34" charset="0"/>
                </a:rPr>
                <a:t>costs</a:t>
              </a:r>
              <a:endParaRPr lang="ru-RU" sz="1600" dirty="0">
                <a:latin typeface="Arial Narrow" panose="020B0606020202030204" pitchFamily="34" charset="0"/>
              </a:endParaRPr>
            </a:p>
          </p:txBody>
        </p:sp>
        <p:sp>
          <p:nvSpPr>
            <p:cNvPr id="21" name="Прямоугольник 20"/>
            <p:cNvSpPr/>
            <p:nvPr/>
          </p:nvSpPr>
          <p:spPr>
            <a:xfrm rot="18901883">
              <a:off x="4787506" y="4044486"/>
              <a:ext cx="962030" cy="469383"/>
            </a:xfrm>
            <a:prstGeom prst="rect">
              <a:avLst/>
            </a:prstGeom>
          </p:spPr>
          <p:txBody>
            <a:bodyPr wrap="none">
              <a:spAutoFit/>
            </a:bodyPr>
            <a:lstStyle/>
            <a:p>
              <a:pPr>
                <a:spcBef>
                  <a:spcPts val="300"/>
                </a:spcBef>
                <a:buClr>
                  <a:schemeClr val="accent1"/>
                </a:buClr>
                <a:buSzPct val="125000"/>
              </a:pPr>
              <a:r>
                <a:rPr lang="en-US" sz="1600" dirty="0">
                  <a:solidFill>
                    <a:schemeClr val="accent3">
                      <a:lumMod val="75000"/>
                    </a:schemeClr>
                  </a:solidFill>
                  <a:latin typeface="Arial Narrow" panose="020B0606020202030204" pitchFamily="34" charset="0"/>
                </a:rPr>
                <a:t>CAPEX</a:t>
              </a:r>
              <a:endParaRPr lang="ru-RU" sz="1600" dirty="0">
                <a:solidFill>
                  <a:schemeClr val="accent3">
                    <a:lumMod val="75000"/>
                  </a:schemeClr>
                </a:solidFill>
                <a:latin typeface="Arial Narrow" panose="020B0606020202030204" pitchFamily="34" charset="0"/>
              </a:endParaRPr>
            </a:p>
          </p:txBody>
        </p:sp>
        <p:sp>
          <p:nvSpPr>
            <p:cNvPr id="22" name="Прямоугольник 21"/>
            <p:cNvSpPr/>
            <p:nvPr/>
          </p:nvSpPr>
          <p:spPr>
            <a:xfrm rot="2044524">
              <a:off x="1693102" y="4941029"/>
              <a:ext cx="2423857" cy="469383"/>
            </a:xfrm>
            <a:prstGeom prst="rect">
              <a:avLst/>
            </a:prstGeom>
          </p:spPr>
          <p:txBody>
            <a:bodyPr wrap="none">
              <a:spAutoFit/>
            </a:bodyPr>
            <a:lstStyle/>
            <a:p>
              <a:pPr>
                <a:spcBef>
                  <a:spcPts val="300"/>
                </a:spcBef>
                <a:buClr>
                  <a:schemeClr val="accent1"/>
                </a:buClr>
                <a:buSzPct val="125000"/>
              </a:pPr>
              <a:r>
                <a:rPr lang="en-US" sz="1600" dirty="0">
                  <a:solidFill>
                    <a:schemeClr val="accent2"/>
                  </a:solidFill>
                  <a:latin typeface="Arial Narrow" panose="020B0606020202030204" pitchFamily="34" charset="0"/>
                </a:rPr>
                <a:t>Losses from accidents </a:t>
              </a:r>
              <a:endParaRPr lang="ru-RU" sz="1600" dirty="0">
                <a:solidFill>
                  <a:schemeClr val="accent2"/>
                </a:solidFill>
                <a:latin typeface="Arial Narrow" panose="020B0606020202030204" pitchFamily="34" charset="0"/>
              </a:endParaRPr>
            </a:p>
          </p:txBody>
        </p:sp>
      </p:grpSp>
      <p:cxnSp>
        <p:nvCxnSpPr>
          <p:cNvPr id="23" name="Прямая соединительная линия 22"/>
          <p:cNvCxnSpPr/>
          <p:nvPr/>
        </p:nvCxnSpPr>
        <p:spPr>
          <a:xfrm flipH="1" flipV="1">
            <a:off x="6941016" y="3267616"/>
            <a:ext cx="7248" cy="2088091"/>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 name="Прямоугольник 23"/>
          <p:cNvSpPr/>
          <p:nvPr/>
        </p:nvSpPr>
        <p:spPr>
          <a:xfrm rot="20318969">
            <a:off x="7933184" y="4386987"/>
            <a:ext cx="652743" cy="338554"/>
          </a:xfrm>
          <a:prstGeom prst="rect">
            <a:avLst/>
          </a:prstGeom>
        </p:spPr>
        <p:txBody>
          <a:bodyPr wrap="none">
            <a:spAutoFit/>
          </a:bodyPr>
          <a:lstStyle/>
          <a:p>
            <a:pPr>
              <a:spcBef>
                <a:spcPts val="300"/>
              </a:spcBef>
              <a:buClr>
                <a:schemeClr val="accent1"/>
              </a:buClr>
              <a:buSzPct val="125000"/>
            </a:pPr>
            <a:r>
              <a:rPr lang="en-US" sz="1600" dirty="0">
                <a:solidFill>
                  <a:srgbClr val="3888CA"/>
                </a:solidFill>
                <a:latin typeface="Arial Narrow" panose="020B0606020202030204" pitchFamily="34" charset="0"/>
              </a:rPr>
              <a:t>OPEX</a:t>
            </a:r>
            <a:endParaRPr lang="ru-RU" sz="1600" dirty="0">
              <a:solidFill>
                <a:srgbClr val="3888CA"/>
              </a:solidFill>
              <a:latin typeface="Arial Narrow" panose="020B0606020202030204" pitchFamily="34" charset="0"/>
            </a:endParaRPr>
          </a:p>
        </p:txBody>
      </p:sp>
      <p:sp>
        <p:nvSpPr>
          <p:cNvPr id="25" name="Дуга 24"/>
          <p:cNvSpPr/>
          <p:nvPr/>
        </p:nvSpPr>
        <p:spPr>
          <a:xfrm rot="8001589">
            <a:off x="5939881" y="386586"/>
            <a:ext cx="3849648" cy="4910070"/>
          </a:xfrm>
          <a:prstGeom prst="arc">
            <a:avLst>
              <a:gd name="adj1" fmla="val 18235026"/>
              <a:gd name="adj2" fmla="val 2033849"/>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6" name="Прямоугольник 25"/>
          <p:cNvSpPr/>
          <p:nvPr/>
        </p:nvSpPr>
        <p:spPr>
          <a:xfrm rot="2429619">
            <a:off x="5866905" y="3997677"/>
            <a:ext cx="1988045" cy="338554"/>
          </a:xfrm>
          <a:prstGeom prst="rect">
            <a:avLst/>
          </a:prstGeom>
        </p:spPr>
        <p:txBody>
          <a:bodyPr wrap="none">
            <a:spAutoFit/>
          </a:bodyPr>
          <a:lstStyle/>
          <a:p>
            <a:pPr>
              <a:spcBef>
                <a:spcPts val="300"/>
              </a:spcBef>
              <a:buClr>
                <a:schemeClr val="accent1"/>
              </a:buClr>
              <a:buSzPct val="125000"/>
            </a:pPr>
            <a:r>
              <a:rPr lang="en-US" sz="1600" dirty="0">
                <a:solidFill>
                  <a:srgbClr val="FFC000"/>
                </a:solidFill>
                <a:latin typeface="Arial Narrow" panose="020B0606020202030204" pitchFamily="34" charset="0"/>
              </a:rPr>
              <a:t>Inaccessibility of service</a:t>
            </a:r>
            <a:endParaRPr lang="ru-RU" sz="1600" dirty="0">
              <a:solidFill>
                <a:srgbClr val="FFC000"/>
              </a:solidFill>
              <a:latin typeface="Arial Narrow" panose="020B0606020202030204" pitchFamily="34" charset="0"/>
            </a:endParaRPr>
          </a:p>
        </p:txBody>
      </p:sp>
      <p:sp>
        <p:nvSpPr>
          <p:cNvPr id="27" name="Прямоугольник 26"/>
          <p:cNvSpPr/>
          <p:nvPr/>
        </p:nvSpPr>
        <p:spPr>
          <a:xfrm>
            <a:off x="5220072" y="5536975"/>
            <a:ext cx="3888432" cy="923330"/>
          </a:xfrm>
          <a:prstGeom prst="rect">
            <a:avLst/>
          </a:prstGeom>
        </p:spPr>
        <p:txBody>
          <a:bodyPr wrap="square">
            <a:spAutoFit/>
          </a:bodyPr>
          <a:lstStyle/>
          <a:p>
            <a:r>
              <a:rPr lang="en-US" dirty="0">
                <a:solidFill>
                  <a:schemeClr val="accent1"/>
                </a:solidFill>
                <a:latin typeface="Arial Narrow" panose="020B0606020202030204" pitchFamily="34" charset="0"/>
                <a:cs typeface="Arial" charset="0"/>
              </a:rPr>
              <a:t>All components of total costs of infrastructure networks are dependent on their topology and spatial structure</a:t>
            </a:r>
          </a:p>
        </p:txBody>
      </p:sp>
      <p:sp>
        <p:nvSpPr>
          <p:cNvPr id="28" name="TextBox 27"/>
          <p:cNvSpPr txBox="1"/>
          <p:nvPr/>
        </p:nvSpPr>
        <p:spPr>
          <a:xfrm>
            <a:off x="8822813" y="296571"/>
            <a:ext cx="478168" cy="400110"/>
          </a:xfrm>
          <a:prstGeom prst="rect">
            <a:avLst/>
          </a:prstGeom>
          <a:noFill/>
        </p:spPr>
        <p:txBody>
          <a:bodyPr wrap="square" rtlCol="0">
            <a:spAutoFit/>
          </a:bodyPr>
          <a:lstStyle/>
          <a:p>
            <a:r>
              <a:rPr lang="en-US" sz="2000" b="1" dirty="0">
                <a:solidFill>
                  <a:schemeClr val="bg1"/>
                </a:solidFill>
                <a:latin typeface="Arial Narrow" panose="020B0606020202030204" pitchFamily="34" charset="0"/>
              </a:rPr>
              <a:t>2</a:t>
            </a:r>
            <a:endParaRPr lang="ru-RU" sz="2000" b="1" dirty="0">
              <a:solidFill>
                <a:schemeClr val="bg1"/>
              </a:solidFill>
              <a:latin typeface="Arial Narrow" panose="020B0606020202030204" pitchFamily="34" charset="0"/>
            </a:endParaRPr>
          </a:p>
        </p:txBody>
      </p:sp>
      <p:sp>
        <p:nvSpPr>
          <p:cNvPr id="29" name="TextBox 28"/>
          <p:cNvSpPr txBox="1"/>
          <p:nvPr/>
        </p:nvSpPr>
        <p:spPr>
          <a:xfrm>
            <a:off x="1691680" y="5013176"/>
            <a:ext cx="2448272" cy="523220"/>
          </a:xfrm>
          <a:prstGeom prst="rect">
            <a:avLst/>
          </a:prstGeom>
          <a:solidFill>
            <a:schemeClr val="bg1"/>
          </a:solidFill>
        </p:spPr>
        <p:txBody>
          <a:bodyPr wrap="square" rtlCol="0">
            <a:spAutoFit/>
          </a:bodyPr>
          <a:lstStyle/>
          <a:p>
            <a:pPr algn="ctr"/>
            <a:r>
              <a:rPr lang="en-US" sz="1400" dirty="0">
                <a:solidFill>
                  <a:schemeClr val="accent1"/>
                </a:solidFill>
                <a:latin typeface="Arial Narrow" panose="020B0606020202030204" pitchFamily="34" charset="0"/>
                <a:cs typeface="Arial" charset="0"/>
              </a:rPr>
              <a:t>Federal Grid Company </a:t>
            </a:r>
          </a:p>
          <a:p>
            <a:pPr algn="ctr"/>
            <a:r>
              <a:rPr lang="en-US" sz="1400" dirty="0">
                <a:solidFill>
                  <a:schemeClr val="accent1"/>
                </a:solidFill>
                <a:latin typeface="Arial Narrow" panose="020B0606020202030204" pitchFamily="34" charset="0"/>
                <a:cs typeface="Arial" charset="0"/>
              </a:rPr>
              <a:t>of the United Energy System</a:t>
            </a:r>
            <a:endParaRPr lang="ru-RU" sz="1400" dirty="0">
              <a:solidFill>
                <a:schemeClr val="accent1"/>
              </a:solidFill>
              <a:latin typeface="Arial Narrow" panose="020B0606020202030204" pitchFamily="34" charset="0"/>
              <a:cs typeface="Arial" charset="0"/>
            </a:endParaRPr>
          </a:p>
        </p:txBody>
      </p:sp>
    </p:spTree>
    <p:extLst>
      <p:ext uri="{BB962C8B-B14F-4D97-AF65-F5344CB8AC3E}">
        <p14:creationId xmlns:p14="http://schemas.microsoft.com/office/powerpoint/2010/main" val="418472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4151" y="296571"/>
            <a:ext cx="7730257" cy="400110"/>
          </a:xfrm>
          <a:prstGeom prst="rect">
            <a:avLst/>
          </a:prstGeom>
          <a:noFill/>
        </p:spPr>
        <p:txBody>
          <a:bodyPr wrap="square" rtlCol="0">
            <a:spAutoFit/>
          </a:bodyPr>
          <a:lstStyle/>
          <a:p>
            <a:r>
              <a:rPr lang="en-US" sz="2000" b="1" dirty="0">
                <a:solidFill>
                  <a:schemeClr val="bg1"/>
                </a:solidFill>
                <a:latin typeface="Arial Narrow" panose="020B0606020202030204" pitchFamily="34" charset="0"/>
              </a:rPr>
              <a:t>REASON FOR DEVELOPING MODELS OF NETWORK FORMATION</a:t>
            </a:r>
            <a:endParaRPr lang="ru-RU" sz="2000" b="1" dirty="0">
              <a:solidFill>
                <a:schemeClr val="accent1"/>
              </a:solidFill>
              <a:latin typeface="Arial Narrow" panose="020B0606020202030204" pitchFamily="34" charset="0"/>
            </a:endParaRPr>
          </a:p>
        </p:txBody>
      </p:sp>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6548" y="1704052"/>
            <a:ext cx="1715492" cy="1533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Прямоугольник 18"/>
          <p:cNvSpPr/>
          <p:nvPr/>
        </p:nvSpPr>
        <p:spPr>
          <a:xfrm>
            <a:off x="3039643" y="2137502"/>
            <a:ext cx="1813895" cy="830997"/>
          </a:xfrm>
          <a:prstGeom prst="rect">
            <a:avLst/>
          </a:prstGeom>
          <a:solidFill>
            <a:srgbClr val="FFFFFF">
              <a:alpha val="25098"/>
            </a:srgbClr>
          </a:solidFill>
        </p:spPr>
        <p:txBody>
          <a:bodyPr wrap="none">
            <a:spAutoFit/>
          </a:bodyPr>
          <a:lstStyle/>
          <a:p>
            <a:pPr algn="ctr"/>
            <a:r>
              <a:rPr lang="en-US" altLang="ru-RU" sz="2400" b="1" dirty="0">
                <a:solidFill>
                  <a:schemeClr val="accent1"/>
                </a:solidFill>
                <a:latin typeface="Arial Narrow" panose="020B0606020202030204" pitchFamily="34" charset="0"/>
                <a:cs typeface="Arial" charset="0"/>
              </a:rPr>
              <a:t>Transmission</a:t>
            </a:r>
          </a:p>
          <a:p>
            <a:pPr algn="ctr"/>
            <a:r>
              <a:rPr lang="en-US" sz="2400" b="1" dirty="0">
                <a:solidFill>
                  <a:schemeClr val="accent1"/>
                </a:solidFill>
                <a:latin typeface="Arial Narrow" panose="020B0606020202030204" pitchFamily="34" charset="0"/>
                <a:cs typeface="Arial" charset="0"/>
              </a:rPr>
              <a:t>grid</a:t>
            </a:r>
            <a:endParaRPr lang="ru-RU" sz="2400" dirty="0"/>
          </a:p>
        </p:txBody>
      </p:sp>
      <p:sp>
        <p:nvSpPr>
          <p:cNvPr id="21" name="Стрелка вниз 20"/>
          <p:cNvSpPr/>
          <p:nvPr/>
        </p:nvSpPr>
        <p:spPr>
          <a:xfrm rot="2812092">
            <a:off x="2468856" y="2678530"/>
            <a:ext cx="796396" cy="896348"/>
          </a:xfrm>
          <a:prstGeom prst="downArrow">
            <a:avLst/>
          </a:prstGeom>
          <a:solidFill>
            <a:srgbClr val="3888CA"/>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a:solidFill>
                  <a:schemeClr val="bg1"/>
                </a:solidFill>
              </a:rPr>
              <a:t>Metrics of CNT</a:t>
            </a:r>
            <a:endParaRPr lang="ru-RU" sz="1200" dirty="0">
              <a:solidFill>
                <a:schemeClr val="bg1"/>
              </a:solidFill>
            </a:endParaRPr>
          </a:p>
        </p:txBody>
      </p:sp>
      <p:sp>
        <p:nvSpPr>
          <p:cNvPr id="22" name="Прямоугольник 21"/>
          <p:cNvSpPr/>
          <p:nvPr/>
        </p:nvSpPr>
        <p:spPr>
          <a:xfrm>
            <a:off x="1763688" y="3429000"/>
            <a:ext cx="1890261" cy="646331"/>
          </a:xfrm>
          <a:prstGeom prst="rect">
            <a:avLst/>
          </a:prstGeom>
        </p:spPr>
        <p:txBody>
          <a:bodyPr wrap="none">
            <a:spAutoFit/>
          </a:bodyPr>
          <a:lstStyle/>
          <a:p>
            <a:pPr algn="ctr"/>
            <a:r>
              <a:rPr lang="en-US" dirty="0">
                <a:latin typeface="Arial Narrow" panose="020B0606020202030204" pitchFamily="34" charset="0"/>
                <a:cs typeface="Arial" panose="020B0604020202020204" pitchFamily="34" charset="0"/>
              </a:rPr>
              <a:t>Correct comparison </a:t>
            </a:r>
          </a:p>
          <a:p>
            <a:pPr algn="ctr"/>
            <a:r>
              <a:rPr lang="en-US" dirty="0">
                <a:latin typeface="Arial Narrow" panose="020B0606020202030204" pitchFamily="34" charset="0"/>
                <a:cs typeface="Arial" panose="020B0604020202020204" pitchFamily="34" charset="0"/>
              </a:rPr>
              <a:t>of networks</a:t>
            </a:r>
            <a:endParaRPr lang="ru-RU" dirty="0"/>
          </a:p>
        </p:txBody>
      </p:sp>
      <p:sp>
        <p:nvSpPr>
          <p:cNvPr id="23" name="Прямоугольник 22"/>
          <p:cNvSpPr/>
          <p:nvPr/>
        </p:nvSpPr>
        <p:spPr>
          <a:xfrm>
            <a:off x="5788349" y="4377878"/>
            <a:ext cx="2352961" cy="923330"/>
          </a:xfrm>
          <a:prstGeom prst="rect">
            <a:avLst/>
          </a:prstGeom>
        </p:spPr>
        <p:txBody>
          <a:bodyPr wrap="square">
            <a:spAutoFit/>
          </a:bodyPr>
          <a:lstStyle/>
          <a:p>
            <a:pPr algn="ctr"/>
            <a:r>
              <a:rPr lang="en-US" dirty="0">
                <a:latin typeface="Arial Narrow" panose="020B0606020202030204" pitchFamily="34" charset="0"/>
                <a:cs typeface="Arial" panose="020B0604020202020204" pitchFamily="34" charset="0"/>
              </a:rPr>
              <a:t>Discovering the rules which manage the growth of the network</a:t>
            </a:r>
            <a:endParaRPr lang="ru-RU" dirty="0"/>
          </a:p>
        </p:txBody>
      </p:sp>
      <p:sp>
        <p:nvSpPr>
          <p:cNvPr id="24" name="Прямоугольник 23"/>
          <p:cNvSpPr/>
          <p:nvPr/>
        </p:nvSpPr>
        <p:spPr>
          <a:xfrm>
            <a:off x="4440737" y="3429000"/>
            <a:ext cx="2183611" cy="646331"/>
          </a:xfrm>
          <a:prstGeom prst="rect">
            <a:avLst/>
          </a:prstGeom>
        </p:spPr>
        <p:txBody>
          <a:bodyPr wrap="none">
            <a:spAutoFit/>
          </a:bodyPr>
          <a:lstStyle/>
          <a:p>
            <a:pPr algn="ctr"/>
            <a:r>
              <a:rPr lang="en-US" b="1" dirty="0">
                <a:latin typeface="Arial Narrow" panose="020B0606020202030204" pitchFamily="34" charset="0"/>
                <a:cs typeface="Arial" panose="020B0604020202020204" pitchFamily="34" charset="0"/>
              </a:rPr>
              <a:t>Models of topological </a:t>
            </a:r>
          </a:p>
          <a:p>
            <a:pPr algn="ctr"/>
            <a:r>
              <a:rPr lang="en-US" b="1" dirty="0">
                <a:latin typeface="Arial Narrow" panose="020B0606020202030204" pitchFamily="34" charset="0"/>
                <a:cs typeface="Arial" panose="020B0604020202020204" pitchFamily="34" charset="0"/>
              </a:rPr>
              <a:t>structure formation</a:t>
            </a:r>
            <a:endParaRPr lang="ru-RU" b="1" dirty="0"/>
          </a:p>
        </p:txBody>
      </p:sp>
      <p:sp>
        <p:nvSpPr>
          <p:cNvPr id="25" name="Стрелка вниз 24"/>
          <p:cNvSpPr/>
          <p:nvPr/>
        </p:nvSpPr>
        <p:spPr>
          <a:xfrm rot="18968297">
            <a:off x="4771458" y="2680622"/>
            <a:ext cx="796396" cy="896348"/>
          </a:xfrm>
          <a:prstGeom prst="downArrow">
            <a:avLst/>
          </a:prstGeom>
          <a:solidFill>
            <a:srgbClr val="3888CA"/>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200" dirty="0">
                <a:solidFill>
                  <a:schemeClr val="bg1"/>
                </a:solidFill>
              </a:rPr>
              <a:t>Models of CNT</a:t>
            </a:r>
            <a:endParaRPr lang="ru-RU" sz="1200" dirty="0">
              <a:solidFill>
                <a:schemeClr val="bg1"/>
              </a:solidFill>
            </a:endParaRPr>
          </a:p>
        </p:txBody>
      </p:sp>
      <p:cxnSp>
        <p:nvCxnSpPr>
          <p:cNvPr id="27" name="Прямая со стрелкой 26"/>
          <p:cNvCxnSpPr/>
          <p:nvPr/>
        </p:nvCxnSpPr>
        <p:spPr>
          <a:xfrm>
            <a:off x="3707904" y="3753976"/>
            <a:ext cx="648072" cy="0"/>
          </a:xfrm>
          <a:prstGeom prst="straightConnector1">
            <a:avLst/>
          </a:prstGeom>
          <a:ln w="38100">
            <a:solidFill>
              <a:srgbClr val="3888CA"/>
            </a:solidFill>
            <a:tailEnd type="arrow"/>
          </a:ln>
        </p:spPr>
        <p:style>
          <a:lnRef idx="1">
            <a:schemeClr val="accent1"/>
          </a:lnRef>
          <a:fillRef idx="0">
            <a:schemeClr val="accent1"/>
          </a:fillRef>
          <a:effectRef idx="0">
            <a:schemeClr val="accent1"/>
          </a:effectRef>
          <a:fontRef idx="minor">
            <a:schemeClr val="tx1"/>
          </a:fontRef>
        </p:style>
      </p:cxnSp>
      <p:sp>
        <p:nvSpPr>
          <p:cNvPr id="29" name="Прямоугольник 28"/>
          <p:cNvSpPr/>
          <p:nvPr/>
        </p:nvSpPr>
        <p:spPr>
          <a:xfrm>
            <a:off x="1691680" y="4400117"/>
            <a:ext cx="4052768" cy="923330"/>
          </a:xfrm>
          <a:prstGeom prst="rect">
            <a:avLst/>
          </a:prstGeom>
        </p:spPr>
        <p:txBody>
          <a:bodyPr wrap="square">
            <a:spAutoFit/>
          </a:bodyPr>
          <a:lstStyle/>
          <a:p>
            <a:pPr algn="ctr"/>
            <a:r>
              <a:rPr lang="en-US" dirty="0">
                <a:latin typeface="Arial Narrow" panose="020B0606020202030204" pitchFamily="34" charset="0"/>
                <a:cs typeface="Arial" panose="020B0604020202020204" pitchFamily="34" charset="0"/>
              </a:rPr>
              <a:t>Discovering individual characteristics of  the network compared to  the class of networks with the same topological structure</a:t>
            </a:r>
            <a:endParaRPr lang="ru-RU" dirty="0"/>
          </a:p>
        </p:txBody>
      </p:sp>
      <p:sp>
        <p:nvSpPr>
          <p:cNvPr id="30" name="Прямоугольник 29"/>
          <p:cNvSpPr/>
          <p:nvPr/>
        </p:nvSpPr>
        <p:spPr>
          <a:xfrm>
            <a:off x="1802290" y="5879013"/>
            <a:ext cx="3735275" cy="646331"/>
          </a:xfrm>
          <a:prstGeom prst="rect">
            <a:avLst/>
          </a:prstGeom>
        </p:spPr>
        <p:txBody>
          <a:bodyPr wrap="square">
            <a:spAutoFit/>
          </a:bodyPr>
          <a:lstStyle/>
          <a:p>
            <a:pPr algn="ctr"/>
            <a:r>
              <a:rPr lang="en-US" i="1" dirty="0">
                <a:latin typeface="Arial Narrow" panose="020B0606020202030204" pitchFamily="34" charset="0"/>
                <a:cs typeface="Arial" panose="020B0604020202020204" pitchFamily="34" charset="0"/>
              </a:rPr>
              <a:t>Correct analysis of network properties which are defined by their topology</a:t>
            </a:r>
            <a:endParaRPr lang="ru-RU" dirty="0"/>
          </a:p>
        </p:txBody>
      </p:sp>
      <p:sp>
        <p:nvSpPr>
          <p:cNvPr id="31" name="Прямоугольник 30"/>
          <p:cNvSpPr/>
          <p:nvPr/>
        </p:nvSpPr>
        <p:spPr>
          <a:xfrm>
            <a:off x="5364088" y="5890046"/>
            <a:ext cx="3096344" cy="923330"/>
          </a:xfrm>
          <a:prstGeom prst="rect">
            <a:avLst/>
          </a:prstGeom>
        </p:spPr>
        <p:txBody>
          <a:bodyPr wrap="square">
            <a:spAutoFit/>
          </a:bodyPr>
          <a:lstStyle/>
          <a:p>
            <a:pPr algn="ctr"/>
            <a:r>
              <a:rPr lang="en-US" i="1" dirty="0">
                <a:latin typeface="Arial Narrow" panose="020B0606020202030204" pitchFamily="34" charset="0"/>
                <a:cs typeface="Arial" panose="020B0604020202020204" pitchFamily="34" charset="0"/>
              </a:rPr>
              <a:t>Forecast and management of the long-term network topology development</a:t>
            </a:r>
            <a:endParaRPr lang="ru-RU" i="1" dirty="0"/>
          </a:p>
        </p:txBody>
      </p:sp>
      <p:cxnSp>
        <p:nvCxnSpPr>
          <p:cNvPr id="32" name="Прямая со стрелкой 31"/>
          <p:cNvCxnSpPr/>
          <p:nvPr/>
        </p:nvCxnSpPr>
        <p:spPr>
          <a:xfrm>
            <a:off x="2793274" y="4047868"/>
            <a:ext cx="492738" cy="384515"/>
          </a:xfrm>
          <a:prstGeom prst="straightConnector1">
            <a:avLst/>
          </a:prstGeom>
          <a:ln w="38100">
            <a:solidFill>
              <a:srgbClr val="3888CA"/>
            </a:solidFill>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flipH="1">
            <a:off x="4322183" y="4047868"/>
            <a:ext cx="423294" cy="424910"/>
          </a:xfrm>
          <a:prstGeom prst="straightConnector1">
            <a:avLst/>
          </a:prstGeom>
          <a:ln w="38100">
            <a:solidFill>
              <a:srgbClr val="3888CA"/>
            </a:solidFill>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a:off x="6392895" y="4074611"/>
            <a:ext cx="492738" cy="384515"/>
          </a:xfrm>
          <a:prstGeom prst="straightConnector1">
            <a:avLst/>
          </a:prstGeom>
          <a:ln w="38100">
            <a:solidFill>
              <a:srgbClr val="3888CA"/>
            </a:solidFill>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a:off x="6917035" y="5395455"/>
            <a:ext cx="0" cy="481817"/>
          </a:xfrm>
          <a:prstGeom prst="straightConnector1">
            <a:avLst/>
          </a:prstGeom>
          <a:ln w="38100">
            <a:solidFill>
              <a:srgbClr val="3888CA"/>
            </a:solidFill>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p:nvPr/>
        </p:nvCxnSpPr>
        <p:spPr>
          <a:xfrm>
            <a:off x="3665357" y="5395455"/>
            <a:ext cx="0" cy="481817"/>
          </a:xfrm>
          <a:prstGeom prst="straightConnector1">
            <a:avLst/>
          </a:prstGeom>
          <a:ln w="38100">
            <a:solidFill>
              <a:srgbClr val="3888CA"/>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822813" y="296571"/>
            <a:ext cx="478168" cy="400110"/>
          </a:xfrm>
          <a:prstGeom prst="rect">
            <a:avLst/>
          </a:prstGeom>
          <a:noFill/>
        </p:spPr>
        <p:txBody>
          <a:bodyPr wrap="square" rtlCol="0">
            <a:spAutoFit/>
          </a:bodyPr>
          <a:lstStyle/>
          <a:p>
            <a:r>
              <a:rPr lang="ru-RU" sz="2000" b="1" dirty="0">
                <a:solidFill>
                  <a:schemeClr val="bg1"/>
                </a:solidFill>
                <a:latin typeface="Arial Narrow" panose="020B0606020202030204" pitchFamily="34" charset="0"/>
              </a:rPr>
              <a:t>3</a:t>
            </a:r>
          </a:p>
        </p:txBody>
      </p:sp>
      <p:sp>
        <p:nvSpPr>
          <p:cNvPr id="26" name="Прямоугольник 25"/>
          <p:cNvSpPr/>
          <p:nvPr/>
        </p:nvSpPr>
        <p:spPr>
          <a:xfrm>
            <a:off x="8805" y="764704"/>
            <a:ext cx="9143999" cy="764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accent2"/>
              </a:solidFill>
              <a:latin typeface="Arial Narrow" panose="020B0606020202030204" pitchFamily="34" charset="0"/>
            </a:endParaRPr>
          </a:p>
          <a:p>
            <a:pPr algn="just"/>
            <a:r>
              <a:rPr lang="en-US" sz="2000" dirty="0">
                <a:solidFill>
                  <a:schemeClr val="accent2"/>
                </a:solidFill>
                <a:latin typeface="Arial Narrow" panose="020B0606020202030204" pitchFamily="34" charset="0"/>
              </a:rPr>
              <a:t>The model of topological structure formation for power transmission grids will give a tool for advanced analysis of networks and will help to build up long-term forecasts of the network development.</a:t>
            </a:r>
            <a:endParaRPr lang="ru-RU" sz="2000" dirty="0">
              <a:solidFill>
                <a:schemeClr val="accent2"/>
              </a:solidFill>
              <a:latin typeface="Arial Narrow" panose="020B0606020202030204" pitchFamily="34" charset="0"/>
            </a:endParaRPr>
          </a:p>
        </p:txBody>
      </p:sp>
    </p:spTree>
    <p:extLst>
      <p:ext uri="{BB962C8B-B14F-4D97-AF65-F5344CB8AC3E}">
        <p14:creationId xmlns:p14="http://schemas.microsoft.com/office/powerpoint/2010/main" val="1442555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4151" y="296571"/>
            <a:ext cx="7730257" cy="400110"/>
          </a:xfrm>
          <a:prstGeom prst="rect">
            <a:avLst/>
          </a:prstGeom>
          <a:noFill/>
        </p:spPr>
        <p:txBody>
          <a:bodyPr wrap="square" rtlCol="0">
            <a:spAutoFit/>
          </a:bodyPr>
          <a:lstStyle/>
          <a:p>
            <a:r>
              <a:rPr lang="en-US" sz="2000" b="1" dirty="0">
                <a:solidFill>
                  <a:schemeClr val="bg1"/>
                </a:solidFill>
                <a:latin typeface="Arial Narrow" panose="020B0606020202030204" pitchFamily="34" charset="0"/>
              </a:rPr>
              <a:t>UNEG RESEARCH</a:t>
            </a:r>
            <a:r>
              <a:rPr lang="ru-RU" sz="2000" b="1" dirty="0">
                <a:solidFill>
                  <a:schemeClr val="bg1"/>
                </a:solidFill>
                <a:latin typeface="Arial Narrow" panose="020B0606020202030204" pitchFamily="34" charset="0"/>
              </a:rPr>
              <a:t>: </a:t>
            </a:r>
            <a:r>
              <a:rPr lang="en-US" sz="2000" b="1" dirty="0">
                <a:solidFill>
                  <a:schemeClr val="bg1"/>
                </a:solidFill>
                <a:latin typeface="Arial Narrow" panose="020B0606020202030204" pitchFamily="34" charset="0"/>
              </a:rPr>
              <a:t>DATA GATHERING AND PREPARING </a:t>
            </a:r>
            <a:endParaRPr lang="ru-RU" sz="2000" b="1" dirty="0">
              <a:solidFill>
                <a:schemeClr val="bg1"/>
              </a:solidFill>
              <a:latin typeface="Arial Narrow" panose="020B0606020202030204"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349235"/>
            <a:ext cx="4626720" cy="31683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8"/>
          <p:cNvPicPr/>
          <p:nvPr/>
        </p:nvPicPr>
        <p:blipFill rotWithShape="1">
          <a:blip r:embed="rId3" cstate="print"/>
          <a:srcRect b="2068"/>
          <a:stretch/>
        </p:blipFill>
        <p:spPr bwMode="auto">
          <a:xfrm>
            <a:off x="4427984" y="1349235"/>
            <a:ext cx="4464496" cy="316835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8" name="TextBox 7"/>
          <p:cNvSpPr txBox="1"/>
          <p:nvPr/>
        </p:nvSpPr>
        <p:spPr>
          <a:xfrm>
            <a:off x="323528" y="1340768"/>
            <a:ext cx="3960440" cy="792087"/>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algn="ctr">
              <a:defRPr b="1">
                <a:solidFill>
                  <a:schemeClr val="accent2">
                    <a:lumMod val="60000"/>
                    <a:lumOff val="4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ru-RU" dirty="0">
                <a:solidFill>
                  <a:schemeClr val="accent1"/>
                </a:solidFill>
                <a:latin typeface="Arial Narrow" panose="020B0606020202030204" pitchFamily="34" charset="0"/>
              </a:rPr>
              <a:t>1. </a:t>
            </a:r>
            <a:r>
              <a:rPr lang="en-US" dirty="0">
                <a:solidFill>
                  <a:schemeClr val="accent1"/>
                </a:solidFill>
                <a:latin typeface="Arial Narrow" panose="020B0606020202030204" pitchFamily="34" charset="0"/>
              </a:rPr>
              <a:t>UNEG network map from an official source</a:t>
            </a:r>
            <a:endParaRPr lang="ru-RU" dirty="0">
              <a:solidFill>
                <a:schemeClr val="accent1"/>
              </a:solidFill>
              <a:latin typeface="Arial Narrow" panose="020B0606020202030204" pitchFamily="34" charset="0"/>
            </a:endParaRPr>
          </a:p>
        </p:txBody>
      </p:sp>
      <p:sp>
        <p:nvSpPr>
          <p:cNvPr id="9" name="TextBox 8"/>
          <p:cNvSpPr txBox="1"/>
          <p:nvPr/>
        </p:nvSpPr>
        <p:spPr>
          <a:xfrm>
            <a:off x="5004048" y="1348075"/>
            <a:ext cx="3384376" cy="784779"/>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algn="ctr">
              <a:defRPr b="1">
                <a:solidFill>
                  <a:schemeClr val="accent2">
                    <a:lumMod val="60000"/>
                    <a:lumOff val="4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ru-RU" dirty="0">
                <a:solidFill>
                  <a:schemeClr val="accent1"/>
                </a:solidFill>
                <a:latin typeface="Arial Narrow" panose="020B0606020202030204" pitchFamily="34" charset="0"/>
              </a:rPr>
              <a:t>2</a:t>
            </a:r>
            <a:r>
              <a:rPr lang="ru-RU">
                <a:solidFill>
                  <a:schemeClr val="accent1"/>
                </a:solidFill>
                <a:latin typeface="Arial Narrow" panose="020B0606020202030204" pitchFamily="34" charset="0"/>
              </a:rPr>
              <a:t>. </a:t>
            </a:r>
            <a:r>
              <a:rPr lang="en-US">
                <a:solidFill>
                  <a:schemeClr val="accent1"/>
                </a:solidFill>
                <a:latin typeface="Arial Narrow" panose="020B0606020202030204" pitchFamily="34" charset="0"/>
              </a:rPr>
              <a:t>UNEG </a:t>
            </a:r>
            <a:r>
              <a:rPr lang="en-US" dirty="0">
                <a:solidFill>
                  <a:schemeClr val="accent1"/>
                </a:solidFill>
                <a:latin typeface="Arial Narrow" panose="020B0606020202030204" pitchFamily="34" charset="0"/>
              </a:rPr>
              <a:t>model in GIS based </a:t>
            </a:r>
          </a:p>
          <a:p>
            <a:r>
              <a:rPr lang="en-US" dirty="0">
                <a:solidFill>
                  <a:schemeClr val="accent1"/>
                </a:solidFill>
                <a:latin typeface="Arial Narrow" panose="020B0606020202030204" pitchFamily="34" charset="0"/>
              </a:rPr>
              <a:t>on Open street map</a:t>
            </a:r>
            <a:endParaRPr lang="ru-RU" dirty="0">
              <a:solidFill>
                <a:schemeClr val="accent1"/>
              </a:solidFill>
              <a:latin typeface="Arial Narrow" panose="020B0606020202030204" pitchFamily="34" charset="0"/>
            </a:endParaRPr>
          </a:p>
        </p:txBody>
      </p:sp>
      <p:sp>
        <p:nvSpPr>
          <p:cNvPr id="11" name="TextBox 10"/>
          <p:cNvSpPr txBox="1"/>
          <p:nvPr/>
        </p:nvSpPr>
        <p:spPr>
          <a:xfrm>
            <a:off x="4648174" y="4725144"/>
            <a:ext cx="4244305" cy="2048685"/>
          </a:xfrm>
          <a:prstGeom prst="rect">
            <a:avLst/>
          </a:prstGeom>
          <a:solidFill>
            <a:schemeClr val="bg1"/>
          </a:solidFill>
          <a:ln>
            <a:noFill/>
          </a:ln>
          <a:effectLst>
            <a:outerShdw blurRad="292100" dist="139700" dir="2700000" algn="tl" rotWithShape="0">
              <a:srgbClr val="333333">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algn="ctr">
              <a:defRPr b="1">
                <a:solidFill>
                  <a:schemeClr val="accent2">
                    <a:lumMod val="60000"/>
                    <a:lumOff val="4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ru-RU" dirty="0">
                <a:solidFill>
                  <a:schemeClr val="accent1"/>
                </a:solidFill>
                <a:latin typeface="Arial Narrow" panose="020B0606020202030204" pitchFamily="34" charset="0"/>
              </a:rPr>
              <a:t>514 </a:t>
            </a:r>
            <a:r>
              <a:rPr lang="en-US" dirty="0">
                <a:solidFill>
                  <a:schemeClr val="accent1"/>
                </a:solidFill>
                <a:latin typeface="Arial Narrow" panose="020B0606020202030204" pitchFamily="34" charset="0"/>
              </a:rPr>
              <a:t>network nodes </a:t>
            </a:r>
            <a:r>
              <a:rPr lang="ru-RU" dirty="0">
                <a:solidFill>
                  <a:schemeClr val="accent1"/>
                </a:solidFill>
                <a:latin typeface="Arial Narrow" panose="020B0606020202030204" pitchFamily="34" charset="0"/>
              </a:rPr>
              <a:t>(</a:t>
            </a:r>
            <a:r>
              <a:rPr lang="en-US" dirty="0">
                <a:solidFill>
                  <a:schemeClr val="accent1"/>
                </a:solidFill>
                <a:latin typeface="Arial Narrow" panose="020B0606020202030204" pitchFamily="34" charset="0"/>
              </a:rPr>
              <a:t>power substations and power stations </a:t>
            </a:r>
            <a:r>
              <a:rPr lang="ru-RU" dirty="0">
                <a:solidFill>
                  <a:schemeClr val="accent1"/>
                </a:solidFill>
                <a:latin typeface="Arial Narrow" panose="020B0606020202030204" pitchFamily="34" charset="0"/>
              </a:rPr>
              <a:t>)</a:t>
            </a:r>
          </a:p>
          <a:p>
            <a:pPr algn="l"/>
            <a:r>
              <a:rPr lang="ru-RU" dirty="0">
                <a:solidFill>
                  <a:schemeClr val="accent1"/>
                </a:solidFill>
                <a:latin typeface="Arial Narrow" panose="020B0606020202030204" pitchFamily="34" charset="0"/>
              </a:rPr>
              <a:t>6</a:t>
            </a:r>
            <a:r>
              <a:rPr lang="en-US" dirty="0">
                <a:solidFill>
                  <a:schemeClr val="accent1"/>
                </a:solidFill>
                <a:latin typeface="Arial Narrow" panose="020B0606020202030204" pitchFamily="34" charset="0"/>
              </a:rPr>
              <a:t>1</a:t>
            </a:r>
            <a:r>
              <a:rPr lang="ru-RU" dirty="0">
                <a:solidFill>
                  <a:schemeClr val="accent1"/>
                </a:solidFill>
                <a:latin typeface="Arial Narrow" panose="020B0606020202030204" pitchFamily="34" charset="0"/>
              </a:rPr>
              <a:t>4 </a:t>
            </a:r>
            <a:r>
              <a:rPr lang="en-US" dirty="0">
                <a:solidFill>
                  <a:schemeClr val="accent1"/>
                </a:solidFill>
                <a:latin typeface="Arial Narrow" panose="020B0606020202030204" pitchFamily="34" charset="0"/>
              </a:rPr>
              <a:t>network links </a:t>
            </a:r>
            <a:r>
              <a:rPr lang="ru-RU" dirty="0">
                <a:solidFill>
                  <a:schemeClr val="accent1"/>
                </a:solidFill>
                <a:latin typeface="Arial Narrow" panose="020B0606020202030204" pitchFamily="34" charset="0"/>
              </a:rPr>
              <a:t>(</a:t>
            </a:r>
            <a:r>
              <a:rPr lang="en-US" dirty="0">
                <a:solidFill>
                  <a:schemeClr val="accent1"/>
                </a:solidFill>
                <a:latin typeface="Arial Narrow" panose="020B0606020202030204" pitchFamily="34" charset="0"/>
              </a:rPr>
              <a:t>high-voltage power lines </a:t>
            </a:r>
            <a:r>
              <a:rPr lang="ru-RU" dirty="0">
                <a:solidFill>
                  <a:schemeClr val="accent1"/>
                </a:solidFill>
                <a:latin typeface="Arial Narrow" panose="020B0606020202030204" pitchFamily="34" charset="0"/>
              </a:rPr>
              <a:t>)</a:t>
            </a:r>
          </a:p>
          <a:p>
            <a:pPr algn="l"/>
            <a:r>
              <a:rPr lang="en-US" dirty="0">
                <a:solidFill>
                  <a:schemeClr val="accent1"/>
                </a:solidFill>
                <a:latin typeface="Arial Narrow" panose="020B0606020202030204" pitchFamily="34" charset="0"/>
              </a:rPr>
              <a:t>Network elements attributes</a:t>
            </a:r>
            <a:r>
              <a:rPr lang="ru-RU" dirty="0">
                <a:solidFill>
                  <a:schemeClr val="accent1"/>
                </a:solidFill>
                <a:latin typeface="Arial Narrow" panose="020B0606020202030204" pitchFamily="34" charset="0"/>
              </a:rPr>
              <a:t>: </a:t>
            </a:r>
            <a:r>
              <a:rPr lang="en-US" dirty="0">
                <a:solidFill>
                  <a:schemeClr val="accent1"/>
                </a:solidFill>
                <a:latin typeface="Arial Narrow" panose="020B0606020202030204" pitchFamily="34" charset="0"/>
              </a:rPr>
              <a:t>geographic coordinates for nodes, region binding, voltage levels, substation power</a:t>
            </a:r>
            <a:endParaRPr lang="ru-RU" dirty="0">
              <a:solidFill>
                <a:schemeClr val="accent1"/>
              </a:solidFill>
              <a:latin typeface="Arial Narrow" panose="020B0606020202030204" pitchFamily="34" charset="0"/>
            </a:endParaRPr>
          </a:p>
        </p:txBody>
      </p:sp>
      <p:sp>
        <p:nvSpPr>
          <p:cNvPr id="12" name="Прямоугольник 11"/>
          <p:cNvSpPr/>
          <p:nvPr/>
        </p:nvSpPr>
        <p:spPr>
          <a:xfrm>
            <a:off x="154111" y="579160"/>
            <a:ext cx="9143999" cy="764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accent2"/>
                </a:solidFill>
                <a:latin typeface="Arial Narrow" panose="020B0606020202030204" pitchFamily="34" charset="0"/>
              </a:rPr>
              <a:t>In </a:t>
            </a:r>
            <a:r>
              <a:rPr lang="ru-RU" sz="2000" dirty="0">
                <a:solidFill>
                  <a:schemeClr val="accent2"/>
                </a:solidFill>
                <a:latin typeface="Arial Narrow" panose="020B0606020202030204" pitchFamily="34" charset="0"/>
              </a:rPr>
              <a:t>2013 </a:t>
            </a:r>
            <a:r>
              <a:rPr lang="en-US" sz="2000" dirty="0">
                <a:solidFill>
                  <a:schemeClr val="accent2"/>
                </a:solidFill>
                <a:latin typeface="Arial Narrow" panose="020B0606020202030204" pitchFamily="34" charset="0"/>
              </a:rPr>
              <a:t>our group started research of the UNEG with methods of complex network </a:t>
            </a:r>
          </a:p>
          <a:p>
            <a:r>
              <a:rPr lang="en-US" sz="2000" dirty="0">
                <a:solidFill>
                  <a:schemeClr val="accent2"/>
                </a:solidFill>
                <a:latin typeface="Arial Narrow" panose="020B0606020202030204" pitchFamily="34" charset="0"/>
              </a:rPr>
              <a:t>theory.</a:t>
            </a:r>
            <a:endParaRPr lang="ru-RU" sz="2000" dirty="0">
              <a:solidFill>
                <a:schemeClr val="accent2"/>
              </a:solidFill>
              <a:latin typeface="Arial Narrow" panose="020B0606020202030204" pitchFamily="34" charset="0"/>
            </a:endParaRPr>
          </a:p>
        </p:txBody>
      </p:sp>
      <p:sp>
        <p:nvSpPr>
          <p:cNvPr id="13" name="TextBox 12"/>
          <p:cNvSpPr txBox="1"/>
          <p:nvPr/>
        </p:nvSpPr>
        <p:spPr>
          <a:xfrm>
            <a:off x="8822813" y="296571"/>
            <a:ext cx="478168" cy="400110"/>
          </a:xfrm>
          <a:prstGeom prst="rect">
            <a:avLst/>
          </a:prstGeom>
          <a:noFill/>
        </p:spPr>
        <p:txBody>
          <a:bodyPr wrap="square" rtlCol="0">
            <a:spAutoFit/>
          </a:bodyPr>
          <a:lstStyle/>
          <a:p>
            <a:r>
              <a:rPr lang="ru-RU" sz="2000" b="1" dirty="0">
                <a:solidFill>
                  <a:schemeClr val="bg1"/>
                </a:solidFill>
                <a:latin typeface="Arial Narrow" panose="020B0606020202030204" pitchFamily="34" charset="0"/>
              </a:rPr>
              <a:t>4</a:t>
            </a:r>
          </a:p>
        </p:txBody>
      </p:sp>
      <p:pic>
        <p:nvPicPr>
          <p:cNvPr id="14" name="Рисунок 13"/>
          <p:cNvPicPr/>
          <p:nvPr/>
        </p:nvPicPr>
        <p:blipFill>
          <a:blip r:embed="rId4">
            <a:extLst>
              <a:ext uri="{28A0092B-C50C-407E-A947-70E740481C1C}">
                <a14:useLocalDpi xmlns:a14="http://schemas.microsoft.com/office/drawing/2010/main" val="0"/>
              </a:ext>
            </a:extLst>
          </a:blip>
          <a:srcRect/>
          <a:stretch>
            <a:fillRect/>
          </a:stretch>
        </p:blipFill>
        <p:spPr bwMode="auto">
          <a:xfrm>
            <a:off x="539552" y="3429000"/>
            <a:ext cx="4032448" cy="3291840"/>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989292" y="3438306"/>
            <a:ext cx="2685298" cy="558897"/>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algn="ctr">
              <a:defRPr b="1">
                <a:solidFill>
                  <a:schemeClr val="accent2">
                    <a:lumMod val="60000"/>
                    <a:lumOff val="4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ru-RU" dirty="0">
                <a:solidFill>
                  <a:schemeClr val="accent1"/>
                </a:solidFill>
                <a:latin typeface="Arial Narrow" panose="020B0606020202030204" pitchFamily="34" charset="0"/>
              </a:rPr>
              <a:t>3</a:t>
            </a:r>
            <a:r>
              <a:rPr lang="ru-RU">
                <a:solidFill>
                  <a:schemeClr val="accent1"/>
                </a:solidFill>
                <a:latin typeface="Arial Narrow" panose="020B0606020202030204" pitchFamily="34" charset="0"/>
              </a:rPr>
              <a:t>. </a:t>
            </a:r>
            <a:r>
              <a:rPr lang="en-US">
                <a:solidFill>
                  <a:schemeClr val="accent1"/>
                </a:solidFill>
                <a:latin typeface="Arial Narrow" panose="020B0606020202030204" pitchFamily="34" charset="0"/>
              </a:rPr>
              <a:t>UNEG </a:t>
            </a:r>
            <a:r>
              <a:rPr lang="en-US" dirty="0">
                <a:solidFill>
                  <a:schemeClr val="accent1"/>
                </a:solidFill>
                <a:latin typeface="Arial Narrow" panose="020B0606020202030204" pitchFamily="34" charset="0"/>
              </a:rPr>
              <a:t>computer model prepared for the research</a:t>
            </a:r>
            <a:endParaRPr lang="ru-RU" dirty="0">
              <a:solidFill>
                <a:schemeClr val="accent1"/>
              </a:solidFill>
              <a:latin typeface="Arial Narrow" panose="020B0606020202030204" pitchFamily="34" charset="0"/>
            </a:endParaRPr>
          </a:p>
        </p:txBody>
      </p:sp>
    </p:spTree>
    <p:extLst>
      <p:ext uri="{BB962C8B-B14F-4D97-AF65-F5344CB8AC3E}">
        <p14:creationId xmlns:p14="http://schemas.microsoft.com/office/powerpoint/2010/main" val="4091400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96571"/>
            <a:ext cx="7730257" cy="400110"/>
          </a:xfrm>
          <a:prstGeom prst="rect">
            <a:avLst/>
          </a:prstGeom>
          <a:noFill/>
        </p:spPr>
        <p:txBody>
          <a:bodyPr wrap="square" rtlCol="0">
            <a:spAutoFit/>
          </a:bodyPr>
          <a:lstStyle/>
          <a:p>
            <a:r>
              <a:rPr lang="en-US" sz="2000" b="1" dirty="0">
                <a:solidFill>
                  <a:schemeClr val="bg1"/>
                </a:solidFill>
                <a:latin typeface="Arial Narrow" panose="020B0606020202030204" pitchFamily="34" charset="0"/>
              </a:rPr>
              <a:t>NODES DEGREE DISTRIBUTION IN MODELS OF COMPLEX NETWORKS</a:t>
            </a:r>
            <a:endParaRPr lang="ru-RU" sz="2000" b="1" dirty="0">
              <a:solidFill>
                <a:schemeClr val="bg1"/>
              </a:solidFill>
              <a:latin typeface="Arial Narrow" panose="020B0606020202030204" pitchFamily="34" charset="0"/>
            </a:endParaRPr>
          </a:p>
        </p:txBody>
      </p:sp>
      <p:sp>
        <p:nvSpPr>
          <p:cNvPr id="11" name="TextBox 10"/>
          <p:cNvSpPr txBox="1"/>
          <p:nvPr/>
        </p:nvSpPr>
        <p:spPr>
          <a:xfrm>
            <a:off x="8822813" y="296571"/>
            <a:ext cx="478168" cy="400110"/>
          </a:xfrm>
          <a:prstGeom prst="rect">
            <a:avLst/>
          </a:prstGeom>
          <a:noFill/>
        </p:spPr>
        <p:txBody>
          <a:bodyPr wrap="square" rtlCol="0">
            <a:spAutoFit/>
          </a:bodyPr>
          <a:lstStyle/>
          <a:p>
            <a:r>
              <a:rPr lang="ru-RU" sz="2000" b="1" dirty="0">
                <a:solidFill>
                  <a:schemeClr val="bg1"/>
                </a:solidFill>
                <a:latin typeface="Arial Narrow" panose="020B0606020202030204" pitchFamily="34" charset="0"/>
              </a:rPr>
              <a:t>5</a:t>
            </a:r>
          </a:p>
        </p:txBody>
      </p:sp>
      <p:sp>
        <p:nvSpPr>
          <p:cNvPr id="12" name="TextBox 11"/>
          <p:cNvSpPr txBox="1"/>
          <p:nvPr/>
        </p:nvSpPr>
        <p:spPr>
          <a:xfrm>
            <a:off x="5888360" y="2608266"/>
            <a:ext cx="3255640" cy="830997"/>
          </a:xfrm>
          <a:prstGeom prst="rect">
            <a:avLst/>
          </a:prstGeom>
          <a:noFill/>
        </p:spPr>
        <p:txBody>
          <a:bodyPr wrap="square" rtlCol="0">
            <a:spAutoFit/>
          </a:bodyPr>
          <a:lstStyle/>
          <a:p>
            <a:r>
              <a:rPr lang="en-US" sz="1600" dirty="0">
                <a:latin typeface="Arial Narrow" panose="020B0606020202030204" pitchFamily="34" charset="0"/>
              </a:rPr>
              <a:t>Nodes are connected only if their distance in metric space is in a given range.</a:t>
            </a:r>
          </a:p>
        </p:txBody>
      </p:sp>
      <p:sp>
        <p:nvSpPr>
          <p:cNvPr id="10" name="Прямоугольник 9"/>
          <p:cNvSpPr/>
          <p:nvPr/>
        </p:nvSpPr>
        <p:spPr>
          <a:xfrm>
            <a:off x="159640" y="3048745"/>
            <a:ext cx="2880320" cy="830997"/>
          </a:xfrm>
          <a:prstGeom prst="rect">
            <a:avLst/>
          </a:prstGeom>
        </p:spPr>
        <p:txBody>
          <a:bodyPr wrap="square">
            <a:spAutoFit/>
          </a:bodyPr>
          <a:lstStyle/>
          <a:p>
            <a:r>
              <a:rPr lang="ru-RU" sz="1600">
                <a:latin typeface="Arial Narrow" panose="020B0606020202030204" pitchFamily="34" charset="0"/>
              </a:rPr>
              <a:t>… </a:t>
            </a:r>
            <a:r>
              <a:rPr lang="en-US" sz="1600">
                <a:latin typeface="Arial Narrow" panose="020B0606020202030204" pitchFamily="34" charset="0"/>
              </a:rPr>
              <a:t>with preference for connections to hubs.</a:t>
            </a:r>
            <a:endParaRPr lang="ru-RU" sz="1600" dirty="0">
              <a:latin typeface="Arial Narrow" panose="020B0606020202030204" pitchFamily="34" charset="0"/>
            </a:endParaRPr>
          </a:p>
          <a:p>
            <a:endParaRPr lang="ru-RU" sz="1600" dirty="0">
              <a:latin typeface="Arial Narrow" panose="020B0606020202030204" pitchFamily="34" charset="0"/>
            </a:endParaRPr>
          </a:p>
        </p:txBody>
      </p:sp>
      <p:pic>
        <p:nvPicPr>
          <p:cNvPr id="17" name="Рисунок 16"/>
          <p:cNvPicPr>
            <a:picLocks noChangeAspect="1"/>
          </p:cNvPicPr>
          <p:nvPr/>
        </p:nvPicPr>
        <p:blipFill>
          <a:blip r:embed="rId3">
            <a:clrChange>
              <a:clrFrom>
                <a:srgbClr val="FFFFFF"/>
              </a:clrFrom>
              <a:clrTo>
                <a:srgbClr val="FFFFFF">
                  <a:alpha val="0"/>
                </a:srgbClr>
              </a:clrTo>
            </a:clrChange>
          </a:blip>
          <a:stretch>
            <a:fillRect/>
          </a:stretch>
        </p:blipFill>
        <p:spPr>
          <a:xfrm>
            <a:off x="-852271" y="359255"/>
            <a:ext cx="4591050" cy="2358957"/>
          </a:xfrm>
          <a:prstGeom prst="rect">
            <a:avLst/>
          </a:prstGeom>
        </p:spPr>
      </p:pic>
      <p:pic>
        <p:nvPicPr>
          <p:cNvPr id="19" name="Рисунок 18"/>
          <p:cNvPicPr>
            <a:picLocks noChangeAspect="1"/>
          </p:cNvPicPr>
          <p:nvPr/>
        </p:nvPicPr>
        <p:blipFill>
          <a:blip r:embed="rId4">
            <a:clrChange>
              <a:clrFrom>
                <a:srgbClr val="FFFFFF"/>
              </a:clrFrom>
              <a:clrTo>
                <a:srgbClr val="FFFFFF">
                  <a:alpha val="0"/>
                </a:srgbClr>
              </a:clrTo>
            </a:clrChange>
          </a:blip>
          <a:stretch>
            <a:fillRect/>
          </a:stretch>
        </p:blipFill>
        <p:spPr>
          <a:xfrm>
            <a:off x="5189135" y="445878"/>
            <a:ext cx="4591050" cy="2140041"/>
          </a:xfrm>
          <a:prstGeom prst="rect">
            <a:avLst/>
          </a:prstGeom>
        </p:spPr>
      </p:pic>
      <p:sp>
        <p:nvSpPr>
          <p:cNvPr id="3" name="Прямоугольник 2"/>
          <p:cNvSpPr/>
          <p:nvPr/>
        </p:nvSpPr>
        <p:spPr>
          <a:xfrm>
            <a:off x="139724" y="2533546"/>
            <a:ext cx="8915593" cy="1059945"/>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3590726" y="2348880"/>
            <a:ext cx="2016899" cy="369332"/>
          </a:xfrm>
          <a:prstGeom prst="rect">
            <a:avLst/>
          </a:prstGeom>
          <a:solidFill>
            <a:schemeClr val="bg1"/>
          </a:solidFill>
        </p:spPr>
        <p:txBody>
          <a:bodyPr wrap="none">
            <a:spAutoFit/>
          </a:bodyPr>
          <a:lstStyle/>
          <a:p>
            <a:r>
              <a:rPr lang="en-US">
                <a:solidFill>
                  <a:schemeClr val="bg1">
                    <a:lumMod val="50000"/>
                  </a:schemeClr>
                </a:solidFill>
                <a:latin typeface="Arial Narrow" panose="020B0606020202030204" pitchFamily="34" charset="0"/>
              </a:rPr>
              <a:t>Network growth rules</a:t>
            </a:r>
            <a:r>
              <a:rPr lang="ru-RU">
                <a:solidFill>
                  <a:schemeClr val="bg1">
                    <a:lumMod val="50000"/>
                  </a:schemeClr>
                </a:solidFill>
                <a:latin typeface="Arial Narrow" panose="020B0606020202030204" pitchFamily="34" charset="0"/>
              </a:rPr>
              <a:t>:</a:t>
            </a:r>
            <a:endParaRPr lang="ru-RU" dirty="0">
              <a:solidFill>
                <a:schemeClr val="bg1">
                  <a:lumMod val="50000"/>
                </a:schemeClr>
              </a:solidFill>
              <a:latin typeface="Arial Narrow" panose="020B0606020202030204" pitchFamily="34" charset="0"/>
            </a:endParaRPr>
          </a:p>
        </p:txBody>
      </p:sp>
      <p:sp>
        <p:nvSpPr>
          <p:cNvPr id="14" name="Прямоугольник 13"/>
          <p:cNvSpPr/>
          <p:nvPr/>
        </p:nvSpPr>
        <p:spPr>
          <a:xfrm>
            <a:off x="3306183" y="3048745"/>
            <a:ext cx="2578240" cy="338554"/>
          </a:xfrm>
          <a:prstGeom prst="rect">
            <a:avLst/>
          </a:prstGeom>
        </p:spPr>
        <p:txBody>
          <a:bodyPr wrap="square">
            <a:spAutoFit/>
          </a:bodyPr>
          <a:lstStyle/>
          <a:p>
            <a:r>
              <a:rPr lang="ru-RU" sz="1600">
                <a:latin typeface="Arial Narrow" panose="020B0606020202030204" pitchFamily="34" charset="0"/>
              </a:rPr>
              <a:t>… </a:t>
            </a:r>
            <a:r>
              <a:rPr lang="en-US" sz="1600">
                <a:latin typeface="Arial Narrow" panose="020B0606020202030204" pitchFamily="34" charset="0"/>
              </a:rPr>
              <a:t>randomly.</a:t>
            </a:r>
            <a:endParaRPr lang="ru-RU" sz="1600" dirty="0">
              <a:latin typeface="Arial Narrow" panose="020B0606020202030204" pitchFamily="34" charset="0"/>
            </a:endParaRPr>
          </a:p>
        </p:txBody>
      </p:sp>
      <p:sp>
        <p:nvSpPr>
          <p:cNvPr id="21" name="TextBox 20"/>
          <p:cNvSpPr txBox="1"/>
          <p:nvPr/>
        </p:nvSpPr>
        <p:spPr>
          <a:xfrm>
            <a:off x="614126" y="2117959"/>
            <a:ext cx="1861407" cy="369332"/>
          </a:xfrm>
          <a:prstGeom prst="rect">
            <a:avLst/>
          </a:prstGeom>
          <a:solidFill>
            <a:srgbClr val="FFFFFF">
              <a:alpha val="80000"/>
            </a:srgbClr>
          </a:solidFill>
        </p:spPr>
        <p:txBody>
          <a:bodyPr wrap="none" rtlCol="0">
            <a:spAutoFit/>
          </a:bodyPr>
          <a:lstStyle/>
          <a:p>
            <a:pPr algn="ctr"/>
            <a:r>
              <a:rPr lang="en-US" b="1" dirty="0">
                <a:solidFill>
                  <a:schemeClr val="accent1"/>
                </a:solidFill>
                <a:latin typeface="Arial Narrow" panose="020B0606020202030204" pitchFamily="34" charset="0"/>
              </a:rPr>
              <a:t>Scale free network</a:t>
            </a:r>
            <a:endParaRPr lang="ru-RU" dirty="0">
              <a:solidFill>
                <a:schemeClr val="accent1"/>
              </a:solidFill>
              <a:latin typeface="Arial Narrow" panose="020B0606020202030204" pitchFamily="34" charset="0"/>
            </a:endParaRPr>
          </a:p>
        </p:txBody>
      </p:sp>
      <p:sp>
        <p:nvSpPr>
          <p:cNvPr id="22" name="TextBox 21"/>
          <p:cNvSpPr txBox="1"/>
          <p:nvPr/>
        </p:nvSpPr>
        <p:spPr>
          <a:xfrm>
            <a:off x="6245380" y="2113560"/>
            <a:ext cx="2478564" cy="369332"/>
          </a:xfrm>
          <a:prstGeom prst="rect">
            <a:avLst/>
          </a:prstGeom>
          <a:solidFill>
            <a:srgbClr val="FFFFFF">
              <a:alpha val="80000"/>
            </a:srgbClr>
          </a:solidFill>
        </p:spPr>
        <p:txBody>
          <a:bodyPr wrap="none" rtlCol="0">
            <a:spAutoFit/>
          </a:bodyPr>
          <a:lstStyle/>
          <a:p>
            <a:pPr algn="ctr"/>
            <a:r>
              <a:rPr lang="en-US" b="1" dirty="0">
                <a:solidFill>
                  <a:schemeClr val="accent1"/>
                </a:solidFill>
                <a:latin typeface="Arial Narrow" panose="020B0606020202030204" pitchFamily="34" charset="0"/>
              </a:rPr>
              <a:t>Random geometric graph</a:t>
            </a:r>
            <a:endParaRPr lang="ru-RU" dirty="0">
              <a:solidFill>
                <a:schemeClr val="accent1"/>
              </a:solidFill>
              <a:latin typeface="Arial Narrow" panose="020B0606020202030204" pitchFamily="34" charset="0"/>
            </a:endParaRPr>
          </a:p>
        </p:txBody>
      </p:sp>
      <p:sp>
        <p:nvSpPr>
          <p:cNvPr id="16" name="TextBox 15"/>
          <p:cNvSpPr txBox="1"/>
          <p:nvPr/>
        </p:nvSpPr>
        <p:spPr>
          <a:xfrm>
            <a:off x="204321" y="2552983"/>
            <a:ext cx="5578700" cy="338554"/>
          </a:xfrm>
          <a:prstGeom prst="rect">
            <a:avLst/>
          </a:prstGeom>
          <a:noFill/>
        </p:spPr>
        <p:txBody>
          <a:bodyPr wrap="square" rtlCol="0">
            <a:spAutoFit/>
          </a:bodyPr>
          <a:lstStyle/>
          <a:p>
            <a:pPr algn="ctr"/>
            <a:r>
              <a:rPr lang="en-US" sz="1600">
                <a:latin typeface="Arial Narrow" panose="020B0606020202030204" pitchFamily="34" charset="0"/>
              </a:rPr>
              <a:t>Nodes are born over time and form attachments to existing nodes</a:t>
            </a:r>
            <a:r>
              <a:rPr lang="ru-RU" sz="1600">
                <a:latin typeface="Arial Narrow" panose="020B0606020202030204" pitchFamily="34" charset="0"/>
              </a:rPr>
              <a:t>…</a:t>
            </a:r>
            <a:endParaRPr lang="en-US" sz="1600" dirty="0">
              <a:latin typeface="Arial Narrow" panose="020B0606020202030204" pitchFamily="34" charset="0"/>
            </a:endParaRPr>
          </a:p>
        </p:txBody>
      </p:sp>
      <p:pic>
        <p:nvPicPr>
          <p:cNvPr id="18" name="Рисунок 17"/>
          <p:cNvPicPr>
            <a:picLocks noChangeAspect="1"/>
          </p:cNvPicPr>
          <p:nvPr/>
        </p:nvPicPr>
        <p:blipFill>
          <a:blip r:embed="rId5">
            <a:clrChange>
              <a:clrFrom>
                <a:srgbClr val="FFFFFF"/>
              </a:clrFrom>
              <a:clrTo>
                <a:srgbClr val="FFFFFF">
                  <a:alpha val="0"/>
                </a:srgbClr>
              </a:clrTo>
            </a:clrChange>
          </a:blip>
          <a:stretch>
            <a:fillRect/>
          </a:stretch>
        </p:blipFill>
        <p:spPr>
          <a:xfrm>
            <a:off x="2219443" y="372614"/>
            <a:ext cx="4591050" cy="2201126"/>
          </a:xfrm>
          <a:prstGeom prst="rect">
            <a:avLst/>
          </a:prstGeom>
        </p:spPr>
      </p:pic>
      <p:pic>
        <p:nvPicPr>
          <p:cNvPr id="5" name="Рисунок 4"/>
          <p:cNvPicPr>
            <a:picLocks noChangeAspect="1"/>
          </p:cNvPicPr>
          <p:nvPr/>
        </p:nvPicPr>
        <p:blipFill>
          <a:blip r:embed="rId6"/>
          <a:stretch>
            <a:fillRect/>
          </a:stretch>
        </p:blipFill>
        <p:spPr>
          <a:xfrm>
            <a:off x="44341" y="3869300"/>
            <a:ext cx="9055317" cy="2840229"/>
          </a:xfrm>
          <a:prstGeom prst="rect">
            <a:avLst/>
          </a:prstGeom>
        </p:spPr>
      </p:pic>
      <p:sp>
        <p:nvSpPr>
          <p:cNvPr id="24" name="Прямоугольник 23"/>
          <p:cNvSpPr/>
          <p:nvPr/>
        </p:nvSpPr>
        <p:spPr>
          <a:xfrm>
            <a:off x="121144" y="3567795"/>
            <a:ext cx="8843344" cy="369332"/>
          </a:xfrm>
          <a:prstGeom prst="rect">
            <a:avLst/>
          </a:prstGeom>
        </p:spPr>
        <p:txBody>
          <a:bodyPr wrap="square">
            <a:spAutoFit/>
          </a:bodyPr>
          <a:lstStyle/>
          <a:p>
            <a:pPr algn="ctr"/>
            <a:r>
              <a:rPr lang="en-US" b="1" dirty="0">
                <a:solidFill>
                  <a:schemeClr val="accent1"/>
                </a:solidFill>
                <a:latin typeface="Arial Narrow" panose="020B0606020202030204" pitchFamily="34" charset="0"/>
              </a:rPr>
              <a:t>Nodes degree distribution for the models </a:t>
            </a:r>
            <a:r>
              <a:rPr lang="en-US" sz="1600" dirty="0">
                <a:solidFill>
                  <a:schemeClr val="accent1"/>
                </a:solidFill>
                <a:latin typeface="Arial Narrow" panose="020B0606020202030204" pitchFamily="34" charset="0"/>
              </a:rPr>
              <a:t>(shown in different coordinate axes)</a:t>
            </a:r>
            <a:endParaRPr lang="ru-RU" dirty="0">
              <a:solidFill>
                <a:schemeClr val="accent1"/>
              </a:solidFill>
              <a:latin typeface="Arial Narrow" panose="020B0606020202030204" pitchFamily="34" charset="0"/>
            </a:endParaRPr>
          </a:p>
        </p:txBody>
      </p:sp>
      <p:sp>
        <p:nvSpPr>
          <p:cNvPr id="25" name="Прямоугольник 24"/>
          <p:cNvSpPr/>
          <p:nvPr/>
        </p:nvSpPr>
        <p:spPr>
          <a:xfrm>
            <a:off x="6300192" y="4730198"/>
            <a:ext cx="360040" cy="165113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Прямоугольник 25"/>
          <p:cNvSpPr/>
          <p:nvPr/>
        </p:nvSpPr>
        <p:spPr>
          <a:xfrm>
            <a:off x="3923928" y="5767782"/>
            <a:ext cx="432048" cy="60849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7" name="Прямоугольник 26"/>
          <p:cNvSpPr/>
          <p:nvPr/>
        </p:nvSpPr>
        <p:spPr>
          <a:xfrm>
            <a:off x="4932797" y="5413300"/>
            <a:ext cx="1152129" cy="319956"/>
          </a:xfrm>
          <a:prstGeom prst="rect">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ru-RU"/>
          </a:p>
        </p:txBody>
      </p:sp>
      <p:sp>
        <p:nvSpPr>
          <p:cNvPr id="28" name="TextBox 27"/>
          <p:cNvSpPr txBox="1"/>
          <p:nvPr/>
        </p:nvSpPr>
        <p:spPr>
          <a:xfrm>
            <a:off x="4747483" y="5425479"/>
            <a:ext cx="1552709" cy="307777"/>
          </a:xfrm>
          <a:prstGeom prst="rect">
            <a:avLst/>
          </a:prstGeom>
          <a:noFill/>
        </p:spPr>
        <p:txBody>
          <a:bodyPr wrap="square" rtlCol="0">
            <a:spAutoFit/>
          </a:bodyPr>
          <a:lstStyle/>
          <a:p>
            <a:pPr algn="ctr"/>
            <a:r>
              <a:rPr lang="en-US" sz="1400" dirty="0">
                <a:solidFill>
                  <a:schemeClr val="accent2"/>
                </a:solidFill>
                <a:latin typeface="Arial Narrow" panose="020B0606020202030204" pitchFamily="34" charset="0"/>
                <a:cs typeface="Arial" charset="0"/>
              </a:rPr>
              <a:t>hubs</a:t>
            </a:r>
            <a:endParaRPr lang="ru-RU" sz="1400" dirty="0">
              <a:solidFill>
                <a:schemeClr val="accent2"/>
              </a:solidFill>
              <a:latin typeface="Arial Narrow" panose="020B0606020202030204" pitchFamily="34" charset="0"/>
              <a:cs typeface="Arial" charset="0"/>
            </a:endParaRPr>
          </a:p>
        </p:txBody>
      </p:sp>
      <p:cxnSp>
        <p:nvCxnSpPr>
          <p:cNvPr id="29" name="Прямая со стрелкой 28"/>
          <p:cNvCxnSpPr/>
          <p:nvPr/>
        </p:nvCxnSpPr>
        <p:spPr>
          <a:xfrm flipH="1">
            <a:off x="4387443" y="5700836"/>
            <a:ext cx="545354" cy="66946"/>
          </a:xfrm>
          <a:prstGeom prst="straightConnector1">
            <a:avLst/>
          </a:prstGeom>
          <a:ln>
            <a:solidFill>
              <a:schemeClr val="bg1">
                <a:lumMod val="50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30" name="Прямая со стрелкой 29"/>
          <p:cNvCxnSpPr/>
          <p:nvPr/>
        </p:nvCxnSpPr>
        <p:spPr>
          <a:xfrm flipV="1">
            <a:off x="6084926" y="5104096"/>
            <a:ext cx="215266" cy="321383"/>
          </a:xfrm>
          <a:prstGeom prst="straightConnector1">
            <a:avLst/>
          </a:prstGeom>
          <a:ln>
            <a:solidFill>
              <a:schemeClr val="bg1">
                <a:lumMod val="50000"/>
              </a:schemeClr>
            </a:solidFill>
            <a:tailEnd type="triangle"/>
          </a:ln>
        </p:spPr>
        <p:style>
          <a:lnRef idx="1">
            <a:schemeClr val="accent6"/>
          </a:lnRef>
          <a:fillRef idx="0">
            <a:schemeClr val="accent6"/>
          </a:fillRef>
          <a:effectRef idx="0">
            <a:schemeClr val="accent6"/>
          </a:effectRef>
          <a:fontRef idx="minor">
            <a:schemeClr val="tx1"/>
          </a:fontRef>
        </p:style>
      </p:cxnSp>
      <p:sp>
        <p:nvSpPr>
          <p:cNvPr id="31" name="Прямоугольник 30"/>
          <p:cNvSpPr/>
          <p:nvPr/>
        </p:nvSpPr>
        <p:spPr>
          <a:xfrm>
            <a:off x="395536" y="4044644"/>
            <a:ext cx="360040" cy="183262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Прямоугольник 31"/>
          <p:cNvSpPr/>
          <p:nvPr/>
        </p:nvSpPr>
        <p:spPr>
          <a:xfrm>
            <a:off x="1012898" y="4117155"/>
            <a:ext cx="1152129" cy="535399"/>
          </a:xfrm>
          <a:prstGeom prst="rect">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ru-RU"/>
          </a:p>
        </p:txBody>
      </p:sp>
      <p:sp>
        <p:nvSpPr>
          <p:cNvPr id="33" name="TextBox 32"/>
          <p:cNvSpPr txBox="1"/>
          <p:nvPr/>
        </p:nvSpPr>
        <p:spPr>
          <a:xfrm>
            <a:off x="827584" y="4129335"/>
            <a:ext cx="1552709" cy="523220"/>
          </a:xfrm>
          <a:prstGeom prst="rect">
            <a:avLst/>
          </a:prstGeom>
          <a:noFill/>
        </p:spPr>
        <p:txBody>
          <a:bodyPr wrap="square" rtlCol="0">
            <a:spAutoFit/>
          </a:bodyPr>
          <a:lstStyle/>
          <a:p>
            <a:pPr algn="ctr"/>
            <a:r>
              <a:rPr lang="en-US" sz="1400" dirty="0">
                <a:solidFill>
                  <a:schemeClr val="accent2"/>
                </a:solidFill>
                <a:latin typeface="Arial Narrow" panose="020B0606020202030204" pitchFamily="34" charset="0"/>
                <a:cs typeface="Arial" charset="0"/>
              </a:rPr>
              <a:t>nodes with</a:t>
            </a:r>
          </a:p>
          <a:p>
            <a:pPr algn="ctr"/>
            <a:r>
              <a:rPr lang="en-US" sz="1400" dirty="0">
                <a:solidFill>
                  <a:schemeClr val="accent2"/>
                </a:solidFill>
                <a:latin typeface="Arial Narrow" panose="020B0606020202030204" pitchFamily="34" charset="0"/>
                <a:cs typeface="Arial" charset="0"/>
              </a:rPr>
              <a:t>low degree</a:t>
            </a:r>
            <a:endParaRPr lang="ru-RU" sz="1400" dirty="0">
              <a:solidFill>
                <a:schemeClr val="accent2"/>
              </a:solidFill>
              <a:latin typeface="Arial Narrow" panose="020B0606020202030204" pitchFamily="34" charset="0"/>
              <a:cs typeface="Arial" charset="0"/>
            </a:endParaRPr>
          </a:p>
        </p:txBody>
      </p:sp>
      <p:cxnSp>
        <p:nvCxnSpPr>
          <p:cNvPr id="34" name="Прямая со стрелкой 33"/>
          <p:cNvCxnSpPr/>
          <p:nvPr/>
        </p:nvCxnSpPr>
        <p:spPr>
          <a:xfrm flipH="1">
            <a:off x="755576" y="4367165"/>
            <a:ext cx="257322" cy="207794"/>
          </a:xfrm>
          <a:prstGeom prst="straightConnector1">
            <a:avLst/>
          </a:prstGeom>
          <a:ln>
            <a:solidFill>
              <a:schemeClr val="bg1">
                <a:lumMod val="50000"/>
              </a:schemeClr>
            </a:solidFill>
            <a:tailEnd type="triangle"/>
          </a:ln>
        </p:spPr>
        <p:style>
          <a:lnRef idx="1">
            <a:schemeClr val="accent6"/>
          </a:lnRef>
          <a:fillRef idx="0">
            <a:schemeClr val="accent6"/>
          </a:fillRef>
          <a:effectRef idx="0">
            <a:schemeClr val="accent6"/>
          </a:effectRef>
          <a:fontRef idx="minor">
            <a:schemeClr val="tx1"/>
          </a:fontRef>
        </p:style>
      </p:cxnSp>
      <p:sp>
        <p:nvSpPr>
          <p:cNvPr id="37" name="TextBox 36"/>
          <p:cNvSpPr txBox="1"/>
          <p:nvPr/>
        </p:nvSpPr>
        <p:spPr>
          <a:xfrm>
            <a:off x="3282020" y="2060848"/>
            <a:ext cx="2478564" cy="369332"/>
          </a:xfrm>
          <a:prstGeom prst="rect">
            <a:avLst/>
          </a:prstGeom>
          <a:solidFill>
            <a:srgbClr val="FFFFFF">
              <a:alpha val="80000"/>
            </a:srgbClr>
          </a:solidFill>
        </p:spPr>
        <p:txBody>
          <a:bodyPr wrap="none" rtlCol="0">
            <a:spAutoFit/>
          </a:bodyPr>
          <a:lstStyle/>
          <a:p>
            <a:pPr algn="ctr"/>
            <a:r>
              <a:rPr lang="en-US" b="1" dirty="0">
                <a:solidFill>
                  <a:schemeClr val="accent1"/>
                </a:solidFill>
                <a:latin typeface="Arial Narrow" panose="020B0606020202030204" pitchFamily="34" charset="0"/>
              </a:rPr>
              <a:t>Growing random network	</a:t>
            </a:r>
            <a:endParaRPr lang="ru-RU" dirty="0">
              <a:solidFill>
                <a:schemeClr val="accent1"/>
              </a:solidFill>
              <a:latin typeface="Arial Narrow" panose="020B0606020202030204" pitchFamily="34" charset="0"/>
            </a:endParaRPr>
          </a:p>
        </p:txBody>
      </p:sp>
      <p:cxnSp>
        <p:nvCxnSpPr>
          <p:cNvPr id="6" name="Прямая соединительная линия 5"/>
          <p:cNvCxnSpPr/>
          <p:nvPr/>
        </p:nvCxnSpPr>
        <p:spPr>
          <a:xfrm flipV="1">
            <a:off x="3185036" y="3137758"/>
            <a:ext cx="0" cy="430037"/>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a:cxnSpLocks/>
          </p:cNvCxnSpPr>
          <p:nvPr/>
        </p:nvCxnSpPr>
        <p:spPr>
          <a:xfrm flipH="1" flipV="1">
            <a:off x="5783021" y="2552983"/>
            <a:ext cx="13116" cy="1038187"/>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79051" y="6413932"/>
            <a:ext cx="1240622" cy="307777"/>
          </a:xfrm>
          <a:prstGeom prst="rect">
            <a:avLst/>
          </a:prstGeom>
          <a:solidFill>
            <a:schemeClr val="bg1"/>
          </a:solidFill>
        </p:spPr>
        <p:txBody>
          <a:bodyPr wrap="square" rtlCol="0">
            <a:spAutoFit/>
          </a:bodyPr>
          <a:lstStyle/>
          <a:p>
            <a:r>
              <a:rPr lang="en-US" sz="1400" dirty="0">
                <a:latin typeface="Arial Narrow" panose="020B0606020202030204" pitchFamily="34" charset="0"/>
                <a:cs typeface="Arial" charset="0"/>
              </a:rPr>
              <a:t>Zeta distribution</a:t>
            </a:r>
            <a:endParaRPr lang="ru-RU" sz="1400" dirty="0">
              <a:latin typeface="Arial Narrow" panose="020B0606020202030204" pitchFamily="34" charset="0"/>
              <a:cs typeface="Arial" charset="0"/>
            </a:endParaRPr>
          </a:p>
        </p:txBody>
      </p:sp>
      <p:sp>
        <p:nvSpPr>
          <p:cNvPr id="38" name="TextBox 37"/>
          <p:cNvSpPr txBox="1"/>
          <p:nvPr/>
        </p:nvSpPr>
        <p:spPr>
          <a:xfrm>
            <a:off x="3039961" y="6407879"/>
            <a:ext cx="2036096" cy="307777"/>
          </a:xfrm>
          <a:prstGeom prst="rect">
            <a:avLst/>
          </a:prstGeom>
          <a:solidFill>
            <a:schemeClr val="bg1"/>
          </a:solidFill>
        </p:spPr>
        <p:txBody>
          <a:bodyPr wrap="square" rtlCol="0">
            <a:spAutoFit/>
          </a:bodyPr>
          <a:lstStyle/>
          <a:p>
            <a:r>
              <a:rPr lang="en-US" sz="1400" dirty="0">
                <a:latin typeface="Arial Narrow" panose="020B0606020202030204" pitchFamily="34" charset="0"/>
                <a:cs typeface="Arial" charset="0"/>
              </a:rPr>
              <a:t>Geometric distribution</a:t>
            </a:r>
            <a:endParaRPr lang="ru-RU" sz="1400" dirty="0">
              <a:latin typeface="Arial Narrow" panose="020B0606020202030204" pitchFamily="34" charset="0"/>
              <a:cs typeface="Arial" charset="0"/>
            </a:endParaRPr>
          </a:p>
        </p:txBody>
      </p:sp>
      <p:sp>
        <p:nvSpPr>
          <p:cNvPr id="39" name="TextBox 38"/>
          <p:cNvSpPr txBox="1"/>
          <p:nvPr/>
        </p:nvSpPr>
        <p:spPr>
          <a:xfrm>
            <a:off x="6245380" y="6386524"/>
            <a:ext cx="1638988" cy="307777"/>
          </a:xfrm>
          <a:prstGeom prst="rect">
            <a:avLst/>
          </a:prstGeom>
          <a:solidFill>
            <a:schemeClr val="bg1"/>
          </a:solidFill>
        </p:spPr>
        <p:txBody>
          <a:bodyPr wrap="square" rtlCol="0">
            <a:spAutoFit/>
          </a:bodyPr>
          <a:lstStyle/>
          <a:p>
            <a:r>
              <a:rPr lang="en-US" sz="1400" dirty="0">
                <a:latin typeface="Arial Narrow" panose="020B0606020202030204" pitchFamily="34" charset="0"/>
                <a:cs typeface="Arial" charset="0"/>
              </a:rPr>
              <a:t>Poisson distribution</a:t>
            </a:r>
            <a:endParaRPr lang="ru-RU" sz="1400" dirty="0">
              <a:latin typeface="Arial Narrow" panose="020B0606020202030204" pitchFamily="34" charset="0"/>
              <a:cs typeface="Arial" charset="0"/>
            </a:endParaRPr>
          </a:p>
        </p:txBody>
      </p:sp>
    </p:spTree>
    <p:extLst>
      <p:ext uri="{BB962C8B-B14F-4D97-AF65-F5344CB8AC3E}">
        <p14:creationId xmlns:p14="http://schemas.microsoft.com/office/powerpoint/2010/main" val="2769400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96571"/>
            <a:ext cx="7730257" cy="400110"/>
          </a:xfrm>
          <a:prstGeom prst="rect">
            <a:avLst/>
          </a:prstGeom>
          <a:noFill/>
        </p:spPr>
        <p:txBody>
          <a:bodyPr wrap="square" rtlCol="0">
            <a:spAutoFit/>
          </a:bodyPr>
          <a:lstStyle/>
          <a:p>
            <a:r>
              <a:rPr lang="en-US" sz="2000" b="1" dirty="0">
                <a:solidFill>
                  <a:schemeClr val="bg1"/>
                </a:solidFill>
                <a:latin typeface="Arial Narrow" panose="020B0606020202030204" pitchFamily="34" charset="0"/>
              </a:rPr>
              <a:t>RESULTS OF PREVIOUS RESEARCHES AND METHODS CHOICE</a:t>
            </a:r>
            <a:endParaRPr lang="ru-RU" sz="2000" b="1" dirty="0">
              <a:solidFill>
                <a:schemeClr val="bg1"/>
              </a:solidFill>
              <a:latin typeface="Arial Narrow" panose="020B0606020202030204" pitchFamily="34" charset="0"/>
            </a:endParaRPr>
          </a:p>
        </p:txBody>
      </p:sp>
      <p:sp>
        <p:nvSpPr>
          <p:cNvPr id="11" name="TextBox 10"/>
          <p:cNvSpPr txBox="1"/>
          <p:nvPr/>
        </p:nvSpPr>
        <p:spPr>
          <a:xfrm>
            <a:off x="8822813" y="296571"/>
            <a:ext cx="478168" cy="400110"/>
          </a:xfrm>
          <a:prstGeom prst="rect">
            <a:avLst/>
          </a:prstGeom>
          <a:noFill/>
        </p:spPr>
        <p:txBody>
          <a:bodyPr wrap="square" rtlCol="0">
            <a:spAutoFit/>
          </a:bodyPr>
          <a:lstStyle/>
          <a:p>
            <a:r>
              <a:rPr lang="ru-RU" sz="2000" b="1" dirty="0">
                <a:solidFill>
                  <a:schemeClr val="bg1"/>
                </a:solidFill>
                <a:latin typeface="Arial Narrow" panose="020B0606020202030204" pitchFamily="34" charset="0"/>
              </a:rPr>
              <a:t>6</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576" y="2060848"/>
            <a:ext cx="5616624"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516891" y="2585198"/>
            <a:ext cx="3744416" cy="43204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499523" y="3305277"/>
            <a:ext cx="3744416" cy="94550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467544" y="6021289"/>
            <a:ext cx="3744416" cy="64807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851261" y="1412776"/>
            <a:ext cx="936104" cy="56886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mc:AlternateContent xmlns:mc="http://schemas.openxmlformats.org/markup-compatibility/2006">
        <mc:Choice xmlns:a14="http://schemas.microsoft.com/office/drawing/2010/main" Requires="a14">
          <p:sp>
            <p:nvSpPr>
              <p:cNvPr id="12" name="TextBox 11"/>
              <p:cNvSpPr txBox="1"/>
              <p:nvPr/>
            </p:nvSpPr>
            <p:spPr>
              <a:xfrm>
                <a:off x="107502" y="620688"/>
                <a:ext cx="8856985" cy="1015663"/>
              </a:xfrm>
              <a:prstGeom prst="rect">
                <a:avLst/>
              </a:prstGeom>
              <a:noFill/>
            </p:spPr>
            <p:txBody>
              <a:bodyPr wrap="square" rtlCol="0">
                <a:spAutoFit/>
              </a:bodyPr>
              <a:lstStyle/>
              <a:p>
                <a:r>
                  <a:rPr lang="en-US" sz="2000" dirty="0">
                    <a:solidFill>
                      <a:schemeClr val="accent2"/>
                    </a:solidFill>
                    <a:latin typeface="Arial Narrow" panose="020B0606020202030204" pitchFamily="34" charset="0"/>
                  </a:rPr>
                  <a:t>In previous researches of power transmission grids a regression model was used and the geometric (exponential) distribution was obtained. However, despite the high value of </a:t>
                </a:r>
                <a14:m>
                  <m:oMath xmlns:m="http://schemas.openxmlformats.org/officeDocument/2006/math">
                    <m:sSup>
                      <m:sSupPr>
                        <m:ctrlPr>
                          <a:rPr lang="en-US" sz="2000" b="0" i="1" smtClean="0">
                            <a:solidFill>
                              <a:schemeClr val="accent2"/>
                            </a:solidFill>
                            <a:latin typeface="Cambria Math" panose="02040503050406030204" pitchFamily="18" charset="0"/>
                          </a:rPr>
                        </m:ctrlPr>
                      </m:sSupPr>
                      <m:e>
                        <m:r>
                          <a:rPr lang="en-US" sz="2000" b="0" i="1" smtClean="0">
                            <a:solidFill>
                              <a:schemeClr val="accent2"/>
                            </a:solidFill>
                            <a:latin typeface="Cambria Math" panose="02040503050406030204" pitchFamily="18" charset="0"/>
                          </a:rPr>
                          <m:t>𝑅</m:t>
                        </m:r>
                      </m:e>
                      <m:sup>
                        <m:r>
                          <a:rPr lang="en-US" sz="2000" b="0" i="1" smtClean="0">
                            <a:solidFill>
                              <a:schemeClr val="accent2"/>
                            </a:solidFill>
                            <a:latin typeface="Cambria Math" panose="02040503050406030204" pitchFamily="18" charset="0"/>
                          </a:rPr>
                          <m:t>2</m:t>
                        </m:r>
                      </m:sup>
                    </m:sSup>
                  </m:oMath>
                </a14:m>
                <a:r>
                  <a:rPr lang="en-US" sz="2000" dirty="0">
                    <a:solidFill>
                      <a:schemeClr val="accent2"/>
                    </a:solidFill>
                    <a:latin typeface="Arial Narrow" panose="020B0606020202030204" pitchFamily="34" charset="0"/>
                  </a:rPr>
                  <a:t> the regression model appears to be less correct than methods based on maximum likelihood.</a:t>
                </a:r>
                <a:endParaRPr lang="ru-RU" sz="2000" dirty="0">
                  <a:solidFill>
                    <a:schemeClr val="accent2"/>
                  </a:solidFill>
                  <a:latin typeface="Arial Narrow" panose="020B0606020202030204" pitchFamily="34" charset="0"/>
                </a:endParaRPr>
              </a:p>
            </p:txBody>
          </p:sp>
        </mc:Choice>
        <mc:Fallback>
          <p:sp>
            <p:nvSpPr>
              <p:cNvPr id="12" name="TextBox 11"/>
              <p:cNvSpPr txBox="1">
                <a:spLocks noRot="1" noChangeAspect="1" noMove="1" noResize="1" noEditPoints="1" noAdjustHandles="1" noChangeArrowheads="1" noChangeShapeType="1" noTextEdit="1"/>
              </p:cNvSpPr>
              <p:nvPr/>
            </p:nvSpPr>
            <p:spPr>
              <a:xfrm>
                <a:off x="107502" y="620688"/>
                <a:ext cx="8856985" cy="1015663"/>
              </a:xfrm>
              <a:prstGeom prst="rect">
                <a:avLst/>
              </a:prstGeom>
              <a:blipFill>
                <a:blip r:embed="rId3"/>
                <a:stretch>
                  <a:fillRect l="-757" t="-3614" b="-10241"/>
                </a:stretch>
              </a:blipFill>
            </p:spPr>
            <p:txBody>
              <a:bodyPr/>
              <a:lstStyle/>
              <a:p>
                <a:r>
                  <a:rPr lang="ru-RU">
                    <a:noFill/>
                  </a:rPr>
                  <a:t> </a:t>
                </a:r>
              </a:p>
            </p:txBody>
          </p:sp>
        </mc:Fallback>
      </mc:AlternateContent>
      <p:graphicFrame>
        <p:nvGraphicFramePr>
          <p:cNvPr id="16" name="Диаграмма 15"/>
          <p:cNvGraphicFramePr>
            <a:graphicFrameLocks/>
          </p:cNvGraphicFramePr>
          <p:nvPr>
            <p:extLst>
              <p:ext uri="{D42A27DB-BD31-4B8C-83A1-F6EECF244321}">
                <p14:modId xmlns:p14="http://schemas.microsoft.com/office/powerpoint/2010/main" val="407602284"/>
              </p:ext>
            </p:extLst>
          </p:nvPr>
        </p:nvGraphicFramePr>
        <p:xfrm>
          <a:off x="5436096" y="1844824"/>
          <a:ext cx="3021918" cy="2485148"/>
        </p:xfrm>
        <a:graphic>
          <a:graphicData uri="http://schemas.openxmlformats.org/drawingml/2006/chart">
            <c:chart xmlns:c="http://schemas.openxmlformats.org/drawingml/2006/chart" xmlns:r="http://schemas.openxmlformats.org/officeDocument/2006/relationships" r:id="rId4"/>
          </a:graphicData>
        </a:graphic>
      </p:graphicFrame>
      <mc:AlternateContent xmlns:mc="http://schemas.openxmlformats.org/markup-compatibility/2006" xmlns:a14="http://schemas.microsoft.com/office/drawing/2010/main">
        <mc:Choice Requires="a14">
          <p:sp>
            <p:nvSpPr>
              <p:cNvPr id="17" name="TextBox 16"/>
              <p:cNvSpPr txBox="1"/>
              <p:nvPr/>
            </p:nvSpPr>
            <p:spPr>
              <a:xfrm>
                <a:off x="5868144" y="3333502"/>
                <a:ext cx="1278876" cy="531299"/>
              </a:xfrm>
              <a:prstGeom prst="rect">
                <a:avLst/>
              </a:prstGeom>
              <a:noFill/>
            </p:spPr>
            <p:txBody>
              <a:bodyPr wrap="none" rtlCol="0">
                <a:spAutoFit/>
              </a:bodyPr>
              <a:lstStyle>
                <a:defPPr>
                  <a:defRPr lang="ru-RU"/>
                </a:defPPr>
                <a:lvl1pPr>
                  <a:defRPr sz="2000" b="1" i="1">
                    <a:solidFill>
                      <a:schemeClr val="accent1"/>
                    </a:solidFill>
                    <a:latin typeface="Cambria Math"/>
                  </a:defRPr>
                </a:lvl1pPr>
              </a:lstStyle>
              <a:p>
                <a:pPr/>
                <a14:m>
                  <m:oMathPara xmlns:m="http://schemas.openxmlformats.org/officeDocument/2006/math">
                    <m:oMathParaPr>
                      <m:jc m:val="centerGroup"/>
                    </m:oMathParaPr>
                    <m:oMath xmlns:m="http://schemas.openxmlformats.org/officeDocument/2006/math">
                      <m:r>
                        <a:rPr lang="en-US" sz="1400" smtClean="0">
                          <a:latin typeface="Cambria Math" panose="02040503050406030204" pitchFamily="18" charset="0"/>
                        </a:rPr>
                        <m:t>𝑷</m:t>
                      </m:r>
                      <m:d>
                        <m:dPr>
                          <m:ctrlPr>
                            <a:rPr lang="en-US" sz="1400" i="1">
                              <a:latin typeface="Cambria Math" panose="02040503050406030204" pitchFamily="18" charset="0"/>
                            </a:rPr>
                          </m:ctrlPr>
                        </m:dPr>
                        <m:e>
                          <m:r>
                            <a:rPr lang="en-US" sz="1400">
                              <a:latin typeface="Cambria Math" panose="02040503050406030204" pitchFamily="18" charset="0"/>
                            </a:rPr>
                            <m:t>𝒌</m:t>
                          </m:r>
                        </m:e>
                      </m:d>
                      <m:r>
                        <a:rPr lang="en-US" sz="1400">
                          <a:latin typeface="Cambria Math" panose="02040503050406030204" pitchFamily="18" charset="0"/>
                        </a:rPr>
                        <m:t>~</m:t>
                      </m:r>
                      <m:sSup>
                        <m:sSupPr>
                          <m:ctrlPr>
                            <a:rPr lang="en-US" sz="1400" i="1">
                              <a:latin typeface="Cambria Math" panose="02040503050406030204" pitchFamily="18" charset="0"/>
                            </a:rPr>
                          </m:ctrlPr>
                        </m:sSupPr>
                        <m:e>
                          <m:r>
                            <a:rPr lang="en-US" sz="1400">
                              <a:latin typeface="Cambria Math" panose="02040503050406030204" pitchFamily="18" charset="0"/>
                            </a:rPr>
                            <m:t>𝒆</m:t>
                          </m:r>
                        </m:e>
                        <m:sup>
                          <m:r>
                            <a:rPr lang="en-US" sz="1400">
                              <a:latin typeface="Cambria Math" panose="02040503050406030204" pitchFamily="18" charset="0"/>
                            </a:rPr>
                            <m:t>−</m:t>
                          </m:r>
                          <m:r>
                            <a:rPr lang="en-US" sz="1400">
                              <a:latin typeface="Cambria Math" panose="02040503050406030204" pitchFamily="18" charset="0"/>
                            </a:rPr>
                            <m:t>𝟎</m:t>
                          </m:r>
                          <m:r>
                            <a:rPr lang="en-US" sz="1400">
                              <a:latin typeface="Cambria Math" panose="02040503050406030204" pitchFamily="18" charset="0"/>
                            </a:rPr>
                            <m:t>,</m:t>
                          </m:r>
                          <m:r>
                            <a:rPr lang="en-US" sz="1400">
                              <a:latin typeface="Cambria Math" panose="02040503050406030204" pitchFamily="18" charset="0"/>
                            </a:rPr>
                            <m:t>𝟓𝟗</m:t>
                          </m:r>
                          <m:r>
                            <a:rPr lang="en-US" sz="1400">
                              <a:latin typeface="Cambria Math" panose="02040503050406030204" pitchFamily="18" charset="0"/>
                            </a:rPr>
                            <m:t>𝒌</m:t>
                          </m:r>
                        </m:sup>
                      </m:sSup>
                    </m:oMath>
                  </m:oMathPara>
                </a14:m>
                <a:endParaRPr lang="en-US" sz="1400" dirty="0"/>
              </a:p>
              <a:p>
                <a:pPr algn="ctr"/>
                <a:r>
                  <a:rPr lang="en-US" sz="1400" dirty="0">
                    <a:latin typeface="Cambria Math" panose="02040503050406030204" pitchFamily="18" charset="0"/>
                  </a:rPr>
                  <a:t>R² = 0,9453</a:t>
                </a:r>
                <a:endParaRPr lang="ru-RU" sz="1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5868144" y="3333502"/>
                <a:ext cx="1278876" cy="531299"/>
              </a:xfrm>
              <a:prstGeom prst="rect">
                <a:avLst/>
              </a:prstGeom>
              <a:blipFill>
                <a:blip r:embed="rId5"/>
                <a:stretch>
                  <a:fillRect b="-10345"/>
                </a:stretch>
              </a:blipFill>
            </p:spPr>
            <p:txBody>
              <a:bodyPr/>
              <a:lstStyle/>
              <a:p>
                <a:r>
                  <a:rPr lang="ru-RU">
                    <a:noFill/>
                  </a:rPr>
                  <a:t> </a:t>
                </a:r>
              </a:p>
            </p:txBody>
          </p:sp>
        </mc:Fallback>
      </mc:AlternateContent>
      <p:sp>
        <p:nvSpPr>
          <p:cNvPr id="19" name="Прямоугольник 18"/>
          <p:cNvSpPr/>
          <p:nvPr/>
        </p:nvSpPr>
        <p:spPr>
          <a:xfrm>
            <a:off x="5150622" y="1519509"/>
            <a:ext cx="3961642" cy="646331"/>
          </a:xfrm>
          <a:prstGeom prst="rect">
            <a:avLst/>
          </a:prstGeom>
        </p:spPr>
        <p:txBody>
          <a:bodyPr wrap="square">
            <a:spAutoFit/>
          </a:bodyPr>
          <a:lstStyle/>
          <a:p>
            <a:pPr>
              <a:defRPr sz="1800" b="0" i="0" u="none" strike="noStrike" kern="1200" baseline="0">
                <a:solidFill>
                  <a:srgbClr val="4F81BD"/>
                </a:solidFill>
                <a:latin typeface="Arial Narrow" panose="020B0606020202030204" pitchFamily="34" charset="0"/>
                <a:ea typeface="+mn-ea"/>
                <a:cs typeface="+mn-cs"/>
              </a:defRPr>
            </a:pPr>
            <a:r>
              <a:rPr lang="en-US" dirty="0">
                <a:solidFill>
                  <a:schemeClr val="accent1"/>
                </a:solidFill>
              </a:rPr>
              <a:t>Nodes degree distribution for the UNEG network </a:t>
            </a:r>
            <a:r>
              <a:rPr lang="en-US" sz="1400" dirty="0">
                <a:solidFill>
                  <a:schemeClr val="accent1"/>
                </a:solidFill>
              </a:rPr>
              <a:t>(empirical analog of </a:t>
            </a:r>
            <a:r>
              <a:rPr lang="en-US" sz="1400" dirty="0"/>
              <a:t>probability mass function</a:t>
            </a:r>
            <a:r>
              <a:rPr lang="en-US" sz="1400" dirty="0">
                <a:solidFill>
                  <a:schemeClr val="accent1"/>
                </a:solidFill>
              </a:rPr>
              <a:t>)</a:t>
            </a:r>
            <a:endParaRPr lang="ru-RU" dirty="0">
              <a:solidFill>
                <a:schemeClr val="accent1"/>
              </a:solidFill>
            </a:endParaRPr>
          </a:p>
        </p:txBody>
      </p:sp>
      <p:cxnSp>
        <p:nvCxnSpPr>
          <p:cNvPr id="22" name="Прямая со стрелкой 21"/>
          <p:cNvCxnSpPr>
            <a:cxnSpLocks/>
          </p:cNvCxnSpPr>
          <p:nvPr/>
        </p:nvCxnSpPr>
        <p:spPr>
          <a:xfrm flipH="1" flipV="1">
            <a:off x="6372200" y="2518684"/>
            <a:ext cx="774820" cy="448381"/>
          </a:xfrm>
          <a:prstGeom prst="straightConnector1">
            <a:avLst/>
          </a:prstGeom>
          <a:ln>
            <a:solidFill>
              <a:schemeClr val="bg1">
                <a:lumMod val="50000"/>
              </a:schemeClr>
            </a:solidFill>
            <a:tailEnd type="triangle"/>
          </a:ln>
        </p:spPr>
        <p:style>
          <a:lnRef idx="1">
            <a:schemeClr val="accent6"/>
          </a:lnRef>
          <a:fillRef idx="0">
            <a:schemeClr val="accent6"/>
          </a:fillRef>
          <a:effectRef idx="0">
            <a:schemeClr val="accent6"/>
          </a:effectRef>
          <a:fontRef idx="minor">
            <a:schemeClr val="tx1"/>
          </a:fontRef>
        </p:style>
      </p:cxnSp>
      <p:sp>
        <p:nvSpPr>
          <p:cNvPr id="24" name="Прямоугольник 23"/>
          <p:cNvSpPr/>
          <p:nvPr/>
        </p:nvSpPr>
        <p:spPr>
          <a:xfrm>
            <a:off x="6012160" y="2361206"/>
            <a:ext cx="360040" cy="32332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Narrow" panose="020B0606020202030204" pitchFamily="34" charset="0"/>
            </a:endParaRPr>
          </a:p>
        </p:txBody>
      </p:sp>
      <p:sp>
        <p:nvSpPr>
          <p:cNvPr id="25" name="Прямоугольник 24"/>
          <p:cNvSpPr/>
          <p:nvPr/>
        </p:nvSpPr>
        <p:spPr>
          <a:xfrm>
            <a:off x="7117194" y="2566614"/>
            <a:ext cx="1700860" cy="738664"/>
          </a:xfrm>
          <a:prstGeom prst="rect">
            <a:avLst/>
          </a:prstGeom>
          <a:ln w="28575">
            <a:solidFill>
              <a:srgbClr val="C00000"/>
            </a:solidFill>
          </a:ln>
        </p:spPr>
        <p:txBody>
          <a:bodyPr wrap="square">
            <a:spAutoFit/>
          </a:bodyPr>
          <a:lstStyle/>
          <a:p>
            <a:pPr algn="ctr"/>
            <a:r>
              <a:rPr lang="ru-RU" sz="1400" dirty="0">
                <a:latin typeface="Arial Narrow" panose="020B0606020202030204" pitchFamily="34" charset="0"/>
              </a:rPr>
              <a:t>2 </a:t>
            </a:r>
            <a:r>
              <a:rPr lang="en-US" sz="1400" dirty="0">
                <a:latin typeface="Arial Narrow" panose="020B0606020202030204" pitchFamily="34" charset="0"/>
              </a:rPr>
              <a:t>points contains information about </a:t>
            </a:r>
            <a:r>
              <a:rPr lang="ru-RU" sz="1400">
                <a:latin typeface="Arial Narrow" panose="020B0606020202030204" pitchFamily="34" charset="0"/>
              </a:rPr>
              <a:t>65% </a:t>
            </a:r>
            <a:r>
              <a:rPr lang="en-US" sz="1400">
                <a:latin typeface="Arial Narrow" panose="020B0606020202030204" pitchFamily="34" charset="0"/>
              </a:rPr>
              <a:t>of all nodes</a:t>
            </a:r>
            <a:endParaRPr lang="ru-RU" sz="1400" dirty="0"/>
          </a:p>
        </p:txBody>
      </p:sp>
      <p:sp>
        <p:nvSpPr>
          <p:cNvPr id="27" name="TextBox 26"/>
          <p:cNvSpPr txBox="1"/>
          <p:nvPr/>
        </p:nvSpPr>
        <p:spPr>
          <a:xfrm>
            <a:off x="5021416" y="4257092"/>
            <a:ext cx="3943072" cy="2092881"/>
          </a:xfrm>
          <a:prstGeom prst="rect">
            <a:avLst/>
          </a:prstGeom>
          <a:noFill/>
        </p:spPr>
        <p:txBody>
          <a:bodyPr wrap="square" rtlCol="0">
            <a:spAutoFit/>
          </a:bodyPr>
          <a:lstStyle/>
          <a:p>
            <a:pPr algn="just"/>
            <a:r>
              <a:rPr lang="en-US" sz="1600" b="1" dirty="0">
                <a:latin typeface="Arial Narrow" panose="020B0606020202030204" pitchFamily="34" charset="0"/>
              </a:rPr>
              <a:t>Using of a regression </a:t>
            </a:r>
            <a:r>
              <a:rPr lang="en-US" sz="1600" dirty="0">
                <a:latin typeface="Arial Narrow" panose="020B0606020202030204" pitchFamily="34" charset="0"/>
              </a:rPr>
              <a:t>model for the probability mass function of discrete random variable </a:t>
            </a:r>
            <a:r>
              <a:rPr lang="en-US" sz="1600" b="1" dirty="0">
                <a:latin typeface="Arial Narrow" panose="020B0606020202030204" pitchFamily="34" charset="0"/>
              </a:rPr>
              <a:t>is</a:t>
            </a:r>
            <a:r>
              <a:rPr lang="en-US" dirty="0"/>
              <a:t> </a:t>
            </a:r>
            <a:r>
              <a:rPr lang="en-US" sz="1600" b="1" dirty="0">
                <a:latin typeface="Arial Narrow" panose="020B0606020202030204" pitchFamily="34" charset="0"/>
              </a:rPr>
              <a:t>incorrect</a:t>
            </a:r>
            <a:r>
              <a:rPr lang="en-US" sz="1600" dirty="0">
                <a:latin typeface="Arial Narrow" panose="020B0606020202030204" pitchFamily="34" charset="0"/>
              </a:rPr>
              <a:t>, because of the violation of the Gauss–Markov theorem assumption about homoscedasticity of errors. </a:t>
            </a:r>
            <a:r>
              <a:rPr lang="en-US" sz="1600" b="1" dirty="0">
                <a:latin typeface="Arial Narrow" panose="020B0606020202030204" pitchFamily="34" charset="0"/>
              </a:rPr>
              <a:t>Akaike information criterion (AIC) </a:t>
            </a:r>
            <a:r>
              <a:rPr lang="en-US" sz="1600" dirty="0">
                <a:latin typeface="Arial Narrow" panose="020B0606020202030204" pitchFamily="34" charset="0"/>
              </a:rPr>
              <a:t>and </a:t>
            </a:r>
            <a:r>
              <a:rPr lang="en-US" sz="1600" b="1" dirty="0">
                <a:latin typeface="Arial Narrow" panose="020B0606020202030204" pitchFamily="34" charset="0"/>
              </a:rPr>
              <a:t>Bayesian information criterion (BIC) </a:t>
            </a:r>
            <a:r>
              <a:rPr lang="en-US" sz="1600" dirty="0">
                <a:latin typeface="Arial Narrow" panose="020B0606020202030204" pitchFamily="34" charset="0"/>
              </a:rPr>
              <a:t>could be used</a:t>
            </a:r>
            <a:r>
              <a:rPr lang="en-US" sz="1600" b="1" dirty="0">
                <a:latin typeface="Arial Narrow" panose="020B0606020202030204" pitchFamily="34" charset="0"/>
              </a:rPr>
              <a:t> instead </a:t>
            </a:r>
            <a:r>
              <a:rPr lang="en-US" sz="1600" dirty="0">
                <a:latin typeface="Arial Narrow" panose="020B0606020202030204" pitchFamily="34" charset="0"/>
              </a:rPr>
              <a:t>of the regression model .</a:t>
            </a:r>
          </a:p>
        </p:txBody>
      </p:sp>
      <p:sp>
        <p:nvSpPr>
          <p:cNvPr id="8" name="Прямоугольник 7"/>
          <p:cNvSpPr/>
          <p:nvPr/>
        </p:nvSpPr>
        <p:spPr>
          <a:xfrm>
            <a:off x="2438" y="1637719"/>
            <a:ext cx="5416290" cy="369332"/>
          </a:xfrm>
          <a:prstGeom prst="rect">
            <a:avLst/>
          </a:prstGeom>
        </p:spPr>
        <p:txBody>
          <a:bodyPr wrap="square">
            <a:spAutoFit/>
          </a:bodyPr>
          <a:lstStyle/>
          <a:p>
            <a:r>
              <a:rPr lang="en-US" dirty="0">
                <a:solidFill>
                  <a:schemeClr val="accent1"/>
                </a:solidFill>
              </a:rPr>
              <a:t>Degree distributions law from the previous researches</a:t>
            </a:r>
            <a:r>
              <a:rPr lang="en-US" sz="1200" dirty="0">
                <a:solidFill>
                  <a:schemeClr val="accent1"/>
                </a:solidFill>
              </a:rPr>
              <a:t>*</a:t>
            </a:r>
            <a:endParaRPr lang="ru-RU" dirty="0"/>
          </a:p>
        </p:txBody>
      </p:sp>
      <p:sp>
        <p:nvSpPr>
          <p:cNvPr id="9" name="Прямоугольник 8"/>
          <p:cNvSpPr/>
          <p:nvPr/>
        </p:nvSpPr>
        <p:spPr>
          <a:xfrm>
            <a:off x="4993054" y="6358636"/>
            <a:ext cx="3988802" cy="430887"/>
          </a:xfrm>
          <a:prstGeom prst="rect">
            <a:avLst/>
          </a:prstGeom>
        </p:spPr>
        <p:txBody>
          <a:bodyPr wrap="square">
            <a:spAutoFit/>
          </a:bodyPr>
          <a:lstStyle/>
          <a:p>
            <a:r>
              <a:rPr lang="ru-RU" sz="1100" dirty="0">
                <a:latin typeface="Arial Narrow" panose="020B0606020202030204" pitchFamily="34" charset="0"/>
              </a:rPr>
              <a:t>*G. A. </a:t>
            </a:r>
            <a:r>
              <a:rPr lang="ru-RU" sz="1100" dirty="0" err="1">
                <a:latin typeface="Arial Narrow" panose="020B0606020202030204" pitchFamily="34" charset="0"/>
              </a:rPr>
              <a:t>Pagani</a:t>
            </a:r>
            <a:r>
              <a:rPr lang="ru-RU" sz="1100" dirty="0">
                <a:latin typeface="Arial Narrow" panose="020B0606020202030204" pitchFamily="34" charset="0"/>
              </a:rPr>
              <a:t>, M. </a:t>
            </a:r>
            <a:r>
              <a:rPr lang="ru-RU" sz="1100" dirty="0" err="1">
                <a:latin typeface="Arial Narrow" panose="020B0606020202030204" pitchFamily="34" charset="0"/>
              </a:rPr>
              <a:t>Aiello</a:t>
            </a:r>
            <a:r>
              <a:rPr lang="ru-RU" sz="1100" dirty="0">
                <a:latin typeface="Arial Narrow" panose="020B0606020202030204" pitchFamily="34" charset="0"/>
              </a:rPr>
              <a:t> </a:t>
            </a:r>
            <a:r>
              <a:rPr lang="ru-RU" sz="1100" dirty="0" err="1">
                <a:latin typeface="Arial Narrow" panose="020B0606020202030204" pitchFamily="34" charset="0"/>
              </a:rPr>
              <a:t>The</a:t>
            </a:r>
            <a:r>
              <a:rPr lang="ru-RU" sz="1100" dirty="0">
                <a:latin typeface="Arial Narrow" panose="020B0606020202030204" pitchFamily="34" charset="0"/>
              </a:rPr>
              <a:t> </a:t>
            </a:r>
            <a:r>
              <a:rPr lang="ru-RU" sz="1100" dirty="0" err="1">
                <a:latin typeface="Arial Narrow" panose="020B0606020202030204" pitchFamily="34" charset="0"/>
              </a:rPr>
              <a:t>Power</a:t>
            </a:r>
            <a:r>
              <a:rPr lang="ru-RU" sz="1100" dirty="0">
                <a:latin typeface="Arial Narrow" panose="020B0606020202030204" pitchFamily="34" charset="0"/>
              </a:rPr>
              <a:t> </a:t>
            </a:r>
            <a:r>
              <a:rPr lang="ru-RU" sz="1100" dirty="0" err="1">
                <a:latin typeface="Arial Narrow" panose="020B0606020202030204" pitchFamily="34" charset="0"/>
              </a:rPr>
              <a:t>Grid</a:t>
            </a:r>
            <a:r>
              <a:rPr lang="ru-RU" sz="1100" dirty="0">
                <a:latin typeface="Arial Narrow" panose="020B0606020202030204" pitchFamily="34" charset="0"/>
              </a:rPr>
              <a:t> </a:t>
            </a:r>
            <a:r>
              <a:rPr lang="ru-RU" sz="1100" dirty="0" err="1">
                <a:latin typeface="Arial Narrow" panose="020B0606020202030204" pitchFamily="34" charset="0"/>
              </a:rPr>
              <a:t>as</a:t>
            </a:r>
            <a:r>
              <a:rPr lang="ru-RU" sz="1100" dirty="0">
                <a:latin typeface="Arial Narrow" panose="020B0606020202030204" pitchFamily="34" charset="0"/>
              </a:rPr>
              <a:t> a </a:t>
            </a:r>
            <a:r>
              <a:rPr lang="ru-RU" sz="1100" dirty="0" err="1">
                <a:latin typeface="Arial Narrow" panose="020B0606020202030204" pitchFamily="34" charset="0"/>
              </a:rPr>
              <a:t>Complex</a:t>
            </a:r>
            <a:r>
              <a:rPr lang="ru-RU" sz="1100" dirty="0">
                <a:latin typeface="Arial Narrow" panose="020B0606020202030204" pitchFamily="34" charset="0"/>
              </a:rPr>
              <a:t> </a:t>
            </a:r>
            <a:r>
              <a:rPr lang="ru-RU" sz="1100" dirty="0" err="1">
                <a:latin typeface="Arial Narrow" panose="020B0606020202030204" pitchFamily="34" charset="0"/>
              </a:rPr>
              <a:t>Network</a:t>
            </a:r>
            <a:r>
              <a:rPr lang="ru-RU" sz="1100" dirty="0">
                <a:latin typeface="Arial Narrow" panose="020B0606020202030204" pitchFamily="34" charset="0"/>
              </a:rPr>
              <a:t>: a </a:t>
            </a:r>
            <a:r>
              <a:rPr lang="ru-RU" sz="1100" dirty="0" err="1">
                <a:latin typeface="Arial Narrow" panose="020B0606020202030204" pitchFamily="34" charset="0"/>
              </a:rPr>
              <a:t>Survey</a:t>
            </a:r>
            <a:r>
              <a:rPr lang="ru-RU" sz="1100" dirty="0">
                <a:latin typeface="Arial Narrow" panose="020B0606020202030204" pitchFamily="34" charset="0"/>
              </a:rPr>
              <a:t> // </a:t>
            </a:r>
            <a:r>
              <a:rPr lang="ru-RU" sz="1100" dirty="0" err="1">
                <a:latin typeface="Arial Narrow" panose="020B0606020202030204" pitchFamily="34" charset="0"/>
              </a:rPr>
              <a:t>Physica</a:t>
            </a:r>
            <a:r>
              <a:rPr lang="ru-RU" sz="1100" dirty="0">
                <a:latin typeface="Arial Narrow" panose="020B0606020202030204" pitchFamily="34" charset="0"/>
              </a:rPr>
              <a:t> A: </a:t>
            </a:r>
            <a:r>
              <a:rPr lang="ru-RU" sz="1100" dirty="0" err="1">
                <a:latin typeface="Arial Narrow" panose="020B0606020202030204" pitchFamily="34" charset="0"/>
              </a:rPr>
              <a:t>Statistical</a:t>
            </a:r>
            <a:r>
              <a:rPr lang="ru-RU" sz="1100" dirty="0">
                <a:latin typeface="Arial Narrow" panose="020B0606020202030204" pitchFamily="34" charset="0"/>
              </a:rPr>
              <a:t> </a:t>
            </a:r>
            <a:r>
              <a:rPr lang="ru-RU" sz="1100" dirty="0" err="1">
                <a:latin typeface="Arial Narrow" panose="020B0606020202030204" pitchFamily="34" charset="0"/>
              </a:rPr>
              <a:t>Mechanics</a:t>
            </a:r>
            <a:r>
              <a:rPr lang="ru-RU" sz="1100" dirty="0">
                <a:latin typeface="Arial Narrow" panose="020B0606020202030204" pitchFamily="34" charset="0"/>
              </a:rPr>
              <a:t> </a:t>
            </a:r>
            <a:r>
              <a:rPr lang="ru-RU" sz="1100" dirty="0" err="1">
                <a:latin typeface="Arial Narrow" panose="020B0606020202030204" pitchFamily="34" charset="0"/>
              </a:rPr>
              <a:t>and</a:t>
            </a:r>
            <a:r>
              <a:rPr lang="ru-RU" sz="1100" dirty="0">
                <a:latin typeface="Arial Narrow" panose="020B0606020202030204" pitchFamily="34" charset="0"/>
              </a:rPr>
              <a:t> </a:t>
            </a:r>
            <a:r>
              <a:rPr lang="ru-RU" sz="1100" dirty="0" err="1">
                <a:latin typeface="Arial Narrow" panose="020B0606020202030204" pitchFamily="34" charset="0"/>
              </a:rPr>
              <a:t>its</a:t>
            </a:r>
            <a:r>
              <a:rPr lang="ru-RU" sz="1100" dirty="0">
                <a:latin typeface="Arial Narrow" panose="020B0606020202030204" pitchFamily="34" charset="0"/>
              </a:rPr>
              <a:t> </a:t>
            </a:r>
            <a:r>
              <a:rPr lang="ru-RU" sz="1100" dirty="0" err="1">
                <a:latin typeface="Arial Narrow" panose="020B0606020202030204" pitchFamily="34" charset="0"/>
              </a:rPr>
              <a:t>Applications</a:t>
            </a:r>
            <a:r>
              <a:rPr lang="ru-RU" sz="1100" dirty="0">
                <a:latin typeface="Arial Narrow" panose="020B0606020202030204" pitchFamily="34" charset="0"/>
              </a:rPr>
              <a:t> 05/2011; 392 (11)</a:t>
            </a:r>
          </a:p>
        </p:txBody>
      </p:sp>
      <p:cxnSp>
        <p:nvCxnSpPr>
          <p:cNvPr id="13" name="Прямая соединительная линия 12"/>
          <p:cNvCxnSpPr>
            <a:cxnSpLocks/>
          </p:cNvCxnSpPr>
          <p:nvPr/>
        </p:nvCxnSpPr>
        <p:spPr>
          <a:xfrm>
            <a:off x="6084168" y="3319909"/>
            <a:ext cx="862887" cy="529370"/>
          </a:xfrm>
          <a:prstGeom prst="line">
            <a:avLst/>
          </a:prstGeom>
        </p:spPr>
        <p:style>
          <a:lnRef idx="1">
            <a:schemeClr val="accent2"/>
          </a:lnRef>
          <a:fillRef idx="0">
            <a:schemeClr val="accent2"/>
          </a:fillRef>
          <a:effectRef idx="0">
            <a:schemeClr val="accent2"/>
          </a:effectRef>
          <a:fontRef idx="minor">
            <a:schemeClr val="tx1"/>
          </a:fontRef>
        </p:style>
      </p:cxnSp>
      <p:cxnSp>
        <p:nvCxnSpPr>
          <p:cNvPr id="26" name="Прямая соединительная линия 25"/>
          <p:cNvCxnSpPr>
            <a:cxnSpLocks/>
          </p:cNvCxnSpPr>
          <p:nvPr/>
        </p:nvCxnSpPr>
        <p:spPr>
          <a:xfrm flipV="1">
            <a:off x="6084168" y="3359356"/>
            <a:ext cx="862887" cy="489923"/>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80307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4151" y="296571"/>
            <a:ext cx="7730257" cy="400110"/>
          </a:xfrm>
          <a:prstGeom prst="rect">
            <a:avLst/>
          </a:prstGeom>
          <a:noFill/>
        </p:spPr>
        <p:txBody>
          <a:bodyPr wrap="square" rtlCol="0">
            <a:spAutoFit/>
          </a:bodyPr>
          <a:lstStyle/>
          <a:p>
            <a:r>
              <a:rPr lang="en-US" sz="2000" b="1" dirty="0">
                <a:solidFill>
                  <a:schemeClr val="bg1"/>
                </a:solidFill>
                <a:latin typeface="Arial Narrow" panose="020B0606020202030204" pitchFamily="34" charset="0"/>
              </a:rPr>
              <a:t>UNEG NODES DEGREE DISTRIBUTION ANALYSIS</a:t>
            </a:r>
            <a:endParaRPr lang="ru-RU" sz="2000" b="1" dirty="0">
              <a:solidFill>
                <a:schemeClr val="bg1"/>
              </a:solidFill>
              <a:latin typeface="Arial Narrow" panose="020B0606020202030204" pitchFamily="34" charset="0"/>
            </a:endParaRPr>
          </a:p>
        </p:txBody>
      </p:sp>
      <p:sp>
        <p:nvSpPr>
          <p:cNvPr id="11" name="TextBox 10"/>
          <p:cNvSpPr txBox="1"/>
          <p:nvPr/>
        </p:nvSpPr>
        <p:spPr>
          <a:xfrm>
            <a:off x="8797104" y="296571"/>
            <a:ext cx="478168" cy="400110"/>
          </a:xfrm>
          <a:prstGeom prst="rect">
            <a:avLst/>
          </a:prstGeom>
          <a:noFill/>
        </p:spPr>
        <p:txBody>
          <a:bodyPr wrap="square" rtlCol="0">
            <a:spAutoFit/>
          </a:bodyPr>
          <a:lstStyle/>
          <a:p>
            <a:r>
              <a:rPr lang="ru-RU" sz="2000" b="1" dirty="0">
                <a:solidFill>
                  <a:schemeClr val="bg1"/>
                </a:solidFill>
                <a:latin typeface="Arial Narrow" panose="020B0606020202030204" pitchFamily="34" charset="0"/>
              </a:rPr>
              <a:t>7</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31" y="2332978"/>
            <a:ext cx="9020175" cy="2425197"/>
          </a:xfrm>
          <a:prstGeom prst="rect">
            <a:avLst/>
          </a:prstGeom>
        </p:spPr>
      </p:pic>
      <p:pic>
        <p:nvPicPr>
          <p:cNvPr id="4" name="Рисунок 3"/>
          <p:cNvPicPr>
            <a:picLocks noChangeAspect="1"/>
          </p:cNvPicPr>
          <p:nvPr/>
        </p:nvPicPr>
        <p:blipFill>
          <a:blip r:embed="rId3"/>
          <a:stretch>
            <a:fillRect/>
          </a:stretch>
        </p:blipFill>
        <p:spPr>
          <a:xfrm>
            <a:off x="3601938" y="4993180"/>
            <a:ext cx="478168" cy="215947"/>
          </a:xfrm>
          <a:prstGeom prst="rect">
            <a:avLst/>
          </a:prstGeom>
        </p:spPr>
      </p:pic>
      <p:pic>
        <p:nvPicPr>
          <p:cNvPr id="6" name="Рисунок 5"/>
          <p:cNvPicPr>
            <a:picLocks noChangeAspect="1"/>
          </p:cNvPicPr>
          <p:nvPr/>
        </p:nvPicPr>
        <p:blipFill>
          <a:blip r:embed="rId4">
            <a:clrChange>
              <a:clrFrom>
                <a:srgbClr val="FFFFFF"/>
              </a:clrFrom>
              <a:clrTo>
                <a:srgbClr val="FFFFFF">
                  <a:alpha val="0"/>
                </a:srgbClr>
              </a:clrTo>
            </a:clrChange>
          </a:blip>
          <a:stretch>
            <a:fillRect/>
          </a:stretch>
        </p:blipFill>
        <p:spPr>
          <a:xfrm>
            <a:off x="107504" y="4682265"/>
            <a:ext cx="8856984" cy="311861"/>
          </a:xfrm>
          <a:prstGeom prst="rect">
            <a:avLst/>
          </a:prstGeom>
        </p:spPr>
      </p:pic>
      <p:pic>
        <p:nvPicPr>
          <p:cNvPr id="7" name="Рисунок 6"/>
          <p:cNvPicPr>
            <a:picLocks noChangeAspect="1"/>
          </p:cNvPicPr>
          <p:nvPr/>
        </p:nvPicPr>
        <p:blipFill>
          <a:blip r:embed="rId5"/>
          <a:stretch>
            <a:fillRect/>
          </a:stretch>
        </p:blipFill>
        <p:spPr>
          <a:xfrm>
            <a:off x="1084385" y="4931577"/>
            <a:ext cx="470198" cy="257851"/>
          </a:xfrm>
          <a:prstGeom prst="rect">
            <a:avLst/>
          </a:prstGeom>
        </p:spPr>
      </p:pic>
      <p:sp>
        <p:nvSpPr>
          <p:cNvPr id="8" name="Прямоугольник 7"/>
          <p:cNvSpPr/>
          <p:nvPr/>
        </p:nvSpPr>
        <p:spPr>
          <a:xfrm>
            <a:off x="1554583" y="4890014"/>
            <a:ext cx="2047355" cy="400110"/>
          </a:xfrm>
          <a:prstGeom prst="rect">
            <a:avLst/>
          </a:prstGeom>
        </p:spPr>
        <p:txBody>
          <a:bodyPr wrap="none">
            <a:spAutoFit/>
          </a:bodyPr>
          <a:lstStyle/>
          <a:p>
            <a:r>
              <a:rPr lang="ru-RU" sz="2000" b="1" dirty="0">
                <a:latin typeface="Arial Narrow" panose="020B0606020202030204" pitchFamily="34" charset="0"/>
              </a:rPr>
              <a:t>Сеть ЕНЭС (факт)</a:t>
            </a:r>
            <a:endParaRPr lang="ru-RU" sz="2000" b="1" dirty="0"/>
          </a:p>
        </p:txBody>
      </p:sp>
      <p:sp>
        <p:nvSpPr>
          <p:cNvPr id="12" name="TextBox 11"/>
          <p:cNvSpPr txBox="1"/>
          <p:nvPr/>
        </p:nvSpPr>
        <p:spPr>
          <a:xfrm>
            <a:off x="35496" y="612288"/>
            <a:ext cx="8814649" cy="1631216"/>
          </a:xfrm>
          <a:prstGeom prst="rect">
            <a:avLst/>
          </a:prstGeom>
          <a:noFill/>
        </p:spPr>
        <p:txBody>
          <a:bodyPr wrap="square" rtlCol="0">
            <a:spAutoFit/>
          </a:bodyPr>
          <a:lstStyle/>
          <a:p>
            <a:r>
              <a:rPr lang="en-US" sz="2000" dirty="0">
                <a:solidFill>
                  <a:schemeClr val="accent2"/>
                </a:solidFill>
                <a:latin typeface="Arial Narrow" panose="020B0606020202030204" pitchFamily="34" charset="0"/>
              </a:rPr>
              <a:t>Poisson distribution could well approximate the empirical UNEG distribution for low </a:t>
            </a:r>
          </a:p>
          <a:p>
            <a:r>
              <a:rPr lang="en-US" sz="2000" dirty="0">
                <a:solidFill>
                  <a:schemeClr val="accent2"/>
                </a:solidFill>
                <a:latin typeface="Arial Narrow" panose="020B0606020202030204" pitchFamily="34" charset="0"/>
              </a:rPr>
              <a:t>degrees of nodes, and Geometric distribution – for high degrees of nodes. Negative binomial distribution could have a head like a Poisson distribution and a tail like a Geometric distribution and better approximate the UNEG nodes degree distribution. Nevertheless, </a:t>
            </a:r>
          </a:p>
          <a:p>
            <a:r>
              <a:rPr lang="en-US" sz="2000" dirty="0">
                <a:solidFill>
                  <a:schemeClr val="accent2"/>
                </a:solidFill>
                <a:latin typeface="Arial Narrow" panose="020B0606020202030204" pitchFamily="34" charset="0"/>
              </a:rPr>
              <a:t>chi-square test rejects using all of them for the UNEG.</a:t>
            </a:r>
            <a:endParaRPr lang="ru-RU" sz="2000" dirty="0">
              <a:solidFill>
                <a:schemeClr val="accent2"/>
              </a:solidFill>
              <a:latin typeface="Arial Narrow" panose="020B0606020202030204" pitchFamily="34" charset="0"/>
            </a:endParaRPr>
          </a:p>
        </p:txBody>
      </p:sp>
      <p:sp>
        <p:nvSpPr>
          <p:cNvPr id="15" name="Прямоугольник 14"/>
          <p:cNvSpPr/>
          <p:nvPr/>
        </p:nvSpPr>
        <p:spPr>
          <a:xfrm>
            <a:off x="505333" y="4721509"/>
            <a:ext cx="1060509" cy="2610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3011627" y="4715407"/>
            <a:ext cx="2064429" cy="2610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6439811" y="4701908"/>
            <a:ext cx="1372549" cy="2610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1653993" y="4992179"/>
            <a:ext cx="1848535" cy="2610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p:cNvSpPr txBox="1"/>
          <p:nvPr/>
        </p:nvSpPr>
        <p:spPr>
          <a:xfrm>
            <a:off x="422938" y="4692891"/>
            <a:ext cx="1231055" cy="307777"/>
          </a:xfrm>
          <a:prstGeom prst="rect">
            <a:avLst/>
          </a:prstGeom>
          <a:noFill/>
        </p:spPr>
        <p:txBody>
          <a:bodyPr wrap="square" rtlCol="0">
            <a:spAutoFit/>
          </a:bodyPr>
          <a:lstStyle/>
          <a:p>
            <a:r>
              <a:rPr lang="en-US" sz="1400" dirty="0">
                <a:latin typeface="Arial Narrow" panose="020B0606020202030204" pitchFamily="34" charset="0"/>
                <a:cs typeface="Arial" charset="0"/>
              </a:rPr>
              <a:t>Zeta distribution</a:t>
            </a:r>
            <a:endParaRPr lang="ru-RU" sz="1400" dirty="0">
              <a:latin typeface="Arial Narrow" panose="020B0606020202030204" pitchFamily="34" charset="0"/>
              <a:cs typeface="Arial" charset="0"/>
            </a:endParaRPr>
          </a:p>
        </p:txBody>
      </p:sp>
      <p:sp>
        <p:nvSpPr>
          <p:cNvPr id="14" name="TextBox 13"/>
          <p:cNvSpPr txBox="1"/>
          <p:nvPr/>
        </p:nvSpPr>
        <p:spPr>
          <a:xfrm>
            <a:off x="3045534" y="4684940"/>
            <a:ext cx="1656184" cy="307777"/>
          </a:xfrm>
          <a:prstGeom prst="rect">
            <a:avLst/>
          </a:prstGeom>
          <a:noFill/>
        </p:spPr>
        <p:txBody>
          <a:bodyPr wrap="square" rtlCol="0">
            <a:spAutoFit/>
          </a:bodyPr>
          <a:lstStyle/>
          <a:p>
            <a:r>
              <a:rPr lang="en-US" sz="1400" dirty="0">
                <a:latin typeface="Arial Narrow" panose="020B0606020202030204" pitchFamily="34" charset="0"/>
                <a:cs typeface="Arial" charset="0"/>
              </a:rPr>
              <a:t>Geometric distribution</a:t>
            </a:r>
            <a:endParaRPr lang="ru-RU" sz="1400" dirty="0">
              <a:latin typeface="Arial Narrow" panose="020B0606020202030204" pitchFamily="34" charset="0"/>
              <a:cs typeface="Arial" charset="0"/>
            </a:endParaRPr>
          </a:p>
        </p:txBody>
      </p:sp>
      <p:sp>
        <p:nvSpPr>
          <p:cNvPr id="21" name="TextBox 20"/>
          <p:cNvSpPr txBox="1"/>
          <p:nvPr/>
        </p:nvSpPr>
        <p:spPr>
          <a:xfrm>
            <a:off x="6388486" y="4670104"/>
            <a:ext cx="1638988" cy="307777"/>
          </a:xfrm>
          <a:prstGeom prst="rect">
            <a:avLst/>
          </a:prstGeom>
          <a:noFill/>
        </p:spPr>
        <p:txBody>
          <a:bodyPr wrap="square" rtlCol="0">
            <a:spAutoFit/>
          </a:bodyPr>
          <a:lstStyle/>
          <a:p>
            <a:r>
              <a:rPr lang="en-US" sz="1400" dirty="0">
                <a:latin typeface="Arial Narrow" panose="020B0606020202030204" pitchFamily="34" charset="0"/>
                <a:cs typeface="Arial" charset="0"/>
              </a:rPr>
              <a:t>Poisson distribution</a:t>
            </a:r>
            <a:endParaRPr lang="ru-RU" sz="1400" dirty="0">
              <a:latin typeface="Arial Narrow" panose="020B0606020202030204" pitchFamily="34" charset="0"/>
              <a:cs typeface="Arial" charset="0"/>
            </a:endParaRPr>
          </a:p>
        </p:txBody>
      </p:sp>
      <p:sp>
        <p:nvSpPr>
          <p:cNvPr id="23" name="TextBox 22"/>
          <p:cNvSpPr txBox="1"/>
          <p:nvPr/>
        </p:nvSpPr>
        <p:spPr>
          <a:xfrm>
            <a:off x="1633348" y="4936180"/>
            <a:ext cx="2020368" cy="307777"/>
          </a:xfrm>
          <a:prstGeom prst="rect">
            <a:avLst/>
          </a:prstGeom>
          <a:noFill/>
        </p:spPr>
        <p:txBody>
          <a:bodyPr wrap="square" rtlCol="0">
            <a:spAutoFit/>
          </a:bodyPr>
          <a:lstStyle/>
          <a:p>
            <a:r>
              <a:rPr lang="en-US" sz="1400" dirty="0">
                <a:latin typeface="Arial Narrow" panose="020B0606020202030204" pitchFamily="34" charset="0"/>
                <a:cs typeface="Arial" charset="0"/>
              </a:rPr>
              <a:t>Empirical UNEG distribution</a:t>
            </a:r>
            <a:endParaRPr lang="ru-RU" sz="1400" dirty="0">
              <a:latin typeface="Arial Narrow" panose="020B0606020202030204" pitchFamily="34" charset="0"/>
              <a:cs typeface="Arial" charset="0"/>
            </a:endParaRPr>
          </a:p>
        </p:txBody>
      </p:sp>
      <p:sp>
        <p:nvSpPr>
          <p:cNvPr id="24" name="TextBox 23"/>
          <p:cNvSpPr txBox="1"/>
          <p:nvPr/>
        </p:nvSpPr>
        <p:spPr>
          <a:xfrm>
            <a:off x="4023761" y="4945388"/>
            <a:ext cx="2286032" cy="307777"/>
          </a:xfrm>
          <a:prstGeom prst="rect">
            <a:avLst/>
          </a:prstGeom>
          <a:noFill/>
        </p:spPr>
        <p:txBody>
          <a:bodyPr wrap="square" rtlCol="0">
            <a:spAutoFit/>
          </a:bodyPr>
          <a:lstStyle/>
          <a:p>
            <a:r>
              <a:rPr lang="en-US" sz="1400" dirty="0">
                <a:latin typeface="Arial Narrow" panose="020B0606020202030204" pitchFamily="34" charset="0"/>
                <a:cs typeface="Arial" charset="0"/>
              </a:rPr>
              <a:t>Negative binomial distribution</a:t>
            </a:r>
            <a:endParaRPr lang="ru-RU" sz="1400" dirty="0">
              <a:latin typeface="Arial Narrow" panose="020B0606020202030204" pitchFamily="34" charset="0"/>
              <a:cs typeface="Arial" charset="0"/>
            </a:endParaRPr>
          </a:p>
        </p:txBody>
      </p:sp>
      <mc:AlternateContent xmlns:mc="http://schemas.openxmlformats.org/markup-compatibility/2006" xmlns:a14="http://schemas.microsoft.com/office/drawing/2010/main">
        <mc:Choice Requires="a14">
          <p:sp>
            <p:nvSpPr>
              <p:cNvPr id="9" name="Прямоугольник 8"/>
              <p:cNvSpPr/>
              <p:nvPr/>
            </p:nvSpPr>
            <p:spPr>
              <a:xfrm>
                <a:off x="5991293" y="4893013"/>
                <a:ext cx="2823081" cy="3797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i="1">
                          <a:latin typeface="Cambria Math" panose="02040503050406030204" pitchFamily="18" charset="0"/>
                        </a:rPr>
                        <m:t>𝑃</m:t>
                      </m:r>
                      <m:d>
                        <m:dPr>
                          <m:ctrlPr>
                            <a:rPr lang="ru-RU" i="1">
                              <a:latin typeface="Cambria Math" panose="02040503050406030204" pitchFamily="18" charset="0"/>
                            </a:rPr>
                          </m:ctrlPr>
                        </m:dPr>
                        <m:e>
                          <m:r>
                            <a:rPr lang="ru-RU" i="1">
                              <a:latin typeface="Cambria Math" panose="02040503050406030204" pitchFamily="18" charset="0"/>
                            </a:rPr>
                            <m:t>𝑘</m:t>
                          </m:r>
                        </m:e>
                      </m:d>
                      <m:r>
                        <a:rPr lang="ru-RU" i="1">
                          <a:latin typeface="Cambria Math" panose="02040503050406030204" pitchFamily="18" charset="0"/>
                        </a:rPr>
                        <m:t>= </m:t>
                      </m:r>
                      <m:sSubSup>
                        <m:sSubSupPr>
                          <m:ctrlPr>
                            <a:rPr lang="ru-RU" i="1">
                              <a:latin typeface="Cambria Math" panose="02040503050406030204" pitchFamily="18" charset="0"/>
                            </a:rPr>
                          </m:ctrlPr>
                        </m:sSubSupPr>
                        <m:e>
                          <m:r>
                            <a:rPr lang="ru-RU" i="1">
                              <a:latin typeface="Cambria Math" panose="02040503050406030204" pitchFamily="18" charset="0"/>
                            </a:rPr>
                            <m:t>𝐶</m:t>
                          </m:r>
                        </m:e>
                        <m:sub>
                          <m:r>
                            <a:rPr lang="ru-RU" i="1">
                              <a:latin typeface="Cambria Math" panose="02040503050406030204" pitchFamily="18" charset="0"/>
                            </a:rPr>
                            <m:t>𝑟</m:t>
                          </m:r>
                          <m:r>
                            <a:rPr lang="ru-RU" i="1">
                              <a:latin typeface="Cambria Math" panose="02040503050406030204" pitchFamily="18" charset="0"/>
                            </a:rPr>
                            <m:t>+</m:t>
                          </m:r>
                          <m:r>
                            <a:rPr lang="ru-RU" i="1">
                              <a:latin typeface="Cambria Math" panose="02040503050406030204" pitchFamily="18" charset="0"/>
                            </a:rPr>
                            <m:t>𝑘</m:t>
                          </m:r>
                          <m:r>
                            <a:rPr lang="ru-RU" i="1">
                              <a:latin typeface="Cambria Math" panose="02040503050406030204" pitchFamily="18" charset="0"/>
                            </a:rPr>
                            <m:t>−1</m:t>
                          </m:r>
                        </m:sub>
                        <m:sup>
                          <m:r>
                            <a:rPr lang="ru-RU" i="1">
                              <a:latin typeface="Cambria Math" panose="02040503050406030204" pitchFamily="18" charset="0"/>
                            </a:rPr>
                            <m:t>𝑟</m:t>
                          </m:r>
                          <m:r>
                            <a:rPr lang="ru-RU" i="1">
                              <a:latin typeface="Cambria Math" panose="02040503050406030204" pitchFamily="18" charset="0"/>
                            </a:rPr>
                            <m:t>−1</m:t>
                          </m:r>
                        </m:sup>
                      </m:sSubSup>
                      <m:sSup>
                        <m:sSupPr>
                          <m:ctrlPr>
                            <a:rPr lang="ru-RU" i="1">
                              <a:latin typeface="Cambria Math" panose="02040503050406030204" pitchFamily="18" charset="0"/>
                            </a:rPr>
                          </m:ctrlPr>
                        </m:sSupPr>
                        <m:e>
                          <m:d>
                            <m:dPr>
                              <m:ctrlPr>
                                <a:rPr lang="ru-RU" i="1">
                                  <a:latin typeface="Cambria Math" panose="02040503050406030204" pitchFamily="18" charset="0"/>
                                </a:rPr>
                              </m:ctrlPr>
                            </m:dPr>
                            <m:e>
                              <m:r>
                                <a:rPr lang="ru-RU" i="1">
                                  <a:latin typeface="Cambria Math" panose="02040503050406030204" pitchFamily="18" charset="0"/>
                                </a:rPr>
                                <m:t>1−</m:t>
                              </m:r>
                              <m:r>
                                <a:rPr lang="ru-RU" i="1">
                                  <a:latin typeface="Cambria Math" panose="02040503050406030204" pitchFamily="18" charset="0"/>
                                </a:rPr>
                                <m:t>𝑝</m:t>
                              </m:r>
                            </m:e>
                          </m:d>
                        </m:e>
                        <m:sup>
                          <m:r>
                            <a:rPr lang="ru-RU" i="1">
                              <a:latin typeface="Cambria Math" panose="02040503050406030204" pitchFamily="18" charset="0"/>
                            </a:rPr>
                            <m:t>𝑘</m:t>
                          </m:r>
                        </m:sup>
                      </m:sSup>
                      <m:sSup>
                        <m:sSupPr>
                          <m:ctrlPr>
                            <a:rPr lang="ru-RU" i="1">
                              <a:latin typeface="Cambria Math" panose="02040503050406030204" pitchFamily="18" charset="0"/>
                            </a:rPr>
                          </m:ctrlPr>
                        </m:sSupPr>
                        <m:e>
                          <m:r>
                            <a:rPr lang="ru-RU" i="1">
                              <a:latin typeface="Cambria Math" panose="02040503050406030204" pitchFamily="18" charset="0"/>
                            </a:rPr>
                            <m:t>𝑝</m:t>
                          </m:r>
                        </m:e>
                        <m:sup>
                          <m:r>
                            <a:rPr lang="ru-RU" i="1">
                              <a:latin typeface="Cambria Math" panose="02040503050406030204" pitchFamily="18" charset="0"/>
                            </a:rPr>
                            <m:t>𝑟</m:t>
                          </m:r>
                        </m:sup>
                      </m:sSup>
                    </m:oMath>
                  </m:oMathPara>
                </a14:m>
                <a:endParaRPr lang="ru-RU" i="1" dirty="0">
                  <a:latin typeface="Arial Narrow" panose="020B0606020202030204" pitchFamily="34" charset="0"/>
                </a:endParaRPr>
              </a:p>
            </p:txBody>
          </p:sp>
        </mc:Choice>
        <mc:Fallback xmlns="">
          <p:sp>
            <p:nvSpPr>
              <p:cNvPr id="9" name="Прямоугольник 8"/>
              <p:cNvSpPr>
                <a:spLocks noRot="1" noChangeAspect="1" noMove="1" noResize="1" noEditPoints="1" noAdjustHandles="1" noChangeArrowheads="1" noChangeShapeType="1" noTextEdit="1"/>
              </p:cNvSpPr>
              <p:nvPr/>
            </p:nvSpPr>
            <p:spPr>
              <a:xfrm>
                <a:off x="5991293" y="4893013"/>
                <a:ext cx="2823081" cy="379719"/>
              </a:xfrm>
              <a:prstGeom prst="rect">
                <a:avLst/>
              </a:prstGeom>
              <a:blipFill>
                <a:blip r:embed="rId6"/>
                <a:stretch>
                  <a:fillRect b="-806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graphicFrame>
            <p:nvGraphicFramePr>
              <p:cNvPr id="22" name="Таблица 21"/>
              <p:cNvGraphicFramePr>
                <a:graphicFrameLocks noGrp="1"/>
              </p:cNvGraphicFramePr>
              <p:nvPr>
                <p:extLst>
                  <p:ext uri="{D42A27DB-BD31-4B8C-83A1-F6EECF244321}">
                    <p14:modId xmlns:p14="http://schemas.microsoft.com/office/powerpoint/2010/main" val="416541525"/>
                  </p:ext>
                </p:extLst>
              </p:nvPr>
            </p:nvGraphicFramePr>
            <p:xfrm>
              <a:off x="251520" y="5301208"/>
              <a:ext cx="8640960" cy="1471837"/>
            </p:xfrm>
            <a:graphic>
              <a:graphicData uri="http://schemas.openxmlformats.org/drawingml/2006/table">
                <a:tbl>
                  <a:tblPr firstRow="1" firstCol="1" bandRow="1">
                    <a:tableStyleId>{5940675A-B579-460E-94D1-54222C63F5DA}</a:tableStyleId>
                  </a:tblPr>
                  <a:tblGrid>
                    <a:gridCol w="1960116">
                      <a:extLst>
                        <a:ext uri="{9D8B030D-6E8A-4147-A177-3AD203B41FA5}">
                          <a16:colId xmlns:a16="http://schemas.microsoft.com/office/drawing/2014/main" val="162269144"/>
                        </a:ext>
                      </a:extLst>
                    </a:gridCol>
                    <a:gridCol w="1556099">
                      <a:extLst>
                        <a:ext uri="{9D8B030D-6E8A-4147-A177-3AD203B41FA5}">
                          <a16:colId xmlns:a16="http://schemas.microsoft.com/office/drawing/2014/main" val="1233760820"/>
                        </a:ext>
                      </a:extLst>
                    </a:gridCol>
                    <a:gridCol w="1461056">
                      <a:extLst>
                        <a:ext uri="{9D8B030D-6E8A-4147-A177-3AD203B41FA5}">
                          <a16:colId xmlns:a16="http://schemas.microsoft.com/office/drawing/2014/main" val="490069900"/>
                        </a:ext>
                      </a:extLst>
                    </a:gridCol>
                    <a:gridCol w="777853">
                      <a:extLst>
                        <a:ext uri="{9D8B030D-6E8A-4147-A177-3AD203B41FA5}">
                          <a16:colId xmlns:a16="http://schemas.microsoft.com/office/drawing/2014/main" val="2631222807"/>
                        </a:ext>
                      </a:extLst>
                    </a:gridCol>
                    <a:gridCol w="897129">
                      <a:extLst>
                        <a:ext uri="{9D8B030D-6E8A-4147-A177-3AD203B41FA5}">
                          <a16:colId xmlns:a16="http://schemas.microsoft.com/office/drawing/2014/main" val="2071441177"/>
                        </a:ext>
                      </a:extLst>
                    </a:gridCol>
                    <a:gridCol w="718944">
                      <a:extLst>
                        <a:ext uri="{9D8B030D-6E8A-4147-A177-3AD203B41FA5}">
                          <a16:colId xmlns:a16="http://schemas.microsoft.com/office/drawing/2014/main" val="1333889096"/>
                        </a:ext>
                      </a:extLst>
                    </a:gridCol>
                    <a:gridCol w="1269763">
                      <a:extLst>
                        <a:ext uri="{9D8B030D-6E8A-4147-A177-3AD203B41FA5}">
                          <a16:colId xmlns:a16="http://schemas.microsoft.com/office/drawing/2014/main" val="3909551425"/>
                        </a:ext>
                      </a:extLst>
                    </a:gridCol>
                  </a:tblGrid>
                  <a:tr h="384173">
                    <a:tc>
                      <a:txBody>
                        <a:bodyPr/>
                        <a:lstStyle/>
                        <a:p>
                          <a:pPr indent="0" algn="ctr">
                            <a:lnSpc>
                              <a:spcPts val="1200"/>
                            </a:lnSpc>
                            <a:spcAft>
                              <a:spcPts val="0"/>
                            </a:spcAft>
                          </a:pPr>
                          <a:r>
                            <a:rPr lang="ru-RU" sz="1600" b="1" kern="1200">
                              <a:solidFill>
                                <a:schemeClr val="tx1"/>
                              </a:solidFill>
                              <a:effectLst/>
                              <a:latin typeface="+mn-lt"/>
                              <a:ea typeface="+mn-ea"/>
                              <a:cs typeface="+mn-cs"/>
                            </a:rPr>
                            <a:t> </a:t>
                          </a:r>
                          <a:r>
                            <a:rPr lang="en-US" sz="1600" b="1" kern="1200">
                              <a:solidFill>
                                <a:schemeClr val="tx1"/>
                              </a:solidFill>
                              <a:effectLst/>
                              <a:latin typeface="+mn-lt"/>
                              <a:ea typeface="+mn-ea"/>
                              <a:cs typeface="+mn-cs"/>
                            </a:rPr>
                            <a:t>Distribution</a:t>
                          </a:r>
                          <a:endParaRPr lang="ru-RU" sz="1600" b="1" kern="1200" dirty="0">
                            <a:solidFill>
                              <a:schemeClr val="tx1"/>
                            </a:solidFill>
                            <a:effectLst/>
                            <a:latin typeface="+mn-lt"/>
                            <a:ea typeface="+mn-ea"/>
                            <a:cs typeface="+mn-cs"/>
                          </a:endParaRPr>
                        </a:p>
                      </a:txBody>
                      <a:tcPr marL="0" marR="0" marT="0" marB="0" anchor="ctr"/>
                    </a:tc>
                    <a:tc>
                      <a:txBody>
                        <a:bodyPr/>
                        <a:lstStyle/>
                        <a:p>
                          <a:pPr indent="0" algn="ctr">
                            <a:lnSpc>
                              <a:spcPts val="1200"/>
                            </a:lnSpc>
                            <a:spcAft>
                              <a:spcPts val="0"/>
                            </a:spcAft>
                          </a:pPr>
                          <a:r>
                            <a:rPr lang="en-US" sz="1600" b="1" kern="1200" dirty="0">
                              <a:solidFill>
                                <a:schemeClr val="tx1"/>
                              </a:solidFill>
                              <a:effectLst/>
                              <a:latin typeface="+mn-lt"/>
                              <a:ea typeface="+mn-ea"/>
                              <a:cs typeface="+mn-cs"/>
                            </a:rPr>
                            <a:t>Parameters</a:t>
                          </a:r>
                          <a:endParaRPr lang="ru-RU" sz="1600" b="1" kern="1200" dirty="0">
                            <a:solidFill>
                              <a:schemeClr val="tx1"/>
                            </a:solidFill>
                            <a:effectLst/>
                            <a:latin typeface="+mn-lt"/>
                            <a:ea typeface="+mn-ea"/>
                            <a:cs typeface="+mn-cs"/>
                          </a:endParaRPr>
                        </a:p>
                      </a:txBody>
                      <a:tcPr marL="0" marR="0" marT="0" marB="0" anchor="ctr"/>
                    </a:tc>
                    <a:tc>
                      <a:txBody>
                        <a:bodyPr/>
                        <a:lstStyle/>
                        <a:p>
                          <a:pPr indent="0" algn="ctr">
                            <a:lnSpc>
                              <a:spcPts val="1200"/>
                            </a:lnSpc>
                            <a:spcAft>
                              <a:spcPts val="0"/>
                            </a:spcAft>
                          </a:pPr>
                          <a:r>
                            <a:rPr lang="en-US" sz="1600" b="0" i="1" kern="1200" dirty="0">
                              <a:solidFill>
                                <a:schemeClr val="tx1"/>
                              </a:solidFill>
                              <a:effectLst/>
                              <a:latin typeface="Times New Roman" panose="02020603050405020304" pitchFamily="18" charset="0"/>
                              <a:ea typeface="+mn-ea"/>
                              <a:cs typeface="Times New Roman" panose="02020603050405020304" pitchFamily="18" charset="0"/>
                            </a:rPr>
                            <a:t>ln</a:t>
                          </a:r>
                          <a:r>
                            <a:rPr lang="en-US" sz="1600" b="1" kern="1200" dirty="0">
                              <a:solidFill>
                                <a:schemeClr val="tx1"/>
                              </a:solidFill>
                              <a:effectLst/>
                              <a:latin typeface="+mn-lt"/>
                              <a:ea typeface="+mn-ea"/>
                              <a:cs typeface="+mn-cs"/>
                            </a:rPr>
                            <a:t> of likelihood function</a:t>
                          </a:r>
                          <a:endParaRPr lang="ru-RU" sz="1600" b="1" kern="1200" dirty="0">
                            <a:solidFill>
                              <a:schemeClr val="tx1"/>
                            </a:solidFill>
                            <a:effectLst/>
                            <a:latin typeface="+mn-lt"/>
                            <a:ea typeface="+mn-ea"/>
                            <a:cs typeface="+mn-cs"/>
                          </a:endParaRPr>
                        </a:p>
                      </a:txBody>
                      <a:tcPr marL="0" marR="0" marT="0" marB="0" anchor="ctr"/>
                    </a:tc>
                    <a:tc>
                      <a:txBody>
                        <a:bodyPr/>
                        <a:lstStyle/>
                        <a:p>
                          <a:pPr indent="0" algn="ctr">
                            <a:lnSpc>
                              <a:spcPts val="1200"/>
                            </a:lnSpc>
                            <a:spcAft>
                              <a:spcPts val="0"/>
                            </a:spcAft>
                          </a:pPr>
                          <a:r>
                            <a:rPr lang="ru-RU" sz="1600" b="1" kern="1200" dirty="0">
                              <a:solidFill>
                                <a:schemeClr val="tx1"/>
                              </a:solidFill>
                              <a:effectLst/>
                              <a:latin typeface="+mn-lt"/>
                              <a:ea typeface="+mn-ea"/>
                              <a:cs typeface="+mn-cs"/>
                            </a:rPr>
                            <a:t>AIC</a:t>
                          </a:r>
                        </a:p>
                      </a:txBody>
                      <a:tcPr marL="0" marR="0" marT="0" marB="0" anchor="ctr"/>
                    </a:tc>
                    <a:tc>
                      <a:txBody>
                        <a:bodyPr/>
                        <a:lstStyle/>
                        <a:p>
                          <a:pPr indent="0" algn="ctr">
                            <a:lnSpc>
                              <a:spcPts val="1200"/>
                            </a:lnSpc>
                            <a:spcAft>
                              <a:spcPts val="0"/>
                            </a:spcAft>
                          </a:pPr>
                          <a:r>
                            <a:rPr lang="ru-RU" sz="1600" b="1" kern="1200" dirty="0">
                              <a:solidFill>
                                <a:schemeClr val="tx1"/>
                              </a:solidFill>
                              <a:effectLst/>
                              <a:latin typeface="+mn-lt"/>
                              <a:ea typeface="+mn-ea"/>
                              <a:cs typeface="+mn-cs"/>
                            </a:rPr>
                            <a:t>BIC</a:t>
                          </a:r>
                        </a:p>
                      </a:txBody>
                      <a:tcPr marL="0" marR="0" marT="0" marB="0" anchor="ctr"/>
                    </a:tc>
                    <a:tc>
                      <a:txBody>
                        <a:bodyPr/>
                        <a:lstStyle/>
                        <a:p>
                          <a:pPr indent="0" algn="ctr">
                            <a:lnSpc>
                              <a:spcPts val="1200"/>
                            </a:lnSpc>
                            <a:spcAft>
                              <a:spcPts val="0"/>
                            </a:spcAft>
                          </a:pPr>
                          <a14:m>
                            <m:oMathPara xmlns:m="http://schemas.openxmlformats.org/officeDocument/2006/math">
                              <m:oMathParaPr>
                                <m:jc m:val="centerGroup"/>
                              </m:oMathParaPr>
                              <m:oMath xmlns:m="http://schemas.openxmlformats.org/officeDocument/2006/math">
                                <m:sSup>
                                  <m:sSupPr>
                                    <m:ctrlPr>
                                      <a:rPr lang="ru-RU" sz="1600" b="1" i="1" kern="1200">
                                        <a:solidFill>
                                          <a:schemeClr val="tx1"/>
                                        </a:solidFill>
                                        <a:effectLst/>
                                        <a:latin typeface="Cambria Math" panose="02040503050406030204" pitchFamily="18" charset="0"/>
                                        <a:ea typeface="+mn-ea"/>
                                        <a:cs typeface="+mn-cs"/>
                                      </a:rPr>
                                    </m:ctrlPr>
                                  </m:sSupPr>
                                  <m:e>
                                    <m:r>
                                      <a:rPr lang="ru-RU" sz="1600" b="1" kern="1200">
                                        <a:solidFill>
                                          <a:schemeClr val="tx1"/>
                                        </a:solidFill>
                                        <a:effectLst/>
                                        <a:latin typeface="Cambria Math" panose="02040503050406030204" pitchFamily="18" charset="0"/>
                                        <a:ea typeface="+mn-ea"/>
                                        <a:cs typeface="+mn-cs"/>
                                      </a:rPr>
                                      <m:t>𝛘</m:t>
                                    </m:r>
                                  </m:e>
                                  <m:sup>
                                    <m:r>
                                      <a:rPr lang="ru-RU" sz="1600" b="1" kern="1200">
                                        <a:solidFill>
                                          <a:schemeClr val="tx1"/>
                                        </a:solidFill>
                                        <a:effectLst/>
                                        <a:latin typeface="Cambria Math" panose="02040503050406030204" pitchFamily="18" charset="0"/>
                                        <a:ea typeface="+mn-ea"/>
                                        <a:cs typeface="+mn-cs"/>
                                      </a:rPr>
                                      <m:t>𝟐</m:t>
                                    </m:r>
                                  </m:sup>
                                </m:sSup>
                              </m:oMath>
                            </m:oMathPara>
                          </a14:m>
                          <a:endParaRPr lang="ru-RU" sz="1600" b="1" kern="1200" dirty="0">
                            <a:solidFill>
                              <a:schemeClr val="tx1"/>
                            </a:solidFill>
                            <a:effectLst/>
                            <a:latin typeface="+mn-lt"/>
                            <a:ea typeface="+mn-ea"/>
                            <a:cs typeface="+mn-cs"/>
                          </a:endParaRPr>
                        </a:p>
                      </a:txBody>
                      <a:tcPr marL="0" marR="0" marT="0" marB="0" anchor="ctr"/>
                    </a:tc>
                    <a:tc>
                      <a:txBody>
                        <a:bodyPr/>
                        <a:lstStyle/>
                        <a:p>
                          <a:pPr indent="0" algn="ctr">
                            <a:lnSpc>
                              <a:spcPts val="1200"/>
                            </a:lnSpc>
                            <a:spcAft>
                              <a:spcPts val="0"/>
                            </a:spcAft>
                          </a:pPr>
                          <a:r>
                            <a:rPr lang="ru-RU" sz="1600" b="1" kern="1200" dirty="0">
                              <a:solidFill>
                                <a:schemeClr val="tx1"/>
                              </a:solidFill>
                              <a:effectLst/>
                              <a:latin typeface="+mn-lt"/>
                              <a:ea typeface="+mn-ea"/>
                              <a:cs typeface="+mn-cs"/>
                            </a:rPr>
                            <a:t>P-</a:t>
                          </a:r>
                          <a:r>
                            <a:rPr lang="en-US" sz="1600" b="1" kern="1200">
                              <a:solidFill>
                                <a:schemeClr val="tx1"/>
                              </a:solidFill>
                              <a:effectLst/>
                              <a:latin typeface="+mn-lt"/>
                              <a:ea typeface="+mn-ea"/>
                              <a:cs typeface="+mn-cs"/>
                            </a:rPr>
                            <a:t>value</a:t>
                          </a:r>
                          <a:endParaRPr lang="ru-RU" sz="1600" b="1" kern="120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1288347843"/>
                      </a:ext>
                    </a:extLst>
                  </a:tr>
                  <a:tr h="286312">
                    <a:tc>
                      <a:txBody>
                        <a:bodyPr/>
                        <a:lstStyle/>
                        <a:p>
                          <a:pPr indent="0" algn="ctr">
                            <a:lnSpc>
                              <a:spcPts val="1200"/>
                            </a:lnSpc>
                            <a:spcAft>
                              <a:spcPts val="0"/>
                            </a:spcAft>
                          </a:pPr>
                          <a:r>
                            <a:rPr lang="en-US" sz="1600" b="0" kern="1200" dirty="0">
                              <a:solidFill>
                                <a:schemeClr val="tx1"/>
                              </a:solidFill>
                              <a:effectLst/>
                              <a:latin typeface="+mn-lt"/>
                              <a:ea typeface="+mn-ea"/>
                              <a:cs typeface="+mn-cs"/>
                            </a:rPr>
                            <a:t>Zeta</a:t>
                          </a:r>
                          <a:endParaRPr lang="ru-RU" sz="1600" b="0" kern="1200" dirty="0">
                            <a:solidFill>
                              <a:schemeClr val="tx1"/>
                            </a:solidFill>
                            <a:effectLst/>
                            <a:latin typeface="+mn-lt"/>
                            <a:ea typeface="+mn-ea"/>
                            <a:cs typeface="+mn-cs"/>
                          </a:endParaRPr>
                        </a:p>
                      </a:txBody>
                      <a:tcPr marL="0" marR="0" marT="0" marB="0" anchor="ctr"/>
                    </a:tc>
                    <a:tc>
                      <a:txBody>
                        <a:bodyPr/>
                        <a:lstStyle/>
                        <a:p>
                          <a:pPr indent="0" algn="ctr">
                            <a:lnSpc>
                              <a:spcPts val="1200"/>
                            </a:lnSpc>
                            <a:spcAft>
                              <a:spcPts val="0"/>
                            </a:spcAft>
                          </a:pPr>
                          <a14:m>
                            <m:oMath xmlns:m="http://schemas.openxmlformats.org/officeDocument/2006/math">
                              <m:r>
                                <m:rPr>
                                  <m:sty m:val="p"/>
                                </m:rPr>
                                <a:rPr lang="ru-RU" sz="1600" b="0" i="1" kern="1200" smtClean="0">
                                  <a:solidFill>
                                    <a:schemeClr val="tx1"/>
                                  </a:solidFill>
                                  <a:effectLst/>
                                  <a:latin typeface="Cambria Math" panose="02040503050406030204" pitchFamily="18" charset="0"/>
                                  <a:ea typeface="+mn-ea"/>
                                  <a:cs typeface="+mn-cs"/>
                                </a:rPr>
                                <m:t>γ</m:t>
                              </m:r>
                            </m:oMath>
                          </a14:m>
                          <a:r>
                            <a:rPr lang="ru-RU" sz="1600" b="0" kern="1200" dirty="0">
                              <a:solidFill>
                                <a:schemeClr val="tx1"/>
                              </a:solidFill>
                              <a:effectLst/>
                              <a:latin typeface="+mn-lt"/>
                              <a:ea typeface="+mn-ea"/>
                              <a:cs typeface="+mn-cs"/>
                            </a:rPr>
                            <a:t>= 1.83</a:t>
                          </a:r>
                        </a:p>
                      </a:txBody>
                      <a:tcPr marL="0" marR="0" marT="0" marB="0" anchor="ctr"/>
                    </a:tc>
                    <a:tc>
                      <a:txBody>
                        <a:bodyPr/>
                        <a:lstStyle/>
                        <a:p>
                          <a:pPr indent="0" algn="ctr">
                            <a:lnSpc>
                              <a:spcPts val="1200"/>
                            </a:lnSpc>
                            <a:spcAft>
                              <a:spcPts val="0"/>
                            </a:spcAft>
                          </a:pPr>
                          <a:r>
                            <a:rPr lang="ru-RU" sz="1600" b="0" kern="1200" dirty="0">
                              <a:solidFill>
                                <a:schemeClr val="tx1"/>
                              </a:solidFill>
                              <a:effectLst/>
                              <a:latin typeface="+mn-lt"/>
                              <a:ea typeface="+mn-ea"/>
                              <a:cs typeface="+mn-cs"/>
                            </a:rPr>
                            <a:t>-1025,7</a:t>
                          </a:r>
                        </a:p>
                      </a:txBody>
                      <a:tcPr marL="0" marR="0" marT="0" marB="0" anchor="ctr"/>
                    </a:tc>
                    <a:tc>
                      <a:txBody>
                        <a:bodyPr/>
                        <a:lstStyle/>
                        <a:p>
                          <a:pPr indent="0" algn="ctr">
                            <a:lnSpc>
                              <a:spcPts val="1200"/>
                            </a:lnSpc>
                            <a:spcAft>
                              <a:spcPts val="0"/>
                            </a:spcAft>
                          </a:pPr>
                          <a:r>
                            <a:rPr lang="ru-RU" sz="1600" b="0" kern="1200" dirty="0">
                              <a:solidFill>
                                <a:schemeClr val="tx1"/>
                              </a:solidFill>
                              <a:effectLst/>
                              <a:latin typeface="+mn-lt"/>
                              <a:ea typeface="+mn-ea"/>
                              <a:cs typeface="+mn-cs"/>
                            </a:rPr>
                            <a:t>2053,4</a:t>
                          </a:r>
                        </a:p>
                      </a:txBody>
                      <a:tcPr marL="0" marR="0" marT="0" marB="0" anchor="ctr"/>
                    </a:tc>
                    <a:tc>
                      <a:txBody>
                        <a:bodyPr/>
                        <a:lstStyle/>
                        <a:p>
                          <a:pPr indent="0" algn="ctr">
                            <a:lnSpc>
                              <a:spcPts val="1200"/>
                            </a:lnSpc>
                            <a:spcAft>
                              <a:spcPts val="0"/>
                            </a:spcAft>
                          </a:pPr>
                          <a:r>
                            <a:rPr lang="ru-RU" sz="1600" b="0" kern="1200" dirty="0">
                              <a:solidFill>
                                <a:schemeClr val="tx1"/>
                              </a:solidFill>
                              <a:effectLst/>
                              <a:latin typeface="+mn-lt"/>
                              <a:ea typeface="+mn-ea"/>
                              <a:cs typeface="+mn-cs"/>
                            </a:rPr>
                            <a:t>2057,6</a:t>
                          </a:r>
                        </a:p>
                      </a:txBody>
                      <a:tcPr marL="0" marR="0" marT="0" marB="0" anchor="ctr"/>
                    </a:tc>
                    <a:tc>
                      <a:txBody>
                        <a:bodyPr/>
                        <a:lstStyle/>
                        <a:p>
                          <a:pPr indent="0" algn="ctr">
                            <a:lnSpc>
                              <a:spcPts val="1200"/>
                            </a:lnSpc>
                            <a:spcAft>
                              <a:spcPts val="0"/>
                            </a:spcAft>
                          </a:pPr>
                          <a:r>
                            <a:rPr lang="ru-RU" sz="1600" b="0" kern="1200" dirty="0">
                              <a:solidFill>
                                <a:schemeClr val="tx1"/>
                              </a:solidFill>
                              <a:effectLst/>
                              <a:latin typeface="+mn-lt"/>
                              <a:ea typeface="+mn-ea"/>
                              <a:cs typeface="+mn-cs"/>
                            </a:rPr>
                            <a:t>430,5</a:t>
                          </a:r>
                        </a:p>
                      </a:txBody>
                      <a:tcPr marL="0" marR="0" marT="0" marB="0" anchor="ctr"/>
                    </a:tc>
                    <a:tc>
                      <a:txBody>
                        <a:bodyPr/>
                        <a:lstStyle/>
                        <a:p>
                          <a:pPr indent="0" algn="ctr">
                            <a:lnSpc>
                              <a:spcPts val="1200"/>
                            </a:lnSpc>
                            <a:spcAft>
                              <a:spcPts val="0"/>
                            </a:spcAft>
                          </a:pPr>
                          <a:r>
                            <a:rPr lang="ru-RU" sz="1600" b="0" kern="1200" dirty="0">
                              <a:solidFill>
                                <a:schemeClr val="tx1"/>
                              </a:solidFill>
                              <a:effectLst/>
                              <a:latin typeface="+mn-lt"/>
                              <a:ea typeface="+mn-ea"/>
                              <a:cs typeface="+mn-cs"/>
                            </a:rPr>
                            <a:t>7,73E-91</a:t>
                          </a:r>
                        </a:p>
                      </a:txBody>
                      <a:tcPr marL="0" marR="0" marT="0" marB="0" anchor="ctr"/>
                    </a:tc>
                    <a:extLst>
                      <a:ext uri="{0D108BD9-81ED-4DB2-BD59-A6C34878D82A}">
                        <a16:rowId xmlns:a16="http://schemas.microsoft.com/office/drawing/2014/main" val="2553990163"/>
                      </a:ext>
                    </a:extLst>
                  </a:tr>
                  <a:tr h="278756">
                    <a:tc>
                      <a:txBody>
                        <a:bodyPr/>
                        <a:lstStyle/>
                        <a:p>
                          <a:pPr indent="0" algn="ctr">
                            <a:lnSpc>
                              <a:spcPts val="1200"/>
                            </a:lnSpc>
                            <a:spcAft>
                              <a:spcPts val="0"/>
                            </a:spcAft>
                          </a:pPr>
                          <a:r>
                            <a:rPr lang="en-US" sz="1600" b="0" kern="1200" dirty="0">
                              <a:solidFill>
                                <a:schemeClr val="tx1"/>
                              </a:solidFill>
                              <a:effectLst/>
                              <a:latin typeface="+mn-lt"/>
                              <a:ea typeface="+mn-ea"/>
                              <a:cs typeface="+mn-cs"/>
                            </a:rPr>
                            <a:t>Geometric</a:t>
                          </a:r>
                          <a:endParaRPr lang="ru-RU" sz="1600" b="0" kern="1200" dirty="0">
                            <a:solidFill>
                              <a:schemeClr val="tx1"/>
                            </a:solidFill>
                            <a:effectLst/>
                            <a:latin typeface="+mn-lt"/>
                            <a:ea typeface="+mn-ea"/>
                            <a:cs typeface="+mn-cs"/>
                          </a:endParaRPr>
                        </a:p>
                      </a:txBody>
                      <a:tcPr marL="0" marR="0" marT="0" marB="0" anchor="ctr"/>
                    </a:tc>
                    <a:tc>
                      <a:txBody>
                        <a:bodyPr/>
                        <a:lstStyle/>
                        <a:p>
                          <a:pPr indent="0" algn="ctr">
                            <a:lnSpc>
                              <a:spcPts val="1200"/>
                            </a:lnSpc>
                            <a:spcAft>
                              <a:spcPts val="0"/>
                            </a:spcAft>
                          </a:pPr>
                          <a:r>
                            <a:rPr lang="ru-RU" sz="1600" b="0" kern="1200" dirty="0">
                              <a:solidFill>
                                <a:schemeClr val="tx1"/>
                              </a:solidFill>
                              <a:effectLst/>
                              <a:latin typeface="+mn-lt"/>
                              <a:ea typeface="+mn-ea"/>
                              <a:cs typeface="+mn-cs"/>
                            </a:rPr>
                            <a:t>p= 0.40</a:t>
                          </a:r>
                        </a:p>
                      </a:txBody>
                      <a:tcPr marL="0" marR="0" marT="0" marB="0" anchor="ctr"/>
                    </a:tc>
                    <a:tc>
                      <a:txBody>
                        <a:bodyPr/>
                        <a:lstStyle/>
                        <a:p>
                          <a:pPr indent="0" algn="ctr">
                            <a:lnSpc>
                              <a:spcPts val="1200"/>
                            </a:lnSpc>
                            <a:spcAft>
                              <a:spcPts val="0"/>
                            </a:spcAft>
                          </a:pPr>
                          <a:r>
                            <a:rPr lang="ru-RU" sz="1600" b="0" kern="1200" dirty="0">
                              <a:solidFill>
                                <a:schemeClr val="tx1"/>
                              </a:solidFill>
                              <a:effectLst/>
                              <a:latin typeface="+mn-lt"/>
                              <a:ea typeface="+mn-ea"/>
                              <a:cs typeface="+mn-cs"/>
                            </a:rPr>
                            <a:t>-864,3</a:t>
                          </a:r>
                        </a:p>
                      </a:txBody>
                      <a:tcPr marL="0" marR="0" marT="0" marB="0" anchor="ctr"/>
                    </a:tc>
                    <a:tc>
                      <a:txBody>
                        <a:bodyPr/>
                        <a:lstStyle/>
                        <a:p>
                          <a:pPr indent="0" algn="ctr">
                            <a:lnSpc>
                              <a:spcPts val="1200"/>
                            </a:lnSpc>
                            <a:spcAft>
                              <a:spcPts val="0"/>
                            </a:spcAft>
                          </a:pPr>
                          <a:r>
                            <a:rPr lang="ru-RU" sz="1600" b="0" kern="1200" dirty="0">
                              <a:solidFill>
                                <a:schemeClr val="tx1"/>
                              </a:solidFill>
                              <a:effectLst/>
                              <a:latin typeface="+mn-lt"/>
                              <a:ea typeface="+mn-ea"/>
                              <a:cs typeface="+mn-cs"/>
                            </a:rPr>
                            <a:t>1730,6</a:t>
                          </a:r>
                        </a:p>
                      </a:txBody>
                      <a:tcPr marL="0" marR="0" marT="0" marB="0" anchor="ctr"/>
                    </a:tc>
                    <a:tc>
                      <a:txBody>
                        <a:bodyPr/>
                        <a:lstStyle/>
                        <a:p>
                          <a:pPr indent="0" algn="ctr">
                            <a:lnSpc>
                              <a:spcPts val="1200"/>
                            </a:lnSpc>
                            <a:spcAft>
                              <a:spcPts val="0"/>
                            </a:spcAft>
                          </a:pPr>
                          <a:r>
                            <a:rPr lang="ru-RU" sz="1600" b="0" kern="1200" dirty="0">
                              <a:solidFill>
                                <a:schemeClr val="tx1"/>
                              </a:solidFill>
                              <a:effectLst/>
                              <a:latin typeface="+mn-lt"/>
                              <a:ea typeface="+mn-ea"/>
                              <a:cs typeface="+mn-cs"/>
                            </a:rPr>
                            <a:t>1734,8</a:t>
                          </a:r>
                        </a:p>
                      </a:txBody>
                      <a:tcPr marL="0" marR="0" marT="0" marB="0" anchor="ctr"/>
                    </a:tc>
                    <a:tc>
                      <a:txBody>
                        <a:bodyPr/>
                        <a:lstStyle/>
                        <a:p>
                          <a:pPr indent="0" algn="ctr">
                            <a:lnSpc>
                              <a:spcPts val="1200"/>
                            </a:lnSpc>
                            <a:spcAft>
                              <a:spcPts val="0"/>
                            </a:spcAft>
                          </a:pPr>
                          <a:r>
                            <a:rPr lang="ru-RU" sz="1600" b="0" kern="1200" dirty="0">
                              <a:solidFill>
                                <a:schemeClr val="tx1"/>
                              </a:solidFill>
                              <a:effectLst/>
                              <a:latin typeface="+mn-lt"/>
                              <a:ea typeface="+mn-ea"/>
                              <a:cs typeface="+mn-cs"/>
                            </a:rPr>
                            <a:t>95,1</a:t>
                          </a:r>
                        </a:p>
                      </a:txBody>
                      <a:tcPr marL="0" marR="0" marT="0" marB="0" anchor="ctr"/>
                    </a:tc>
                    <a:tc>
                      <a:txBody>
                        <a:bodyPr/>
                        <a:lstStyle/>
                        <a:p>
                          <a:pPr indent="0" algn="ctr">
                            <a:lnSpc>
                              <a:spcPts val="1200"/>
                            </a:lnSpc>
                            <a:spcAft>
                              <a:spcPts val="0"/>
                            </a:spcAft>
                          </a:pPr>
                          <a:r>
                            <a:rPr lang="ru-RU" sz="1600" b="0" kern="1200" dirty="0">
                              <a:solidFill>
                                <a:schemeClr val="tx1"/>
                              </a:solidFill>
                              <a:effectLst/>
                              <a:latin typeface="+mn-lt"/>
                              <a:ea typeface="+mn-ea"/>
                              <a:cs typeface="+mn-cs"/>
                            </a:rPr>
                            <a:t>5,57E-19</a:t>
                          </a:r>
                        </a:p>
                      </a:txBody>
                      <a:tcPr marL="0" marR="0" marT="0" marB="0" anchor="ctr"/>
                    </a:tc>
                    <a:extLst>
                      <a:ext uri="{0D108BD9-81ED-4DB2-BD59-A6C34878D82A}">
                        <a16:rowId xmlns:a16="http://schemas.microsoft.com/office/drawing/2014/main" val="2859917306"/>
                      </a:ext>
                    </a:extLst>
                  </a:tr>
                  <a:tr h="278756">
                    <a:tc>
                      <a:txBody>
                        <a:bodyPr/>
                        <a:lstStyle/>
                        <a:p>
                          <a:pPr indent="0" algn="ctr">
                            <a:lnSpc>
                              <a:spcPts val="1200"/>
                            </a:lnSpc>
                            <a:spcAft>
                              <a:spcPts val="0"/>
                            </a:spcAft>
                          </a:pPr>
                          <a:r>
                            <a:rPr lang="en-US" sz="1600" b="0" kern="1200" dirty="0">
                              <a:solidFill>
                                <a:schemeClr val="tx1"/>
                              </a:solidFill>
                              <a:effectLst/>
                              <a:latin typeface="+mn-lt"/>
                              <a:ea typeface="+mn-ea"/>
                              <a:cs typeface="+mn-cs"/>
                            </a:rPr>
                            <a:t>Poisson</a:t>
                          </a:r>
                          <a:endParaRPr lang="ru-RU" sz="1600" b="0" kern="1200" dirty="0">
                            <a:solidFill>
                              <a:schemeClr val="tx1"/>
                            </a:solidFill>
                            <a:effectLst/>
                            <a:latin typeface="+mn-lt"/>
                            <a:ea typeface="+mn-ea"/>
                            <a:cs typeface="+mn-cs"/>
                          </a:endParaRPr>
                        </a:p>
                      </a:txBody>
                      <a:tcPr marL="0" marR="0" marT="0" marB="0" anchor="ctr"/>
                    </a:tc>
                    <a:tc>
                      <a:txBody>
                        <a:bodyPr/>
                        <a:lstStyle/>
                        <a:p>
                          <a:pPr indent="0" algn="ctr">
                            <a:lnSpc>
                              <a:spcPts val="1200"/>
                            </a:lnSpc>
                            <a:spcAft>
                              <a:spcPts val="0"/>
                            </a:spcAft>
                          </a:pPr>
                          <a14:m>
                            <m:oMath xmlns:m="http://schemas.openxmlformats.org/officeDocument/2006/math">
                              <m:r>
                                <m:rPr>
                                  <m:sty m:val="p"/>
                                </m:rPr>
                                <a:rPr lang="ru-RU" sz="1600" b="0" kern="1200" smtClean="0">
                                  <a:solidFill>
                                    <a:schemeClr val="tx1"/>
                                  </a:solidFill>
                                  <a:effectLst/>
                                  <a:latin typeface="Cambria Math" panose="02040503050406030204" pitchFamily="18" charset="0"/>
                                  <a:ea typeface="+mn-ea"/>
                                  <a:cs typeface="+mn-cs"/>
                                </a:rPr>
                                <m:t>λ</m:t>
                              </m:r>
                            </m:oMath>
                          </a14:m>
                          <a:r>
                            <a:rPr lang="ru-RU" sz="1600" b="0" kern="1200" dirty="0">
                              <a:solidFill>
                                <a:schemeClr val="tx1"/>
                              </a:solidFill>
                              <a:effectLst/>
                              <a:latin typeface="+mn-lt"/>
                              <a:ea typeface="+mn-ea"/>
                              <a:cs typeface="+mn-cs"/>
                            </a:rPr>
                            <a:t>= 1.49</a:t>
                          </a:r>
                        </a:p>
                      </a:txBody>
                      <a:tcPr marL="0" marR="0" marT="0" marB="0" anchor="ctr"/>
                    </a:tc>
                    <a:tc>
                      <a:txBody>
                        <a:bodyPr/>
                        <a:lstStyle/>
                        <a:p>
                          <a:pPr indent="0" algn="ctr">
                            <a:lnSpc>
                              <a:spcPts val="1200"/>
                            </a:lnSpc>
                            <a:spcAft>
                              <a:spcPts val="0"/>
                            </a:spcAft>
                          </a:pPr>
                          <a:r>
                            <a:rPr lang="ru-RU" sz="1600" b="0" kern="1200" dirty="0">
                              <a:solidFill>
                                <a:schemeClr val="tx1"/>
                              </a:solidFill>
                              <a:effectLst/>
                              <a:latin typeface="+mn-lt"/>
                              <a:ea typeface="+mn-ea"/>
                              <a:cs typeface="+mn-cs"/>
                            </a:rPr>
                            <a:t>-856,8</a:t>
                          </a:r>
                        </a:p>
                      </a:txBody>
                      <a:tcPr marL="0" marR="0" marT="0" marB="0" anchor="ctr"/>
                    </a:tc>
                    <a:tc>
                      <a:txBody>
                        <a:bodyPr/>
                        <a:lstStyle/>
                        <a:p>
                          <a:pPr indent="0" algn="ctr">
                            <a:lnSpc>
                              <a:spcPts val="1200"/>
                            </a:lnSpc>
                            <a:spcAft>
                              <a:spcPts val="0"/>
                            </a:spcAft>
                          </a:pPr>
                          <a:r>
                            <a:rPr lang="ru-RU" sz="1600" b="0" kern="1200" dirty="0">
                              <a:solidFill>
                                <a:schemeClr val="tx1"/>
                              </a:solidFill>
                              <a:effectLst/>
                              <a:latin typeface="+mn-lt"/>
                              <a:ea typeface="+mn-ea"/>
                              <a:cs typeface="+mn-cs"/>
                            </a:rPr>
                            <a:t>1715,6</a:t>
                          </a:r>
                        </a:p>
                      </a:txBody>
                      <a:tcPr marL="0" marR="0" marT="0" marB="0" anchor="ctr"/>
                    </a:tc>
                    <a:tc>
                      <a:txBody>
                        <a:bodyPr/>
                        <a:lstStyle/>
                        <a:p>
                          <a:pPr indent="0" algn="ctr">
                            <a:lnSpc>
                              <a:spcPts val="1200"/>
                            </a:lnSpc>
                            <a:spcAft>
                              <a:spcPts val="0"/>
                            </a:spcAft>
                          </a:pPr>
                          <a:r>
                            <a:rPr lang="ru-RU" sz="1600" b="0" kern="1200" dirty="0">
                              <a:solidFill>
                                <a:schemeClr val="tx1"/>
                              </a:solidFill>
                              <a:effectLst/>
                              <a:latin typeface="+mn-lt"/>
                              <a:ea typeface="+mn-ea"/>
                              <a:cs typeface="+mn-cs"/>
                            </a:rPr>
                            <a:t>1719,8</a:t>
                          </a:r>
                        </a:p>
                      </a:txBody>
                      <a:tcPr marL="0" marR="0" marT="0" marB="0" anchor="ctr"/>
                    </a:tc>
                    <a:tc>
                      <a:txBody>
                        <a:bodyPr/>
                        <a:lstStyle/>
                        <a:p>
                          <a:pPr indent="0" algn="ctr">
                            <a:lnSpc>
                              <a:spcPts val="1200"/>
                            </a:lnSpc>
                            <a:spcAft>
                              <a:spcPts val="0"/>
                            </a:spcAft>
                          </a:pPr>
                          <a:r>
                            <a:rPr lang="ru-RU" sz="1600" b="0" kern="1200" dirty="0">
                              <a:solidFill>
                                <a:schemeClr val="tx1"/>
                              </a:solidFill>
                              <a:effectLst/>
                              <a:latin typeface="+mn-lt"/>
                              <a:ea typeface="+mn-ea"/>
                              <a:cs typeface="+mn-cs"/>
                            </a:rPr>
                            <a:t>88,2</a:t>
                          </a:r>
                        </a:p>
                      </a:txBody>
                      <a:tcPr marL="0" marR="0" marT="0" marB="0" anchor="ctr"/>
                    </a:tc>
                    <a:tc>
                      <a:txBody>
                        <a:bodyPr/>
                        <a:lstStyle/>
                        <a:p>
                          <a:pPr indent="0" algn="ctr">
                            <a:lnSpc>
                              <a:spcPts val="1200"/>
                            </a:lnSpc>
                            <a:spcAft>
                              <a:spcPts val="0"/>
                            </a:spcAft>
                          </a:pPr>
                          <a:r>
                            <a:rPr lang="ru-RU" sz="1600" b="0" kern="1200" dirty="0">
                              <a:solidFill>
                                <a:schemeClr val="tx1"/>
                              </a:solidFill>
                              <a:effectLst/>
                              <a:latin typeface="+mn-lt"/>
                              <a:ea typeface="+mn-ea"/>
                              <a:cs typeface="+mn-cs"/>
                            </a:rPr>
                            <a:t>1,57E-17</a:t>
                          </a:r>
                        </a:p>
                      </a:txBody>
                      <a:tcPr marL="0" marR="0" marT="0" marB="0" anchor="ctr"/>
                    </a:tc>
                    <a:extLst>
                      <a:ext uri="{0D108BD9-81ED-4DB2-BD59-A6C34878D82A}">
                        <a16:rowId xmlns:a16="http://schemas.microsoft.com/office/drawing/2014/main" val="3679919014"/>
                      </a:ext>
                    </a:extLst>
                  </a:tr>
                  <a:tr h="241716">
                    <a:tc>
                      <a:txBody>
                        <a:bodyPr/>
                        <a:lstStyle/>
                        <a:p>
                          <a:pPr indent="0" algn="ctr">
                            <a:lnSpc>
                              <a:spcPct val="100000"/>
                            </a:lnSpc>
                            <a:spcAft>
                              <a:spcPts val="0"/>
                            </a:spcAft>
                          </a:pPr>
                          <a:r>
                            <a:rPr lang="en-US" sz="1600" b="0" kern="1200" dirty="0">
                              <a:solidFill>
                                <a:schemeClr val="tx2">
                                  <a:lumMod val="60000"/>
                                  <a:lumOff val="40000"/>
                                </a:schemeClr>
                              </a:solidFill>
                              <a:effectLst/>
                              <a:latin typeface="+mn-lt"/>
                              <a:ea typeface="+mn-ea"/>
                              <a:cs typeface="+mn-cs"/>
                            </a:rPr>
                            <a:t>Negative binomial</a:t>
                          </a:r>
                          <a:endParaRPr lang="ru-RU" sz="1600" b="0" kern="1200" dirty="0">
                            <a:solidFill>
                              <a:schemeClr val="tx2">
                                <a:lumMod val="60000"/>
                                <a:lumOff val="40000"/>
                              </a:schemeClr>
                            </a:solidFill>
                            <a:effectLst/>
                            <a:latin typeface="+mn-lt"/>
                            <a:ea typeface="+mn-ea"/>
                            <a:cs typeface="+mn-cs"/>
                          </a:endParaRPr>
                        </a:p>
                      </a:txBody>
                      <a:tcPr marL="0" marR="0" marT="0" marB="0" anchor="ct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ru-RU" sz="1600" b="0" kern="1200" dirty="0">
                              <a:solidFill>
                                <a:schemeClr val="tx2">
                                  <a:lumMod val="60000"/>
                                  <a:lumOff val="40000"/>
                                </a:schemeClr>
                              </a:solidFill>
                              <a:effectLst/>
                              <a:latin typeface="+mn-lt"/>
                              <a:ea typeface="+mn-ea"/>
                              <a:cs typeface="+mn-cs"/>
                            </a:rPr>
                            <a:t>r=3, p=0.67</a:t>
                          </a:r>
                        </a:p>
                      </a:txBody>
                      <a:tcPr marL="0" marR="0" marT="0" marB="0" anchor="ct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ru-RU" sz="1600" b="0" kern="1200" dirty="0">
                              <a:solidFill>
                                <a:schemeClr val="tx2">
                                  <a:lumMod val="60000"/>
                                  <a:lumOff val="40000"/>
                                </a:schemeClr>
                              </a:solidFill>
                              <a:effectLst/>
                              <a:latin typeface="+mn-lt"/>
                              <a:ea typeface="+mn-ea"/>
                              <a:cs typeface="+mn-cs"/>
                            </a:rPr>
                            <a:t>-834,4</a:t>
                          </a:r>
                        </a:p>
                      </a:txBody>
                      <a:tcPr marL="0" marR="0" marT="0" marB="0" anchor="ct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ru-RU" sz="1600" b="0" kern="1200" dirty="0">
                              <a:solidFill>
                                <a:schemeClr val="tx2">
                                  <a:lumMod val="60000"/>
                                  <a:lumOff val="40000"/>
                                </a:schemeClr>
                              </a:solidFill>
                              <a:effectLst/>
                              <a:latin typeface="+mn-lt"/>
                              <a:ea typeface="+mn-ea"/>
                              <a:cs typeface="+mn-cs"/>
                            </a:rPr>
                            <a:t>1672,8</a:t>
                          </a:r>
                        </a:p>
                      </a:txBody>
                      <a:tcPr marL="0" marR="0" marT="0" marB="0" anchor="ct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ru-RU" sz="1600" b="0" kern="1200" dirty="0">
                              <a:solidFill>
                                <a:schemeClr val="tx2">
                                  <a:lumMod val="60000"/>
                                  <a:lumOff val="40000"/>
                                </a:schemeClr>
                              </a:solidFill>
                              <a:effectLst/>
                              <a:latin typeface="+mn-lt"/>
                              <a:ea typeface="+mn-ea"/>
                              <a:cs typeface="+mn-cs"/>
                            </a:rPr>
                            <a:t>1681,3</a:t>
                          </a:r>
                        </a:p>
                      </a:txBody>
                      <a:tcPr marL="0" marR="0" marT="0" marB="0" anchor="ct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ru-RU" sz="1600" b="0" kern="1200" dirty="0">
                              <a:solidFill>
                                <a:schemeClr val="tx2">
                                  <a:lumMod val="60000"/>
                                  <a:lumOff val="40000"/>
                                </a:schemeClr>
                              </a:solidFill>
                              <a:effectLst/>
                              <a:latin typeface="+mn-lt"/>
                              <a:ea typeface="+mn-ea"/>
                              <a:cs typeface="+mn-cs"/>
                            </a:rPr>
                            <a:t>33,1</a:t>
                          </a:r>
                        </a:p>
                      </a:txBody>
                      <a:tcPr marL="0" marR="0" marT="0" marB="0" anchor="ct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ru-RU" sz="1600" b="0" kern="1200" dirty="0">
                              <a:solidFill>
                                <a:schemeClr val="tx2">
                                  <a:lumMod val="60000"/>
                                  <a:lumOff val="40000"/>
                                </a:schemeClr>
                              </a:solidFill>
                              <a:effectLst/>
                              <a:latin typeface="+mn-lt"/>
                              <a:ea typeface="+mn-ea"/>
                              <a:cs typeface="+mn-cs"/>
                            </a:rPr>
                            <a:t>1,13E-06</a:t>
                          </a:r>
                        </a:p>
                      </a:txBody>
                      <a:tcPr marL="0" marR="0" marT="0" marB="0" anchor="ctr"/>
                    </a:tc>
                    <a:extLst>
                      <a:ext uri="{0D108BD9-81ED-4DB2-BD59-A6C34878D82A}">
                        <a16:rowId xmlns:a16="http://schemas.microsoft.com/office/drawing/2014/main" val="1232144338"/>
                      </a:ext>
                    </a:extLst>
                  </a:tr>
                </a:tbl>
              </a:graphicData>
            </a:graphic>
          </p:graphicFrame>
        </mc:Choice>
        <mc:Fallback xmlns="">
          <p:graphicFrame>
            <p:nvGraphicFramePr>
              <p:cNvPr id="22" name="Таблица 21"/>
              <p:cNvGraphicFramePr>
                <a:graphicFrameLocks noGrp="1"/>
              </p:cNvGraphicFramePr>
              <p:nvPr>
                <p:extLst>
                  <p:ext uri="{D42A27DB-BD31-4B8C-83A1-F6EECF244321}">
                    <p14:modId xmlns:p14="http://schemas.microsoft.com/office/powerpoint/2010/main" val="416541525"/>
                  </p:ext>
                </p:extLst>
              </p:nvPr>
            </p:nvGraphicFramePr>
            <p:xfrm>
              <a:off x="251520" y="5301208"/>
              <a:ext cx="8640960" cy="1471837"/>
            </p:xfrm>
            <a:graphic>
              <a:graphicData uri="http://schemas.openxmlformats.org/drawingml/2006/table">
                <a:tbl>
                  <a:tblPr firstRow="1" firstCol="1" bandRow="1">
                    <a:tableStyleId>{5940675A-B579-460E-94D1-54222C63F5DA}</a:tableStyleId>
                  </a:tblPr>
                  <a:tblGrid>
                    <a:gridCol w="1960116">
                      <a:extLst>
                        <a:ext uri="{9D8B030D-6E8A-4147-A177-3AD203B41FA5}">
                          <a16:colId xmlns:a16="http://schemas.microsoft.com/office/drawing/2014/main" val="162269144"/>
                        </a:ext>
                      </a:extLst>
                    </a:gridCol>
                    <a:gridCol w="1556099">
                      <a:extLst>
                        <a:ext uri="{9D8B030D-6E8A-4147-A177-3AD203B41FA5}">
                          <a16:colId xmlns:a16="http://schemas.microsoft.com/office/drawing/2014/main" val="1233760820"/>
                        </a:ext>
                      </a:extLst>
                    </a:gridCol>
                    <a:gridCol w="1461056">
                      <a:extLst>
                        <a:ext uri="{9D8B030D-6E8A-4147-A177-3AD203B41FA5}">
                          <a16:colId xmlns:a16="http://schemas.microsoft.com/office/drawing/2014/main" val="490069900"/>
                        </a:ext>
                      </a:extLst>
                    </a:gridCol>
                    <a:gridCol w="777853">
                      <a:extLst>
                        <a:ext uri="{9D8B030D-6E8A-4147-A177-3AD203B41FA5}">
                          <a16:colId xmlns:a16="http://schemas.microsoft.com/office/drawing/2014/main" val="2631222807"/>
                        </a:ext>
                      </a:extLst>
                    </a:gridCol>
                    <a:gridCol w="897129">
                      <a:extLst>
                        <a:ext uri="{9D8B030D-6E8A-4147-A177-3AD203B41FA5}">
                          <a16:colId xmlns:a16="http://schemas.microsoft.com/office/drawing/2014/main" val="2071441177"/>
                        </a:ext>
                      </a:extLst>
                    </a:gridCol>
                    <a:gridCol w="718944">
                      <a:extLst>
                        <a:ext uri="{9D8B030D-6E8A-4147-A177-3AD203B41FA5}">
                          <a16:colId xmlns:a16="http://schemas.microsoft.com/office/drawing/2014/main" val="1333889096"/>
                        </a:ext>
                      </a:extLst>
                    </a:gridCol>
                    <a:gridCol w="1269763">
                      <a:extLst>
                        <a:ext uri="{9D8B030D-6E8A-4147-A177-3AD203B41FA5}">
                          <a16:colId xmlns:a16="http://schemas.microsoft.com/office/drawing/2014/main" val="3909551425"/>
                        </a:ext>
                      </a:extLst>
                    </a:gridCol>
                  </a:tblGrid>
                  <a:tr h="384173">
                    <a:tc>
                      <a:txBody>
                        <a:bodyPr/>
                        <a:lstStyle/>
                        <a:p>
                          <a:pPr indent="0" algn="ctr">
                            <a:lnSpc>
                              <a:spcPts val="1200"/>
                            </a:lnSpc>
                            <a:spcAft>
                              <a:spcPts val="0"/>
                            </a:spcAft>
                          </a:pPr>
                          <a:r>
                            <a:rPr lang="ru-RU" sz="1600" b="1" kern="1200">
                              <a:solidFill>
                                <a:schemeClr val="tx1"/>
                              </a:solidFill>
                              <a:effectLst/>
                              <a:latin typeface="+mn-lt"/>
                              <a:ea typeface="+mn-ea"/>
                              <a:cs typeface="+mn-cs"/>
                            </a:rPr>
                            <a:t> </a:t>
                          </a:r>
                          <a:r>
                            <a:rPr lang="en-US" sz="1600" b="1" kern="1200">
                              <a:solidFill>
                                <a:schemeClr val="tx1"/>
                              </a:solidFill>
                              <a:effectLst/>
                              <a:latin typeface="+mn-lt"/>
                              <a:ea typeface="+mn-ea"/>
                              <a:cs typeface="+mn-cs"/>
                            </a:rPr>
                            <a:t>Distribution</a:t>
                          </a:r>
                          <a:endParaRPr lang="ru-RU" sz="1600" b="1" kern="1200" dirty="0">
                            <a:solidFill>
                              <a:schemeClr val="tx1"/>
                            </a:solidFill>
                            <a:effectLst/>
                            <a:latin typeface="+mn-lt"/>
                            <a:ea typeface="+mn-ea"/>
                            <a:cs typeface="+mn-cs"/>
                          </a:endParaRPr>
                        </a:p>
                      </a:txBody>
                      <a:tcPr marL="0" marR="0" marT="0" marB="0" anchor="ctr"/>
                    </a:tc>
                    <a:tc>
                      <a:txBody>
                        <a:bodyPr/>
                        <a:lstStyle/>
                        <a:p>
                          <a:pPr indent="0" algn="ctr">
                            <a:lnSpc>
                              <a:spcPts val="1200"/>
                            </a:lnSpc>
                            <a:spcAft>
                              <a:spcPts val="0"/>
                            </a:spcAft>
                          </a:pPr>
                          <a:r>
                            <a:rPr lang="en-US" sz="1600" b="1" kern="1200" dirty="0">
                              <a:solidFill>
                                <a:schemeClr val="tx1"/>
                              </a:solidFill>
                              <a:effectLst/>
                              <a:latin typeface="+mn-lt"/>
                              <a:ea typeface="+mn-ea"/>
                              <a:cs typeface="+mn-cs"/>
                            </a:rPr>
                            <a:t>Parameters</a:t>
                          </a:r>
                          <a:endParaRPr lang="ru-RU" sz="1600" b="1" kern="1200" dirty="0">
                            <a:solidFill>
                              <a:schemeClr val="tx1"/>
                            </a:solidFill>
                            <a:effectLst/>
                            <a:latin typeface="+mn-lt"/>
                            <a:ea typeface="+mn-ea"/>
                            <a:cs typeface="+mn-cs"/>
                          </a:endParaRPr>
                        </a:p>
                      </a:txBody>
                      <a:tcPr marL="0" marR="0" marT="0" marB="0" anchor="ctr"/>
                    </a:tc>
                    <a:tc>
                      <a:txBody>
                        <a:bodyPr/>
                        <a:lstStyle/>
                        <a:p>
                          <a:pPr indent="0" algn="ctr">
                            <a:lnSpc>
                              <a:spcPts val="1200"/>
                            </a:lnSpc>
                            <a:spcAft>
                              <a:spcPts val="0"/>
                            </a:spcAft>
                          </a:pPr>
                          <a:r>
                            <a:rPr lang="en-US" sz="1600" b="0" i="1" kern="1200" dirty="0">
                              <a:solidFill>
                                <a:schemeClr val="tx1"/>
                              </a:solidFill>
                              <a:effectLst/>
                              <a:latin typeface="Times New Roman" panose="02020603050405020304" pitchFamily="18" charset="0"/>
                              <a:ea typeface="+mn-ea"/>
                              <a:cs typeface="Times New Roman" panose="02020603050405020304" pitchFamily="18" charset="0"/>
                            </a:rPr>
                            <a:t>ln</a:t>
                          </a:r>
                          <a:r>
                            <a:rPr lang="en-US" sz="1600" b="1" kern="1200" dirty="0">
                              <a:solidFill>
                                <a:schemeClr val="tx1"/>
                              </a:solidFill>
                              <a:effectLst/>
                              <a:latin typeface="+mn-lt"/>
                              <a:ea typeface="+mn-ea"/>
                              <a:cs typeface="+mn-cs"/>
                            </a:rPr>
                            <a:t> of likelihood function</a:t>
                          </a:r>
                          <a:endParaRPr lang="ru-RU" sz="1600" b="1" kern="1200" dirty="0">
                            <a:solidFill>
                              <a:schemeClr val="tx1"/>
                            </a:solidFill>
                            <a:effectLst/>
                            <a:latin typeface="+mn-lt"/>
                            <a:ea typeface="+mn-ea"/>
                            <a:cs typeface="+mn-cs"/>
                          </a:endParaRPr>
                        </a:p>
                      </a:txBody>
                      <a:tcPr marL="0" marR="0" marT="0" marB="0" anchor="ctr"/>
                    </a:tc>
                    <a:tc>
                      <a:txBody>
                        <a:bodyPr/>
                        <a:lstStyle/>
                        <a:p>
                          <a:pPr indent="0" algn="ctr">
                            <a:lnSpc>
                              <a:spcPts val="1200"/>
                            </a:lnSpc>
                            <a:spcAft>
                              <a:spcPts val="0"/>
                            </a:spcAft>
                          </a:pPr>
                          <a:r>
                            <a:rPr lang="ru-RU" sz="1600" b="1" kern="1200" dirty="0">
                              <a:solidFill>
                                <a:schemeClr val="tx1"/>
                              </a:solidFill>
                              <a:effectLst/>
                              <a:latin typeface="+mn-lt"/>
                              <a:ea typeface="+mn-ea"/>
                              <a:cs typeface="+mn-cs"/>
                            </a:rPr>
                            <a:t>AIC</a:t>
                          </a:r>
                        </a:p>
                      </a:txBody>
                      <a:tcPr marL="0" marR="0" marT="0" marB="0" anchor="ctr"/>
                    </a:tc>
                    <a:tc>
                      <a:txBody>
                        <a:bodyPr/>
                        <a:lstStyle/>
                        <a:p>
                          <a:pPr indent="0" algn="ctr">
                            <a:lnSpc>
                              <a:spcPts val="1200"/>
                            </a:lnSpc>
                            <a:spcAft>
                              <a:spcPts val="0"/>
                            </a:spcAft>
                          </a:pPr>
                          <a:r>
                            <a:rPr lang="ru-RU" sz="1600" b="1" kern="1200" dirty="0">
                              <a:solidFill>
                                <a:schemeClr val="tx1"/>
                              </a:solidFill>
                              <a:effectLst/>
                              <a:latin typeface="+mn-lt"/>
                              <a:ea typeface="+mn-ea"/>
                              <a:cs typeface="+mn-cs"/>
                            </a:rPr>
                            <a:t>BIC</a:t>
                          </a:r>
                        </a:p>
                      </a:txBody>
                      <a:tcPr marL="0" marR="0" marT="0" marB="0" anchor="ctr"/>
                    </a:tc>
                    <a:tc>
                      <a:txBody>
                        <a:bodyPr/>
                        <a:lstStyle/>
                        <a:p>
                          <a:endParaRPr lang="ru-RU"/>
                        </a:p>
                      </a:txBody>
                      <a:tcPr marL="0" marR="0" marT="0" marB="0" anchor="ctr">
                        <a:blipFill>
                          <a:blip r:embed="rId7"/>
                          <a:stretch>
                            <a:fillRect l="-926271" t="-28571" r="-177966" b="-317460"/>
                          </a:stretch>
                        </a:blipFill>
                      </a:tcPr>
                    </a:tc>
                    <a:tc>
                      <a:txBody>
                        <a:bodyPr/>
                        <a:lstStyle/>
                        <a:p>
                          <a:pPr indent="0" algn="ctr">
                            <a:lnSpc>
                              <a:spcPts val="1200"/>
                            </a:lnSpc>
                            <a:spcAft>
                              <a:spcPts val="0"/>
                            </a:spcAft>
                          </a:pPr>
                          <a:r>
                            <a:rPr lang="ru-RU" sz="1600" b="1" kern="1200" dirty="0">
                              <a:solidFill>
                                <a:schemeClr val="tx1"/>
                              </a:solidFill>
                              <a:effectLst/>
                              <a:latin typeface="+mn-lt"/>
                              <a:ea typeface="+mn-ea"/>
                              <a:cs typeface="+mn-cs"/>
                            </a:rPr>
                            <a:t>P-</a:t>
                          </a:r>
                          <a:r>
                            <a:rPr lang="en-US" sz="1600" b="1" kern="1200">
                              <a:solidFill>
                                <a:schemeClr val="tx1"/>
                              </a:solidFill>
                              <a:effectLst/>
                              <a:latin typeface="+mn-lt"/>
                              <a:ea typeface="+mn-ea"/>
                              <a:cs typeface="+mn-cs"/>
                            </a:rPr>
                            <a:t>value</a:t>
                          </a:r>
                          <a:endParaRPr lang="ru-RU" sz="1600" b="1" kern="120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1288347843"/>
                      </a:ext>
                    </a:extLst>
                  </a:tr>
                  <a:tr h="286312">
                    <a:tc>
                      <a:txBody>
                        <a:bodyPr/>
                        <a:lstStyle/>
                        <a:p>
                          <a:pPr indent="0" algn="ctr">
                            <a:lnSpc>
                              <a:spcPts val="1200"/>
                            </a:lnSpc>
                            <a:spcAft>
                              <a:spcPts val="0"/>
                            </a:spcAft>
                          </a:pPr>
                          <a:r>
                            <a:rPr lang="en-US" sz="1600" b="0" kern="1200" dirty="0">
                              <a:solidFill>
                                <a:schemeClr val="tx1"/>
                              </a:solidFill>
                              <a:effectLst/>
                              <a:latin typeface="+mn-lt"/>
                              <a:ea typeface="+mn-ea"/>
                              <a:cs typeface="+mn-cs"/>
                            </a:rPr>
                            <a:t>Zeta</a:t>
                          </a:r>
                          <a:endParaRPr lang="ru-RU" sz="1600" b="0" kern="1200" dirty="0">
                            <a:solidFill>
                              <a:schemeClr val="tx1"/>
                            </a:solidFill>
                            <a:effectLst/>
                            <a:latin typeface="+mn-lt"/>
                            <a:ea typeface="+mn-ea"/>
                            <a:cs typeface="+mn-cs"/>
                          </a:endParaRPr>
                        </a:p>
                      </a:txBody>
                      <a:tcPr marL="0" marR="0" marT="0" marB="0" anchor="ctr"/>
                    </a:tc>
                    <a:tc>
                      <a:txBody>
                        <a:bodyPr/>
                        <a:lstStyle/>
                        <a:p>
                          <a:endParaRPr lang="ru-RU"/>
                        </a:p>
                      </a:txBody>
                      <a:tcPr marL="0" marR="0" marT="0" marB="0" anchor="ctr">
                        <a:blipFill>
                          <a:blip r:embed="rId7"/>
                          <a:stretch>
                            <a:fillRect l="-126667" t="-168750" r="-330588" b="-316667"/>
                          </a:stretch>
                        </a:blipFill>
                      </a:tcPr>
                    </a:tc>
                    <a:tc>
                      <a:txBody>
                        <a:bodyPr/>
                        <a:lstStyle/>
                        <a:p>
                          <a:pPr indent="0" algn="ctr">
                            <a:lnSpc>
                              <a:spcPts val="1200"/>
                            </a:lnSpc>
                            <a:spcAft>
                              <a:spcPts val="0"/>
                            </a:spcAft>
                          </a:pPr>
                          <a:r>
                            <a:rPr lang="ru-RU" sz="1600" b="0" kern="1200" dirty="0">
                              <a:solidFill>
                                <a:schemeClr val="tx1"/>
                              </a:solidFill>
                              <a:effectLst/>
                              <a:latin typeface="+mn-lt"/>
                              <a:ea typeface="+mn-ea"/>
                              <a:cs typeface="+mn-cs"/>
                            </a:rPr>
                            <a:t>-1025,7</a:t>
                          </a:r>
                        </a:p>
                      </a:txBody>
                      <a:tcPr marL="0" marR="0" marT="0" marB="0" anchor="ctr"/>
                    </a:tc>
                    <a:tc>
                      <a:txBody>
                        <a:bodyPr/>
                        <a:lstStyle/>
                        <a:p>
                          <a:pPr indent="0" algn="ctr">
                            <a:lnSpc>
                              <a:spcPts val="1200"/>
                            </a:lnSpc>
                            <a:spcAft>
                              <a:spcPts val="0"/>
                            </a:spcAft>
                          </a:pPr>
                          <a:r>
                            <a:rPr lang="ru-RU" sz="1600" b="0" kern="1200" dirty="0">
                              <a:solidFill>
                                <a:schemeClr val="tx1"/>
                              </a:solidFill>
                              <a:effectLst/>
                              <a:latin typeface="+mn-lt"/>
                              <a:ea typeface="+mn-ea"/>
                              <a:cs typeface="+mn-cs"/>
                            </a:rPr>
                            <a:t>2053,4</a:t>
                          </a:r>
                        </a:p>
                      </a:txBody>
                      <a:tcPr marL="0" marR="0" marT="0" marB="0" anchor="ctr"/>
                    </a:tc>
                    <a:tc>
                      <a:txBody>
                        <a:bodyPr/>
                        <a:lstStyle/>
                        <a:p>
                          <a:pPr indent="0" algn="ctr">
                            <a:lnSpc>
                              <a:spcPts val="1200"/>
                            </a:lnSpc>
                            <a:spcAft>
                              <a:spcPts val="0"/>
                            </a:spcAft>
                          </a:pPr>
                          <a:r>
                            <a:rPr lang="ru-RU" sz="1600" b="0" kern="1200" dirty="0">
                              <a:solidFill>
                                <a:schemeClr val="tx1"/>
                              </a:solidFill>
                              <a:effectLst/>
                              <a:latin typeface="+mn-lt"/>
                              <a:ea typeface="+mn-ea"/>
                              <a:cs typeface="+mn-cs"/>
                            </a:rPr>
                            <a:t>2057,6</a:t>
                          </a:r>
                        </a:p>
                      </a:txBody>
                      <a:tcPr marL="0" marR="0" marT="0" marB="0" anchor="ctr"/>
                    </a:tc>
                    <a:tc>
                      <a:txBody>
                        <a:bodyPr/>
                        <a:lstStyle/>
                        <a:p>
                          <a:pPr indent="0" algn="ctr">
                            <a:lnSpc>
                              <a:spcPts val="1200"/>
                            </a:lnSpc>
                            <a:spcAft>
                              <a:spcPts val="0"/>
                            </a:spcAft>
                          </a:pPr>
                          <a:r>
                            <a:rPr lang="ru-RU" sz="1600" b="0" kern="1200" dirty="0">
                              <a:solidFill>
                                <a:schemeClr val="tx1"/>
                              </a:solidFill>
                              <a:effectLst/>
                              <a:latin typeface="+mn-lt"/>
                              <a:ea typeface="+mn-ea"/>
                              <a:cs typeface="+mn-cs"/>
                            </a:rPr>
                            <a:t>430,5</a:t>
                          </a:r>
                        </a:p>
                      </a:txBody>
                      <a:tcPr marL="0" marR="0" marT="0" marB="0" anchor="ctr"/>
                    </a:tc>
                    <a:tc>
                      <a:txBody>
                        <a:bodyPr/>
                        <a:lstStyle/>
                        <a:p>
                          <a:pPr indent="0" algn="ctr">
                            <a:lnSpc>
                              <a:spcPts val="1200"/>
                            </a:lnSpc>
                            <a:spcAft>
                              <a:spcPts val="0"/>
                            </a:spcAft>
                          </a:pPr>
                          <a:r>
                            <a:rPr lang="ru-RU" sz="1600" b="0" kern="1200" dirty="0">
                              <a:solidFill>
                                <a:schemeClr val="tx1"/>
                              </a:solidFill>
                              <a:effectLst/>
                              <a:latin typeface="+mn-lt"/>
                              <a:ea typeface="+mn-ea"/>
                              <a:cs typeface="+mn-cs"/>
                            </a:rPr>
                            <a:t>7,73E-91</a:t>
                          </a:r>
                        </a:p>
                      </a:txBody>
                      <a:tcPr marL="0" marR="0" marT="0" marB="0" anchor="ctr"/>
                    </a:tc>
                    <a:extLst>
                      <a:ext uri="{0D108BD9-81ED-4DB2-BD59-A6C34878D82A}">
                        <a16:rowId xmlns:a16="http://schemas.microsoft.com/office/drawing/2014/main" val="2553990163"/>
                      </a:ext>
                    </a:extLst>
                  </a:tr>
                  <a:tr h="278756">
                    <a:tc>
                      <a:txBody>
                        <a:bodyPr/>
                        <a:lstStyle/>
                        <a:p>
                          <a:pPr indent="0" algn="ctr">
                            <a:lnSpc>
                              <a:spcPts val="1200"/>
                            </a:lnSpc>
                            <a:spcAft>
                              <a:spcPts val="0"/>
                            </a:spcAft>
                          </a:pPr>
                          <a:r>
                            <a:rPr lang="en-US" sz="1600" b="0" kern="1200" dirty="0">
                              <a:solidFill>
                                <a:schemeClr val="tx1"/>
                              </a:solidFill>
                              <a:effectLst/>
                              <a:latin typeface="+mn-lt"/>
                              <a:ea typeface="+mn-ea"/>
                              <a:cs typeface="+mn-cs"/>
                            </a:rPr>
                            <a:t>Geometric</a:t>
                          </a:r>
                          <a:endParaRPr lang="ru-RU" sz="1600" b="0" kern="1200" dirty="0">
                            <a:solidFill>
                              <a:schemeClr val="tx1"/>
                            </a:solidFill>
                            <a:effectLst/>
                            <a:latin typeface="+mn-lt"/>
                            <a:ea typeface="+mn-ea"/>
                            <a:cs typeface="+mn-cs"/>
                          </a:endParaRPr>
                        </a:p>
                      </a:txBody>
                      <a:tcPr marL="0" marR="0" marT="0" marB="0" anchor="ctr"/>
                    </a:tc>
                    <a:tc>
                      <a:txBody>
                        <a:bodyPr/>
                        <a:lstStyle/>
                        <a:p>
                          <a:pPr indent="0" algn="ctr">
                            <a:lnSpc>
                              <a:spcPts val="1200"/>
                            </a:lnSpc>
                            <a:spcAft>
                              <a:spcPts val="0"/>
                            </a:spcAft>
                          </a:pPr>
                          <a:r>
                            <a:rPr lang="ru-RU" sz="1600" b="0" kern="1200" dirty="0">
                              <a:solidFill>
                                <a:schemeClr val="tx1"/>
                              </a:solidFill>
                              <a:effectLst/>
                              <a:latin typeface="+mn-lt"/>
                              <a:ea typeface="+mn-ea"/>
                              <a:cs typeface="+mn-cs"/>
                            </a:rPr>
                            <a:t>p= 0.40</a:t>
                          </a:r>
                        </a:p>
                      </a:txBody>
                      <a:tcPr marL="0" marR="0" marT="0" marB="0" anchor="ctr"/>
                    </a:tc>
                    <a:tc>
                      <a:txBody>
                        <a:bodyPr/>
                        <a:lstStyle/>
                        <a:p>
                          <a:pPr indent="0" algn="ctr">
                            <a:lnSpc>
                              <a:spcPts val="1200"/>
                            </a:lnSpc>
                            <a:spcAft>
                              <a:spcPts val="0"/>
                            </a:spcAft>
                          </a:pPr>
                          <a:r>
                            <a:rPr lang="ru-RU" sz="1600" b="0" kern="1200" dirty="0">
                              <a:solidFill>
                                <a:schemeClr val="tx1"/>
                              </a:solidFill>
                              <a:effectLst/>
                              <a:latin typeface="+mn-lt"/>
                              <a:ea typeface="+mn-ea"/>
                              <a:cs typeface="+mn-cs"/>
                            </a:rPr>
                            <a:t>-864,3</a:t>
                          </a:r>
                        </a:p>
                      </a:txBody>
                      <a:tcPr marL="0" marR="0" marT="0" marB="0" anchor="ctr"/>
                    </a:tc>
                    <a:tc>
                      <a:txBody>
                        <a:bodyPr/>
                        <a:lstStyle/>
                        <a:p>
                          <a:pPr indent="0" algn="ctr">
                            <a:lnSpc>
                              <a:spcPts val="1200"/>
                            </a:lnSpc>
                            <a:spcAft>
                              <a:spcPts val="0"/>
                            </a:spcAft>
                          </a:pPr>
                          <a:r>
                            <a:rPr lang="ru-RU" sz="1600" b="0" kern="1200" dirty="0">
                              <a:solidFill>
                                <a:schemeClr val="tx1"/>
                              </a:solidFill>
                              <a:effectLst/>
                              <a:latin typeface="+mn-lt"/>
                              <a:ea typeface="+mn-ea"/>
                              <a:cs typeface="+mn-cs"/>
                            </a:rPr>
                            <a:t>1730,6</a:t>
                          </a:r>
                        </a:p>
                      </a:txBody>
                      <a:tcPr marL="0" marR="0" marT="0" marB="0" anchor="ctr"/>
                    </a:tc>
                    <a:tc>
                      <a:txBody>
                        <a:bodyPr/>
                        <a:lstStyle/>
                        <a:p>
                          <a:pPr indent="0" algn="ctr">
                            <a:lnSpc>
                              <a:spcPts val="1200"/>
                            </a:lnSpc>
                            <a:spcAft>
                              <a:spcPts val="0"/>
                            </a:spcAft>
                          </a:pPr>
                          <a:r>
                            <a:rPr lang="ru-RU" sz="1600" b="0" kern="1200" dirty="0">
                              <a:solidFill>
                                <a:schemeClr val="tx1"/>
                              </a:solidFill>
                              <a:effectLst/>
                              <a:latin typeface="+mn-lt"/>
                              <a:ea typeface="+mn-ea"/>
                              <a:cs typeface="+mn-cs"/>
                            </a:rPr>
                            <a:t>1734,8</a:t>
                          </a:r>
                        </a:p>
                      </a:txBody>
                      <a:tcPr marL="0" marR="0" marT="0" marB="0" anchor="ctr"/>
                    </a:tc>
                    <a:tc>
                      <a:txBody>
                        <a:bodyPr/>
                        <a:lstStyle/>
                        <a:p>
                          <a:pPr indent="0" algn="ctr">
                            <a:lnSpc>
                              <a:spcPts val="1200"/>
                            </a:lnSpc>
                            <a:spcAft>
                              <a:spcPts val="0"/>
                            </a:spcAft>
                          </a:pPr>
                          <a:r>
                            <a:rPr lang="ru-RU" sz="1600" b="0" kern="1200" dirty="0">
                              <a:solidFill>
                                <a:schemeClr val="tx1"/>
                              </a:solidFill>
                              <a:effectLst/>
                              <a:latin typeface="+mn-lt"/>
                              <a:ea typeface="+mn-ea"/>
                              <a:cs typeface="+mn-cs"/>
                            </a:rPr>
                            <a:t>95,1</a:t>
                          </a:r>
                        </a:p>
                      </a:txBody>
                      <a:tcPr marL="0" marR="0" marT="0" marB="0" anchor="ctr"/>
                    </a:tc>
                    <a:tc>
                      <a:txBody>
                        <a:bodyPr/>
                        <a:lstStyle/>
                        <a:p>
                          <a:pPr indent="0" algn="ctr">
                            <a:lnSpc>
                              <a:spcPts val="1200"/>
                            </a:lnSpc>
                            <a:spcAft>
                              <a:spcPts val="0"/>
                            </a:spcAft>
                          </a:pPr>
                          <a:r>
                            <a:rPr lang="ru-RU" sz="1600" b="0" kern="1200" dirty="0">
                              <a:solidFill>
                                <a:schemeClr val="tx1"/>
                              </a:solidFill>
                              <a:effectLst/>
                              <a:latin typeface="+mn-lt"/>
                              <a:ea typeface="+mn-ea"/>
                              <a:cs typeface="+mn-cs"/>
                            </a:rPr>
                            <a:t>5,57E-19</a:t>
                          </a:r>
                        </a:p>
                      </a:txBody>
                      <a:tcPr marL="0" marR="0" marT="0" marB="0" anchor="ctr"/>
                    </a:tc>
                    <a:extLst>
                      <a:ext uri="{0D108BD9-81ED-4DB2-BD59-A6C34878D82A}">
                        <a16:rowId xmlns:a16="http://schemas.microsoft.com/office/drawing/2014/main" val="2859917306"/>
                      </a:ext>
                    </a:extLst>
                  </a:tr>
                  <a:tr h="278756">
                    <a:tc>
                      <a:txBody>
                        <a:bodyPr/>
                        <a:lstStyle/>
                        <a:p>
                          <a:pPr indent="0" algn="ctr">
                            <a:lnSpc>
                              <a:spcPts val="1200"/>
                            </a:lnSpc>
                            <a:spcAft>
                              <a:spcPts val="0"/>
                            </a:spcAft>
                          </a:pPr>
                          <a:r>
                            <a:rPr lang="en-US" sz="1600" b="0" kern="1200" dirty="0">
                              <a:solidFill>
                                <a:schemeClr val="tx1"/>
                              </a:solidFill>
                              <a:effectLst/>
                              <a:latin typeface="+mn-lt"/>
                              <a:ea typeface="+mn-ea"/>
                              <a:cs typeface="+mn-cs"/>
                            </a:rPr>
                            <a:t>Poisson</a:t>
                          </a:r>
                          <a:endParaRPr lang="ru-RU" sz="1600" b="0" kern="1200" dirty="0">
                            <a:solidFill>
                              <a:schemeClr val="tx1"/>
                            </a:solidFill>
                            <a:effectLst/>
                            <a:latin typeface="+mn-lt"/>
                            <a:ea typeface="+mn-ea"/>
                            <a:cs typeface="+mn-cs"/>
                          </a:endParaRPr>
                        </a:p>
                      </a:txBody>
                      <a:tcPr marL="0" marR="0" marT="0" marB="0" anchor="ctr"/>
                    </a:tc>
                    <a:tc>
                      <a:txBody>
                        <a:bodyPr/>
                        <a:lstStyle/>
                        <a:p>
                          <a:endParaRPr lang="ru-RU"/>
                        </a:p>
                      </a:txBody>
                      <a:tcPr marL="0" marR="0" marT="0" marB="0" anchor="ctr">
                        <a:blipFill>
                          <a:blip r:embed="rId7"/>
                          <a:stretch>
                            <a:fillRect l="-126667" t="-380435" r="-330588" b="-130435"/>
                          </a:stretch>
                        </a:blipFill>
                      </a:tcPr>
                    </a:tc>
                    <a:tc>
                      <a:txBody>
                        <a:bodyPr/>
                        <a:lstStyle/>
                        <a:p>
                          <a:pPr indent="0" algn="ctr">
                            <a:lnSpc>
                              <a:spcPts val="1200"/>
                            </a:lnSpc>
                            <a:spcAft>
                              <a:spcPts val="0"/>
                            </a:spcAft>
                          </a:pPr>
                          <a:r>
                            <a:rPr lang="ru-RU" sz="1600" b="0" kern="1200" dirty="0">
                              <a:solidFill>
                                <a:schemeClr val="tx1"/>
                              </a:solidFill>
                              <a:effectLst/>
                              <a:latin typeface="+mn-lt"/>
                              <a:ea typeface="+mn-ea"/>
                              <a:cs typeface="+mn-cs"/>
                            </a:rPr>
                            <a:t>-856,8</a:t>
                          </a:r>
                        </a:p>
                      </a:txBody>
                      <a:tcPr marL="0" marR="0" marT="0" marB="0" anchor="ctr"/>
                    </a:tc>
                    <a:tc>
                      <a:txBody>
                        <a:bodyPr/>
                        <a:lstStyle/>
                        <a:p>
                          <a:pPr indent="0" algn="ctr">
                            <a:lnSpc>
                              <a:spcPts val="1200"/>
                            </a:lnSpc>
                            <a:spcAft>
                              <a:spcPts val="0"/>
                            </a:spcAft>
                          </a:pPr>
                          <a:r>
                            <a:rPr lang="ru-RU" sz="1600" b="0" kern="1200" dirty="0">
                              <a:solidFill>
                                <a:schemeClr val="tx1"/>
                              </a:solidFill>
                              <a:effectLst/>
                              <a:latin typeface="+mn-lt"/>
                              <a:ea typeface="+mn-ea"/>
                              <a:cs typeface="+mn-cs"/>
                            </a:rPr>
                            <a:t>1715,6</a:t>
                          </a:r>
                        </a:p>
                      </a:txBody>
                      <a:tcPr marL="0" marR="0" marT="0" marB="0" anchor="ctr"/>
                    </a:tc>
                    <a:tc>
                      <a:txBody>
                        <a:bodyPr/>
                        <a:lstStyle/>
                        <a:p>
                          <a:pPr indent="0" algn="ctr">
                            <a:lnSpc>
                              <a:spcPts val="1200"/>
                            </a:lnSpc>
                            <a:spcAft>
                              <a:spcPts val="0"/>
                            </a:spcAft>
                          </a:pPr>
                          <a:r>
                            <a:rPr lang="ru-RU" sz="1600" b="0" kern="1200" dirty="0">
                              <a:solidFill>
                                <a:schemeClr val="tx1"/>
                              </a:solidFill>
                              <a:effectLst/>
                              <a:latin typeface="+mn-lt"/>
                              <a:ea typeface="+mn-ea"/>
                              <a:cs typeface="+mn-cs"/>
                            </a:rPr>
                            <a:t>1719,8</a:t>
                          </a:r>
                        </a:p>
                      </a:txBody>
                      <a:tcPr marL="0" marR="0" marT="0" marB="0" anchor="ctr"/>
                    </a:tc>
                    <a:tc>
                      <a:txBody>
                        <a:bodyPr/>
                        <a:lstStyle/>
                        <a:p>
                          <a:pPr indent="0" algn="ctr">
                            <a:lnSpc>
                              <a:spcPts val="1200"/>
                            </a:lnSpc>
                            <a:spcAft>
                              <a:spcPts val="0"/>
                            </a:spcAft>
                          </a:pPr>
                          <a:r>
                            <a:rPr lang="ru-RU" sz="1600" b="0" kern="1200" dirty="0">
                              <a:solidFill>
                                <a:schemeClr val="tx1"/>
                              </a:solidFill>
                              <a:effectLst/>
                              <a:latin typeface="+mn-lt"/>
                              <a:ea typeface="+mn-ea"/>
                              <a:cs typeface="+mn-cs"/>
                            </a:rPr>
                            <a:t>88,2</a:t>
                          </a:r>
                        </a:p>
                      </a:txBody>
                      <a:tcPr marL="0" marR="0" marT="0" marB="0" anchor="ctr"/>
                    </a:tc>
                    <a:tc>
                      <a:txBody>
                        <a:bodyPr/>
                        <a:lstStyle/>
                        <a:p>
                          <a:pPr indent="0" algn="ctr">
                            <a:lnSpc>
                              <a:spcPts val="1200"/>
                            </a:lnSpc>
                            <a:spcAft>
                              <a:spcPts val="0"/>
                            </a:spcAft>
                          </a:pPr>
                          <a:r>
                            <a:rPr lang="ru-RU" sz="1600" b="0" kern="1200" dirty="0">
                              <a:solidFill>
                                <a:schemeClr val="tx1"/>
                              </a:solidFill>
                              <a:effectLst/>
                              <a:latin typeface="+mn-lt"/>
                              <a:ea typeface="+mn-ea"/>
                              <a:cs typeface="+mn-cs"/>
                            </a:rPr>
                            <a:t>1,57E-17</a:t>
                          </a:r>
                        </a:p>
                      </a:txBody>
                      <a:tcPr marL="0" marR="0" marT="0" marB="0" anchor="ctr"/>
                    </a:tc>
                    <a:extLst>
                      <a:ext uri="{0D108BD9-81ED-4DB2-BD59-A6C34878D82A}">
                        <a16:rowId xmlns:a16="http://schemas.microsoft.com/office/drawing/2014/main" val="3679919014"/>
                      </a:ext>
                    </a:extLst>
                  </a:tr>
                  <a:tr h="243840">
                    <a:tc>
                      <a:txBody>
                        <a:bodyPr/>
                        <a:lstStyle/>
                        <a:p>
                          <a:pPr indent="0" algn="ctr">
                            <a:lnSpc>
                              <a:spcPct val="100000"/>
                            </a:lnSpc>
                            <a:spcAft>
                              <a:spcPts val="0"/>
                            </a:spcAft>
                          </a:pPr>
                          <a:r>
                            <a:rPr lang="en-US" sz="1600" b="0" kern="1200" dirty="0">
                              <a:solidFill>
                                <a:schemeClr val="tx2">
                                  <a:lumMod val="60000"/>
                                  <a:lumOff val="40000"/>
                                </a:schemeClr>
                              </a:solidFill>
                              <a:effectLst/>
                              <a:latin typeface="+mn-lt"/>
                              <a:ea typeface="+mn-ea"/>
                              <a:cs typeface="+mn-cs"/>
                            </a:rPr>
                            <a:t>Negative binomial</a:t>
                          </a:r>
                          <a:endParaRPr lang="ru-RU" sz="1600" b="0" kern="1200" dirty="0">
                            <a:solidFill>
                              <a:schemeClr val="tx2">
                                <a:lumMod val="60000"/>
                                <a:lumOff val="40000"/>
                              </a:schemeClr>
                            </a:solidFill>
                            <a:effectLst/>
                            <a:latin typeface="+mn-lt"/>
                            <a:ea typeface="+mn-ea"/>
                            <a:cs typeface="+mn-cs"/>
                          </a:endParaRPr>
                        </a:p>
                      </a:txBody>
                      <a:tcPr marL="0" marR="0" marT="0" marB="0" anchor="ct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ru-RU" sz="1600" b="0" kern="1200" dirty="0">
                              <a:solidFill>
                                <a:schemeClr val="tx2">
                                  <a:lumMod val="60000"/>
                                  <a:lumOff val="40000"/>
                                </a:schemeClr>
                              </a:solidFill>
                              <a:effectLst/>
                              <a:latin typeface="+mn-lt"/>
                              <a:ea typeface="+mn-ea"/>
                              <a:cs typeface="+mn-cs"/>
                            </a:rPr>
                            <a:t>r=3, p=0.67</a:t>
                          </a:r>
                        </a:p>
                      </a:txBody>
                      <a:tcPr marL="0" marR="0" marT="0" marB="0" anchor="ct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ru-RU" sz="1600" b="0" kern="1200" dirty="0">
                              <a:solidFill>
                                <a:schemeClr val="tx2">
                                  <a:lumMod val="60000"/>
                                  <a:lumOff val="40000"/>
                                </a:schemeClr>
                              </a:solidFill>
                              <a:effectLst/>
                              <a:latin typeface="+mn-lt"/>
                              <a:ea typeface="+mn-ea"/>
                              <a:cs typeface="+mn-cs"/>
                            </a:rPr>
                            <a:t>-834,4</a:t>
                          </a:r>
                        </a:p>
                      </a:txBody>
                      <a:tcPr marL="0" marR="0" marT="0" marB="0" anchor="ct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ru-RU" sz="1600" b="0" kern="1200" dirty="0">
                              <a:solidFill>
                                <a:schemeClr val="tx2">
                                  <a:lumMod val="60000"/>
                                  <a:lumOff val="40000"/>
                                </a:schemeClr>
                              </a:solidFill>
                              <a:effectLst/>
                              <a:latin typeface="+mn-lt"/>
                              <a:ea typeface="+mn-ea"/>
                              <a:cs typeface="+mn-cs"/>
                            </a:rPr>
                            <a:t>1672,8</a:t>
                          </a:r>
                        </a:p>
                      </a:txBody>
                      <a:tcPr marL="0" marR="0" marT="0" marB="0" anchor="ct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ru-RU" sz="1600" b="0" kern="1200" dirty="0">
                              <a:solidFill>
                                <a:schemeClr val="tx2">
                                  <a:lumMod val="60000"/>
                                  <a:lumOff val="40000"/>
                                </a:schemeClr>
                              </a:solidFill>
                              <a:effectLst/>
                              <a:latin typeface="+mn-lt"/>
                              <a:ea typeface="+mn-ea"/>
                              <a:cs typeface="+mn-cs"/>
                            </a:rPr>
                            <a:t>1681,3</a:t>
                          </a:r>
                        </a:p>
                      </a:txBody>
                      <a:tcPr marL="0" marR="0" marT="0" marB="0" anchor="ct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ru-RU" sz="1600" b="0" kern="1200" dirty="0">
                              <a:solidFill>
                                <a:schemeClr val="tx2">
                                  <a:lumMod val="60000"/>
                                  <a:lumOff val="40000"/>
                                </a:schemeClr>
                              </a:solidFill>
                              <a:effectLst/>
                              <a:latin typeface="+mn-lt"/>
                              <a:ea typeface="+mn-ea"/>
                              <a:cs typeface="+mn-cs"/>
                            </a:rPr>
                            <a:t>33,1</a:t>
                          </a:r>
                        </a:p>
                      </a:txBody>
                      <a:tcPr marL="0" marR="0" marT="0" marB="0" anchor="ct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ru-RU" sz="1600" b="0" kern="1200" dirty="0">
                              <a:solidFill>
                                <a:schemeClr val="tx2">
                                  <a:lumMod val="60000"/>
                                  <a:lumOff val="40000"/>
                                </a:schemeClr>
                              </a:solidFill>
                              <a:effectLst/>
                              <a:latin typeface="+mn-lt"/>
                              <a:ea typeface="+mn-ea"/>
                              <a:cs typeface="+mn-cs"/>
                            </a:rPr>
                            <a:t>1,13E-06</a:t>
                          </a:r>
                        </a:p>
                      </a:txBody>
                      <a:tcPr marL="0" marR="0" marT="0" marB="0" anchor="ctr"/>
                    </a:tc>
                    <a:extLst>
                      <a:ext uri="{0D108BD9-81ED-4DB2-BD59-A6C34878D82A}">
                        <a16:rowId xmlns:a16="http://schemas.microsoft.com/office/drawing/2014/main" val="1232144338"/>
                      </a:ext>
                    </a:extLst>
                  </a:tr>
                </a:tbl>
              </a:graphicData>
            </a:graphic>
          </p:graphicFrame>
        </mc:Fallback>
      </mc:AlternateContent>
      <p:sp>
        <p:nvSpPr>
          <p:cNvPr id="25" name="Прямоугольник 24"/>
          <p:cNvSpPr/>
          <p:nvPr/>
        </p:nvSpPr>
        <p:spPr>
          <a:xfrm>
            <a:off x="121144" y="2051556"/>
            <a:ext cx="8843344" cy="369332"/>
          </a:xfrm>
          <a:prstGeom prst="rect">
            <a:avLst/>
          </a:prstGeom>
        </p:spPr>
        <p:txBody>
          <a:bodyPr wrap="square">
            <a:spAutoFit/>
          </a:bodyPr>
          <a:lstStyle/>
          <a:p>
            <a:pPr algn="ctr"/>
            <a:r>
              <a:rPr lang="en-US" b="1" dirty="0">
                <a:solidFill>
                  <a:schemeClr val="accent1"/>
                </a:solidFill>
                <a:latin typeface="Arial Narrow" panose="020B0606020202030204" pitchFamily="34" charset="0"/>
              </a:rPr>
              <a:t>UNEG nodes degree distribution approximation </a:t>
            </a:r>
            <a:r>
              <a:rPr lang="en-US" sz="1600" dirty="0">
                <a:solidFill>
                  <a:schemeClr val="accent1"/>
                </a:solidFill>
                <a:latin typeface="Arial Narrow" panose="020B0606020202030204" pitchFamily="34" charset="0"/>
              </a:rPr>
              <a:t>(shown in different coordinate axes)</a:t>
            </a:r>
            <a:endParaRPr lang="ru-RU" dirty="0">
              <a:solidFill>
                <a:schemeClr val="accent1"/>
              </a:solidFill>
              <a:latin typeface="Arial Narrow" panose="020B0606020202030204" pitchFamily="34" charset="0"/>
            </a:endParaRPr>
          </a:p>
        </p:txBody>
      </p:sp>
    </p:spTree>
    <p:extLst>
      <p:ext uri="{BB962C8B-B14F-4D97-AF65-F5344CB8AC3E}">
        <p14:creationId xmlns:p14="http://schemas.microsoft.com/office/powerpoint/2010/main" val="1407030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48464" y="296571"/>
            <a:ext cx="478168" cy="400110"/>
          </a:xfrm>
          <a:prstGeom prst="rect">
            <a:avLst/>
          </a:prstGeom>
          <a:noFill/>
        </p:spPr>
        <p:txBody>
          <a:bodyPr wrap="square" rtlCol="0">
            <a:spAutoFit/>
          </a:bodyPr>
          <a:lstStyle/>
          <a:p>
            <a:r>
              <a:rPr lang="ru-RU" sz="2000" b="1" dirty="0">
                <a:solidFill>
                  <a:schemeClr val="bg1"/>
                </a:solidFill>
                <a:latin typeface="Arial Narrow" panose="020B0606020202030204" pitchFamily="34" charset="0"/>
              </a:rPr>
              <a:t>8</a:t>
            </a:r>
          </a:p>
        </p:txBody>
      </p:sp>
      <p:sp>
        <p:nvSpPr>
          <p:cNvPr id="5" name="TextBox 4"/>
          <p:cNvSpPr txBox="1"/>
          <p:nvPr/>
        </p:nvSpPr>
        <p:spPr>
          <a:xfrm>
            <a:off x="539552" y="296571"/>
            <a:ext cx="8743539" cy="400110"/>
          </a:xfrm>
          <a:prstGeom prst="rect">
            <a:avLst/>
          </a:prstGeom>
          <a:noFill/>
        </p:spPr>
        <p:txBody>
          <a:bodyPr wrap="square" rtlCol="0">
            <a:spAutoFit/>
          </a:bodyPr>
          <a:lstStyle/>
          <a:p>
            <a:r>
              <a:rPr lang="en-US" sz="2000" b="1" dirty="0">
                <a:solidFill>
                  <a:schemeClr val="bg1"/>
                </a:solidFill>
                <a:latin typeface="Arial Narrow" panose="020B0606020202030204" pitchFamily="34" charset="0"/>
              </a:rPr>
              <a:t>SPECIAL ROLE OF TRANSIT NODES IN POWER TRANSMISSION GRIDS</a:t>
            </a:r>
            <a:endParaRPr lang="ru-RU" sz="2000" b="1" dirty="0">
              <a:solidFill>
                <a:schemeClr val="bg1"/>
              </a:solidFill>
              <a:latin typeface="Arial Narrow" panose="020B0606020202030204" pitchFamily="34" charset="0"/>
            </a:endParaRPr>
          </a:p>
        </p:txBody>
      </p:sp>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155290" y="2009368"/>
            <a:ext cx="5040560" cy="4659992"/>
          </a:xfrm>
          <a:prstGeom prst="rect">
            <a:avLst/>
          </a:prstGeom>
          <a:ln>
            <a:noFill/>
          </a:ln>
          <a:effectLst>
            <a:outerShdw blurRad="292100" dist="139700" dir="2700000" algn="tl" rotWithShape="0">
              <a:srgbClr val="333333">
                <a:alpha val="65000"/>
              </a:srgbClr>
            </a:outerShdw>
          </a:effectLst>
        </p:spPr>
      </p:pic>
      <p:pic>
        <p:nvPicPr>
          <p:cNvPr id="2" name="Рисунок 1"/>
          <p:cNvPicPr>
            <a:picLocks noChangeAspect="1"/>
          </p:cNvPicPr>
          <p:nvPr/>
        </p:nvPicPr>
        <p:blipFill>
          <a:blip r:embed="rId3"/>
          <a:stretch>
            <a:fillRect/>
          </a:stretch>
        </p:blipFill>
        <p:spPr>
          <a:xfrm>
            <a:off x="5436096" y="1916832"/>
            <a:ext cx="2977371" cy="3888432"/>
          </a:xfrm>
          <a:prstGeom prst="rect">
            <a:avLst/>
          </a:prstGeom>
        </p:spPr>
      </p:pic>
      <p:sp>
        <p:nvSpPr>
          <p:cNvPr id="7" name="TextBox 6"/>
          <p:cNvSpPr txBox="1"/>
          <p:nvPr/>
        </p:nvSpPr>
        <p:spPr>
          <a:xfrm>
            <a:off x="35496" y="724500"/>
            <a:ext cx="9191136" cy="1323439"/>
          </a:xfrm>
          <a:prstGeom prst="rect">
            <a:avLst/>
          </a:prstGeom>
          <a:noFill/>
        </p:spPr>
        <p:txBody>
          <a:bodyPr wrap="square" rtlCol="0">
            <a:spAutoFit/>
          </a:bodyPr>
          <a:lstStyle/>
          <a:p>
            <a:r>
              <a:rPr lang="en-US" sz="2000" dirty="0">
                <a:solidFill>
                  <a:schemeClr val="accent2"/>
                </a:solidFill>
                <a:latin typeface="Arial Narrow" panose="020B0606020202030204" pitchFamily="34" charset="0"/>
              </a:rPr>
              <a:t>High proportion of transit nodes with degree of 2 is a consequence of high occurrence of chain patterns in power transmission grids. A chain of transit nodes forms a long power line route which effectively transmits electricity for long distances and is usually built within one project.</a:t>
            </a:r>
            <a:endParaRPr lang="ru-RU" sz="2000" dirty="0">
              <a:solidFill>
                <a:schemeClr val="accent2"/>
              </a:solidFill>
              <a:latin typeface="Arial Narrow" panose="020B0606020202030204" pitchFamily="34" charset="0"/>
            </a:endParaRPr>
          </a:p>
          <a:p>
            <a:endParaRPr lang="ru-RU" sz="2000" dirty="0">
              <a:solidFill>
                <a:schemeClr val="accent2"/>
              </a:solidFill>
              <a:latin typeface="Arial Narrow" panose="020B0606020202030204" pitchFamily="34" charset="0"/>
            </a:endParaRPr>
          </a:p>
        </p:txBody>
      </p:sp>
      <p:sp>
        <p:nvSpPr>
          <p:cNvPr id="3" name="Прямоугольник 2"/>
          <p:cNvSpPr/>
          <p:nvPr/>
        </p:nvSpPr>
        <p:spPr>
          <a:xfrm>
            <a:off x="5364088" y="5589240"/>
            <a:ext cx="3672408" cy="1200329"/>
          </a:xfrm>
          <a:prstGeom prst="rect">
            <a:avLst/>
          </a:prstGeom>
        </p:spPr>
        <p:txBody>
          <a:bodyPr wrap="square">
            <a:spAutoFit/>
          </a:bodyPr>
          <a:lstStyle/>
          <a:p>
            <a:r>
              <a:rPr lang="en-US" dirty="0">
                <a:latin typeface="Arial Narrow" panose="020B0606020202030204" pitchFamily="34" charset="0"/>
              </a:rPr>
              <a:t>Even the Poisson distribution (which is typical for a random geometrical graph) could not form a network with a sufficient proportion of transit nodes. </a:t>
            </a:r>
            <a:endParaRPr lang="ru-RU" dirty="0"/>
          </a:p>
        </p:txBody>
      </p:sp>
      <p:sp>
        <p:nvSpPr>
          <p:cNvPr id="8" name="Прямоугольник 7"/>
          <p:cNvSpPr/>
          <p:nvPr/>
        </p:nvSpPr>
        <p:spPr>
          <a:xfrm>
            <a:off x="6156176" y="2852936"/>
            <a:ext cx="216024" cy="278795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Narrow" panose="020B0606020202030204" pitchFamily="34" charset="0"/>
            </a:endParaRPr>
          </a:p>
        </p:txBody>
      </p:sp>
    </p:spTree>
    <p:extLst>
      <p:ext uri="{BB962C8B-B14F-4D97-AF65-F5344CB8AC3E}">
        <p14:creationId xmlns:p14="http://schemas.microsoft.com/office/powerpoint/2010/main" val="3828622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96571"/>
            <a:ext cx="7730257" cy="400110"/>
          </a:xfrm>
          <a:prstGeom prst="rect">
            <a:avLst/>
          </a:prstGeom>
          <a:noFill/>
        </p:spPr>
        <p:txBody>
          <a:bodyPr wrap="square" rtlCol="0">
            <a:spAutoFit/>
          </a:bodyPr>
          <a:lstStyle/>
          <a:p>
            <a:r>
              <a:rPr lang="en-US" sz="2000" b="1" dirty="0">
                <a:solidFill>
                  <a:schemeClr val="bg1"/>
                </a:solidFill>
                <a:latin typeface="Arial Narrow" panose="020B0606020202030204" pitchFamily="34" charset="0"/>
              </a:rPr>
              <a:t>POWER GRID GROWTH PRINCIPLES</a:t>
            </a:r>
            <a:endParaRPr lang="ru-RU" sz="2000" b="1" dirty="0">
              <a:solidFill>
                <a:schemeClr val="bg1"/>
              </a:solidFill>
              <a:latin typeface="Arial Narrow" panose="020B0606020202030204" pitchFamily="34" charset="0"/>
            </a:endParaRPr>
          </a:p>
        </p:txBody>
      </p:sp>
      <p:sp>
        <p:nvSpPr>
          <p:cNvPr id="11" name="TextBox 10"/>
          <p:cNvSpPr txBox="1"/>
          <p:nvPr/>
        </p:nvSpPr>
        <p:spPr>
          <a:xfrm>
            <a:off x="8846360" y="296571"/>
            <a:ext cx="478168" cy="400110"/>
          </a:xfrm>
          <a:prstGeom prst="rect">
            <a:avLst/>
          </a:prstGeom>
          <a:noFill/>
        </p:spPr>
        <p:txBody>
          <a:bodyPr wrap="square" rtlCol="0">
            <a:spAutoFit/>
          </a:bodyPr>
          <a:lstStyle/>
          <a:p>
            <a:r>
              <a:rPr lang="ru-RU" sz="2000" b="1" dirty="0">
                <a:solidFill>
                  <a:schemeClr val="bg1"/>
                </a:solidFill>
                <a:latin typeface="Arial Narrow" panose="020B0606020202030204" pitchFamily="34" charset="0"/>
              </a:rPr>
              <a:t>9</a:t>
            </a:r>
          </a:p>
        </p:txBody>
      </p:sp>
      <p:sp>
        <p:nvSpPr>
          <p:cNvPr id="12" name="TextBox 11"/>
          <p:cNvSpPr txBox="1"/>
          <p:nvPr/>
        </p:nvSpPr>
        <p:spPr>
          <a:xfrm>
            <a:off x="-127102" y="2093947"/>
            <a:ext cx="3589809" cy="830997"/>
          </a:xfrm>
          <a:prstGeom prst="rect">
            <a:avLst/>
          </a:prstGeom>
          <a:noFill/>
        </p:spPr>
        <p:txBody>
          <a:bodyPr wrap="square" rtlCol="0">
            <a:spAutoFit/>
          </a:bodyPr>
          <a:lstStyle/>
          <a:p>
            <a:pPr algn="r"/>
            <a:r>
              <a:rPr lang="en-US" sz="1600" b="1" dirty="0">
                <a:latin typeface="Arial Narrow" panose="020B0606020202030204" pitchFamily="34" charset="0"/>
              </a:rPr>
              <a:t>Geometrical principle of network growth:</a:t>
            </a:r>
          </a:p>
          <a:p>
            <a:pPr algn="r"/>
            <a:r>
              <a:rPr lang="en-US" sz="1600" dirty="0">
                <a:latin typeface="Arial Narrow" panose="020B0606020202030204" pitchFamily="34" charset="0"/>
              </a:rPr>
              <a:t>link creation is defined by metric distance between nodes.</a:t>
            </a:r>
          </a:p>
        </p:txBody>
      </p:sp>
      <p:pic>
        <p:nvPicPr>
          <p:cNvPr id="19" name="Рисунок 18"/>
          <p:cNvPicPr>
            <a:picLocks noChangeAspect="1"/>
          </p:cNvPicPr>
          <p:nvPr/>
        </p:nvPicPr>
        <p:blipFill>
          <a:blip r:embed="rId3">
            <a:clrChange>
              <a:clrFrom>
                <a:srgbClr val="FFFFFF"/>
              </a:clrFrom>
              <a:clrTo>
                <a:srgbClr val="FFFFFF">
                  <a:alpha val="0"/>
                </a:srgbClr>
              </a:clrTo>
            </a:clrChange>
          </a:blip>
          <a:stretch>
            <a:fillRect/>
          </a:stretch>
        </p:blipFill>
        <p:spPr>
          <a:xfrm rot="10800000">
            <a:off x="-387383" y="3197296"/>
            <a:ext cx="4120059" cy="2248845"/>
          </a:xfrm>
          <a:prstGeom prst="rect">
            <a:avLst/>
          </a:prstGeom>
        </p:spPr>
      </p:pic>
      <p:sp>
        <p:nvSpPr>
          <p:cNvPr id="16" name="TextBox 15"/>
          <p:cNvSpPr txBox="1"/>
          <p:nvPr/>
        </p:nvSpPr>
        <p:spPr>
          <a:xfrm>
            <a:off x="5443083" y="2132856"/>
            <a:ext cx="3700917" cy="830997"/>
          </a:xfrm>
          <a:prstGeom prst="rect">
            <a:avLst/>
          </a:prstGeom>
          <a:noFill/>
        </p:spPr>
        <p:txBody>
          <a:bodyPr wrap="square" rtlCol="0">
            <a:spAutoFit/>
          </a:bodyPr>
          <a:lstStyle/>
          <a:p>
            <a:r>
              <a:rPr lang="en-US" sz="1600" b="1" dirty="0">
                <a:latin typeface="Arial Narrow" panose="020B0606020202030204" pitchFamily="34" charset="0"/>
              </a:rPr>
              <a:t>Historical</a:t>
            </a:r>
            <a:r>
              <a:rPr lang="ru-RU" sz="1600" b="1" dirty="0">
                <a:latin typeface="Arial Narrow" panose="020B0606020202030204" pitchFamily="34" charset="0"/>
              </a:rPr>
              <a:t> </a:t>
            </a:r>
            <a:r>
              <a:rPr lang="en-US" sz="1600" b="1" dirty="0">
                <a:latin typeface="Arial Narrow" panose="020B0606020202030204" pitchFamily="34" charset="0"/>
              </a:rPr>
              <a:t>principle of network growth:</a:t>
            </a:r>
          </a:p>
          <a:p>
            <a:r>
              <a:rPr lang="en-US" sz="1600" dirty="0">
                <a:latin typeface="Arial Narrow" panose="020B0606020202030204" pitchFamily="34" charset="0"/>
              </a:rPr>
              <a:t>nodes are added sequentially and the degree of a node is dependent on the life span of a node.</a:t>
            </a:r>
          </a:p>
        </p:txBody>
      </p:sp>
      <p:pic>
        <p:nvPicPr>
          <p:cNvPr id="18" name="Рисунок 17"/>
          <p:cNvPicPr>
            <a:picLocks noChangeAspect="1"/>
          </p:cNvPicPr>
          <p:nvPr/>
        </p:nvPicPr>
        <p:blipFill>
          <a:blip r:embed="rId4">
            <a:clrChange>
              <a:clrFrom>
                <a:srgbClr val="FFFFFF"/>
              </a:clrFrom>
              <a:clrTo>
                <a:srgbClr val="FFFFFF">
                  <a:alpha val="0"/>
                </a:srgbClr>
              </a:clrTo>
            </a:clrChange>
          </a:blip>
          <a:stretch>
            <a:fillRect/>
          </a:stretch>
        </p:blipFill>
        <p:spPr>
          <a:xfrm>
            <a:off x="5853351" y="3341525"/>
            <a:ext cx="3804423" cy="2557190"/>
          </a:xfrm>
          <a:prstGeom prst="rect">
            <a:avLst/>
          </a:prstGeom>
        </p:spPr>
      </p:pic>
      <p:pic>
        <p:nvPicPr>
          <p:cNvPr id="4" name="Рисунок 3"/>
          <p:cNvPicPr>
            <a:picLocks noChangeAspect="1"/>
          </p:cNvPicPr>
          <p:nvPr/>
        </p:nvPicPr>
        <p:blipFill>
          <a:blip r:embed="rId5">
            <a:clrChange>
              <a:clrFrom>
                <a:srgbClr val="FFFFFF"/>
              </a:clrFrom>
              <a:clrTo>
                <a:srgbClr val="FFFFFF">
                  <a:alpha val="0"/>
                </a:srgbClr>
              </a:clrTo>
            </a:clrChange>
          </a:blip>
          <a:stretch>
            <a:fillRect/>
          </a:stretch>
        </p:blipFill>
        <p:spPr>
          <a:xfrm>
            <a:off x="2519737" y="1268760"/>
            <a:ext cx="4104525" cy="4854674"/>
          </a:xfrm>
          <a:prstGeom prst="rect">
            <a:avLst/>
          </a:prstGeom>
        </p:spPr>
      </p:pic>
      <p:sp>
        <p:nvSpPr>
          <p:cNvPr id="20" name="Стрелка вниз 24"/>
          <p:cNvSpPr/>
          <p:nvPr/>
        </p:nvSpPr>
        <p:spPr>
          <a:xfrm rot="15249898">
            <a:off x="2376089" y="3522240"/>
            <a:ext cx="1198359" cy="1338191"/>
          </a:xfrm>
          <a:prstGeom prst="downArrow">
            <a:avLst/>
          </a:prstGeom>
          <a:solidFill>
            <a:srgbClr val="3888CA"/>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200" dirty="0">
                <a:solidFill>
                  <a:schemeClr val="bg1"/>
                </a:solidFill>
              </a:rPr>
              <a:t>For nodes with low degree</a:t>
            </a:r>
            <a:endParaRPr lang="ru-RU" sz="1200" dirty="0">
              <a:solidFill>
                <a:schemeClr val="bg1"/>
              </a:solidFill>
            </a:endParaRPr>
          </a:p>
        </p:txBody>
      </p:sp>
      <p:sp>
        <p:nvSpPr>
          <p:cNvPr id="25" name="TextBox 24"/>
          <p:cNvSpPr txBox="1"/>
          <p:nvPr/>
        </p:nvSpPr>
        <p:spPr>
          <a:xfrm>
            <a:off x="3434665" y="4684686"/>
            <a:ext cx="2289463" cy="369332"/>
          </a:xfrm>
          <a:prstGeom prst="rect">
            <a:avLst/>
          </a:prstGeom>
          <a:solidFill>
            <a:srgbClr val="FFFFFF">
              <a:alpha val="80000"/>
            </a:srgbClr>
          </a:solidFill>
        </p:spPr>
        <p:txBody>
          <a:bodyPr wrap="square" rtlCol="0">
            <a:spAutoFit/>
          </a:bodyPr>
          <a:lstStyle/>
          <a:p>
            <a:pPr algn="ctr"/>
            <a:r>
              <a:rPr lang="en-US" b="1" dirty="0">
                <a:solidFill>
                  <a:schemeClr val="accent1"/>
                </a:solidFill>
                <a:latin typeface="Arial Narrow" panose="020B0606020202030204" pitchFamily="34" charset="0"/>
              </a:rPr>
              <a:t>UNEG network</a:t>
            </a:r>
            <a:endParaRPr lang="ru-RU" dirty="0">
              <a:solidFill>
                <a:schemeClr val="accent1"/>
              </a:solidFill>
              <a:latin typeface="Arial Narrow" panose="020B0606020202030204" pitchFamily="34" charset="0"/>
            </a:endParaRPr>
          </a:p>
        </p:txBody>
      </p:sp>
      <p:sp>
        <p:nvSpPr>
          <p:cNvPr id="6" name="Прямоугольник 5"/>
          <p:cNvSpPr/>
          <p:nvPr/>
        </p:nvSpPr>
        <p:spPr>
          <a:xfrm>
            <a:off x="6324766" y="2996952"/>
            <a:ext cx="2577041" cy="646331"/>
          </a:xfrm>
          <a:prstGeom prst="rect">
            <a:avLst/>
          </a:prstGeom>
        </p:spPr>
        <p:txBody>
          <a:bodyPr wrap="square">
            <a:spAutoFit/>
          </a:bodyPr>
          <a:lstStyle/>
          <a:p>
            <a:pPr algn="ctr"/>
            <a:r>
              <a:rPr lang="en-US" i="1" dirty="0">
                <a:solidFill>
                  <a:schemeClr val="bg1">
                    <a:lumMod val="50000"/>
                  </a:schemeClr>
                </a:solidFill>
                <a:latin typeface="Arial Narrow" panose="020B0606020202030204" pitchFamily="34" charset="0"/>
              </a:rPr>
              <a:t>Geometric distribution of nodes degree</a:t>
            </a:r>
            <a:endParaRPr lang="ru-RU" i="1" dirty="0">
              <a:solidFill>
                <a:schemeClr val="bg1">
                  <a:lumMod val="50000"/>
                </a:schemeClr>
              </a:solidFill>
              <a:latin typeface="Arial Narrow" panose="020B0606020202030204" pitchFamily="34" charset="0"/>
            </a:endParaRPr>
          </a:p>
        </p:txBody>
      </p:sp>
      <p:sp>
        <p:nvSpPr>
          <p:cNvPr id="7" name="Стрелка: влево 6"/>
          <p:cNvSpPr/>
          <p:nvPr/>
        </p:nvSpPr>
        <p:spPr>
          <a:xfrm rot="944284">
            <a:off x="5453071" y="3655879"/>
            <a:ext cx="1413079" cy="1099532"/>
          </a:xfrm>
          <a:prstGeom prst="leftArrow">
            <a:avLst/>
          </a:prstGeom>
          <a:solidFill>
            <a:srgbClr val="3888CA"/>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200" dirty="0">
                <a:solidFill>
                  <a:schemeClr val="bg1"/>
                </a:solidFill>
              </a:rPr>
              <a:t>For nodes with high degree</a:t>
            </a:r>
            <a:endParaRPr lang="ru-RU" sz="1200" dirty="0">
              <a:solidFill>
                <a:schemeClr val="bg1"/>
              </a:solidFill>
            </a:endParaRPr>
          </a:p>
        </p:txBody>
      </p:sp>
      <p:sp>
        <p:nvSpPr>
          <p:cNvPr id="27" name="Прямоугольник 26"/>
          <p:cNvSpPr/>
          <p:nvPr/>
        </p:nvSpPr>
        <p:spPr>
          <a:xfrm>
            <a:off x="195412" y="2926685"/>
            <a:ext cx="2961067" cy="369332"/>
          </a:xfrm>
          <a:prstGeom prst="rect">
            <a:avLst/>
          </a:prstGeom>
        </p:spPr>
        <p:txBody>
          <a:bodyPr wrap="none">
            <a:spAutoFit/>
          </a:bodyPr>
          <a:lstStyle/>
          <a:p>
            <a:pPr algn="ctr"/>
            <a:r>
              <a:rPr lang="en-US" i="1" dirty="0">
                <a:solidFill>
                  <a:schemeClr val="bg1">
                    <a:lumMod val="50000"/>
                  </a:schemeClr>
                </a:solidFill>
                <a:latin typeface="Arial Narrow" panose="020B0606020202030204" pitchFamily="34" charset="0"/>
              </a:rPr>
              <a:t>Zeta distribution of nodes degree</a:t>
            </a:r>
            <a:endParaRPr lang="ru-RU" i="1" dirty="0">
              <a:solidFill>
                <a:schemeClr val="bg1">
                  <a:lumMod val="50000"/>
                </a:schemeClr>
              </a:solidFill>
              <a:latin typeface="Arial Narrow" panose="020B0606020202030204" pitchFamily="34" charset="0"/>
            </a:endParaRPr>
          </a:p>
        </p:txBody>
      </p:sp>
      <p:sp>
        <p:nvSpPr>
          <p:cNvPr id="15" name="TextBox 14"/>
          <p:cNvSpPr txBox="1"/>
          <p:nvPr/>
        </p:nvSpPr>
        <p:spPr>
          <a:xfrm>
            <a:off x="149839" y="692696"/>
            <a:ext cx="8814649" cy="1015663"/>
          </a:xfrm>
          <a:prstGeom prst="rect">
            <a:avLst/>
          </a:prstGeom>
          <a:noFill/>
        </p:spPr>
        <p:txBody>
          <a:bodyPr wrap="square" rtlCol="0">
            <a:spAutoFit/>
          </a:bodyPr>
          <a:lstStyle/>
          <a:p>
            <a:r>
              <a:rPr lang="en-US" sz="2000" dirty="0">
                <a:solidFill>
                  <a:schemeClr val="accent2"/>
                </a:solidFill>
                <a:latin typeface="Arial Narrow" panose="020B0606020202030204" pitchFamily="34" charset="0"/>
              </a:rPr>
              <a:t>The analysis shows that model of topological structure formation for the UNEG should be based on a composite of geometrical and historical network formation principles and take into account the special role of transit nodes.</a:t>
            </a:r>
            <a:endParaRPr lang="ru-RU" sz="2000" dirty="0">
              <a:solidFill>
                <a:schemeClr val="accent2"/>
              </a:solidFill>
              <a:latin typeface="Arial Narrow" panose="020B0606020202030204" pitchFamily="34" charset="0"/>
            </a:endParaRPr>
          </a:p>
        </p:txBody>
      </p:sp>
      <p:sp>
        <p:nvSpPr>
          <p:cNvPr id="17" name="TextBox 16"/>
          <p:cNvSpPr txBox="1"/>
          <p:nvPr/>
        </p:nvSpPr>
        <p:spPr>
          <a:xfrm>
            <a:off x="6637551" y="4686220"/>
            <a:ext cx="2478564" cy="369332"/>
          </a:xfrm>
          <a:prstGeom prst="rect">
            <a:avLst/>
          </a:prstGeom>
          <a:solidFill>
            <a:srgbClr val="FFFFFF">
              <a:alpha val="80000"/>
            </a:srgbClr>
          </a:solidFill>
        </p:spPr>
        <p:txBody>
          <a:bodyPr wrap="none" rtlCol="0">
            <a:spAutoFit/>
          </a:bodyPr>
          <a:lstStyle/>
          <a:p>
            <a:pPr algn="ctr"/>
            <a:r>
              <a:rPr lang="en-US" b="1" dirty="0">
                <a:solidFill>
                  <a:schemeClr val="accent1"/>
                </a:solidFill>
                <a:latin typeface="Arial Narrow" panose="020B0606020202030204" pitchFamily="34" charset="0"/>
              </a:rPr>
              <a:t>Growing random network	</a:t>
            </a:r>
            <a:endParaRPr lang="ru-RU" dirty="0">
              <a:solidFill>
                <a:schemeClr val="accent1"/>
              </a:solidFill>
              <a:latin typeface="Arial Narrow" panose="020B0606020202030204" pitchFamily="34" charset="0"/>
            </a:endParaRPr>
          </a:p>
        </p:txBody>
      </p:sp>
      <p:sp>
        <p:nvSpPr>
          <p:cNvPr id="21" name="TextBox 20"/>
          <p:cNvSpPr txBox="1"/>
          <p:nvPr/>
        </p:nvSpPr>
        <p:spPr>
          <a:xfrm>
            <a:off x="117088" y="4684686"/>
            <a:ext cx="2478564" cy="369332"/>
          </a:xfrm>
          <a:prstGeom prst="rect">
            <a:avLst/>
          </a:prstGeom>
          <a:solidFill>
            <a:srgbClr val="FFFFFF">
              <a:alpha val="80000"/>
            </a:srgbClr>
          </a:solidFill>
        </p:spPr>
        <p:txBody>
          <a:bodyPr wrap="none" rtlCol="0">
            <a:spAutoFit/>
          </a:bodyPr>
          <a:lstStyle/>
          <a:p>
            <a:pPr algn="ctr"/>
            <a:r>
              <a:rPr lang="en-US" b="1" dirty="0">
                <a:solidFill>
                  <a:schemeClr val="accent1"/>
                </a:solidFill>
                <a:latin typeface="Arial Narrow" panose="020B0606020202030204" pitchFamily="34" charset="0"/>
              </a:rPr>
              <a:t>Random geometric graph</a:t>
            </a:r>
            <a:endParaRPr lang="ru-RU" dirty="0">
              <a:solidFill>
                <a:schemeClr val="accent1"/>
              </a:solidFill>
              <a:latin typeface="Arial Narrow" panose="020B0606020202030204" pitchFamily="34" charset="0"/>
            </a:endParaRPr>
          </a:p>
        </p:txBody>
      </p:sp>
    </p:spTree>
    <p:extLst>
      <p:ext uri="{BB962C8B-B14F-4D97-AF65-F5344CB8AC3E}">
        <p14:creationId xmlns:p14="http://schemas.microsoft.com/office/powerpoint/2010/main" val="20830710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y9hAiqNWM02TwiYTtsv6oA"/>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p:Policy xmlns:p="office.server.policy" id="" local="true">
  <p:Name>Документ</p:Name>
  <p:Description/>
  <p:Statement/>
  <p:PolicyItems>
    <p:PolicyItem featureId="Microsoft.Office.RecordsManagement.PolicyFeatures.PolicyAudit" staticId="0x0101|8138272" UniqueId="3bb663b6-6dfd-4b44-94dc-b21c7008639d">
      <p:Name>аудит</p:Name>
      <p:Description>Аудит действий пользователей, выполняемых с документами и элементами списков, и запись в журнал аудита.</p:Description>
      <p:CustomData>
        <Audit>
          <Update/>
          <View/>
          <CheckInOut/>
          <MoveCopy/>
          <DeleteRestore/>
        </Audit>
      </p:CustomData>
    </p:PolicyItem>
  </p:PolicyItems>
</p:Policy>
</file>

<file path=customXml/item3.xml><?xml version="1.0" encoding="utf-8"?>
<p:properties xmlns:p="http://schemas.microsoft.com/office/2006/metadata/properties" xmlns:xsi="http://www.w3.org/2001/XMLSchema-instance" xmlns:pc="http://schemas.microsoft.com/office/infopath/2007/PartnerControls">
  <documentManagement>
    <_x041a__x043e__x043c__x043c__x0435__x043d__x0442__x0430__x0440__x0438__x0439_ xmlns="1b23803f-b564-4ef0-9d49-a4215fe47e7e">Шаблон презентации ОАО "Россети"</_x041a__x043e__x043c__x043c__x0435__x043d__x0442__x0430__x0440__x0438__x0439_>
  </documentManagement>
</p:properties>
</file>

<file path=customXml/item4.xml><?xml version="1.0" encoding="utf-8"?>
<?mso-contentType ?>
<spe:Receivers xmlns:spe="http://schemas.microsoft.com/sharepoint/events">
  <Receiver>
    <Name>Policy Auditing</Name>
    <Synchronization>Synchronous</Synchronization>
    <Type>10001</Type>
    <SequenceNumber>1100</SequenceNumber>
    <Url/>
    <Assembly>Microsoft.Office.Policy, Version=15.0.0.0, Culture=neutral, PublicKeyToken=71e9bce111e9429c</Assembly>
    <Class>Microsoft.Office.RecordsManagement.Internal.AuditHandler</Class>
    <Data/>
    <Filter/>
  </Receiver>
  <Receiver>
    <Name>Policy Auditing</Name>
    <Synchronization>Synchronous</Synchronization>
    <Type>10002</Type>
    <SequenceNumber>1101</SequenceNumber>
    <Url/>
    <Assembly>Microsoft.Office.Policy, Version=15.0.0.0, Culture=neutral, PublicKeyToken=71e9bce111e9429c</Assembly>
    <Class>Microsoft.Office.RecordsManagement.Internal.AuditHandler</Class>
    <Data/>
    <Filter/>
  </Receiver>
  <Receiver>
    <Name>Policy Auditing</Name>
    <Synchronization>Synchronous</Synchronization>
    <Type>10004</Type>
    <SequenceNumber>1102</SequenceNumber>
    <Url/>
    <Assembly>Microsoft.Office.Policy, Version=15.0.0.0, Culture=neutral, PublicKeyToken=71e9bce111e9429c</Assembly>
    <Class>Microsoft.Office.RecordsManagement.Internal.AuditHandler</Class>
    <Data/>
    <Filter/>
  </Receiver>
  <Receiver>
    <Name>Policy Auditing</Name>
    <Synchronization>Synchronous</Synchronization>
    <Type>10006</Type>
    <SequenceNumber>1103</SequenceNumber>
    <Url/>
    <Assembly>Microsoft.Office.Policy, Version=15.0.0.0, Culture=neutral, PublicKeyToken=71e9bce111e9429c</Assembly>
    <Class>Microsoft.Office.RecordsManagement.Internal.AuditHandler</Class>
    <Data/>
    <Filter/>
  </Receiver>
</spe:Receivers>
</file>

<file path=customXml/item5.xml><?xml version="1.0" encoding="utf-8"?>
<ct:contentTypeSchema xmlns:ct="http://schemas.microsoft.com/office/2006/metadata/contentType" xmlns:ma="http://schemas.microsoft.com/office/2006/metadata/properties/metaAttributes" ct:_="" ma:_="" ma:contentTypeName="Документ" ma:contentTypeID="0x010100FC7BE6BCECEEE34B800C783E0740B51E" ma:contentTypeVersion="6" ma:contentTypeDescription="Создание документа." ma:contentTypeScope="" ma:versionID="0543ae9b0f98a46f3609f7824b5f1409">
  <xsd:schema xmlns:xsd="http://www.w3.org/2001/XMLSchema" xmlns:xs="http://www.w3.org/2001/XMLSchema" xmlns:p="http://schemas.microsoft.com/office/2006/metadata/properties" xmlns:ns2="4fd16edd-4cac-4b3e-8f22-9640257b0ba9" xmlns:ns3="1b23803f-b564-4ef0-9d49-a4215fe47e7e" targetNamespace="http://schemas.microsoft.com/office/2006/metadata/properties" ma:root="true" ma:fieldsID="e3dde89fbbfc07f8bba46ed9c47a526a" ns2:_="" ns3:_="">
    <xsd:import namespace="4fd16edd-4cac-4b3e-8f22-9640257b0ba9"/>
    <xsd:import namespace="1b23803f-b564-4ef0-9d49-a4215fe47e7e"/>
    <xsd:element name="properties">
      <xsd:complexType>
        <xsd:sequence>
          <xsd:element name="documentManagement">
            <xsd:complexType>
              <xsd:all>
                <xsd:element ref="ns2:_dlc_DocId" minOccurs="0"/>
                <xsd:element ref="ns2:_dlc_DocIdUrl" minOccurs="0"/>
                <xsd:element ref="ns2:_dlc_DocIdPersistId" minOccurs="0"/>
                <xsd:element ref="ns3:_x041a__x043e__x043c__x043c__x0435__x043d__x0442__x0430__x0440__x0438__x0439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d16edd-4cac-4b3e-8f22-9640257b0ba9"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b23803f-b564-4ef0-9d49-a4215fe47e7e" elementFormDefault="qualified">
    <xsd:import namespace="http://schemas.microsoft.com/office/2006/documentManagement/types"/>
    <xsd:import namespace="http://schemas.microsoft.com/office/infopath/2007/PartnerControls"/>
    <xsd:element name="_x041a__x043e__x043c__x043c__x0435__x043d__x0442__x0430__x0440__x0438__x0439_" ma:index="11" nillable="true" ma:displayName="Комментарий" ma:description="Комментарий" ma:internalName="_x041a__x043e__x043c__x043c__x0435__x043d__x0442__x0430__x0440__x0438__x0439_">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axOccurs="1" ma:index="4" ma:displayName="Название шаблона"/>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72F38B-CEDD-4D22-A56D-8E7CACAD7DFC}">
  <ds:schemaRefs>
    <ds:schemaRef ds:uri="http://schemas.microsoft.com/sharepoint/v3/contenttype/forms"/>
  </ds:schemaRefs>
</ds:datastoreItem>
</file>

<file path=customXml/itemProps2.xml><?xml version="1.0" encoding="utf-8"?>
<ds:datastoreItem xmlns:ds="http://schemas.openxmlformats.org/officeDocument/2006/customXml" ds:itemID="{0E44B598-9456-443B-9216-AB3B14D4DF29}">
  <ds:schemaRefs>
    <ds:schemaRef ds:uri="office.server.policy"/>
  </ds:schemaRefs>
</ds:datastoreItem>
</file>

<file path=customXml/itemProps3.xml><?xml version="1.0" encoding="utf-8"?>
<ds:datastoreItem xmlns:ds="http://schemas.openxmlformats.org/officeDocument/2006/customXml" ds:itemID="{C98F64E5-4A0E-4549-AF8F-466D87FA8EDC}">
  <ds:schemaRefs>
    <ds:schemaRef ds:uri="http://schemas.microsoft.com/office/2006/metadata/properties"/>
    <ds:schemaRef ds:uri="4fd16edd-4cac-4b3e-8f22-9640257b0ba9"/>
    <ds:schemaRef ds:uri="http://schemas.openxmlformats.org/package/2006/metadata/core-properties"/>
    <ds:schemaRef ds:uri="http://purl.org/dc/dcmitype/"/>
    <ds:schemaRef ds:uri="http://purl.org/dc/elements/1.1/"/>
    <ds:schemaRef ds:uri="http://schemas.microsoft.com/office/infopath/2007/PartnerControls"/>
    <ds:schemaRef ds:uri="http://schemas.microsoft.com/office/2006/documentManagement/types"/>
    <ds:schemaRef ds:uri="1b23803f-b564-4ef0-9d49-a4215fe47e7e"/>
    <ds:schemaRef ds:uri="http://www.w3.org/XML/1998/namespace"/>
    <ds:schemaRef ds:uri="http://purl.org/dc/terms/"/>
  </ds:schemaRefs>
</ds:datastoreItem>
</file>

<file path=customXml/itemProps4.xml><?xml version="1.0" encoding="utf-8"?>
<ds:datastoreItem xmlns:ds="http://schemas.openxmlformats.org/officeDocument/2006/customXml" ds:itemID="{A2F680EF-2602-477F-8E98-2CBB1282A1B0}">
  <ds:schemaRefs>
    <ds:schemaRef ds:uri="http://schemas.microsoft.com/sharepoint/events"/>
  </ds:schemaRefs>
</ds:datastoreItem>
</file>

<file path=customXml/itemProps5.xml><?xml version="1.0" encoding="utf-8"?>
<ds:datastoreItem xmlns:ds="http://schemas.openxmlformats.org/officeDocument/2006/customXml" ds:itemID="{86863E6D-A7B7-4ABA-BFFB-4B0447C27A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d16edd-4cac-4b3e-8f22-9640257b0ba9"/>
    <ds:schemaRef ds:uri="1b23803f-b564-4ef0-9d49-a4215fe47e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49058</TotalTime>
  <Words>1579</Words>
  <Application>Microsoft Office PowerPoint</Application>
  <PresentationFormat>Экран (4:3)</PresentationFormat>
  <Paragraphs>221</Paragraphs>
  <Slides>13</Slides>
  <Notes>4</Notes>
  <HiddenSlides>0</HiddenSlides>
  <MMClips>0</MMClips>
  <ScaleCrop>false</ScaleCrop>
  <HeadingPairs>
    <vt:vector size="6" baseType="variant">
      <vt:variant>
        <vt:lpstr>Использованные шрифты</vt:lpstr>
      </vt:variant>
      <vt:variant>
        <vt:i4>5</vt:i4>
      </vt:variant>
      <vt:variant>
        <vt:lpstr>Тема</vt:lpstr>
      </vt:variant>
      <vt:variant>
        <vt:i4>3</vt:i4>
      </vt:variant>
      <vt:variant>
        <vt:lpstr>Заголовки слайдов</vt:lpstr>
      </vt:variant>
      <vt:variant>
        <vt:i4>13</vt:i4>
      </vt:variant>
    </vt:vector>
  </HeadingPairs>
  <TitlesOfParts>
    <vt:vector size="21" baseType="lpstr">
      <vt:lpstr>Arial</vt:lpstr>
      <vt:lpstr>Arial Narrow</vt:lpstr>
      <vt:lpstr>Calibri</vt:lpstr>
      <vt:lpstr>Cambria Math</vt:lpstr>
      <vt:lpstr>Times New Roman</vt:lpstr>
      <vt:lpstr>Тема Office</vt:lpstr>
      <vt:lpstr>Специальное оформление</vt:lpstr>
      <vt:lpstr>1_Специальное оформление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Богомолов А.Ю.</dc:creator>
  <cp:lastModifiedBy>Макрушин Сергей Вячеславович</cp:lastModifiedBy>
  <cp:revision>594</cp:revision>
  <cp:lastPrinted>2017-06-21T14:25:47Z</cp:lastPrinted>
  <dcterms:created xsi:type="dcterms:W3CDTF">2014-08-15T10:42:13Z</dcterms:created>
  <dcterms:modified xsi:type="dcterms:W3CDTF">2017-06-21T21:21:47Z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0x010100FC7BE6BCECEEE34B800C783E0740B51E</vt:lpwstr>
  </property>
</Properties>
</file>