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63" r:id="rId4"/>
    <p:sldId id="264" r:id="rId5"/>
    <p:sldId id="265" r:id="rId6"/>
    <p:sldId id="267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0" r:id="rId21"/>
    <p:sldId id="282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6FA6-3F5D-44F2-98EB-87A4BF6DF117}" type="datetimeFigureOut">
              <a:rPr lang="ru-RU" smtClean="0"/>
              <a:pPr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FCC6-86DD-4493-A672-2E4A8D3FF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mpactjournalismda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mersant.ru/Doc/3070426" TargetMode="External"/><Relationship Id="rId2" Type="http://schemas.openxmlformats.org/officeDocument/2006/relationships/hyperlink" Target="http://tass.ru/elections2016/article/356312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mersant.ru/doc/3071496" TargetMode="External"/><Relationship Id="rId2" Type="http://schemas.openxmlformats.org/officeDocument/2006/relationships/hyperlink" Target="https://vk.com/share.php?url=http://kommersant.ru/doc/3071496&amp;image=http://im.kommersant.ru/SocialPics/3071496_26_1315145_1804208615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5005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Научно-исследовательский университет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«Высшая школа экономики»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Нижний Новгород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26-29 августа 2016 г.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Летняя школа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/>
              <a:t>Кухня политических новостей: технологии создания и исследования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986614" cy="135732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Доктор филологических наук, профессор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Гаврилова Марина Владимировна</a:t>
            </a:r>
          </a:p>
          <a:p>
            <a:pPr algn="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politlinguistics@yandex.ru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Кому говорят?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Характеристики массовой аудитории.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Классификация массовой аудитории.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Анализ массовой аудитории.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Используя какой канал?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Классификация каналов массовой коммуникации.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Признаки современных каналов распространения 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 каким эффектом?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Критерии эффективности массовой коммуникации.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Исследование эффективности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Концепция «волшебной пули» Г. </a:t>
            </a:r>
            <a:r>
              <a:rPr lang="ru-RU" dirty="0" err="1" smtClean="0"/>
              <a:t>Лассуэла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Концепция «бутылочное горлышко убеждения» П. </a:t>
            </a:r>
            <a:r>
              <a:rPr lang="ru-RU" dirty="0" err="1" smtClean="0"/>
              <a:t>Лазарсфелда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Формула Б. </a:t>
            </a:r>
            <a:r>
              <a:rPr lang="ru-RU" dirty="0" err="1" smtClean="0"/>
              <a:t>Берельсона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Исследование эффективности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Теория «полезности и удовлетворения потребностей».</a:t>
            </a:r>
          </a:p>
          <a:p>
            <a:r>
              <a:rPr lang="ru-RU" dirty="0" smtClean="0"/>
              <a:t>Теория «спираль молчания» Э. </a:t>
            </a:r>
            <a:r>
              <a:rPr lang="ru-RU" dirty="0" err="1" smtClean="0"/>
              <a:t>Нёлле</a:t>
            </a:r>
            <a:r>
              <a:rPr lang="ru-RU" dirty="0" smtClean="0"/>
              <a:t> – </a:t>
            </a:r>
            <a:r>
              <a:rPr lang="ru-RU" dirty="0" err="1" smtClean="0"/>
              <a:t>Нойман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Теория </a:t>
            </a:r>
            <a:r>
              <a:rPr lang="ru-RU" dirty="0" err="1" smtClean="0"/>
              <a:t>стереотипизации</a:t>
            </a:r>
            <a:r>
              <a:rPr lang="ru-RU" dirty="0" smtClean="0"/>
              <a:t> </a:t>
            </a:r>
            <a:r>
              <a:rPr lang="ru-RU" dirty="0" err="1" smtClean="0"/>
              <a:t>Уолтера</a:t>
            </a:r>
            <a:r>
              <a:rPr lang="ru-RU" dirty="0" smtClean="0"/>
              <a:t> </a:t>
            </a:r>
            <a:r>
              <a:rPr lang="ru-RU" dirty="0" err="1" smtClean="0"/>
              <a:t>Липпмана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Теория культивации Дж. </a:t>
            </a:r>
            <a:r>
              <a:rPr lang="ru-RU" dirty="0" err="1" smtClean="0"/>
              <a:t>Гербнера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Теория «установленной повестки дня» М. </a:t>
            </a:r>
            <a:r>
              <a:rPr lang="ru-RU" dirty="0" err="1" smtClean="0"/>
              <a:t>МакКомбса</a:t>
            </a:r>
            <a:r>
              <a:rPr lang="ru-RU" dirty="0" smtClean="0"/>
              <a:t> и Д. Шоу.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Формула эффективности воздействия СМИ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Эф = СП (2) – СП (1) : Ц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Новые направления журналистики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Журналистика данных.</a:t>
            </a:r>
          </a:p>
          <a:p>
            <a:endParaRPr lang="ru-RU" dirty="0" smtClean="0"/>
          </a:p>
          <a:p>
            <a:r>
              <a:rPr lang="ru-RU" dirty="0" smtClean="0"/>
              <a:t>Журналистика решений.</a:t>
            </a:r>
            <a:r>
              <a:rPr lang="ru-RU" b="1" u="sng" dirty="0" smtClean="0">
                <a:hlinkClick r:id="rId2"/>
              </a:rPr>
              <a:t> http://impactjournalismday.com/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Альтернативная журналистика: гражданская журналистика, журналистика участия, радикальная журналистика.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СМИ и политика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Схема политики </a:t>
            </a:r>
            <a:r>
              <a:rPr lang="ru-RU" dirty="0" err="1" smtClean="0"/>
              <a:t>Режи</a:t>
            </a:r>
            <a:r>
              <a:rPr lang="ru-RU" dirty="0" smtClean="0"/>
              <a:t> </a:t>
            </a:r>
            <a:r>
              <a:rPr lang="ru-RU" dirty="0" err="1" smtClean="0"/>
              <a:t>Дебре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Медиатизация политики.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Политизация </a:t>
            </a:r>
            <a:r>
              <a:rPr lang="ru-RU" dirty="0" err="1" smtClean="0"/>
              <a:t>медиа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Новости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Когнитивная теория обработки </a:t>
            </a:r>
            <a:r>
              <a:rPr lang="ru-RU" dirty="0" err="1" smtClean="0"/>
              <a:t>дискурса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Т. </a:t>
            </a:r>
            <a:r>
              <a:rPr lang="ru-RU" dirty="0" err="1" smtClean="0"/>
              <a:t>ван</a:t>
            </a:r>
            <a:r>
              <a:rPr lang="ru-RU" dirty="0" smtClean="0"/>
              <a:t> Дейк. Анализ </a:t>
            </a:r>
            <a:r>
              <a:rPr lang="ru-RU" dirty="0" err="1" smtClean="0"/>
              <a:t>дискурса</a:t>
            </a:r>
            <a:r>
              <a:rPr lang="ru-RU" dirty="0" smtClean="0"/>
              <a:t> как новостей // Язык, познание, коммуникация. М.: Прогресс,  1985. С.111 - 160</a:t>
            </a:r>
          </a:p>
          <a:p>
            <a:r>
              <a:rPr lang="ru-RU" dirty="0" smtClean="0"/>
              <a:t>Строение </a:t>
            </a:r>
            <a:r>
              <a:rPr lang="ru-RU" dirty="0" err="1" smtClean="0"/>
              <a:t>дискурса</a:t>
            </a:r>
            <a:r>
              <a:rPr lang="ru-RU" dirty="0" smtClean="0"/>
              <a:t>: глобальная структура (семантическая макроструктура и схематическая </a:t>
            </a:r>
            <a:r>
              <a:rPr lang="ru-RU" dirty="0" err="1" smtClean="0"/>
              <a:t>суперструктура</a:t>
            </a:r>
            <a:r>
              <a:rPr lang="ru-RU" dirty="0" smtClean="0"/>
              <a:t>) и локальная структура.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971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Элла Памфилова пожаловалась на депутатов, забрасывающих ЦИК жалобами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Председатель Центризбиркома (ЦИК) России Элла Памфилова сообщила, что некоторые кандидаты в Госдуму из числа действующих депутатов злоупотребляют служебным положением, отправляя в ЦИК большое количество писем с жалобами. «Целый ряд депутатов продолжает злоупотреблять своим служебным положением, забрасывает нас телеграммами за государственный счет, являясь кандидатами. Одно дело — постоянно критиковать, что партия власти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админресурс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использует, а сами делают то же самое»,— цитирует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97"/>
                </a:solidFill>
                <a:effectLst/>
                <a:latin typeface="inherit"/>
                <a:cs typeface="Arial" pitchFamily="34" charset="0"/>
                <a:hlinkClick r:id="rId2"/>
              </a:rPr>
              <a:t>ТАСС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госпожу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Памфилову.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</a:rPr>
              <a:t>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Председатель ЦИК подчеркнула, что «это большие деньги». Отправка одной правительственной телеграммы стоит 95 руб., каждое слово стоит 4 руб. 40 коп., извещение адресата о том, что телеграмма доставлена, — 200 руб.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Ранее Институт социально-экономических и политических исследований пришел к выводу, что к выборам в Госдуму 2021 года число партий, которые зарегистрированы и имеют право участвовать в выборах, может сократиться с 74 до 25. Эксперты изучали состояние «малых партий», не участвующих в выборах в Госдуму. Система, по их мнению, создает стимулы для отмирания нежизнеспособных проектов. Политтехнолог Сергей Смирнов отмечает, что сейчас проще создать новую партию, чем развивать устаревшую.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Подробнее об этом читайте в материале «Ъ»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97"/>
                </a:solidFill>
                <a:effectLst/>
                <a:latin typeface="inherit"/>
                <a:cs typeface="Arial" pitchFamily="34" charset="0"/>
                <a:hlinkClick r:id="rId3"/>
              </a:rPr>
              <a:t>«До следующих выборов в Госдуму дотянут не все»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</a:b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6697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Массовая коммуникация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Определение, функции, структура массовой коммуникации.</a:t>
            </a:r>
          </a:p>
          <a:p>
            <a:endParaRPr lang="ru-RU" dirty="0" smtClean="0"/>
          </a:p>
          <a:p>
            <a:r>
              <a:rPr lang="ru-RU" dirty="0" smtClean="0"/>
              <a:t>СМИ и политика.</a:t>
            </a:r>
          </a:p>
          <a:p>
            <a:endParaRPr lang="ru-RU" dirty="0" smtClean="0"/>
          </a:p>
          <a:p>
            <a:r>
              <a:rPr lang="ru-RU" dirty="0" smtClean="0"/>
              <a:t>Новости как жанр. </a:t>
            </a:r>
            <a:r>
              <a:rPr lang="ru-RU" dirty="0" err="1" smtClean="0"/>
              <a:t>Мультимодальный</a:t>
            </a:r>
            <a:r>
              <a:rPr lang="ru-RU" dirty="0" smtClean="0"/>
              <a:t> текст.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«Я хочу, чтобы меня услышали на местах»</a:t>
            </a:r>
          </a:p>
          <a:p>
            <a:pPr fontAlgn="base"/>
            <a:r>
              <a:rPr lang="ru-RU" dirty="0" smtClean="0"/>
              <a:t>Новый министр образования Ольга Васильева пообещала формировать школьника как человека</a:t>
            </a:r>
          </a:p>
          <a:p>
            <a:pPr fontAlgn="t"/>
            <a:r>
              <a:rPr lang="ru-RU" dirty="0" smtClean="0"/>
              <a:t>24.08.2016, 15:34</a:t>
            </a:r>
            <a:r>
              <a:rPr lang="ru-RU" dirty="0" smtClean="0">
                <a:hlinkClick r:id="rId2" tooltip="Поделиться"/>
              </a:rPr>
              <a:t> </a:t>
            </a:r>
            <a:endParaRPr lang="ru-RU" dirty="0" smtClean="0"/>
          </a:p>
          <a:p>
            <a:pPr fontAlgn="t"/>
            <a:r>
              <a:rPr lang="ru-RU" dirty="0" smtClean="0"/>
              <a:t>  </a:t>
            </a:r>
          </a:p>
          <a:p>
            <a:pPr fontAlgn="t"/>
            <a:r>
              <a:rPr lang="ru-RU" dirty="0" smtClean="0"/>
              <a:t>  В</a:t>
            </a:r>
            <a:r>
              <a:rPr lang="ru-RU" b="1" dirty="0" smtClean="0"/>
              <a:t> Общественной палате (ОП) РФ глава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ответила на вопросы граждан из разных регионов в рамках «часа с министром». За час работы Ольга Васильева семь раз обратилась с призывом к общественности «услышать» ее. Министр рассказала о планах работы ведомства в части инклюзивного и дополнительного образования, а также заявила, что будет делать «все возможное», чтобы во внеурочное время учителя занимались воспитанием детей, а не «натаскиванием на ЕГЭ».</a:t>
            </a:r>
            <a:endParaRPr lang="ru-RU" dirty="0" smtClean="0"/>
          </a:p>
          <a:p>
            <a:pPr fontAlgn="base"/>
            <a:r>
              <a:rPr lang="ru-RU" dirty="0" smtClean="0"/>
              <a:t>Глава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рассказала Общественной палате о планах своего ведомства на предстоящий год. В рамках «часа с министром» вопросы граждан из разных регионов министру задал секретарь ОП РФ Александр </a:t>
            </a:r>
            <a:r>
              <a:rPr lang="ru-RU" dirty="0" err="1" smtClean="0"/>
              <a:t>Бречалов</a:t>
            </a:r>
            <a:r>
              <a:rPr lang="ru-RU" dirty="0" smtClean="0"/>
              <a:t>. Одним из первых прозвучал вопрос о планах ведомства по развитию инклюзивного образования. Ольга Васильева назвала инклюзию «одним из приоритетных направлений работы», но сообщила, что политика </a:t>
            </a:r>
            <a:r>
              <a:rPr lang="ru-RU" dirty="0" err="1" smtClean="0"/>
              <a:t>Минобрнауки</a:t>
            </a:r>
            <a:r>
              <a:rPr lang="ru-RU" dirty="0" smtClean="0"/>
              <a:t> направлена на «вариативность образования детей с особенностями развития». «Я хочу, чтобы меня услышали на местах. Параллельно с инклюзией мы сохраним и будем развивать сеть специальных школ и классов (в которых сейчас обучается большинство детей с особенностями развития.— </a:t>
            </a:r>
            <a:r>
              <a:rPr lang="ru-RU" b="1" dirty="0" smtClean="0"/>
              <a:t>“Ъ”</a:t>
            </a:r>
            <a:r>
              <a:rPr lang="ru-RU" dirty="0" smtClean="0"/>
              <a:t>)»,— обратилась она к залу. По словам госпожи Васильевой, ровно через год состоится всероссийский съезд дефектологов, на котором будет обсуждаться дальнейшее развитие инклюзивного образования в России.</a:t>
            </a:r>
            <a:br>
              <a:rPr lang="ru-RU" dirty="0" smtClean="0"/>
            </a:br>
            <a:r>
              <a:rPr lang="ru-RU" dirty="0" err="1" smtClean="0"/>
              <a:t>Подробнее:</a:t>
            </a:r>
            <a:r>
              <a:rPr lang="ru-RU" dirty="0" err="1" smtClean="0">
                <a:hlinkClick r:id="rId3"/>
              </a:rPr>
              <a:t>http</a:t>
            </a:r>
            <a:r>
              <a:rPr lang="ru-RU" dirty="0" smtClean="0">
                <a:hlinkClick r:id="rId3"/>
              </a:rPr>
              <a:t>://</a:t>
            </a:r>
            <a:r>
              <a:rPr lang="ru-RU" dirty="0" err="1" smtClean="0">
                <a:hlinkClick r:id="rId3"/>
              </a:rPr>
              <a:t>www.kommersant.ru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doc</a:t>
            </a:r>
            <a:r>
              <a:rPr lang="ru-RU" dirty="0" smtClean="0">
                <a:hlinkClick r:id="rId3"/>
              </a:rPr>
              <a:t>/3071496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Дискурс-анализ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новостей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Производство новостей.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Восприятие новостей.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42955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Признаки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Общение больших социальных групп; </a:t>
            </a:r>
          </a:p>
          <a:p>
            <a:r>
              <a:rPr lang="ru-RU" dirty="0" smtClean="0"/>
              <a:t>опосредованность общения техническими средствами;</a:t>
            </a:r>
          </a:p>
          <a:p>
            <a:r>
              <a:rPr lang="ru-RU" dirty="0" smtClean="0"/>
              <a:t>социальная значимость информации;</a:t>
            </a:r>
          </a:p>
          <a:p>
            <a:r>
              <a:rPr lang="ru-RU" dirty="0" smtClean="0"/>
              <a:t>отсутствие непосредственной связи между коммуникатором и аудиторией в процессе общения;</a:t>
            </a:r>
          </a:p>
          <a:p>
            <a:r>
              <a:rPr lang="ru-RU" dirty="0" smtClean="0"/>
              <a:t>повышенная требовательность к соблюдению принятых норм общения;</a:t>
            </a:r>
          </a:p>
          <a:p>
            <a:r>
              <a:rPr lang="ru-RU" dirty="0" smtClean="0"/>
              <a:t>массовость, публичность, актуальность, периодичность сообщений;</a:t>
            </a:r>
          </a:p>
          <a:p>
            <a:r>
              <a:rPr lang="ru-RU" dirty="0" smtClean="0"/>
              <a:t>преобладание двухступенчатого характера восприятия сообщения;</a:t>
            </a:r>
          </a:p>
          <a:p>
            <a:r>
              <a:rPr lang="ru-RU" dirty="0" smtClean="0"/>
              <a:t>массовая, стихийная, анонимная, разрозненная аудитория;</a:t>
            </a:r>
          </a:p>
          <a:p>
            <a:r>
              <a:rPr lang="ru-RU" dirty="0" smtClean="0"/>
              <a:t>многоканальностью и возможностью выбора коммуникативных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Функции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Гарольд </a:t>
            </a:r>
            <a:r>
              <a:rPr lang="ru-RU" dirty="0" err="1" smtClean="0"/>
              <a:t>Дуайт</a:t>
            </a:r>
            <a:r>
              <a:rPr lang="ru-RU" dirty="0" smtClean="0"/>
              <a:t> </a:t>
            </a:r>
            <a:r>
              <a:rPr lang="ru-RU" dirty="0" err="1" smtClean="0"/>
              <a:t>Лассвелл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H.D.Lasswell</a:t>
            </a:r>
            <a:r>
              <a:rPr lang="ru-RU" dirty="0" smtClean="0"/>
              <a:t>, 1902-1978) – американский исследователь коммуникации в </a:t>
            </a:r>
          </a:p>
          <a:p>
            <a:pPr>
              <a:buNone/>
            </a:pPr>
            <a:r>
              <a:rPr lang="ru-RU" dirty="0" smtClean="0"/>
              <a:t>политической сфере, оказавший существенное влияние на современную политологию и теорию массовой коммуникации.</a:t>
            </a:r>
          </a:p>
          <a:p>
            <a:pPr>
              <a:buNone/>
            </a:pPr>
            <a:r>
              <a:rPr lang="en-US" dirty="0" err="1" smtClean="0"/>
              <a:t>Lasswell</a:t>
            </a:r>
            <a:r>
              <a:rPr lang="en-US" dirty="0" smtClean="0"/>
              <a:t> G. D. Propaganda Technique in the World War</a:t>
            </a:r>
            <a:r>
              <a:rPr lang="ru-RU" dirty="0" smtClean="0"/>
              <a:t>. </a:t>
            </a:r>
            <a:r>
              <a:rPr lang="en-US" dirty="0" smtClean="0"/>
              <a:t>1927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err="1" smtClean="0"/>
              <a:t>Lasswell</a:t>
            </a:r>
            <a:r>
              <a:rPr lang="en-US" dirty="0" smtClean="0"/>
              <a:t> G. D. The analysis of political behavior.  1947</a:t>
            </a:r>
          </a:p>
          <a:p>
            <a:endParaRPr lang="ru-RU" dirty="0"/>
          </a:p>
        </p:txBody>
      </p:sp>
      <p:pic>
        <p:nvPicPr>
          <p:cNvPr id="4" name="Рисунок 3" descr="i?id=34331827-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857232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Функции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Информационная (или надзирающая, или наблюдательная - </a:t>
            </a:r>
            <a:r>
              <a:rPr lang="ru-RU" dirty="0" err="1" smtClean="0"/>
              <a:t>survelliance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smtClean="0"/>
              <a:t>Организация взаимодействия (</a:t>
            </a:r>
            <a:r>
              <a:rPr lang="ru-RU" dirty="0" err="1" smtClean="0"/>
              <a:t>correlation</a:t>
            </a:r>
            <a:r>
              <a:rPr lang="ru-RU" dirty="0" smtClean="0"/>
              <a:t>) членов общества в их ответе на вызовы окружающей среды. </a:t>
            </a:r>
          </a:p>
          <a:p>
            <a:endParaRPr lang="ru-RU" dirty="0" smtClean="0"/>
          </a:p>
          <a:p>
            <a:r>
              <a:rPr lang="ru-RU" dirty="0" smtClean="0"/>
              <a:t>Обеспечение социализации.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Функции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Оптимисты (Д. Белл, М. </a:t>
            </a:r>
            <a:r>
              <a:rPr lang="ru-RU" dirty="0" err="1" smtClean="0"/>
              <a:t>Маклюэн</a:t>
            </a:r>
            <a:r>
              <a:rPr lang="ru-RU" dirty="0" smtClean="0"/>
              <a:t> и др.).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Пессимисты (Т. </a:t>
            </a:r>
            <a:r>
              <a:rPr lang="ru-RU" dirty="0" err="1" smtClean="0"/>
              <a:t>Адорно</a:t>
            </a:r>
            <a:r>
              <a:rPr lang="ru-RU" dirty="0" smtClean="0"/>
              <a:t>, Э. </a:t>
            </a:r>
            <a:r>
              <a:rPr lang="ru-RU" dirty="0" err="1" smtClean="0"/>
              <a:t>Фромм</a:t>
            </a:r>
            <a:r>
              <a:rPr lang="ru-RU" dirty="0" smtClean="0"/>
              <a:t>, Б. Розенберг и др.).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Структура массовой коммуникации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Кто говорит? Анализ управления коммуникативным процессом. </a:t>
            </a:r>
          </a:p>
          <a:p>
            <a:pPr>
              <a:buNone/>
            </a:pPr>
            <a:r>
              <a:rPr lang="ru-RU" dirty="0" smtClean="0"/>
              <a:t>2. Что сообщает? Анализ содержания сообщений. </a:t>
            </a:r>
          </a:p>
          <a:p>
            <a:pPr>
              <a:buNone/>
            </a:pPr>
            <a:r>
              <a:rPr lang="ru-RU" dirty="0" smtClean="0"/>
              <a:t>3. Кому? Анализ аудитории. </a:t>
            </a:r>
          </a:p>
          <a:p>
            <a:pPr>
              <a:buNone/>
            </a:pPr>
            <a:r>
              <a:rPr lang="ru-RU" dirty="0" smtClean="0"/>
              <a:t>4. По какому каналу? Анализ средства доставки сообщения. </a:t>
            </a:r>
          </a:p>
          <a:p>
            <a:pPr>
              <a:buNone/>
            </a:pPr>
            <a:r>
              <a:rPr lang="ru-RU" dirty="0" smtClean="0"/>
              <a:t>5. С каким эффектом? Анализ результата воздействия.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Кто говорит?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Редакции (журналисты и техники).</a:t>
            </a:r>
          </a:p>
          <a:p>
            <a:endParaRPr lang="ru-RU" dirty="0" smtClean="0"/>
          </a:p>
          <a:p>
            <a:r>
              <a:rPr lang="ru-RU" dirty="0" smtClean="0"/>
              <a:t>Издатели (</a:t>
            </a:r>
            <a:r>
              <a:rPr lang="ru-RU" dirty="0" err="1" smtClean="0"/>
              <a:t>медиократы</a:t>
            </a:r>
            <a:r>
              <a:rPr lang="ru-RU" dirty="0" smtClean="0"/>
              <a:t> и </a:t>
            </a:r>
            <a:r>
              <a:rPr lang="ru-RU" dirty="0" err="1" smtClean="0"/>
              <a:t>спиндокторы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Что говорят?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Массовая информация.</a:t>
            </a:r>
          </a:p>
          <a:p>
            <a:endParaRPr lang="ru-RU" dirty="0" smtClean="0"/>
          </a:p>
          <a:p>
            <a:r>
              <a:rPr lang="ru-RU" dirty="0" smtClean="0"/>
              <a:t>Количественные и качественные характеристики массовой информации.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627</Words>
  <Application>Microsoft Office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Научно-исследовательский университет  «Высшая школа экономики»  Нижний Новгород 26-29 августа 2016 г.  Летняя школа  Кухня политических новостей: технологии создания и исследования     </vt:lpstr>
      <vt:lpstr>Массовая коммуникация</vt:lpstr>
      <vt:lpstr>Признаки массовой коммуникации</vt:lpstr>
      <vt:lpstr>Функции массовой коммуникации</vt:lpstr>
      <vt:lpstr>Функции массовой коммуникации</vt:lpstr>
      <vt:lpstr>Функции массовой коммуникации</vt:lpstr>
      <vt:lpstr>Структура массовой коммуникации</vt:lpstr>
      <vt:lpstr>Кто говорит? </vt:lpstr>
      <vt:lpstr>Что говорят?</vt:lpstr>
      <vt:lpstr>Кому говорят? </vt:lpstr>
      <vt:lpstr>Используя какой канал?</vt:lpstr>
      <vt:lpstr>С каким эффектом?</vt:lpstr>
      <vt:lpstr>Исследование эффективности массовой коммуникации</vt:lpstr>
      <vt:lpstr>Исследование эффективности массовой коммуникации</vt:lpstr>
      <vt:lpstr>Формула эффективности воздействия СМИ</vt:lpstr>
      <vt:lpstr>Новые направления журналистики  </vt:lpstr>
      <vt:lpstr>СМИ и политика</vt:lpstr>
      <vt:lpstr>Новости</vt:lpstr>
      <vt:lpstr>Слайд 19</vt:lpstr>
      <vt:lpstr>Слайд 20</vt:lpstr>
      <vt:lpstr>Дискурс-анализ новостей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Белка</cp:lastModifiedBy>
  <cp:revision>99</cp:revision>
  <dcterms:created xsi:type="dcterms:W3CDTF">2016-08-12T14:56:51Z</dcterms:created>
  <dcterms:modified xsi:type="dcterms:W3CDTF">2016-09-03T18:56:21Z</dcterms:modified>
</cp:coreProperties>
</file>