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72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62" r:id="rId12"/>
    <p:sldId id="290" r:id="rId13"/>
    <p:sldId id="269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1" autoAdjust="0"/>
    <p:restoredTop sz="94590" autoAdjust="0"/>
  </p:normalViewPr>
  <p:slideViewPr>
    <p:cSldViewPr>
      <p:cViewPr varScale="1">
        <p:scale>
          <a:sx n="44" d="100"/>
          <a:sy n="44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59476-98D0-45E6-A107-F726627D8ED6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E4FF5-89CE-49A0-BF0F-44ED4F3AC0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EE4DE-BD14-43EE-9E43-FFAC313F9370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279F7-4B4D-4253-BBFA-8857EBA323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652F04-285E-496D-B75E-7FD1F025A670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67AA0-24A9-4222-B765-9CD541CAC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269B2-5BF2-42D4-9708-9CEC04B8EA15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06D2-8917-4410-BA2B-7A7C9D4B2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3D18C8-6949-4FF4-A9B5-500906FD324C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B5B70-6878-4C07-8FEE-A7E28E3063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2689D-60BA-4F6F-BDD0-DA5A3411BE49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9675A-B9C3-4D7C-8442-EFC3102410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593B2-5ECC-4843-9444-7DD7D0EE10A6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136AE-0355-4E64-A614-924C634E8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762F6-E848-4497-BA6F-86077278DB89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996D8-8576-47C9-A62F-4A24C41F2C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32389-2498-47CF-8B51-600F888E648D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E41DC-BD76-4897-AA73-ABCDA4EFD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D4627-EC64-459E-9C09-E0EF1B990F9E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3374-9D15-410C-9EF7-87EC8A92AB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6BEC8-63A5-4D72-B5FF-763C11EBFFEC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318F2-F507-4FEC-9F51-E8D90BC1B1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E7615D-FE2C-46FE-8D02-C459E1AECD9F}" type="datetimeFigureOut">
              <a:rPr lang="ru-RU" smtClean="0"/>
              <a:pPr>
                <a:defRPr/>
              </a:pPr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25F86D-5D88-4DAE-82FD-AAEB450D42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Научно-исследовательский университет </a:t>
            </a: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«Высшая школа экономики» </a:t>
            </a: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Нижний Новгород</a:t>
            </a:r>
            <a:b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26-29 августа 2016 г.</a:t>
            </a:r>
            <a:endParaRPr lang="ru-RU" sz="2800" b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Летняя школа</a:t>
            </a:r>
          </a:p>
          <a:p>
            <a:pPr algn="ctr">
              <a:buNone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/>
              <a:t>Кухня политических новостей: технологии создания и исследования</a:t>
            </a:r>
          </a:p>
          <a:p>
            <a:pPr algn="ctr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Доктор филологических наук, профессор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Гаврилова Марина Владимировна</a:t>
            </a:r>
          </a:p>
          <a:p>
            <a:pPr algn="r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politlinguistics@yandex.ru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None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Баранов А.Н., Паршин П.Б.</a:t>
            </a:r>
            <a:r>
              <a:rPr lang="ru-RU" dirty="0" smtClean="0"/>
              <a:t> Языковые механизмы вариативной интерпретации действительности как средство воздействия на сознание // Роль языка в средствах массовой информации. М., 1986. С.100-142.</a:t>
            </a:r>
          </a:p>
          <a:p>
            <a:endParaRPr lang="ru-RU" dirty="0" smtClean="0"/>
          </a:p>
          <a:p>
            <a:r>
              <a:rPr lang="ru-RU" i="1" dirty="0" err="1" smtClean="0"/>
              <a:t>Болинджер</a:t>
            </a:r>
            <a:r>
              <a:rPr lang="ru-RU" i="1" dirty="0" smtClean="0"/>
              <a:t> Д.</a:t>
            </a:r>
            <a:r>
              <a:rPr lang="ru-RU" dirty="0" smtClean="0"/>
              <a:t> Истина – проблема лингвистическая // Язык и моделирование социального взаимодействия. М., 1989.</a:t>
            </a:r>
          </a:p>
          <a:p>
            <a:endParaRPr lang="ru-RU" dirty="0" smtClean="0"/>
          </a:p>
          <a:p>
            <a:r>
              <a:rPr lang="ru-RU" i="1" dirty="0" err="1" smtClean="0"/>
              <a:t>Вайнрих</a:t>
            </a:r>
            <a:r>
              <a:rPr lang="ru-RU" i="1" dirty="0" smtClean="0"/>
              <a:t> Х.</a:t>
            </a:r>
            <a:r>
              <a:rPr lang="ru-RU" dirty="0" smtClean="0"/>
              <a:t> Лингвистика лжи // Язык и моделирование социального взаимодействия. М., 1989. С. 44-88.</a:t>
            </a:r>
          </a:p>
          <a:p>
            <a:endParaRPr lang="ru-RU" dirty="0" smtClean="0"/>
          </a:p>
          <a:p>
            <a:r>
              <a:rPr lang="ru-RU" i="1" dirty="0" smtClean="0"/>
              <a:t>Левин</a:t>
            </a:r>
            <a:r>
              <a:rPr lang="ru-RU" dirty="0" smtClean="0"/>
              <a:t> </a:t>
            </a:r>
            <a:r>
              <a:rPr lang="ru-RU" i="1" dirty="0" smtClean="0"/>
              <a:t>Ю. </a:t>
            </a:r>
            <a:r>
              <a:rPr lang="ru-RU" dirty="0" smtClean="0"/>
              <a:t>О семиотике искажения истины // Избранные труды. Поэтика. Семиотика. М.,1998. С.594-605.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Язык как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инструмент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социальной власти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 слов и выражений;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создание новых слов и выражений;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 грамматической формы;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 последовательности слов при перечислении;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использование суперсегментных признаков (эмфаза, тон голоса, темп речи и т.п.);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 скрытых или подразумеваемых предпосылок.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Блакар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Р.М.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Язык как инструмент социальной власти (теоретико-эмпирическое исследование языка и его использования в социальном контексте) // Язык и моделирование социального взаимодействия. М., 1987.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Эффективность введения в заблуждение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Уровень информированности отправителя и получателя.</a:t>
            </a:r>
          </a:p>
          <a:p>
            <a:pPr>
              <a:defRPr/>
            </a:pPr>
            <a:r>
              <a:rPr lang="ru-RU" dirty="0" smtClean="0"/>
              <a:t>Возможность проверить истинность сообщения.</a:t>
            </a:r>
          </a:p>
          <a:p>
            <a:pPr>
              <a:defRPr/>
            </a:pPr>
            <a:r>
              <a:rPr lang="ru-RU" dirty="0" smtClean="0"/>
              <a:t>Способность получателя (аудитории) к экстраполяции.</a:t>
            </a:r>
          </a:p>
          <a:p>
            <a:pPr>
              <a:defRPr/>
            </a:pPr>
            <a:r>
              <a:rPr lang="ru-RU" dirty="0" smtClean="0"/>
              <a:t>Индивидуальные свойства получателя.</a:t>
            </a:r>
          </a:p>
          <a:p>
            <a:pPr>
              <a:defRPr/>
            </a:pPr>
            <a:r>
              <a:rPr lang="ru-RU" dirty="0" smtClean="0"/>
              <a:t>Уровень доверия получателя к источнику информации.</a:t>
            </a:r>
          </a:p>
          <a:p>
            <a:pPr>
              <a:defRPr/>
            </a:pPr>
            <a:r>
              <a:rPr lang="ru-RU" dirty="0" smtClean="0"/>
              <a:t>Специальные приемы и средства управления пониманием. </a:t>
            </a:r>
          </a:p>
          <a:p>
            <a:pPr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42955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35811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66"/>
            <a:ext cx="748119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Способы вариативной интерпретации действительности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Лингвистическая теория управления истиной.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Язык как инструмент социальной власти.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Лингвистическая теория управления истиной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Категория истины и лжи.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«Истина – это такое свойство языка, которое дает нам возможность понимать друг друга… Истина – проблема лингвистическая, поскольку коммуникация без истины просто невозможна» (Д. </a:t>
            </a:r>
            <a:r>
              <a:rPr lang="ru-RU" dirty="0" err="1" smtClean="0"/>
              <a:t>Болинджер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Типы преобразований, приводящих к искажению истины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Ю.И. Левин. О семиотике искажения истины. </a:t>
            </a:r>
            <a:r>
              <a:rPr lang="ru-RU" smtClean="0"/>
              <a:t>М., 1978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Аннулирующее преобразование ситуации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– Почему, по вашему мнению, сохраняется введенный осенью прошлого года Россией запрет на импорт из Польши животноводческой и растительной продукции и древесины? </a:t>
            </a:r>
            <a:br>
              <a:rPr lang="ru-RU" dirty="0" smtClean="0"/>
            </a:br>
            <a:r>
              <a:rPr lang="ru-RU" dirty="0" smtClean="0"/>
              <a:t>– Проблема российских импортных запретов была предметом подробных переговоров между экспертами двух стран. Я не осмеливаюсь вмешиваться в сферу их компетенции. Однако я получаю сигналы, вселяющие надежду на их скорую отмену (Президент Польши Лех </a:t>
            </a:r>
            <a:r>
              <a:rPr lang="ru-RU" dirty="0" err="1" smtClean="0"/>
              <a:t>Качинский</a:t>
            </a:r>
            <a:r>
              <a:rPr lang="ru-RU" dirty="0" smtClean="0"/>
              <a:t> в интервью газете «Коммерсант» (</a:t>
            </a:r>
            <a:r>
              <a:rPr lang="ru-RU" dirty="0" err="1" smtClean="0"/>
              <a:t>Коммерсантъ</a:t>
            </a:r>
            <a:r>
              <a:rPr lang="ru-RU" dirty="0" smtClean="0"/>
              <a:t>. 2006. № 71. 21 апреля).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Фингирующее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преобразование ситуации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Может ли Польша смягчить визовый режим с Россией?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Визовый режим для российских граждан был введен в октябре 2003 года в связи с необходимостью адаптации наших правил к стандартам Евросоюза. У стран–членов ЕС весьма ограничена свобода действия в визовой политике, а возможность отхода от принципа совместной визовой политики зависит от предшествующих консультаций с другими странами-членами. Поэтому трудно принимать на себя какие-либо обязательства даже в самой общей форме. Но я хотел бы обратить внимание, что действующее польско-российское соглашение более либерально, чем соглашения об облегчении визового режима, заключенные Россией с Италией, Францией, Германией (Президент Польши Лех </a:t>
            </a:r>
            <a:r>
              <a:rPr lang="ru-RU" dirty="0" err="1" smtClean="0"/>
              <a:t>Качинский</a:t>
            </a:r>
            <a:r>
              <a:rPr lang="ru-RU" dirty="0" smtClean="0"/>
              <a:t> в интервью газете «Коммерсант» (</a:t>
            </a:r>
            <a:r>
              <a:rPr lang="ru-RU" dirty="0" err="1" smtClean="0"/>
              <a:t>Коммерсантъ</a:t>
            </a:r>
            <a:r>
              <a:rPr lang="ru-RU" dirty="0" smtClean="0"/>
              <a:t>. 2006. № 71. 21 апреля).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Индефинитизирующее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преобразование ситуации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Насколько за этот год вы приблизились к возможному вступлению в Европейский Союз?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Мы четко понимаем, что проблема вступления в ЕС - в первую очередь проблема Украины. Мы должны быть надежным партнером и не быть обузой для тех стран, которые сегодня объединены в ЕС. И в первую очередь это вопрос стандартов жизни наших людей (премьер-министр Украины Ю. </a:t>
            </a:r>
            <a:r>
              <a:rPr lang="ru-RU" dirty="0" err="1" smtClean="0"/>
              <a:t>Ехануров</a:t>
            </a:r>
            <a:r>
              <a:rPr lang="ru-RU" dirty="0" smtClean="0"/>
              <a:t> в эксклюзивном интервью радиостанции "Немецкая волна" от 5 мая 2006 г. </a:t>
            </a:r>
            <a:r>
              <a:rPr lang="ru-RU" dirty="0" err="1" smtClean="0"/>
              <a:t>www.dw-world.de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Модальные преобразования ситуации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Гипотетичность.</a:t>
            </a:r>
          </a:p>
          <a:p>
            <a:endParaRPr lang="ru-RU" dirty="0" smtClean="0"/>
          </a:p>
          <a:p>
            <a:r>
              <a:rPr lang="ru-RU" dirty="0" smtClean="0"/>
              <a:t>Оценка (хороший/плохой, мало/много). </a:t>
            </a:r>
          </a:p>
          <a:p>
            <a:endParaRPr lang="ru-RU" dirty="0" smtClean="0"/>
          </a:p>
          <a:p>
            <a:r>
              <a:rPr lang="ru-RU" dirty="0" smtClean="0"/>
              <a:t>Введение постороннего субъекта.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Определение типов преобразований, приводящих к искажению истины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/>
              <a:t>Известия: В какой стадии сейчас находятся отношения Латвии и России? Что мешает их развитию?</a:t>
            </a:r>
          </a:p>
          <a:p>
            <a:pPr>
              <a:buNone/>
            </a:pPr>
            <a:r>
              <a:rPr lang="ru-RU" sz="5000" dirty="0" err="1" smtClean="0"/>
              <a:t>Вике-Фрейберга</a:t>
            </a:r>
            <a:r>
              <a:rPr lang="ru-RU" sz="5000" dirty="0" smtClean="0"/>
              <a:t>: Я рада видеть позитивные изменения, которые произошли в наших отношениях за прошедший год. В следующем году мы можем надеяться на улучшение. В то же самое время существуют вопросы, в которых не наблюдается прогресса. Это означает, что нужно продолжать говорить, дебатировать, искать компромиссы.</a:t>
            </a:r>
          </a:p>
          <a:p>
            <a:pPr>
              <a:buNone/>
            </a:pPr>
            <a:r>
              <a:rPr lang="ru-RU" sz="5000" dirty="0" smtClean="0"/>
              <a:t>Известия: Осенью следующего года Латвия будет местом проведения саммита НАТО. Как, по-вашему, это скажется на отношениях с Москвой?</a:t>
            </a:r>
          </a:p>
          <a:p>
            <a:pPr>
              <a:buNone/>
            </a:pPr>
            <a:r>
              <a:rPr lang="ru-RU" sz="5000" dirty="0" err="1" smtClean="0"/>
              <a:t>Вике-Фрейберга</a:t>
            </a:r>
            <a:r>
              <a:rPr lang="ru-RU" sz="5000" dirty="0" smtClean="0"/>
              <a:t>: Для нас это очень большое событие, которое показывает, что Латвия готова взять на себя обязательства организовать столь масштабное международное мероприятие. Хотелось бы вспомнить и о другом мероприятии, не политического характера – это чемпионат мира по хоккею, который пройдет тоже в Латвии в следующем году. Для Латвии это великолепная возможность показать себя, великолепная позитивная реклама. Мы надеемся, что это будет дополнительным стимулом для диалога (Известия, 22.12.2005).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558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Научно-исследовательский университет  «Высшая школа экономики»  Нижний Новгород 26-29 августа 2016 г.</vt:lpstr>
      <vt:lpstr>Способы вариативной интерпретации действительности</vt:lpstr>
      <vt:lpstr>Лингвистическая теория управления истиной</vt:lpstr>
      <vt:lpstr>Типы преобразований, приводящих к искажению истины</vt:lpstr>
      <vt:lpstr>Аннулирующее преобразование ситуации</vt:lpstr>
      <vt:lpstr>Фингирующее преобразование ситуации</vt:lpstr>
      <vt:lpstr>Индефинитизирующее преобразование ситуации</vt:lpstr>
      <vt:lpstr>Модальные преобразования ситуации</vt:lpstr>
      <vt:lpstr>Определение типов преобразований, приводящих к искажению истины</vt:lpstr>
      <vt:lpstr>Литература </vt:lpstr>
      <vt:lpstr>Язык как инструмент социальной власти</vt:lpstr>
      <vt:lpstr>Литература</vt:lpstr>
      <vt:lpstr>Эффективность введения в заблуждение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Власть и язык. Язык и общество</dc:title>
  <dc:creator>Гаврилова</dc:creator>
  <cp:lastModifiedBy>Белка</cp:lastModifiedBy>
  <cp:revision>177</cp:revision>
  <dcterms:created xsi:type="dcterms:W3CDTF">2012-10-03T09:45:48Z</dcterms:created>
  <dcterms:modified xsi:type="dcterms:W3CDTF">2016-09-03T18:56:09Z</dcterms:modified>
</cp:coreProperties>
</file>