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notesMasterIdLst>
    <p:notesMasterId r:id="rId26"/>
  </p:notesMasterIdLst>
  <p:handoutMasterIdLst>
    <p:handoutMasterId r:id="rId27"/>
  </p:handoutMasterIdLst>
  <p:sldIdLst>
    <p:sldId id="324" r:id="rId15"/>
    <p:sldId id="330" r:id="rId16"/>
    <p:sldId id="333" r:id="rId17"/>
    <p:sldId id="327" r:id="rId18"/>
    <p:sldId id="331" r:id="rId19"/>
    <p:sldId id="334" r:id="rId20"/>
    <p:sldId id="270" r:id="rId21"/>
    <p:sldId id="336" r:id="rId22"/>
    <p:sldId id="297" r:id="rId23"/>
    <p:sldId id="332" r:id="rId24"/>
    <p:sldId id="269" r:id="rId25"/>
  </p:sldIdLst>
  <p:sldSz cx="13004800" cy="9753600"/>
  <p:notesSz cx="666908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FFFF"/>
    <a:srgbClr val="FFCC00"/>
    <a:srgbClr val="FF00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2" autoAdjust="0"/>
  </p:normalViewPr>
  <p:slideViewPr>
    <p:cSldViewPr>
      <p:cViewPr varScale="1">
        <p:scale>
          <a:sx n="73" d="100"/>
          <a:sy n="73" d="100"/>
        </p:scale>
        <p:origin x="186" y="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D070A473-3DD2-4163-8F02-18AD4A31DFEF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FEAC65D4-697D-48C4-B55D-C57363142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7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5533942C-A75E-48A3-A70D-9619EE8B429C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06A7274D-68BB-4A40-99E0-2F159FEB6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8F65EE-AF8C-4B50-8D52-14ECE775D5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54992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4010AE3-B352-49EF-A7F2-8C6B644690D8}" type="slidenum">
              <a:rPr lang="ru-RU" smtClean="0">
                <a:latin typeface="Gill Sans"/>
                <a:sym typeface="Gill Sans"/>
              </a:rPr>
              <a:pPr>
                <a:defRPr/>
              </a:pPr>
              <a:t>10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4140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354F967-5ED2-413E-BD86-880A60DA3087}" type="slidenum">
              <a:rPr lang="ru-RU" smtClean="0">
                <a:latin typeface="Gill Sans"/>
                <a:sym typeface="Gill Sans"/>
              </a:rPr>
              <a:pPr>
                <a:defRPr/>
              </a:pPr>
              <a:t>11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9993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2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3224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3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7832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4603EB-7404-4BE8-BF08-E816AB28FB09}" type="slidenum">
              <a:rPr lang="ru-RU" smtClean="0">
                <a:latin typeface="Gill Sans"/>
                <a:sym typeface="Gill Sans"/>
              </a:rPr>
              <a:pPr>
                <a:defRPr/>
              </a:pPr>
              <a:t>4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9915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E06FB-22D0-4C86-A5DE-25876F67D890}" type="slidenum">
              <a:rPr lang="ru-RU" smtClean="0">
                <a:latin typeface="Gill Sans"/>
                <a:sym typeface="Gill Sans"/>
              </a:rPr>
              <a:pPr>
                <a:defRPr/>
              </a:pPr>
              <a:t>5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8988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4603EB-7404-4BE8-BF08-E816AB28FB09}" type="slidenum">
              <a:rPr lang="ru-RU" smtClean="0">
                <a:latin typeface="Gill Sans"/>
                <a:sym typeface="Gill Sans"/>
              </a:rPr>
              <a:pPr>
                <a:defRPr/>
              </a:pPr>
              <a:t>6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1026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02806-B447-4809-8AF8-181D47E32425}" type="slidenum">
              <a:rPr lang="ru-RU" smtClean="0">
                <a:latin typeface="Gill Sans"/>
                <a:sym typeface="Gill Sans"/>
              </a:rPr>
              <a:pPr>
                <a:defRPr/>
              </a:pPr>
              <a:t>7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65403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E06FB-22D0-4C86-A5DE-25876F67D890}" type="slidenum">
              <a:rPr lang="ru-RU" smtClean="0">
                <a:latin typeface="Gill Sans"/>
                <a:sym typeface="Gill Sans"/>
              </a:rPr>
              <a:pPr>
                <a:defRPr/>
              </a:pPr>
              <a:t>8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24160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9BBE41-AB8B-4326-BE2D-7721449E4BDC}" type="slidenum">
              <a:rPr lang="ru-RU" smtClean="0">
                <a:latin typeface="Gill Sans"/>
                <a:sym typeface="Gill Sans"/>
              </a:rPr>
              <a:pPr>
                <a:defRPr/>
              </a:pPr>
              <a:t>9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698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1639888"/>
            <a:ext cx="2616200" cy="4519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1639888"/>
            <a:ext cx="7696200" cy="4519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71588" y="1639888"/>
            <a:ext cx="10464800" cy="4519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739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313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46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46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55588"/>
            <a:ext cx="2925762" cy="8456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55588"/>
            <a:ext cx="8624888" cy="8456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5030788"/>
            <a:ext cx="10464800" cy="1128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1639888"/>
            <a:ext cx="104648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88" y="2768600"/>
            <a:ext cx="39624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1271588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3088" y="4156422"/>
            <a:ext cx="11501437" cy="1563688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alibri" pitchFamily="34" charset="0"/>
                <a:cs typeface="Calibri" pitchFamily="34" charset="0"/>
              </a:rPr>
              <a:t>«Название компании»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71588" y="5810597"/>
            <a:ext cx="10464800" cy="1128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>
                <a:latin typeface="Calibri" pitchFamily="34" charset="0"/>
                <a:cs typeface="Calibri" pitchFamily="34" charset="0"/>
              </a:rPr>
              <a:t>Ключевая фраза, определяющая деятельность компании или характеризующая новый продукт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525736" y="2140496"/>
            <a:ext cx="11715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smtClean="0">
                <a:latin typeface="Calibri" pitchFamily="34" charset="0"/>
                <a:cs typeface="Calibri" pitchFamily="34" charset="0"/>
              </a:rPr>
              <a:t>Команда: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8" name="Rectangle 7"/>
          <p:cNvSpPr>
            <a:spLocks/>
          </p:cNvSpPr>
          <p:nvPr/>
        </p:nvSpPr>
        <p:spPr bwMode="auto">
          <a:xfrm>
            <a:off x="9074150" y="7325072"/>
            <a:ext cx="3930650" cy="1039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175559" bIns="0" anchor="ctr"/>
          <a:lstStyle/>
          <a:p>
            <a:pPr>
              <a:lnSpc>
                <a:spcPct val="130000"/>
              </a:lnSpc>
            </a:pPr>
            <a:r>
              <a:rPr lang="ru-RU" sz="2800" b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Имя Фамилия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393645"/>
            <a:ext cx="13001781" cy="9359955"/>
            <a:chOff x="0" y="393645"/>
            <a:chExt cx="13001781" cy="9359955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2479064" y="1333614"/>
              <a:ext cx="522717" cy="8419986"/>
              <a:chOff x="11825419" y="-5"/>
              <a:chExt cx="1179382" cy="8749249"/>
            </a:xfrm>
          </p:grpSpPr>
          <p:sp>
            <p:nvSpPr>
              <p:cNvPr id="17" name="Прямоугольник 16"/>
              <p:cNvSpPr/>
              <p:nvPr/>
            </p:nvSpPr>
            <p:spPr bwMode="auto">
              <a:xfrm>
                <a:off x="11825419" y="-5"/>
                <a:ext cx="1179382" cy="874924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mtClean="0">
                  <a:latin typeface="Gill Sans" charset="0"/>
                  <a:sym typeface="Gill Sans" charset="0"/>
                </a:endParaRPr>
              </a:p>
            </p:txBody>
          </p:sp>
          <p:pic>
            <p:nvPicPr>
              <p:cNvPr id="18" name="Рисунок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29" t="13971" r="21916" b="30947"/>
              <a:stretch/>
            </p:blipFill>
            <p:spPr>
              <a:xfrm rot="16200000">
                <a:off x="8086481" y="3830924"/>
                <a:ext cx="8749248" cy="1087391"/>
              </a:xfrm>
              <a:prstGeom prst="rect">
                <a:avLst/>
              </a:prstGeom>
            </p:spPr>
          </p:pic>
        </p:grpSp>
        <p:grpSp>
          <p:nvGrpSpPr>
            <p:cNvPr id="21" name="Группа 20"/>
            <p:cNvGrpSpPr/>
            <p:nvPr/>
          </p:nvGrpSpPr>
          <p:grpSpPr>
            <a:xfrm rot="5400000">
              <a:off x="4898054" y="-4504409"/>
              <a:ext cx="450707" cy="10246816"/>
              <a:chOff x="11825419" y="-5"/>
              <a:chExt cx="1179382" cy="8749249"/>
            </a:xfrm>
          </p:grpSpPr>
          <p:sp>
            <p:nvSpPr>
              <p:cNvPr id="22" name="Прямоугольник 21"/>
              <p:cNvSpPr/>
              <p:nvPr/>
            </p:nvSpPr>
            <p:spPr bwMode="auto">
              <a:xfrm>
                <a:off x="11825419" y="-5"/>
                <a:ext cx="1179382" cy="8749249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mtClean="0">
                  <a:latin typeface="Gill Sans" charset="0"/>
                  <a:sym typeface="Gill Sans" charset="0"/>
                </a:endParaRPr>
              </a:p>
            </p:txBody>
          </p:sp>
          <p:pic>
            <p:nvPicPr>
              <p:cNvPr id="23" name="Рисунок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29" t="13971" r="21916" b="30947"/>
              <a:stretch/>
            </p:blipFill>
            <p:spPr>
              <a:xfrm rot="16200000">
                <a:off x="8086481" y="3830924"/>
                <a:ext cx="8749248" cy="1087391"/>
              </a:xfrm>
              <a:prstGeom prst="rect">
                <a:avLst/>
              </a:prstGeom>
            </p:spPr>
          </p:pic>
        </p:grpSp>
      </p:grpSp>
      <p:pic>
        <p:nvPicPr>
          <p:cNvPr id="2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1144588" y="5380856"/>
            <a:ext cx="10464800" cy="2497138"/>
          </a:xfrm>
        </p:spPr>
        <p:txBody>
          <a:bodyPr/>
          <a:lstStyle/>
          <a:p>
            <a:pPr marL="742950" indent="-742950" algn="l" eaLnBrk="1" hangingPunct="1"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(что должно запомниться после Вашей презентации?)</a:t>
            </a:r>
          </a:p>
          <a:p>
            <a:pPr marL="742950" indent="-742950" algn="l" eaLnBrk="1" hangingPunct="1">
              <a:buFontTx/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09712" y="340296"/>
            <a:ext cx="10464800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Резюме</a:t>
            </a: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718120" y="268288"/>
            <a:ext cx="10464800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 anchor="ctr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Команда</a:t>
            </a:r>
          </a:p>
        </p:txBody>
      </p:sp>
      <p:sp>
        <p:nvSpPr>
          <p:cNvPr id="21508" name="Содержимое 2"/>
          <p:cNvSpPr>
            <a:spLocks noGrp="1"/>
          </p:cNvSpPr>
          <p:nvPr>
            <p:ph idx="4294967295"/>
          </p:nvPr>
        </p:nvSpPr>
        <p:spPr>
          <a:xfrm>
            <a:off x="885776" y="3603798"/>
            <a:ext cx="11089232" cy="2497138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ФИО членов команды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25736" y="276822"/>
            <a:ext cx="8064896" cy="1135062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«Проблема» потребителя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8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(какую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проблему потребителей решает  продукт )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3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4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1287426" y="3076600"/>
            <a:ext cx="10464800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742950" indent="-742950" algn="just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Раскрыть проблему потребителя(какую проблему потребителя решает Ваш продукт/ какую потребность) </a:t>
            </a:r>
            <a:endParaRPr lang="en-US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marL="742950" indent="-74295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В результате потребитель получает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:</a:t>
            </a:r>
            <a:endParaRPr lang="ru-RU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marL="711200" indent="0" algn="just" eaLnBrk="1" hangingPunct="1">
              <a:spcAft>
                <a:spcPts val="600"/>
              </a:spcAft>
              <a:buNone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-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такие-то возможности</a:t>
            </a:r>
          </a:p>
          <a:p>
            <a:pPr marL="711200" indent="0" algn="just" eaLnBrk="1" hangingPunct="1">
              <a:spcAft>
                <a:spcPts val="600"/>
              </a:spcAft>
              <a:buNone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- экономит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N $</a:t>
            </a:r>
            <a:endParaRPr lang="ru-RU" sz="3200" kern="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41760" y="320221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Продукт и </a:t>
            </a:r>
            <a:r>
              <a:rPr lang="ru-RU" sz="4800" dirty="0" smtClean="0">
                <a:latin typeface="Calibri" pitchFamily="34" charset="0"/>
                <a:cs typeface="Calibri" pitchFamily="34" charset="0"/>
              </a:rPr>
              <a:t>технология/решение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1287426" y="3590916"/>
            <a:ext cx="10464800" cy="4786346"/>
          </a:xfrm>
        </p:spPr>
        <p:txBody>
          <a:bodyPr/>
          <a:lstStyle/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Описание </a:t>
            </a: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продукта/проекта 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(что предлагаете покупателю)</a:t>
            </a:r>
            <a:endParaRPr lang="en-US" sz="3200" dirty="0" smtClean="0"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890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597744" y="268288"/>
            <a:ext cx="10464800" cy="936104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Цель проекта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1173808" y="2682742"/>
            <a:ext cx="11305116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По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SMART</a:t>
            </a:r>
            <a:endParaRPr lang="ru-RU" sz="3200" kern="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646112" y="268288"/>
            <a:ext cx="10464800" cy="1008112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Потребитель и </a:t>
            </a:r>
            <a:r>
              <a:rPr lang="ru-RU" sz="4800" dirty="0" smtClean="0">
                <a:latin typeface="Calibri" pitchFamily="34" charset="0"/>
                <a:cs typeface="Calibri" pitchFamily="34" charset="0"/>
              </a:rPr>
              <a:t>рынок 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1287463" y="3590925"/>
            <a:ext cx="10464800" cy="4786313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На кого направлен проект?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На каком рынке реализуется?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52264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597744" y="268288"/>
            <a:ext cx="10464800" cy="936104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Задачи проекта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1173808" y="2682742"/>
            <a:ext cx="11305116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Пути достижения цели</a:t>
            </a:r>
          </a:p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Инструменты для каждого из путей</a:t>
            </a:r>
            <a:endParaRPr lang="ru-RU" sz="3200" kern="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12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18120" y="268288"/>
            <a:ext cx="9600704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Инвестирование</a:t>
            </a:r>
            <a:r>
              <a:rPr lang="en-US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\</a:t>
            </a: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Ресурсы</a:t>
            </a: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22532" name="Содержимое 2"/>
          <p:cNvSpPr>
            <a:spLocks noGrp="1"/>
          </p:cNvSpPr>
          <p:nvPr>
            <p:ph idx="4294967295"/>
          </p:nvPr>
        </p:nvSpPr>
        <p:spPr>
          <a:xfrm>
            <a:off x="1144588" y="3580656"/>
            <a:ext cx="10464800" cy="2497137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Потребность в инвестициях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 (сумма, необходимая для запуска проекта)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Цель привлечения инвестиций (на что потратите)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Прогноз выручки после инвестирования(сколько планируете заработать через 3 года существования)</a:t>
            </a: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646112" y="268288"/>
            <a:ext cx="10464800" cy="1008112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Критерии успешности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1287463" y="3590925"/>
            <a:ext cx="10464800" cy="478631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1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2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52264"/>
            <a:ext cx="2613968" cy="2488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4475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18120" y="134541"/>
            <a:ext cx="9600704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Конкуренты/партнеры </a:t>
            </a:r>
            <a: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/>
            </a:r>
            <a:b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</a:b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4294967295"/>
          </p:nvPr>
        </p:nvSpPr>
        <p:spPr>
          <a:xfrm>
            <a:off x="1216025" y="3508648"/>
            <a:ext cx="10464800" cy="2497137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Кто еще решает такую же или смежную проблему?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Как? 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За какую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цену/каким образом?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 чем ваши преимущества?</a:t>
            </a: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1287463" y="7010226"/>
            <a:ext cx="7000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 smtClean="0">
                <a:latin typeface="Calibri" pitchFamily="34" charset="0"/>
                <a:cs typeface="Calibri" pitchFamily="34" charset="0"/>
              </a:rPr>
              <a:t>* Лучше в виде таблицы, но не обязательно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" name="Группа 22"/>
          <p:cNvGrpSpPr>
            <a:grpSpLocks/>
          </p:cNvGrpSpPr>
          <p:nvPr/>
        </p:nvGrpSpPr>
        <p:grpSpPr bwMode="auto">
          <a:xfrm>
            <a:off x="12478924" y="1333722"/>
            <a:ext cx="522701" cy="8419878"/>
            <a:chOff x="11825419" y="-5"/>
            <a:chExt cx="1179382" cy="8749249"/>
          </a:xfrm>
        </p:grpSpPr>
        <p:sp>
          <p:nvSpPr>
            <p:cNvPr id="22" name="Прямоугольник 25"/>
            <p:cNvSpPr>
              <a:spLocks noChangeArrowheads="1"/>
            </p:cNvSpPr>
            <p:nvPr/>
          </p:nvSpPr>
          <p:spPr bwMode="auto">
            <a:xfrm>
              <a:off x="11825419" y="-5"/>
              <a:ext cx="1179382" cy="8749249"/>
            </a:xfrm>
            <a:prstGeom prst="rect">
              <a:avLst/>
            </a:prstGeom>
            <a:solidFill>
              <a:schemeClr val="bg1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23" name="Рисунок 26"/>
            <p:cNvPicPr>
              <a:picLocks noChangeAspect="1"/>
            </p:cNvPicPr>
            <p:nvPr/>
          </p:nvPicPr>
          <p:blipFill>
            <a:blip r:embed="rId3" cstate="print"/>
            <a:srcRect l="1830" t="13971" r="21916" b="30946"/>
            <a:stretch>
              <a:fillRect/>
            </a:stretch>
          </p:blipFill>
          <p:spPr bwMode="auto">
            <a:xfrm rot="-5400000">
              <a:off x="8086481" y="3830924"/>
              <a:ext cx="8749248" cy="1087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Рисунок 8" descr="D:\Логотипы JPG\Логотип горизонтальный черный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2" y="8621216"/>
            <a:ext cx="5924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F:\ВШЭ\BC Enterpr\LOGO\лого БК мал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8784" y="0"/>
            <a:ext cx="2613968" cy="2488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7951</TotalTime>
  <Pages>0</Pages>
  <Words>174</Words>
  <Characters>0</Characters>
  <Application>Microsoft Office PowerPoint</Application>
  <PresentationFormat>Произвольный</PresentationFormat>
  <Lines>0</Lines>
  <Paragraphs>49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11</vt:i4>
      </vt:variant>
    </vt:vector>
  </HeadingPairs>
  <TitlesOfParts>
    <vt:vector size="28" baseType="lpstr">
      <vt:lpstr>Arial</vt:lpstr>
      <vt:lpstr>Calibri</vt:lpstr>
      <vt:lpstr>Gill Sans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&amp; Bullets</vt:lpstr>
      <vt:lpstr>«Название компании»</vt:lpstr>
      <vt:lpstr>«Проблема» потребителя  (какую проблему потребителей решает  продукт )</vt:lpstr>
      <vt:lpstr>Продукт и технология/решение</vt:lpstr>
      <vt:lpstr>Цель проекта</vt:lpstr>
      <vt:lpstr>Потребитель и рынок </vt:lpstr>
      <vt:lpstr>Задачи проекта</vt:lpstr>
      <vt:lpstr>Презентация PowerPoint</vt:lpstr>
      <vt:lpstr>Критерии успешности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Windows 7</cp:lastModifiedBy>
  <cp:revision>283</cp:revision>
  <dcterms:modified xsi:type="dcterms:W3CDTF">2017-10-13T11:15:39Z</dcterms:modified>
</cp:coreProperties>
</file>