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90" r:id="rId2"/>
    <p:sldId id="329" r:id="rId3"/>
    <p:sldId id="331" r:id="rId4"/>
    <p:sldId id="333" r:id="rId5"/>
    <p:sldId id="340" r:id="rId6"/>
    <p:sldId id="344" r:id="rId7"/>
    <p:sldId id="345" r:id="rId8"/>
    <p:sldId id="297" r:id="rId9"/>
    <p:sldId id="311" r:id="rId10"/>
    <p:sldId id="310" r:id="rId11"/>
    <p:sldId id="363" r:id="rId12"/>
    <p:sldId id="303" r:id="rId13"/>
    <p:sldId id="318" r:id="rId14"/>
    <p:sldId id="304" r:id="rId15"/>
    <p:sldId id="315" r:id="rId16"/>
    <p:sldId id="358" r:id="rId17"/>
    <p:sldId id="323" r:id="rId18"/>
    <p:sldId id="364" r:id="rId19"/>
    <p:sldId id="346" r:id="rId20"/>
    <p:sldId id="317" r:id="rId21"/>
    <p:sldId id="319" r:id="rId22"/>
    <p:sldId id="324" r:id="rId23"/>
    <p:sldId id="325" r:id="rId24"/>
    <p:sldId id="351" r:id="rId25"/>
    <p:sldId id="348" r:id="rId26"/>
    <p:sldId id="362" r:id="rId27"/>
    <p:sldId id="359" r:id="rId28"/>
    <p:sldId id="360" r:id="rId29"/>
    <p:sldId id="353" r:id="rId30"/>
    <p:sldId id="355" r:id="rId31"/>
    <p:sldId id="314" r:id="rId32"/>
    <p:sldId id="347" r:id="rId33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E6CC"/>
    <a:srgbClr val="D79B00"/>
    <a:srgbClr val="86B56B"/>
    <a:srgbClr val="D8EBD7"/>
    <a:srgbClr val="D5E8D4"/>
    <a:srgbClr val="F75931"/>
    <a:srgbClr val="FFC072"/>
    <a:srgbClr val="000000"/>
    <a:srgbClr val="B2C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4" autoAdjust="0"/>
    <p:restoredTop sz="96271"/>
  </p:normalViewPr>
  <p:slideViewPr>
    <p:cSldViewPr snapToGrid="0">
      <p:cViewPr varScale="1">
        <p:scale>
          <a:sx n="130" d="100"/>
          <a:sy n="130" d="100"/>
        </p:scale>
        <p:origin x="307" y="91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16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6608E8-5403-4A2B-9D9E-B8EED1DCDC20}" type="doc">
      <dgm:prSet loTypeId="urn:microsoft.com/office/officeart/2005/8/layout/radial3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A6F85B-7F65-40EE-BA47-BCFBE2DBA33D}">
      <dgm:prSet/>
      <dgm:spPr/>
      <dgm:t>
        <a:bodyPr/>
        <a:lstStyle/>
        <a:p>
          <a:r>
            <a:rPr lang="en-US" b="0" i="0"/>
            <a:t>iPavlov</a:t>
          </a:r>
          <a:endParaRPr lang="ru-RU"/>
        </a:p>
      </dgm:t>
    </dgm:pt>
    <dgm:pt modelId="{422C9830-12B3-4C49-BD9B-B70866F656A7}" type="parTrans" cxnId="{46722467-F50B-4202-982F-C724C4925581}">
      <dgm:prSet/>
      <dgm:spPr/>
      <dgm:t>
        <a:bodyPr/>
        <a:lstStyle/>
        <a:p>
          <a:endParaRPr lang="en-US"/>
        </a:p>
      </dgm:t>
    </dgm:pt>
    <dgm:pt modelId="{8865E6BE-C783-4EEF-8875-0931B93978A9}" type="sibTrans" cxnId="{46722467-F50B-4202-982F-C724C4925581}">
      <dgm:prSet/>
      <dgm:spPr/>
      <dgm:t>
        <a:bodyPr/>
        <a:lstStyle/>
        <a:p>
          <a:endParaRPr lang="en-US"/>
        </a:p>
      </dgm:t>
    </dgm:pt>
    <dgm:pt modelId="{FEFD896D-554C-4733-8FD1-D825983E0B89}">
      <dgm:prSet custT="1"/>
      <dgm:spPr/>
      <dgm:t>
        <a:bodyPr/>
        <a:lstStyle/>
        <a:p>
          <a:r>
            <a:rPr lang="en-US" sz="2000" b="1" i="0" dirty="0"/>
            <a:t>MIPT</a:t>
          </a:r>
          <a:endParaRPr lang="ru-RU" sz="1400" b="1" dirty="0"/>
        </a:p>
      </dgm:t>
    </dgm:pt>
    <dgm:pt modelId="{E99233C1-E815-4A2C-83AD-38D9C605DB73}" type="parTrans" cxnId="{C94AF52D-24C6-4FB8-A7AA-8A30342BA9D2}">
      <dgm:prSet/>
      <dgm:spPr/>
      <dgm:t>
        <a:bodyPr/>
        <a:lstStyle/>
        <a:p>
          <a:endParaRPr lang="en-US"/>
        </a:p>
      </dgm:t>
    </dgm:pt>
    <dgm:pt modelId="{4AC1C8E8-44D8-406C-8E14-FC06E7CD73D7}" type="sibTrans" cxnId="{C94AF52D-24C6-4FB8-A7AA-8A30342BA9D2}">
      <dgm:prSet/>
      <dgm:spPr/>
      <dgm:t>
        <a:bodyPr/>
        <a:lstStyle/>
        <a:p>
          <a:endParaRPr lang="en-US"/>
        </a:p>
      </dgm:t>
    </dgm:pt>
    <dgm:pt modelId="{202854A3-B344-480F-96A0-4E3D9DB0641F}">
      <dgm:prSet custT="1"/>
      <dgm:spPr/>
      <dgm:t>
        <a:bodyPr/>
        <a:lstStyle/>
        <a:p>
          <a:r>
            <a:rPr lang="en-US" sz="1800" b="1" i="0" dirty="0" err="1"/>
            <a:t>Sberbank</a:t>
          </a:r>
          <a:endParaRPr lang="ru-RU" sz="1400" b="1" dirty="0"/>
        </a:p>
      </dgm:t>
    </dgm:pt>
    <dgm:pt modelId="{E870181C-3E52-4BA4-AEED-D2A098D54261}" type="parTrans" cxnId="{34FFBD16-D83B-45B4-8CDD-2CB91A3481E2}">
      <dgm:prSet/>
      <dgm:spPr/>
      <dgm:t>
        <a:bodyPr/>
        <a:lstStyle/>
        <a:p>
          <a:endParaRPr lang="en-US"/>
        </a:p>
      </dgm:t>
    </dgm:pt>
    <dgm:pt modelId="{46E0405B-F23C-4CE8-8C30-894A79BE18C0}" type="sibTrans" cxnId="{34FFBD16-D83B-45B4-8CDD-2CB91A3481E2}">
      <dgm:prSet/>
      <dgm:spPr/>
      <dgm:t>
        <a:bodyPr/>
        <a:lstStyle/>
        <a:p>
          <a:endParaRPr lang="en-US"/>
        </a:p>
      </dgm:t>
    </dgm:pt>
    <dgm:pt modelId="{A08CB680-C9B4-4202-8DDD-AA8CA8D36E4A}">
      <dgm:prSet custT="1"/>
      <dgm:spPr/>
      <dgm:t>
        <a:bodyPr/>
        <a:lstStyle/>
        <a:p>
          <a:r>
            <a:rPr lang="en-US" sz="1600" b="1" i="0" dirty="0"/>
            <a:t>Startup ecosystem</a:t>
          </a:r>
          <a:endParaRPr lang="ru-RU" sz="1600" b="1" dirty="0"/>
        </a:p>
      </dgm:t>
    </dgm:pt>
    <dgm:pt modelId="{AECFD041-3F00-4A27-BA3C-A8FD24D23666}" type="parTrans" cxnId="{E63A4CF6-14DA-4168-8C43-3EB17F88066A}">
      <dgm:prSet/>
      <dgm:spPr/>
      <dgm:t>
        <a:bodyPr/>
        <a:lstStyle/>
        <a:p>
          <a:endParaRPr lang="en-US"/>
        </a:p>
      </dgm:t>
    </dgm:pt>
    <dgm:pt modelId="{3A995F9A-5D3D-4E90-A099-AD6A12A7FB63}" type="sibTrans" cxnId="{E63A4CF6-14DA-4168-8C43-3EB17F88066A}">
      <dgm:prSet/>
      <dgm:spPr/>
      <dgm:t>
        <a:bodyPr/>
        <a:lstStyle/>
        <a:p>
          <a:endParaRPr lang="en-US"/>
        </a:p>
      </dgm:t>
    </dgm:pt>
    <dgm:pt modelId="{BE21DD3A-8AA9-464C-91E9-E94CD2232AE5}">
      <dgm:prSet/>
      <dgm:spPr/>
      <dgm:t>
        <a:bodyPr/>
        <a:lstStyle/>
        <a:p>
          <a:r>
            <a:rPr lang="en-US" sz="1100" dirty="0"/>
            <a:t>AI Research Center</a:t>
          </a:r>
          <a:endParaRPr lang="ru-RU" sz="1100" dirty="0"/>
        </a:p>
      </dgm:t>
    </dgm:pt>
    <dgm:pt modelId="{E7ABA70B-DE42-48E4-93C3-BF03AFA7F43F}" type="parTrans" cxnId="{D562B816-CE0B-40CB-A130-65AFAAD5455E}">
      <dgm:prSet/>
      <dgm:spPr/>
      <dgm:t>
        <a:bodyPr/>
        <a:lstStyle/>
        <a:p>
          <a:endParaRPr lang="en-US"/>
        </a:p>
      </dgm:t>
    </dgm:pt>
    <dgm:pt modelId="{82AFD3E4-BD94-4501-96C3-D2EE3DD24BBF}" type="sibTrans" cxnId="{D562B816-CE0B-40CB-A130-65AFAAD5455E}">
      <dgm:prSet/>
      <dgm:spPr/>
      <dgm:t>
        <a:bodyPr/>
        <a:lstStyle/>
        <a:p>
          <a:endParaRPr lang="en-US"/>
        </a:p>
      </dgm:t>
    </dgm:pt>
    <dgm:pt modelId="{AFBD1520-D6F6-4DA4-BF07-BACDEB3F7179}">
      <dgm:prSet/>
      <dgm:spPr/>
      <dgm:t>
        <a:bodyPr/>
        <a:lstStyle/>
        <a:p>
          <a:r>
            <a:rPr lang="en-US" b="1" i="0" dirty="0"/>
            <a:t>Researchers</a:t>
          </a:r>
          <a:endParaRPr lang="ru-RU" b="1" dirty="0"/>
        </a:p>
      </dgm:t>
    </dgm:pt>
    <dgm:pt modelId="{02642470-F2F0-4431-864F-962C647942B7}" type="parTrans" cxnId="{12E5E405-D36D-4659-9326-F1647D5EF113}">
      <dgm:prSet/>
      <dgm:spPr/>
      <dgm:t>
        <a:bodyPr/>
        <a:lstStyle/>
        <a:p>
          <a:endParaRPr lang="en-US"/>
        </a:p>
      </dgm:t>
    </dgm:pt>
    <dgm:pt modelId="{26913764-1DEF-47E1-A60E-3FA7A1DCD567}" type="sibTrans" cxnId="{12E5E405-D36D-4659-9326-F1647D5EF113}">
      <dgm:prSet/>
      <dgm:spPr/>
      <dgm:t>
        <a:bodyPr/>
        <a:lstStyle/>
        <a:p>
          <a:endParaRPr lang="en-US"/>
        </a:p>
      </dgm:t>
    </dgm:pt>
    <dgm:pt modelId="{A6860771-5F5B-492B-8F03-744F3FE58822}">
      <dgm:prSet/>
      <dgm:spPr/>
      <dgm:t>
        <a:bodyPr/>
        <a:lstStyle/>
        <a:p>
          <a:r>
            <a:rPr lang="en-US" sz="1100" dirty="0"/>
            <a:t>backend for AI powered applications</a:t>
          </a:r>
          <a:endParaRPr lang="ru-RU" sz="1100" dirty="0"/>
        </a:p>
      </dgm:t>
    </dgm:pt>
    <dgm:pt modelId="{F9C2476C-58EB-4702-9B2B-3AD158CC412A}" type="parTrans" cxnId="{808A29CF-C3D8-47A3-B96A-7CBD0DF5970D}">
      <dgm:prSet/>
      <dgm:spPr/>
      <dgm:t>
        <a:bodyPr/>
        <a:lstStyle/>
        <a:p>
          <a:endParaRPr lang="en-US"/>
        </a:p>
      </dgm:t>
    </dgm:pt>
    <dgm:pt modelId="{9D32E697-D47B-4D44-B5E4-C4FAE914C517}" type="sibTrans" cxnId="{808A29CF-C3D8-47A3-B96A-7CBD0DF5970D}">
      <dgm:prSet/>
      <dgm:spPr/>
      <dgm:t>
        <a:bodyPr/>
        <a:lstStyle/>
        <a:p>
          <a:endParaRPr lang="en-US"/>
        </a:p>
      </dgm:t>
    </dgm:pt>
    <dgm:pt modelId="{9F488D32-4DE0-4BE8-A7D3-B6946C84D76F}">
      <dgm:prSet/>
      <dgm:spPr/>
      <dgm:t>
        <a:bodyPr/>
        <a:lstStyle/>
        <a:p>
          <a:r>
            <a:rPr lang="en-US" dirty="0"/>
            <a:t>instruments for fast prototyping of models</a:t>
          </a:r>
          <a:endParaRPr lang="ru-RU" dirty="0"/>
        </a:p>
      </dgm:t>
    </dgm:pt>
    <dgm:pt modelId="{0769322D-B5F3-4FE6-893A-D843A158BED9}" type="parTrans" cxnId="{23E7420E-188B-46B8-90A5-7BDEE6160BF1}">
      <dgm:prSet/>
      <dgm:spPr/>
      <dgm:t>
        <a:bodyPr/>
        <a:lstStyle/>
        <a:p>
          <a:endParaRPr lang="en-US"/>
        </a:p>
      </dgm:t>
    </dgm:pt>
    <dgm:pt modelId="{B4FB541B-DDEA-465D-9F4A-69C2CE553BAE}" type="sibTrans" cxnId="{23E7420E-188B-46B8-90A5-7BDEE6160BF1}">
      <dgm:prSet/>
      <dgm:spPr/>
      <dgm:t>
        <a:bodyPr/>
        <a:lstStyle/>
        <a:p>
          <a:endParaRPr lang="en-US"/>
        </a:p>
      </dgm:t>
    </dgm:pt>
    <dgm:pt modelId="{81E70E42-C700-4D75-946F-B25DD8FC71C7}">
      <dgm:prSet/>
      <dgm:spPr/>
      <dgm:t>
        <a:bodyPr/>
        <a:lstStyle/>
        <a:p>
          <a:r>
            <a:rPr lang="en-US" sz="1100" dirty="0"/>
            <a:t>tools for rapid development of chat-bots</a:t>
          </a:r>
          <a:endParaRPr lang="ru-RU" sz="1100" dirty="0"/>
        </a:p>
      </dgm:t>
    </dgm:pt>
    <dgm:pt modelId="{4CDFED9A-F307-47D9-9D38-55C7BA62CBE1}" type="parTrans" cxnId="{918856BA-9522-4AF9-A29A-B696F24691B2}">
      <dgm:prSet/>
      <dgm:spPr/>
      <dgm:t>
        <a:bodyPr/>
        <a:lstStyle/>
        <a:p>
          <a:endParaRPr lang="en-US"/>
        </a:p>
      </dgm:t>
    </dgm:pt>
    <dgm:pt modelId="{2A968494-6657-4358-A2D8-588CA8DDEDC7}" type="sibTrans" cxnId="{918856BA-9522-4AF9-A29A-B696F24691B2}">
      <dgm:prSet/>
      <dgm:spPr/>
      <dgm:t>
        <a:bodyPr/>
        <a:lstStyle/>
        <a:p>
          <a:endParaRPr lang="en-US"/>
        </a:p>
      </dgm:t>
    </dgm:pt>
    <dgm:pt modelId="{C169ADDD-B4F9-4A9F-9869-8EA84C57CE69}" type="pres">
      <dgm:prSet presAssocID="{1C6608E8-5403-4A2B-9D9E-B8EED1DCDC20}" presName="composite" presStyleCnt="0">
        <dgm:presLayoutVars>
          <dgm:chMax val="1"/>
          <dgm:dir/>
          <dgm:resizeHandles val="exact"/>
        </dgm:presLayoutVars>
      </dgm:prSet>
      <dgm:spPr/>
    </dgm:pt>
    <dgm:pt modelId="{D6C89152-93EF-45EC-97BA-5EE9B627E5BC}" type="pres">
      <dgm:prSet presAssocID="{1C6608E8-5403-4A2B-9D9E-B8EED1DCDC20}" presName="radial" presStyleCnt="0">
        <dgm:presLayoutVars>
          <dgm:animLvl val="ctr"/>
        </dgm:presLayoutVars>
      </dgm:prSet>
      <dgm:spPr/>
    </dgm:pt>
    <dgm:pt modelId="{F6A751DF-F9D3-4598-A0EA-21E211CB853A}" type="pres">
      <dgm:prSet presAssocID="{3DA6F85B-7F65-40EE-BA47-BCFBE2DBA33D}" presName="centerShape" presStyleLbl="vennNode1" presStyleIdx="0" presStyleCnt="5"/>
      <dgm:spPr/>
    </dgm:pt>
    <dgm:pt modelId="{AE1FA8F5-DB65-4E0A-ABAC-403F5FC208EB}" type="pres">
      <dgm:prSet presAssocID="{FEFD896D-554C-4733-8FD1-D825983E0B89}" presName="node" presStyleLbl="vennNode1" presStyleIdx="1" presStyleCnt="5">
        <dgm:presLayoutVars>
          <dgm:bulletEnabled val="1"/>
        </dgm:presLayoutVars>
      </dgm:prSet>
      <dgm:spPr/>
    </dgm:pt>
    <dgm:pt modelId="{5314DB77-4182-4360-9741-9C084CD0C011}" type="pres">
      <dgm:prSet presAssocID="{202854A3-B344-480F-96A0-4E3D9DB0641F}" presName="node" presStyleLbl="vennNode1" presStyleIdx="2" presStyleCnt="5">
        <dgm:presLayoutVars>
          <dgm:bulletEnabled val="1"/>
        </dgm:presLayoutVars>
      </dgm:prSet>
      <dgm:spPr/>
    </dgm:pt>
    <dgm:pt modelId="{62919C96-4B97-4B50-AE9C-F7C6CC4E5E0D}" type="pres">
      <dgm:prSet presAssocID="{AFBD1520-D6F6-4DA4-BF07-BACDEB3F7179}" presName="node" presStyleLbl="vennNode1" presStyleIdx="3" presStyleCnt="5">
        <dgm:presLayoutVars>
          <dgm:bulletEnabled val="1"/>
        </dgm:presLayoutVars>
      </dgm:prSet>
      <dgm:spPr/>
    </dgm:pt>
    <dgm:pt modelId="{B4F46BA1-5432-446A-8074-2D90F61A1207}" type="pres">
      <dgm:prSet presAssocID="{A08CB680-C9B4-4202-8DDD-AA8CA8D36E4A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B6560B01-4443-4EC8-951B-F1FA5DEE1885}" type="presOf" srcId="{1C6608E8-5403-4A2B-9D9E-B8EED1DCDC20}" destId="{C169ADDD-B4F9-4A9F-9869-8EA84C57CE69}" srcOrd="0" destOrd="0" presId="urn:microsoft.com/office/officeart/2005/8/layout/radial3"/>
    <dgm:cxn modelId="{12E5E405-D36D-4659-9326-F1647D5EF113}" srcId="{3DA6F85B-7F65-40EE-BA47-BCFBE2DBA33D}" destId="{AFBD1520-D6F6-4DA4-BF07-BACDEB3F7179}" srcOrd="2" destOrd="0" parTransId="{02642470-F2F0-4431-864F-962C647942B7}" sibTransId="{26913764-1DEF-47E1-A60E-3FA7A1DCD567}"/>
    <dgm:cxn modelId="{23E7420E-188B-46B8-90A5-7BDEE6160BF1}" srcId="{AFBD1520-D6F6-4DA4-BF07-BACDEB3F7179}" destId="{9F488D32-4DE0-4BE8-A7D3-B6946C84D76F}" srcOrd="0" destOrd="0" parTransId="{0769322D-B5F3-4FE6-893A-D843A158BED9}" sibTransId="{B4FB541B-DDEA-465D-9F4A-69C2CE553BAE}"/>
    <dgm:cxn modelId="{D562B816-CE0B-40CB-A130-65AFAAD5455E}" srcId="{FEFD896D-554C-4733-8FD1-D825983E0B89}" destId="{BE21DD3A-8AA9-464C-91E9-E94CD2232AE5}" srcOrd="0" destOrd="0" parTransId="{E7ABA70B-DE42-48E4-93C3-BF03AFA7F43F}" sibTransId="{82AFD3E4-BD94-4501-96C3-D2EE3DD24BBF}"/>
    <dgm:cxn modelId="{34FFBD16-D83B-45B4-8CDD-2CB91A3481E2}" srcId="{3DA6F85B-7F65-40EE-BA47-BCFBE2DBA33D}" destId="{202854A3-B344-480F-96A0-4E3D9DB0641F}" srcOrd="1" destOrd="0" parTransId="{E870181C-3E52-4BA4-AEED-D2A098D54261}" sibTransId="{46E0405B-F23C-4CE8-8C30-894A79BE18C0}"/>
    <dgm:cxn modelId="{C94AF52D-24C6-4FB8-A7AA-8A30342BA9D2}" srcId="{3DA6F85B-7F65-40EE-BA47-BCFBE2DBA33D}" destId="{FEFD896D-554C-4733-8FD1-D825983E0B89}" srcOrd="0" destOrd="0" parTransId="{E99233C1-E815-4A2C-83AD-38D9C605DB73}" sibTransId="{4AC1C8E8-44D8-406C-8E14-FC06E7CD73D7}"/>
    <dgm:cxn modelId="{C0908740-22E8-4BD5-9A7C-843C7CD9626A}" type="presOf" srcId="{3DA6F85B-7F65-40EE-BA47-BCFBE2DBA33D}" destId="{F6A751DF-F9D3-4598-A0EA-21E211CB853A}" srcOrd="0" destOrd="0" presId="urn:microsoft.com/office/officeart/2005/8/layout/radial3"/>
    <dgm:cxn modelId="{E0758743-C047-4237-A880-1073B92B6B4B}" type="presOf" srcId="{A08CB680-C9B4-4202-8DDD-AA8CA8D36E4A}" destId="{B4F46BA1-5432-446A-8074-2D90F61A1207}" srcOrd="0" destOrd="0" presId="urn:microsoft.com/office/officeart/2005/8/layout/radial3"/>
    <dgm:cxn modelId="{46722467-F50B-4202-982F-C724C4925581}" srcId="{1C6608E8-5403-4A2B-9D9E-B8EED1DCDC20}" destId="{3DA6F85B-7F65-40EE-BA47-BCFBE2DBA33D}" srcOrd="0" destOrd="0" parTransId="{422C9830-12B3-4C49-BD9B-B70866F656A7}" sibTransId="{8865E6BE-C783-4EEF-8875-0931B93978A9}"/>
    <dgm:cxn modelId="{1C600A6F-950E-4CB4-9302-52CD50A5A99D}" type="presOf" srcId="{81E70E42-C700-4D75-946F-B25DD8FC71C7}" destId="{B4F46BA1-5432-446A-8074-2D90F61A1207}" srcOrd="0" destOrd="1" presId="urn:microsoft.com/office/officeart/2005/8/layout/radial3"/>
    <dgm:cxn modelId="{F6C04855-9355-4661-8331-10EB58B6EB42}" type="presOf" srcId="{202854A3-B344-480F-96A0-4E3D9DB0641F}" destId="{5314DB77-4182-4360-9741-9C084CD0C011}" srcOrd="0" destOrd="0" presId="urn:microsoft.com/office/officeart/2005/8/layout/radial3"/>
    <dgm:cxn modelId="{530C707A-6836-43E7-8A76-CF62BF177762}" type="presOf" srcId="{FEFD896D-554C-4733-8FD1-D825983E0B89}" destId="{AE1FA8F5-DB65-4E0A-ABAC-403F5FC208EB}" srcOrd="0" destOrd="0" presId="urn:microsoft.com/office/officeart/2005/8/layout/radial3"/>
    <dgm:cxn modelId="{07E81BB0-3683-4638-A889-8EC7A38315AC}" type="presOf" srcId="{A6860771-5F5B-492B-8F03-744F3FE58822}" destId="{5314DB77-4182-4360-9741-9C084CD0C011}" srcOrd="0" destOrd="1" presId="urn:microsoft.com/office/officeart/2005/8/layout/radial3"/>
    <dgm:cxn modelId="{1AB238B0-9016-47B7-83FD-7FD5E92A42A0}" type="presOf" srcId="{9F488D32-4DE0-4BE8-A7D3-B6946C84D76F}" destId="{62919C96-4B97-4B50-AE9C-F7C6CC4E5E0D}" srcOrd="0" destOrd="1" presId="urn:microsoft.com/office/officeart/2005/8/layout/radial3"/>
    <dgm:cxn modelId="{918856BA-9522-4AF9-A29A-B696F24691B2}" srcId="{A08CB680-C9B4-4202-8DDD-AA8CA8D36E4A}" destId="{81E70E42-C700-4D75-946F-B25DD8FC71C7}" srcOrd="0" destOrd="0" parTransId="{4CDFED9A-F307-47D9-9D38-55C7BA62CBE1}" sibTransId="{2A968494-6657-4358-A2D8-588CA8DDEDC7}"/>
    <dgm:cxn modelId="{F7D678CB-C987-4742-BBB8-988B222BFADA}" type="presOf" srcId="{AFBD1520-D6F6-4DA4-BF07-BACDEB3F7179}" destId="{62919C96-4B97-4B50-AE9C-F7C6CC4E5E0D}" srcOrd="0" destOrd="0" presId="urn:microsoft.com/office/officeart/2005/8/layout/radial3"/>
    <dgm:cxn modelId="{808A29CF-C3D8-47A3-B96A-7CBD0DF5970D}" srcId="{202854A3-B344-480F-96A0-4E3D9DB0641F}" destId="{A6860771-5F5B-492B-8F03-744F3FE58822}" srcOrd="0" destOrd="0" parTransId="{F9C2476C-58EB-4702-9B2B-3AD158CC412A}" sibTransId="{9D32E697-D47B-4D44-B5E4-C4FAE914C517}"/>
    <dgm:cxn modelId="{CF5DC4DE-A994-4058-B347-C95FBCACBED9}" type="presOf" srcId="{BE21DD3A-8AA9-464C-91E9-E94CD2232AE5}" destId="{AE1FA8F5-DB65-4E0A-ABAC-403F5FC208EB}" srcOrd="0" destOrd="1" presId="urn:microsoft.com/office/officeart/2005/8/layout/radial3"/>
    <dgm:cxn modelId="{E63A4CF6-14DA-4168-8C43-3EB17F88066A}" srcId="{3DA6F85B-7F65-40EE-BA47-BCFBE2DBA33D}" destId="{A08CB680-C9B4-4202-8DDD-AA8CA8D36E4A}" srcOrd="3" destOrd="0" parTransId="{AECFD041-3F00-4A27-BA3C-A8FD24D23666}" sibTransId="{3A995F9A-5D3D-4E90-A099-AD6A12A7FB63}"/>
    <dgm:cxn modelId="{0BC2B19B-C26C-43C5-A93B-29A7FF47FD38}" type="presParOf" srcId="{C169ADDD-B4F9-4A9F-9869-8EA84C57CE69}" destId="{D6C89152-93EF-45EC-97BA-5EE9B627E5BC}" srcOrd="0" destOrd="0" presId="urn:microsoft.com/office/officeart/2005/8/layout/radial3"/>
    <dgm:cxn modelId="{A6B8AE58-75A2-453E-A06E-1A1E25B8D8E1}" type="presParOf" srcId="{D6C89152-93EF-45EC-97BA-5EE9B627E5BC}" destId="{F6A751DF-F9D3-4598-A0EA-21E211CB853A}" srcOrd="0" destOrd="0" presId="urn:microsoft.com/office/officeart/2005/8/layout/radial3"/>
    <dgm:cxn modelId="{866BC7F1-4DA1-4DE4-96B7-2F40DF017227}" type="presParOf" srcId="{D6C89152-93EF-45EC-97BA-5EE9B627E5BC}" destId="{AE1FA8F5-DB65-4E0A-ABAC-403F5FC208EB}" srcOrd="1" destOrd="0" presId="urn:microsoft.com/office/officeart/2005/8/layout/radial3"/>
    <dgm:cxn modelId="{F7654015-17F9-4E4E-9576-E0D388EA28C8}" type="presParOf" srcId="{D6C89152-93EF-45EC-97BA-5EE9B627E5BC}" destId="{5314DB77-4182-4360-9741-9C084CD0C011}" srcOrd="2" destOrd="0" presId="urn:microsoft.com/office/officeart/2005/8/layout/radial3"/>
    <dgm:cxn modelId="{EC47E4E3-837E-435C-9B5E-F6E196479235}" type="presParOf" srcId="{D6C89152-93EF-45EC-97BA-5EE9B627E5BC}" destId="{62919C96-4B97-4B50-AE9C-F7C6CC4E5E0D}" srcOrd="3" destOrd="0" presId="urn:microsoft.com/office/officeart/2005/8/layout/radial3"/>
    <dgm:cxn modelId="{A5A6B365-3E35-4106-A13F-A3341771F5DA}" type="presParOf" srcId="{D6C89152-93EF-45EC-97BA-5EE9B627E5BC}" destId="{B4F46BA1-5432-446A-8074-2D90F61A1207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0A0179-CB22-4F9F-949B-6307CA56C0A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76F7D1D-8E82-46AC-AF56-1CBD66BB42B3}">
      <dgm:prSet custT="1"/>
      <dgm:spPr/>
      <dgm:t>
        <a:bodyPr/>
        <a:lstStyle/>
        <a:p>
          <a:r>
            <a:rPr lang="en-US" sz="2000" b="1" i="0" dirty="0">
              <a:solidFill>
                <a:schemeClr val="tx1"/>
              </a:solidFill>
            </a:rPr>
            <a:t>Natural Language Understanding</a:t>
          </a:r>
          <a:endParaRPr lang="ru-RU" sz="2000" b="1" dirty="0">
            <a:solidFill>
              <a:schemeClr val="tx1"/>
            </a:solidFill>
          </a:endParaRPr>
        </a:p>
      </dgm:t>
    </dgm:pt>
    <dgm:pt modelId="{15E8699E-CC17-4413-B01B-FE5ADA5A37DE}" type="parTrans" cxnId="{EDE368C7-BA07-40E7-B2F9-429ED4DBC0A8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8170CF13-7C7A-4D05-8BD5-2E0C35D23D70}" type="sibTrans" cxnId="{EDE368C7-BA07-40E7-B2F9-429ED4DBC0A8}">
      <dgm:prSet custT="1"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AB8AFEC6-E8C9-410D-BF14-79EC7F467FFE}">
      <dgm:prSet custT="1"/>
      <dgm:spPr/>
      <dgm:t>
        <a:bodyPr/>
        <a:lstStyle/>
        <a:p>
          <a:r>
            <a:rPr lang="en-US" sz="2000" b="1" i="0" dirty="0">
              <a:solidFill>
                <a:schemeClr val="tx1"/>
              </a:solidFill>
            </a:rPr>
            <a:t>Dialog State Tracker</a:t>
          </a:r>
          <a:endParaRPr lang="ru-RU" sz="2000" b="1" dirty="0">
            <a:solidFill>
              <a:schemeClr val="tx1"/>
            </a:solidFill>
          </a:endParaRPr>
        </a:p>
      </dgm:t>
    </dgm:pt>
    <dgm:pt modelId="{6A3C1434-BBC3-4AA6-B5C4-B107CB3901F1}" type="parTrans" cxnId="{0F2DFA7B-9739-4E98-92D7-1162DC03661F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3D18B3F2-C1DB-47A9-8E74-9665CA3BD383}" type="sibTrans" cxnId="{0F2DFA7B-9739-4E98-92D7-1162DC03661F}">
      <dgm:prSet custT="1"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B6FD014E-76E4-4409-BEB4-F3681230D69E}">
      <dgm:prSet custT="1"/>
      <dgm:spPr/>
      <dgm:t>
        <a:bodyPr/>
        <a:lstStyle/>
        <a:p>
          <a:r>
            <a:rPr lang="en-US" sz="2000" b="1" i="0" dirty="0">
              <a:solidFill>
                <a:schemeClr val="tx1"/>
              </a:solidFill>
            </a:rPr>
            <a:t>Natural Language Generation</a:t>
          </a:r>
          <a:endParaRPr lang="ru-RU" sz="2000" b="1" dirty="0">
            <a:solidFill>
              <a:schemeClr val="tx1"/>
            </a:solidFill>
          </a:endParaRPr>
        </a:p>
      </dgm:t>
    </dgm:pt>
    <dgm:pt modelId="{C7E4467C-7733-4D3D-A3AC-BC248D23233F}" type="parTrans" cxnId="{7F33B89D-312D-4886-9312-7C865F2D94CB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AC491E28-7CA4-4F0F-B60D-512174FFCF03}" type="sibTrans" cxnId="{7F33B89D-312D-4886-9312-7C865F2D94CB}">
      <dgm:prSet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089F511C-0A62-49AB-BA71-9A75AC82E3E4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Policy</a:t>
          </a:r>
          <a:endParaRPr lang="ru-RU" sz="2000" b="1" dirty="0">
            <a:solidFill>
              <a:schemeClr val="tx1"/>
            </a:solidFill>
          </a:endParaRPr>
        </a:p>
      </dgm:t>
    </dgm:pt>
    <dgm:pt modelId="{45772158-079C-4ABA-A415-2E35D4F02210}" type="parTrans" cxnId="{8B4ECAE7-F669-4682-8A81-2AFBDE839954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98F80E4F-5EC4-42A3-A6EA-787F200F7281}" type="sibTrans" cxnId="{8B4ECAE7-F669-4682-8A81-2AFBDE839954}">
      <dgm:prSet custT="1"/>
      <dgm:spPr/>
      <dgm:t>
        <a:bodyPr/>
        <a:lstStyle/>
        <a:p>
          <a:endParaRPr lang="en-US" sz="1600" b="1">
            <a:solidFill>
              <a:schemeClr val="tx1"/>
            </a:solidFill>
          </a:endParaRPr>
        </a:p>
      </dgm:t>
    </dgm:pt>
    <dgm:pt modelId="{3DFFFD02-71A0-4927-A8A8-6B3876888B49}" type="pres">
      <dgm:prSet presAssocID="{4F0A0179-CB22-4F9F-949B-6307CA56C0A8}" presName="Name0" presStyleCnt="0">
        <dgm:presLayoutVars>
          <dgm:dir/>
          <dgm:resizeHandles val="exact"/>
        </dgm:presLayoutVars>
      </dgm:prSet>
      <dgm:spPr/>
    </dgm:pt>
    <dgm:pt modelId="{829C5DD6-5DAB-437B-A825-426B6A29C103}" type="pres">
      <dgm:prSet presAssocID="{076F7D1D-8E82-46AC-AF56-1CBD66BB42B3}" presName="node" presStyleLbl="node1" presStyleIdx="0" presStyleCnt="4" custScaleX="180860">
        <dgm:presLayoutVars>
          <dgm:bulletEnabled val="1"/>
        </dgm:presLayoutVars>
      </dgm:prSet>
      <dgm:spPr/>
    </dgm:pt>
    <dgm:pt modelId="{C8731560-8719-491E-8D7B-BE226CF6939E}" type="pres">
      <dgm:prSet presAssocID="{8170CF13-7C7A-4D05-8BD5-2E0C35D23D70}" presName="sibTrans" presStyleLbl="sibTrans2D1" presStyleIdx="0" presStyleCnt="3"/>
      <dgm:spPr/>
    </dgm:pt>
    <dgm:pt modelId="{6E654DF0-DD88-4490-AFA7-E2BB7B7C2098}" type="pres">
      <dgm:prSet presAssocID="{8170CF13-7C7A-4D05-8BD5-2E0C35D23D70}" presName="connectorText" presStyleLbl="sibTrans2D1" presStyleIdx="0" presStyleCnt="3"/>
      <dgm:spPr/>
    </dgm:pt>
    <dgm:pt modelId="{B529BE58-9924-48A9-B33C-6CAB6ECF0480}" type="pres">
      <dgm:prSet presAssocID="{AB8AFEC6-E8C9-410D-BF14-79EC7F467FFE}" presName="node" presStyleLbl="node1" presStyleIdx="1" presStyleCnt="4" custScaleX="95973">
        <dgm:presLayoutVars>
          <dgm:bulletEnabled val="1"/>
        </dgm:presLayoutVars>
      </dgm:prSet>
      <dgm:spPr/>
    </dgm:pt>
    <dgm:pt modelId="{896B9B6A-F756-4B76-BF30-39F0690A62FC}" type="pres">
      <dgm:prSet presAssocID="{3D18B3F2-C1DB-47A9-8E74-9665CA3BD383}" presName="sibTrans" presStyleLbl="sibTrans2D1" presStyleIdx="1" presStyleCnt="3"/>
      <dgm:spPr/>
    </dgm:pt>
    <dgm:pt modelId="{BD73286D-7FCC-4B6C-AB56-26FDDD1B3634}" type="pres">
      <dgm:prSet presAssocID="{3D18B3F2-C1DB-47A9-8E74-9665CA3BD383}" presName="connectorText" presStyleLbl="sibTrans2D1" presStyleIdx="1" presStyleCnt="3"/>
      <dgm:spPr/>
    </dgm:pt>
    <dgm:pt modelId="{D82639A6-D537-4182-84BA-8491EDB95D18}" type="pres">
      <dgm:prSet presAssocID="{089F511C-0A62-49AB-BA71-9A75AC82E3E4}" presName="node" presStyleLbl="node1" presStyleIdx="2" presStyleCnt="4" custScaleX="92500">
        <dgm:presLayoutVars>
          <dgm:bulletEnabled val="1"/>
        </dgm:presLayoutVars>
      </dgm:prSet>
      <dgm:spPr/>
    </dgm:pt>
    <dgm:pt modelId="{A28FE7E6-E03C-4097-B3BE-B6D973B336A9}" type="pres">
      <dgm:prSet presAssocID="{98F80E4F-5EC4-42A3-A6EA-787F200F7281}" presName="sibTrans" presStyleLbl="sibTrans2D1" presStyleIdx="2" presStyleCnt="3"/>
      <dgm:spPr/>
    </dgm:pt>
    <dgm:pt modelId="{800D24E3-CEE5-45DA-9049-AAA6CB8F4B09}" type="pres">
      <dgm:prSet presAssocID="{98F80E4F-5EC4-42A3-A6EA-787F200F7281}" presName="connectorText" presStyleLbl="sibTrans2D1" presStyleIdx="2" presStyleCnt="3"/>
      <dgm:spPr/>
    </dgm:pt>
    <dgm:pt modelId="{B5F32203-5EEB-47E5-BCF1-329C7AD0EF9D}" type="pres">
      <dgm:prSet presAssocID="{B6FD014E-76E4-4409-BEB4-F3681230D69E}" presName="node" presStyleLbl="node1" presStyleIdx="3" presStyleCnt="4" custScaleX="169001">
        <dgm:presLayoutVars>
          <dgm:bulletEnabled val="1"/>
        </dgm:presLayoutVars>
      </dgm:prSet>
      <dgm:spPr/>
    </dgm:pt>
  </dgm:ptLst>
  <dgm:cxnLst>
    <dgm:cxn modelId="{07B6FC1D-77F5-46B7-AE49-2E1A89BA0D23}" type="presOf" srcId="{B6FD014E-76E4-4409-BEB4-F3681230D69E}" destId="{B5F32203-5EEB-47E5-BCF1-329C7AD0EF9D}" srcOrd="0" destOrd="0" presId="urn:microsoft.com/office/officeart/2005/8/layout/process1"/>
    <dgm:cxn modelId="{C27A8926-5ED0-4267-A735-2A0F41A802C9}" type="presOf" srcId="{AB8AFEC6-E8C9-410D-BF14-79EC7F467FFE}" destId="{B529BE58-9924-48A9-B33C-6CAB6ECF0480}" srcOrd="0" destOrd="0" presId="urn:microsoft.com/office/officeart/2005/8/layout/process1"/>
    <dgm:cxn modelId="{8A0D8E32-BE1E-4BB4-8DCA-E3BB598B636C}" type="presOf" srcId="{98F80E4F-5EC4-42A3-A6EA-787F200F7281}" destId="{A28FE7E6-E03C-4097-B3BE-B6D973B336A9}" srcOrd="0" destOrd="0" presId="urn:microsoft.com/office/officeart/2005/8/layout/process1"/>
    <dgm:cxn modelId="{0C2CEB5B-2C85-47F6-A11E-53BDDBFC33BE}" type="presOf" srcId="{8170CF13-7C7A-4D05-8BD5-2E0C35D23D70}" destId="{6E654DF0-DD88-4490-AFA7-E2BB7B7C2098}" srcOrd="1" destOrd="0" presId="urn:microsoft.com/office/officeart/2005/8/layout/process1"/>
    <dgm:cxn modelId="{FFFBE46C-AADD-449B-A7A9-7D3079F7D15F}" type="presOf" srcId="{076F7D1D-8E82-46AC-AF56-1CBD66BB42B3}" destId="{829C5DD6-5DAB-437B-A825-426B6A29C103}" srcOrd="0" destOrd="0" presId="urn:microsoft.com/office/officeart/2005/8/layout/process1"/>
    <dgm:cxn modelId="{EF61FC4D-DC00-40ED-9381-649ECB2F3F7B}" type="presOf" srcId="{4F0A0179-CB22-4F9F-949B-6307CA56C0A8}" destId="{3DFFFD02-71A0-4927-A8A8-6B3876888B49}" srcOrd="0" destOrd="0" presId="urn:microsoft.com/office/officeart/2005/8/layout/process1"/>
    <dgm:cxn modelId="{9126AE55-C8EA-40DA-ACD2-FD56D37C8F6B}" type="presOf" srcId="{98F80E4F-5EC4-42A3-A6EA-787F200F7281}" destId="{800D24E3-CEE5-45DA-9049-AAA6CB8F4B09}" srcOrd="1" destOrd="0" presId="urn:microsoft.com/office/officeart/2005/8/layout/process1"/>
    <dgm:cxn modelId="{0F2DFA7B-9739-4E98-92D7-1162DC03661F}" srcId="{4F0A0179-CB22-4F9F-949B-6307CA56C0A8}" destId="{AB8AFEC6-E8C9-410D-BF14-79EC7F467FFE}" srcOrd="1" destOrd="0" parTransId="{6A3C1434-BBC3-4AA6-B5C4-B107CB3901F1}" sibTransId="{3D18B3F2-C1DB-47A9-8E74-9665CA3BD383}"/>
    <dgm:cxn modelId="{F3C8097F-3AC9-4463-A102-E842E1A11981}" type="presOf" srcId="{3D18B3F2-C1DB-47A9-8E74-9665CA3BD383}" destId="{896B9B6A-F756-4B76-BF30-39F0690A62FC}" srcOrd="0" destOrd="0" presId="urn:microsoft.com/office/officeart/2005/8/layout/process1"/>
    <dgm:cxn modelId="{A2FB529C-EEC3-49DC-BB6C-AB745770C26D}" type="presOf" srcId="{3D18B3F2-C1DB-47A9-8E74-9665CA3BD383}" destId="{BD73286D-7FCC-4B6C-AB56-26FDDD1B3634}" srcOrd="1" destOrd="0" presId="urn:microsoft.com/office/officeart/2005/8/layout/process1"/>
    <dgm:cxn modelId="{7F33B89D-312D-4886-9312-7C865F2D94CB}" srcId="{4F0A0179-CB22-4F9F-949B-6307CA56C0A8}" destId="{B6FD014E-76E4-4409-BEB4-F3681230D69E}" srcOrd="3" destOrd="0" parTransId="{C7E4467C-7733-4D3D-A3AC-BC248D23233F}" sibTransId="{AC491E28-7CA4-4F0F-B60D-512174FFCF03}"/>
    <dgm:cxn modelId="{00962AB0-3DF8-4A43-B967-24B262285D7B}" type="presOf" srcId="{8170CF13-7C7A-4D05-8BD5-2E0C35D23D70}" destId="{C8731560-8719-491E-8D7B-BE226CF6939E}" srcOrd="0" destOrd="0" presId="urn:microsoft.com/office/officeart/2005/8/layout/process1"/>
    <dgm:cxn modelId="{EDE368C7-BA07-40E7-B2F9-429ED4DBC0A8}" srcId="{4F0A0179-CB22-4F9F-949B-6307CA56C0A8}" destId="{076F7D1D-8E82-46AC-AF56-1CBD66BB42B3}" srcOrd="0" destOrd="0" parTransId="{15E8699E-CC17-4413-B01B-FE5ADA5A37DE}" sibTransId="{8170CF13-7C7A-4D05-8BD5-2E0C35D23D70}"/>
    <dgm:cxn modelId="{6517DFDE-26EA-4DD2-BBB2-80EA5D8A120B}" type="presOf" srcId="{089F511C-0A62-49AB-BA71-9A75AC82E3E4}" destId="{D82639A6-D537-4182-84BA-8491EDB95D18}" srcOrd="0" destOrd="0" presId="urn:microsoft.com/office/officeart/2005/8/layout/process1"/>
    <dgm:cxn modelId="{8B4ECAE7-F669-4682-8A81-2AFBDE839954}" srcId="{4F0A0179-CB22-4F9F-949B-6307CA56C0A8}" destId="{089F511C-0A62-49AB-BA71-9A75AC82E3E4}" srcOrd="2" destOrd="0" parTransId="{45772158-079C-4ABA-A415-2E35D4F02210}" sibTransId="{98F80E4F-5EC4-42A3-A6EA-787F200F7281}"/>
    <dgm:cxn modelId="{69DF10B4-CDA9-4967-99A2-07AE66E59C65}" type="presParOf" srcId="{3DFFFD02-71A0-4927-A8A8-6B3876888B49}" destId="{829C5DD6-5DAB-437B-A825-426B6A29C103}" srcOrd="0" destOrd="0" presId="urn:microsoft.com/office/officeart/2005/8/layout/process1"/>
    <dgm:cxn modelId="{2E7470EC-2688-4899-9627-1CABDB022FE9}" type="presParOf" srcId="{3DFFFD02-71A0-4927-A8A8-6B3876888B49}" destId="{C8731560-8719-491E-8D7B-BE226CF6939E}" srcOrd="1" destOrd="0" presId="urn:microsoft.com/office/officeart/2005/8/layout/process1"/>
    <dgm:cxn modelId="{15BAA0D5-BF93-4C97-8BB9-86DF6DF31EFF}" type="presParOf" srcId="{C8731560-8719-491E-8D7B-BE226CF6939E}" destId="{6E654DF0-DD88-4490-AFA7-E2BB7B7C2098}" srcOrd="0" destOrd="0" presId="urn:microsoft.com/office/officeart/2005/8/layout/process1"/>
    <dgm:cxn modelId="{A3512BEF-FFAD-4C44-BD4B-6C2FEE7DCDB8}" type="presParOf" srcId="{3DFFFD02-71A0-4927-A8A8-6B3876888B49}" destId="{B529BE58-9924-48A9-B33C-6CAB6ECF0480}" srcOrd="2" destOrd="0" presId="urn:microsoft.com/office/officeart/2005/8/layout/process1"/>
    <dgm:cxn modelId="{0F5AA1C5-47B9-4133-B074-A6DEA19C1618}" type="presParOf" srcId="{3DFFFD02-71A0-4927-A8A8-6B3876888B49}" destId="{896B9B6A-F756-4B76-BF30-39F0690A62FC}" srcOrd="3" destOrd="0" presId="urn:microsoft.com/office/officeart/2005/8/layout/process1"/>
    <dgm:cxn modelId="{785917A6-0C2E-49A1-ACD4-CFA8169C637B}" type="presParOf" srcId="{896B9B6A-F756-4B76-BF30-39F0690A62FC}" destId="{BD73286D-7FCC-4B6C-AB56-26FDDD1B3634}" srcOrd="0" destOrd="0" presId="urn:microsoft.com/office/officeart/2005/8/layout/process1"/>
    <dgm:cxn modelId="{78AB2266-E879-45EC-8AF6-2E361B3ED936}" type="presParOf" srcId="{3DFFFD02-71A0-4927-A8A8-6B3876888B49}" destId="{D82639A6-D537-4182-84BA-8491EDB95D18}" srcOrd="4" destOrd="0" presId="urn:microsoft.com/office/officeart/2005/8/layout/process1"/>
    <dgm:cxn modelId="{EC5842E3-B409-4800-982C-4483DA4013F1}" type="presParOf" srcId="{3DFFFD02-71A0-4927-A8A8-6B3876888B49}" destId="{A28FE7E6-E03C-4097-B3BE-B6D973B336A9}" srcOrd="5" destOrd="0" presId="urn:microsoft.com/office/officeart/2005/8/layout/process1"/>
    <dgm:cxn modelId="{42E6D0B0-78C8-4288-8A7F-96E364415B5F}" type="presParOf" srcId="{A28FE7E6-E03C-4097-B3BE-B6D973B336A9}" destId="{800D24E3-CEE5-45DA-9049-AAA6CB8F4B09}" srcOrd="0" destOrd="0" presId="urn:microsoft.com/office/officeart/2005/8/layout/process1"/>
    <dgm:cxn modelId="{7C2E4A47-9A64-4C6F-B93E-319C4903948E}" type="presParOf" srcId="{3DFFFD02-71A0-4927-A8A8-6B3876888B49}" destId="{B5F32203-5EEB-47E5-BCF1-329C7AD0EF9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F1BF15-5214-43DE-8EF4-967AAF852170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93C5290-14FE-4966-A062-149D29F29BDE}">
      <dgm:prSet custT="1"/>
      <dgm:spPr/>
      <dgm:t>
        <a:bodyPr/>
        <a:lstStyle/>
        <a:p>
          <a:r>
            <a:rPr lang="en-US" sz="2000" b="1" i="0" dirty="0">
              <a:solidFill>
                <a:schemeClr val="tx1"/>
              </a:solidFill>
            </a:rPr>
            <a:t>Embedding or Encoder</a:t>
          </a:r>
          <a:r>
            <a:rPr lang="en-US" sz="1400" b="0" i="0" dirty="0">
              <a:solidFill>
                <a:schemeClr val="tx1"/>
              </a:solidFill>
            </a:rPr>
            <a:t>:</a:t>
          </a:r>
        </a:p>
        <a:p>
          <a:r>
            <a:rPr lang="en-US" sz="1400" b="0" i="0" dirty="0">
              <a:solidFill>
                <a:schemeClr val="tx1"/>
              </a:solidFill>
            </a:rPr>
            <a:t> </a:t>
          </a:r>
          <a:r>
            <a:rPr lang="en-US" sz="1300" b="0" i="0" dirty="0">
              <a:solidFill>
                <a:schemeClr val="tx1"/>
              </a:solidFill>
            </a:rPr>
            <a:t>mapping of input data to multidimensional space with desired properties resulting in vector representation</a:t>
          </a:r>
          <a:endParaRPr lang="ru-RU" sz="1300" dirty="0">
            <a:solidFill>
              <a:schemeClr val="tx1"/>
            </a:solidFill>
          </a:endParaRPr>
        </a:p>
      </dgm:t>
    </dgm:pt>
    <dgm:pt modelId="{AF10092C-7ABB-4015-AA64-30AE17BCAD98}" type="parTrans" cxnId="{A239C703-7BB0-4860-BD3B-5F2A0B517AD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8F0C20F-5BC6-46B4-98D2-2475CCA57073}" type="sibTrans" cxnId="{A239C703-7BB0-4860-BD3B-5F2A0B517AD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570D998-F30A-4AAB-A22D-7A2C1862FC28}">
      <dgm:prSet custT="1"/>
      <dgm:spPr/>
      <dgm:t>
        <a:bodyPr anchor="t"/>
        <a:lstStyle/>
        <a:p>
          <a:r>
            <a:rPr lang="en-US" sz="2000" b="1" i="0" dirty="0">
              <a:solidFill>
                <a:schemeClr val="tx1"/>
              </a:solidFill>
            </a:rPr>
            <a:t>Memory</a:t>
          </a:r>
          <a:r>
            <a:rPr lang="en-US" sz="1300" b="0" i="0" dirty="0">
              <a:solidFill>
                <a:schemeClr val="tx1"/>
              </a:solidFill>
            </a:rPr>
            <a:t>:</a:t>
          </a:r>
        </a:p>
        <a:p>
          <a:r>
            <a:rPr lang="en-US" sz="1300" b="0" i="0" dirty="0">
              <a:solidFill>
                <a:schemeClr val="tx1"/>
              </a:solidFill>
            </a:rPr>
            <a:t> history or context of the process represented as a set of vector representations</a:t>
          </a:r>
          <a:endParaRPr lang="ru-RU" sz="1300" dirty="0">
            <a:solidFill>
              <a:schemeClr val="tx1"/>
            </a:solidFill>
          </a:endParaRPr>
        </a:p>
      </dgm:t>
    </dgm:pt>
    <dgm:pt modelId="{16687910-A3DD-4ABA-9B8E-35CA83A45C17}" type="parTrans" cxnId="{CF73BD28-06F4-4BEC-BA1D-AE58EEB0072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CA425F0-C118-4985-B6E5-55F652149A42}" type="sibTrans" cxnId="{CF73BD28-06F4-4BEC-BA1D-AE58EEB0072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0963B7F-8197-4BF5-B0D5-CAA76A4EF528}">
      <dgm:prSet custT="1"/>
      <dgm:spPr/>
      <dgm:t>
        <a:bodyPr anchor="t"/>
        <a:lstStyle/>
        <a:p>
          <a:r>
            <a:rPr lang="en-US" sz="2000" b="1" i="0" dirty="0">
              <a:solidFill>
                <a:schemeClr val="tx1"/>
              </a:solidFill>
            </a:rPr>
            <a:t>Attention</a:t>
          </a:r>
          <a:r>
            <a:rPr lang="en-US" sz="1300" b="0" i="0" dirty="0">
              <a:solidFill>
                <a:schemeClr val="tx1"/>
              </a:solidFill>
            </a:rPr>
            <a:t>: </a:t>
          </a:r>
        </a:p>
        <a:p>
          <a:r>
            <a:rPr lang="en-US" sz="1300" b="0" i="0" dirty="0">
              <a:solidFill>
                <a:schemeClr val="tx1"/>
              </a:solidFill>
            </a:rPr>
            <a:t>given vector representation of the current input and memory controls hidden state of the system</a:t>
          </a:r>
          <a:endParaRPr lang="ru-RU" sz="1300" dirty="0">
            <a:solidFill>
              <a:schemeClr val="tx1"/>
            </a:solidFill>
          </a:endParaRPr>
        </a:p>
      </dgm:t>
    </dgm:pt>
    <dgm:pt modelId="{252CD833-CD9B-41B4-B3E6-E2DEA67A36A4}" type="parTrans" cxnId="{215875A5-79CF-403B-B486-DC4255DC743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A1262A3-612B-4AA9-B7A6-5B8B451A82DD}" type="sibTrans" cxnId="{215875A5-79CF-403B-B486-DC4255DC743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8BEF256-4003-430C-B1AB-3B3ED39FDF47}">
      <dgm:prSet custT="1"/>
      <dgm:spPr/>
      <dgm:t>
        <a:bodyPr anchor="t"/>
        <a:lstStyle/>
        <a:p>
          <a:r>
            <a:rPr lang="en-US" sz="2200" b="1" i="0" dirty="0">
              <a:solidFill>
                <a:schemeClr val="tx1"/>
              </a:solidFill>
            </a:rPr>
            <a:t>Decoder</a:t>
          </a:r>
          <a:r>
            <a:rPr lang="en-US" sz="2200" b="0" i="0" dirty="0">
              <a:solidFill>
                <a:schemeClr val="tx1"/>
              </a:solidFill>
            </a:rPr>
            <a:t> or </a:t>
          </a:r>
          <a:r>
            <a:rPr lang="en-US" sz="2200" b="1" i="0" dirty="0">
              <a:solidFill>
                <a:schemeClr val="tx1"/>
              </a:solidFill>
            </a:rPr>
            <a:t>Action generator</a:t>
          </a:r>
          <a:r>
            <a:rPr lang="en-US" sz="2200" b="0" i="0" dirty="0">
              <a:solidFill>
                <a:schemeClr val="tx1"/>
              </a:solidFill>
            </a:rPr>
            <a:t>:</a:t>
          </a:r>
        </a:p>
        <a:p>
          <a:r>
            <a:rPr lang="en-US" sz="1300" b="0" i="0" dirty="0">
              <a:solidFill>
                <a:schemeClr val="tx1"/>
              </a:solidFill>
            </a:rPr>
            <a:t> given hidden state of the system generates output</a:t>
          </a:r>
          <a:endParaRPr lang="ru-RU" sz="1300" dirty="0">
            <a:solidFill>
              <a:schemeClr val="tx1"/>
            </a:solidFill>
          </a:endParaRPr>
        </a:p>
      </dgm:t>
    </dgm:pt>
    <dgm:pt modelId="{5833D366-909A-4657-94A0-FE9701F36A12}" type="parTrans" cxnId="{9CC2F9C5-F091-4C3D-BA7A-0A8D6170102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90B0712-2157-4677-9148-0BFBF15F5AFE}" type="sibTrans" cxnId="{9CC2F9C5-F091-4C3D-BA7A-0A8D6170102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07FFB3A-2D27-4E79-9CA6-C35105F5AB48}" type="pres">
      <dgm:prSet presAssocID="{3BF1BF15-5214-43DE-8EF4-967AAF852170}" presName="Name0" presStyleCnt="0">
        <dgm:presLayoutVars>
          <dgm:dir/>
          <dgm:resizeHandles val="exact"/>
        </dgm:presLayoutVars>
      </dgm:prSet>
      <dgm:spPr/>
    </dgm:pt>
    <dgm:pt modelId="{D47F6CD8-26E9-4A78-A332-55F3474B7AD0}" type="pres">
      <dgm:prSet presAssocID="{893C5290-14FE-4966-A062-149D29F29BDE}" presName="node" presStyleLbl="node1" presStyleIdx="0" presStyleCnt="4" custScaleX="199774">
        <dgm:presLayoutVars>
          <dgm:bulletEnabled val="1"/>
        </dgm:presLayoutVars>
      </dgm:prSet>
      <dgm:spPr/>
    </dgm:pt>
    <dgm:pt modelId="{4D3C5AC1-5220-44FC-8A15-011646B1A705}" type="pres">
      <dgm:prSet presAssocID="{68F0C20F-5BC6-46B4-98D2-2475CCA57073}" presName="sibTrans" presStyleLbl="sibTrans2D1" presStyleIdx="0" presStyleCnt="3"/>
      <dgm:spPr/>
    </dgm:pt>
    <dgm:pt modelId="{EF7BF355-8F4A-40DB-8730-B8B3CB0642B2}" type="pres">
      <dgm:prSet presAssocID="{68F0C20F-5BC6-46B4-98D2-2475CCA57073}" presName="connectorText" presStyleLbl="sibTrans2D1" presStyleIdx="0" presStyleCnt="3"/>
      <dgm:spPr/>
    </dgm:pt>
    <dgm:pt modelId="{7DFFABCA-001B-476C-BCA6-1FB489BE89A5}" type="pres">
      <dgm:prSet presAssocID="{C570D998-F30A-4AAB-A22D-7A2C1862FC28}" presName="node" presStyleLbl="node1" presStyleIdx="1" presStyleCnt="4" custScaleX="110052">
        <dgm:presLayoutVars>
          <dgm:bulletEnabled val="1"/>
        </dgm:presLayoutVars>
      </dgm:prSet>
      <dgm:spPr/>
    </dgm:pt>
    <dgm:pt modelId="{35EAC878-8CDC-4EB6-B4C0-6E28043E1B32}" type="pres">
      <dgm:prSet presAssocID="{3CA425F0-C118-4985-B6E5-55F652149A42}" presName="sibTrans" presStyleLbl="sibTrans2D1" presStyleIdx="1" presStyleCnt="3"/>
      <dgm:spPr/>
    </dgm:pt>
    <dgm:pt modelId="{C32C4631-330A-4761-8AFF-575FFEB0A5A1}" type="pres">
      <dgm:prSet presAssocID="{3CA425F0-C118-4985-B6E5-55F652149A42}" presName="connectorText" presStyleLbl="sibTrans2D1" presStyleIdx="1" presStyleCnt="3"/>
      <dgm:spPr/>
    </dgm:pt>
    <dgm:pt modelId="{5F0A6CEA-2E7B-42DB-9829-8FD82C6A8746}" type="pres">
      <dgm:prSet presAssocID="{20963B7F-8197-4BF5-B0D5-CAA76A4EF528}" presName="node" presStyleLbl="node1" presStyleIdx="2" presStyleCnt="4" custScaleX="115338">
        <dgm:presLayoutVars>
          <dgm:bulletEnabled val="1"/>
        </dgm:presLayoutVars>
      </dgm:prSet>
      <dgm:spPr/>
    </dgm:pt>
    <dgm:pt modelId="{64A2A34D-112B-4427-825F-D7D434187898}" type="pres">
      <dgm:prSet presAssocID="{CA1262A3-612B-4AA9-B7A6-5B8B451A82DD}" presName="sibTrans" presStyleLbl="sibTrans2D1" presStyleIdx="2" presStyleCnt="3"/>
      <dgm:spPr/>
    </dgm:pt>
    <dgm:pt modelId="{FE753FBF-A445-4200-BB16-41DE29D807D6}" type="pres">
      <dgm:prSet presAssocID="{CA1262A3-612B-4AA9-B7A6-5B8B451A82DD}" presName="connectorText" presStyleLbl="sibTrans2D1" presStyleIdx="2" presStyleCnt="3"/>
      <dgm:spPr/>
    </dgm:pt>
    <dgm:pt modelId="{E6A75EDF-4F3F-4941-9548-7D2C23B73D85}" type="pres">
      <dgm:prSet presAssocID="{28BEF256-4003-430C-B1AB-3B3ED39FDF47}" presName="node" presStyleLbl="node1" presStyleIdx="3" presStyleCnt="4" custScaleX="193376">
        <dgm:presLayoutVars>
          <dgm:bulletEnabled val="1"/>
        </dgm:presLayoutVars>
      </dgm:prSet>
      <dgm:spPr/>
    </dgm:pt>
  </dgm:ptLst>
  <dgm:cxnLst>
    <dgm:cxn modelId="{A239C703-7BB0-4860-BD3B-5F2A0B517ADC}" srcId="{3BF1BF15-5214-43DE-8EF4-967AAF852170}" destId="{893C5290-14FE-4966-A062-149D29F29BDE}" srcOrd="0" destOrd="0" parTransId="{AF10092C-7ABB-4015-AA64-30AE17BCAD98}" sibTransId="{68F0C20F-5BC6-46B4-98D2-2475CCA57073}"/>
    <dgm:cxn modelId="{8CEA750E-E6B4-4633-92CF-8583F49D7503}" type="presOf" srcId="{28BEF256-4003-430C-B1AB-3B3ED39FDF47}" destId="{E6A75EDF-4F3F-4941-9548-7D2C23B73D85}" srcOrd="0" destOrd="0" presId="urn:microsoft.com/office/officeart/2005/8/layout/process1"/>
    <dgm:cxn modelId="{A6D1A21B-08EB-4764-A0BC-55CC1349788D}" type="presOf" srcId="{68F0C20F-5BC6-46B4-98D2-2475CCA57073}" destId="{EF7BF355-8F4A-40DB-8730-B8B3CB0642B2}" srcOrd="1" destOrd="0" presId="urn:microsoft.com/office/officeart/2005/8/layout/process1"/>
    <dgm:cxn modelId="{9246C21B-0E13-4A40-9445-5B6C959EDF63}" type="presOf" srcId="{CA1262A3-612B-4AA9-B7A6-5B8B451A82DD}" destId="{FE753FBF-A445-4200-BB16-41DE29D807D6}" srcOrd="1" destOrd="0" presId="urn:microsoft.com/office/officeart/2005/8/layout/process1"/>
    <dgm:cxn modelId="{CF73BD28-06F4-4BEC-BA1D-AE58EEB00729}" srcId="{3BF1BF15-5214-43DE-8EF4-967AAF852170}" destId="{C570D998-F30A-4AAB-A22D-7A2C1862FC28}" srcOrd="1" destOrd="0" parTransId="{16687910-A3DD-4ABA-9B8E-35CA83A45C17}" sibTransId="{3CA425F0-C118-4985-B6E5-55F652149A42}"/>
    <dgm:cxn modelId="{F7D10439-2802-4C91-BC26-7322867ABF3D}" type="presOf" srcId="{68F0C20F-5BC6-46B4-98D2-2475CCA57073}" destId="{4D3C5AC1-5220-44FC-8A15-011646B1A705}" srcOrd="0" destOrd="0" presId="urn:microsoft.com/office/officeart/2005/8/layout/process1"/>
    <dgm:cxn modelId="{A6A50A41-636C-464C-8995-DA6FD5BA2769}" type="presOf" srcId="{3BF1BF15-5214-43DE-8EF4-967AAF852170}" destId="{E07FFB3A-2D27-4E79-9CA6-C35105F5AB48}" srcOrd="0" destOrd="0" presId="urn:microsoft.com/office/officeart/2005/8/layout/process1"/>
    <dgm:cxn modelId="{90BBEC41-D1D0-4253-8040-4B96C5A2EEB5}" type="presOf" srcId="{3CA425F0-C118-4985-B6E5-55F652149A42}" destId="{35EAC878-8CDC-4EB6-B4C0-6E28043E1B32}" srcOrd="0" destOrd="0" presId="urn:microsoft.com/office/officeart/2005/8/layout/process1"/>
    <dgm:cxn modelId="{02A3C74D-B113-4011-BCC6-19894F63542D}" type="presOf" srcId="{893C5290-14FE-4966-A062-149D29F29BDE}" destId="{D47F6CD8-26E9-4A78-A332-55F3474B7AD0}" srcOrd="0" destOrd="0" presId="urn:microsoft.com/office/officeart/2005/8/layout/process1"/>
    <dgm:cxn modelId="{77FD9A59-BA6D-43A9-B92E-5E868982ACF5}" type="presOf" srcId="{CA1262A3-612B-4AA9-B7A6-5B8B451A82DD}" destId="{64A2A34D-112B-4427-825F-D7D434187898}" srcOrd="0" destOrd="0" presId="urn:microsoft.com/office/officeart/2005/8/layout/process1"/>
    <dgm:cxn modelId="{0E00077A-E90B-4DA5-A1C2-F7AFBCEE70C3}" type="presOf" srcId="{20963B7F-8197-4BF5-B0D5-CAA76A4EF528}" destId="{5F0A6CEA-2E7B-42DB-9829-8FD82C6A8746}" srcOrd="0" destOrd="0" presId="urn:microsoft.com/office/officeart/2005/8/layout/process1"/>
    <dgm:cxn modelId="{215875A5-79CF-403B-B486-DC4255DC7431}" srcId="{3BF1BF15-5214-43DE-8EF4-967AAF852170}" destId="{20963B7F-8197-4BF5-B0D5-CAA76A4EF528}" srcOrd="2" destOrd="0" parTransId="{252CD833-CD9B-41B4-B3E6-E2DEA67A36A4}" sibTransId="{CA1262A3-612B-4AA9-B7A6-5B8B451A82DD}"/>
    <dgm:cxn modelId="{E78329B5-0A05-48D9-BB12-49AA86156EB8}" type="presOf" srcId="{C570D998-F30A-4AAB-A22D-7A2C1862FC28}" destId="{7DFFABCA-001B-476C-BCA6-1FB489BE89A5}" srcOrd="0" destOrd="0" presId="urn:microsoft.com/office/officeart/2005/8/layout/process1"/>
    <dgm:cxn modelId="{9CC2F9C5-F091-4C3D-BA7A-0A8D6170102B}" srcId="{3BF1BF15-5214-43DE-8EF4-967AAF852170}" destId="{28BEF256-4003-430C-B1AB-3B3ED39FDF47}" srcOrd="3" destOrd="0" parTransId="{5833D366-909A-4657-94A0-FE9701F36A12}" sibTransId="{E90B0712-2157-4677-9148-0BFBF15F5AFE}"/>
    <dgm:cxn modelId="{C0FBEFF1-FCD7-4293-924B-627F3EC95C94}" type="presOf" srcId="{3CA425F0-C118-4985-B6E5-55F652149A42}" destId="{C32C4631-330A-4761-8AFF-575FFEB0A5A1}" srcOrd="1" destOrd="0" presId="urn:microsoft.com/office/officeart/2005/8/layout/process1"/>
    <dgm:cxn modelId="{FA02E0CA-3850-4024-96C2-E6BE283CE9AF}" type="presParOf" srcId="{E07FFB3A-2D27-4E79-9CA6-C35105F5AB48}" destId="{D47F6CD8-26E9-4A78-A332-55F3474B7AD0}" srcOrd="0" destOrd="0" presId="urn:microsoft.com/office/officeart/2005/8/layout/process1"/>
    <dgm:cxn modelId="{3F085C65-B905-4093-B912-14D219AFCDEC}" type="presParOf" srcId="{E07FFB3A-2D27-4E79-9CA6-C35105F5AB48}" destId="{4D3C5AC1-5220-44FC-8A15-011646B1A705}" srcOrd="1" destOrd="0" presId="urn:microsoft.com/office/officeart/2005/8/layout/process1"/>
    <dgm:cxn modelId="{01B06C7C-4661-4761-A0E0-D3DA16D27702}" type="presParOf" srcId="{4D3C5AC1-5220-44FC-8A15-011646B1A705}" destId="{EF7BF355-8F4A-40DB-8730-B8B3CB0642B2}" srcOrd="0" destOrd="0" presId="urn:microsoft.com/office/officeart/2005/8/layout/process1"/>
    <dgm:cxn modelId="{E00B9CCD-D3A9-4C63-A991-9811643B34C3}" type="presParOf" srcId="{E07FFB3A-2D27-4E79-9CA6-C35105F5AB48}" destId="{7DFFABCA-001B-476C-BCA6-1FB489BE89A5}" srcOrd="2" destOrd="0" presId="urn:microsoft.com/office/officeart/2005/8/layout/process1"/>
    <dgm:cxn modelId="{FEB9822B-B2BA-439A-8296-3E9CB6354B78}" type="presParOf" srcId="{E07FFB3A-2D27-4E79-9CA6-C35105F5AB48}" destId="{35EAC878-8CDC-4EB6-B4C0-6E28043E1B32}" srcOrd="3" destOrd="0" presId="urn:microsoft.com/office/officeart/2005/8/layout/process1"/>
    <dgm:cxn modelId="{D18A1E56-87CE-476D-9628-093A99733BE8}" type="presParOf" srcId="{35EAC878-8CDC-4EB6-B4C0-6E28043E1B32}" destId="{C32C4631-330A-4761-8AFF-575FFEB0A5A1}" srcOrd="0" destOrd="0" presId="urn:microsoft.com/office/officeart/2005/8/layout/process1"/>
    <dgm:cxn modelId="{CD0B07F6-4313-4DD8-8151-94B14E7CEEAD}" type="presParOf" srcId="{E07FFB3A-2D27-4E79-9CA6-C35105F5AB48}" destId="{5F0A6CEA-2E7B-42DB-9829-8FD82C6A8746}" srcOrd="4" destOrd="0" presId="urn:microsoft.com/office/officeart/2005/8/layout/process1"/>
    <dgm:cxn modelId="{64BDE90C-1E84-4FBF-93C4-E95A06386C8F}" type="presParOf" srcId="{E07FFB3A-2D27-4E79-9CA6-C35105F5AB48}" destId="{64A2A34D-112B-4427-825F-D7D434187898}" srcOrd="5" destOrd="0" presId="urn:microsoft.com/office/officeart/2005/8/layout/process1"/>
    <dgm:cxn modelId="{E8B26210-7583-45B0-96C1-BD917F40C5F5}" type="presParOf" srcId="{64A2A34D-112B-4427-825F-D7D434187898}" destId="{FE753FBF-A445-4200-BB16-41DE29D807D6}" srcOrd="0" destOrd="0" presId="urn:microsoft.com/office/officeart/2005/8/layout/process1"/>
    <dgm:cxn modelId="{DA10149C-C11B-476B-832B-FF4E5B28812F}" type="presParOf" srcId="{E07FFB3A-2D27-4E79-9CA6-C35105F5AB48}" destId="{E6A75EDF-4F3F-4941-9548-7D2C23B73D8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751DF-F9D3-4598-A0EA-21E211CB853A}">
      <dsp:nvSpPr>
        <dsp:cNvPr id="0" name=""/>
        <dsp:cNvSpPr/>
      </dsp:nvSpPr>
      <dsp:spPr>
        <a:xfrm>
          <a:off x="3099187" y="1153189"/>
          <a:ext cx="2872856" cy="287285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0" i="0" kern="1200"/>
            <a:t>iPavlov</a:t>
          </a:r>
          <a:endParaRPr lang="ru-RU" sz="5200" kern="1200"/>
        </a:p>
      </dsp:txBody>
      <dsp:txXfrm>
        <a:off x="3519907" y="1573909"/>
        <a:ext cx="2031416" cy="2031416"/>
      </dsp:txXfrm>
    </dsp:sp>
    <dsp:sp modelId="{AE1FA8F5-DB65-4E0A-ABAC-403F5FC208EB}">
      <dsp:nvSpPr>
        <dsp:cNvPr id="0" name=""/>
        <dsp:cNvSpPr/>
      </dsp:nvSpPr>
      <dsp:spPr>
        <a:xfrm>
          <a:off x="3817401" y="512"/>
          <a:ext cx="1436428" cy="143642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2853214"/>
                <a:satOff val="-4790"/>
                <a:lumOff val="-14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-2853214"/>
                <a:satOff val="-4790"/>
                <a:lumOff val="-14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-2853214"/>
                <a:satOff val="-4790"/>
                <a:lumOff val="-14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/>
            <a:t>MIPT</a:t>
          </a:r>
          <a:endParaRPr lang="ru-RU" sz="14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AI Research Center</a:t>
          </a:r>
          <a:endParaRPr lang="ru-RU" sz="1100" kern="1200" dirty="0"/>
        </a:p>
      </dsp:txBody>
      <dsp:txXfrm>
        <a:off x="4027761" y="210872"/>
        <a:ext cx="1015708" cy="1015708"/>
      </dsp:txXfrm>
    </dsp:sp>
    <dsp:sp modelId="{5314DB77-4182-4360-9741-9C084CD0C011}">
      <dsp:nvSpPr>
        <dsp:cNvPr id="0" name=""/>
        <dsp:cNvSpPr/>
      </dsp:nvSpPr>
      <dsp:spPr>
        <a:xfrm>
          <a:off x="5688291" y="1871403"/>
          <a:ext cx="1436428" cy="143642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5706429"/>
                <a:satOff val="-9579"/>
                <a:lumOff val="-2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-5706429"/>
                <a:satOff val="-9579"/>
                <a:lumOff val="-2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-5706429"/>
                <a:satOff val="-9579"/>
                <a:lumOff val="-2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 err="1"/>
            <a:t>Sberbank</a:t>
          </a:r>
          <a:endParaRPr lang="ru-RU" sz="14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backend for AI powered applications</a:t>
          </a:r>
          <a:endParaRPr lang="ru-RU" sz="1100" kern="1200" dirty="0"/>
        </a:p>
      </dsp:txBody>
      <dsp:txXfrm>
        <a:off x="5898651" y="2081763"/>
        <a:ext cx="1015708" cy="1015708"/>
      </dsp:txXfrm>
    </dsp:sp>
    <dsp:sp modelId="{62919C96-4B97-4B50-AE9C-F7C6CC4E5E0D}">
      <dsp:nvSpPr>
        <dsp:cNvPr id="0" name=""/>
        <dsp:cNvSpPr/>
      </dsp:nvSpPr>
      <dsp:spPr>
        <a:xfrm>
          <a:off x="3817401" y="3742293"/>
          <a:ext cx="1436428" cy="143642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8559643"/>
                <a:satOff val="-14369"/>
                <a:lumOff val="-42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-8559643"/>
                <a:satOff val="-14369"/>
                <a:lumOff val="-42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-8559643"/>
                <a:satOff val="-14369"/>
                <a:lumOff val="-42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i="0" kern="1200" dirty="0"/>
            <a:t>Researchers</a:t>
          </a:r>
          <a:endParaRPr lang="ru-RU" sz="15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instruments for fast prototyping of models</a:t>
          </a:r>
          <a:endParaRPr lang="ru-RU" sz="1200" kern="1200" dirty="0"/>
        </a:p>
      </dsp:txBody>
      <dsp:txXfrm>
        <a:off x="4027761" y="3952653"/>
        <a:ext cx="1015708" cy="1015708"/>
      </dsp:txXfrm>
    </dsp:sp>
    <dsp:sp modelId="{B4F46BA1-5432-446A-8074-2D90F61A1207}">
      <dsp:nvSpPr>
        <dsp:cNvPr id="0" name=""/>
        <dsp:cNvSpPr/>
      </dsp:nvSpPr>
      <dsp:spPr>
        <a:xfrm>
          <a:off x="1946510" y="1871403"/>
          <a:ext cx="1436428" cy="143642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11412858"/>
                <a:satOff val="-19159"/>
                <a:lumOff val="-568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50000"/>
                <a:hueOff val="-11412858"/>
                <a:satOff val="-19159"/>
                <a:lumOff val="-568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50000"/>
                <a:hueOff val="-11412858"/>
                <a:satOff val="-19159"/>
                <a:lumOff val="-568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/>
            <a:t>Startup ecosystem</a:t>
          </a:r>
          <a:endParaRPr lang="ru-RU" sz="16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tools for rapid development of chat-bots</a:t>
          </a:r>
          <a:endParaRPr lang="ru-RU" sz="1100" kern="1200" dirty="0"/>
        </a:p>
      </dsp:txBody>
      <dsp:txXfrm>
        <a:off x="2156870" y="2081763"/>
        <a:ext cx="1015708" cy="10157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C5DD6-5DAB-437B-A825-426B6A29C103}">
      <dsp:nvSpPr>
        <dsp:cNvPr id="0" name=""/>
        <dsp:cNvSpPr/>
      </dsp:nvSpPr>
      <dsp:spPr>
        <a:xfrm>
          <a:off x="5784" y="0"/>
          <a:ext cx="2518900" cy="93984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tx1"/>
              </a:solidFill>
            </a:rPr>
            <a:t>Natural Language Understanding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3311" y="27527"/>
        <a:ext cx="2463846" cy="884788"/>
      </dsp:txXfrm>
    </dsp:sp>
    <dsp:sp modelId="{C8731560-8719-491E-8D7B-BE226CF6939E}">
      <dsp:nvSpPr>
        <dsp:cNvPr id="0" name=""/>
        <dsp:cNvSpPr/>
      </dsp:nvSpPr>
      <dsp:spPr>
        <a:xfrm>
          <a:off x="2663958" y="297221"/>
          <a:ext cx="295259" cy="3453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>
            <a:solidFill>
              <a:schemeClr val="tx1"/>
            </a:solidFill>
          </a:endParaRPr>
        </a:p>
      </dsp:txBody>
      <dsp:txXfrm>
        <a:off x="2663958" y="366301"/>
        <a:ext cx="206681" cy="207238"/>
      </dsp:txXfrm>
    </dsp:sp>
    <dsp:sp modelId="{B529BE58-9924-48A9-B33C-6CAB6ECF0480}">
      <dsp:nvSpPr>
        <dsp:cNvPr id="0" name=""/>
        <dsp:cNvSpPr/>
      </dsp:nvSpPr>
      <dsp:spPr>
        <a:xfrm>
          <a:off x="3081778" y="0"/>
          <a:ext cx="1336649" cy="9398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tx1"/>
              </a:solidFill>
            </a:rPr>
            <a:t>Dialog State Tracker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109305" y="27527"/>
        <a:ext cx="1281595" cy="884788"/>
      </dsp:txXfrm>
    </dsp:sp>
    <dsp:sp modelId="{896B9B6A-F756-4B76-BF30-39F0690A62FC}">
      <dsp:nvSpPr>
        <dsp:cNvPr id="0" name=""/>
        <dsp:cNvSpPr/>
      </dsp:nvSpPr>
      <dsp:spPr>
        <a:xfrm>
          <a:off x="4557702" y="297221"/>
          <a:ext cx="295259" cy="3453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>
            <a:solidFill>
              <a:schemeClr val="tx1"/>
            </a:solidFill>
          </a:endParaRPr>
        </a:p>
      </dsp:txBody>
      <dsp:txXfrm>
        <a:off x="4557702" y="366301"/>
        <a:ext cx="206681" cy="207238"/>
      </dsp:txXfrm>
    </dsp:sp>
    <dsp:sp modelId="{D82639A6-D537-4182-84BA-8491EDB95D18}">
      <dsp:nvSpPr>
        <dsp:cNvPr id="0" name=""/>
        <dsp:cNvSpPr/>
      </dsp:nvSpPr>
      <dsp:spPr>
        <a:xfrm>
          <a:off x="4975522" y="0"/>
          <a:ext cx="1288279" cy="93984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Policy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5003049" y="27527"/>
        <a:ext cx="1233225" cy="884788"/>
      </dsp:txXfrm>
    </dsp:sp>
    <dsp:sp modelId="{A28FE7E6-E03C-4097-B3BE-B6D973B336A9}">
      <dsp:nvSpPr>
        <dsp:cNvPr id="0" name=""/>
        <dsp:cNvSpPr/>
      </dsp:nvSpPr>
      <dsp:spPr>
        <a:xfrm>
          <a:off x="6403076" y="297221"/>
          <a:ext cx="295259" cy="3453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>
            <a:solidFill>
              <a:schemeClr val="tx1"/>
            </a:solidFill>
          </a:endParaRPr>
        </a:p>
      </dsp:txBody>
      <dsp:txXfrm>
        <a:off x="6403076" y="366301"/>
        <a:ext cx="206681" cy="207238"/>
      </dsp:txXfrm>
    </dsp:sp>
    <dsp:sp modelId="{B5F32203-5EEB-47E5-BCF1-329C7AD0EF9D}">
      <dsp:nvSpPr>
        <dsp:cNvPr id="0" name=""/>
        <dsp:cNvSpPr/>
      </dsp:nvSpPr>
      <dsp:spPr>
        <a:xfrm>
          <a:off x="6820896" y="0"/>
          <a:ext cx="2353736" cy="9398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tx1"/>
              </a:solidFill>
            </a:rPr>
            <a:t>Natural Language Generation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6848423" y="27527"/>
        <a:ext cx="2298682" cy="8847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F6CD8-26E9-4A78-A332-55F3474B7AD0}">
      <dsp:nvSpPr>
        <dsp:cNvPr id="0" name=""/>
        <dsp:cNvSpPr/>
      </dsp:nvSpPr>
      <dsp:spPr>
        <a:xfrm>
          <a:off x="9681" y="91547"/>
          <a:ext cx="2523341" cy="18965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tx1"/>
              </a:solidFill>
            </a:rPr>
            <a:t>Embedding or Encoder</a:t>
          </a:r>
          <a:r>
            <a:rPr lang="en-US" sz="1400" b="0" i="0" kern="1200" dirty="0">
              <a:solidFill>
                <a:schemeClr val="tx1"/>
              </a:solidFill>
            </a:rPr>
            <a:t>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chemeClr val="tx1"/>
              </a:solidFill>
            </a:rPr>
            <a:t> </a:t>
          </a:r>
          <a:r>
            <a:rPr lang="en-US" sz="1300" b="0" i="0" kern="1200" dirty="0">
              <a:solidFill>
                <a:schemeClr val="tx1"/>
              </a:solidFill>
            </a:rPr>
            <a:t>mapping of input data to multidimensional space with desired properties resulting in vector representation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65229" y="147095"/>
        <a:ext cx="2412245" cy="1785452"/>
      </dsp:txXfrm>
    </dsp:sp>
    <dsp:sp modelId="{4D3C5AC1-5220-44FC-8A15-011646B1A705}">
      <dsp:nvSpPr>
        <dsp:cNvPr id="0" name=""/>
        <dsp:cNvSpPr/>
      </dsp:nvSpPr>
      <dsp:spPr>
        <a:xfrm>
          <a:off x="2659332" y="883197"/>
          <a:ext cx="267776" cy="313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>
            <a:solidFill>
              <a:schemeClr val="tx1"/>
            </a:solidFill>
          </a:endParaRPr>
        </a:p>
      </dsp:txBody>
      <dsp:txXfrm>
        <a:off x="2659332" y="945847"/>
        <a:ext cx="187443" cy="187948"/>
      </dsp:txXfrm>
    </dsp:sp>
    <dsp:sp modelId="{7DFFABCA-001B-476C-BCA6-1FB489BE89A5}">
      <dsp:nvSpPr>
        <dsp:cNvPr id="0" name=""/>
        <dsp:cNvSpPr/>
      </dsp:nvSpPr>
      <dsp:spPr>
        <a:xfrm>
          <a:off x="3038261" y="91547"/>
          <a:ext cx="1390064" cy="18965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tx1"/>
              </a:solidFill>
            </a:rPr>
            <a:t>Memory</a:t>
          </a:r>
          <a:r>
            <a:rPr lang="en-US" sz="1300" b="0" i="0" kern="1200" dirty="0">
              <a:solidFill>
                <a:schemeClr val="tx1"/>
              </a:solidFill>
            </a:rPr>
            <a:t>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>
              <a:solidFill>
                <a:schemeClr val="tx1"/>
              </a:solidFill>
            </a:rPr>
            <a:t> history or context of the process represented as a set of vector representations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3078975" y="132261"/>
        <a:ext cx="1308636" cy="1815120"/>
      </dsp:txXfrm>
    </dsp:sp>
    <dsp:sp modelId="{35EAC878-8CDC-4EB6-B4C0-6E28043E1B32}">
      <dsp:nvSpPr>
        <dsp:cNvPr id="0" name=""/>
        <dsp:cNvSpPr/>
      </dsp:nvSpPr>
      <dsp:spPr>
        <a:xfrm>
          <a:off x="4554636" y="883197"/>
          <a:ext cx="267776" cy="313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>
            <a:solidFill>
              <a:schemeClr val="tx1"/>
            </a:solidFill>
          </a:endParaRPr>
        </a:p>
      </dsp:txBody>
      <dsp:txXfrm>
        <a:off x="4554636" y="945847"/>
        <a:ext cx="187443" cy="187948"/>
      </dsp:txXfrm>
    </dsp:sp>
    <dsp:sp modelId="{5F0A6CEA-2E7B-42DB-9829-8FD82C6A8746}">
      <dsp:nvSpPr>
        <dsp:cNvPr id="0" name=""/>
        <dsp:cNvSpPr/>
      </dsp:nvSpPr>
      <dsp:spPr>
        <a:xfrm>
          <a:off x="4933565" y="91547"/>
          <a:ext cx="1456832" cy="18965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tx1"/>
              </a:solidFill>
            </a:rPr>
            <a:t>Attention</a:t>
          </a:r>
          <a:r>
            <a:rPr lang="en-US" sz="1300" b="0" i="0" kern="1200" dirty="0">
              <a:solidFill>
                <a:schemeClr val="tx1"/>
              </a:solidFill>
            </a:rPr>
            <a:t>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>
              <a:solidFill>
                <a:schemeClr val="tx1"/>
              </a:solidFill>
            </a:rPr>
            <a:t>given vector representation of the current input and memory controls hidden state of the system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4976234" y="134216"/>
        <a:ext cx="1371494" cy="1811210"/>
      </dsp:txXfrm>
    </dsp:sp>
    <dsp:sp modelId="{64A2A34D-112B-4427-825F-D7D434187898}">
      <dsp:nvSpPr>
        <dsp:cNvPr id="0" name=""/>
        <dsp:cNvSpPr/>
      </dsp:nvSpPr>
      <dsp:spPr>
        <a:xfrm>
          <a:off x="6516707" y="883197"/>
          <a:ext cx="267776" cy="3132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>
            <a:solidFill>
              <a:schemeClr val="tx1"/>
            </a:solidFill>
          </a:endParaRPr>
        </a:p>
      </dsp:txBody>
      <dsp:txXfrm>
        <a:off x="6516707" y="945847"/>
        <a:ext cx="187443" cy="187948"/>
      </dsp:txXfrm>
    </dsp:sp>
    <dsp:sp modelId="{E6A75EDF-4F3F-4941-9548-7D2C23B73D85}">
      <dsp:nvSpPr>
        <dsp:cNvPr id="0" name=""/>
        <dsp:cNvSpPr/>
      </dsp:nvSpPr>
      <dsp:spPr>
        <a:xfrm>
          <a:off x="6895637" y="91547"/>
          <a:ext cx="2442528" cy="18965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solidFill>
                <a:schemeClr val="tx1"/>
              </a:solidFill>
            </a:rPr>
            <a:t>Decoder</a:t>
          </a:r>
          <a:r>
            <a:rPr lang="en-US" sz="2200" b="0" i="0" kern="1200" dirty="0">
              <a:solidFill>
                <a:schemeClr val="tx1"/>
              </a:solidFill>
            </a:rPr>
            <a:t> or </a:t>
          </a:r>
          <a:r>
            <a:rPr lang="en-US" sz="2200" b="1" i="0" kern="1200" dirty="0">
              <a:solidFill>
                <a:schemeClr val="tx1"/>
              </a:solidFill>
            </a:rPr>
            <a:t>Action generator</a:t>
          </a:r>
          <a:r>
            <a:rPr lang="en-US" sz="2200" b="0" i="0" kern="1200" dirty="0">
              <a:solidFill>
                <a:schemeClr val="tx1"/>
              </a:solidFill>
            </a:rPr>
            <a:t>: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>
              <a:solidFill>
                <a:schemeClr val="tx1"/>
              </a:solidFill>
            </a:rPr>
            <a:t> given hidden state of the system generates output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6951185" y="147095"/>
        <a:ext cx="2331432" cy="1785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C4BAA-E369-44AD-87C0-64F34E7C73DA}" type="datetimeFigureOut">
              <a:rPr lang="ru-RU" smtClean="0"/>
              <a:t>02.11.17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2E880-491A-4E3B-8D0D-90D32A071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123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BA728-D73C-E140-8099-AC13A4281303}" type="datetimeFigureOut">
              <a:rPr lang="ru-RU" smtClean="0"/>
              <a:pPr/>
              <a:t>02.11.17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2A862-1F40-B349-91D5-3B9B128B79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99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SmartDesign\YandexDisk\!NTI\DOCS\Presentation template\cover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1518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5" y="575135"/>
            <a:ext cx="3460022" cy="10034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844" y="2847060"/>
            <a:ext cx="5785759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844" y="4429134"/>
            <a:ext cx="5785759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2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7249" y="6416681"/>
            <a:ext cx="3688983" cy="365125"/>
          </a:xfrm>
        </p:spPr>
        <p:txBody>
          <a:bodyPr/>
          <a:lstStyle>
            <a:lvl1pPr algn="l">
              <a:defRPr b="0" i="0">
                <a:solidFill>
                  <a:schemeClr val="bg2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/>
              <a:t>2nd Winter School on Data Analytics 2017</a:t>
            </a:r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234662" y="6416675"/>
            <a:ext cx="2709082" cy="8"/>
            <a:chOff x="658813" y="800103"/>
            <a:chExt cx="3334254" cy="8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658814" y="800110"/>
              <a:ext cx="3334253" cy="1"/>
            </a:xfrm>
            <a:prstGeom prst="line">
              <a:avLst/>
            </a:prstGeom>
            <a:ln>
              <a:solidFill>
                <a:srgbClr val="FFFFFF">
                  <a:alpha val="29804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658813" y="800103"/>
              <a:ext cx="648204" cy="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/>
          <p:cNvGrpSpPr/>
          <p:nvPr userDrawn="1"/>
        </p:nvGrpSpPr>
        <p:grpSpPr>
          <a:xfrm>
            <a:off x="242485" y="4303832"/>
            <a:ext cx="2709082" cy="8"/>
            <a:chOff x="658813" y="800103"/>
            <a:chExt cx="3334254" cy="8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658814" y="800110"/>
              <a:ext cx="3334253" cy="1"/>
            </a:xfrm>
            <a:prstGeom prst="line">
              <a:avLst/>
            </a:prstGeom>
            <a:ln>
              <a:solidFill>
                <a:srgbClr val="FFFFFF">
                  <a:alpha val="29804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658813" y="800103"/>
              <a:ext cx="648204" cy="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09954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pos="7151">
          <p15:clr>
            <a:srgbClr val="FBAE40"/>
          </p15:clr>
        </p15:guide>
        <p15:guide id="3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orient="horz" pos="25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martDesign\YandexDisk\!NTI\DOCS\Presentation template\cover2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1518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6501" y="2292517"/>
            <a:ext cx="5785759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6501" y="3874586"/>
            <a:ext cx="5785759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0" i="0">
                <a:solidFill>
                  <a:schemeClr val="bg2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7249" y="6416681"/>
            <a:ext cx="3688983" cy="365125"/>
          </a:xfrm>
        </p:spPr>
        <p:txBody>
          <a:bodyPr/>
          <a:lstStyle>
            <a:lvl1pPr algn="l">
              <a:defRPr b="0" i="0">
                <a:solidFill>
                  <a:schemeClr val="bg2"/>
                </a:solidFill>
                <a:latin typeface="+mj-lt"/>
                <a:ea typeface="Calibri" charset="0"/>
                <a:cs typeface="Calibri" charset="0"/>
              </a:defRPr>
            </a:lvl1pPr>
          </a:lstStyle>
          <a:p>
            <a:r>
              <a:rPr lang="en-US"/>
              <a:t>2nd Winter School on Data Analytics 2017</a:t>
            </a:r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234662" y="6416675"/>
            <a:ext cx="2709082" cy="8"/>
            <a:chOff x="658813" y="800103"/>
            <a:chExt cx="3334254" cy="8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658814" y="800110"/>
              <a:ext cx="3334253" cy="1"/>
            </a:xfrm>
            <a:prstGeom prst="line">
              <a:avLst/>
            </a:prstGeom>
            <a:ln>
              <a:solidFill>
                <a:srgbClr val="FFFFFF">
                  <a:alpha val="29804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658813" y="800103"/>
              <a:ext cx="648204" cy="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Рисунок 6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5" y="575135"/>
            <a:ext cx="3460022" cy="100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925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orient="horz" pos="25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6501" y="2292517"/>
            <a:ext cx="5785759" cy="145676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000" b="0" i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6501" y="3874586"/>
            <a:ext cx="5785759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b="0" i="0">
                <a:solidFill>
                  <a:schemeClr val="tx1"/>
                </a:solidFill>
                <a:latin typeface="+mj-lt"/>
                <a:ea typeface="Chevin Pro Thin" charset="0"/>
                <a:cs typeface="Chevin Pro Thi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234662" y="6416675"/>
            <a:ext cx="2709082" cy="8"/>
            <a:chOff x="658813" y="800103"/>
            <a:chExt cx="3334254" cy="8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658814" y="800110"/>
              <a:ext cx="3334253" cy="1"/>
            </a:xfrm>
            <a:prstGeom prst="line">
              <a:avLst/>
            </a:prstGeom>
            <a:ln>
              <a:solidFill>
                <a:srgbClr val="FFFFFF">
                  <a:alpha val="29804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658813" y="800103"/>
              <a:ext cx="648204" cy="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1220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pos="7491">
          <p15:clr>
            <a:srgbClr val="FBAE40"/>
          </p15:clr>
        </p15:guide>
        <p15:guide id="3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orient="horz" pos="25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17" y="81662"/>
            <a:ext cx="7243148" cy="662780"/>
          </a:xfrm>
        </p:spPr>
        <p:txBody>
          <a:bodyPr>
            <a:normAutofit/>
          </a:bodyPr>
          <a:lstStyle>
            <a:lvl1pPr>
              <a:defRPr sz="18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41161" y="6412491"/>
            <a:ext cx="6656527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2nd Winter School on Data Analytics 2017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86800" y="6412491"/>
            <a:ext cx="970083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243783" y="744446"/>
            <a:ext cx="9418439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687126" y="6426965"/>
            <a:ext cx="677582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/>
          <p:cNvGrpSpPr/>
          <p:nvPr userDrawn="1"/>
        </p:nvGrpSpPr>
        <p:grpSpPr>
          <a:xfrm>
            <a:off x="8999098" y="6426965"/>
            <a:ext cx="677582" cy="4"/>
            <a:chOff x="658813" y="800103"/>
            <a:chExt cx="833946" cy="4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 userDrawn="1"/>
        </p:nvGrpSpPr>
        <p:grpSpPr>
          <a:xfrm>
            <a:off x="238410" y="6336253"/>
            <a:ext cx="144523" cy="177875"/>
            <a:chOff x="8326225" y="81662"/>
            <a:chExt cx="334824" cy="334824"/>
          </a:xfrm>
        </p:grpSpPr>
        <p:cxnSp>
          <p:nvCxnSpPr>
            <p:cNvPr id="33" name="Прямая соединительная линия 32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Объект 2"/>
          <p:cNvSpPr>
            <a:spLocks noGrp="1"/>
          </p:cNvSpPr>
          <p:nvPr>
            <p:ph idx="13"/>
          </p:nvPr>
        </p:nvSpPr>
        <p:spPr>
          <a:xfrm>
            <a:off x="595282" y="1003851"/>
            <a:ext cx="9071231" cy="5179235"/>
          </a:xfrm>
          <a:prstGeom prst="rect">
            <a:avLst/>
          </a:prstGeom>
        </p:spPr>
        <p:txBody>
          <a:bodyPr/>
          <a:lstStyle>
            <a:lvl1pPr marL="360000" indent="-360000">
              <a:lnSpc>
                <a:spcPct val="100000"/>
              </a:lnSpc>
              <a:spcBef>
                <a:spcPts val="0"/>
              </a:spcBef>
              <a:spcAft>
                <a:spcPts val="1207"/>
              </a:spcAft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1pPr>
            <a:lvl2pPr marL="777600" indent="-298800">
              <a:lnSpc>
                <a:spcPct val="100000"/>
              </a:lnSpc>
              <a:spcBef>
                <a:spcPts val="0"/>
              </a:spcBef>
              <a:spcAft>
                <a:spcPts val="1006"/>
              </a:spcAft>
              <a:buSzPct val="100000"/>
              <a:buFont typeface="Calibri Light" panose="020F0302020204030204" pitchFamily="34" charset="0"/>
              <a:buChar char="-"/>
              <a:defRPr sz="18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2pPr>
            <a:lvl3pPr marL="1198800" indent="-241200">
              <a:spcBef>
                <a:spcPts val="0"/>
              </a:spcBef>
              <a:spcAft>
                <a:spcPts val="905"/>
              </a:spcAft>
              <a:buSzPct val="85000"/>
              <a:buFont typeface="Wingdings" panose="05000000000000000000" pitchFamily="2" charset="2"/>
              <a:buChar char="§"/>
              <a:defRPr sz="16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400" b="0" i="0" baseline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4pPr>
            <a:lvl5pPr>
              <a:defRPr sz="1400" b="0" i="0">
                <a:solidFill>
                  <a:schemeClr val="tx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26" name="Picture 2" descr="https://lh6.googleusercontent.com/VjoBpQJAxb739ZcHBFzqhSmotrV1yGG0Ozemon9r6GGVHvpaMISd0jBL9IHlfJmzUe05atBmeah1QxMzElMZtvJtjLg5uxmaVhBCQ5eIFxUnTgqhhETZLympZLa5Zde2LBiletFLrRA">
            <a:extLst>
              <a:ext uri="{FF2B5EF4-FFF2-40B4-BE49-F238E27FC236}">
                <a16:creationId xmlns:a16="http://schemas.microsoft.com/office/drawing/2014/main" id="{29886711-0F04-4EF6-A097-20C9631DA2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514128"/>
            <a:ext cx="1528320" cy="3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5.googleusercontent.com/1LerBKYJ8m0NELvFXfliXumz77rcKKhEFAPJA-9t3V_6E7NL_9utUnMLUKU2IvB4gh4k0ozrgdVTfll5KmM_8ngO-eGL2KF_oJ8ATzjqGVPVSm1MPkGt9wGCY7UCzxLhcYRHnSS3MoA">
            <a:extLst>
              <a:ext uri="{FF2B5EF4-FFF2-40B4-BE49-F238E27FC236}">
                <a16:creationId xmlns:a16="http://schemas.microsoft.com/office/drawing/2014/main" id="{D49C19BE-1D36-46AF-B90A-3A372C7AAE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144" y="26874"/>
            <a:ext cx="572087" cy="6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277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pos="7491">
          <p15:clr>
            <a:srgbClr val="FBAE40"/>
          </p15:clr>
        </p15:guide>
        <p15:guide id="6" orient="horz" pos="30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17" y="81662"/>
            <a:ext cx="6758866" cy="662780"/>
          </a:xfrm>
        </p:spPr>
        <p:txBody>
          <a:bodyPr>
            <a:normAutofit/>
          </a:bodyPr>
          <a:lstStyle>
            <a:lvl1pPr>
              <a:defRPr sz="18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11254" y="6412491"/>
            <a:ext cx="222885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999176" y="6412491"/>
            <a:ext cx="3907652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2nd Winter School on Data Analytics 2017</a:t>
            </a:r>
            <a:endParaRPr lang="ru-RU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243783" y="744446"/>
            <a:ext cx="9418439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 userDrawn="1"/>
        </p:nvGrpSpPr>
        <p:grpSpPr>
          <a:xfrm>
            <a:off x="687128" y="6426965"/>
            <a:ext cx="677582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Группа 63"/>
          <p:cNvGrpSpPr/>
          <p:nvPr userDrawn="1"/>
        </p:nvGrpSpPr>
        <p:grpSpPr>
          <a:xfrm>
            <a:off x="238415" y="6336253"/>
            <a:ext cx="144523" cy="177875"/>
            <a:chOff x="8326225" y="81662"/>
            <a:chExt cx="334824" cy="334824"/>
          </a:xfrm>
        </p:grpSpPr>
        <p:cxnSp>
          <p:nvCxnSpPr>
            <p:cNvPr id="65" name="Прямая соединительная линия 64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 w="6350"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 w="6350"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28034" y="6412491"/>
            <a:ext cx="2228850" cy="365125"/>
          </a:xfrm>
        </p:spPr>
        <p:txBody>
          <a:bodyPr/>
          <a:lstStyle>
            <a:lvl1pPr>
              <a:defRPr b="0" i="0"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8999098" y="6426965"/>
            <a:ext cx="677582" cy="4"/>
            <a:chOff x="658813" y="800103"/>
            <a:chExt cx="833946" cy="4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 userDrawn="1"/>
        </p:nvGrpSpPr>
        <p:grpSpPr>
          <a:xfrm rot="16200000">
            <a:off x="-1052424" y="4651832"/>
            <a:ext cx="3587342" cy="3546706"/>
            <a:chOff x="8460884" y="1554870"/>
            <a:chExt cx="2927825" cy="2924363"/>
          </a:xfrm>
        </p:grpSpPr>
        <p:grpSp>
          <p:nvGrpSpPr>
            <p:cNvPr id="21" name="Группа 20"/>
            <p:cNvGrpSpPr/>
            <p:nvPr/>
          </p:nvGrpSpPr>
          <p:grpSpPr>
            <a:xfrm rot="16200000">
              <a:off x="8466345" y="1556869"/>
              <a:ext cx="2922367" cy="2922361"/>
              <a:chOff x="7863929" y="3622127"/>
              <a:chExt cx="2046266" cy="2046262"/>
            </a:xfrm>
          </p:grpSpPr>
          <p:sp>
            <p:nvSpPr>
              <p:cNvPr id="23" name="Дуга 22"/>
              <p:cNvSpPr/>
              <p:nvPr/>
            </p:nvSpPr>
            <p:spPr>
              <a:xfrm rot="16200000">
                <a:off x="7977159" y="3733956"/>
                <a:ext cx="1821325" cy="1821323"/>
              </a:xfrm>
              <a:prstGeom prst="arc">
                <a:avLst>
                  <a:gd name="adj1" fmla="val 16200000"/>
                  <a:gd name="adj2" fmla="val 13155040"/>
                </a:avLst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Дуга 23"/>
              <p:cNvSpPr/>
              <p:nvPr/>
            </p:nvSpPr>
            <p:spPr>
              <a:xfrm>
                <a:off x="7863929" y="3622127"/>
                <a:ext cx="2046266" cy="2046262"/>
              </a:xfrm>
              <a:prstGeom prst="arc">
                <a:avLst>
                  <a:gd name="adj1" fmla="val 187966"/>
                  <a:gd name="adj2" fmla="val 5413874"/>
                </a:avLst>
              </a:prstGeom>
              <a:ln w="19050">
                <a:solidFill>
                  <a:srgbClr val="F759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2" name="Дуга 21"/>
            <p:cNvSpPr/>
            <p:nvPr/>
          </p:nvSpPr>
          <p:spPr>
            <a:xfrm rot="16200000">
              <a:off x="8460881" y="1554873"/>
              <a:ext cx="2922367" cy="2922361"/>
            </a:xfrm>
            <a:prstGeom prst="arc">
              <a:avLst>
                <a:gd name="adj1" fmla="val 10333065"/>
                <a:gd name="adj2" fmla="val 11778475"/>
              </a:avLst>
            </a:prstGeom>
            <a:ln w="19050">
              <a:solidFill>
                <a:srgbClr val="F759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 userDrawn="1"/>
        </p:nvGrpSpPr>
        <p:grpSpPr>
          <a:xfrm rot="3669653">
            <a:off x="6967762" y="-1621987"/>
            <a:ext cx="3983556" cy="3904761"/>
            <a:chOff x="8441527" y="1532044"/>
            <a:chExt cx="2972003" cy="2972008"/>
          </a:xfrm>
        </p:grpSpPr>
        <p:grpSp>
          <p:nvGrpSpPr>
            <p:cNvPr id="36" name="Группа 35"/>
            <p:cNvGrpSpPr/>
            <p:nvPr/>
          </p:nvGrpSpPr>
          <p:grpSpPr>
            <a:xfrm rot="16200000">
              <a:off x="8441525" y="1532046"/>
              <a:ext cx="2972008" cy="2972003"/>
              <a:chOff x="7846550" y="3604748"/>
              <a:chExt cx="2081025" cy="2081022"/>
            </a:xfrm>
          </p:grpSpPr>
          <p:sp>
            <p:nvSpPr>
              <p:cNvPr id="38" name="Дуга 37"/>
              <p:cNvSpPr/>
              <p:nvPr/>
            </p:nvSpPr>
            <p:spPr>
              <a:xfrm rot="16200000">
                <a:off x="7977159" y="3733956"/>
                <a:ext cx="1821325" cy="1821323"/>
              </a:xfrm>
              <a:prstGeom prst="arc">
                <a:avLst>
                  <a:gd name="adj1" fmla="val 15511543"/>
                  <a:gd name="adj2" fmla="val 7948573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Дуга 38"/>
              <p:cNvSpPr/>
              <p:nvPr/>
            </p:nvSpPr>
            <p:spPr>
              <a:xfrm>
                <a:off x="7846550" y="3604748"/>
                <a:ext cx="2081025" cy="2081022"/>
              </a:xfrm>
              <a:prstGeom prst="arc">
                <a:avLst>
                  <a:gd name="adj1" fmla="val 11539827"/>
                  <a:gd name="adj2" fmla="val 2979785"/>
                </a:avLst>
              </a:prstGeom>
              <a:ln w="19050">
                <a:solidFill>
                  <a:srgbClr val="F7593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Дуга 36"/>
            <p:cNvSpPr/>
            <p:nvPr/>
          </p:nvSpPr>
          <p:spPr>
            <a:xfrm rot="16200000">
              <a:off x="8535410" y="1629401"/>
              <a:ext cx="2773306" cy="2773305"/>
            </a:xfrm>
            <a:prstGeom prst="arc">
              <a:avLst>
                <a:gd name="adj1" fmla="val 7125492"/>
                <a:gd name="adj2" fmla="val 12995242"/>
              </a:avLst>
            </a:prstGeom>
            <a:ln w="317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Дуга 39"/>
          <p:cNvSpPr/>
          <p:nvPr userDrawn="1"/>
        </p:nvSpPr>
        <p:spPr>
          <a:xfrm rot="14469653">
            <a:off x="7147272" y="-1247555"/>
            <a:ext cx="3450432" cy="3275760"/>
          </a:xfrm>
          <a:prstGeom prst="arc">
            <a:avLst>
              <a:gd name="adj1" fmla="val 7994092"/>
              <a:gd name="adj2" fmla="val 10846091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бъект 2"/>
          <p:cNvSpPr>
            <a:spLocks noGrp="1"/>
          </p:cNvSpPr>
          <p:nvPr>
            <p:ph idx="13"/>
          </p:nvPr>
        </p:nvSpPr>
        <p:spPr>
          <a:xfrm>
            <a:off x="595282" y="1003851"/>
            <a:ext cx="9071231" cy="5179235"/>
          </a:xfrm>
          <a:prstGeom prst="rect">
            <a:avLst/>
          </a:prstGeom>
        </p:spPr>
        <p:txBody>
          <a:bodyPr/>
          <a:lstStyle>
            <a:lvl1pPr marL="360000" indent="-360000">
              <a:lnSpc>
                <a:spcPct val="100000"/>
              </a:lnSpc>
              <a:spcBef>
                <a:spcPts val="0"/>
              </a:spcBef>
              <a:spcAft>
                <a:spcPts val="1207"/>
              </a:spcAft>
              <a:buFont typeface="Arial" panose="020B0604020202020204" pitchFamily="34" charset="0"/>
              <a:buChar char="•"/>
              <a:defRPr sz="2000" b="0" i="0"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1pPr>
            <a:lvl2pPr marL="777600" indent="-298800">
              <a:lnSpc>
                <a:spcPct val="100000"/>
              </a:lnSpc>
              <a:spcBef>
                <a:spcPts val="0"/>
              </a:spcBef>
              <a:spcAft>
                <a:spcPts val="1006"/>
              </a:spcAft>
              <a:buSzPct val="100000"/>
              <a:buFont typeface="Calibri Light" panose="020F0302020204030204" pitchFamily="34" charset="0"/>
              <a:buChar char="-"/>
              <a:defRPr sz="1800" b="0" i="0"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2pPr>
            <a:lvl3pPr marL="1198800" indent="-241200">
              <a:spcBef>
                <a:spcPts val="0"/>
              </a:spcBef>
              <a:spcAft>
                <a:spcPts val="905"/>
              </a:spcAft>
              <a:buSzPct val="85000"/>
              <a:buFont typeface="Wingdings" panose="05000000000000000000" pitchFamily="2" charset="2"/>
              <a:buChar char="§"/>
              <a:defRPr sz="1600" b="0" i="0"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400" b="0" i="0" baseline="0"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4pPr>
            <a:lvl5pPr>
              <a:defRPr sz="1400" b="0" i="0"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673718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4" pos="189">
          <p15:clr>
            <a:srgbClr val="FBAE40"/>
          </p15:clr>
        </p15:guide>
        <p15:guide id="5" pos="7491">
          <p15:clr>
            <a:srgbClr val="FBAE40"/>
          </p15:clr>
        </p15:guide>
        <p15:guide id="6" orient="horz" pos="300" userDrawn="1">
          <p15:clr>
            <a:srgbClr val="FBAE40"/>
          </p15:clr>
        </p15:guide>
        <p15:guide id="7" orient="horz" pos="164" userDrawn="1">
          <p15:clr>
            <a:srgbClr val="FBAE40"/>
          </p15:clr>
        </p15:guide>
        <p15:guide id="8" orient="horz" pos="25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martDesign\YandexDisk\!NTI\DOCS\Presentation template\cover3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15180" cy="6858000"/>
          </a:xfrm>
          <a:prstGeom prst="rect">
            <a:avLst/>
          </a:prstGeom>
          <a:noFill/>
        </p:spPr>
      </p:pic>
      <p:pic>
        <p:nvPicPr>
          <p:cNvPr id="27" name="Picture 2" descr="C:\Users\SmartDesign\YandexDisk\!NTI\brand\Logo_NTI_main_horiz_white.png"/>
          <p:cNvPicPr>
            <a:picLocks noChangeAspect="1" noChangeArrowheads="1"/>
          </p:cNvPicPr>
          <p:nvPr userDrawn="1"/>
        </p:nvPicPr>
        <p:blipFill>
          <a:blip r:embed="rId3"/>
          <a:srcRect b="38506"/>
          <a:stretch>
            <a:fillRect/>
          </a:stretch>
        </p:blipFill>
        <p:spPr bwMode="auto">
          <a:xfrm>
            <a:off x="7466012" y="219077"/>
            <a:ext cx="2198759" cy="3921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17" y="81662"/>
            <a:ext cx="7243148" cy="66278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11254" y="6412491"/>
            <a:ext cx="222885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00106" y="6412491"/>
            <a:ext cx="39057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2nd Winter School on Data Analytics 2017</a:t>
            </a:r>
            <a:endParaRPr lang="ru-RU" dirty="0"/>
          </a:p>
        </p:txBody>
      </p:sp>
      <p:grpSp>
        <p:nvGrpSpPr>
          <p:cNvPr id="6" name="Группа 6"/>
          <p:cNvGrpSpPr/>
          <p:nvPr userDrawn="1"/>
        </p:nvGrpSpPr>
        <p:grpSpPr>
          <a:xfrm>
            <a:off x="243783" y="744446"/>
            <a:ext cx="9418439" cy="5"/>
            <a:chOff x="658813" y="800101"/>
            <a:chExt cx="11591925" cy="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58814" y="800101"/>
              <a:ext cx="11591924" cy="5"/>
            </a:xfrm>
            <a:prstGeom prst="line">
              <a:avLst/>
            </a:prstGeom>
            <a:ln>
              <a:solidFill>
                <a:schemeClr val="bg1">
                  <a:alpha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>
              <a:off x="1357457" y="101459"/>
              <a:ext cx="0" cy="1397287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13"/>
          <p:cNvGrpSpPr/>
          <p:nvPr userDrawn="1"/>
        </p:nvGrpSpPr>
        <p:grpSpPr>
          <a:xfrm>
            <a:off x="687128" y="6426965"/>
            <a:ext cx="677582" cy="4"/>
            <a:chOff x="658813" y="800103"/>
            <a:chExt cx="833946" cy="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chemeClr val="bg1">
                  <a:alpha val="6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60"/>
          <p:cNvGrpSpPr/>
          <p:nvPr userDrawn="1"/>
        </p:nvGrpSpPr>
        <p:grpSpPr>
          <a:xfrm>
            <a:off x="9663837" y="192736"/>
            <a:ext cx="144523" cy="177875"/>
            <a:chOff x="8326225" y="81662"/>
            <a:chExt cx="334824" cy="334824"/>
          </a:xfrm>
        </p:grpSpPr>
        <p:cxnSp>
          <p:nvCxnSpPr>
            <p:cNvPr id="62" name="Прямая соединительная линия 61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63"/>
          <p:cNvGrpSpPr/>
          <p:nvPr userDrawn="1"/>
        </p:nvGrpSpPr>
        <p:grpSpPr>
          <a:xfrm>
            <a:off x="238410" y="6323553"/>
            <a:ext cx="144523" cy="177875"/>
            <a:chOff x="8326225" y="81662"/>
            <a:chExt cx="334824" cy="334824"/>
          </a:xfrm>
        </p:grpSpPr>
        <p:cxnSp>
          <p:nvCxnSpPr>
            <p:cNvPr id="65" name="Прямая соединительная линия 64"/>
            <p:cNvCxnSpPr/>
            <p:nvPr userDrawn="1"/>
          </p:nvCxnSpPr>
          <p:spPr>
            <a:xfrm>
              <a:off x="8493637" y="81662"/>
              <a:ext cx="0" cy="33482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 userDrawn="1"/>
          </p:nvCxnSpPr>
          <p:spPr>
            <a:xfrm rot="5400000" flipV="1">
              <a:off x="8493637" y="81662"/>
              <a:ext cx="0" cy="33482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28034" y="6412491"/>
            <a:ext cx="222885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+mj-lt"/>
                <a:ea typeface="Chevin Pro Light" charset="0"/>
                <a:cs typeface="Chevin Pro Light" charset="0"/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36"/>
          <p:cNvGrpSpPr/>
          <p:nvPr userDrawn="1"/>
        </p:nvGrpSpPr>
        <p:grpSpPr>
          <a:xfrm>
            <a:off x="8999098" y="6426965"/>
            <a:ext cx="677582" cy="4"/>
            <a:chOff x="658813" y="800103"/>
            <a:chExt cx="833946" cy="4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 flipV="1">
              <a:off x="658814" y="800106"/>
              <a:ext cx="833945" cy="1"/>
            </a:xfrm>
            <a:prstGeom prst="line">
              <a:avLst/>
            </a:prstGeom>
            <a:ln>
              <a:solidFill>
                <a:srgbClr val="FFFFFF">
                  <a:alpha val="6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658813" y="800103"/>
              <a:ext cx="256367" cy="0"/>
            </a:xfrm>
            <a:prstGeom prst="line">
              <a:avLst/>
            </a:prstGeom>
            <a:ln>
              <a:solidFill>
                <a:srgbClr val="FFFF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Объект 2"/>
          <p:cNvSpPr>
            <a:spLocks noGrp="1"/>
          </p:cNvSpPr>
          <p:nvPr>
            <p:ph idx="13"/>
          </p:nvPr>
        </p:nvSpPr>
        <p:spPr>
          <a:xfrm>
            <a:off x="595282" y="1831237"/>
            <a:ext cx="9071231" cy="4351849"/>
          </a:xfrm>
          <a:prstGeom prst="rect">
            <a:avLst/>
          </a:prstGeom>
        </p:spPr>
        <p:txBody>
          <a:bodyPr/>
          <a:lstStyle>
            <a:lvl1pPr marL="360000" indent="-360000">
              <a:lnSpc>
                <a:spcPct val="100000"/>
              </a:lnSpc>
              <a:spcBef>
                <a:spcPts val="0"/>
              </a:spcBef>
              <a:spcAft>
                <a:spcPts val="1207"/>
              </a:spcAft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1pPr>
            <a:lvl2pPr marL="777600" indent="-298800">
              <a:lnSpc>
                <a:spcPct val="100000"/>
              </a:lnSpc>
              <a:spcBef>
                <a:spcPts val="0"/>
              </a:spcBef>
              <a:spcAft>
                <a:spcPts val="1006"/>
              </a:spcAft>
              <a:buSzPct val="100000"/>
              <a:buFont typeface="Calibri Light" panose="020F0302020204030204" pitchFamily="34" charset="0"/>
              <a:buChar char="-"/>
              <a:defRPr sz="1800" b="0" i="0">
                <a:solidFill>
                  <a:schemeClr val="bg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2pPr>
            <a:lvl3pPr marL="1198800" indent="-241200">
              <a:spcBef>
                <a:spcPts val="0"/>
              </a:spcBef>
              <a:spcAft>
                <a:spcPts val="905"/>
              </a:spcAft>
              <a:buSzPct val="85000"/>
              <a:buFont typeface="Wingdings" panose="05000000000000000000" pitchFamily="2" charset="2"/>
              <a:buChar char="§"/>
              <a:defRPr sz="1600" b="0" i="0">
                <a:solidFill>
                  <a:schemeClr val="bg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 sz="1400" b="0" i="0" baseline="0">
                <a:solidFill>
                  <a:schemeClr val="bg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Calibri Light" pitchFamily="34" charset="0"/>
                <a:ea typeface="Calibri Light" pitchFamily="34" charset="0"/>
                <a:cs typeface="Calibri Light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  <a:endParaRPr lang="en-US" dirty="0"/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880679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orient="horz" pos="4042">
          <p15:clr>
            <a:srgbClr val="FBAE40"/>
          </p15:clr>
        </p15:guide>
        <p15:guide id="3" pos="7151">
          <p15:clr>
            <a:srgbClr val="FBAE40"/>
          </p15:clr>
        </p15:guide>
        <p15:guide id="4" pos="189">
          <p15:clr>
            <a:srgbClr val="FBAE40"/>
          </p15:clr>
        </p15:guide>
        <p15:guide id="5" pos="7491">
          <p15:clr>
            <a:srgbClr val="FBAE40"/>
          </p15:clr>
        </p15:guide>
        <p15:guide id="6" orient="horz" pos="30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B2FB7-B321-4269-8A79-709D228A8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8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9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14664" y="6356356"/>
            <a:ext cx="38076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2nd Winter School on Data Analytics 2017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660E9-E116-4F2D-91B7-27BAC0D3A9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89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8" r:id="rId3"/>
    <p:sldLayoutId id="2147483650" r:id="rId4"/>
    <p:sldLayoutId id="2147483664" r:id="rId5"/>
    <p:sldLayoutId id="2147483667" r:id="rId6"/>
    <p:sldLayoutId id="2147483669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9.08144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onvai.io/" TargetMode="External"/><Relationship Id="rId2" Type="http://schemas.openxmlformats.org/officeDocument/2006/relationships/hyperlink" Target="http://t.me/ConvaiBo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://convai.io/data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ithub.com/deepmipt/deeppavlov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/>
          <p:cNvPicPr>
            <a:picLocks noChangeAspect="1"/>
          </p:cNvPicPr>
          <p:nvPr/>
        </p:nvPicPr>
        <p:blipFill rotWithShape="1">
          <a:blip r:embed="rId2"/>
          <a:srcRect r="26381"/>
          <a:stretch/>
        </p:blipFill>
        <p:spPr>
          <a:xfrm>
            <a:off x="5451669" y="213173"/>
            <a:ext cx="4454331" cy="6306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13A975-1D79-4BD3-A24E-BA432668F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734457"/>
            <a:ext cx="5785759" cy="1456767"/>
          </a:xfrm>
        </p:spPr>
        <p:txBody>
          <a:bodyPr>
            <a:noAutofit/>
          </a:bodyPr>
          <a:lstStyle/>
          <a:p>
            <a:r>
              <a:rPr lang="en-US" sz="4400" dirty="0" err="1">
                <a:solidFill>
                  <a:srgbClr val="0C0C0C"/>
                </a:solidFill>
                <a:latin typeface="Calibri"/>
              </a:rPr>
              <a:t>iPavlov</a:t>
            </a:r>
            <a:r>
              <a:rPr lang="en-US" sz="4400" dirty="0">
                <a:solidFill>
                  <a:srgbClr val="0C0C0C"/>
                </a:solidFill>
                <a:latin typeface="Calibri"/>
              </a:rPr>
              <a:t>: Conversational Intelligence Project</a:t>
            </a:r>
            <a:endParaRPr lang="ru-RU" sz="4400" dirty="0" err="1">
              <a:solidFill>
                <a:srgbClr val="0C0C0C"/>
              </a:solidFill>
              <a:latin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7DD57-A82F-4C77-BFFB-6FEC34316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2299772"/>
            <a:ext cx="5785759" cy="1562660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endParaRPr lang="ru-RU" sz="2400" i="1" dirty="0"/>
          </a:p>
          <a:p>
            <a:pPr>
              <a:lnSpc>
                <a:spcPct val="100000"/>
              </a:lnSpc>
            </a:pPr>
            <a:r>
              <a:rPr lang="ru-RU" sz="2400" i="1" dirty="0"/>
              <a:t>Mikhail Burtsev, </a:t>
            </a:r>
            <a:r>
              <a:rPr lang="ru-RU" sz="2400" i="1" dirty="0" err="1"/>
              <a:t>PhD</a:t>
            </a:r>
            <a:endParaRPr lang="en-US" sz="2400" i="1" dirty="0"/>
          </a:p>
          <a:p>
            <a:pPr>
              <a:lnSpc>
                <a:spcPct val="100000"/>
              </a:lnSpc>
            </a:pPr>
            <a:r>
              <a:rPr lang="ru-RU" sz="2200" i="1" dirty="0" err="1"/>
              <a:t>Moscow</a:t>
            </a:r>
            <a:r>
              <a:rPr lang="ru-RU" sz="2200" i="1" dirty="0"/>
              <a:t> </a:t>
            </a:r>
            <a:r>
              <a:rPr lang="ru-RU" sz="2200" i="1" dirty="0" err="1"/>
              <a:t>Institute</a:t>
            </a:r>
            <a:r>
              <a:rPr lang="ru-RU" sz="2200" i="1" dirty="0"/>
              <a:t> </a:t>
            </a:r>
            <a:r>
              <a:rPr lang="ru-RU" sz="2200" i="1" dirty="0" err="1"/>
              <a:t>of</a:t>
            </a:r>
            <a:r>
              <a:rPr lang="ru-RU" sz="2200" i="1" dirty="0"/>
              <a:t> </a:t>
            </a:r>
            <a:r>
              <a:rPr lang="ru-RU" sz="2200" i="1" dirty="0" err="1"/>
              <a:t>Physics</a:t>
            </a:r>
            <a:r>
              <a:rPr lang="ru-RU" sz="2200" i="1" dirty="0"/>
              <a:t> </a:t>
            </a:r>
            <a:r>
              <a:rPr lang="ru-RU" sz="2200" i="1" dirty="0" err="1"/>
              <a:t>and</a:t>
            </a:r>
            <a:r>
              <a:rPr lang="ru-RU" sz="2200" i="1" dirty="0"/>
              <a:t> </a:t>
            </a:r>
            <a:r>
              <a:rPr lang="ru-RU" sz="2200" i="1" dirty="0" err="1"/>
              <a:t>Technology</a:t>
            </a:r>
            <a:endParaRPr lang="en-US" sz="2200" i="1" dirty="0"/>
          </a:p>
          <a:p>
            <a:pPr>
              <a:lnSpc>
                <a:spcPct val="100000"/>
              </a:lnSpc>
            </a:pPr>
            <a:r>
              <a:rPr lang="en-US" sz="2200" i="1" dirty="0"/>
              <a:t>(MIPT)</a:t>
            </a:r>
          </a:p>
          <a:p>
            <a:pPr>
              <a:lnSpc>
                <a:spcPct val="100000"/>
              </a:lnSpc>
            </a:pPr>
            <a:endParaRPr lang="ru-RU" sz="2400" i="1" dirty="0"/>
          </a:p>
        </p:txBody>
      </p:sp>
      <p:pic>
        <p:nvPicPr>
          <p:cNvPr id="5" name="Content Placeholder 4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E9C915A0-5A49-4F89-A2E4-FD740E6C17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t="33219" r="29173" b="41672"/>
          <a:stretch/>
        </p:blipFill>
        <p:spPr>
          <a:xfrm>
            <a:off x="839788" y="4088592"/>
            <a:ext cx="4531231" cy="203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3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86DD35-40D6-4818-A174-37579331F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Conversational interface</a:t>
            </a:r>
            <a:r>
              <a:rPr lang="ru-RU" dirty="0"/>
              <a:t> </a:t>
            </a:r>
            <a:r>
              <a:rPr lang="en-US" dirty="0"/>
              <a:t>to seamlessly plug in human communication </a:t>
            </a:r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9E0AEC-35E1-4774-B82F-097EDFB3E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pic>
        <p:nvPicPr>
          <p:cNvPr id="2050" name="Picture 2" descr="https://venturebeat.com/wp-content/uploads/2016/08/Bots-Landscape-v2-final.jpg?fit=930%2C799&amp;strip=all">
            <a:extLst>
              <a:ext uri="{FF2B5EF4-FFF2-40B4-BE49-F238E27FC236}">
                <a16:creationId xmlns:a16="http://schemas.microsoft.com/office/drawing/2014/main" id="{A6F3B8B7-3897-4A75-B1E5-7181F632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106" y="786267"/>
            <a:ext cx="6541787" cy="562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201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93283-E306-43C1-B0E3-85962CDD6B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err="1"/>
              <a:t>iPavlov</a:t>
            </a:r>
            <a:r>
              <a:rPr lang="ru-RU" b="1" dirty="0"/>
              <a:t> </a:t>
            </a:r>
            <a:r>
              <a:rPr lang="ru-RU" dirty="0" err="1"/>
              <a:t>project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519E30-23EF-4875-BF1B-BF84470281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181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F7FE-D267-4396-843A-8469CBC1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/>
              <a:t>iPavlov</a:t>
            </a:r>
            <a:r>
              <a:rPr lang="ru-RU" b="1" dirty="0"/>
              <a:t> </a:t>
            </a:r>
            <a:r>
              <a:rPr lang="ru-RU" dirty="0" err="1"/>
              <a:t>project</a:t>
            </a:r>
            <a:endParaRPr lang="ru-RU" dirty="0" err="1">
              <a:solidFill>
                <a:srgbClr val="0C0C0C"/>
              </a:solidFill>
              <a:latin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78FEDB-97C9-4C2F-A68F-BACB21726AA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1253" y="972712"/>
            <a:ext cx="6063286" cy="5063176"/>
          </a:xfrm>
        </p:spPr>
        <p:txBody>
          <a:bodyPr anchor="t"/>
          <a:lstStyle/>
          <a:p>
            <a:pPr marL="0" indent="0">
              <a:buNone/>
            </a:pPr>
            <a:r>
              <a:rPr lang="en-US" i="1" dirty="0"/>
              <a:t>Deep learning architectures for the conversational intelligence</a:t>
            </a:r>
          </a:p>
          <a:p>
            <a:r>
              <a:rPr lang="en-US" sz="1800" dirty="0"/>
              <a:t>The major lab project for the 2017-20</a:t>
            </a:r>
            <a:r>
              <a:rPr lang="ru-RU" sz="1800" dirty="0"/>
              <a:t>19</a:t>
            </a:r>
            <a:endParaRPr lang="en-US" sz="1800" dirty="0"/>
          </a:p>
          <a:p>
            <a:r>
              <a:rPr lang="en-US" sz="1800" dirty="0"/>
              <a:t>Joint project with </a:t>
            </a:r>
            <a:r>
              <a:rPr lang="en-US" sz="1800" dirty="0" err="1"/>
              <a:t>Sberbank</a:t>
            </a:r>
            <a:r>
              <a:rPr lang="en-US" sz="1800" dirty="0"/>
              <a:t> the largest bank in Russia (</a:t>
            </a:r>
            <a:r>
              <a:rPr lang="en-US" sz="1600" dirty="0"/>
              <a:t>operating income $20 billion, total assets $400 billion (2014))</a:t>
            </a:r>
          </a:p>
          <a:p>
            <a:r>
              <a:rPr lang="en-US" sz="1800" dirty="0"/>
              <a:t>20 researchers and engineers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79FF7-FCD9-480A-A100-B4F9C9383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pic>
        <p:nvPicPr>
          <p:cNvPr id="5122" name="Picture 2" descr="http://ipavlov.ai/img/ipavlov_footer.png">
            <a:extLst>
              <a:ext uri="{FF2B5EF4-FFF2-40B4-BE49-F238E27FC236}">
                <a16:creationId xmlns:a16="http://schemas.microsoft.com/office/drawing/2014/main" id="{A9691478-F525-4F8E-B774-43A7BD9AF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55" y="3268933"/>
            <a:ext cx="5503872" cy="314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van Pavlov NLM3.jpg">
            <a:extLst>
              <a:ext uri="{FF2B5EF4-FFF2-40B4-BE49-F238E27FC236}">
                <a16:creationId xmlns:a16="http://schemas.microsoft.com/office/drawing/2014/main" id="{547B82F8-9B52-405E-B513-DA6FD9079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573" y="915016"/>
            <a:ext cx="1784230" cy="251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E01033-7590-4F94-9E2D-05E7296C268C}"/>
              </a:ext>
            </a:extLst>
          </p:cNvPr>
          <p:cNvSpPr/>
          <p:nvPr/>
        </p:nvSpPr>
        <p:spPr>
          <a:xfrm>
            <a:off x="6963329" y="3586962"/>
            <a:ext cx="28621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Ivan </a:t>
            </a:r>
            <a:r>
              <a:rPr lang="en-US" b="1" dirty="0" err="1"/>
              <a:t>Petrovich</a:t>
            </a:r>
            <a:r>
              <a:rPr lang="en-US" b="1" dirty="0"/>
              <a:t> Pavlov </a:t>
            </a:r>
          </a:p>
          <a:p>
            <a:pPr algn="ctr"/>
            <a:r>
              <a:rPr lang="en-US" dirty="0"/>
              <a:t>(1849 –1936) </a:t>
            </a:r>
          </a:p>
          <a:p>
            <a:pPr algn="ctr"/>
            <a:r>
              <a:rPr lang="en-US" dirty="0"/>
              <a:t>Russian physiologist known for his work in classical conditioning.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7387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B56-41FB-498E-8330-E8E59C11B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Stakeholders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E7F5F3-CDE6-4744-8083-B35B4AD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0BDF7E4-AB9F-464C-91D4-F480660CE7FE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2780716184"/>
              </p:ext>
            </p:extLst>
          </p:nvPr>
        </p:nvGraphicFramePr>
        <p:xfrm>
          <a:off x="595282" y="1003851"/>
          <a:ext cx="9071231" cy="5179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http://ipavlov.ai/img/ipavlov_footer.png">
            <a:extLst>
              <a:ext uri="{FF2B5EF4-FFF2-40B4-BE49-F238E27FC236}">
                <a16:creationId xmlns:a16="http://schemas.microsoft.com/office/drawing/2014/main" id="{3F3FA5D1-A65B-4779-94D3-3CA31A371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70159"/>
          <a:stretch/>
        </p:blipFill>
        <p:spPr bwMode="auto">
          <a:xfrm>
            <a:off x="6998619" y="2120124"/>
            <a:ext cx="2113701" cy="72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pavlov.ai/img/ipavlov_footer.png">
            <a:extLst>
              <a:ext uri="{FF2B5EF4-FFF2-40B4-BE49-F238E27FC236}">
                <a16:creationId xmlns:a16="http://schemas.microsoft.com/office/drawing/2014/main" id="{9468D3D5-E24D-447F-B5D1-2F7910EC4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30" b="67009"/>
          <a:stretch/>
        </p:blipFill>
        <p:spPr bwMode="auto">
          <a:xfrm>
            <a:off x="2248143" y="1088878"/>
            <a:ext cx="2073417" cy="83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C258FC-E338-4B9A-BE6A-7653B5F9DF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66" y="2840634"/>
            <a:ext cx="1176732" cy="1176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D9DD27-C04B-41BC-AE05-331B84A468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14" y="2920232"/>
            <a:ext cx="298247" cy="298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E7CA19-4C4F-4412-8A36-E9FB9D19D0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66" y="2987816"/>
            <a:ext cx="305285" cy="3052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234E01-FC3B-47B0-8B12-0CD385B615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10" y="5082714"/>
            <a:ext cx="810050" cy="8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89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F7FE-D267-4396-843A-8469CBC16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iPavlov</a:t>
            </a:r>
            <a:r>
              <a:rPr lang="ru-RU" b="1" dirty="0"/>
              <a:t> </a:t>
            </a:r>
            <a:r>
              <a:rPr lang="ru-RU" dirty="0" err="1"/>
              <a:t>project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78FEDB-97C9-4C2F-A68F-BACB21726AA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5283" y="1003851"/>
            <a:ext cx="3499132" cy="5179235"/>
          </a:xfrm>
        </p:spPr>
        <p:txBody>
          <a:bodyPr/>
          <a:lstStyle/>
          <a:p>
            <a:r>
              <a:rPr lang="en-GB" sz="2400" dirty="0"/>
              <a:t>Technology outcomes</a:t>
            </a:r>
            <a:endParaRPr lang="ru-RU" sz="2400" dirty="0"/>
          </a:p>
          <a:p>
            <a:pPr lvl="1"/>
            <a:r>
              <a:rPr lang="en-GB" sz="2000" dirty="0"/>
              <a:t>Opensource deep learning NLP library</a:t>
            </a:r>
            <a:r>
              <a:rPr lang="en-GB" sz="2000" b="1" dirty="0"/>
              <a:t> </a:t>
            </a:r>
            <a:r>
              <a:rPr lang="en-US" sz="2000" b="1" dirty="0" err="1"/>
              <a:t>DeepPavlov</a:t>
            </a:r>
            <a:r>
              <a:rPr lang="ru-RU" sz="2000" dirty="0"/>
              <a:t>.</a:t>
            </a:r>
          </a:p>
          <a:p>
            <a:pPr lvl="1"/>
            <a:r>
              <a:rPr lang="en-US" sz="2000" dirty="0"/>
              <a:t>AI </a:t>
            </a:r>
            <a:r>
              <a:rPr lang="en-GB" sz="2000" dirty="0"/>
              <a:t>platform </a:t>
            </a:r>
            <a:r>
              <a:rPr lang="en-US" sz="2000" b="1" dirty="0" err="1"/>
              <a:t>DeepReply</a:t>
            </a:r>
            <a:r>
              <a:rPr lang="en-GB" sz="2000" dirty="0"/>
              <a:t> implementing NLP services on top of </a:t>
            </a:r>
            <a:r>
              <a:rPr lang="en-US" sz="2000" b="1" dirty="0" err="1"/>
              <a:t>DeepPavlov</a:t>
            </a:r>
            <a:r>
              <a:rPr lang="en-US" sz="2000" b="1" dirty="0"/>
              <a:t> </a:t>
            </a:r>
            <a:r>
              <a:rPr lang="en-US" sz="2000" dirty="0"/>
              <a:t>library </a:t>
            </a:r>
            <a:r>
              <a:rPr lang="en-GB" sz="2000" dirty="0"/>
              <a:t>for the chat-bot and dialogue systems products</a:t>
            </a:r>
            <a:r>
              <a:rPr lang="en-US" sz="2000" dirty="0"/>
              <a:t>.</a:t>
            </a:r>
            <a:endParaRPr lang="en-GB" sz="2000" dirty="0"/>
          </a:p>
          <a:p>
            <a:pPr marL="0" indent="0">
              <a:buNone/>
            </a:pPr>
            <a:endParaRPr lang="ru-RU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D1A828-C2E5-42EF-AC94-DE61E4C5A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108000"/>
              </p:ext>
            </p:extLst>
          </p:nvPr>
        </p:nvGraphicFramePr>
        <p:xfrm>
          <a:off x="4264266" y="894227"/>
          <a:ext cx="5392618" cy="5372803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1380336">
                  <a:extLst>
                    <a:ext uri="{9D8B030D-6E8A-4147-A177-3AD203B41FA5}">
                      <a16:colId xmlns:a16="http://schemas.microsoft.com/office/drawing/2014/main" val="3828564168"/>
                    </a:ext>
                  </a:extLst>
                </a:gridCol>
                <a:gridCol w="1223083">
                  <a:extLst>
                    <a:ext uri="{9D8B030D-6E8A-4147-A177-3AD203B41FA5}">
                      <a16:colId xmlns:a16="http://schemas.microsoft.com/office/drawing/2014/main" val="3334460316"/>
                    </a:ext>
                  </a:extLst>
                </a:gridCol>
                <a:gridCol w="1631421">
                  <a:extLst>
                    <a:ext uri="{9D8B030D-6E8A-4147-A177-3AD203B41FA5}">
                      <a16:colId xmlns:a16="http://schemas.microsoft.com/office/drawing/2014/main" val="2896602532"/>
                    </a:ext>
                  </a:extLst>
                </a:gridCol>
                <a:gridCol w="1157778">
                  <a:extLst>
                    <a:ext uri="{9D8B030D-6E8A-4147-A177-3AD203B41FA5}">
                      <a16:colId xmlns:a16="http://schemas.microsoft.com/office/drawing/2014/main" val="4192927161"/>
                    </a:ext>
                  </a:extLst>
                </a:gridCol>
              </a:tblGrid>
              <a:tr h="645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Technology Stack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Project Outcome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Examples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216958"/>
                  </a:ext>
                </a:extLst>
              </a:tr>
              <a:tr h="904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AI APPLICATIONS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Out of the scope of </a:t>
                      </a:r>
                      <a:r>
                        <a:rPr lang="en-GB" sz="1200" dirty="0" err="1">
                          <a:effectLst/>
                        </a:rPr>
                        <a:t>iPavlov</a:t>
                      </a:r>
                      <a:r>
                        <a:rPr lang="en-GB" sz="1200" dirty="0">
                          <a:effectLst/>
                        </a:rPr>
                        <a:t> project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Third party AI applications in the domain of conversational intelligence.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effectLst/>
                        </a:rPr>
                        <a:t>Google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Now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Digital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Genius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0250016"/>
                  </a:ext>
                </a:extLst>
              </a:tr>
              <a:tr h="10757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AI SERVICES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DeepReply</a:t>
                      </a:r>
                      <a:endParaRPr lang="ru-RU" sz="105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AI conversational services to the neural network models trained for specific domains.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API.ai, wit.ai, Google NLP API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5221951"/>
                  </a:ext>
                </a:extLst>
              </a:tr>
              <a:tr h="531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DEEP LEARNING ARCHITECTURES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effectLst/>
                        </a:rPr>
                        <a:t>DeepPavlov</a:t>
                      </a:r>
                      <a:endParaRPr lang="ru-RU" sz="1200" b="1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effectLst/>
                      </a:endParaRPr>
                    </a:p>
                  </a:txBody>
                  <a:tcPr marL="48927" marR="48927" marT="0" marB="0" anchor="ctr"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Core components for neural conversational intelligence. Basic NLP functions and major neuroarchitectures for the dialogue systems.</a:t>
                      </a:r>
                    </a:p>
                  </a:txBody>
                  <a:tcPr marL="48927" marR="48927" marT="0" marB="0" anchor="ctr">
                    <a:lnR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err="1">
                          <a:effectLst/>
                        </a:rPr>
                        <a:t>MemN</a:t>
                      </a:r>
                      <a:r>
                        <a:rPr lang="en-GB" sz="1200" dirty="0">
                          <a:effectLst/>
                        </a:rPr>
                        <a:t>N, </a:t>
                      </a:r>
                      <a:r>
                        <a:rPr lang="en-US" sz="1200" dirty="0">
                          <a:effectLst/>
                        </a:rPr>
                        <a:t>HRED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875658"/>
                  </a:ext>
                </a:extLst>
              </a:tr>
              <a:tr h="8503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CORE DEEP LEARNING ALGORITHMS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Seq2seq, CNN, RNN, LSTM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lnL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047904"/>
                  </a:ext>
                </a:extLst>
              </a:tr>
              <a:tr h="5772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COMPUTATIONAL LIBRARIES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Out of the scope of </a:t>
                      </a:r>
                      <a:r>
                        <a:rPr lang="en-GB" sz="1200" dirty="0" err="1">
                          <a:effectLst/>
                        </a:rPr>
                        <a:t>iPavlov</a:t>
                      </a:r>
                      <a:r>
                        <a:rPr lang="en-GB" sz="1200" dirty="0">
                          <a:effectLst/>
                        </a:rPr>
                        <a:t> project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lnT w="381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err="1">
                          <a:effectLst/>
                        </a:rPr>
                        <a:t>ThensorFlow</a:t>
                      </a:r>
                      <a:r>
                        <a:rPr lang="en-US" sz="1100" dirty="0">
                          <a:effectLst/>
                        </a:rPr>
                        <a:t> (Google), Torch(Facebook), 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549125"/>
                  </a:ext>
                </a:extLst>
              </a:tr>
              <a:tr h="3400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DRIVERS</a:t>
                      </a:r>
                      <a:r>
                        <a:rPr lang="ru-RU" sz="1100" dirty="0">
                          <a:effectLst/>
                        </a:rPr>
                        <a:t> GPU/FPGA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C/C++,Python, Julia…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2209611"/>
                  </a:ext>
                </a:extLst>
              </a:tr>
              <a:tr h="4295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CPU/GPU/FPGA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NVIDIA GPU, Intel CPU, Google TPU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8927" marR="4892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9184183"/>
                  </a:ext>
                </a:extLst>
              </a:tr>
            </a:tbl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53A88E-74F0-416F-9F2A-8C854853A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595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1DCE3-D5CE-4CC6-B4F2-236D04B4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Workpackages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F4BCD-162A-4734-B4EB-F4B6512E7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5326CA-9FD4-4C96-9BD5-2E8D0F8E7503}"/>
              </a:ext>
            </a:extLst>
          </p:cNvPr>
          <p:cNvGrpSpPr/>
          <p:nvPr/>
        </p:nvGrpSpPr>
        <p:grpSpPr>
          <a:xfrm>
            <a:off x="445591" y="1004195"/>
            <a:ext cx="9056117" cy="5178546"/>
            <a:chOff x="602839" y="1004195"/>
            <a:chExt cx="9056117" cy="517854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A642B53-26E8-45B4-B6B8-DC4E95AA6D76}"/>
                </a:ext>
              </a:extLst>
            </p:cNvPr>
            <p:cNvSpPr/>
            <p:nvPr/>
          </p:nvSpPr>
          <p:spPr>
            <a:xfrm>
              <a:off x="6808490" y="1004195"/>
              <a:ext cx="2850466" cy="517854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90160" tIns="190160" rIns="190160" bIns="190160" numCol="1" spcCol="1270" anchor="t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i="0" u="sng" kern="1200" dirty="0"/>
                <a:t>Applications</a:t>
              </a:r>
              <a:r>
                <a:rPr lang="en-US" sz="2400" b="0" i="0" kern="1200" dirty="0"/>
                <a:t> </a:t>
              </a:r>
              <a:r>
                <a:rPr lang="en-US" sz="2400" b="1" i="0" kern="1200" dirty="0" err="1"/>
                <a:t>DeepReply</a:t>
              </a:r>
              <a:r>
                <a:rPr lang="en-US" sz="2400" b="0" i="0" kern="1200" dirty="0"/>
                <a:t> services</a:t>
              </a:r>
              <a:endParaRPr lang="ru-RU" sz="2400" kern="1200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54D7AC-5D8E-49A9-BD57-70187C8365B9}"/>
                </a:ext>
              </a:extLst>
            </p:cNvPr>
            <p:cNvSpPr/>
            <p:nvPr/>
          </p:nvSpPr>
          <p:spPr>
            <a:xfrm>
              <a:off x="3071272" y="1004195"/>
              <a:ext cx="4098317" cy="5178546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190402" tIns="190402" rIns="190402" bIns="190402" numCol="1" spcCol="1270" anchor="t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i="0" u="sng" kern="1200" dirty="0"/>
                <a:t>Development</a:t>
              </a:r>
              <a:r>
                <a:rPr lang="en-US" sz="2400" b="0" i="0" kern="1200" dirty="0"/>
                <a:t>   </a:t>
              </a:r>
              <a:r>
                <a:rPr lang="en-US" sz="2400" b="1" i="0" kern="1200" dirty="0" err="1"/>
                <a:t>DeepPavlov</a:t>
              </a:r>
              <a:r>
                <a:rPr lang="en-US" sz="2400" b="0" i="0" kern="1200" dirty="0"/>
                <a:t> </a:t>
              </a:r>
              <a:br>
                <a:rPr lang="en-US" sz="2400" b="0" i="0" kern="1200" dirty="0"/>
              </a:br>
              <a:r>
                <a:rPr lang="en-US" sz="2400" b="0" i="0" kern="1200" dirty="0"/>
                <a:t>open source library</a:t>
              </a:r>
              <a:endParaRPr lang="ru-RU" sz="2400" kern="12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F1A6C2B-7B82-44F4-9980-6B9B95CB067F}"/>
                </a:ext>
              </a:extLst>
            </p:cNvPr>
            <p:cNvSpPr/>
            <p:nvPr/>
          </p:nvSpPr>
          <p:spPr>
            <a:xfrm>
              <a:off x="602839" y="1004195"/>
              <a:ext cx="2775194" cy="517854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90160" tIns="190160" rIns="190160" bIns="190160" numCol="1" spcCol="1270" anchor="t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i="0" u="sng" kern="1200" dirty="0"/>
                <a:t>Research</a:t>
              </a:r>
              <a:endParaRPr lang="ru-RU" sz="2400" u="sng" kern="12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BF4FD5-DCAE-402F-A0D3-244F6AE85656}"/>
                </a:ext>
              </a:extLst>
            </p:cNvPr>
            <p:cNvSpPr/>
            <p:nvPr/>
          </p:nvSpPr>
          <p:spPr>
            <a:xfrm>
              <a:off x="839788" y="2747780"/>
              <a:ext cx="1996193" cy="89817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84103" tIns="84103" rIns="84103" bIns="84103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>
                  <a:solidFill>
                    <a:schemeClr val="tx1"/>
                  </a:solidFill>
                </a:rPr>
                <a:t>Neural architectures for dialogue systems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09BAA8-B7E3-4A36-95C2-D8564E8A756F}"/>
                </a:ext>
              </a:extLst>
            </p:cNvPr>
            <p:cNvSpPr/>
            <p:nvPr/>
          </p:nvSpPr>
          <p:spPr>
            <a:xfrm>
              <a:off x="839789" y="3875701"/>
              <a:ext cx="1996192" cy="108652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84103" tIns="84103" rIns="84103" bIns="84103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>
                  <a:solidFill>
                    <a:schemeClr val="tx1"/>
                  </a:solidFill>
                </a:rPr>
                <a:t>Neural networks and reinforcement learning for planning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35DE852-F532-4872-AD4C-C8D3DF398959}"/>
                </a:ext>
              </a:extLst>
            </p:cNvPr>
            <p:cNvSpPr/>
            <p:nvPr/>
          </p:nvSpPr>
          <p:spPr>
            <a:xfrm>
              <a:off x="3873096" y="2747781"/>
              <a:ext cx="2702429" cy="898171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84103" tIns="84103" rIns="84103" bIns="84103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>
                  <a:solidFill>
                    <a:schemeClr val="tx1"/>
                  </a:solidFill>
                </a:rPr>
                <a:t>Repository of dialogue agents’ models for variety of tasks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06C6DD4-6C60-4DB3-9586-42FAE18B3FCC}"/>
                </a:ext>
              </a:extLst>
            </p:cNvPr>
            <p:cNvSpPr/>
            <p:nvPr/>
          </p:nvSpPr>
          <p:spPr>
            <a:xfrm>
              <a:off x="3873096" y="3875702"/>
              <a:ext cx="2702429" cy="108652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84103" tIns="84103" rIns="84103" bIns="84103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>
                  <a:solidFill>
                    <a:schemeClr val="tx1"/>
                  </a:solidFill>
                </a:rPr>
                <a:t>Lego-like modules for the fast prototyping of dialogue systems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4D25F4-A5F8-49A7-9F9B-10F5E21CCFA3}"/>
                </a:ext>
              </a:extLst>
            </p:cNvPr>
            <p:cNvSpPr/>
            <p:nvPr/>
          </p:nvSpPr>
          <p:spPr>
            <a:xfrm>
              <a:off x="3873096" y="5195003"/>
              <a:ext cx="2702429" cy="596011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84103" tIns="84103" rIns="84103" bIns="84103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>
                  <a:solidFill>
                    <a:schemeClr val="tx1"/>
                  </a:solidFill>
                </a:rPr>
                <a:t>Service NLP functions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60730A-7D49-4A1D-BB41-985F17ADF558}"/>
                </a:ext>
              </a:extLst>
            </p:cNvPr>
            <p:cNvSpPr/>
            <p:nvPr/>
          </p:nvSpPr>
          <p:spPr>
            <a:xfrm>
              <a:off x="7386858" y="2747780"/>
              <a:ext cx="2030062" cy="89817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03" tIns="84103" rIns="84103" bIns="84103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>
                  <a:solidFill>
                    <a:schemeClr val="tx1"/>
                  </a:solidFill>
                </a:rPr>
                <a:t>Conversational agents for specific business cases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A42961A-ED40-40C9-AF53-399539C8644C}"/>
                </a:ext>
              </a:extLst>
            </p:cNvPr>
            <p:cNvSpPr/>
            <p:nvPr/>
          </p:nvSpPr>
          <p:spPr>
            <a:xfrm>
              <a:off x="7386858" y="3875701"/>
              <a:ext cx="2030062" cy="108652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103" tIns="84103" rIns="84103" bIns="84103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>
                  <a:solidFill>
                    <a:schemeClr val="tx1"/>
                  </a:solidFill>
                </a:rPr>
                <a:t>API for separate NLU, DM, NLG tasks</a:t>
              </a:r>
              <a:endParaRPr lang="ru-RU" sz="16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156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2B271-5537-4DEC-BB7D-A2A271256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Modular dialog system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40A6-492F-4496-A30E-E1F2E5199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C2612D-4E32-47FD-984F-12695D0848BD}"/>
              </a:ext>
            </a:extLst>
          </p:cNvPr>
          <p:cNvSpPr txBox="1"/>
          <p:nvPr/>
        </p:nvSpPr>
        <p:spPr>
          <a:xfrm>
            <a:off x="3351684" y="1787855"/>
            <a:ext cx="2952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Are there any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1200" kern="0" dirty="0">
                <a:solidFill>
                  <a:srgbClr val="1F497D"/>
                </a:solidFill>
              </a:rPr>
              <a:t>comedy movies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 see this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weekend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text data</a:t>
            </a:r>
            <a:endParaRPr kumimoji="0" lang="ru-RU" sz="1200" b="0" i="1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8" name="Picture 2" descr="Image result for user speaking">
            <a:extLst>
              <a:ext uri="{FF2B5EF4-FFF2-40B4-BE49-F238E27FC236}">
                <a16:creationId xmlns:a16="http://schemas.microsoft.com/office/drawing/2014/main" id="{5C4ED5DA-B9AF-4DE1-A10F-DEEFF7C5A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599543"/>
            <a:ext cx="2367493" cy="236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AFD456-7349-44B6-8525-E74607E52775}"/>
              </a:ext>
            </a:extLst>
          </p:cNvPr>
          <p:cNvSpPr txBox="1"/>
          <p:nvPr/>
        </p:nvSpPr>
        <p:spPr>
          <a:xfrm>
            <a:off x="6448801" y="1748721"/>
            <a:ext cx="2843929" cy="1230481"/>
          </a:xfrm>
          <a:prstGeom prst="snip2Diag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NLU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Natural Language Understanding)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Domain detection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Intent detection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Entities detection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63E184-12AE-400E-9FDA-26848679DD5A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3351684" y="2363962"/>
            <a:ext cx="3097117" cy="13736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6B093C3-F677-445E-8B4E-4A7554C3223A}"/>
              </a:ext>
            </a:extLst>
          </p:cNvPr>
          <p:cNvSpPr txBox="1"/>
          <p:nvPr/>
        </p:nvSpPr>
        <p:spPr>
          <a:xfrm>
            <a:off x="6919493" y="4152921"/>
            <a:ext cx="1902543" cy="1028462"/>
          </a:xfrm>
          <a:prstGeom prst="snip2Diag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Dialogue manager)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Состояние диалога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Политика поведения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A39672-8792-455C-94B5-158AE9290254}"/>
              </a:ext>
            </a:extLst>
          </p:cNvPr>
          <p:cNvSpPr txBox="1"/>
          <p:nvPr/>
        </p:nvSpPr>
        <p:spPr>
          <a:xfrm>
            <a:off x="5692155" y="3124962"/>
            <a:ext cx="2178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intent =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request_movie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entities = { genre =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‘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комедии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’,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     date =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‘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выходные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’ }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semantic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frame</a:t>
            </a:r>
            <a:endParaRPr kumimoji="0" lang="ru-RU" sz="1200" b="0" i="1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2C0B9A7-62C0-4015-A52A-3CCF8AE5FEB6}"/>
              </a:ext>
            </a:extLst>
          </p:cNvPr>
          <p:cNvCxnSpPr>
            <a:cxnSpLocks/>
            <a:stCxn id="19" idx="1"/>
            <a:endCxn id="21" idx="3"/>
          </p:cNvCxnSpPr>
          <p:nvPr/>
        </p:nvCxnSpPr>
        <p:spPr>
          <a:xfrm flipH="1">
            <a:off x="7870765" y="2979202"/>
            <a:ext cx="1" cy="1173719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DA86404-EA0A-4A64-971F-09452AE36C60}"/>
              </a:ext>
            </a:extLst>
          </p:cNvPr>
          <p:cNvSpPr txBox="1"/>
          <p:nvPr/>
        </p:nvSpPr>
        <p:spPr>
          <a:xfrm>
            <a:off x="2194963" y="4152921"/>
            <a:ext cx="2520281" cy="1028462"/>
          </a:xfrm>
          <a:prstGeom prst="snip2Diag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NLG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Natural Language Generation)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kern="0" dirty="0">
                <a:solidFill>
                  <a:prstClr val="black"/>
                </a:solidFill>
                <a:latin typeface="Calibri"/>
              </a:rPr>
              <a:t>Generative models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Templates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C9ACB4-D0CB-4CCC-9836-21375AEFE293}"/>
              </a:ext>
            </a:extLst>
          </p:cNvPr>
          <p:cNvCxnSpPr>
            <a:cxnSpLocks/>
            <a:stCxn id="21" idx="2"/>
            <a:endCxn id="24" idx="0"/>
          </p:cNvCxnSpPr>
          <p:nvPr/>
        </p:nvCxnSpPr>
        <p:spPr>
          <a:xfrm flipH="1">
            <a:off x="4715244" y="4667152"/>
            <a:ext cx="2204249" cy="0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1E90E92-2788-4183-98B3-B588033C583A}"/>
              </a:ext>
            </a:extLst>
          </p:cNvPr>
          <p:cNvSpPr txBox="1"/>
          <p:nvPr/>
        </p:nvSpPr>
        <p:spPr>
          <a:xfrm>
            <a:off x="5006679" y="4343986"/>
            <a:ext cx="1774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action =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</a:rPr>
              <a:t>request_location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system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action</a:t>
            </a:r>
            <a:endParaRPr kumimoji="0" lang="ru-RU" sz="1200" b="0" i="1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CDFB0A55-8E61-40C3-B850-7854C23EAF7D}"/>
              </a:ext>
            </a:extLst>
          </p:cNvPr>
          <p:cNvCxnSpPr>
            <a:cxnSpLocks/>
            <a:stCxn id="24" idx="3"/>
          </p:cNvCxnSpPr>
          <p:nvPr/>
        </p:nvCxnSpPr>
        <p:spPr>
          <a:xfrm rot="16200000" flipV="1">
            <a:off x="2533567" y="3231384"/>
            <a:ext cx="1027959" cy="815116"/>
          </a:xfrm>
          <a:prstGeom prst="bentConnector3">
            <a:avLst>
              <a:gd name="adj1" fmla="val 99813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C86E0F7-661A-4C54-8010-88716F558999}"/>
              </a:ext>
            </a:extLst>
          </p:cNvPr>
          <p:cNvSpPr txBox="1"/>
          <p:nvPr/>
        </p:nvSpPr>
        <p:spPr>
          <a:xfrm>
            <a:off x="3495221" y="3531627"/>
            <a:ext cx="11833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Where are you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1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text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</a:rPr>
              <a:t>data</a:t>
            </a:r>
            <a:endParaRPr kumimoji="0" lang="ru-RU" sz="1200" b="0" i="1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3131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421C-4B97-4818-9490-5E87D6C10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Promise of deep neural nets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9BA34-ACB3-4CDC-B84E-F12D1F53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B6A34F-FF84-4788-B860-1224CD15DB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5282" y="1003852"/>
            <a:ext cx="9071231" cy="498793"/>
          </a:xfrm>
        </p:spPr>
        <p:txBody>
          <a:bodyPr/>
          <a:lstStyle/>
          <a:p>
            <a:r>
              <a:rPr lang="en-US" dirty="0"/>
              <a:t>Google Neural Machine Translation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874F06-E7DF-485C-83BA-4B2D5D2EE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6"/>
          <a:stretch/>
        </p:blipFill>
        <p:spPr>
          <a:xfrm>
            <a:off x="165717" y="2516504"/>
            <a:ext cx="5887525" cy="29899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1EC695-E462-4D5D-8DB1-EED83307A99E}"/>
              </a:ext>
            </a:extLst>
          </p:cNvPr>
          <p:cNvSpPr/>
          <p:nvPr/>
        </p:nvSpPr>
        <p:spPr>
          <a:xfrm>
            <a:off x="1482165" y="6113557"/>
            <a:ext cx="84238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Google's Neural Machine Translation System: Bridging the Gap between Human and Machine Translation </a:t>
            </a:r>
            <a:r>
              <a:rPr lang="en-US" sz="1000" dirty="0">
                <a:hlinkClick r:id="rId3"/>
              </a:rPr>
              <a:t>https://arxiv.org/abs/1609.08144</a:t>
            </a:r>
            <a:r>
              <a:rPr lang="en-US" sz="1000" dirty="0"/>
              <a:t> , Mon, 26 Sep 2016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F6629E-AAFF-49A0-8FFD-CC3DA0FF4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436" y="1555358"/>
            <a:ext cx="3925115" cy="25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98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01DE2-59E0-48FE-8FD1-9CF2E1A19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6CB6DC-2A33-410B-BF66-5D5F4DAB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98D528A-90BB-4EB4-8DF0-6A628F7CBFD4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7"/>
          <a:stretch/>
        </p:blipFill>
        <p:spPr bwMode="auto">
          <a:xfrm>
            <a:off x="0" y="226922"/>
            <a:ext cx="9363591" cy="611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455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14662-54F3-43E9-803C-87F214D4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Neuro NLP Architectures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93BB0B-3829-4D40-B450-55ACEF6D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pic>
        <p:nvPicPr>
          <p:cNvPr id="4098" name="Picture 2" descr="https://lh6.googleusercontent.com/1MfwaC5BgHRs6lm6TRadqPIA0XNlAuRB9ubzfj2vVaBjjjnIVE-Uza1OjI_qxa-mJlq20XOEAblXl2paypxkuqcOCbM_e_443GRwBkmE_KN0nKqBVIGveOYNKzK-eqeqTjtOFeUHSJU">
            <a:extLst>
              <a:ext uri="{FF2B5EF4-FFF2-40B4-BE49-F238E27FC236}">
                <a16:creationId xmlns:a16="http://schemas.microsoft.com/office/drawing/2014/main" id="{382FE5FC-B07A-4A10-AC98-C820D3861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9" y="1030574"/>
            <a:ext cx="3600000" cy="13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4.googleusercontent.com/Cs3zc1GyKuMHPdDJ8x5wP20gkL6kPBdG3yUEvBW8Botn_9f9mUB3C95foJNn0OGCPkJMY63_ox1RJR4dYHsdVk5jKwQoFd4nZtSGQIHgoKuDl-wLbKPN6huZ6z8JUQWUeL-fjzfndH0">
            <a:extLst>
              <a:ext uri="{FF2B5EF4-FFF2-40B4-BE49-F238E27FC236}">
                <a16:creationId xmlns:a16="http://schemas.microsoft.com/office/drawing/2014/main" id="{824F2039-41D6-4709-9ED8-92B1A9D7F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719096"/>
            <a:ext cx="3600000" cy="141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3.googleusercontent.com/15qb_9_uhPx6pheQxkbQGzJ-CxtXqQ45lHwuryoj3twA01tD1v_-_p74j63NAIPkbehYRRb-wbxBJzo5kAaD0OquDs25f82OLEKkrHUSmc0QLZwnwktz4NJHnM1ivwsiGdU0_W7J2yc">
            <a:extLst>
              <a:ext uri="{FF2B5EF4-FFF2-40B4-BE49-F238E27FC236}">
                <a16:creationId xmlns:a16="http://schemas.microsoft.com/office/drawing/2014/main" id="{32C1A684-3D32-4242-958B-31BE5AA2B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380952"/>
            <a:ext cx="360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lh5.googleusercontent.com/jKKC53zFMeh7YuCbhxeGsFRpTbMDXS4EVNd-0nel1GrRAwbiKTMKTXlwMUwQ6R0F5hjiTx-opHWP2t-3pEtAbpGaQPMrj-cCunsEp3cjzXBLQhXzdf1W5PGBjeGQwoW1tJjefNvib64">
            <a:extLst>
              <a:ext uri="{FF2B5EF4-FFF2-40B4-BE49-F238E27FC236}">
                <a16:creationId xmlns:a16="http://schemas.microsoft.com/office/drawing/2014/main" id="{28B53382-FC17-4C8C-95B7-6899CBF0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65" y="459221"/>
            <a:ext cx="3600000" cy="148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lh3.googleusercontent.com/Wo1UkaH9a6j4A2FopxUaxhPB1GS5tKjelATtfYq575dGXZekDvzjI3zAPi2E67ghPFBNlJGGgxkZl4EGuR97hSDzSxKfJgZG16P0RN3RrwQx8Dh7bwwKaNsgmkdhNAI0OaPx17imZ9A">
            <a:extLst>
              <a:ext uri="{FF2B5EF4-FFF2-40B4-BE49-F238E27FC236}">
                <a16:creationId xmlns:a16="http://schemas.microsoft.com/office/drawing/2014/main" id="{BBE7CBB0-3DA7-4C2E-8EC4-30C7A91E7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65" y="1939606"/>
            <a:ext cx="3600000" cy="240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lh5.googleusercontent.com/s8gQzYa-nmVN3i4GCy0ENAAilB0Dvln6uv-CANpjHmaWTmaemhTecvTWn3sqli7eOAumViyHZfCBub303ElHKg38zHhgn2k7Ot9nfOKJC4nCGaLwcZYQ4z9bm30Wo57gWwVk19QwiNY">
            <a:extLst>
              <a:ext uri="{FF2B5EF4-FFF2-40B4-BE49-F238E27FC236}">
                <a16:creationId xmlns:a16="http://schemas.microsoft.com/office/drawing/2014/main" id="{7BFAAB6D-FBA5-4E88-9D35-78B16DBFB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65" y="4340183"/>
            <a:ext cx="3600000" cy="20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422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book, thing&#10;&#10;Description generated with high confidence">
            <a:extLst>
              <a:ext uri="{FF2B5EF4-FFF2-40B4-BE49-F238E27FC236}">
                <a16:creationId xmlns:a16="http://schemas.microsoft.com/office/drawing/2014/main" id="{7DF1BDBD-4E94-427F-AE05-9C541163A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2" t="23388" r="44380" b="39130"/>
          <a:stretch/>
        </p:blipFill>
        <p:spPr>
          <a:xfrm>
            <a:off x="4484637" y="1671546"/>
            <a:ext cx="1025060" cy="24752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9E3E71-0B53-4FB2-B2E8-F5F19927BC5D}"/>
              </a:ext>
            </a:extLst>
          </p:cNvPr>
          <p:cNvSpPr txBox="1"/>
          <p:nvPr/>
        </p:nvSpPr>
        <p:spPr>
          <a:xfrm>
            <a:off x="3168152" y="404813"/>
            <a:ext cx="3569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Everybody has a dream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13512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0B647-76B6-4879-B653-9FE25DE84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pipeline in neural network implementation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40A26-7AAE-4A13-848B-2E7F047E6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9C4A81-B8DF-4FA4-9619-B85BFA325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50" y="2015175"/>
            <a:ext cx="8737982" cy="2094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ADAF09-6F94-496E-B367-EA4C7ED20199}"/>
              </a:ext>
            </a:extLst>
          </p:cNvPr>
          <p:cNvSpPr/>
          <p:nvPr/>
        </p:nvSpPr>
        <p:spPr>
          <a:xfrm>
            <a:off x="186374" y="920224"/>
            <a:ext cx="2894631" cy="543613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D3E40F-A331-462A-B113-98C8FEA13611}"/>
              </a:ext>
            </a:extLst>
          </p:cNvPr>
          <p:cNvSpPr/>
          <p:nvPr/>
        </p:nvSpPr>
        <p:spPr>
          <a:xfrm>
            <a:off x="3139247" y="920224"/>
            <a:ext cx="1741492" cy="5436132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6899F2-2E90-4F37-A728-5178F58062B4}"/>
              </a:ext>
            </a:extLst>
          </p:cNvPr>
          <p:cNvSpPr/>
          <p:nvPr/>
        </p:nvSpPr>
        <p:spPr>
          <a:xfrm>
            <a:off x="4953001" y="920224"/>
            <a:ext cx="1849670" cy="5436132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D74BE5-547D-4DE7-9541-48CF5D28933F}"/>
              </a:ext>
            </a:extLst>
          </p:cNvPr>
          <p:cNvSpPr/>
          <p:nvPr/>
        </p:nvSpPr>
        <p:spPr>
          <a:xfrm>
            <a:off x="6874933" y="920224"/>
            <a:ext cx="2775774" cy="5427318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DE392183-519C-4B7E-BB4E-1FE92810FA5A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045081649"/>
              </p:ext>
            </p:extLst>
          </p:nvPr>
        </p:nvGraphicFramePr>
        <p:xfrm>
          <a:off x="244618" y="993794"/>
          <a:ext cx="9180417" cy="939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3C49F008-01A2-487B-9064-4621E461FB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7073670"/>
              </p:ext>
            </p:extLst>
          </p:nvPr>
        </p:nvGraphicFramePr>
        <p:xfrm>
          <a:off x="244618" y="4276713"/>
          <a:ext cx="9347847" cy="2079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86744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ECCAF-41D9-436B-A72B-DF9E8DF1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Sketch of the integrated architecture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B91F1-74D7-4A90-A257-EE31C9726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9D240BB-56EF-4059-BDFD-9B52A733AAE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A year ago</a:t>
            </a:r>
            <a:endParaRPr lang="ru-RU" dirty="0"/>
          </a:p>
        </p:txBody>
      </p:sp>
      <p:pic>
        <p:nvPicPr>
          <p:cNvPr id="6" name="Shape 313">
            <a:extLst>
              <a:ext uri="{FF2B5EF4-FFF2-40B4-BE49-F238E27FC236}">
                <a16:creationId xmlns:a16="http://schemas.microsoft.com/office/drawing/2014/main" id="{0FABFBF5-00F8-4AEA-A26F-23F4F5D32640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176" y="1782447"/>
            <a:ext cx="4068115" cy="2359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85F11A-24FF-4CD1-826C-98298CDB1B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46" t="3946" r="4586"/>
          <a:stretch/>
        </p:blipFill>
        <p:spPr>
          <a:xfrm>
            <a:off x="5193095" y="790212"/>
            <a:ext cx="3873096" cy="5576509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CF999878-97CC-4518-9C5A-06E93D571676}"/>
              </a:ext>
            </a:extLst>
          </p:cNvPr>
          <p:cNvSpPr/>
          <p:nvPr/>
        </p:nvSpPr>
        <p:spPr>
          <a:xfrm rot="16200000">
            <a:off x="4583610" y="2491845"/>
            <a:ext cx="413753" cy="58040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6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ECCAF-41D9-436B-A72B-DF9E8DF1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Sketch of the integrated architecture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B91F1-74D7-4A90-A257-EE31C9726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85F11A-24FF-4CD1-826C-98298CDB1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6" t="62843" r="4586" b="-1"/>
          <a:stretch/>
        </p:blipFill>
        <p:spPr>
          <a:xfrm>
            <a:off x="1977025" y="2798005"/>
            <a:ext cx="6041048" cy="33647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0E16D0D-02A9-4FBD-8E58-609C9EF2A39E}"/>
              </a:ext>
            </a:extLst>
          </p:cNvPr>
          <p:cNvGrpSpPr/>
          <p:nvPr/>
        </p:nvGrpSpPr>
        <p:grpSpPr>
          <a:xfrm>
            <a:off x="2551953" y="821543"/>
            <a:ext cx="6006353" cy="4814269"/>
            <a:chOff x="2551953" y="821543"/>
            <a:chExt cx="6006353" cy="48142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F01EB0-A2C4-43CA-B6E0-2B3A1A916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7765" y="821543"/>
              <a:ext cx="2856268" cy="148549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FA4CE1-A47C-46CA-9252-E1184EF563C7}"/>
                </a:ext>
              </a:extLst>
            </p:cNvPr>
            <p:cNvSpPr/>
            <p:nvPr/>
          </p:nvSpPr>
          <p:spPr>
            <a:xfrm>
              <a:off x="5598090" y="2307219"/>
              <a:ext cx="27129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HRED </a:t>
              </a:r>
              <a:r>
                <a:rPr lang="ru-RU" dirty="0"/>
                <a:t>(</a:t>
              </a:r>
              <a:r>
                <a:rPr lang="ru-RU" dirty="0" err="1"/>
                <a:t>Serban</a:t>
              </a:r>
              <a:r>
                <a:rPr lang="ru-RU" dirty="0"/>
                <a:t> et.al., 2016) 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2B736E4-A5F6-4F9A-8B5B-4288B4C74745}"/>
                </a:ext>
              </a:extLst>
            </p:cNvPr>
            <p:cNvSpPr/>
            <p:nvPr/>
          </p:nvSpPr>
          <p:spPr>
            <a:xfrm>
              <a:off x="2551953" y="842682"/>
              <a:ext cx="6006353" cy="4793130"/>
            </a:xfrm>
            <a:custGeom>
              <a:avLst/>
              <a:gdLst>
                <a:gd name="connsiteX0" fmla="*/ 0 w 6006353"/>
                <a:gd name="connsiteY0" fmla="*/ 4793130 h 4793130"/>
                <a:gd name="connsiteX1" fmla="*/ 0 w 6006353"/>
                <a:gd name="connsiteY1" fmla="*/ 3197412 h 4793130"/>
                <a:gd name="connsiteX2" fmla="*/ 1129553 w 6006353"/>
                <a:gd name="connsiteY2" fmla="*/ 3197412 h 4793130"/>
                <a:gd name="connsiteX3" fmla="*/ 1129553 w 6006353"/>
                <a:gd name="connsiteY3" fmla="*/ 1978212 h 4793130"/>
                <a:gd name="connsiteX4" fmla="*/ 2964329 w 6006353"/>
                <a:gd name="connsiteY4" fmla="*/ 1978212 h 4793130"/>
                <a:gd name="connsiteX5" fmla="*/ 2964329 w 6006353"/>
                <a:gd name="connsiteY5" fmla="*/ 0 h 4793130"/>
                <a:gd name="connsiteX6" fmla="*/ 6006353 w 6006353"/>
                <a:gd name="connsiteY6" fmla="*/ 0 h 4793130"/>
                <a:gd name="connsiteX7" fmla="*/ 6006353 w 6006353"/>
                <a:gd name="connsiteY7" fmla="*/ 3030071 h 4793130"/>
                <a:gd name="connsiteX8" fmla="*/ 4046071 w 6006353"/>
                <a:gd name="connsiteY8" fmla="*/ 3030071 h 4793130"/>
                <a:gd name="connsiteX9" fmla="*/ 4046071 w 6006353"/>
                <a:gd name="connsiteY9" fmla="*/ 3842871 h 4793130"/>
                <a:gd name="connsiteX10" fmla="*/ 3633694 w 6006353"/>
                <a:gd name="connsiteY10" fmla="*/ 3842871 h 4793130"/>
                <a:gd name="connsiteX11" fmla="*/ 3633694 w 6006353"/>
                <a:gd name="connsiteY11" fmla="*/ 4787153 h 4793130"/>
                <a:gd name="connsiteX12" fmla="*/ 0 w 6006353"/>
                <a:gd name="connsiteY12" fmla="*/ 4793130 h 4793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06353" h="4793130">
                  <a:moveTo>
                    <a:pt x="0" y="4793130"/>
                  </a:moveTo>
                  <a:lnTo>
                    <a:pt x="0" y="3197412"/>
                  </a:lnTo>
                  <a:lnTo>
                    <a:pt x="1129553" y="3197412"/>
                  </a:lnTo>
                  <a:lnTo>
                    <a:pt x="1129553" y="1978212"/>
                  </a:lnTo>
                  <a:lnTo>
                    <a:pt x="2964329" y="1978212"/>
                  </a:lnTo>
                  <a:lnTo>
                    <a:pt x="2964329" y="0"/>
                  </a:lnTo>
                  <a:lnTo>
                    <a:pt x="6006353" y="0"/>
                  </a:lnTo>
                  <a:lnTo>
                    <a:pt x="6006353" y="3030071"/>
                  </a:lnTo>
                  <a:lnTo>
                    <a:pt x="4046071" y="3030071"/>
                  </a:lnTo>
                  <a:lnTo>
                    <a:pt x="4046071" y="3842871"/>
                  </a:lnTo>
                  <a:lnTo>
                    <a:pt x="3633694" y="3842871"/>
                  </a:lnTo>
                  <a:lnTo>
                    <a:pt x="3633694" y="4787153"/>
                  </a:lnTo>
                  <a:lnTo>
                    <a:pt x="0" y="4793130"/>
                  </a:lnTo>
                  <a:close/>
                </a:path>
              </a:pathLst>
            </a:cu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087369-6F0D-43D1-8300-0E00958EAF28}"/>
              </a:ext>
            </a:extLst>
          </p:cNvPr>
          <p:cNvGrpSpPr/>
          <p:nvPr/>
        </p:nvGrpSpPr>
        <p:grpSpPr>
          <a:xfrm>
            <a:off x="839788" y="842683"/>
            <a:ext cx="4218069" cy="3071906"/>
            <a:chOff x="839788" y="842683"/>
            <a:chExt cx="4218069" cy="3071906"/>
          </a:xfrm>
        </p:grpSpPr>
        <p:pic>
          <p:nvPicPr>
            <p:cNvPr id="15" name="Picture 2" descr="https://camo.githubusercontent.com/ba1c7dbbccc5dd51d4a76cc6ef849bca65a9bf4d/687474703a2f2f692e696d6775722e636f6d2f6e7638394a4c632e706e67">
              <a:extLst>
                <a:ext uri="{FF2B5EF4-FFF2-40B4-BE49-F238E27FC236}">
                  <a16:creationId xmlns:a16="http://schemas.microsoft.com/office/drawing/2014/main" id="{0FCBC872-C4E9-4BF4-80EC-FA78A20262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069" y="1002010"/>
              <a:ext cx="3071906" cy="1304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E5CF66-3792-4A53-95C1-323260D1C30F}"/>
                </a:ext>
              </a:extLst>
            </p:cNvPr>
            <p:cNvSpPr/>
            <p:nvPr/>
          </p:nvSpPr>
          <p:spPr>
            <a:xfrm>
              <a:off x="893733" y="2307219"/>
              <a:ext cx="3952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Memory Networks (Weston et.al., 2015)</a:t>
              </a:r>
              <a:endParaRPr lang="ru-RU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0513C7-E003-41C1-9F40-84A652202D0F}"/>
                </a:ext>
              </a:extLst>
            </p:cNvPr>
            <p:cNvSpPr/>
            <p:nvPr/>
          </p:nvSpPr>
          <p:spPr>
            <a:xfrm>
              <a:off x="839788" y="842683"/>
              <a:ext cx="4218069" cy="3071906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556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ECCAF-41D9-436B-A72B-DF9E8DF1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Sketch of the integrated architecture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B91F1-74D7-4A90-A257-EE31C9726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85045-898F-4C00-B189-FACA0B6E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78" y="789659"/>
            <a:ext cx="8114387" cy="59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32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E3B9-4BEE-40FE-A531-8B92EDAA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Modularity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7DD74-11D7-45F4-B480-9220B917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D5B97B-6089-49F9-969B-304A0E0A930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t="7065"/>
          <a:stretch/>
        </p:blipFill>
        <p:spPr>
          <a:xfrm>
            <a:off x="175952" y="1727553"/>
            <a:ext cx="3130418" cy="26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D19F98-CE17-4BCE-BFF2-755E188D7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019"/>
          <a:stretch/>
        </p:blipFill>
        <p:spPr>
          <a:xfrm>
            <a:off x="6694757" y="1469562"/>
            <a:ext cx="2960475" cy="3373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76972-9D17-4A57-B8E6-2CF125394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28"/>
          <a:stretch/>
        </p:blipFill>
        <p:spPr>
          <a:xfrm>
            <a:off x="3338162" y="1469562"/>
            <a:ext cx="3120880" cy="29635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E47936-7CCE-496F-80E6-13955934E89C}"/>
              </a:ext>
            </a:extLst>
          </p:cNvPr>
          <p:cNvSpPr/>
          <p:nvPr/>
        </p:nvSpPr>
        <p:spPr>
          <a:xfrm>
            <a:off x="300038" y="5897429"/>
            <a:ext cx="8687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Kyunghyun</a:t>
            </a:r>
            <a:r>
              <a:rPr lang="en-US" sz="1200" dirty="0"/>
              <a:t> Cho (2017)</a:t>
            </a:r>
            <a:r>
              <a:rPr lang="ru-RU" sz="1200" dirty="0"/>
              <a:t> </a:t>
            </a:r>
            <a:r>
              <a:rPr lang="en-US" sz="1200" i="1" dirty="0"/>
              <a:t>Deep Learning: a Next Step?</a:t>
            </a:r>
            <a:endParaRPr lang="ru-RU" sz="1200" i="1" dirty="0"/>
          </a:p>
          <a:p>
            <a:r>
              <a:rPr lang="ru-RU" sz="1200" dirty="0"/>
              <a:t>https://drive.google.com/file/d/0B16RwCMQqrtdVWVGTE5LcWtwTzA/view</a:t>
            </a:r>
          </a:p>
        </p:txBody>
      </p:sp>
    </p:spTree>
    <p:extLst>
      <p:ext uri="{BB962C8B-B14F-4D97-AF65-F5344CB8AC3E}">
        <p14:creationId xmlns:p14="http://schemas.microsoft.com/office/powerpoint/2010/main" val="932297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6577E-B32F-4F46-91E3-6FCC4705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DeepPavlov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950277-4029-44A1-A27C-3FA2351A9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6AC4A27-60DC-4D0A-ABB9-6D45B50FA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157798"/>
              </p:ext>
            </p:extLst>
          </p:nvPr>
        </p:nvGraphicFramePr>
        <p:xfrm>
          <a:off x="1451329" y="1915238"/>
          <a:ext cx="7011238" cy="41148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65501">
                  <a:extLst>
                    <a:ext uri="{9D8B030D-6E8A-4147-A177-3AD203B41FA5}">
                      <a16:colId xmlns:a16="http://schemas.microsoft.com/office/drawing/2014/main" val="2510329085"/>
                    </a:ext>
                  </a:extLst>
                </a:gridCol>
                <a:gridCol w="1857921">
                  <a:extLst>
                    <a:ext uri="{9D8B030D-6E8A-4147-A177-3AD203B41FA5}">
                      <a16:colId xmlns:a16="http://schemas.microsoft.com/office/drawing/2014/main" val="1717849119"/>
                    </a:ext>
                  </a:extLst>
                </a:gridCol>
                <a:gridCol w="1308576">
                  <a:extLst>
                    <a:ext uri="{9D8B030D-6E8A-4147-A177-3AD203B41FA5}">
                      <a16:colId xmlns:a16="http://schemas.microsoft.com/office/drawing/2014/main" val="3389383965"/>
                    </a:ext>
                  </a:extLst>
                </a:gridCol>
                <a:gridCol w="1679240">
                  <a:extLst>
                    <a:ext uri="{9D8B030D-6E8A-4147-A177-3AD203B41FA5}">
                      <a16:colId xmlns:a16="http://schemas.microsoft.com/office/drawing/2014/main" val="361757655"/>
                    </a:ext>
                  </a:extLst>
                </a:gridCol>
              </a:tblGrid>
              <a:tr h="2881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Task-Oriented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Factoid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Chit-Chat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47218"/>
                  </a:ext>
                </a:extLst>
              </a:tr>
              <a:tr h="360147">
                <a:tc>
                  <a:txBody>
                    <a:bodyPr/>
                    <a:lstStyle/>
                    <a:p>
                      <a:r>
                        <a:rPr lang="en-US" sz="1400" dirty="0"/>
                        <a:t>Named Entity Recognition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5526201"/>
                  </a:ext>
                </a:extLst>
              </a:tr>
              <a:tr h="360147">
                <a:tc>
                  <a:txBody>
                    <a:bodyPr/>
                    <a:lstStyle/>
                    <a:p>
                      <a:r>
                        <a:rPr lang="en-US" sz="1400" dirty="0"/>
                        <a:t>Coreference resolution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0136705"/>
                  </a:ext>
                </a:extLst>
              </a:tr>
              <a:tr h="360147">
                <a:tc>
                  <a:txBody>
                    <a:bodyPr/>
                    <a:lstStyle/>
                    <a:p>
                      <a:r>
                        <a:rPr lang="en-US" sz="1400" dirty="0"/>
                        <a:t>Paraphrase detection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0423894"/>
                  </a:ext>
                </a:extLst>
              </a:tr>
              <a:tr h="360147">
                <a:tc>
                  <a:txBody>
                    <a:bodyPr/>
                    <a:lstStyle/>
                    <a:p>
                      <a:r>
                        <a:rPr lang="en-US" sz="1400" dirty="0"/>
                        <a:t>Insults detection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0124186"/>
                  </a:ext>
                </a:extLst>
              </a:tr>
              <a:tr h="360147">
                <a:tc>
                  <a:txBody>
                    <a:bodyPr/>
                    <a:lstStyle/>
                    <a:p>
                      <a:r>
                        <a:rPr lang="en" sz="1400" dirty="0"/>
                        <a:t> </a:t>
                      </a:r>
                      <a:r>
                        <a:rPr lang="en-US" sz="1400" dirty="0"/>
                        <a:t>Q&amp;A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126806"/>
                  </a:ext>
                </a:extLst>
              </a:tr>
              <a:tr h="360147">
                <a:tc>
                  <a:txBody>
                    <a:bodyPr/>
                    <a:lstStyle/>
                    <a:p>
                      <a:r>
                        <a:rPr lang="en-US" sz="1400" dirty="0"/>
                        <a:t>Interactive Querying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2474913"/>
                  </a:ext>
                </a:extLst>
              </a:tr>
              <a:tr h="360147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Memory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4600313"/>
                  </a:ext>
                </a:extLst>
              </a:tr>
              <a:tr h="360147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Dialogue Policy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77524"/>
                  </a:ext>
                </a:extLst>
              </a:tr>
              <a:tr h="360147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…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2197486"/>
                  </a:ext>
                </a:extLst>
              </a:tr>
              <a:tr h="360147">
                <a:tc>
                  <a:txBody>
                    <a:bodyPr/>
                    <a:lstStyle/>
                    <a:p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DSTC-2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SQuAD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reddit</a:t>
                      </a:r>
                      <a:endParaRPr lang="ru-RU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4106220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F02526-46F7-4F2C-826E-DF12224CAAD5}"/>
              </a:ext>
            </a:extLst>
          </p:cNvPr>
          <p:cNvSpPr/>
          <p:nvPr/>
        </p:nvSpPr>
        <p:spPr>
          <a:xfrm>
            <a:off x="3826502" y="1351214"/>
            <a:ext cx="1456050" cy="4799143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t"/>
          <a:lstStyle/>
          <a:p>
            <a:pPr algn="ctr"/>
            <a:r>
              <a:rPr lang="en-US" dirty="0"/>
              <a:t>T Agent</a:t>
            </a:r>
            <a:endParaRPr lang="ru-RU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CA62D2-B4AE-4AFF-9B3D-097DD3C80E5A}"/>
              </a:ext>
            </a:extLst>
          </p:cNvPr>
          <p:cNvSpPr/>
          <p:nvPr/>
        </p:nvSpPr>
        <p:spPr>
          <a:xfrm>
            <a:off x="5416509" y="1351215"/>
            <a:ext cx="1456050" cy="4799142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t"/>
          <a:lstStyle/>
          <a:p>
            <a:pPr algn="ctr"/>
            <a:r>
              <a:rPr lang="en-US" dirty="0"/>
              <a:t>F Agent</a:t>
            </a:r>
            <a:endParaRPr lang="ru-RU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D4D353-0941-4E32-95BD-7FD26CAFD6C0}"/>
              </a:ext>
            </a:extLst>
          </p:cNvPr>
          <p:cNvSpPr/>
          <p:nvPr/>
        </p:nvSpPr>
        <p:spPr>
          <a:xfrm>
            <a:off x="6994867" y="1352671"/>
            <a:ext cx="1397810" cy="4797686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t"/>
          <a:lstStyle/>
          <a:p>
            <a:pPr algn="ctr"/>
            <a:r>
              <a:rPr lang="en-US" dirty="0"/>
              <a:t>C Agent</a:t>
            </a:r>
            <a:endParaRPr lang="ru-RU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6B5907-97DC-45AB-983F-C38CCFB1A9A5}"/>
              </a:ext>
            </a:extLst>
          </p:cNvPr>
          <p:cNvSpPr/>
          <p:nvPr/>
        </p:nvSpPr>
        <p:spPr>
          <a:xfrm>
            <a:off x="3756613" y="879455"/>
            <a:ext cx="4705954" cy="5410683"/>
          </a:xfrm>
          <a:prstGeom prst="roundRect">
            <a:avLst>
              <a:gd name="adj" fmla="val 3649"/>
            </a:avLst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t"/>
          <a:lstStyle/>
          <a:p>
            <a:pPr algn="ctr"/>
            <a:r>
              <a:rPr lang="en-US" dirty="0"/>
              <a:t>S Agent</a:t>
            </a:r>
            <a:endParaRPr lang="ru-RU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934305-7FAC-4FFC-B5F3-C0E775A4737D}"/>
              </a:ext>
            </a:extLst>
          </p:cNvPr>
          <p:cNvSpPr/>
          <p:nvPr/>
        </p:nvSpPr>
        <p:spPr>
          <a:xfrm>
            <a:off x="797917" y="2149131"/>
            <a:ext cx="2836388" cy="3611007"/>
          </a:xfrm>
          <a:prstGeom prst="roundRect">
            <a:avLst>
              <a:gd name="adj" fmla="val 8043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vert270" rtlCol="0" anchor="t"/>
          <a:lstStyle/>
          <a:p>
            <a:pPr algn="ctr"/>
            <a:r>
              <a:rPr lang="en-US" dirty="0"/>
              <a:t>Modules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917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04C95-1660-4D89-BE46-883A899D1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DeepPavlov</a:t>
            </a:r>
            <a:r>
              <a:rPr lang="en-US" dirty="0"/>
              <a:t> Open Source Library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7F7A61-CDEB-4230-B0D9-EF3B8FF52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17FACA-0F8B-424C-8FD5-97E302CB4AD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t="8075" b="7959"/>
          <a:stretch/>
        </p:blipFill>
        <p:spPr>
          <a:xfrm>
            <a:off x="107783" y="856079"/>
            <a:ext cx="9690434" cy="542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86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27320-F9F2-41D0-AB7B-6DFF90B45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results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BD4AB5-091D-46F3-A904-397198E7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65CDD-71FB-4E18-84FD-232002BDC62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5282" y="1003851"/>
            <a:ext cx="8413903" cy="526011"/>
          </a:xfrm>
        </p:spPr>
        <p:txBody>
          <a:bodyPr/>
          <a:lstStyle/>
          <a:p>
            <a:r>
              <a:rPr lang="en-US" dirty="0"/>
              <a:t>Named entity recognition in Russian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1F790-FAC0-4321-B4D2-BC18EC3C0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083" y="1560659"/>
            <a:ext cx="5712453" cy="39273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33CF5D-1492-4AE8-9F72-6B888C428CCE}"/>
              </a:ext>
            </a:extLst>
          </p:cNvPr>
          <p:cNvSpPr/>
          <p:nvPr/>
        </p:nvSpPr>
        <p:spPr>
          <a:xfrm>
            <a:off x="4073769" y="5676093"/>
            <a:ext cx="5601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err="1"/>
              <a:t>Anh</a:t>
            </a:r>
            <a:r>
              <a:rPr lang="ru-RU" sz="900" dirty="0"/>
              <a:t> L., </a:t>
            </a:r>
            <a:r>
              <a:rPr lang="ru-RU" sz="900" dirty="0" err="1"/>
              <a:t>Arkhipov</a:t>
            </a:r>
            <a:r>
              <a:rPr lang="ru-RU" sz="900" dirty="0"/>
              <a:t> M., Burtsev M.</a:t>
            </a:r>
            <a:r>
              <a:rPr lang="en-US" sz="900" dirty="0"/>
              <a:t> </a:t>
            </a:r>
            <a:r>
              <a:rPr lang="ru-RU" sz="900" dirty="0" err="1"/>
              <a:t>Application</a:t>
            </a:r>
            <a:r>
              <a:rPr lang="ru-RU" sz="900" dirty="0"/>
              <a:t> </a:t>
            </a:r>
            <a:r>
              <a:rPr lang="ru-RU" sz="900" dirty="0" err="1"/>
              <a:t>of</a:t>
            </a:r>
            <a:r>
              <a:rPr lang="ru-RU" sz="900" dirty="0"/>
              <a:t> a </a:t>
            </a:r>
            <a:r>
              <a:rPr lang="ru-RU" sz="900" dirty="0" err="1"/>
              <a:t>Hybrid</a:t>
            </a:r>
            <a:r>
              <a:rPr lang="ru-RU" sz="900" dirty="0"/>
              <a:t> </a:t>
            </a:r>
            <a:r>
              <a:rPr lang="ru-RU" sz="900" dirty="0" err="1"/>
              <a:t>Bi</a:t>
            </a:r>
            <a:r>
              <a:rPr lang="ru-RU" sz="900" dirty="0"/>
              <a:t>-LSTM-CRF </a:t>
            </a:r>
            <a:r>
              <a:rPr lang="ru-RU" sz="900" dirty="0" err="1"/>
              <a:t>model</a:t>
            </a:r>
            <a:r>
              <a:rPr lang="ru-RU" sz="900" dirty="0"/>
              <a:t> </a:t>
            </a:r>
            <a:r>
              <a:rPr lang="ru-RU" sz="900" dirty="0" err="1"/>
              <a:t>to</a:t>
            </a:r>
            <a:r>
              <a:rPr lang="en-US" sz="900" dirty="0"/>
              <a:t> </a:t>
            </a:r>
            <a:r>
              <a:rPr lang="ru-RU" sz="900" dirty="0" err="1"/>
              <a:t>the</a:t>
            </a:r>
            <a:r>
              <a:rPr lang="ru-RU" sz="900" dirty="0"/>
              <a:t> </a:t>
            </a:r>
            <a:r>
              <a:rPr lang="ru-RU" sz="900" dirty="0" err="1"/>
              <a:t>task</a:t>
            </a:r>
            <a:r>
              <a:rPr lang="ru-RU" sz="900" dirty="0"/>
              <a:t> </a:t>
            </a:r>
            <a:r>
              <a:rPr lang="ru-RU" sz="900" dirty="0" err="1"/>
              <a:t>of</a:t>
            </a:r>
            <a:r>
              <a:rPr lang="ru-RU" sz="900" dirty="0"/>
              <a:t> </a:t>
            </a:r>
            <a:r>
              <a:rPr lang="ru-RU" sz="900" dirty="0" err="1"/>
              <a:t>Russian</a:t>
            </a:r>
            <a:r>
              <a:rPr lang="ru-RU" sz="900" dirty="0"/>
              <a:t> </a:t>
            </a:r>
            <a:r>
              <a:rPr lang="ru-RU" sz="900" dirty="0" err="1"/>
              <a:t>Named</a:t>
            </a:r>
            <a:r>
              <a:rPr lang="ru-RU" sz="900" dirty="0"/>
              <a:t> </a:t>
            </a:r>
            <a:r>
              <a:rPr lang="ru-RU" sz="900" dirty="0" err="1"/>
              <a:t>Entity</a:t>
            </a:r>
            <a:r>
              <a:rPr lang="ru-RU" sz="900" dirty="0"/>
              <a:t> </a:t>
            </a:r>
            <a:r>
              <a:rPr lang="ru-RU" sz="900" dirty="0" err="1"/>
              <a:t>Recognition</a:t>
            </a:r>
            <a:r>
              <a:rPr lang="en-US" sz="900" dirty="0"/>
              <a:t> // In proc. AINL, 2017</a:t>
            </a:r>
            <a:endParaRPr lang="ru-RU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A81C2-5593-4AD8-AB61-5709A397D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959" y="2017870"/>
            <a:ext cx="2418642" cy="301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74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09D2F-88E7-42BE-8407-8161C8010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results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EC0E41-C014-4EA3-9D28-9B3EE8095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D31AD8-7401-4402-B6BF-055EB790C0C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Intent recognition</a:t>
            </a:r>
            <a:endParaRPr lang="ru-RU" dirty="0"/>
          </a:p>
        </p:txBody>
      </p:sp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5B2F4AD-F39D-4AD3-A22B-9E6974E71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86" y="1766838"/>
            <a:ext cx="7061173" cy="42947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D3D438-635B-4A57-BBFF-D80EF19BC3CF}"/>
              </a:ext>
            </a:extLst>
          </p:cNvPr>
          <p:cNvSpPr/>
          <p:nvPr/>
        </p:nvSpPr>
        <p:spPr>
          <a:xfrm>
            <a:off x="2297724" y="1828800"/>
            <a:ext cx="1443607" cy="4354286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b"/>
          <a:lstStyle/>
          <a:p>
            <a:pPr algn="ctr"/>
            <a:r>
              <a:rPr lang="en-US" dirty="0" err="1"/>
              <a:t>DeepPavlov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395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159FA-B68A-4AE0-9FC8-8DDF20D04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910246-1718-4D50-A97F-9BA2E60DE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80A59-324C-4CEF-91A2-8340AFF992A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How to set goals in Task-Oriented neural end-to-end system?</a:t>
            </a:r>
          </a:p>
          <a:p>
            <a:r>
              <a:rPr lang="en-US" dirty="0"/>
              <a:t>How to build a user model and integrate it with a dialogue agent?</a:t>
            </a:r>
          </a:p>
          <a:p>
            <a:r>
              <a:rPr lang="en-US" dirty="0"/>
              <a:t>How to plan a dialogue with NN and RL implementation?</a:t>
            </a:r>
          </a:p>
          <a:p>
            <a:r>
              <a:rPr lang="en-US" dirty="0"/>
              <a:t>How to evaluate dialogue systems?</a:t>
            </a:r>
          </a:p>
          <a:p>
            <a:r>
              <a:rPr lang="en-US" dirty="0"/>
              <a:t>How to balance goal-directedness with engagement?</a:t>
            </a:r>
          </a:p>
          <a:p>
            <a:r>
              <a:rPr lang="en-US" dirty="0"/>
              <a:t>How to integrate external information from DB, KB, IR un a dialogue?</a:t>
            </a:r>
          </a:p>
          <a:p>
            <a:r>
              <a:rPr lang="en-US" dirty="0"/>
              <a:t>How to integrate modules and train integrated system?</a:t>
            </a:r>
          </a:p>
          <a:p>
            <a:r>
              <a:rPr lang="en-US" dirty="0"/>
              <a:t>How to transfer knowledge from task to task?</a:t>
            </a:r>
          </a:p>
          <a:p>
            <a:r>
              <a:rPr lang="en-US" dirty="0"/>
              <a:t>How to learn on-line?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09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A0273B2-B938-4526-B6D4-411A475814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9FFAE9F6-8D5A-4852-982C-A6C75E5664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9" descr="A picture containing text, book, thing&#10;&#10;Description generated with high confidence">
            <a:extLst>
              <a:ext uri="{FF2B5EF4-FFF2-40B4-BE49-F238E27FC236}">
                <a16:creationId xmlns:a16="http://schemas.microsoft.com/office/drawing/2014/main" id="{EE4C7342-517A-433D-80B4-464B78868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6" b="-204"/>
          <a:stretch/>
        </p:blipFill>
        <p:spPr>
          <a:xfrm>
            <a:off x="0" y="128132"/>
            <a:ext cx="9906000" cy="6616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7F2099-0C00-46B1-8CA0-D6D99BE0C062}"/>
              </a:ext>
            </a:extLst>
          </p:cNvPr>
          <p:cNvSpPr txBox="1"/>
          <p:nvPr/>
        </p:nvSpPr>
        <p:spPr>
          <a:xfrm>
            <a:off x="3536554" y="263876"/>
            <a:ext cx="2832891" cy="523220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A dream about AI.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28873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92FFC-E26F-4A06-9CB5-6E7372317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318" y="129676"/>
            <a:ext cx="7772400" cy="3224392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Telegram @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</a:rPr>
              <a:t>ConvaiBot</a:t>
            </a:r>
            <a:endParaRPr lang="en-US" sz="4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hlinkClick r:id="rId2"/>
              </a:rPr>
              <a:t>http://t.me/ConvaiBot</a:t>
            </a:r>
            <a:endParaRPr lang="en-US" sz="4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Web page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hlinkClick r:id="rId3"/>
              </a:rPr>
              <a:t>http://convai.io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Dialog dataset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hlinkClick r:id="rId4"/>
              </a:rPr>
              <a:t>http://convai.io/data/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Preview of your QR Code">
            <a:extLst>
              <a:ext uri="{FF2B5EF4-FFF2-40B4-BE49-F238E27FC236}">
                <a16:creationId xmlns:a16="http://schemas.microsoft.com/office/drawing/2014/main" id="{D6B35AB4-EFF7-4C72-AC9A-DF726045F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67" y="129676"/>
            <a:ext cx="1799880" cy="179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9731C6-F9E0-4DB2-A4AE-14CDF996B7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14"/>
          <a:stretch/>
        </p:blipFill>
        <p:spPr>
          <a:xfrm>
            <a:off x="748895" y="2734396"/>
            <a:ext cx="8408211" cy="412360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3A7150-6660-487B-A5E0-E7F63EB9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689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5E688-20C0-44C8-8BE5-37752DBC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806E58-FD79-4A59-AE3A-7B7251F6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FB0EA5-F68E-4535-95D3-8640A22E90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5282" y="1003851"/>
            <a:ext cx="8222563" cy="5179235"/>
          </a:xfrm>
        </p:spPr>
        <p:txBody>
          <a:bodyPr/>
          <a:lstStyle/>
          <a:p>
            <a:r>
              <a:rPr lang="en-US" dirty="0"/>
              <a:t>Textual user interface is becoming more and more intelligent</a:t>
            </a:r>
          </a:p>
          <a:p>
            <a:r>
              <a:rPr lang="en-US" dirty="0"/>
              <a:t>Conversational intelligence evolves from modular towards end-to-end architectures</a:t>
            </a:r>
          </a:p>
          <a:p>
            <a:r>
              <a:rPr lang="en-US" dirty="0" err="1"/>
              <a:t>iPavlov</a:t>
            </a:r>
            <a:r>
              <a:rPr lang="en-US" dirty="0"/>
              <a:t> is R&amp;D project with the goal to speed up prototyping of dialogue system for business and research</a:t>
            </a:r>
          </a:p>
          <a:p>
            <a:r>
              <a:rPr lang="en-US" dirty="0" err="1"/>
              <a:t>DeepPavlov</a:t>
            </a:r>
            <a:r>
              <a:rPr lang="en-US" dirty="0"/>
              <a:t> is an open source framework for the conversational intelligence</a:t>
            </a:r>
          </a:p>
          <a:p>
            <a:pPr lvl="1"/>
            <a:r>
              <a:rPr lang="en-US" dirty="0"/>
              <a:t>Repository of architectures for dialogue agents</a:t>
            </a:r>
          </a:p>
          <a:p>
            <a:pPr lvl="1"/>
            <a:r>
              <a:rPr lang="en-US" dirty="0"/>
              <a:t>Neural network components implementing NLU, DST, Policy, NLG and their combinations</a:t>
            </a:r>
          </a:p>
          <a:p>
            <a:r>
              <a:rPr lang="en-US" dirty="0"/>
              <a:t>NIPS conversational challenge is an attempt to address the problem with dialogue systems evaluation</a:t>
            </a:r>
          </a:p>
          <a:p>
            <a:r>
              <a:rPr lang="en-US" dirty="0"/>
              <a:t>Integration of IR and CI is the next step towards AI</a:t>
            </a:r>
            <a:endParaRPr lang="ru-RU" dirty="0"/>
          </a:p>
          <a:p>
            <a:pPr marL="0" indent="0">
              <a:buNone/>
            </a:pPr>
            <a:endParaRPr lang="en-US" dirty="0"/>
          </a:p>
          <a:p>
            <a:pPr lvl="1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52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406D82F-DFC5-454F-956C-DDA04AB091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07FB41-E0EA-4A4F-85A4-2A9A884929D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249613" y="6411913"/>
            <a:ext cx="6656387" cy="365125"/>
          </a:xfrm>
        </p:spPr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pic>
        <p:nvPicPr>
          <p:cNvPr id="11" name="Picture 10" descr="A group of people sitting at a desk&#10;&#10;Description generated with high confidence">
            <a:extLst>
              <a:ext uri="{FF2B5EF4-FFF2-40B4-BE49-F238E27FC236}">
                <a16:creationId xmlns:a16="http://schemas.microsoft.com/office/drawing/2014/main" id="{22025B7C-10EC-4E64-BFF8-C09939043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773"/>
            <a:ext cx="9906000" cy="1985612"/>
          </a:xfrm>
          <a:prstGeom prst="rect">
            <a:avLst/>
          </a:prstGeom>
        </p:spPr>
      </p:pic>
      <p:pic>
        <p:nvPicPr>
          <p:cNvPr id="13" name="Content Placeholder 4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78F2B929-44F3-4058-B2E8-FFC4252ED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9" b="4457"/>
          <a:stretch/>
        </p:blipFill>
        <p:spPr>
          <a:xfrm>
            <a:off x="92317" y="3081246"/>
            <a:ext cx="5487868" cy="3300900"/>
          </a:xfrm>
          <a:prstGeom prst="rect">
            <a:avLst/>
          </a:prstGeom>
        </p:spPr>
      </p:pic>
      <p:pic>
        <p:nvPicPr>
          <p:cNvPr id="14" name="Content Placeholder 4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EBFB4E4F-EAB6-4E71-B572-D42CBC8D7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" b="79751"/>
          <a:stretch/>
        </p:blipFill>
        <p:spPr>
          <a:xfrm>
            <a:off x="1924657" y="87907"/>
            <a:ext cx="6056686" cy="961866"/>
          </a:xfrm>
          <a:prstGeom prst="rect">
            <a:avLst/>
          </a:prstGeo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77B11505-52EA-41D3-BC98-3D0C48E01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4693" y="3429000"/>
            <a:ext cx="4601308" cy="1314450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4"/>
              </a:rPr>
              <a:t>https://github.com/deepmipt/deeppavlov/</a:t>
            </a:r>
            <a:r>
              <a:rPr lang="en-US" sz="2000" dirty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96407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82172-E281-499C-B35D-281A94A549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61A35-5923-4D66-816A-6585438629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FD47F47E-2A0D-4B96-8662-E83C6E14E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906000" cy="66040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F034A7BC-D7C3-4C3C-B980-991C247364F9}"/>
              </a:ext>
            </a:extLst>
          </p:cNvPr>
          <p:cNvSpPr/>
          <p:nvPr/>
        </p:nvSpPr>
        <p:spPr>
          <a:xfrm>
            <a:off x="3209136" y="879454"/>
            <a:ext cx="2277264" cy="1671547"/>
          </a:xfrm>
          <a:prstGeom prst="wedgeEllipseCallout">
            <a:avLst>
              <a:gd name="adj1" fmla="val -58363"/>
              <a:gd name="adj2" fmla="val 6661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is the shortest path to AI</a:t>
            </a:r>
            <a:r>
              <a:rPr lang="ru-RU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0402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F5A32C-44E1-42BC-A405-FD1AB5EB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570241-D719-493D-9983-418A90C6D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A picture containing book, text&#10;&#10;Description generated with very high confidence">
            <a:extLst>
              <a:ext uri="{FF2B5EF4-FFF2-40B4-BE49-F238E27FC236}">
                <a16:creationId xmlns:a16="http://schemas.microsoft.com/office/drawing/2014/main" id="{09E4E9B6-809F-49A8-9882-1441406D9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25"/>
            <a:ext cx="9906000" cy="660234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EC0BE2-1448-4F1D-AF1C-93AD0BFAD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53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0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AE46-811C-4C01-B7DB-E95BE286BB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C77D6-A662-4EC1-8DB5-A2B1E5E8B1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E80F6AA-EBBE-41BD-B6EA-C2939E7C5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8" t="3192" r="28447" b="66382"/>
          <a:stretch/>
        </p:blipFill>
        <p:spPr>
          <a:xfrm>
            <a:off x="3541116" y="337804"/>
            <a:ext cx="3546940" cy="20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22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AE46-811C-4C01-B7DB-E95BE286BB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C77D6-A662-4EC1-8DB5-A2B1E5E8B1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E80F6AA-EBBE-41BD-B6EA-C2939E7C5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906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0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DC0C2-530C-4A71-AE8A-59F1FB840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R&amp;D </a:t>
            </a:r>
            <a:r>
              <a:rPr lang="en-US" dirty="0"/>
              <a:t>Landscape in Conversational Intelligence</a:t>
            </a:r>
            <a:endParaRPr lang="ru-R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99228A-D909-40C9-AE67-CBDE2D18D8C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" dirty="0"/>
              <a:t>Conversational Intelligence</a:t>
            </a:r>
            <a:endParaRPr lang="ru-RU" dirty="0"/>
          </a:p>
          <a:p>
            <a:pPr lvl="1"/>
            <a:r>
              <a:rPr lang="en-US" dirty="0"/>
              <a:t>Complex real world problem</a:t>
            </a:r>
          </a:p>
          <a:p>
            <a:pPr lvl="1"/>
            <a:r>
              <a:rPr lang="en-US" dirty="0"/>
              <a:t>Can be decomposed into simpler tasks - NLU, DM, NLG</a:t>
            </a:r>
          </a:p>
          <a:p>
            <a:pPr lvl="1"/>
            <a:r>
              <a:rPr lang="en-US" dirty="0"/>
              <a:t>Big amount of data is available</a:t>
            </a:r>
          </a:p>
          <a:p>
            <a:pPr lvl="1"/>
            <a:r>
              <a:rPr lang="en-US" dirty="0"/>
              <a:t>Immediate application in industry</a:t>
            </a:r>
          </a:p>
          <a:p>
            <a:pPr lvl="1"/>
            <a:r>
              <a:rPr lang="en-US" dirty="0"/>
              <a:t>A step towards solving AI</a:t>
            </a:r>
          </a:p>
          <a:p>
            <a:r>
              <a:rPr lang="en-US" dirty="0"/>
              <a:t>Promise of deep learning :</a:t>
            </a:r>
          </a:p>
          <a:p>
            <a:pPr lvl="1"/>
            <a:r>
              <a:rPr lang="en-US" dirty="0"/>
              <a:t>recurrent neural networks for the generation of sequences, and</a:t>
            </a:r>
          </a:p>
          <a:p>
            <a:pPr lvl="1"/>
            <a:r>
              <a:rPr lang="en-US" dirty="0"/>
              <a:t>attention and reinforcement learning for the dialogue planning</a:t>
            </a:r>
            <a:r>
              <a:rPr lang="ru-RU" dirty="0"/>
              <a:t> .</a:t>
            </a:r>
          </a:p>
          <a:p>
            <a:pPr lvl="1"/>
            <a:endParaRPr lang="ru-RU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88E03DE-FCCE-4871-8FAF-5AA5ED0E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247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D8E90-1EB1-4C14-B44F-6A1A083A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Textual exchange dominates digital communication</a:t>
            </a:r>
            <a:endParaRPr lang="ru-R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311A47-C645-424A-BDBE-180CA6BC9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2nd Winter School on Data Analytics 2017</a:t>
            </a:r>
            <a:endParaRPr lang="ru-RU" dirty="0"/>
          </a:p>
        </p:txBody>
      </p:sp>
      <p:pic>
        <p:nvPicPr>
          <p:cNvPr id="3076" name="Picture 4" descr="http://zen.up.n.seesaa.net/zen/image/SocialNetworkvsMessagingApps2015.png?d=a27">
            <a:extLst>
              <a:ext uri="{FF2B5EF4-FFF2-40B4-BE49-F238E27FC236}">
                <a16:creationId xmlns:a16="http://schemas.microsoft.com/office/drawing/2014/main" id="{52A71E04-10CD-4F71-88AF-6BB339A8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161" y="1092987"/>
            <a:ext cx="6396836" cy="483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925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НТИ 2">
      <a:dk1>
        <a:srgbClr val="0C0C0C"/>
      </a:dk1>
      <a:lt1>
        <a:srgbClr val="FFFFFF"/>
      </a:lt1>
      <a:dk2>
        <a:srgbClr val="003462"/>
      </a:dk2>
      <a:lt2>
        <a:srgbClr val="FFFFFF"/>
      </a:lt2>
      <a:accent1>
        <a:srgbClr val="87A1B2"/>
      </a:accent1>
      <a:accent2>
        <a:srgbClr val="B3CFDE"/>
      </a:accent2>
      <a:accent3>
        <a:srgbClr val="C8B1AC"/>
      </a:accent3>
      <a:accent4>
        <a:srgbClr val="F7593B"/>
      </a:accent4>
      <a:accent5>
        <a:srgbClr val="FFC072"/>
      </a:accent5>
      <a:accent6>
        <a:srgbClr val="D9D9D9"/>
      </a:accent6>
      <a:hlink>
        <a:srgbClr val="8E708F"/>
      </a:hlink>
      <a:folHlink>
        <a:srgbClr val="68BBCB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12684</TotalTime>
  <Words>1091</Words>
  <Application>Microsoft Office PowerPoint</Application>
  <PresentationFormat>A4 Paper (210x297 mm)</PresentationFormat>
  <Paragraphs>228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Chevin Pro Light</vt:lpstr>
      <vt:lpstr>Chevin Pro Thin</vt:lpstr>
      <vt:lpstr>Wingdings</vt:lpstr>
      <vt:lpstr>Тема Office</vt:lpstr>
      <vt:lpstr>iPavlov: Conversational Intelligence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R&amp;D Landscape in Conversational Intelligence</vt:lpstr>
      <vt:lpstr>Textual exchange dominates digital communication</vt:lpstr>
      <vt:lpstr>Conversational interface to seamlessly plug in human communication </vt:lpstr>
      <vt:lpstr>iPavlov project</vt:lpstr>
      <vt:lpstr>iPavlov project</vt:lpstr>
      <vt:lpstr>Stakeholders</vt:lpstr>
      <vt:lpstr>iPavlov project</vt:lpstr>
      <vt:lpstr>Workpackages</vt:lpstr>
      <vt:lpstr>Modular dialog system</vt:lpstr>
      <vt:lpstr>Promise of deep neural nets</vt:lpstr>
      <vt:lpstr>PowerPoint Presentation</vt:lpstr>
      <vt:lpstr>Evolution of Neuro NLP Architectures</vt:lpstr>
      <vt:lpstr>Traditional pipeline in neural network implementation</vt:lpstr>
      <vt:lpstr>Sketch of the integrated architecture</vt:lpstr>
      <vt:lpstr>Sketch of the integrated architecture</vt:lpstr>
      <vt:lpstr>Sketch of the integrated architecture</vt:lpstr>
      <vt:lpstr>Modularity</vt:lpstr>
      <vt:lpstr>DeepPavlov</vt:lpstr>
      <vt:lpstr>DeepPavlov Open Source Library</vt:lpstr>
      <vt:lpstr>Some results</vt:lpstr>
      <vt:lpstr>Some results</vt:lpstr>
      <vt:lpstr>Challenges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Буассонад Георгий Владимирович</dc:creator>
  <cp:lastModifiedBy>Mikhail Burtsev</cp:lastModifiedBy>
  <cp:revision>550</cp:revision>
  <dcterms:created xsi:type="dcterms:W3CDTF">2016-03-23T11:46:06Z</dcterms:created>
  <dcterms:modified xsi:type="dcterms:W3CDTF">2017-11-03T08:13:18Z</dcterms:modified>
</cp:coreProperties>
</file>