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59" r:id="rId4"/>
    <p:sldId id="270" r:id="rId5"/>
    <p:sldId id="261" r:id="rId6"/>
    <p:sldId id="263" r:id="rId7"/>
    <p:sldId id="265" r:id="rId8"/>
    <p:sldId id="277" r:id="rId9"/>
    <p:sldId id="275" r:id="rId10"/>
    <p:sldId id="276" r:id="rId11"/>
    <p:sldId id="266" r:id="rId12"/>
    <p:sldId id="278" r:id="rId13"/>
    <p:sldId id="279" r:id="rId14"/>
    <p:sldId id="280" r:id="rId15"/>
    <p:sldId id="272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2A55"/>
    <a:srgbClr val="003F82"/>
    <a:srgbClr val="2138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80878-0622-400F-B0FC-EFD329B6E23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0A5F81-203D-405A-9DEB-3A97F4F5DD37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u="none" strike="noStrike" dirty="0">
              <a:effectLst/>
            </a:rPr>
            <a:t>Злость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Страх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Тревожность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Оборонительная позиция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Обида</a:t>
          </a:r>
        </a:p>
      </dgm:t>
    </dgm:pt>
    <dgm:pt modelId="{63B39791-AA31-4532-AECB-43FE7002A1D2}" type="parTrans" cxnId="{A62D15A1-D35A-4383-BF36-B3DFF3C00872}">
      <dgm:prSet/>
      <dgm:spPr/>
      <dgm:t>
        <a:bodyPr/>
        <a:lstStyle/>
        <a:p>
          <a:endParaRPr lang="ru-RU"/>
        </a:p>
      </dgm:t>
    </dgm:pt>
    <dgm:pt modelId="{F16034DA-6386-45DB-B4CE-80AE0CA18748}" type="sibTrans" cxnId="{A62D15A1-D35A-4383-BF36-B3DFF3C00872}">
      <dgm:prSet/>
      <dgm:spPr/>
      <dgm:t>
        <a:bodyPr/>
        <a:lstStyle/>
        <a:p>
          <a:endParaRPr lang="ru-RU"/>
        </a:p>
      </dgm:t>
    </dgm:pt>
    <dgm:pt modelId="{B67C0E28-B56E-4E0F-AFA4-7154EAD75A09}">
      <dgm:prSet phldrT="[Текст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ru-RU" b="1" strike="noStrike" dirty="0"/>
            <a:t>Бодрость</a:t>
          </a:r>
        </a:p>
        <a:p>
          <a:pPr marL="0" indent="0">
            <a:buFont typeface="Arial" panose="020B0604020202020204" pitchFamily="34" charset="0"/>
            <a:buChar char="•"/>
          </a:pPr>
          <a:r>
            <a:rPr lang="ru-RU" b="1" strike="noStrike" dirty="0"/>
            <a:t>Уверенность</a:t>
          </a:r>
        </a:p>
        <a:p>
          <a:pPr marL="0" indent="0">
            <a:buFont typeface="Arial" panose="020B0604020202020204" pitchFamily="34" charset="0"/>
            <a:buChar char="•"/>
          </a:pPr>
          <a:r>
            <a:rPr lang="ru-RU" b="1" strike="noStrike" dirty="0"/>
            <a:t>Вызов</a:t>
          </a:r>
        </a:p>
        <a:p>
          <a:pPr marL="0" indent="0">
            <a:buFont typeface="Arial" panose="020B0604020202020204" pitchFamily="34" charset="0"/>
            <a:buChar char="•"/>
          </a:pPr>
          <a:r>
            <a:rPr lang="ru-RU" b="1" strike="noStrike" dirty="0"/>
            <a:t>Радость</a:t>
          </a:r>
        </a:p>
        <a:p>
          <a:pPr marL="0" indent="0">
            <a:buFont typeface="Arial" panose="020B0604020202020204" pitchFamily="34" charset="0"/>
            <a:buChar char="•"/>
          </a:pPr>
          <a:r>
            <a:rPr lang="ru-RU" b="1" strike="noStrike" dirty="0"/>
            <a:t>Участие</a:t>
          </a:r>
          <a:endParaRPr lang="ru-RU" b="1" dirty="0"/>
        </a:p>
      </dgm:t>
    </dgm:pt>
    <dgm:pt modelId="{9611FE5C-AAAD-4C87-B5D5-3294402D7008}" type="parTrans" cxnId="{448E4887-E0B5-4378-872E-D18C24F10D33}">
      <dgm:prSet/>
      <dgm:spPr/>
      <dgm:t>
        <a:bodyPr/>
        <a:lstStyle/>
        <a:p>
          <a:endParaRPr lang="ru-RU"/>
        </a:p>
      </dgm:t>
    </dgm:pt>
    <dgm:pt modelId="{4B76A3FC-DA65-4CAE-AA4C-AE791E0DD08E}" type="sibTrans" cxnId="{448E4887-E0B5-4378-872E-D18C24F10D33}">
      <dgm:prSet/>
      <dgm:spPr/>
      <dgm:t>
        <a:bodyPr/>
        <a:lstStyle/>
        <a:p>
          <a:endParaRPr lang="ru-RU"/>
        </a:p>
      </dgm:t>
    </dgm:pt>
    <dgm:pt modelId="{2D955634-1EB3-49FF-B7EC-E7EFF6FD8581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Депрессия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Усталость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Выгорание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Безнадёжность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Поражение</a:t>
          </a:r>
        </a:p>
      </dgm:t>
    </dgm:pt>
    <dgm:pt modelId="{65DFF678-F8B6-44A6-8267-4DC34F9482FF}" type="parTrans" cxnId="{CD2D0295-B8E6-4C19-A8C9-63915C217FD9}">
      <dgm:prSet/>
      <dgm:spPr/>
      <dgm:t>
        <a:bodyPr/>
        <a:lstStyle/>
        <a:p>
          <a:endParaRPr lang="ru-RU"/>
        </a:p>
      </dgm:t>
    </dgm:pt>
    <dgm:pt modelId="{82D47FBD-C9AD-408A-8C8B-43B3E4A23F4E}" type="sibTrans" cxnId="{CD2D0295-B8E6-4C19-A8C9-63915C217FD9}">
      <dgm:prSet/>
      <dgm:spPr/>
      <dgm:t>
        <a:bodyPr/>
        <a:lstStyle/>
        <a:p>
          <a:endParaRPr lang="ru-RU"/>
        </a:p>
      </dgm:t>
    </dgm:pt>
    <dgm:pt modelId="{BAC8AE17-64D1-45FD-BEF2-3F23104031E3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Расслабление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Несобранность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Миролюбивость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Спокойствие</a:t>
          </a:r>
        </a:p>
        <a:p>
          <a:pPr>
            <a:buFont typeface="Arial" panose="020B0604020202020204" pitchFamily="34" charset="0"/>
            <a:buChar char="•"/>
          </a:pPr>
          <a:r>
            <a:rPr lang="ru-RU" b="1" strike="noStrike" dirty="0"/>
            <a:t>Безмятежность</a:t>
          </a:r>
        </a:p>
      </dgm:t>
    </dgm:pt>
    <dgm:pt modelId="{9DA7DA12-A376-4AE8-980E-BB4A99D62CFE}" type="parTrans" cxnId="{43431230-8380-4A69-8D14-BD5BBBC1DE1D}">
      <dgm:prSet/>
      <dgm:spPr/>
      <dgm:t>
        <a:bodyPr/>
        <a:lstStyle/>
        <a:p>
          <a:endParaRPr lang="ru-RU"/>
        </a:p>
      </dgm:t>
    </dgm:pt>
    <dgm:pt modelId="{14BB180C-8225-4EE7-B4F6-512D46904C0B}" type="sibTrans" cxnId="{43431230-8380-4A69-8D14-BD5BBBC1DE1D}">
      <dgm:prSet/>
      <dgm:spPr/>
      <dgm:t>
        <a:bodyPr/>
        <a:lstStyle/>
        <a:p>
          <a:endParaRPr lang="ru-RU"/>
        </a:p>
      </dgm:t>
    </dgm:pt>
    <dgm:pt modelId="{0D17A3B5-CAAB-4D52-9BA6-AC19F0BA2621}" type="pres">
      <dgm:prSet presAssocID="{3EC80878-0622-400F-B0FC-EFD329B6E23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E2887-101F-41FB-A729-C7BC282D9E20}" type="pres">
      <dgm:prSet presAssocID="{3EC80878-0622-400F-B0FC-EFD329B6E239}" presName="axisShape" presStyleLbl="bgShp" presStyleIdx="0" presStyleCnt="1"/>
      <dgm:spPr/>
    </dgm:pt>
    <dgm:pt modelId="{31EB2734-687D-4A1E-AB60-46933F9CE965}" type="pres">
      <dgm:prSet presAssocID="{3EC80878-0622-400F-B0FC-EFD329B6E23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BA330-9FEC-48FF-8B81-8FF455F7A6FD}" type="pres">
      <dgm:prSet presAssocID="{3EC80878-0622-400F-B0FC-EFD329B6E23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EE267-B103-482C-AE37-458CEA5CB0F7}" type="pres">
      <dgm:prSet presAssocID="{3EC80878-0622-400F-B0FC-EFD329B6E23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6054A-0528-46F2-8331-02655E130BB8}" type="pres">
      <dgm:prSet presAssocID="{3EC80878-0622-400F-B0FC-EFD329B6E23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D0295-B8E6-4C19-A8C9-63915C217FD9}" srcId="{3EC80878-0622-400F-B0FC-EFD329B6E239}" destId="{2D955634-1EB3-49FF-B7EC-E7EFF6FD8581}" srcOrd="2" destOrd="0" parTransId="{65DFF678-F8B6-44A6-8267-4DC34F9482FF}" sibTransId="{82D47FBD-C9AD-408A-8C8B-43B3E4A23F4E}"/>
    <dgm:cxn modelId="{64A61828-B1E8-4B8B-939F-78DC4F670A62}" type="presOf" srcId="{060A5F81-203D-405A-9DEB-3A97F4F5DD37}" destId="{31EB2734-687D-4A1E-AB60-46933F9CE965}" srcOrd="0" destOrd="0" presId="urn:microsoft.com/office/officeart/2005/8/layout/matrix2"/>
    <dgm:cxn modelId="{A62D15A1-D35A-4383-BF36-B3DFF3C00872}" srcId="{3EC80878-0622-400F-B0FC-EFD329B6E239}" destId="{060A5F81-203D-405A-9DEB-3A97F4F5DD37}" srcOrd="0" destOrd="0" parTransId="{63B39791-AA31-4532-AECB-43FE7002A1D2}" sibTransId="{F16034DA-6386-45DB-B4CE-80AE0CA18748}"/>
    <dgm:cxn modelId="{1D6372C6-E056-4EAF-8146-6E177FAA6284}" type="presOf" srcId="{B67C0E28-B56E-4E0F-AFA4-7154EAD75A09}" destId="{EABBA330-9FEC-48FF-8B81-8FF455F7A6FD}" srcOrd="0" destOrd="0" presId="urn:microsoft.com/office/officeart/2005/8/layout/matrix2"/>
    <dgm:cxn modelId="{43431230-8380-4A69-8D14-BD5BBBC1DE1D}" srcId="{3EC80878-0622-400F-B0FC-EFD329B6E239}" destId="{BAC8AE17-64D1-45FD-BEF2-3F23104031E3}" srcOrd="3" destOrd="0" parTransId="{9DA7DA12-A376-4AE8-980E-BB4A99D62CFE}" sibTransId="{14BB180C-8225-4EE7-B4F6-512D46904C0B}"/>
    <dgm:cxn modelId="{CCED638F-8214-445C-8242-C064DFC4A58B}" type="presOf" srcId="{3EC80878-0622-400F-B0FC-EFD329B6E239}" destId="{0D17A3B5-CAAB-4D52-9BA6-AC19F0BA2621}" srcOrd="0" destOrd="0" presId="urn:microsoft.com/office/officeart/2005/8/layout/matrix2"/>
    <dgm:cxn modelId="{2FC9FD11-187D-4AC9-9CEA-4CE07FDCB050}" type="presOf" srcId="{2D955634-1EB3-49FF-B7EC-E7EFF6FD8581}" destId="{2D9EE267-B103-482C-AE37-458CEA5CB0F7}" srcOrd="0" destOrd="0" presId="urn:microsoft.com/office/officeart/2005/8/layout/matrix2"/>
    <dgm:cxn modelId="{448E4887-E0B5-4378-872E-D18C24F10D33}" srcId="{3EC80878-0622-400F-B0FC-EFD329B6E239}" destId="{B67C0E28-B56E-4E0F-AFA4-7154EAD75A09}" srcOrd="1" destOrd="0" parTransId="{9611FE5C-AAAD-4C87-B5D5-3294402D7008}" sibTransId="{4B76A3FC-DA65-4CAE-AA4C-AE791E0DD08E}"/>
    <dgm:cxn modelId="{28417602-9828-4D9D-930D-528238079923}" type="presOf" srcId="{BAC8AE17-64D1-45FD-BEF2-3F23104031E3}" destId="{8346054A-0528-46F2-8331-02655E130BB8}" srcOrd="0" destOrd="0" presId="urn:microsoft.com/office/officeart/2005/8/layout/matrix2"/>
    <dgm:cxn modelId="{DEB4055A-9827-4880-ADC2-9BFC2D460B79}" type="presParOf" srcId="{0D17A3B5-CAAB-4D52-9BA6-AC19F0BA2621}" destId="{E0DE2887-101F-41FB-A729-C7BC282D9E20}" srcOrd="0" destOrd="0" presId="urn:microsoft.com/office/officeart/2005/8/layout/matrix2"/>
    <dgm:cxn modelId="{4B7707D9-A70D-4DD7-9DB2-7072CAE15C18}" type="presParOf" srcId="{0D17A3B5-CAAB-4D52-9BA6-AC19F0BA2621}" destId="{31EB2734-687D-4A1E-AB60-46933F9CE965}" srcOrd="1" destOrd="0" presId="urn:microsoft.com/office/officeart/2005/8/layout/matrix2"/>
    <dgm:cxn modelId="{0650B49C-4FE2-4386-8E5B-BAFE773969B4}" type="presParOf" srcId="{0D17A3B5-CAAB-4D52-9BA6-AC19F0BA2621}" destId="{EABBA330-9FEC-48FF-8B81-8FF455F7A6FD}" srcOrd="2" destOrd="0" presId="urn:microsoft.com/office/officeart/2005/8/layout/matrix2"/>
    <dgm:cxn modelId="{FF84E3D0-A5A9-4771-B955-385D00B2B62A}" type="presParOf" srcId="{0D17A3B5-CAAB-4D52-9BA6-AC19F0BA2621}" destId="{2D9EE267-B103-482C-AE37-458CEA5CB0F7}" srcOrd="3" destOrd="0" presId="urn:microsoft.com/office/officeart/2005/8/layout/matrix2"/>
    <dgm:cxn modelId="{D217E4D8-A645-49CC-804B-CE17E9DD9287}" type="presParOf" srcId="{0D17A3B5-CAAB-4D52-9BA6-AC19F0BA2621}" destId="{8346054A-0528-46F2-8331-02655E130BB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E2887-101F-41FB-A729-C7BC282D9E20}">
      <dsp:nvSpPr>
        <dsp:cNvPr id="0" name=""/>
        <dsp:cNvSpPr/>
      </dsp:nvSpPr>
      <dsp:spPr>
        <a:xfrm>
          <a:off x="1467134" y="0"/>
          <a:ext cx="5104261" cy="510426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B2734-687D-4A1E-AB60-46933F9CE965}">
      <dsp:nvSpPr>
        <dsp:cNvPr id="0" name=""/>
        <dsp:cNvSpPr/>
      </dsp:nvSpPr>
      <dsp:spPr>
        <a:xfrm>
          <a:off x="1798911" y="331777"/>
          <a:ext cx="2041704" cy="2041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u="none" strike="noStrike" kern="1200" dirty="0">
              <a:effectLst/>
            </a:rPr>
            <a:t>Злость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Страх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Тревожность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Оборонительная позиция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Обида</a:t>
          </a:r>
        </a:p>
      </dsp:txBody>
      <dsp:txXfrm>
        <a:off x="1798911" y="331777"/>
        <a:ext cx="2041704" cy="2041704"/>
      </dsp:txXfrm>
    </dsp:sp>
    <dsp:sp modelId="{EABBA330-9FEC-48FF-8B81-8FF455F7A6FD}">
      <dsp:nvSpPr>
        <dsp:cNvPr id="0" name=""/>
        <dsp:cNvSpPr/>
      </dsp:nvSpPr>
      <dsp:spPr>
        <a:xfrm>
          <a:off x="4197914" y="331777"/>
          <a:ext cx="2041704" cy="2041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Бодрость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Уверенность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Вызов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Радость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Участие</a:t>
          </a:r>
          <a:endParaRPr lang="ru-RU" sz="1600" b="1" kern="1200" dirty="0"/>
        </a:p>
      </dsp:txBody>
      <dsp:txXfrm>
        <a:off x="4197914" y="331777"/>
        <a:ext cx="2041704" cy="2041704"/>
      </dsp:txXfrm>
    </dsp:sp>
    <dsp:sp modelId="{2D9EE267-B103-482C-AE37-458CEA5CB0F7}">
      <dsp:nvSpPr>
        <dsp:cNvPr id="0" name=""/>
        <dsp:cNvSpPr/>
      </dsp:nvSpPr>
      <dsp:spPr>
        <a:xfrm>
          <a:off x="1798911" y="2730780"/>
          <a:ext cx="2041704" cy="2041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Депрессия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Усталость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Выгорание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Безнадёжность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Поражение</a:t>
          </a:r>
        </a:p>
      </dsp:txBody>
      <dsp:txXfrm>
        <a:off x="1798911" y="2730780"/>
        <a:ext cx="2041704" cy="2041704"/>
      </dsp:txXfrm>
    </dsp:sp>
    <dsp:sp modelId="{8346054A-0528-46F2-8331-02655E130BB8}">
      <dsp:nvSpPr>
        <dsp:cNvPr id="0" name=""/>
        <dsp:cNvSpPr/>
      </dsp:nvSpPr>
      <dsp:spPr>
        <a:xfrm>
          <a:off x="4197914" y="2730780"/>
          <a:ext cx="2041704" cy="2041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Расслабление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Несобранность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Миролюбивость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Спокойствие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b="1" strike="noStrike" kern="1200" dirty="0"/>
            <a:t>Безмятежность</a:t>
          </a:r>
        </a:p>
      </dsp:txBody>
      <dsp:txXfrm>
        <a:off x="4197914" y="2730780"/>
        <a:ext cx="2041704" cy="2041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842190"/>
            <a:ext cx="7772400" cy="1278697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Библиотека Сбербанка</a:t>
            </a:r>
            <a:br>
              <a:rPr lang="ru-RU" sz="36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6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Читаем вместе</a:t>
            </a:r>
            <a:endParaRPr lang="en-US" sz="36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922838"/>
            <a:ext cx="6988629" cy="908050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Совместный проект </a:t>
            </a:r>
            <a:endParaRPr lang="ru-RU" sz="2000" b="1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Высшей </a:t>
            </a:r>
            <a:r>
              <a:rPr lang="ru-RU" sz="20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Школы Экономики в Нижнем Новгороде </a:t>
            </a:r>
            <a:endParaRPr lang="ru-RU" sz="2000" b="1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 </a:t>
            </a:r>
          </a:p>
          <a:p>
            <a:pPr eaLnBrk="1" hangingPunct="1"/>
            <a:r>
              <a:rPr lang="ru-RU" sz="20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Волго-Вятского </a:t>
            </a:r>
            <a:r>
              <a:rPr lang="ru-RU" sz="20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банка Сбербанка</a:t>
            </a:r>
            <a:endParaRPr kumimoji="1" lang="ru-RU" sz="14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март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87" b="31074"/>
          <a:stretch/>
        </p:blipFill>
        <p:spPr bwMode="auto">
          <a:xfrm>
            <a:off x="2492284" y="3234363"/>
            <a:ext cx="4169773" cy="10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67164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Типы энергии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«Книжного </a:t>
            </a:r>
            <a:r>
              <a:rPr lang="ru-RU" sz="3200" dirty="0">
                <a:solidFill>
                  <a:schemeClr val="bg1"/>
                </a:solidFill>
                <a:latin typeface="Myriad Pro"/>
              </a:rPr>
              <a:t>червя»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7681701"/>
              </p:ext>
            </p:extLst>
          </p:nvPr>
        </p:nvGraphicFramePr>
        <p:xfrm>
          <a:off x="1524000" y="1675295"/>
          <a:ext cx="6096000" cy="366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Высокая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Высокая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u="none" strike="sngStrike" dirty="0">
                          <a:solidFill>
                            <a:srgbClr val="1C2A55"/>
                          </a:solidFill>
                          <a:effectLst/>
                        </a:rPr>
                        <a:t>Злость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Страх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1C2A55"/>
                          </a:solidFill>
                        </a:rPr>
                        <a:t>Тревожность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1C2A55"/>
                          </a:solidFill>
                        </a:rPr>
                        <a:t>Оборонительная позиция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1C2A55"/>
                          </a:solidFill>
                        </a:rPr>
                        <a:t>Обида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Бодрость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Уверенность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Вызов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Радость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Низкая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Низкая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Депрессия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1C2A55"/>
                          </a:solidFill>
                        </a:rPr>
                        <a:t>Усталость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Выгорание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Безнадёжность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Поражение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Расслабление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1C2A55"/>
                          </a:solidFill>
                        </a:rPr>
                        <a:t>Несобранность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Миролюбивость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1C2A55"/>
                          </a:solidFill>
                        </a:rPr>
                        <a:t>Спокойствие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Безмятежность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217" y="4304239"/>
            <a:ext cx="1341783" cy="2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6964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8" y="191068"/>
            <a:ext cx="6780974" cy="8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Чем полезен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«Книжный </a:t>
            </a:r>
            <a:r>
              <a:rPr lang="ru-RU" sz="3200" dirty="0">
                <a:solidFill>
                  <a:schemeClr val="bg1"/>
                </a:solidFill>
                <a:latin typeface="Myriad Pro"/>
              </a:rPr>
              <a:t>червь»</a:t>
            </a:r>
            <a:br>
              <a:rPr lang="ru-RU" sz="3200" dirty="0">
                <a:solidFill>
                  <a:schemeClr val="bg1"/>
                </a:solidFill>
                <a:latin typeface="Myriad Pro"/>
              </a:rPr>
            </a:br>
            <a:r>
              <a:rPr lang="ru-RU" sz="3200" dirty="0">
                <a:solidFill>
                  <a:schemeClr val="bg1"/>
                </a:solidFill>
                <a:latin typeface="Myriad Pro"/>
              </a:rPr>
              <a:t>в банке?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10" t="16658" r="8585" b="17355"/>
          <a:stretch/>
        </p:blipFill>
        <p:spPr bwMode="auto">
          <a:xfrm>
            <a:off x="766831" y="1781845"/>
            <a:ext cx="3120887" cy="1630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i76.fastpic.ru/big/2016/0324/eb/c60428d7b4fb2caa5612f877e94c5d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8" y="4076217"/>
            <a:ext cx="2338871" cy="233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www.zacreditom.ru/_bd/350/0499763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630" y="3904618"/>
            <a:ext cx="2807252" cy="187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bodoon.ru/upload/normal/411/trebuetsya_zamestitel_glavnogo_buhgaltera_2534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080" y="1781845"/>
            <a:ext cx="2756590" cy="1916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im3-tub-ru.yandex.net/i?id=abbf1f516d4ab20668328efaee2e2a05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857" y="4127546"/>
            <a:ext cx="2236212" cy="22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99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7909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</a:rPr>
              <a:t>Студент – «Мистер Позитив»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3920"/>
            <a:ext cx="7036904" cy="4367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Заряжает </a:t>
            </a:r>
            <a:r>
              <a:rPr lang="ru-RU" dirty="0">
                <a:solidFill>
                  <a:srgbClr val="1C2A55"/>
                </a:solidFill>
              </a:rPr>
              <a:t>других людей своей энергетикой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 Душа коллектива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 Быстро находит общий язык с другими людьми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 Привлекает к себе внимание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 Быстро  увлекается чем-то новым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 Работоспособность не постоянна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55" y="1698578"/>
            <a:ext cx="1905000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315" y="4007348"/>
            <a:ext cx="1905000" cy="1905000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655" y="0"/>
            <a:ext cx="608314" cy="1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891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67164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>
                <a:solidFill>
                  <a:schemeClr val="bg1"/>
                </a:solidFill>
              </a:rPr>
              <a:t>Типы энергии «Мистера Позитива»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7381858"/>
              </p:ext>
            </p:extLst>
          </p:nvPr>
        </p:nvGraphicFramePr>
        <p:xfrm>
          <a:off x="1524000" y="1675295"/>
          <a:ext cx="6096000" cy="366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u="none" strike="sngStrike" dirty="0">
                          <a:solidFill>
                            <a:srgbClr val="1C2A55"/>
                          </a:solidFill>
                          <a:effectLst/>
                        </a:rPr>
                        <a:t>Злость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Страх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Тревожность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Оборонительная позиция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Обида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Бодрость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Уверенность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Вызов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Радость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Низкая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Низкая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Депрессия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Усталость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noStrike" dirty="0">
                          <a:solidFill>
                            <a:srgbClr val="1C2A55"/>
                          </a:solidFill>
                        </a:rPr>
                        <a:t>Выгорание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Безнадёжность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Поражение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Расслабление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Несобранность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Миролюбивость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Спокойствие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Безмятежность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868" y="3962268"/>
            <a:ext cx="1388132" cy="289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6750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8" y="191068"/>
            <a:ext cx="6780974" cy="8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Чем полезен «Мистер Позитив»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 банке?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3663" r="23581" b="5951"/>
          <a:stretch/>
        </p:blipFill>
        <p:spPr>
          <a:xfrm>
            <a:off x="532046" y="1530717"/>
            <a:ext cx="2295939" cy="2046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388" y="1392854"/>
            <a:ext cx="3432412" cy="2574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904" y="3967163"/>
            <a:ext cx="3376238" cy="2316256"/>
          </a:xfrm>
          <a:prstGeom prst="rect">
            <a:avLst/>
          </a:prstGeom>
        </p:spPr>
      </p:pic>
      <p:pic>
        <p:nvPicPr>
          <p:cNvPr id="1028" name="Picture 4" descr="http://img.nyfilmfinance.net/2016/08/30/front-office-centre-d039affaires-coworking-bureaux-partags-nancy-l-84c67183ed3bad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235" y="4238278"/>
            <a:ext cx="2847414" cy="15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331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7909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Студент –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«Ленивец»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55" y="1593920"/>
            <a:ext cx="7036904" cy="43671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Отсутствие </a:t>
            </a:r>
            <a:r>
              <a:rPr lang="ru-RU" dirty="0">
                <a:solidFill>
                  <a:srgbClr val="1C2A55"/>
                </a:solidFill>
              </a:rPr>
              <a:t>мотивации </a:t>
            </a:r>
            <a:endParaRPr lang="ru-RU" dirty="0" smtClean="0">
              <a:solidFill>
                <a:srgbClr val="1C2A5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Низкая </a:t>
            </a:r>
            <a:r>
              <a:rPr lang="ru-RU" dirty="0">
                <a:solidFill>
                  <a:srgbClr val="1C2A55"/>
                </a:solidFill>
              </a:rPr>
              <a:t>активность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Отсутствие трудолюбия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Недостаточный уровень ответственности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Неорганизованность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Предпочтение </a:t>
            </a:r>
            <a:r>
              <a:rPr lang="ru-RU" dirty="0">
                <a:solidFill>
                  <a:srgbClr val="1C2A55"/>
                </a:solidFill>
              </a:rPr>
              <a:t>свободного времени и отдыха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250" y="0"/>
            <a:ext cx="639718" cy="126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office man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24"/>
          <a:stretch/>
        </p:blipFill>
        <p:spPr bwMode="auto">
          <a:xfrm>
            <a:off x="6809447" y="2448344"/>
            <a:ext cx="192193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461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67164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Типы энергии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«Ленивца»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5214907"/>
              </p:ext>
            </p:extLst>
          </p:nvPr>
        </p:nvGraphicFramePr>
        <p:xfrm>
          <a:off x="1524000" y="1675295"/>
          <a:ext cx="6096000" cy="366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Высокая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Высокая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noStrike" dirty="0">
                          <a:solidFill>
                            <a:srgbClr val="1C2A55"/>
                          </a:solidFill>
                          <a:effectLst/>
                        </a:rPr>
                        <a:t>Злость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Страх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Тревожность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Оборонительная позиция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Обида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Бодрость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Уверенность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Вызов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Радость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Низкая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Низкая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Депрессия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Усталость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Выгорание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Безнадёжность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Поражение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Расслабление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Несобранность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sngStrike" dirty="0">
                          <a:solidFill>
                            <a:srgbClr val="1C2A55"/>
                          </a:solidFill>
                        </a:rPr>
                        <a:t>Миролюбивость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Спокойствие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trike="noStrike" dirty="0">
                          <a:solidFill>
                            <a:srgbClr val="1C2A55"/>
                          </a:solidFill>
                        </a:rPr>
                        <a:t>Безмятежность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067" y="4335463"/>
            <a:ext cx="1168400" cy="231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4347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8" y="191068"/>
            <a:ext cx="6780974" cy="8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Чем полезен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«Ленивец»</a:t>
            </a:r>
            <a:r>
              <a:rPr lang="ru-RU" sz="3200" dirty="0">
                <a:solidFill>
                  <a:schemeClr val="bg1"/>
                </a:solidFill>
                <a:latin typeface="Myriad Pro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Myriad Pro"/>
              </a:rPr>
            </a:br>
            <a:r>
              <a:rPr lang="ru-RU" sz="3200" dirty="0">
                <a:solidFill>
                  <a:schemeClr val="bg1"/>
                </a:solidFill>
                <a:latin typeface="Myriad Pro"/>
              </a:rPr>
              <a:t>в банке?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Картинки по запросу quest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581149"/>
            <a:ext cx="5080000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058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99" b="29454"/>
          <a:stretch/>
        </p:blipFill>
        <p:spPr bwMode="auto">
          <a:xfrm>
            <a:off x="2040238" y="4267199"/>
            <a:ext cx="5033769" cy="13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771" y="208625"/>
            <a:ext cx="2130705" cy="22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март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971399"/>
            <a:ext cx="7772400" cy="127869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Психологические портреты студентов: как они соответствуют реализации принципов книги</a:t>
            </a:r>
            <a:endParaRPr lang="en-US" sz="36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85" y="5126977"/>
            <a:ext cx="8817430" cy="1752600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rgbClr val="1C2A55"/>
                </a:solidFill>
              </a:rPr>
              <a:t>Выполнили: </a:t>
            </a:r>
          </a:p>
          <a:p>
            <a:pPr algn="l"/>
            <a:r>
              <a:rPr lang="ru-RU" sz="1600" dirty="0" smtClean="0">
                <a:solidFill>
                  <a:srgbClr val="1C2A55"/>
                </a:solidFill>
              </a:rPr>
              <a:t>студенты 4 курса факультета Экономики</a:t>
            </a:r>
          </a:p>
          <a:p>
            <a:pPr algn="l"/>
            <a:r>
              <a:rPr lang="ru-RU" sz="1600" dirty="0" smtClean="0">
                <a:solidFill>
                  <a:srgbClr val="1C2A55"/>
                </a:solidFill>
              </a:rPr>
              <a:t>Карева Анастасия, Новожилов Кирилл, </a:t>
            </a:r>
          </a:p>
          <a:p>
            <a:pPr algn="l"/>
            <a:r>
              <a:rPr lang="ru-RU" sz="1600" dirty="0" smtClean="0">
                <a:solidFill>
                  <a:srgbClr val="1C2A55"/>
                </a:solidFill>
              </a:rPr>
              <a:t>Скрябина Наталья, Цыганова Валерия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2022" y="5034978"/>
            <a:ext cx="4572000" cy="1021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rgbClr val="1C2A55"/>
                </a:solidFill>
              </a:rPr>
              <a:t>Научный руководитель: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1C2A55"/>
                </a:solidFill>
              </a:rPr>
              <a:t>PhD, </a:t>
            </a:r>
            <a:r>
              <a:rPr lang="ru-RU" sz="1400" dirty="0">
                <a:solidFill>
                  <a:srgbClr val="1C2A55"/>
                </a:solidFill>
              </a:rPr>
              <a:t>доцент, кандидат экономических наук</a:t>
            </a:r>
          </a:p>
          <a:p>
            <a:pPr algn="r">
              <a:lnSpc>
                <a:spcPct val="150000"/>
              </a:lnSpc>
            </a:pPr>
            <a:r>
              <a:rPr lang="ru-RU" sz="1400" dirty="0" err="1">
                <a:solidFill>
                  <a:srgbClr val="1C2A55"/>
                </a:solidFill>
              </a:rPr>
              <a:t>Хасянова</a:t>
            </a:r>
            <a:r>
              <a:rPr lang="ru-RU" sz="1400" dirty="0">
                <a:solidFill>
                  <a:srgbClr val="1C2A55"/>
                </a:solidFill>
              </a:rPr>
              <a:t> Светлана Юрьевна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88639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Принципы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374019"/>
            <a:ext cx="864345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solidFill>
                  <a:srgbClr val="1C2A55"/>
                </a:solidFill>
                <a:latin typeface="+mj-lt"/>
                <a:cs typeface="Times New Roman" panose="02020603050405020304" pitchFamily="18" charset="0"/>
              </a:rPr>
              <a:t>Полная мощность требует подключения четырех взаимосвязанных источников энергии: физической, эмоциональной, умственной и духовной.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solidFill>
                  <a:srgbClr val="1C2A55"/>
                </a:solidFill>
                <a:latin typeface="+mj-lt"/>
                <a:cs typeface="Times New Roman" panose="02020603050405020304" pitchFamily="18" charset="0"/>
              </a:rPr>
              <a:t>Поскольку наши энергетические возможности уменьшаются как при избыточном, так и при недостаточном использовании энергии, мы должны поддерживать баланс между расходованием энергии и ее накоплением.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solidFill>
                  <a:srgbClr val="1C2A55"/>
                </a:solidFill>
                <a:latin typeface="+mj-lt"/>
                <a:cs typeface="Times New Roman" panose="02020603050405020304" pitchFamily="18" charset="0"/>
              </a:rPr>
              <a:t>Чтобы увеличить емкость своих резервов энергии, мы должны выходить за пределы обычных норм ее расходования, то есть тренироваться так же системно, как это делают лучшие спортсмены.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solidFill>
                  <a:srgbClr val="1C2A55"/>
                </a:solidFill>
                <a:latin typeface="+mj-lt"/>
                <a:cs typeface="Times New Roman" panose="02020603050405020304" pitchFamily="18" charset="0"/>
              </a:rPr>
              <a:t>Ритуалы, связанные с положительной энергией – то есть точные процедуры управления энергией, – и являются ключом к достижению полной мощности и постоянной </a:t>
            </a:r>
            <a:r>
              <a:rPr lang="ru-RU" sz="2200" dirty="0" smtClean="0">
                <a:solidFill>
                  <a:srgbClr val="1C2A55"/>
                </a:solidFill>
                <a:latin typeface="+mj-lt"/>
                <a:cs typeface="Times New Roman" panose="02020603050405020304" pitchFamily="18" charset="0"/>
              </a:rPr>
              <a:t>высокой эффективности</a:t>
            </a:r>
            <a:r>
              <a:rPr lang="ru-RU" sz="2200" dirty="0">
                <a:solidFill>
                  <a:srgbClr val="1C2A55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3F82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3F82"/>
                </a:solidFill>
                <a:latin typeface="+mj-lt"/>
                <a:cs typeface="Times New Roman" panose="02020603050405020304" pitchFamily="18" charset="0"/>
              </a:rPr>
            </a:br>
            <a:endParaRPr lang="ru-RU" sz="2200" dirty="0">
              <a:solidFill>
                <a:srgbClr val="003F8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03958275"/>
              </p:ext>
            </p:extLst>
          </p:nvPr>
        </p:nvGraphicFramePr>
        <p:xfrm>
          <a:off x="614149" y="1269242"/>
          <a:ext cx="8038531" cy="510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2049" y="612465"/>
            <a:ext cx="272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Динамика энергии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1372" y="996287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Высокая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1372" y="6373504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Низкая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251" y="3498207"/>
            <a:ext cx="174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Отрицательная</a:t>
            </a:r>
          </a:p>
          <a:p>
            <a:pPr algn="ctr"/>
            <a:r>
              <a:rPr lang="ru-RU" dirty="0">
                <a:latin typeface="+mn-lt"/>
              </a:rPr>
              <a:t>(неприятная)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0872" y="3498206"/>
            <a:ext cx="174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Положительная</a:t>
            </a:r>
          </a:p>
          <a:p>
            <a:pPr algn="ctr"/>
            <a:r>
              <a:rPr lang="ru-RU" dirty="0">
                <a:latin typeface="+mn-lt"/>
              </a:rPr>
              <a:t>(приятная)</a:t>
            </a:r>
          </a:p>
        </p:txBody>
      </p:sp>
      <p:sp>
        <p:nvSpPr>
          <p:cNvPr id="13" name="Стрелка: вниз 12"/>
          <p:cNvSpPr/>
          <p:nvPr/>
        </p:nvSpPr>
        <p:spPr>
          <a:xfrm rot="3422818">
            <a:off x="6389575" y="587671"/>
            <a:ext cx="1770795" cy="190338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/>
              <a:t>Полная мощность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68923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5170834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Типы студентов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8116" y="5870944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Талант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2747" y="5857923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Мистер Позитив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1855" y="5874484"/>
            <a:ext cx="200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Ленивец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22629" y="5870944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Книжный червь</a:t>
            </a:r>
          </a:p>
        </p:txBody>
      </p:sp>
      <p:pic>
        <p:nvPicPr>
          <p:cNvPr id="2057" name="Picture 9" descr="https://pp.userapi.com/c836532/v836532904/2ac54/sbelEzsp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16" y="1382989"/>
            <a:ext cx="1709530" cy="43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pp.userapi.com/c836532/v836532904/2ac5b/R60sPwvuc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126" y="1519466"/>
            <a:ext cx="2315251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882" y="1519466"/>
            <a:ext cx="2085975" cy="43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323" y="1590261"/>
            <a:ext cx="2150025" cy="42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0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7909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Студент –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«Талант»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564" y="1407361"/>
            <a:ext cx="5561044" cy="4367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Креативность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Гибкость и оригинальность мышления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Широкий круг интересов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Способность сопротивляться стереотипам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1C2A5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Генератор идей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Лидер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ru-RU" dirty="0"/>
          </a:p>
          <a:p>
            <a:pPr algn="ctr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52" y="1727614"/>
            <a:ext cx="1905000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627" y="4335463"/>
            <a:ext cx="1905000" cy="1905000"/>
          </a:xfrm>
          <a:prstGeom prst="rect">
            <a:avLst/>
          </a:prstGeom>
        </p:spPr>
      </p:pic>
      <p:pic>
        <p:nvPicPr>
          <p:cNvPr id="14" name="Picture 9" descr="https://pp.userapi.com/c836532/v836532904/2ac54/sbelEzspu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3610" y="80693"/>
            <a:ext cx="570390" cy="11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816009" y="4758612"/>
            <a:ext cx="681134" cy="4360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2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67164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Типы энергии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«Таланта»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6832457"/>
              </p:ext>
            </p:extLst>
          </p:nvPr>
        </p:nvGraphicFramePr>
        <p:xfrm>
          <a:off x="1524000" y="1675295"/>
          <a:ext cx="6096000" cy="366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Высокая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C2A55"/>
                          </a:solidFill>
                        </a:rPr>
                        <a:t>Высокая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noStrike" dirty="0">
                          <a:solidFill>
                            <a:srgbClr val="1C2A55"/>
                          </a:solidFill>
                          <a:effectLst/>
                        </a:rPr>
                        <a:t>Злость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Страх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Тревожность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sngStrike" dirty="0">
                          <a:solidFill>
                            <a:srgbClr val="1C2A55"/>
                          </a:solidFill>
                        </a:rPr>
                        <a:t>Оборонительная позиция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u="none" strike="noStrike" dirty="0">
                          <a:solidFill>
                            <a:srgbClr val="1C2A55"/>
                          </a:solidFill>
                        </a:rPr>
                        <a:t>Обида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Бодрость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Уверенность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Вызов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Радость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strike="noStrike" dirty="0">
                          <a:solidFill>
                            <a:srgbClr val="1C2A55"/>
                          </a:solidFill>
                        </a:rPr>
                        <a:t>Участие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Низкая отрицательная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Низкая положительная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Депрессия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Усталость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Выгорание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Безнадёжность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Поражение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Расслабление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Несобранность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Миролюбивость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noStrike" dirty="0">
                          <a:solidFill>
                            <a:srgbClr val="1C2A55"/>
                          </a:solidFill>
                        </a:rPr>
                        <a:t>Спокойствие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strike="sngStrike" dirty="0">
                          <a:solidFill>
                            <a:srgbClr val="1C2A55"/>
                          </a:solidFill>
                        </a:rPr>
                        <a:t>Безмятежность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9" descr="https://pp.userapi.com/c836532/v836532904/2ac54/sbelEzsp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852" y="4266328"/>
            <a:ext cx="1282148" cy="24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93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8" y="191068"/>
            <a:ext cx="6780974" cy="8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yriad Pro"/>
              </a:rPr>
              <a:t>Чем полезен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«Талант»</a:t>
            </a:r>
            <a:r>
              <a:rPr lang="ru-RU" sz="3200" dirty="0">
                <a:solidFill>
                  <a:schemeClr val="bg1"/>
                </a:solidFill>
                <a:latin typeface="Myriad Pro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Myriad Pro"/>
              </a:rPr>
            </a:br>
            <a:r>
              <a:rPr lang="ru-RU" sz="3200" dirty="0">
                <a:solidFill>
                  <a:schemeClr val="bg1"/>
                </a:solidFill>
                <a:latin typeface="Myriad Pro"/>
              </a:rPr>
              <a:t>в банке?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 descr="Картинки по запросу креативность в бизне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331" y="1304246"/>
            <a:ext cx="3275558" cy="25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2809" y="3967163"/>
            <a:ext cx="3549894" cy="23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лиде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79" y="3967163"/>
            <a:ext cx="3056709" cy="23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81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Нижний Новгород,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67909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Myriad Pro"/>
              </a:rPr>
              <a:t>Студент –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«Книжный </a:t>
            </a:r>
            <a:r>
              <a:rPr lang="ru-RU" sz="3200" dirty="0">
                <a:solidFill>
                  <a:schemeClr val="bg1"/>
                </a:solidFill>
                <a:latin typeface="Myriad Pro"/>
              </a:rPr>
              <a:t>червь»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3067"/>
            <a:ext cx="5915608" cy="4367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C2A55"/>
                </a:solidFill>
              </a:rPr>
              <a:t>Высокая </a:t>
            </a:r>
            <a:r>
              <a:rPr lang="ru-RU" dirty="0">
                <a:solidFill>
                  <a:srgbClr val="1C2A55"/>
                </a:solidFill>
              </a:rPr>
              <a:t>работоспособность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Усидчивость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Замкнутость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Неумение работать в команде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Плохое питание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C2A55"/>
                </a:solidFill>
              </a:rPr>
              <a:t>Нарушения сна и режима дня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249" y="10635"/>
            <a:ext cx="642751" cy="118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249" y="1829801"/>
            <a:ext cx="1905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756" y="408663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13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624</Words>
  <Application>Microsoft Office PowerPoint</Application>
  <PresentationFormat>Экран (4:3)</PresentationFormat>
  <Paragraphs>240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Библиотека Сбербанка Читаем вместе</vt:lpstr>
      <vt:lpstr>Психологические портреты студентов: как они соответствуют реализации принципов книги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egorovaei</cp:lastModifiedBy>
  <cp:revision>46</cp:revision>
  <dcterms:created xsi:type="dcterms:W3CDTF">2010-09-30T06:45:29Z</dcterms:created>
  <dcterms:modified xsi:type="dcterms:W3CDTF">2017-12-22T10:21:54Z</dcterms:modified>
</cp:coreProperties>
</file>