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6"/>
  </p:notesMasterIdLst>
  <p:sldIdLst>
    <p:sldId id="361" r:id="rId2"/>
    <p:sldId id="400" r:id="rId3"/>
    <p:sldId id="376" r:id="rId4"/>
    <p:sldId id="429" r:id="rId5"/>
    <p:sldId id="431" r:id="rId6"/>
    <p:sldId id="401" r:id="rId7"/>
    <p:sldId id="434" r:id="rId8"/>
    <p:sldId id="435" r:id="rId9"/>
    <p:sldId id="436" r:id="rId10"/>
    <p:sldId id="377" r:id="rId11"/>
    <p:sldId id="378" r:id="rId12"/>
    <p:sldId id="438" r:id="rId13"/>
    <p:sldId id="380" r:id="rId14"/>
    <p:sldId id="437" r:id="rId15"/>
    <p:sldId id="418" r:id="rId16"/>
    <p:sldId id="419" r:id="rId17"/>
    <p:sldId id="387" r:id="rId18"/>
    <p:sldId id="423" r:id="rId19"/>
    <p:sldId id="426" r:id="rId20"/>
    <p:sldId id="427" r:id="rId21"/>
    <p:sldId id="369" r:id="rId22"/>
    <p:sldId id="410" r:id="rId23"/>
    <p:sldId id="411" r:id="rId24"/>
    <p:sldId id="412" r:id="rId25"/>
    <p:sldId id="416" r:id="rId26"/>
    <p:sldId id="283" r:id="rId27"/>
    <p:sldId id="284" r:id="rId28"/>
    <p:sldId id="286" r:id="rId29"/>
    <p:sldId id="287" r:id="rId30"/>
    <p:sldId id="285" r:id="rId31"/>
    <p:sldId id="306" r:id="rId32"/>
    <p:sldId id="307" r:id="rId33"/>
    <p:sldId id="315" r:id="rId34"/>
    <p:sldId id="314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F82"/>
    <a:srgbClr val="21386F"/>
    <a:srgbClr val="FF0000"/>
    <a:srgbClr val="1C2A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24" autoAdjust="0"/>
  </p:normalViewPr>
  <p:slideViewPr>
    <p:cSldViewPr snapToGrid="0" snapToObjects="1">
      <p:cViewPr>
        <p:scale>
          <a:sx n="100" d="100"/>
          <a:sy n="100" d="100"/>
        </p:scale>
        <p:origin x="-208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F72EB7-1C2D-4B98-AD9D-E51236E4D29A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68A070-56B4-4E5D-96B4-0BBC183B4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60E4A-347E-4C39-8FBC-67CAC82D46CE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7D5A82-E2E8-4E1F-A178-3C1A6753FB8A}" type="slidenum">
              <a:rPr lang="ru-RU" altLang="ru-RU" sz="1200">
                <a:latin typeface="Calibri" pitchFamily="34" charset="0"/>
              </a:rPr>
              <a:pPr algn="r"/>
              <a:t>13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2881FF-FAB1-491C-B030-5E75665CF1A9}" type="slidenum">
              <a:rPr lang="ru-RU" altLang="ru-RU" sz="1200">
                <a:latin typeface="Calibri" pitchFamily="34" charset="0"/>
              </a:rPr>
              <a:pPr algn="r"/>
              <a:t>17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64CAE3-6EDA-4A0B-80DD-606F44BEF9C0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8CA5-1056-4A59-BD65-2496A276BF9E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3226-D3B0-46D9-9A7E-FDCD37A96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532C-DC0A-4116-A31F-A1401A90E61A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908B-5ACA-4245-9D78-571DA72F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E6A7-2CB0-4471-8E32-7136D74EC7B6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1D8-65B2-4019-81BA-B169F269F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924800" cy="4572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0B73-00A9-4A62-8687-E2CB5F4E9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924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6AC2-F271-4BD4-B053-28CA09C6F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2A44-580B-4F4E-A5F7-C19D87D15C0C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96BD-437D-4DCB-860F-7B07798D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82D8-C5AD-4274-9462-F1AD0D685BE5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0A54-6135-4B72-AE01-BDDFD3BDB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F4E0-5A00-4E84-BA64-7564B0BFF6C0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659B-F581-44C9-9C4B-40534BBFC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3601-0654-4277-B8AF-5EA51319DEF1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3179-32C3-4131-BACF-9EBFF1AD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0352-EA90-4A9C-B230-AD3BCED28F86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979B-C7B4-437B-85B5-17725E0AE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E617-2D2C-4AF5-AC7D-ED1396ACFAD6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94FF-2474-4002-90C7-A43A2F81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0E79-D83E-4A4D-8B88-8B2F1F2D927C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765D-B6BD-4DC2-BAF5-05AD11C9B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A1E9-E5B2-4419-916E-2D7083260722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F5C3-7BC6-4E20-BB63-9C7814BB9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C453-8B09-4CA4-A79C-DCED9EC09D5E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2159-96BB-47A7-B329-E1BAEFFA9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0C2E81B-B81B-426E-AE7F-194FF5E92248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05F88CC-BE88-44E0-A460-9F058C15B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1" r:id="rId12"/>
    <p:sldLayoutId id="2147483742" r:id="rId13"/>
    <p:sldLayoutId id="2147483740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Магистерские программы факультета Экономики </a:t>
            </a:r>
            <a:br>
              <a:rPr lang="ru-RU" altLang="ru-RU" sz="36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НИУ ВШЭ – Нижний Новгород</a:t>
            </a:r>
          </a:p>
        </p:txBody>
      </p:sp>
      <p:sp>
        <p:nvSpPr>
          <p:cNvPr id="16386" name="Subtitle 2"/>
          <p:cNvSpPr>
            <a:spLocks/>
          </p:cNvSpPr>
          <p:nvPr/>
        </p:nvSpPr>
        <p:spPr bwMode="auto">
          <a:xfrm>
            <a:off x="1371600" y="4468813"/>
            <a:ext cx="6400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Мария Александровна </a:t>
            </a:r>
            <a:r>
              <a:rPr lang="ru-RU" sz="2800" dirty="0" err="1">
                <a:solidFill>
                  <a:srgbClr val="003F82"/>
                </a:solidFill>
                <a:latin typeface="+mn-lt"/>
                <a:cs typeface="Times New Roman" pitchFamily="18" charset="0"/>
              </a:rPr>
              <a:t>Штефан</a:t>
            </a:r>
            <a:endParaRPr lang="ru-RU" sz="2800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1" lang="ru-RU" sz="2800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Декан факультета экономики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39750" y="1365250"/>
            <a:ext cx="7772400" cy="311785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3F82"/>
                </a:solidFill>
                <a:ea typeface="ＭＳ Ｐゴシック" pitchFamily="34" charset="-128"/>
              </a:rPr>
              <a:t>МАГИСТЕРСКАЯ ПРОГРАММА «ЭКОНОМИКА»</a:t>
            </a:r>
            <a:r>
              <a:rPr lang="ru-RU" altLang="ru-RU" smtClean="0">
                <a:solidFill>
                  <a:srgbClr val="003F82"/>
                </a:solidFill>
                <a:ea typeface="ＭＳ Ｐゴシック" pitchFamily="34" charset="-128"/>
              </a:rPr>
              <a:t/>
            </a:r>
            <a:br>
              <a:rPr lang="ru-RU" altLang="ru-RU" smtClean="0">
                <a:solidFill>
                  <a:srgbClr val="003F82"/>
                </a:solidFill>
                <a:ea typeface="ＭＳ Ｐゴシック" pitchFamily="34" charset="-128"/>
              </a:rPr>
            </a:br>
            <a:r>
              <a:rPr lang="ru-RU" altLang="ru-RU" smtClean="0">
                <a:solidFill>
                  <a:srgbClr val="003F82"/>
                </a:solidFill>
                <a:ea typeface="ＭＳ Ｐゴシック" pitchFamily="34" charset="-128"/>
              </a:rPr>
              <a:t/>
            </a:r>
            <a:br>
              <a:rPr lang="ru-RU" altLang="ru-RU" smtClean="0">
                <a:solidFill>
                  <a:srgbClr val="003F82"/>
                </a:solidFill>
                <a:ea typeface="ＭＳ Ｐゴシック" pitchFamily="34" charset="-128"/>
              </a:rPr>
            </a:br>
            <a:r>
              <a:rPr lang="ru-RU" altLang="ru-RU" sz="3200" smtClean="0">
                <a:solidFill>
                  <a:srgbClr val="003F82"/>
                </a:solidFill>
                <a:ea typeface="ＭＳ Ｐゴシック" pitchFamily="34" charset="-128"/>
              </a:rPr>
              <a:t>направление подготовки Экономика</a:t>
            </a:r>
            <a:endParaRPr lang="ru-RU" altLang="ru-RU" smtClean="0">
              <a:solidFill>
                <a:srgbClr val="003F82"/>
              </a:solidFill>
              <a:ea typeface="ＭＳ Ｐゴシック" pitchFamily="34" charset="-128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5043488"/>
            <a:ext cx="7196137" cy="10715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Руководитель программы</a:t>
            </a:r>
          </a:p>
          <a:p>
            <a:pPr eaLnBrk="1" hangingPunct="1"/>
            <a:r>
              <a:rPr lang="ru-RU" altLang="ru-RU" sz="28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к.э.н., доцент Мария Александровна Штефан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Высшая школа экономики, Нижний Новгород, 201</a:t>
            </a:r>
            <a:r>
              <a:rPr lang="en-US" altLang="ru-RU" sz="80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ru-RU" altLang="ru-RU" sz="8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ru-RU" sz="800">
                <a:solidFill>
                  <a:schemeClr val="bg1"/>
                </a:solidFill>
                <a:latin typeface="Calibri" pitchFamily="34" charset="0"/>
              </a:rPr>
              <a:t>www.nnov.hse.ru</a:t>
            </a: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 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76325" y="0"/>
            <a:ext cx="8067675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Преимущества программы «Экономика»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 algn="just" eaLnBrk="1" hangingPunct="1">
              <a:buFont typeface="Arial" pitchFamily="34" charset="0"/>
              <a:buAutoNum type="arabicPeriod"/>
            </a:pPr>
            <a:r>
              <a:rPr lang="ru-RU" altLang="ru-RU" sz="22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Подготовка высококлассных специалистов, обладающих фундаментальными экономическими и математическими знаниями, способных применить полученные компетенции  в решении конкретных прикладных экономических задач</a:t>
            </a:r>
          </a:p>
          <a:p>
            <a:pPr marL="457200" indent="-457200" algn="just" eaLnBrk="1" hangingPunct="1">
              <a:buFont typeface="Arial" pitchFamily="34" charset="0"/>
              <a:buAutoNum type="arabicPeriod"/>
            </a:pPr>
            <a:endParaRPr lang="ru-RU" altLang="ru-RU" sz="2200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457200" indent="-457200" algn="just" eaLnBrk="1" hangingPunct="1">
              <a:buFont typeface="Arial" pitchFamily="34" charset="0"/>
              <a:buNone/>
            </a:pPr>
            <a:r>
              <a:rPr lang="ru-RU" altLang="ru-RU" sz="22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2. Наличие гибкого учебного плана с возможностью выбора одной из двух траекторий обучения: </a:t>
            </a:r>
          </a:p>
          <a:p>
            <a:pPr marL="457200" indent="-457200" algn="just" eaLnBrk="1" hangingPunct="1">
              <a:buFont typeface="Wingdings" pitchFamily="2" charset="2"/>
              <a:buChar char="Ш"/>
            </a:pPr>
            <a:r>
              <a:rPr lang="ru-RU" altLang="ru-RU" sz="2200" b="1" i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Математические методы анализа экономики</a:t>
            </a:r>
          </a:p>
          <a:p>
            <a:pPr marL="457200" indent="-457200" algn="just" eaLnBrk="1" hangingPunct="1">
              <a:buFont typeface="Wingdings" pitchFamily="2" charset="2"/>
              <a:buChar char="Ш"/>
            </a:pPr>
            <a:r>
              <a:rPr lang="ru-RU" altLang="ru-RU" sz="2200" b="1" i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Управленческая экономика</a:t>
            </a:r>
          </a:p>
          <a:p>
            <a:pPr marL="457200" indent="-457200" algn="just" eaLnBrk="1" hangingPunct="1">
              <a:buFontTx/>
              <a:buChar char="-"/>
            </a:pPr>
            <a:endParaRPr lang="ru-RU" altLang="ru-RU" sz="2200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457200" indent="-457200" algn="just" eaLnBrk="1" hangingPunct="1">
              <a:buFont typeface="Arial" pitchFamily="34" charset="0"/>
              <a:buNone/>
            </a:pPr>
            <a:r>
              <a:rPr lang="ru-RU" altLang="ru-RU" sz="22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3. Возможность продолжения обучения и научной деятельности в аспирантуре (при желании)</a:t>
            </a:r>
          </a:p>
        </p:txBody>
      </p:sp>
      <p:sp>
        <p:nvSpPr>
          <p:cNvPr id="1434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Высшая школа экономики, Нижний Новгород, 2016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8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Трудоустройство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814888"/>
          </a:xfrm>
        </p:spPr>
        <p:txBody>
          <a:bodyPr/>
          <a:lstStyle/>
          <a:p>
            <a:pPr marL="0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ru-RU" altLang="ru-RU" sz="24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Финансовый и реальный сектор экономики</a:t>
            </a:r>
          </a:p>
          <a:p>
            <a:pPr marL="0" eaLnBrk="1" hangingPunct="1">
              <a:lnSpc>
                <a:spcPct val="70000"/>
              </a:lnSpc>
              <a:buFont typeface="Arial" pitchFamily="34" charset="0"/>
              <a:buNone/>
            </a:pPr>
            <a:endParaRPr lang="ru-RU" altLang="ru-RU" sz="24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eaLnBrk="1" hangingPunct="1">
              <a:lnSpc>
                <a:spcPct val="7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Волго-Вятское Главное Управление ЦБ</a:t>
            </a:r>
            <a:endParaRPr lang="en-US" altLang="ru-RU" sz="2000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eaLnBrk="1" hangingPunct="1">
              <a:lnSpc>
                <a:spcPct val="7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Банковский сектор (Сбербанк,</a:t>
            </a:r>
            <a:endParaRPr lang="en-US" altLang="ru-RU" sz="2000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eaLnBrk="1" hangingPunct="1">
              <a:lnSpc>
                <a:spcPct val="7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Альфа-банк, Банк ВТБ,  БИН банк и др.)</a:t>
            </a:r>
          </a:p>
          <a:p>
            <a:pPr marL="0" eaLnBrk="1" hangingPunct="1">
              <a:lnSpc>
                <a:spcPct val="7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ЗАО «КПМГ»</a:t>
            </a:r>
          </a:p>
          <a:p>
            <a:pPr marL="0" eaLnBrk="1" hangingPunct="1">
              <a:lnSpc>
                <a:spcPct val="7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ООО «ШТАДА СиАйЭс» </a:t>
            </a:r>
            <a:endParaRPr lang="en-US" altLang="ru-RU" sz="2000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eaLnBrk="1" hangingPunct="1">
              <a:lnSpc>
                <a:spcPct val="7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STADA CIS</a:t>
            </a: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)</a:t>
            </a:r>
            <a:endParaRPr lang="en-US" altLang="ru-RU" sz="2000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eaLnBrk="1" hangingPunct="1">
              <a:lnSpc>
                <a:spcPct val="7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«Группа ГАЗ»</a:t>
            </a:r>
          </a:p>
          <a:p>
            <a:pPr marL="0" eaLnBrk="1" hangingPunct="1">
              <a:lnSpc>
                <a:spcPct val="7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Нижновэнерго</a:t>
            </a:r>
          </a:p>
          <a:p>
            <a:pPr marL="0" eaLnBrk="1" hangingPunct="1">
              <a:lnSpc>
                <a:spcPct val="7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Администрация города Нижнего Новгорода</a:t>
            </a:r>
          </a:p>
          <a:p>
            <a:pPr marL="0" eaLnBrk="1" hangingPunct="1">
              <a:lnSpc>
                <a:spcPct val="70000"/>
              </a:lnSpc>
            </a:pPr>
            <a:r>
              <a:rPr lang="en-US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Intel Corporation</a:t>
            </a:r>
          </a:p>
          <a:p>
            <a:pPr marL="0" eaLnBrk="1" hangingPunct="1">
              <a:lnSpc>
                <a:spcPct val="7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ОАО «СИБУР-Нефтехим</a:t>
            </a:r>
            <a:r>
              <a:rPr lang="ru-RU" altLang="ru-RU" sz="2000" smtClean="0">
                <a:solidFill>
                  <a:srgbClr val="17375E"/>
                </a:solidFill>
                <a:ea typeface="ＭＳ Ｐゴシック" pitchFamily="34" charset="-128"/>
                <a:cs typeface="Times New Roman" pitchFamily="18" charset="0"/>
              </a:rPr>
              <a:t>»</a:t>
            </a:r>
          </a:p>
          <a:p>
            <a:pPr marL="0" eaLnBrk="1" hangingPunct="1">
              <a:lnSpc>
                <a:spcPct val="70000"/>
              </a:lnSpc>
            </a:pPr>
            <a:endParaRPr lang="ru-RU" altLang="ru-RU" sz="2000" smtClean="0">
              <a:solidFill>
                <a:srgbClr val="17375E"/>
              </a:solidFill>
              <a:latin typeface="ＭＳ Ｐゴシック" pitchFamily="34" charset="-128"/>
              <a:ea typeface="ＭＳ Ｐゴシック" pitchFamily="34" charset="-128"/>
              <a:cs typeface="Times New Roman" pitchFamily="18" charset="0"/>
            </a:endParaRPr>
          </a:p>
          <a:p>
            <a:pPr marL="0" eaLnBrk="1" hangingPunct="1">
              <a:lnSpc>
                <a:spcPct val="70000"/>
              </a:lnSpc>
            </a:pPr>
            <a:endParaRPr lang="ru-RU" altLang="ru-RU" sz="2000" smtClean="0">
              <a:solidFill>
                <a:srgbClr val="17375E"/>
              </a:solidFill>
              <a:latin typeface="ＭＳ Ｐゴシック" pitchFamily="34" charset="-128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536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33938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Академическая карьера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ru-RU" sz="24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ru-RU" sz="24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Лаборатория исследования проблем инфляции и экономического роста НИУ ВШЭ, Москва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ru-RU" sz="2000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Центр трудовых исследований, Москва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НИУ ВШЭ – Нижний Новгород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ru-RU" sz="1900" smtClean="0">
              <a:solidFill>
                <a:srgbClr val="17375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536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Высшая школа экономики, Нижний Новгород, 2016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750" y="2060575"/>
            <a:ext cx="7772400" cy="19018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3F82"/>
                </a:solidFill>
                <a:ea typeface="ＭＳ Ｐゴシック" pitchFamily="34" charset="-128"/>
              </a:rPr>
              <a:t>Математические</a:t>
            </a:r>
            <a:r>
              <a:rPr lang="ru-RU" altLang="ru-RU" sz="4300" b="1" smtClean="0">
                <a:solidFill>
                  <a:srgbClr val="003F82"/>
                </a:solidFill>
                <a:ea typeface="ＭＳ Ｐゴシック" pitchFamily="34" charset="-128"/>
              </a:rPr>
              <a:t> методы анализа экономики</a:t>
            </a:r>
            <a:r>
              <a:rPr lang="ru-RU" altLang="ru-RU" sz="4300" b="1" smtClean="0">
                <a:solidFill>
                  <a:srgbClr val="17375E"/>
                </a:solidFill>
                <a:latin typeface="Book Antiqua" pitchFamily="18" charset="0"/>
                <a:ea typeface="ＭＳ Ｐゴシック" pitchFamily="34" charset="-128"/>
              </a:rPr>
              <a:t/>
            </a:r>
            <a:br>
              <a:rPr lang="ru-RU" altLang="ru-RU" sz="4300" b="1" smtClean="0">
                <a:solidFill>
                  <a:srgbClr val="17375E"/>
                </a:solidFill>
                <a:latin typeface="Book Antiqua" pitchFamily="18" charset="0"/>
                <a:ea typeface="ＭＳ Ｐゴシック" pitchFamily="34" charset="-128"/>
              </a:rPr>
            </a:br>
            <a:endParaRPr lang="ru-RU" altLang="ru-RU" sz="4300" b="1" smtClean="0">
              <a:solidFill>
                <a:srgbClr val="17375E"/>
              </a:solidFill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3686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9750" y="4425950"/>
            <a:ext cx="7772400" cy="17526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3F82"/>
                </a:solidFill>
                <a:latin typeface="+mj-lt"/>
                <a:ea typeface="ＭＳ Ｐゴシック" pitchFamily="34" charset="-128"/>
              </a:rPr>
              <a:t>Руководитель траектории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sz="2400" dirty="0" err="1" smtClean="0">
                <a:solidFill>
                  <a:srgbClr val="003F82"/>
                </a:solidFill>
                <a:latin typeface="+mj-lt"/>
                <a:ea typeface="ＭＳ Ｐゴシック" pitchFamily="34" charset="-128"/>
              </a:rPr>
              <a:t>д.ф-м.н</a:t>
            </a:r>
            <a:r>
              <a:rPr lang="ru-RU" sz="2400" dirty="0" smtClean="0">
                <a:solidFill>
                  <a:srgbClr val="003F82"/>
                </a:solidFill>
                <a:latin typeface="+mj-lt"/>
                <a:ea typeface="ＭＳ Ｐゴシック" pitchFamily="34" charset="-128"/>
              </a:rPr>
              <a:t>., профессор, Андрей Михайлович Силаев</a:t>
            </a:r>
          </a:p>
        </p:txBody>
      </p:sp>
      <p:sp>
        <p:nvSpPr>
          <p:cNvPr id="16388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Высшая школа экономики, Нижний Новгород, 201</a:t>
            </a:r>
            <a:r>
              <a:rPr lang="en-US" altLang="ru-RU" sz="80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ru-RU" altLang="ru-RU" sz="8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ru-RU" sz="800">
                <a:solidFill>
                  <a:schemeClr val="bg1"/>
                </a:solidFill>
                <a:latin typeface="Calibri" pitchFamily="34" charset="0"/>
              </a:rPr>
              <a:t>www.nnov.hse.ru</a:t>
            </a: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 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49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  <a:ea typeface="ＭＳ Ｐゴシック" pitchFamily="34" charset="-128"/>
              </a:rPr>
              <a:t>Преимущества траектории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Char char="Ш"/>
            </a:pPr>
            <a:endParaRPr lang="en-US" altLang="ru-RU" sz="2400" smtClean="0">
              <a:solidFill>
                <a:srgbClr val="003F82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Ш"/>
            </a:pPr>
            <a:endParaRPr lang="en-US" altLang="ru-RU" sz="2400" smtClean="0">
              <a:solidFill>
                <a:srgbClr val="003F82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Ш"/>
            </a:pPr>
            <a:r>
              <a:rPr lang="ru-RU" altLang="ru-RU" sz="2400" b="1" smtClean="0">
                <a:solidFill>
                  <a:srgbClr val="003F82"/>
                </a:solidFill>
                <a:ea typeface="ＭＳ Ｐゴシック" pitchFamily="34" charset="-128"/>
              </a:rPr>
              <a:t>Высокий спрос на специалистов, обладающих знаниями в области экономики и финансов, математических методов и информационных технологий. Успешная карьера выпускников</a:t>
            </a:r>
            <a:endParaRPr lang="en-US" altLang="ru-RU" sz="24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altLang="ru-RU" sz="24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Ш"/>
            </a:pPr>
            <a:r>
              <a:rPr lang="ru-RU" altLang="ru-RU" sz="24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 Сопоставимость программы обучения с магистерскими программами факультета экономики НИУ ВШЭ.</a:t>
            </a:r>
            <a:endParaRPr lang="en-US" altLang="ru-RU" sz="24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altLang="ru-RU" sz="24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Ш"/>
            </a:pPr>
            <a:r>
              <a:rPr lang="ru-RU" altLang="ru-RU" sz="2400" b="1" smtClean="0">
                <a:solidFill>
                  <a:srgbClr val="003F82"/>
                </a:solidFill>
                <a:ea typeface="ＭＳ Ｐゴシック" pitchFamily="34" charset="-128"/>
              </a:rPr>
              <a:t>Возможность академической карьеры: в НИУ ВШЭ – Нижний Новгород открыта аспирантура по научной специальности: 08.00.13 - Математические и инструментальные методы экономики</a:t>
            </a:r>
          </a:p>
          <a:p>
            <a:pPr eaLnBrk="1" hangingPunct="1">
              <a:lnSpc>
                <a:spcPct val="70000"/>
              </a:lnSpc>
            </a:pPr>
            <a:endParaRPr lang="ru-RU" altLang="ru-RU" sz="2400" smtClean="0">
              <a:solidFill>
                <a:srgbClr val="003F8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Высшая школа экономики, Нижний Новгород, 2016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20800" y="0"/>
            <a:ext cx="7170738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  <a:ea typeface="ＭＳ Ｐゴシック" pitchFamily="34" charset="-128"/>
              </a:rPr>
              <a:t>Выпускники траектории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eaLnBrk="1" hangingPunct="1">
              <a:buFont typeface="Wingdings" pitchFamily="2" charset="2"/>
              <a:buChar char="Ш"/>
            </a:pPr>
            <a:r>
              <a:rPr lang="ru-RU" altLang="ru-RU" sz="2400" smtClean="0">
                <a:solidFill>
                  <a:srgbClr val="003F82"/>
                </a:solidFill>
                <a:ea typeface="ＭＳ Ｐゴシック" pitchFamily="34" charset="-128"/>
              </a:rPr>
              <a:t>Обладают глубокими знаниями в области    количественных методов в финансах, экономической теории и практики, эконометрики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ru-RU" altLang="ru-RU" sz="2400" smtClean="0">
                <a:solidFill>
                  <a:srgbClr val="003F82"/>
                </a:solidFill>
                <a:ea typeface="ＭＳ Ｐゴシック" pitchFamily="34" charset="-128"/>
              </a:rPr>
              <a:t>Владеют навыками прикладных исследований с      использованием современных математических методов и компьютерных технологий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ru-RU" altLang="ru-RU" sz="2400" smtClean="0">
                <a:solidFill>
                  <a:srgbClr val="003F82"/>
                </a:solidFill>
                <a:ea typeface="ＭＳ Ｐゴシック" pitchFamily="34" charset="-128"/>
              </a:rPr>
              <a:t>Умеют пользоваться современными методами и      моделями оценки предпринимательских рисков в     экономике, финансах и менеджменте, при обосновании  принимаемых инвестиционных решений</a:t>
            </a:r>
          </a:p>
        </p:txBody>
      </p:sp>
      <p:sp>
        <p:nvSpPr>
          <p:cNvPr id="1843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Высшая школа экономики, Нижний Новгород, 2016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71588" y="214313"/>
            <a:ext cx="7872412" cy="100012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bg1"/>
                </a:solidFill>
                <a:ea typeface="ＭＳ Ｐゴシック" pitchFamily="34" charset="-128"/>
              </a:rPr>
              <a:t>Востребованность выпускников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4735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ru-RU" altLang="ru-RU" sz="2400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altLang="ru-RU" sz="2800" b="1" smtClean="0">
                <a:solidFill>
                  <a:srgbClr val="003F82"/>
                </a:solidFill>
                <a:ea typeface="ＭＳ Ｐゴシック" pitchFamily="34" charset="-128"/>
              </a:rPr>
              <a:t>Экономические и финансовые отделы компаний реального сектора </a:t>
            </a:r>
            <a:endParaRPr lang="en-US" altLang="ru-RU" sz="28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endParaRPr lang="ru-RU" altLang="ru-RU" sz="28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altLang="ru-RU" sz="2800" b="1" smtClean="0">
                <a:solidFill>
                  <a:srgbClr val="003F82"/>
                </a:solidFill>
                <a:ea typeface="ＭＳ Ｐゴシック" pitchFamily="34" charset="-128"/>
              </a:rPr>
              <a:t>Аналитические отделы банков</a:t>
            </a:r>
            <a:endParaRPr lang="en-US" altLang="ru-RU" sz="28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endParaRPr lang="ru-RU" altLang="ru-RU" sz="28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altLang="ru-RU" sz="2800" b="1" smtClean="0">
                <a:solidFill>
                  <a:srgbClr val="003F82"/>
                </a:solidFill>
                <a:ea typeface="ＭＳ Ｐゴシック" pitchFamily="34" charset="-128"/>
              </a:rPr>
              <a:t>Инвестиционные и страховые компании</a:t>
            </a:r>
            <a:endParaRPr lang="en-US" altLang="ru-RU" sz="28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endParaRPr lang="ru-RU" altLang="ru-RU" sz="28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altLang="ru-RU" sz="2800" b="1" smtClean="0">
                <a:solidFill>
                  <a:srgbClr val="003F82"/>
                </a:solidFill>
                <a:ea typeface="ＭＳ Ｐゴシック" pitchFamily="34" charset="-128"/>
              </a:rPr>
              <a:t>Научно-исследовательской сектор и академическая карьера в области экономики и финансов</a:t>
            </a:r>
          </a:p>
        </p:txBody>
      </p:sp>
      <p:sp>
        <p:nvSpPr>
          <p:cNvPr id="1946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Высшая школа экономики, Нижний Новгород, 2016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750" y="2060575"/>
            <a:ext cx="7772400" cy="1901825"/>
          </a:xfrm>
        </p:spPr>
        <p:txBody>
          <a:bodyPr/>
          <a:lstStyle/>
          <a:p>
            <a:pPr eaLnBrk="1" hangingPunct="1"/>
            <a:r>
              <a:rPr lang="ru-RU" altLang="ru-RU" sz="4300" b="1" smtClean="0">
                <a:solidFill>
                  <a:srgbClr val="003F82"/>
                </a:solidFill>
                <a:ea typeface="ＭＳ Ｐゴシック" pitchFamily="34" charset="-128"/>
              </a:rPr>
              <a:t>Управленческая экономика</a:t>
            </a: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4411663"/>
            <a:ext cx="6400800" cy="1190625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003F82"/>
                </a:solidFill>
                <a:ea typeface="ＭＳ Ｐゴシック" pitchFamily="34" charset="-128"/>
              </a:rPr>
              <a:t>Руководитель траектории: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003F82"/>
                </a:solidFill>
                <a:ea typeface="ＭＳ Ｐゴシック" pitchFamily="34" charset="-128"/>
              </a:rPr>
              <a:t>к.э.н., доцент, Ольга Александровна Замотаева</a:t>
            </a:r>
          </a:p>
        </p:txBody>
      </p:sp>
      <p:sp>
        <p:nvSpPr>
          <p:cNvPr id="20484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Высшая школа экономики, Нижний Новгород, 201</a:t>
            </a:r>
            <a:r>
              <a:rPr lang="en-US" altLang="ru-RU" sz="80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ru-RU" altLang="ru-RU" sz="8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ru-RU" sz="800">
                <a:solidFill>
                  <a:schemeClr val="bg1"/>
                </a:solidFill>
                <a:latin typeface="Calibri" pitchFamily="34" charset="0"/>
              </a:rPr>
              <a:t>www.nnov.hse.ru</a:t>
            </a: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 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4913" y="0"/>
            <a:ext cx="7939087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  <a:ea typeface="ＭＳ Ｐゴシック" pitchFamily="34" charset="-128"/>
              </a:rPr>
              <a:t>Преимущества траектории: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19225"/>
            <a:ext cx="8229600" cy="49958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endParaRPr lang="ru-RU" altLang="ru-RU" sz="2800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 b="1" smtClean="0">
                <a:solidFill>
                  <a:srgbClr val="003F82"/>
                </a:solidFill>
                <a:ea typeface="ＭＳ Ｐゴシック" pitchFamily="34" charset="-128"/>
              </a:rPr>
              <a:t>Подготовка высококвалифицированных руководителей и специалистов – аналитиков в области делового анализа и информационно-аналитического обеспечения тактических и стратегических управленческих решений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altLang="ru-RU" sz="28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 b="1" smtClean="0">
                <a:solidFill>
                  <a:srgbClr val="003F82"/>
                </a:solidFill>
                <a:ea typeface="ＭＳ Ｐゴシック" pitchFamily="34" charset="-128"/>
              </a:rPr>
              <a:t>Получение профессиональных компетенций, позволяющих  принимать управленческие решения, опираясь на современный экономический инструментарий</a:t>
            </a:r>
          </a:p>
        </p:txBody>
      </p:sp>
      <p:sp>
        <p:nvSpPr>
          <p:cNvPr id="2150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  <a:latin typeface="Calibri" pitchFamily="34" charset="0"/>
              </a:rPr>
              <a:t>Высшая школа экономики, Нижний Новгород, 2016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chemeClr val="bg1"/>
                </a:solidFill>
                <a:ea typeface="ＭＳ Ｐゴシック" pitchFamily="34" charset="-128"/>
              </a:rPr>
              <a:t>Преимущества траектории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Char char="Ш"/>
            </a:pPr>
            <a:r>
              <a:rPr lang="ru-RU" altLang="ru-RU" sz="2400" b="1" smtClean="0">
                <a:solidFill>
                  <a:srgbClr val="003F82"/>
                </a:solidFill>
                <a:ea typeface="ＭＳ Ｐゴシック" pitchFamily="34" charset="-128"/>
              </a:rPr>
              <a:t>Возможность получать теоретические знания от представителей научно – академической среды  и изучать практический опыт представителей реального сектора экономики.</a:t>
            </a:r>
          </a:p>
          <a:p>
            <a:pPr>
              <a:buFont typeface="Wingdings" pitchFamily="2" charset="2"/>
              <a:buChar char="Ш"/>
            </a:pPr>
            <a:endParaRPr lang="ru-RU" altLang="ru-RU" sz="24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Ш"/>
            </a:pPr>
            <a:r>
              <a:rPr lang="ru-RU" altLang="ru-RU" sz="2400" b="1" smtClean="0">
                <a:solidFill>
                  <a:srgbClr val="003F82"/>
                </a:solidFill>
                <a:ea typeface="ＭＳ Ｐゴシック" pitchFamily="34" charset="-128"/>
              </a:rPr>
              <a:t>Участие в программе  генеральных директоров компаний, финансовых директоров и других топ-менеджеров, обладающих специфическими знаниями в области реальной экономической ситуации в компании, регионе и России в целом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7872412" cy="114300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cs typeface="+mn-cs"/>
              </a:rPr>
              <a:t>Направления обучения в магистратуре </a:t>
            </a:r>
            <a:br>
              <a:rPr lang="ru-RU" sz="3200" b="1" dirty="0" smtClean="0">
                <a:solidFill>
                  <a:schemeClr val="bg1"/>
                </a:solidFill>
                <a:cs typeface="+mn-cs"/>
              </a:rPr>
            </a:br>
            <a:r>
              <a:rPr lang="ru-RU" sz="3200" b="1" dirty="0" smtClean="0">
                <a:solidFill>
                  <a:schemeClr val="bg1"/>
                </a:solidFill>
                <a:cs typeface="+mn-cs"/>
              </a:rPr>
              <a:t>факультета Экономики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140" name="Group 20"/>
          <p:cNvGraphicFramePr>
            <a:graphicFrameLocks noGrp="1"/>
          </p:cNvGraphicFramePr>
          <p:nvPr/>
        </p:nvGraphicFramePr>
        <p:xfrm>
          <a:off x="0" y="1143000"/>
          <a:ext cx="9107488" cy="5812210"/>
        </p:xfrm>
        <a:graphic>
          <a:graphicData uri="http://schemas.openxmlformats.org/drawingml/2006/table">
            <a:tbl>
              <a:tblPr/>
              <a:tblGrid>
                <a:gridCol w="4516438"/>
                <a:gridCol w="4591050"/>
              </a:tblGrid>
              <a:tr h="1706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Направление Финансы и кредит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магистерская программа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«Финансы»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Направление Экономика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магистерская программа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«Экономика»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3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Траектория «Финансы фирмы»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Траектория обучения «Математические методы анализа экономики»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3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Траектория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«Банки и финансовые рынки»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Траектория обучения  «Управленческая экономика»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40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Траектория «Аудит и консалтинг»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62063" y="0"/>
            <a:ext cx="7881937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chemeClr val="bg1"/>
                </a:solidFill>
                <a:ea typeface="ＭＳ Ｐゴシック" pitchFamily="34" charset="-128"/>
              </a:rPr>
              <a:t>Востребованность выпускников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276225" y="1600200"/>
            <a:ext cx="8410575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z="3000" b="1" smtClean="0">
                <a:solidFill>
                  <a:srgbClr val="003F82"/>
                </a:solidFill>
                <a:ea typeface="ＭＳ Ｐゴシック" pitchFamily="34" charset="-128"/>
              </a:rPr>
              <a:t>экономические, финансовые и маркетинговые департаменты коммерческих организаций</a:t>
            </a:r>
          </a:p>
          <a:p>
            <a:pPr>
              <a:buFont typeface="Arial" pitchFamily="34" charset="0"/>
              <a:buNone/>
            </a:pPr>
            <a:endParaRPr lang="ru-RU" altLang="ru-RU" sz="30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3000" b="1" smtClean="0">
                <a:solidFill>
                  <a:srgbClr val="003F82"/>
                </a:solidFill>
                <a:ea typeface="ＭＳ Ｐゴシック" pitchFamily="34" charset="-128"/>
              </a:rPr>
              <a:t>органы государственного и муниципального управления</a:t>
            </a:r>
          </a:p>
          <a:p>
            <a:pPr>
              <a:buFont typeface="Arial" pitchFamily="34" charset="0"/>
              <a:buNone/>
            </a:pPr>
            <a:endParaRPr lang="ru-RU" altLang="ru-RU" sz="3000" b="1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3000" b="1" smtClean="0">
                <a:solidFill>
                  <a:srgbClr val="003F82"/>
                </a:solidFill>
                <a:ea typeface="ＭＳ Ｐゴシック" pitchFamily="34" charset="-128"/>
              </a:rPr>
              <a:t>научно-исследовательские и консалтинговые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ctrTitle"/>
          </p:nvPr>
        </p:nvSpPr>
        <p:spPr>
          <a:xfrm>
            <a:off x="434975" y="1597025"/>
            <a:ext cx="8237538" cy="4862513"/>
          </a:xfrm>
        </p:spPr>
        <p:txBody>
          <a:bodyPr/>
          <a:lstStyle/>
          <a:p>
            <a:r>
              <a:rPr lang="ru-RU" altLang="ru-RU" sz="6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Магистерская программа </a:t>
            </a:r>
            <a:r>
              <a:rPr lang="en-US" altLang="ru-RU" sz="6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altLang="ru-RU" sz="60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66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«Финансы»</a:t>
            </a:r>
            <a:br>
              <a:rPr lang="ru-RU" altLang="ru-RU" sz="66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66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66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</a:br>
            <a:r>
              <a:rPr kumimoji="1" lang="ru-RU" altLang="ru-RU" sz="24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Руководитель программы</a:t>
            </a:r>
            <a:r>
              <a:rPr lang="ru-RU" altLang="ru-RU" sz="24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</a:br>
            <a:r>
              <a:rPr kumimoji="1" lang="ru-RU" altLang="ru-RU" sz="24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д.э.н., профессор,</a:t>
            </a:r>
            <a:r>
              <a:rPr lang="ru-RU" altLang="ru-RU" sz="240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Алексей Станиславович Макаров</a:t>
            </a:r>
            <a:r>
              <a:rPr lang="ru-RU" altLang="ru-RU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</a:br>
            <a:endParaRPr lang="en-US" altLang="ru-RU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/>
          </p:cNvSpPr>
          <p:nvPr/>
        </p:nvSpPr>
        <p:spPr bwMode="auto">
          <a:xfrm>
            <a:off x="685800" y="1503363"/>
            <a:ext cx="77724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3F82"/>
                </a:solidFill>
                <a:latin typeface="+mj-lt"/>
              </a:rPr>
              <a:t>МАГИСТЕРСКАЯ ПРОГРАММА «ФИНАНСЫ»</a:t>
            </a:r>
            <a:endParaRPr lang="en-US" sz="3600" dirty="0">
              <a:solidFill>
                <a:srgbClr val="003F82"/>
              </a:solidFill>
              <a:latin typeface="+mj-lt"/>
            </a:endParaRPr>
          </a:p>
        </p:txBody>
      </p:sp>
      <p:sp>
        <p:nvSpPr>
          <p:cNvPr id="25603" name="Subtitle 2"/>
          <p:cNvSpPr>
            <a:spLocks/>
          </p:cNvSpPr>
          <p:nvPr/>
        </p:nvSpPr>
        <p:spPr bwMode="auto">
          <a:xfrm>
            <a:off x="685800" y="4905375"/>
            <a:ext cx="77724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kumimoji="1" lang="ru-RU" altLang="ru-RU" sz="2400">
              <a:solidFill>
                <a:srgbClr val="003F82"/>
              </a:solidFill>
              <a:latin typeface="ＭＳ Ｐゴシック" pitchFamily="34" charset="-128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kumimoji="1" lang="ru-RU" altLang="ru-RU" sz="2400">
                <a:solidFill>
                  <a:srgbClr val="003F82"/>
                </a:solidFill>
                <a:latin typeface="Calibri" pitchFamily="34" charset="0"/>
              </a:rPr>
              <a:t>Руководитель:</a:t>
            </a:r>
            <a:endParaRPr lang="ru-RU" altLang="ru-RU" sz="2400">
              <a:solidFill>
                <a:srgbClr val="003F82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kumimoji="1" lang="ru-RU" altLang="ru-RU" sz="2400">
                <a:solidFill>
                  <a:srgbClr val="003F82"/>
                </a:solidFill>
                <a:latin typeface="Calibri" pitchFamily="34" charset="0"/>
              </a:rPr>
              <a:t>д.э.н., профессор,</a:t>
            </a:r>
            <a:r>
              <a:rPr lang="ru-RU" altLang="ru-RU" sz="2400">
                <a:latin typeface="Calibri" pitchFamily="34" charset="0"/>
              </a:rPr>
              <a:t> </a:t>
            </a:r>
            <a:r>
              <a:rPr lang="ru-RU" altLang="ru-RU" sz="2400">
                <a:solidFill>
                  <a:srgbClr val="003F82"/>
                </a:solidFill>
                <a:latin typeface="Calibri" pitchFamily="34" charset="0"/>
              </a:rPr>
              <a:t>Алексей Станиславович Макаров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kumimoji="1" lang="ru-RU" altLang="ru-RU" sz="2400">
                <a:solidFill>
                  <a:srgbClr val="003F82"/>
                </a:solidFill>
                <a:latin typeface="ＭＳ Ｐゴシック" pitchFamily="34" charset="-128"/>
              </a:rPr>
              <a:t>, </a:t>
            </a:r>
          </a:p>
        </p:txBody>
      </p:sp>
      <p:sp>
        <p:nvSpPr>
          <p:cNvPr id="25604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Высшая школа экономики, Нижний Новгород, 2013</a:t>
            </a:r>
          </a:p>
          <a:p>
            <a:pPr algn="ctr">
              <a:spcBef>
                <a:spcPct val="20000"/>
              </a:spcBef>
            </a:pPr>
            <a:r>
              <a:rPr lang="en-US" altLang="ru-RU" sz="800">
                <a:solidFill>
                  <a:schemeClr val="bg1"/>
                </a:solidFill>
              </a:rPr>
              <a:t>nnov.hse.ru</a:t>
            </a:r>
            <a:r>
              <a:rPr lang="ru-RU" altLang="ru-RU" sz="800">
                <a:solidFill>
                  <a:schemeClr val="bg1"/>
                </a:solidFill>
              </a:rPr>
              <a:t> 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5605" name="Title 1"/>
          <p:cNvSpPr>
            <a:spLocks/>
          </p:cNvSpPr>
          <p:nvPr/>
        </p:nvSpPr>
        <p:spPr bwMode="auto">
          <a:xfrm>
            <a:off x="838200" y="3386138"/>
            <a:ext cx="77724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>
                <a:solidFill>
                  <a:srgbClr val="003F82"/>
                </a:solidFill>
                <a:latin typeface="Calibri" pitchFamily="34" charset="0"/>
              </a:rPr>
              <a:t>Траектория: </a:t>
            </a:r>
          </a:p>
          <a:p>
            <a:pPr algn="ctr"/>
            <a:r>
              <a:rPr lang="ru-RU" altLang="ru-RU" sz="4400" b="1">
                <a:solidFill>
                  <a:srgbClr val="003F82"/>
                </a:solidFill>
                <a:latin typeface="Calibri" pitchFamily="34" charset="0"/>
              </a:rPr>
              <a:t>Финансы фирмы</a:t>
            </a:r>
          </a:p>
          <a:p>
            <a:pPr algn="ctr"/>
            <a:endParaRPr lang="en-US" altLang="ru-RU" sz="3600" b="1">
              <a:solidFill>
                <a:srgbClr val="003F82"/>
              </a:solidFill>
              <a:latin typeface="Myriad Pro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924800" cy="1066800"/>
          </a:xfrm>
        </p:spPr>
        <p:txBody>
          <a:bodyPr/>
          <a:lstStyle/>
          <a:p>
            <a:pPr marL="342900" indent="-342900" defTabSz="914400" eaLnBrk="1" hangingPunct="1"/>
            <a:r>
              <a:rPr lang="ru-RU" altLang="ru-RU" sz="2000" b="1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ru-RU" altLang="ru-RU" sz="4000" b="1" smtClean="0">
                <a:solidFill>
                  <a:schemeClr val="bg1"/>
                </a:solidFill>
                <a:ea typeface="ＭＳ Ｐゴシック" pitchFamily="34" charset="-128"/>
              </a:rPr>
              <a:t>Преимущества траектории</a:t>
            </a:r>
            <a:r>
              <a:rPr lang="ru-RU" altLang="ru-RU" sz="2000" b="1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455738"/>
            <a:ext cx="7924800" cy="494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Соответствие требованиям современных образовательных стандартов;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ru-RU" sz="22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Сопоставимость учебных планов и программ курсов  с зарубежными аналогами;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ru-RU" sz="22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Использование  современной научной и учебной литературы, а также электронных баз данных финансовой информации и научных статей;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ru-RU" sz="22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Гибкий подход к формированию индивидуальных учебных планов студентов.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4900" y="152400"/>
            <a:ext cx="7505700" cy="1066800"/>
          </a:xfrm>
        </p:spPr>
        <p:txBody>
          <a:bodyPr/>
          <a:lstStyle/>
          <a:p>
            <a:pPr marL="342900" indent="-342900" defTabSz="914400" eaLnBrk="1" hangingPunct="1"/>
            <a:r>
              <a:rPr lang="ru-RU" altLang="ru-RU" sz="3600" b="1" smtClean="0">
                <a:solidFill>
                  <a:schemeClr val="bg1"/>
                </a:solidFill>
                <a:ea typeface="ＭＳ Ｐゴシック" pitchFamily="34" charset="-128"/>
              </a:rPr>
              <a:t>         </a:t>
            </a:r>
            <a:r>
              <a:rPr lang="ru-RU" altLang="ru-RU" sz="3200" b="1" smtClean="0">
                <a:solidFill>
                  <a:schemeClr val="bg1"/>
                </a:solidFill>
                <a:ea typeface="ＭＳ Ｐゴシック" pitchFamily="34" charset="-128"/>
              </a:rPr>
              <a:t>Актуальные проблемы современных «Финансов фирмы»</a:t>
            </a:r>
            <a:endParaRPr lang="ru-RU" altLang="ru-RU" sz="3200" b="1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425" y="1455738"/>
            <a:ext cx="8258175" cy="481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Что такое «Финансы» и почему современные финансы изучаются как Корпоративные?</a:t>
            </a:r>
          </a:p>
          <a:p>
            <a:pPr marL="342900" indent="-342900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Что такое «Корпорация» и что такое «Фирма»? Что общего и чем различаются данные понятия? 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Чем определяются границы, тенденции развития, финансовый дизайн корпораций и фирм?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Каким образом современная компания должна позиционироваться на Финансовых рынках, какие инструменты анализа и принятия решений, а также Финансовые инструменты необходимо использовать? 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Каковы роль и функции Финансового менеджмента и Совета директоров корпорации?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Какие специфические методы и инструменты необходимы для решения задач Стратегического финансового планирования, Оценки стоимости компании, Анализа финансово-экономических закономерностей корпоративной реорганизации (Слияний и поглощений компаний)?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Каким образом должны решаться вопросы взаимодействия  фирм  с другими субъектами финансовых отношений?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9063"/>
            <a:ext cx="8229600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chemeClr val="bg1"/>
                </a:solidFill>
                <a:ea typeface="ＭＳ Ｐゴシック" pitchFamily="34" charset="-128"/>
              </a:rPr>
              <a:t>Трудоустройство выпускников</a:t>
            </a:r>
            <a:endParaRPr lang="ru-RU" altLang="ru-RU" sz="4000" b="1" smtClean="0">
              <a:ea typeface="ＭＳ Ｐゴシック" pitchFamily="34" charset="-128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4338" y="1700213"/>
            <a:ext cx="3076575" cy="4700587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Инвестиционный консультант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Финансовый аналитик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Финансовый брокер, дилер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Специалист налоговой службы, налоговый консультант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Специалист  в области финансового планирования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Финансовый директор</a:t>
            </a:r>
          </a:p>
          <a:p>
            <a:pPr>
              <a:buClr>
                <a:srgbClr val="000000"/>
              </a:buClr>
              <a:buSzPct val="75000"/>
              <a:buFont typeface="Arial" charset="0"/>
              <a:buNone/>
              <a:defRPr/>
            </a:pPr>
            <a:endParaRPr lang="ru-RU" sz="1600" dirty="0" smtClean="0">
              <a:solidFill>
                <a:srgbClr val="003F82"/>
              </a:solidFill>
              <a:latin typeface="Arial" charset="0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14775" y="1700213"/>
            <a:ext cx="4906963" cy="470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Финансовые подразделения производственных, торговых, строительных, финансовых, инвестиционных, страховых компаний, банков, бирж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-128"/>
            </a:endParaRP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-128"/>
            </a:endParaRP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</a:rPr>
              <a:t>Финансовые, бюджетные, аналитические, налоговые, департаменты федерального, регионального и местного уровня власти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Предпринимательская сфера, финансы малого и среднего бизнеса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-128"/>
              <a:cs typeface="Times New Roman" pitchFamily="18" charset="0"/>
            </a:endParaRP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Примеры компаний: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ЗАО «Интел А/О»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ЗАО «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Финам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»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ОАО «РЖД»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ВВБ СБ РФ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ОАО «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Нижфарм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»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Times New Roman" pitchFamily="18" charset="0"/>
              </a:rPr>
              <a:t>УФНС по Советскому району  и др.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75000"/>
              <a:buFont typeface="Arial" charset="0"/>
              <a:buNone/>
              <a:defRPr/>
            </a:pPr>
            <a:endParaRPr lang="ru-RU" sz="1600" dirty="0">
              <a:solidFill>
                <a:srgbClr val="003F82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2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/>
          </p:cNvSpPr>
          <p:nvPr/>
        </p:nvSpPr>
        <p:spPr bwMode="auto">
          <a:xfrm>
            <a:off x="685800" y="1473200"/>
            <a:ext cx="77724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3000">
              <a:solidFill>
                <a:srgbClr val="003F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6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МАГИСТЕРСКАЯ ПРОГРАММА «ФИНАНСЫ»</a:t>
            </a:r>
            <a:endParaRPr lang="en-US" altLang="ru-RU" sz="3600">
              <a:solidFill>
                <a:srgbClr val="003F82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altLang="ru-RU" sz="3600">
              <a:solidFill>
                <a:srgbClr val="003F82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36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Траектория </a:t>
            </a:r>
            <a:endParaRPr lang="en-US" altLang="ru-RU" sz="3600">
              <a:solidFill>
                <a:srgbClr val="003F82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4400" b="1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«Аудит и консалтинг»</a:t>
            </a:r>
            <a:endParaRPr lang="en-US" altLang="ru-RU" sz="4400" b="1">
              <a:solidFill>
                <a:srgbClr val="003F8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0" name="Subtitle 2"/>
          <p:cNvSpPr>
            <a:spLocks/>
          </p:cNvSpPr>
          <p:nvPr/>
        </p:nvSpPr>
        <p:spPr bwMode="auto">
          <a:xfrm>
            <a:off x="1763713" y="4468813"/>
            <a:ext cx="6400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kumimoji="1" lang="ru-RU" altLang="ru-RU" sz="1400">
              <a:solidFill>
                <a:srgbClr val="000066"/>
              </a:solidFill>
              <a:latin typeface="Myriad Pro"/>
            </a:endParaRPr>
          </a:p>
        </p:txBody>
      </p:sp>
      <p:sp>
        <p:nvSpPr>
          <p:cNvPr id="29701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Высшая школа экономики, Нижний Новгород, 201</a:t>
            </a:r>
            <a:r>
              <a:rPr lang="en-US" altLang="ru-RU" sz="800">
                <a:solidFill>
                  <a:schemeClr val="bg1"/>
                </a:solidFill>
              </a:rPr>
              <a:t>2</a:t>
            </a:r>
          </a:p>
          <a:p>
            <a:pPr algn="ctr">
              <a:spcBef>
                <a:spcPct val="20000"/>
              </a:spcBef>
            </a:pPr>
            <a:r>
              <a:rPr lang="en-US" altLang="ru-RU" sz="800">
                <a:solidFill>
                  <a:schemeClr val="bg1"/>
                </a:solidFill>
              </a:rPr>
              <a:t>nnov.hse.ru</a:t>
            </a:r>
            <a:r>
              <a:rPr lang="ru-RU" altLang="ru-RU" sz="800">
                <a:solidFill>
                  <a:schemeClr val="bg1"/>
                </a:solidFill>
              </a:rPr>
              <a:t> 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1141413" y="4546600"/>
            <a:ext cx="6630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Руководитель:</a:t>
            </a:r>
          </a:p>
          <a:p>
            <a:pPr algn="ctr"/>
            <a:r>
              <a:rPr lang="ru-RU" altLang="ru-RU" sz="24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к.э.н., доцент, Штефан М.А</a:t>
            </a:r>
          </a:p>
          <a:p>
            <a:pPr algn="ctr"/>
            <a:r>
              <a:rPr lang="ru-RU" altLang="ru-RU" sz="24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5464175"/>
            <a:ext cx="62055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8085138" cy="1066800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Траектория «Аудит и консалтинг»</a:t>
            </a:r>
          </a:p>
        </p:txBody>
      </p:sp>
      <p:graphicFrame>
        <p:nvGraphicFramePr>
          <p:cNvPr id="49167" name="Group 15"/>
          <p:cNvGraphicFramePr>
            <a:graphicFrameLocks noGrp="1"/>
          </p:cNvGraphicFramePr>
          <p:nvPr/>
        </p:nvGraphicFramePr>
        <p:xfrm>
          <a:off x="219075" y="1397000"/>
          <a:ext cx="8501063" cy="4879975"/>
        </p:xfrm>
        <a:graphic>
          <a:graphicData uri="http://schemas.openxmlformats.org/drawingml/2006/table">
            <a:tbl>
              <a:tblPr/>
              <a:tblGrid>
                <a:gridCol w="2770188"/>
                <a:gridCol w="5730875"/>
              </a:tblGrid>
              <a:tr h="2785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Потенциальная аудитория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Выпускники российских ВУЗов, желающие: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 получить  качественное образование в области финансов и престижную работу,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 построить собственный бизнес в области аудита и консалтинга,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 продолжить образование за рубежом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94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Направления деятельности выпускников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Внешний аудит, внутренний аудит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Управленческий учет, налоговый учет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Формирование и анализ финансовой отчетности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Бюджетирование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Оценка эффективности деятельности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Финансовый консалтинг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Налоговый консалтинг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1066800"/>
          </a:xfrm>
        </p:spPr>
        <p:txBody>
          <a:bodyPr/>
          <a:lstStyle/>
          <a:p>
            <a:pPr marL="342900" indent="-342900" defTabSz="914400" eaLnBrk="1" hangingPunct="1"/>
            <a:r>
              <a:rPr lang="ru-RU" altLang="ru-RU" sz="2000" b="1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ru-RU" altLang="ru-RU" b="1" smtClean="0">
                <a:solidFill>
                  <a:schemeClr val="bg1"/>
                </a:solidFill>
                <a:ea typeface="ＭＳ Ｐゴシック" pitchFamily="34" charset="-128"/>
              </a:rPr>
              <a:t>Преимущества траектории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863" y="1528763"/>
            <a:ext cx="8186737" cy="474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Практическая направленность обучения, вовлечение в учебный процесс практикующих экспертов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Сотрудничество с Базовой кафедрой </a:t>
            </a:r>
            <a:r>
              <a:rPr lang="ru-RU" sz="24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КПМГ, другими </a:t>
            </a:r>
            <a:r>
              <a:rPr lang="ru-RU" sz="2400" b="1" dirty="0" err="1">
                <a:solidFill>
                  <a:srgbClr val="003F82"/>
                </a:solidFill>
                <a:latin typeface="+mn-lt"/>
                <a:cs typeface="Times New Roman" pitchFamily="18" charset="0"/>
              </a:rPr>
              <a:t>парнерами</a:t>
            </a:r>
            <a:endParaRPr lang="ru-RU" sz="24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Признание программы Институтом внутренних аудиторов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3F82"/>
                </a:solidFill>
                <a:latin typeface="+mn-lt"/>
              </a:rPr>
              <a:t>Соответствие программы профессиональным стандартам, АССА</a:t>
            </a:r>
            <a:endParaRPr lang="ru-RU" sz="2400" b="1" dirty="0">
              <a:solidFill>
                <a:srgbClr val="003F82"/>
              </a:solidFill>
              <a:latin typeface="+mn-lt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3F82"/>
                </a:solidFill>
                <a:latin typeface="+mn-lt"/>
              </a:rPr>
              <a:t>Высокая потребность </a:t>
            </a:r>
            <a:r>
              <a:rPr lang="ru-RU" sz="2400" b="1" dirty="0">
                <a:solidFill>
                  <a:srgbClr val="003F82"/>
                </a:solidFill>
                <a:latin typeface="+mn-lt"/>
              </a:rPr>
              <a:t>в финансовых </a:t>
            </a:r>
            <a:r>
              <a:rPr lang="ru-RU" sz="2400" b="1" dirty="0">
                <a:solidFill>
                  <a:srgbClr val="003F82"/>
                </a:solidFill>
                <a:latin typeface="+mn-lt"/>
              </a:rPr>
              <a:t>консультантах</a:t>
            </a:r>
            <a:endParaRPr lang="ru-RU" sz="2000" b="1" dirty="0">
              <a:solidFill>
                <a:srgbClr val="376092"/>
              </a:solidFill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ru-RU" sz="2000" b="1" dirty="0">
              <a:solidFill>
                <a:srgbClr val="376092"/>
              </a:solidFill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37609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52400"/>
            <a:ext cx="8258175" cy="1066800"/>
          </a:xfrm>
        </p:spPr>
        <p:txBody>
          <a:bodyPr/>
          <a:lstStyle/>
          <a:p>
            <a:pPr marL="342900" indent="-342900" defTabSz="914400" eaLnBrk="1" hangingPunct="1"/>
            <a:r>
              <a:rPr lang="ru-RU" altLang="ru-RU" sz="2800" b="1" smtClean="0">
                <a:solidFill>
                  <a:schemeClr val="bg1"/>
                </a:solidFill>
                <a:ea typeface="ＭＳ Ｐゴシック" pitchFamily="34" charset="-128"/>
              </a:rPr>
              <a:t>Совместная российско-итальянская программа</a:t>
            </a:r>
            <a:br>
              <a:rPr lang="ru-RU" altLang="ru-RU" sz="2800" b="1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ru-RU" altLang="ru-RU" sz="2800" b="1" smtClean="0">
                <a:solidFill>
                  <a:schemeClr val="bg1"/>
                </a:solidFill>
                <a:ea typeface="ＭＳ Ｐゴシック" pitchFamily="34" charset="-128"/>
              </a:rPr>
              <a:t>«Аудит и консалтинг» </a:t>
            </a:r>
            <a:endParaRPr lang="ru-RU" altLang="ru-RU" sz="2800" b="1" smtClean="0">
              <a:ea typeface="ＭＳ Ｐゴシック" pitchFamily="34" charset="-128"/>
            </a:endParaRP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685800" y="1219200"/>
            <a:ext cx="792480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400" b="1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1 год обучения в НИУ ВШЭ – Нижний Новгород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</a:pPr>
            <a:r>
              <a:rPr lang="ru-RU" altLang="ru-RU" sz="2400" b="1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altLang="ru-RU" sz="24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Дисциплины из учебного плана (базовые, предметы по выбору, мастер-классы КПМГ);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</a:pPr>
            <a:r>
              <a:rPr lang="ru-RU" altLang="ru-RU" sz="24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      Курсовая работа (задел магистерской диссертации);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</a:pPr>
            <a:r>
              <a:rPr lang="ru-RU" altLang="ru-RU" sz="24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      Итальянский язык (базовый);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</a:pPr>
            <a:r>
              <a:rPr lang="ru-RU" altLang="ru-RU" sz="24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      Итальянский язык (экономический);</a:t>
            </a:r>
          </a:p>
          <a:p>
            <a:pPr marL="342900" indent="-342900" algn="just" defTabSz="914400">
              <a:lnSpc>
                <a:spcPct val="120000"/>
              </a:lnSpc>
              <a:buFont typeface="Arial" pitchFamily="34" charset="0"/>
              <a:buChar char="•"/>
            </a:pPr>
            <a:endParaRPr lang="ru-RU" altLang="ru-RU" sz="2400">
              <a:solidFill>
                <a:srgbClr val="003F82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400" b="1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2 год обучения в Университете Тушия: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</a:pPr>
            <a:r>
              <a:rPr lang="ru-RU" altLang="ru-RU" sz="2400" b="1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altLang="ru-RU" sz="23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Три  предмета по выбору;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</a:pPr>
            <a:r>
              <a:rPr lang="ru-RU" altLang="ru-RU" sz="23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      Подготовка магистерской диссертации (на русском и    итальянском языках)</a:t>
            </a:r>
          </a:p>
          <a:p>
            <a:pPr marL="342900" indent="-342900" algn="just" defTabSz="914400">
              <a:lnSpc>
                <a:spcPct val="120000"/>
              </a:lnSpc>
            </a:pPr>
            <a:endParaRPr lang="ru-RU" altLang="ru-RU" sz="1600">
              <a:solidFill>
                <a:srgbClr val="003F82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</a:pPr>
            <a:endParaRPr lang="ru-RU" altLang="ru-RU" sz="1600">
              <a:solidFill>
                <a:srgbClr val="376092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Ø"/>
            </a:pPr>
            <a:endParaRPr lang="ru-RU" altLang="ru-RU" sz="1600">
              <a:solidFill>
                <a:srgbClr val="376092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2400" y="0"/>
            <a:ext cx="7721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Особенности обучения в магистратуре</a:t>
            </a:r>
            <a:endParaRPr lang="ru-RU" altLang="ru-RU" sz="3600" b="1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609600" indent="-609600" algn="just">
              <a:buFont typeface="Arial" pitchFamily="34" charset="0"/>
              <a:buAutoNum type="arabicPeriod"/>
            </a:pPr>
            <a:r>
              <a:rPr lang="ru-RU" altLang="ru-RU" sz="20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Ведущие преподаватели, совмещающие научную и практическую деятельность</a:t>
            </a:r>
          </a:p>
          <a:p>
            <a:pPr marL="609600" indent="-609600" algn="just">
              <a:buFont typeface="Arial" pitchFamily="34" charset="0"/>
              <a:buAutoNum type="arabicPeriod"/>
            </a:pPr>
            <a:endParaRPr lang="ru-RU" altLang="ru-RU" sz="20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609600" indent="-609600" algn="just">
              <a:buFont typeface="Arial" pitchFamily="34" charset="0"/>
              <a:buAutoNum type="arabicPeriod"/>
            </a:pPr>
            <a:r>
              <a:rPr lang="ru-RU" altLang="ru-RU" sz="20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 Соответствие учебных курсов программе АССА</a:t>
            </a:r>
            <a:r>
              <a:rPr lang="en-US" altLang="ru-RU" sz="20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altLang="ru-RU" sz="20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 и профессиональным стандартам</a:t>
            </a:r>
          </a:p>
          <a:p>
            <a:pPr marL="609600" indent="-609600" algn="just">
              <a:buFont typeface="Arial" pitchFamily="34" charset="0"/>
              <a:buAutoNum type="arabicPeriod"/>
            </a:pPr>
            <a:endParaRPr lang="ru-RU" altLang="ru-RU" sz="20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609600" indent="-609600" algn="just">
              <a:buFont typeface="Arial" pitchFamily="34" charset="0"/>
              <a:buAutoNum type="arabicPeriod"/>
            </a:pPr>
            <a:r>
              <a:rPr lang="ru-RU" altLang="ru-RU" sz="20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Признание программ экспертным профессиональным сообществом </a:t>
            </a:r>
          </a:p>
          <a:p>
            <a:pPr marL="609600" indent="-609600" algn="just">
              <a:buFont typeface="Arial" pitchFamily="34" charset="0"/>
              <a:buAutoNum type="arabicPeriod"/>
            </a:pPr>
            <a:endParaRPr lang="ru-RU" altLang="ru-RU" sz="20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609600" indent="-609600" algn="just">
              <a:buFont typeface="Arial" pitchFamily="34" charset="0"/>
              <a:buAutoNum type="arabicPeriod"/>
            </a:pPr>
            <a:r>
              <a:rPr lang="ru-RU" altLang="ru-RU" sz="20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Успешное трудоустройство (как в бизнесе, так и в академической среде)</a:t>
            </a:r>
          </a:p>
          <a:p>
            <a:pPr marL="609600" indent="-609600" algn="just">
              <a:buFont typeface="Arial" pitchFamily="34" charset="0"/>
              <a:buAutoNum type="arabicPeriod"/>
            </a:pPr>
            <a:endParaRPr lang="ru-RU" altLang="ru-RU" sz="20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609600" indent="-609600" algn="just">
              <a:buFont typeface="Arial" pitchFamily="34" charset="0"/>
              <a:buAutoNum type="arabicPeriod"/>
            </a:pPr>
            <a:r>
              <a:rPr lang="ru-RU" altLang="ru-RU" sz="20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Возможность прохождения стажировок в крупнейших международных и российских компаниях</a:t>
            </a:r>
          </a:p>
          <a:p>
            <a:pPr marL="609600" indent="-609600" algn="just">
              <a:buFont typeface="Arial" pitchFamily="34" charset="0"/>
              <a:buAutoNum type="arabicPeriod"/>
            </a:pPr>
            <a:endParaRPr lang="en-US" altLang="ru-RU" sz="2600" smtClean="0">
              <a:solidFill>
                <a:srgbClr val="003F82"/>
              </a:solidFill>
              <a:latin typeface="ＭＳ Ｐゴシック" pitchFamily="34" charset="-128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algn="just">
              <a:buFont typeface="Arial" pitchFamily="34" charset="0"/>
              <a:buAutoNum type="arabicPeriod"/>
            </a:pPr>
            <a:endParaRPr lang="ru-RU" altLang="ru-RU" sz="2600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1"/>
                </a:solidFill>
                <a:ea typeface="ＭＳ Ｐゴシック" pitchFamily="34" charset="-128"/>
              </a:rPr>
              <a:t>Трудоустройство выпускников</a:t>
            </a:r>
            <a:endParaRPr lang="ru-RU" altLang="ru-RU" sz="3600" b="1" smtClean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750" y="1417638"/>
            <a:ext cx="8639175" cy="4830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Транснациональные аудиторские компании: </a:t>
            </a:r>
            <a:r>
              <a:rPr lang="en-US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KPMG</a:t>
            </a: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PricewaterhouseCoopers</a:t>
            </a:r>
            <a:endParaRPr lang="ru-RU" b="1" dirty="0">
              <a:solidFill>
                <a:srgbClr val="003F82"/>
              </a:solidFill>
              <a:latin typeface="+mj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b="1" dirty="0">
              <a:solidFill>
                <a:srgbClr val="003F82"/>
              </a:solidFill>
              <a:latin typeface="+mj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Ведущие российские аудиторские компании: «НИЭР «Аудит»», «</a:t>
            </a:r>
            <a:r>
              <a:rPr lang="ru-RU" b="1" dirty="0" err="1">
                <a:solidFill>
                  <a:srgbClr val="003F82"/>
                </a:solidFill>
                <a:latin typeface="+mj-lt"/>
                <a:cs typeface="Times New Roman" pitchFamily="18" charset="0"/>
              </a:rPr>
              <a:t>Информ-НН</a:t>
            </a: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»</a:t>
            </a: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en-US" b="1" dirty="0">
              <a:solidFill>
                <a:srgbClr val="003F82"/>
              </a:solidFill>
              <a:latin typeface="+mj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ОАО «</a:t>
            </a:r>
            <a:r>
              <a:rPr lang="ru-RU" b="1" dirty="0" err="1">
                <a:solidFill>
                  <a:srgbClr val="003F82"/>
                </a:solidFill>
                <a:latin typeface="+mj-lt"/>
                <a:cs typeface="Times New Roman" pitchFamily="18" charset="0"/>
              </a:rPr>
              <a:t>Лукойл</a:t>
            </a: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3F82"/>
                </a:solidFill>
                <a:latin typeface="+mj-lt"/>
                <a:cs typeface="Times New Roman" pitchFamily="18" charset="0"/>
              </a:rPr>
              <a:t>Волганефтепродукт</a:t>
            </a: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»</a:t>
            </a: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b="1" dirty="0">
              <a:solidFill>
                <a:srgbClr val="003F82"/>
              </a:solidFill>
              <a:latin typeface="+mj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ОАО «Группа ГАЗ»</a:t>
            </a: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b="1" dirty="0">
              <a:solidFill>
                <a:srgbClr val="003F82"/>
              </a:solidFill>
              <a:latin typeface="+mj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ОАО «</a:t>
            </a:r>
            <a:r>
              <a:rPr lang="ru-RU" b="1" dirty="0" err="1">
                <a:solidFill>
                  <a:srgbClr val="003F82"/>
                </a:solidFill>
                <a:latin typeface="+mj-lt"/>
                <a:cs typeface="Times New Roman" pitchFamily="18" charset="0"/>
              </a:rPr>
              <a:t>Сибур</a:t>
            </a: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 ЦОБ»</a:t>
            </a:r>
            <a:endParaRPr lang="ru-RU" b="1" dirty="0">
              <a:solidFill>
                <a:srgbClr val="003F82"/>
              </a:solidFill>
              <a:latin typeface="+mj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b="1" dirty="0">
              <a:solidFill>
                <a:srgbClr val="003F82"/>
              </a:solidFill>
              <a:latin typeface="+mj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ОАО «Сокол»</a:t>
            </a: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b="1" dirty="0">
              <a:solidFill>
                <a:srgbClr val="003F82"/>
              </a:solidFill>
              <a:latin typeface="+mj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Сбербанк (внутренний аудит)</a:t>
            </a: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b="1" dirty="0">
              <a:solidFill>
                <a:srgbClr val="003F82"/>
              </a:solidFill>
              <a:latin typeface="+mj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j-lt"/>
                <a:cs typeface="Times New Roman" pitchFamily="18" charset="0"/>
              </a:rPr>
              <a:t>ОАО «РЖД»</a:t>
            </a:r>
            <a:endParaRPr lang="en-US" dirty="0">
              <a:solidFill>
                <a:srgbClr val="003F82"/>
              </a:solidFill>
              <a:latin typeface="+mj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03F82"/>
              </a:solidFill>
              <a:latin typeface="+mj-lt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03F82"/>
              </a:solidFill>
              <a:latin typeface="+mj-lt"/>
            </a:endParaRPr>
          </a:p>
          <a:p>
            <a:pPr marL="457200" indent="-457200" algn="just" eaLnBrk="0" hangingPunct="0">
              <a:defRPr/>
            </a:pPr>
            <a:endParaRPr lang="ru-RU" sz="1600" dirty="0">
              <a:solidFill>
                <a:srgbClr val="003F8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/>
          </p:cNvSpPr>
          <p:nvPr/>
        </p:nvSpPr>
        <p:spPr bwMode="auto">
          <a:xfrm>
            <a:off x="885825" y="1611313"/>
            <a:ext cx="7772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dirty="0">
                <a:solidFill>
                  <a:srgbClr val="003F82"/>
                </a:solidFill>
                <a:latin typeface="Calibri" pitchFamily="34" charset="0"/>
              </a:rPr>
              <a:t>МАГИСТЕРСКАЯ ПРОГРАММА «ФИНАНСЫ»</a:t>
            </a:r>
            <a:endParaRPr lang="en-US" altLang="ru-RU" sz="3600" dirty="0">
              <a:solidFill>
                <a:srgbClr val="003F82"/>
              </a:solidFill>
              <a:latin typeface="Calibri" pitchFamily="34" charset="0"/>
            </a:endParaRPr>
          </a:p>
          <a:p>
            <a:pPr algn="ctr"/>
            <a:endParaRPr lang="ru-RU" altLang="ru-RU" sz="3600" dirty="0">
              <a:solidFill>
                <a:srgbClr val="003F82"/>
              </a:solidFill>
              <a:latin typeface="Calibri" pitchFamily="34" charset="0"/>
            </a:endParaRPr>
          </a:p>
          <a:p>
            <a:pPr algn="ctr"/>
            <a:r>
              <a:rPr lang="ru-RU" altLang="ru-RU" sz="3600" dirty="0">
                <a:solidFill>
                  <a:srgbClr val="003F82"/>
                </a:solidFill>
                <a:latin typeface="Calibri" pitchFamily="34" charset="0"/>
              </a:rPr>
              <a:t>Траектория </a:t>
            </a:r>
          </a:p>
          <a:p>
            <a:pPr algn="ctr"/>
            <a:r>
              <a:rPr lang="ru-RU" altLang="ru-RU" sz="4400" b="1" dirty="0" smtClean="0">
                <a:solidFill>
                  <a:srgbClr val="003F82"/>
                </a:solidFill>
                <a:latin typeface="Calibri" pitchFamily="34" charset="0"/>
              </a:rPr>
              <a:t>«Банки и финансовые рынки»</a:t>
            </a:r>
            <a:endParaRPr lang="en-US" altLang="ru-RU" sz="4400" b="1" dirty="0">
              <a:solidFill>
                <a:srgbClr val="003F82"/>
              </a:solidFill>
              <a:latin typeface="Calibri" pitchFamily="34" charset="0"/>
            </a:endParaRPr>
          </a:p>
        </p:txBody>
      </p:sp>
      <p:sp>
        <p:nvSpPr>
          <p:cNvPr id="34819" name="Subtitle 2"/>
          <p:cNvSpPr>
            <a:spLocks/>
          </p:cNvSpPr>
          <p:nvPr/>
        </p:nvSpPr>
        <p:spPr bwMode="auto">
          <a:xfrm>
            <a:off x="685800" y="5391150"/>
            <a:ext cx="7772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kumimoji="1" lang="ru-RU" altLang="ru-RU" sz="2400">
                <a:solidFill>
                  <a:srgbClr val="003F82"/>
                </a:solidFill>
                <a:latin typeface="Calibri" pitchFamily="34" charset="0"/>
              </a:rPr>
              <a:t>Руководитель: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kumimoji="1" lang="ru-RU" altLang="ru-RU" sz="2400">
                <a:solidFill>
                  <a:srgbClr val="003F82"/>
                </a:solidFill>
                <a:latin typeface="Calibri" pitchFamily="34" charset="0"/>
              </a:rPr>
              <a:t>к.э.н., доцент, </a:t>
            </a:r>
            <a:r>
              <a:rPr kumimoji="1" lang="en-US" altLang="ru-RU" sz="2400">
                <a:solidFill>
                  <a:srgbClr val="003F82"/>
                </a:solidFill>
                <a:latin typeface="Calibri" pitchFamily="34" charset="0"/>
              </a:rPr>
              <a:t>PhD</a:t>
            </a:r>
            <a:r>
              <a:rPr kumimoji="1" lang="ru-RU" altLang="ru-RU" sz="2400">
                <a:solidFill>
                  <a:srgbClr val="003F82"/>
                </a:solidFill>
                <a:latin typeface="Calibri" pitchFamily="34" charset="0"/>
              </a:rPr>
              <a:t>, </a:t>
            </a:r>
            <a:r>
              <a:rPr lang="ru-RU" altLang="ru-RU" sz="2400">
                <a:solidFill>
                  <a:srgbClr val="003F82"/>
                </a:solidFill>
                <a:latin typeface="Calibri" pitchFamily="34" charset="0"/>
              </a:rPr>
              <a:t>Хасянова Светлана Юрьевна</a:t>
            </a:r>
          </a:p>
        </p:txBody>
      </p:sp>
      <p:sp>
        <p:nvSpPr>
          <p:cNvPr id="34820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Высшая школа экономики, Нижний Новгород, 2013</a:t>
            </a:r>
          </a:p>
          <a:p>
            <a:pPr algn="ctr">
              <a:spcBef>
                <a:spcPct val="20000"/>
              </a:spcBef>
            </a:pPr>
            <a:r>
              <a:rPr lang="en-US" altLang="ru-RU" sz="800">
                <a:solidFill>
                  <a:schemeClr val="bg1"/>
                </a:solidFill>
              </a:rPr>
              <a:t>nnov.hse.ru</a:t>
            </a:r>
            <a:r>
              <a:rPr lang="ru-RU" altLang="ru-RU" sz="800">
                <a:solidFill>
                  <a:schemeClr val="bg1"/>
                </a:solidFill>
              </a:rPr>
              <a:t> </a:t>
            </a:r>
            <a:endParaRPr kumimoji="1" lang="ru-RU" altLang="ru-RU" sz="80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1588" y="0"/>
            <a:ext cx="7872412" cy="1143000"/>
          </a:xfrm>
        </p:spPr>
        <p:txBody>
          <a:bodyPr/>
          <a:lstStyle/>
          <a:p>
            <a:r>
              <a:rPr lang="ru-RU" altLang="ru-RU" b="1" smtClean="0">
                <a:solidFill>
                  <a:schemeClr val="bg1"/>
                </a:solidFill>
                <a:ea typeface="ＭＳ Ｐゴシック" pitchFamily="34" charset="-128"/>
              </a:rPr>
              <a:t>Преимущества траектории</a:t>
            </a:r>
          </a:p>
        </p:txBody>
      </p:sp>
      <p:sp>
        <p:nvSpPr>
          <p:cNvPr id="68610" name="Содержимое 5"/>
          <p:cNvSpPr txBox="1">
            <a:spLocks/>
          </p:cNvSpPr>
          <p:nvPr/>
        </p:nvSpPr>
        <p:spPr bwMode="auto">
          <a:xfrm>
            <a:off x="420688" y="1508125"/>
            <a:ext cx="847725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Ш"/>
              <a:defRPr/>
            </a:pPr>
            <a:r>
              <a:rPr lang="ru-RU" sz="24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Подготовка высококвалифицированных кадров для финансовой и банковской системы на основе сочетания фундаментальных знаний и профессиональных компетенций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Ш"/>
              <a:defRPr/>
            </a:pPr>
            <a:endParaRPr lang="ru-RU" sz="24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Ш"/>
              <a:defRPr/>
            </a:pPr>
            <a:r>
              <a:rPr lang="ru-RU" sz="24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Развитие практических навыков в процессе обучения для максимальной адаптации к работе в бизнес структурах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Ш"/>
              <a:defRPr/>
            </a:pPr>
            <a:endParaRPr lang="ru-RU" sz="24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Ш"/>
              <a:defRPr/>
            </a:pPr>
            <a:r>
              <a:rPr lang="ru-RU" sz="24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Совершенствование аналитической и управленческой деятельности для успешного карьерного роста</a:t>
            </a:r>
            <a:r>
              <a:rPr lang="ru-RU" sz="2400" b="1" dirty="0">
                <a:solidFill>
                  <a:srgbClr val="5C4BC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>
              <a:solidFill>
                <a:srgbClr val="5C4BC1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924800" cy="1066800"/>
          </a:xfrm>
        </p:spPr>
        <p:txBody>
          <a:bodyPr/>
          <a:lstStyle/>
          <a:p>
            <a:pPr marL="342900" indent="-342900" defTabSz="914400" eaLnBrk="1" hangingPunct="1"/>
            <a:r>
              <a:rPr lang="ru-RU" altLang="ru-RU" b="1" smtClean="0">
                <a:solidFill>
                  <a:schemeClr val="bg1"/>
                </a:solidFill>
                <a:ea typeface="ＭＳ Ｐゴシック" pitchFamily="34" charset="-128"/>
              </a:rPr>
              <a:t>Преимущества траектории</a:t>
            </a:r>
          </a:p>
        </p:txBody>
      </p:sp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0" y="1225550"/>
            <a:ext cx="91440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  <a:defRPr/>
            </a:pPr>
            <a:r>
              <a:rPr lang="ru-RU" sz="2000" b="1" dirty="0">
                <a:solidFill>
                  <a:srgbClr val="003F82"/>
                </a:solidFill>
                <a:latin typeface="+mn-lt"/>
              </a:rPr>
              <a:t>Образовательные курсы специализации соответствуют программам зарубежных университетов и </a:t>
            </a:r>
            <a:r>
              <a:rPr lang="ru-RU" sz="2000" b="1" dirty="0" err="1">
                <a:solidFill>
                  <a:srgbClr val="003F82"/>
                </a:solidFill>
                <a:latin typeface="+mn-lt"/>
              </a:rPr>
              <a:t>бизнес-школ</a:t>
            </a:r>
            <a:r>
              <a:rPr lang="ru-RU" sz="2000" b="1" dirty="0">
                <a:solidFill>
                  <a:srgbClr val="003F82"/>
                </a:solidFill>
                <a:latin typeface="+mn-lt"/>
              </a:rPr>
              <a:t> по направлению «Финансовые рынки, институты и инструменты»</a:t>
            </a:r>
            <a:endParaRPr lang="ru-RU" sz="20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  <a:defRPr/>
            </a:pPr>
            <a:endParaRPr lang="ru-RU" sz="20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  <a:defRPr/>
            </a:pPr>
            <a:r>
              <a:rPr lang="ru-RU" sz="20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Участие в образовательном процессе практических специалистов банковского дела, Базовая кафедра Волго-Вятского Банка Сбербанка России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  <a:defRPr/>
            </a:pPr>
            <a:endParaRPr lang="ru-RU" sz="20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  <a:defRPr/>
            </a:pPr>
            <a:r>
              <a:rPr lang="ru-RU" sz="20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Приобретение профессиональных компетенций в сфере организации и управления банковским бизнесом</a:t>
            </a:r>
            <a:endParaRPr lang="en-US" sz="20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  <a:defRPr/>
            </a:pPr>
            <a:endParaRPr lang="ru-RU" sz="20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  <a:defRPr/>
            </a:pPr>
            <a:r>
              <a:rPr lang="ru-RU" sz="20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Возможность обучения в зарубежных университетах</a:t>
            </a:r>
          </a:p>
          <a:p>
            <a:pPr marL="342900" indent="-342900" algn="just" defTabSz="914400">
              <a:lnSpc>
                <a:spcPct val="120000"/>
              </a:lnSpc>
              <a:defRPr/>
            </a:pPr>
            <a:endParaRPr lang="ru-RU" sz="2000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  <a:defRPr/>
            </a:pPr>
            <a:r>
              <a:rPr lang="ru-RU" sz="2000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Высокие стартовые условия трудоустройства в банках или финансовых компаниях. Возможности быстрого карьерного роста</a:t>
            </a: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  <a:defRPr/>
            </a:pPr>
            <a:endParaRPr lang="ru-RU" sz="2000" b="1" dirty="0">
              <a:solidFill>
                <a:srgbClr val="003F82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Wingdings" pitchFamily="2" charset="2"/>
              <a:buChar char="Ш"/>
              <a:defRPr/>
            </a:pPr>
            <a:endParaRPr lang="ru-RU" sz="1600" b="1" dirty="0">
              <a:solidFill>
                <a:srgbClr val="003F82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1575" y="0"/>
            <a:ext cx="7972425" cy="1143000"/>
          </a:xfrm>
        </p:spPr>
        <p:txBody>
          <a:bodyPr/>
          <a:lstStyle/>
          <a:p>
            <a:r>
              <a:rPr lang="ru-RU" altLang="ru-RU" b="1" smtClean="0">
                <a:solidFill>
                  <a:schemeClr val="bg1"/>
                </a:solidFill>
                <a:ea typeface="ＭＳ Ｐゴシック" pitchFamily="34" charset="-128"/>
              </a:rPr>
              <a:t>Трудоустройство выпускников</a:t>
            </a:r>
            <a:endParaRPr lang="ru-RU" altLang="ru-RU" b="1" smtClean="0">
              <a:ea typeface="ＭＳ Ｐゴシック" pitchFamily="34" charset="-128"/>
            </a:endParaRPr>
          </a:p>
        </p:txBody>
      </p:sp>
      <p:sp>
        <p:nvSpPr>
          <p:cNvPr id="37892" name="Rectangle 9"/>
          <p:cNvSpPr txBox="1">
            <a:spLocks/>
          </p:cNvSpPr>
          <p:nvPr/>
        </p:nvSpPr>
        <p:spPr bwMode="auto">
          <a:xfrm>
            <a:off x="209550" y="1438275"/>
            <a:ext cx="3251200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Ш"/>
            </a:pPr>
            <a:r>
              <a:rPr lang="ru-RU" altLang="ru-RU" sz="20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Аналитики и менеджеры банков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Ш"/>
            </a:pPr>
            <a:r>
              <a:rPr lang="ru-RU" altLang="ru-RU" sz="20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Аналитики и менеджеры страховых компаний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Ш"/>
            </a:pPr>
            <a:r>
              <a:rPr lang="ru-RU" altLang="ru-RU" sz="20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Аналитики и менеджеры финансовых компаний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Ш"/>
            </a:pPr>
            <a:r>
              <a:rPr lang="ru-RU" altLang="ru-RU" sz="20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Специалисты финансовых служб предприятий и организаций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endParaRPr lang="ru-RU" altLang="ru-RU" sz="2000" b="1">
              <a:solidFill>
                <a:srgbClr val="003F82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000" b="1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В перспективе: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000">
                <a:solidFill>
                  <a:srgbClr val="003F82"/>
                </a:solidFill>
                <a:latin typeface="Calibri" pitchFamily="34" charset="0"/>
                <a:cs typeface="Times New Roman" pitchFamily="18" charset="0"/>
              </a:rPr>
              <a:t>    Управленцы среднего и высшего звена</a:t>
            </a:r>
          </a:p>
        </p:txBody>
      </p:sp>
      <p:sp>
        <p:nvSpPr>
          <p:cNvPr id="74756" name="Rectangle 3"/>
          <p:cNvSpPr txBox="1">
            <a:spLocks noChangeArrowheads="1"/>
          </p:cNvSpPr>
          <p:nvPr/>
        </p:nvSpPr>
        <p:spPr bwMode="auto">
          <a:xfrm>
            <a:off x="3779838" y="1438275"/>
            <a:ext cx="4906962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Банк России (ВВ ТУ)</a:t>
            </a:r>
          </a:p>
          <a:p>
            <a:pPr marL="457200" indent="-457200" algn="just" eaLnBrk="0" hangingPunct="0">
              <a:defRPr/>
            </a:pPr>
            <a:endParaRPr lang="ru-RU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Банки с государственным участием - Волго-Вятский банк Сбербанка РФ, Внешторгбанк, </a:t>
            </a:r>
            <a:r>
              <a:rPr lang="ru-RU" b="1" dirty="0" err="1">
                <a:solidFill>
                  <a:srgbClr val="003F82"/>
                </a:solidFill>
                <a:latin typeface="+mn-lt"/>
                <a:cs typeface="Times New Roman" pitchFamily="18" charset="0"/>
              </a:rPr>
              <a:t>Газпромбанк</a:t>
            </a: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3F82"/>
                </a:solidFill>
                <a:latin typeface="+mn-lt"/>
                <a:cs typeface="Times New Roman" pitchFamily="18" charset="0"/>
              </a:rPr>
              <a:t>Россельхозбанк</a:t>
            </a: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 (филиалы в Н.Новгороде)</a:t>
            </a: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Банки с участием иностранного капитала – </a:t>
            </a:r>
            <a:r>
              <a:rPr lang="ru-RU" b="1" dirty="0" err="1">
                <a:solidFill>
                  <a:srgbClr val="003F82"/>
                </a:solidFill>
                <a:latin typeface="+mn-lt"/>
                <a:cs typeface="Times New Roman" pitchFamily="18" charset="0"/>
              </a:rPr>
              <a:t>Райффайзенбанк</a:t>
            </a: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3F82"/>
                </a:solidFill>
                <a:latin typeface="+mn-lt"/>
                <a:cs typeface="Times New Roman" pitchFamily="18" charset="0"/>
              </a:rPr>
              <a:t>Росбанк</a:t>
            </a: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Крупные федеральные банки - Альфа банк, </a:t>
            </a:r>
            <a:r>
              <a:rPr lang="ru-RU" b="1" dirty="0" err="1">
                <a:solidFill>
                  <a:srgbClr val="003F82"/>
                </a:solidFill>
                <a:latin typeface="+mn-lt"/>
                <a:cs typeface="Times New Roman" pitchFamily="18" charset="0"/>
              </a:rPr>
              <a:t>АкБарс</a:t>
            </a: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 банк, </a:t>
            </a:r>
            <a:r>
              <a:rPr lang="ru-RU" b="1" dirty="0" err="1">
                <a:solidFill>
                  <a:srgbClr val="003F82"/>
                </a:solidFill>
                <a:latin typeface="+mn-lt"/>
                <a:cs typeface="Times New Roman" pitchFamily="18" charset="0"/>
              </a:rPr>
              <a:t>Промсвязьбанк</a:t>
            </a: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, Русский стандарт и др.</a:t>
            </a: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Региональные банки</a:t>
            </a: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b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Страховые компании</a:t>
            </a:r>
            <a:r>
              <a:rPr lang="ru-RU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03F82"/>
              </a:solidFill>
              <a:latin typeface="ＭＳ Ｐゴシック" pitchFamily="34" charset="-128"/>
            </a:endParaRPr>
          </a:p>
          <a:p>
            <a:pPr marL="457200" indent="-457200" algn="just" eaLnBrk="0" hangingPunct="0"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03F82"/>
              </a:solidFill>
              <a:latin typeface="ＭＳ Ｐゴシック" pitchFamily="34" charset="-128"/>
            </a:endParaRPr>
          </a:p>
          <a:p>
            <a:pPr marL="457200" indent="-457200" algn="just" eaLnBrk="0" hangingPunct="0">
              <a:defRPr/>
            </a:pPr>
            <a:endParaRPr lang="ru-RU" sz="1600" dirty="0">
              <a:solidFill>
                <a:srgbClr val="003F8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813" y="141288"/>
            <a:ext cx="6985000" cy="911225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Приглашенные профессора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2432050" y="1600200"/>
            <a:ext cx="625475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Франческо Дайнелли, </a:t>
            </a:r>
          </a:p>
          <a:p>
            <a:pPr>
              <a:buFont typeface="Arial" pitchFamily="34" charset="0"/>
              <a:buNone/>
            </a:pPr>
            <a:r>
              <a:rPr lang="ru-RU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профессор Университета Флоренции (Италия)</a:t>
            </a:r>
          </a:p>
          <a:p>
            <a:pPr>
              <a:buFont typeface="Arial" pitchFamily="34" charset="0"/>
              <a:buNone/>
            </a:pPr>
            <a:endParaRPr lang="ru-RU" altLang="ru-RU" sz="2000" b="1" smtClean="0">
              <a:solidFill>
                <a:schemeClr val="tx2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профессор Эрсель, </a:t>
            </a:r>
          </a:p>
          <a:p>
            <a:pPr>
              <a:buFont typeface="Arial" pitchFamily="34" charset="0"/>
              <a:buNone/>
            </a:pPr>
            <a:r>
              <a:rPr lang="ru-RU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Университет г. Сабаджи (Турция) </a:t>
            </a:r>
          </a:p>
          <a:p>
            <a:pPr>
              <a:buFont typeface="Arial" pitchFamily="34" charset="0"/>
              <a:buNone/>
            </a:pPr>
            <a:endParaRPr lang="ru-RU" altLang="ru-RU" sz="2000" b="1" smtClean="0">
              <a:solidFill>
                <a:schemeClr val="tx2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Александр Коробов</a:t>
            </a:r>
          </a:p>
          <a:p>
            <a:pPr>
              <a:buFont typeface="Arial" pitchFamily="34" charset="0"/>
              <a:buNone/>
            </a:pPr>
            <a:r>
              <a:rPr lang="en-US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PhD, </a:t>
            </a:r>
            <a:r>
              <a:rPr lang="ru-RU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Риск-менеджер </a:t>
            </a:r>
            <a:r>
              <a:rPr lang="en-US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Scotia Bank (</a:t>
            </a:r>
            <a:r>
              <a:rPr lang="ru-RU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Канада</a:t>
            </a:r>
            <a:r>
              <a:rPr lang="en-US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)</a:t>
            </a:r>
            <a:endParaRPr lang="ru-RU" altLang="ru-RU" sz="2000" b="1" smtClean="0">
              <a:solidFill>
                <a:schemeClr val="tx2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en-US" altLang="ru-RU" sz="2000" b="1" smtClean="0">
              <a:solidFill>
                <a:schemeClr val="tx2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ru-RU" altLang="ru-RU" sz="2000" b="1" smtClean="0">
              <a:solidFill>
                <a:schemeClr val="tx2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Пол Волфсон,</a:t>
            </a:r>
          </a:p>
          <a:p>
            <a:pPr>
              <a:buFont typeface="Arial" pitchFamily="34" charset="0"/>
              <a:buNone/>
            </a:pPr>
            <a:r>
              <a:rPr lang="ru-RU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Профессор Университета </a:t>
            </a:r>
            <a:r>
              <a:rPr lang="vi-VN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Роскилле</a:t>
            </a:r>
            <a:r>
              <a:rPr lang="ru-RU" altLang="ru-RU" sz="20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 (Дания) </a:t>
            </a:r>
          </a:p>
          <a:p>
            <a:pPr>
              <a:buFont typeface="Arial" pitchFamily="34" charset="0"/>
              <a:buNone/>
            </a:pPr>
            <a:endParaRPr lang="ru-RU" altLang="ru-RU" sz="200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284288"/>
            <a:ext cx="1193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эрсел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063" y="2525713"/>
            <a:ext cx="11938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063" y="3719513"/>
            <a:ext cx="1193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http://nnov.hse.ru/data/2012/10/17/1247500419/pou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063" y="5067300"/>
            <a:ext cx="11938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3"/>
          <p:cNvSpPr>
            <a:spLocks noChangeArrowheads="1"/>
          </p:cNvSpPr>
          <p:nvPr/>
        </p:nvSpPr>
        <p:spPr bwMode="auto">
          <a:xfrm>
            <a:off x="1709738" y="295275"/>
            <a:ext cx="6486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20000"/>
              </a:spcBef>
              <a:buClr>
                <a:srgbClr val="4F81BD"/>
              </a:buClr>
              <a:buSzPct val="75000"/>
            </a:pPr>
            <a:r>
              <a:rPr lang="ru-RU" altLang="ru-RU" sz="3600" b="1">
                <a:solidFill>
                  <a:srgbClr val="FFFFFF"/>
                </a:solidFill>
                <a:cs typeface="Arial" pitchFamily="34" charset="0"/>
              </a:rPr>
              <a:t>Базовые кафедры </a:t>
            </a:r>
            <a:endParaRPr lang="ru-RU" altLang="ru-RU" sz="360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65539" name="Group 3"/>
          <p:cNvGraphicFramePr>
            <a:graphicFrameLocks noGrp="1"/>
          </p:cNvGraphicFramePr>
          <p:nvPr/>
        </p:nvGraphicFramePr>
        <p:xfrm>
          <a:off x="395288" y="1557338"/>
          <a:ext cx="8280400" cy="4535486"/>
        </p:xfrm>
        <a:graphic>
          <a:graphicData uri="http://schemas.openxmlformats.org/drawingml/2006/table">
            <a:tbl>
              <a:tblPr/>
              <a:tblGrid>
                <a:gridCol w="1655762"/>
                <a:gridCol w="6624638"/>
              </a:tblGrid>
              <a:tr h="1382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ＭＳ Ｐゴシック" pitchFamily="34" charset="-128"/>
                        </a:rPr>
                        <a:t>Базовая кафедра УФНС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ＭＳ Ｐゴシック" pitchFamily="34" charset="-128"/>
                        </a:rPr>
                        <a:t>доцент Шелепов Владимир Германович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</a:tr>
              <a:tr h="160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ＭＳ Ｐゴシック" pitchFamily="34" charset="-128"/>
                        </a:rPr>
                        <a:t>Базовая кафедра ВВБ Сбербанка  РФ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ＭＳ Ｐゴシック" pitchFamily="34" charset="-128"/>
                        </a:rPr>
                        <a:t>Доцент</a:t>
                      </a: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1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ＭＳ Ｐゴシック" pitchFamily="34" charset="-128"/>
                        </a:rPr>
                        <a:t>Алимов Сергей Альбертович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</a:tr>
              <a:tr h="1550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ＭＳ Ｐゴシック" pitchFamily="34" charset="-128"/>
                        </a:rPr>
                        <a:t>Базовая кафедра </a:t>
                      </a: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ＭＳ Ｐゴシック" pitchFamily="34" charset="-128"/>
                        </a:rPr>
                        <a:t>KPMG</a:t>
                      </a:r>
                      <a:r>
                        <a:rPr kumimoji="1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ＭＳ Ｐゴシック" pitchFamily="34" charset="-128"/>
                        </a:rPr>
                        <a:t>доцент Гричук Андрей Петрович</a:t>
                      </a: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8209" name="Picture 17" descr="Shelep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9" descr="kgrmeigadviv-zndaupvqcmmg-dbjv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581525"/>
            <a:ext cx="14319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997200"/>
            <a:ext cx="13684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Особенности учебного плана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altLang="ru-RU" sz="26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Обязательные дисциплины</a:t>
            </a:r>
            <a:endParaRPr lang="en-US" altLang="ru-RU" sz="26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altLang="ru-RU" sz="26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6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Дисциплины по выбору</a:t>
            </a:r>
            <a:endParaRPr lang="en-US" altLang="ru-RU" sz="26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altLang="ru-RU" sz="26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600" b="1" smtClean="0">
                <a:solidFill>
                  <a:srgbClr val="003F82"/>
                </a:solidFill>
                <a:ea typeface="ＭＳ Ｐゴシック" pitchFamily="34" charset="-128"/>
                <a:cs typeface="Times New Roman" pitchFamily="18" charset="0"/>
              </a:rPr>
              <a:t>Научно-исследовательский  семинар</a:t>
            </a:r>
            <a:endParaRPr lang="en-US" altLang="ru-RU" sz="26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altLang="ru-RU" sz="2600" b="1" smtClean="0">
              <a:solidFill>
                <a:srgbClr val="003F82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6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Адаптационные курсы</a:t>
            </a:r>
          </a:p>
          <a:p>
            <a:pPr>
              <a:buFont typeface="Wingdings" pitchFamily="2" charset="2"/>
              <a:buChar char="§"/>
            </a:pPr>
            <a:endParaRPr lang="ru-RU" altLang="ru-RU" sz="2600" b="1" smtClean="0">
              <a:solidFill>
                <a:schemeClr val="tx2"/>
              </a:solidFill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altLang="ru-RU" sz="2600" b="1" smtClean="0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rPr>
              <a:t>Дополнительные программы от бизнес-партнеров факультета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1295400" y="0"/>
            <a:ext cx="7848600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chemeClr val="bg1"/>
                </a:solidFill>
                <a:ea typeface="ＭＳ Ｐゴシック" pitchFamily="34" charset="-128"/>
              </a:rPr>
              <a:t>Открытые дискуссии факультета экономики</a:t>
            </a:r>
          </a:p>
        </p:txBody>
      </p:sp>
      <p:pic>
        <p:nvPicPr>
          <p:cNvPr id="10243" name="Picture 5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7164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DSC016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70325"/>
            <a:ext cx="450056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DSC_02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0425" y="1196975"/>
            <a:ext cx="44735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795713"/>
            <a:ext cx="4643437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altLang="ru-RU" sz="4800" b="1" smtClean="0">
                <a:solidFill>
                  <a:schemeClr val="bg1"/>
                </a:solidFill>
                <a:ea typeface="ＭＳ Ｐゴシック" pitchFamily="34" charset="-128"/>
              </a:rPr>
              <a:t>Бизнес - партнёры</a:t>
            </a:r>
          </a:p>
        </p:txBody>
      </p:sp>
      <p:pic>
        <p:nvPicPr>
          <p:cNvPr id="11267" name="Picture 5" descr="ace3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268413"/>
            <a:ext cx="21240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og_og_1463568506296952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484313"/>
            <a:ext cx="32210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restrukturizacija-kredita-v-vt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9575" y="6188075"/>
            <a:ext cx="36544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223ed2674f34d244606cb8e3049047f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349500"/>
            <a:ext cx="266541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5" descr="Logotip_rajffajzenbanka_f67711d4a15e1c9242e7e3d25bad27c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36838"/>
            <a:ext cx="34067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7" descr="a6d9663968ccd45d5d0a301f0c078d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73463"/>
            <a:ext cx="39608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 descr="C:\Documents and Settings\izoroastrova\Мои документы\Мои рисунки\ДК - весна13\P&amp;G 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3500438"/>
            <a:ext cx="1657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7" descr="C:\Documents and Settings\izoroastrova\Мои документы\Мои рисунки\Алор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0288" y="4508500"/>
            <a:ext cx="153193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2" descr="2_mikroprozessor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292600"/>
            <a:ext cx="22320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4" descr="cocacola_PNG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5445125"/>
            <a:ext cx="19700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6" descr="Gruppa_GAZ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39975" y="5949950"/>
            <a:ext cx="23812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8" descr="1eb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9700" y="3933825"/>
            <a:ext cx="1924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32" descr="stada_cis_mon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95513" y="4292600"/>
            <a:ext cx="306228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40" descr="45-05_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268413"/>
            <a:ext cx="34194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altLang="ru-RU" sz="4800" b="1" smtClean="0">
                <a:solidFill>
                  <a:schemeClr val="bg1"/>
                </a:solidFill>
                <a:ea typeface="ＭＳ Ｐゴシック" pitchFamily="34" charset="-128"/>
              </a:rPr>
              <a:t>Мастер-классы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68413"/>
            <a:ext cx="4500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700"/>
            <a:ext cx="45005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979863"/>
            <a:ext cx="4859337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68413"/>
            <a:ext cx="464343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2273</TotalTime>
  <Words>1464</Words>
  <Application>Microsoft Office PowerPoint</Application>
  <PresentationFormat>Экран (4:3)</PresentationFormat>
  <Paragraphs>307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ＭＳ Ｐゴシック</vt:lpstr>
      <vt:lpstr>Calibri</vt:lpstr>
      <vt:lpstr>Times New Roman</vt:lpstr>
      <vt:lpstr>Wingdings</vt:lpstr>
      <vt:lpstr>Myriad Pro</vt:lpstr>
      <vt:lpstr>Book Antiqua</vt:lpstr>
      <vt:lpstr>Myriad Pro Semibold</vt:lpstr>
      <vt:lpstr>Tahoma</vt:lpstr>
      <vt:lpstr>1_Office Theme</vt:lpstr>
      <vt:lpstr>Магистерские программы факультета Экономики  НИУ ВШЭ – Нижний Новгород</vt:lpstr>
      <vt:lpstr> Направления обучения в магистратуре  факультета Экономики</vt:lpstr>
      <vt:lpstr>Особенности обучения в магистратуре</vt:lpstr>
      <vt:lpstr>Приглашенные профессора</vt:lpstr>
      <vt:lpstr>Слайд 5</vt:lpstr>
      <vt:lpstr>Особенности учебного плана</vt:lpstr>
      <vt:lpstr>Открытые дискуссии факультета экономики</vt:lpstr>
      <vt:lpstr>Бизнес - партнёры</vt:lpstr>
      <vt:lpstr>Мастер-классы</vt:lpstr>
      <vt:lpstr>МАГИСТЕРСКАЯ ПРОГРАММА «ЭКОНОМИКА»  направление подготовки Экономика</vt:lpstr>
      <vt:lpstr>Преимущества программы «Экономика»</vt:lpstr>
      <vt:lpstr>Трудоустройство</vt:lpstr>
      <vt:lpstr>Математические методы анализа экономики </vt:lpstr>
      <vt:lpstr>Преимущества траектории</vt:lpstr>
      <vt:lpstr>Выпускники траектории</vt:lpstr>
      <vt:lpstr>Востребованность выпускников</vt:lpstr>
      <vt:lpstr>Управленческая экономика</vt:lpstr>
      <vt:lpstr>Преимущества траектории:</vt:lpstr>
      <vt:lpstr>Преимущества траектории</vt:lpstr>
      <vt:lpstr>Востребованность выпускников</vt:lpstr>
      <vt:lpstr>Магистерская программа  «Финансы»  Руководитель программы д.э.н., профессор, Алексей Станиславович Макаров </vt:lpstr>
      <vt:lpstr>Слайд 22</vt:lpstr>
      <vt:lpstr> Преимущества траектории </vt:lpstr>
      <vt:lpstr>         Актуальные проблемы современных «Финансов фирмы»</vt:lpstr>
      <vt:lpstr>Трудоустройство выпускников</vt:lpstr>
      <vt:lpstr>Слайд 26</vt:lpstr>
      <vt:lpstr>Траектория «Аудит и консалтинг»</vt:lpstr>
      <vt:lpstr> Преимущества траектории</vt:lpstr>
      <vt:lpstr>Совместная российско-итальянская программа «Аудит и консалтинг» </vt:lpstr>
      <vt:lpstr>Трудоустройство выпускников</vt:lpstr>
      <vt:lpstr>Слайд 31</vt:lpstr>
      <vt:lpstr>Преимущества траектории</vt:lpstr>
      <vt:lpstr>Преимущества траектории</vt:lpstr>
      <vt:lpstr>Трудоустройство выпускников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npakhmutova</cp:lastModifiedBy>
  <cp:revision>314</cp:revision>
  <dcterms:created xsi:type="dcterms:W3CDTF">2010-09-30T06:45:29Z</dcterms:created>
  <dcterms:modified xsi:type="dcterms:W3CDTF">2018-02-06T07:54:27Z</dcterms:modified>
</cp:coreProperties>
</file>