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48"/>
  </p:notesMasterIdLst>
  <p:handoutMasterIdLst>
    <p:handoutMasterId r:id="rId49"/>
  </p:handoutMasterIdLst>
  <p:sldIdLst>
    <p:sldId id="344" r:id="rId2"/>
    <p:sldId id="345" r:id="rId3"/>
    <p:sldId id="396" r:id="rId4"/>
    <p:sldId id="398" r:id="rId5"/>
    <p:sldId id="436" r:id="rId6"/>
    <p:sldId id="404" r:id="rId7"/>
    <p:sldId id="407" r:id="rId8"/>
    <p:sldId id="438" r:id="rId9"/>
    <p:sldId id="442" r:id="rId10"/>
    <p:sldId id="443" r:id="rId11"/>
    <p:sldId id="411" r:id="rId12"/>
    <p:sldId id="403" r:id="rId13"/>
    <p:sldId id="408" r:id="rId14"/>
    <p:sldId id="409" r:id="rId15"/>
    <p:sldId id="414" r:id="rId16"/>
    <p:sldId id="412" r:id="rId17"/>
    <p:sldId id="413" r:id="rId18"/>
    <p:sldId id="416" r:id="rId19"/>
    <p:sldId id="422" r:id="rId20"/>
    <p:sldId id="423" r:id="rId21"/>
    <p:sldId id="424" r:id="rId22"/>
    <p:sldId id="425" r:id="rId23"/>
    <p:sldId id="426" r:id="rId24"/>
    <p:sldId id="427" r:id="rId25"/>
    <p:sldId id="428" r:id="rId26"/>
    <p:sldId id="429" r:id="rId27"/>
    <p:sldId id="430" r:id="rId28"/>
    <p:sldId id="431" r:id="rId29"/>
    <p:sldId id="389" r:id="rId30"/>
    <p:sldId id="371" r:id="rId31"/>
    <p:sldId id="390" r:id="rId32"/>
    <p:sldId id="386" r:id="rId33"/>
    <p:sldId id="437" r:id="rId34"/>
    <p:sldId id="435" r:id="rId35"/>
    <p:sldId id="433" r:id="rId36"/>
    <p:sldId id="434" r:id="rId37"/>
    <p:sldId id="440" r:id="rId38"/>
    <p:sldId id="444" r:id="rId39"/>
    <p:sldId id="417" r:id="rId40"/>
    <p:sldId id="418" r:id="rId41"/>
    <p:sldId id="387" r:id="rId42"/>
    <p:sldId id="368" r:id="rId43"/>
    <p:sldId id="432" r:id="rId44"/>
    <p:sldId id="355" r:id="rId45"/>
    <p:sldId id="391" r:id="rId46"/>
    <p:sldId id="441" r:id="rId47"/>
  </p:sldIdLst>
  <p:sldSz cx="9144000" cy="6858000" type="screen4x3"/>
  <p:notesSz cx="6858000" cy="9144000"/>
  <p:custShowLst>
    <p:custShow name="Introduction" id="0">
      <p:sldLst/>
    </p:custShow>
    <p:custShow name="CO2 Policy" id="1">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FF"/>
    <a:srgbClr val="000066"/>
    <a:srgbClr val="003366"/>
    <a:srgbClr val="153399"/>
    <a:srgbClr val="334D9A"/>
    <a:srgbClr val="FF8000"/>
    <a:srgbClr val="365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4" autoAdjust="0"/>
    <p:restoredTop sz="94434" autoAdjust="0"/>
  </p:normalViewPr>
  <p:slideViewPr>
    <p:cSldViewPr>
      <p:cViewPr>
        <p:scale>
          <a:sx n="78" d="100"/>
          <a:sy n="78" d="100"/>
        </p:scale>
        <p:origin x="-100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6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D64AFC2-76AD-4098-9692-B15D225C6E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a:extLst>
              <a:ext uri="{FF2B5EF4-FFF2-40B4-BE49-F238E27FC236}">
                <a16:creationId xmlns="" xmlns:a16="http://schemas.microsoft.com/office/drawing/2014/main" id="{2F41A9F3-FFA2-4A5F-A33A-FB88E61271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4B2AAF-A04F-4151-B860-DC12CC0CC86C}" type="datetimeFigureOut">
              <a:rPr lang="zh-CN" altLang="en-US" smtClean="0"/>
              <a:t>2018/2/25</a:t>
            </a:fld>
            <a:endParaRPr lang="zh-CN" altLang="en-US"/>
          </a:p>
        </p:txBody>
      </p:sp>
      <p:sp>
        <p:nvSpPr>
          <p:cNvPr id="4" name="Footer Placeholder 3">
            <a:extLst>
              <a:ext uri="{FF2B5EF4-FFF2-40B4-BE49-F238E27FC236}">
                <a16:creationId xmlns="" xmlns:a16="http://schemas.microsoft.com/office/drawing/2014/main" id="{ADA75862-0CAD-432B-A383-B79A7EA11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a:t>Smart/Green Manuf.: Data Enabled Deci Making and Optmi. Appl.</a:t>
            </a:r>
            <a:endParaRPr lang="zh-CN" altLang="en-US"/>
          </a:p>
        </p:txBody>
      </p:sp>
      <p:sp>
        <p:nvSpPr>
          <p:cNvPr id="5" name="Slide Number Placeholder 4">
            <a:extLst>
              <a:ext uri="{FF2B5EF4-FFF2-40B4-BE49-F238E27FC236}">
                <a16:creationId xmlns="" xmlns:a16="http://schemas.microsoft.com/office/drawing/2014/main" id="{83EA44CA-E22C-4C1C-961B-6B3833A0E6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C17521-DDFB-4873-BE5D-61ABD8D13743}" type="slidenum">
              <a:rPr lang="zh-CN" altLang="en-US" smtClean="0"/>
              <a:t>‹#›</a:t>
            </a:fld>
            <a:endParaRPr lang="zh-CN" altLang="en-US"/>
          </a:p>
        </p:txBody>
      </p:sp>
    </p:spTree>
    <p:extLst>
      <p:ext uri="{BB962C8B-B14F-4D97-AF65-F5344CB8AC3E}">
        <p14:creationId xmlns:p14="http://schemas.microsoft.com/office/powerpoint/2010/main" val="90886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1796FB-49FC-471D-B8F4-13315B8A9EEE}" type="datetimeFigureOut">
              <a:rPr lang="en-US" smtClean="0"/>
              <a:t>2/25/2018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Smart/Green Manuf.: Data Enabled Deci Making and Optmi. Appl.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3BF8B-2E10-417E-80C7-3D3060667B60}" type="slidenum">
              <a:rPr lang="en-US" smtClean="0"/>
              <a:t>‹#›</a:t>
            </a:fld>
            <a:endParaRPr lang="en-US"/>
          </a:p>
        </p:txBody>
      </p:sp>
    </p:spTree>
    <p:extLst>
      <p:ext uri="{BB962C8B-B14F-4D97-AF65-F5344CB8AC3E}">
        <p14:creationId xmlns:p14="http://schemas.microsoft.com/office/powerpoint/2010/main" val="42924061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23BF8B-2E10-417E-80C7-3D3060667B60}" type="slidenum">
              <a:rPr lang="en-US" smtClean="0"/>
              <a:t>1</a:t>
            </a:fld>
            <a:endParaRPr lang="en-US"/>
          </a:p>
        </p:txBody>
      </p:sp>
      <p:sp>
        <p:nvSpPr>
          <p:cNvPr id="5" name="Footer Placeholder 4">
            <a:extLst>
              <a:ext uri="{FF2B5EF4-FFF2-40B4-BE49-F238E27FC236}">
                <a16:creationId xmlns="" xmlns:a16="http://schemas.microsoft.com/office/drawing/2014/main" id="{BF1156B4-5BEC-4D28-84DD-58D81A1DE518}"/>
              </a:ext>
            </a:extLst>
          </p:cNvPr>
          <p:cNvSpPr>
            <a:spLocks noGrp="1"/>
          </p:cNvSpPr>
          <p:nvPr>
            <p:ph type="ftr" sz="quarter" idx="11"/>
          </p:nvPr>
        </p:nvSpPr>
        <p:spPr/>
        <p:txBody>
          <a:bodyPr/>
          <a:lstStyle/>
          <a:p>
            <a:r>
              <a:rPr lang="en-US"/>
              <a:t>Smart/Green Manuf.: Data Enabled Deci Making and Optmi. Appl.</a:t>
            </a:r>
          </a:p>
        </p:txBody>
      </p:sp>
    </p:spTree>
    <p:extLst>
      <p:ext uri="{BB962C8B-B14F-4D97-AF65-F5344CB8AC3E}">
        <p14:creationId xmlns:p14="http://schemas.microsoft.com/office/powerpoint/2010/main" val="315773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23BF8B-2E10-417E-80C7-3D3060667B60}" type="slidenum">
              <a:rPr lang="en-US" smtClean="0"/>
              <a:t>45</a:t>
            </a:fld>
            <a:endParaRPr lang="en-US"/>
          </a:p>
        </p:txBody>
      </p:sp>
      <p:sp>
        <p:nvSpPr>
          <p:cNvPr id="5" name="页脚占位符 4"/>
          <p:cNvSpPr>
            <a:spLocks noGrp="1"/>
          </p:cNvSpPr>
          <p:nvPr>
            <p:ph type="ftr" sz="quarter" idx="11"/>
          </p:nvPr>
        </p:nvSpPr>
        <p:spPr/>
        <p:txBody>
          <a:bodyPr/>
          <a:lstStyle/>
          <a:p>
            <a:r>
              <a:rPr lang="en-US"/>
              <a:t>Smart/Green Manuf.: Data Enabled Deci Making and Optmi. Appl.</a:t>
            </a:r>
          </a:p>
        </p:txBody>
      </p:sp>
    </p:spTree>
    <p:extLst>
      <p:ext uri="{BB962C8B-B14F-4D97-AF65-F5344CB8AC3E}">
        <p14:creationId xmlns:p14="http://schemas.microsoft.com/office/powerpoint/2010/main" val="34154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23BF8B-2E10-417E-80C7-3D3060667B60}" type="slidenum">
              <a:rPr lang="en-US" smtClean="0"/>
              <a:t>46</a:t>
            </a:fld>
            <a:endParaRPr lang="en-US"/>
          </a:p>
        </p:txBody>
      </p:sp>
      <p:sp>
        <p:nvSpPr>
          <p:cNvPr id="5" name="页脚占位符 4"/>
          <p:cNvSpPr>
            <a:spLocks noGrp="1"/>
          </p:cNvSpPr>
          <p:nvPr>
            <p:ph type="ftr" sz="quarter" idx="11"/>
          </p:nvPr>
        </p:nvSpPr>
        <p:spPr/>
        <p:txBody>
          <a:bodyPr/>
          <a:lstStyle/>
          <a:p>
            <a:r>
              <a:rPr lang="en-US"/>
              <a:t>Smart/Green Manuf.: Data Enabled Deci Making and Optmi. Appl.</a:t>
            </a:r>
          </a:p>
        </p:txBody>
      </p:sp>
    </p:spTree>
    <p:extLst>
      <p:ext uri="{BB962C8B-B14F-4D97-AF65-F5344CB8AC3E}">
        <p14:creationId xmlns:p14="http://schemas.microsoft.com/office/powerpoint/2010/main" val="182442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23BF8B-2E10-417E-80C7-3D3060667B60}" type="slidenum">
              <a:rPr lang="en-US" smtClean="0"/>
              <a:t>29</a:t>
            </a:fld>
            <a:endParaRPr lang="en-US"/>
          </a:p>
        </p:txBody>
      </p:sp>
      <p:sp>
        <p:nvSpPr>
          <p:cNvPr id="5" name="页脚占位符 4"/>
          <p:cNvSpPr>
            <a:spLocks noGrp="1"/>
          </p:cNvSpPr>
          <p:nvPr>
            <p:ph type="ftr" sz="quarter" idx="11"/>
          </p:nvPr>
        </p:nvSpPr>
        <p:spPr/>
        <p:txBody>
          <a:bodyPr/>
          <a:lstStyle/>
          <a:p>
            <a:r>
              <a:rPr lang="en-US"/>
              <a:t>Smart/Green Manuf.: Data Enabled Deci Making and Optmi. Appl.</a:t>
            </a:r>
          </a:p>
        </p:txBody>
      </p:sp>
    </p:spTree>
    <p:extLst>
      <p:ext uri="{BB962C8B-B14F-4D97-AF65-F5344CB8AC3E}">
        <p14:creationId xmlns:p14="http://schemas.microsoft.com/office/powerpoint/2010/main" val="246647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23BF8B-2E10-417E-80C7-3D3060667B60}" type="slidenum">
              <a:rPr lang="en-US" smtClean="0"/>
              <a:t>30</a:t>
            </a:fld>
            <a:endParaRPr lang="en-US"/>
          </a:p>
        </p:txBody>
      </p:sp>
      <p:sp>
        <p:nvSpPr>
          <p:cNvPr id="5" name="页脚占位符 4"/>
          <p:cNvSpPr>
            <a:spLocks noGrp="1"/>
          </p:cNvSpPr>
          <p:nvPr>
            <p:ph type="ftr" sz="quarter" idx="11"/>
          </p:nvPr>
        </p:nvSpPr>
        <p:spPr/>
        <p:txBody>
          <a:bodyPr/>
          <a:lstStyle/>
          <a:p>
            <a:r>
              <a:rPr lang="en-US"/>
              <a:t>Smart/Green Manuf.: Data Enabled Deci Making and Optmi. Appl.</a:t>
            </a:r>
          </a:p>
        </p:txBody>
      </p:sp>
    </p:spTree>
    <p:extLst>
      <p:ext uri="{BB962C8B-B14F-4D97-AF65-F5344CB8AC3E}">
        <p14:creationId xmlns:p14="http://schemas.microsoft.com/office/powerpoint/2010/main" val="3607944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23BF8B-2E10-417E-80C7-3D3060667B60}" type="slidenum">
              <a:rPr lang="en-US" smtClean="0"/>
              <a:t>31</a:t>
            </a:fld>
            <a:endParaRPr lang="en-US"/>
          </a:p>
        </p:txBody>
      </p:sp>
      <p:sp>
        <p:nvSpPr>
          <p:cNvPr id="5" name="页脚占位符 4"/>
          <p:cNvSpPr>
            <a:spLocks noGrp="1"/>
          </p:cNvSpPr>
          <p:nvPr>
            <p:ph type="ftr" sz="quarter" idx="11"/>
          </p:nvPr>
        </p:nvSpPr>
        <p:spPr/>
        <p:txBody>
          <a:bodyPr/>
          <a:lstStyle/>
          <a:p>
            <a:r>
              <a:rPr lang="en-US"/>
              <a:t>Smart/Green Manuf.: Data Enabled Deci Making and Optmi. Appl.</a:t>
            </a:r>
          </a:p>
        </p:txBody>
      </p:sp>
    </p:spTree>
    <p:extLst>
      <p:ext uri="{BB962C8B-B14F-4D97-AF65-F5344CB8AC3E}">
        <p14:creationId xmlns:p14="http://schemas.microsoft.com/office/powerpoint/2010/main" val="351441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23BF8B-2E10-417E-80C7-3D3060667B60}" type="slidenum">
              <a:rPr lang="en-US" smtClean="0"/>
              <a:t>37</a:t>
            </a:fld>
            <a:endParaRPr lang="en-US"/>
          </a:p>
        </p:txBody>
      </p:sp>
      <p:sp>
        <p:nvSpPr>
          <p:cNvPr id="5" name="页脚占位符 4"/>
          <p:cNvSpPr>
            <a:spLocks noGrp="1"/>
          </p:cNvSpPr>
          <p:nvPr>
            <p:ph type="ftr" sz="quarter" idx="11"/>
          </p:nvPr>
        </p:nvSpPr>
        <p:spPr/>
        <p:txBody>
          <a:bodyPr/>
          <a:lstStyle/>
          <a:p>
            <a:r>
              <a:rPr lang="en-US"/>
              <a:t>Smart/Green Manuf.: Data Enabled Deci Making and Optmi. Appl.</a:t>
            </a:r>
          </a:p>
        </p:txBody>
      </p:sp>
    </p:spTree>
    <p:extLst>
      <p:ext uri="{BB962C8B-B14F-4D97-AF65-F5344CB8AC3E}">
        <p14:creationId xmlns:p14="http://schemas.microsoft.com/office/powerpoint/2010/main" val="219781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23BF8B-2E10-417E-80C7-3D3060667B60}" type="slidenum">
              <a:rPr lang="en-US" smtClean="0"/>
              <a:t>38</a:t>
            </a:fld>
            <a:endParaRPr lang="en-US"/>
          </a:p>
        </p:txBody>
      </p:sp>
      <p:sp>
        <p:nvSpPr>
          <p:cNvPr id="5" name="页脚占位符 4"/>
          <p:cNvSpPr>
            <a:spLocks noGrp="1"/>
          </p:cNvSpPr>
          <p:nvPr>
            <p:ph type="ftr" sz="quarter" idx="11"/>
          </p:nvPr>
        </p:nvSpPr>
        <p:spPr/>
        <p:txBody>
          <a:bodyPr/>
          <a:lstStyle/>
          <a:p>
            <a:r>
              <a:rPr lang="en-US"/>
              <a:t>Smart/Green Manuf.: Data Enabled Deci Making and Optmi. Appl.</a:t>
            </a:r>
          </a:p>
        </p:txBody>
      </p:sp>
    </p:spTree>
    <p:extLst>
      <p:ext uri="{BB962C8B-B14F-4D97-AF65-F5344CB8AC3E}">
        <p14:creationId xmlns:p14="http://schemas.microsoft.com/office/powerpoint/2010/main" val="321627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Smart/Green Manuf.: Data Enabled Deci Making and Optmi. Appl.</a:t>
            </a:r>
            <a:endParaRPr lang="en-US"/>
          </a:p>
        </p:txBody>
      </p:sp>
      <p:sp>
        <p:nvSpPr>
          <p:cNvPr id="5" name="Slide Number Placeholder 4"/>
          <p:cNvSpPr>
            <a:spLocks noGrp="1"/>
          </p:cNvSpPr>
          <p:nvPr>
            <p:ph type="sldNum" sz="quarter" idx="11"/>
          </p:nvPr>
        </p:nvSpPr>
        <p:spPr/>
        <p:txBody>
          <a:bodyPr/>
          <a:lstStyle/>
          <a:p>
            <a:fld id="{0423BF8B-2E10-417E-80C7-3D3060667B60}" type="slidenum">
              <a:rPr lang="en-US" smtClean="0"/>
              <a:t>40</a:t>
            </a:fld>
            <a:endParaRPr lang="en-US"/>
          </a:p>
        </p:txBody>
      </p:sp>
    </p:spTree>
    <p:extLst>
      <p:ext uri="{BB962C8B-B14F-4D97-AF65-F5344CB8AC3E}">
        <p14:creationId xmlns:p14="http://schemas.microsoft.com/office/powerpoint/2010/main" val="364097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23BF8B-2E10-417E-80C7-3D3060667B60}" type="slidenum">
              <a:rPr lang="en-US" smtClean="0"/>
              <a:t>42</a:t>
            </a:fld>
            <a:endParaRPr lang="en-US"/>
          </a:p>
        </p:txBody>
      </p:sp>
      <p:sp>
        <p:nvSpPr>
          <p:cNvPr id="5" name="页脚占位符 4"/>
          <p:cNvSpPr>
            <a:spLocks noGrp="1"/>
          </p:cNvSpPr>
          <p:nvPr>
            <p:ph type="ftr" sz="quarter" idx="11"/>
          </p:nvPr>
        </p:nvSpPr>
        <p:spPr/>
        <p:txBody>
          <a:bodyPr/>
          <a:lstStyle/>
          <a:p>
            <a:r>
              <a:rPr lang="en-US"/>
              <a:t>Smart/Green Manuf.: Data Enabled Deci Making and Optmi. Appl.</a:t>
            </a:r>
          </a:p>
        </p:txBody>
      </p:sp>
    </p:spTree>
    <p:extLst>
      <p:ext uri="{BB962C8B-B14F-4D97-AF65-F5344CB8AC3E}">
        <p14:creationId xmlns:p14="http://schemas.microsoft.com/office/powerpoint/2010/main" val="149707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Smart/Green Manuf.: Data Enabled Deci Making and Optmi. Appl.</a:t>
            </a:r>
            <a:endParaRPr lang="en-US"/>
          </a:p>
        </p:txBody>
      </p:sp>
      <p:sp>
        <p:nvSpPr>
          <p:cNvPr id="5" name="Slide Number Placeholder 4"/>
          <p:cNvSpPr>
            <a:spLocks noGrp="1"/>
          </p:cNvSpPr>
          <p:nvPr>
            <p:ph type="sldNum" sz="quarter" idx="11"/>
          </p:nvPr>
        </p:nvSpPr>
        <p:spPr/>
        <p:txBody>
          <a:bodyPr/>
          <a:lstStyle/>
          <a:p>
            <a:fld id="{0423BF8B-2E10-417E-80C7-3D3060667B60}" type="slidenum">
              <a:rPr lang="en-US" smtClean="0"/>
              <a:t>44</a:t>
            </a:fld>
            <a:endParaRPr lang="en-US"/>
          </a:p>
        </p:txBody>
      </p:sp>
    </p:spTree>
    <p:extLst>
      <p:ext uri="{BB962C8B-B14F-4D97-AF65-F5344CB8AC3E}">
        <p14:creationId xmlns:p14="http://schemas.microsoft.com/office/powerpoint/2010/main" val="210851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Smart/Green Manuf.: Data Enabled Deci Making and Optim. Appl.</a:t>
            </a:r>
            <a:endParaRPr lang="en-US" altLang="en-US"/>
          </a:p>
        </p:txBody>
      </p:sp>
      <p:sp>
        <p:nvSpPr>
          <p:cNvPr id="6" name="Slide Number Placeholder 5"/>
          <p:cNvSpPr>
            <a:spLocks noGrp="1"/>
          </p:cNvSpPr>
          <p:nvPr>
            <p:ph type="sldNum" sz="quarter" idx="12"/>
          </p:nvPr>
        </p:nvSpPr>
        <p:spPr/>
        <p:txBody>
          <a:bodyPr/>
          <a:lstStyle>
            <a:lvl1pPr>
              <a:defRPr/>
            </a:lvl1pPr>
          </a:lstStyle>
          <a:p>
            <a:fld id="{4D88B903-6234-441C-BD44-607409837930}" type="slidenum">
              <a:rPr lang="en-US" altLang="en-US" smtClean="0"/>
              <a:pPr/>
              <a:t>‹#›</a:t>
            </a:fld>
            <a:endParaRPr lang="en-US" altLang="en-US"/>
          </a:p>
        </p:txBody>
      </p:sp>
    </p:spTree>
    <p:extLst>
      <p:ext uri="{BB962C8B-B14F-4D97-AF65-F5344CB8AC3E}">
        <p14:creationId xmlns:p14="http://schemas.microsoft.com/office/powerpoint/2010/main" val="272921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Smart/Green Manuf.: Data Enabled Deci Making and Optim. Appl.</a:t>
            </a:r>
            <a:endParaRPr lang="en-US" altLang="en-US"/>
          </a:p>
        </p:txBody>
      </p:sp>
      <p:sp>
        <p:nvSpPr>
          <p:cNvPr id="6" name="Slide Number Placeholder 5"/>
          <p:cNvSpPr>
            <a:spLocks noGrp="1"/>
          </p:cNvSpPr>
          <p:nvPr>
            <p:ph type="sldNum" sz="quarter" idx="12"/>
          </p:nvPr>
        </p:nvSpPr>
        <p:spPr/>
        <p:txBody>
          <a:bodyPr/>
          <a:lstStyle>
            <a:lvl1pPr>
              <a:defRPr/>
            </a:lvl1pPr>
          </a:lstStyle>
          <a:p>
            <a:fld id="{27556E8C-FE13-4821-8035-EE28C947669E}" type="slidenum">
              <a:rPr lang="en-US" altLang="en-US" smtClean="0"/>
              <a:pPr/>
              <a:t>‹#›</a:t>
            </a:fld>
            <a:endParaRPr lang="en-US" altLang="en-US"/>
          </a:p>
        </p:txBody>
      </p:sp>
    </p:spTree>
    <p:extLst>
      <p:ext uri="{BB962C8B-B14F-4D97-AF65-F5344CB8AC3E}">
        <p14:creationId xmlns:p14="http://schemas.microsoft.com/office/powerpoint/2010/main" val="288225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609600"/>
            <a:ext cx="15430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609600"/>
            <a:ext cx="44767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Smart/Green Manuf.: Data Enabled Deci Making and Optim. Appl.</a:t>
            </a:r>
            <a:endParaRPr lang="en-US" altLang="en-US"/>
          </a:p>
        </p:txBody>
      </p:sp>
      <p:sp>
        <p:nvSpPr>
          <p:cNvPr id="6" name="Slide Number Placeholder 5"/>
          <p:cNvSpPr>
            <a:spLocks noGrp="1"/>
          </p:cNvSpPr>
          <p:nvPr>
            <p:ph type="sldNum" sz="quarter" idx="12"/>
          </p:nvPr>
        </p:nvSpPr>
        <p:spPr/>
        <p:txBody>
          <a:bodyPr/>
          <a:lstStyle>
            <a:lvl1pPr>
              <a:defRPr/>
            </a:lvl1pPr>
          </a:lstStyle>
          <a:p>
            <a:fld id="{096999CB-EAB2-4419-8CF0-C55059F7E0FE}" type="slidenum">
              <a:rPr lang="en-US" altLang="en-US" smtClean="0"/>
              <a:pPr/>
              <a:t>‹#›</a:t>
            </a:fld>
            <a:endParaRPr lang="en-US" altLang="en-US"/>
          </a:p>
        </p:txBody>
      </p:sp>
    </p:spTree>
    <p:extLst>
      <p:ext uri="{BB962C8B-B14F-4D97-AF65-F5344CB8AC3E}">
        <p14:creationId xmlns:p14="http://schemas.microsoft.com/office/powerpoint/2010/main" val="28313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Smart/Green Manuf.: Data Enabled Deci Making and Optim. Appl.</a:t>
            </a:r>
            <a:endParaRPr lang="en-US" altLang="en-US"/>
          </a:p>
        </p:txBody>
      </p:sp>
      <p:sp>
        <p:nvSpPr>
          <p:cNvPr id="6" name="Slide Number Placeholder 5"/>
          <p:cNvSpPr>
            <a:spLocks noGrp="1"/>
          </p:cNvSpPr>
          <p:nvPr>
            <p:ph type="sldNum" sz="quarter" idx="12"/>
          </p:nvPr>
        </p:nvSpPr>
        <p:spPr/>
        <p:txBody>
          <a:bodyPr/>
          <a:lstStyle>
            <a:lvl1pPr>
              <a:defRPr/>
            </a:lvl1pPr>
          </a:lstStyle>
          <a:p>
            <a:fld id="{5B56085E-27E4-4637-9720-CA98352D6EBB}" type="slidenum">
              <a:rPr lang="en-US" altLang="en-US" smtClean="0"/>
              <a:pPr/>
              <a:t>‹#›</a:t>
            </a:fld>
            <a:endParaRPr lang="en-US" altLang="en-US"/>
          </a:p>
        </p:txBody>
      </p:sp>
    </p:spTree>
    <p:extLst>
      <p:ext uri="{BB962C8B-B14F-4D97-AF65-F5344CB8AC3E}">
        <p14:creationId xmlns:p14="http://schemas.microsoft.com/office/powerpoint/2010/main" val="79075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Smart/Green Manuf.: Data Enabled Deci Making and Optim. Appl.</a:t>
            </a:r>
            <a:endParaRPr lang="en-US" altLang="en-US"/>
          </a:p>
        </p:txBody>
      </p:sp>
      <p:sp>
        <p:nvSpPr>
          <p:cNvPr id="6" name="Slide Number Placeholder 5"/>
          <p:cNvSpPr>
            <a:spLocks noGrp="1"/>
          </p:cNvSpPr>
          <p:nvPr>
            <p:ph type="sldNum" sz="quarter" idx="12"/>
          </p:nvPr>
        </p:nvSpPr>
        <p:spPr/>
        <p:txBody>
          <a:bodyPr/>
          <a:lstStyle>
            <a:lvl1pPr>
              <a:defRPr/>
            </a:lvl1pPr>
          </a:lstStyle>
          <a:p>
            <a:fld id="{ED417F7C-7D68-4265-B4F9-95612A9EEE8E}" type="slidenum">
              <a:rPr lang="en-US" altLang="en-US" smtClean="0"/>
              <a:pPr/>
              <a:t>‹#›</a:t>
            </a:fld>
            <a:endParaRPr lang="en-US" altLang="en-US"/>
          </a:p>
        </p:txBody>
      </p:sp>
    </p:spTree>
    <p:extLst>
      <p:ext uri="{BB962C8B-B14F-4D97-AF65-F5344CB8AC3E}">
        <p14:creationId xmlns:p14="http://schemas.microsoft.com/office/powerpoint/2010/main" val="126828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009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981200"/>
            <a:ext cx="3009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Smart/Green Manuf.: Data Enabled Deci Making and Optim. Appl.</a:t>
            </a:r>
            <a:endParaRPr lang="en-US" altLang="en-US"/>
          </a:p>
        </p:txBody>
      </p:sp>
      <p:sp>
        <p:nvSpPr>
          <p:cNvPr id="7" name="Slide Number Placeholder 6"/>
          <p:cNvSpPr>
            <a:spLocks noGrp="1"/>
          </p:cNvSpPr>
          <p:nvPr>
            <p:ph type="sldNum" sz="quarter" idx="12"/>
          </p:nvPr>
        </p:nvSpPr>
        <p:spPr/>
        <p:txBody>
          <a:bodyPr/>
          <a:lstStyle>
            <a:lvl1pPr>
              <a:defRPr/>
            </a:lvl1pPr>
          </a:lstStyle>
          <a:p>
            <a:fld id="{C4ADA830-A179-480B-8873-1A55F5D3827A}" type="slidenum">
              <a:rPr lang="en-US" altLang="en-US" smtClean="0"/>
              <a:pPr/>
              <a:t>‹#›</a:t>
            </a:fld>
            <a:endParaRPr lang="en-US" altLang="en-US"/>
          </a:p>
        </p:txBody>
      </p:sp>
    </p:spTree>
    <p:extLst>
      <p:ext uri="{BB962C8B-B14F-4D97-AF65-F5344CB8AC3E}">
        <p14:creationId xmlns:p14="http://schemas.microsoft.com/office/powerpoint/2010/main" val="356912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Smart/Green Manuf.: Data Enabled Deci Making and Optim. Appl.</a:t>
            </a:r>
            <a:endParaRPr lang="en-US" altLang="en-US"/>
          </a:p>
        </p:txBody>
      </p:sp>
      <p:sp>
        <p:nvSpPr>
          <p:cNvPr id="9" name="Slide Number Placeholder 8"/>
          <p:cNvSpPr>
            <a:spLocks noGrp="1"/>
          </p:cNvSpPr>
          <p:nvPr>
            <p:ph type="sldNum" sz="quarter" idx="12"/>
          </p:nvPr>
        </p:nvSpPr>
        <p:spPr/>
        <p:txBody>
          <a:bodyPr/>
          <a:lstStyle>
            <a:lvl1pPr>
              <a:defRPr/>
            </a:lvl1pPr>
          </a:lstStyle>
          <a:p>
            <a:fld id="{0DE86074-00B4-40D8-BE5D-71E28F50C517}" type="slidenum">
              <a:rPr lang="en-US" altLang="en-US" smtClean="0"/>
              <a:pPr/>
              <a:t>‹#›</a:t>
            </a:fld>
            <a:endParaRPr lang="en-US" altLang="en-US"/>
          </a:p>
        </p:txBody>
      </p:sp>
    </p:spTree>
    <p:extLst>
      <p:ext uri="{BB962C8B-B14F-4D97-AF65-F5344CB8AC3E}">
        <p14:creationId xmlns:p14="http://schemas.microsoft.com/office/powerpoint/2010/main" val="207301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Smart/Green Manuf.: Data Enabled Deci Making and Optim. Appl.</a:t>
            </a:r>
            <a:endParaRPr lang="en-US" altLang="en-US"/>
          </a:p>
        </p:txBody>
      </p:sp>
      <p:sp>
        <p:nvSpPr>
          <p:cNvPr id="5" name="Slide Number Placeholder 4"/>
          <p:cNvSpPr>
            <a:spLocks noGrp="1"/>
          </p:cNvSpPr>
          <p:nvPr>
            <p:ph type="sldNum" sz="quarter" idx="12"/>
          </p:nvPr>
        </p:nvSpPr>
        <p:spPr/>
        <p:txBody>
          <a:bodyPr/>
          <a:lstStyle>
            <a:lvl1pPr>
              <a:defRPr/>
            </a:lvl1pPr>
          </a:lstStyle>
          <a:p>
            <a:fld id="{ADBC3774-5C22-4E77-9387-15CC6EB387D2}" type="slidenum">
              <a:rPr lang="en-US" altLang="en-US" smtClean="0"/>
              <a:pPr/>
              <a:t>‹#›</a:t>
            </a:fld>
            <a:endParaRPr lang="en-US" altLang="en-US"/>
          </a:p>
        </p:txBody>
      </p:sp>
    </p:spTree>
    <p:extLst>
      <p:ext uri="{BB962C8B-B14F-4D97-AF65-F5344CB8AC3E}">
        <p14:creationId xmlns:p14="http://schemas.microsoft.com/office/powerpoint/2010/main" val="177173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smtClean="0"/>
              <a:t>Smart/Green Manuf.: Data Enabled Deci Making and Optim. Appl.</a:t>
            </a:r>
            <a:endParaRPr lang="en-US" altLang="en-US"/>
          </a:p>
        </p:txBody>
      </p:sp>
      <p:sp>
        <p:nvSpPr>
          <p:cNvPr id="4" name="Slide Number Placeholder 3"/>
          <p:cNvSpPr>
            <a:spLocks noGrp="1"/>
          </p:cNvSpPr>
          <p:nvPr>
            <p:ph type="sldNum" sz="quarter" idx="12"/>
          </p:nvPr>
        </p:nvSpPr>
        <p:spPr/>
        <p:txBody>
          <a:bodyPr/>
          <a:lstStyle>
            <a:lvl1pPr>
              <a:defRPr/>
            </a:lvl1pPr>
          </a:lstStyle>
          <a:p>
            <a:fld id="{B30D6854-46AC-4D81-AC14-BD1E239DE879}" type="slidenum">
              <a:rPr lang="en-US" altLang="en-US" smtClean="0"/>
              <a:pPr/>
              <a:t>‹#›</a:t>
            </a:fld>
            <a:endParaRPr lang="en-US" altLang="en-US"/>
          </a:p>
        </p:txBody>
      </p:sp>
    </p:spTree>
    <p:extLst>
      <p:ext uri="{BB962C8B-B14F-4D97-AF65-F5344CB8AC3E}">
        <p14:creationId xmlns:p14="http://schemas.microsoft.com/office/powerpoint/2010/main" val="233259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Smart/Green Manuf.: Data Enabled Deci Making and Optim. Appl.</a:t>
            </a:r>
            <a:endParaRPr lang="en-US" altLang="en-US"/>
          </a:p>
        </p:txBody>
      </p:sp>
      <p:sp>
        <p:nvSpPr>
          <p:cNvPr id="7" name="Slide Number Placeholder 6"/>
          <p:cNvSpPr>
            <a:spLocks noGrp="1"/>
          </p:cNvSpPr>
          <p:nvPr>
            <p:ph type="sldNum" sz="quarter" idx="12"/>
          </p:nvPr>
        </p:nvSpPr>
        <p:spPr/>
        <p:txBody>
          <a:bodyPr/>
          <a:lstStyle>
            <a:lvl1pPr>
              <a:defRPr/>
            </a:lvl1pPr>
          </a:lstStyle>
          <a:p>
            <a:fld id="{FC91B60A-671E-4B05-8F84-FB899C98BA0E}" type="slidenum">
              <a:rPr lang="en-US" altLang="en-US" smtClean="0"/>
              <a:pPr/>
              <a:t>‹#›</a:t>
            </a:fld>
            <a:endParaRPr lang="en-US" altLang="en-US"/>
          </a:p>
        </p:txBody>
      </p:sp>
    </p:spTree>
    <p:extLst>
      <p:ext uri="{BB962C8B-B14F-4D97-AF65-F5344CB8AC3E}">
        <p14:creationId xmlns:p14="http://schemas.microsoft.com/office/powerpoint/2010/main" val="129984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Smart/Green Manuf.: Data Enabled Deci Making and Optim. Appl.</a:t>
            </a:r>
            <a:endParaRPr lang="en-US" altLang="en-US"/>
          </a:p>
        </p:txBody>
      </p:sp>
      <p:sp>
        <p:nvSpPr>
          <p:cNvPr id="7" name="Slide Number Placeholder 6"/>
          <p:cNvSpPr>
            <a:spLocks noGrp="1"/>
          </p:cNvSpPr>
          <p:nvPr>
            <p:ph type="sldNum" sz="quarter" idx="12"/>
          </p:nvPr>
        </p:nvSpPr>
        <p:spPr/>
        <p:txBody>
          <a:bodyPr/>
          <a:lstStyle>
            <a:lvl1pPr>
              <a:defRPr/>
            </a:lvl1pPr>
          </a:lstStyle>
          <a:p>
            <a:fld id="{A6815999-2031-4EED-8AEA-1DDA747D4E2D}" type="slidenum">
              <a:rPr lang="en-US" altLang="en-US" smtClean="0"/>
              <a:pPr/>
              <a:t>‹#›</a:t>
            </a:fld>
            <a:endParaRPr lang="en-US" altLang="en-US"/>
          </a:p>
        </p:txBody>
      </p:sp>
    </p:spTree>
    <p:extLst>
      <p:ext uri="{BB962C8B-B14F-4D97-AF65-F5344CB8AC3E}">
        <p14:creationId xmlns:p14="http://schemas.microsoft.com/office/powerpoint/2010/main" val="188067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0" y="609600"/>
            <a:ext cx="6172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286000" y="1981200"/>
            <a:ext cx="6172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362200" y="6248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657600" y="62484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smtClean="0"/>
              <a:t>Smart/Green Manuf.: Data Enabled Deci Making and Optim. Appl.</a:t>
            </a:r>
            <a:endParaRPr lang="en-US" altLang="en-US"/>
          </a:p>
        </p:txBody>
      </p:sp>
      <p:sp>
        <p:nvSpPr>
          <p:cNvPr id="1030" name="Rectangle 6"/>
          <p:cNvSpPr>
            <a:spLocks noGrp="1" noChangeArrowheads="1"/>
          </p:cNvSpPr>
          <p:nvPr>
            <p:ph type="sldNum" sz="quarter" idx="4"/>
          </p:nvPr>
        </p:nvSpPr>
        <p:spPr bwMode="auto">
          <a:xfrm>
            <a:off x="7772400" y="6248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17784A4-F6FC-4BBE-93E1-A8DE312C6BCE}" type="slidenum">
              <a:rPr lang="en-US" altLang="en-US" smtClean="0"/>
              <a:pPr/>
              <a:t>‹#›</a:t>
            </a:fld>
            <a:endParaRPr lang="en-US" altLang="en-US"/>
          </a:p>
        </p:txBody>
      </p:sp>
      <p:sp>
        <p:nvSpPr>
          <p:cNvPr id="1031" name="Rectangle 7"/>
          <p:cNvSpPr>
            <a:spLocks noChangeArrowheads="1"/>
          </p:cNvSpPr>
          <p:nvPr/>
        </p:nvSpPr>
        <p:spPr bwMode="auto">
          <a:xfrm>
            <a:off x="0" y="0"/>
            <a:ext cx="1981200" cy="6858000"/>
          </a:xfrm>
          <a:prstGeom prst="rect">
            <a:avLst/>
          </a:prstGeom>
          <a:solidFill>
            <a:srgbClr val="334D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r="319"/>
          <a:stretch>
            <a:fillRect/>
          </a:stretch>
        </p:blipFill>
        <p:spPr bwMode="auto">
          <a:xfrm>
            <a:off x="0" y="3840163"/>
            <a:ext cx="1981200" cy="301783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b="34021"/>
          <a:stretch>
            <a:fillRect/>
          </a:stretch>
        </p:blipFill>
        <p:spPr bwMode="auto">
          <a:xfrm>
            <a:off x="152400" y="228600"/>
            <a:ext cx="1676400" cy="304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a:spLocks noChangeArrowheads="1"/>
          </p:cNvSpPr>
          <p:nvPr userDrawn="1"/>
        </p:nvSpPr>
        <p:spPr bwMode="auto">
          <a:xfrm>
            <a:off x="0" y="0"/>
            <a:ext cx="1981200" cy="6858000"/>
          </a:xfrm>
          <a:prstGeom prst="rect">
            <a:avLst/>
          </a:prstGeom>
          <a:solidFill>
            <a:srgbClr val="334D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 name="Picture 13"/>
          <p:cNvPicPr>
            <a:picLocks noChangeAspect="1" noChangeArrowheads="1"/>
          </p:cNvPicPr>
          <p:nvPr userDrawn="1"/>
        </p:nvPicPr>
        <p:blipFill>
          <a:blip r:embed="rId13">
            <a:extLst>
              <a:ext uri="{28A0092B-C50C-407E-A947-70E740481C1C}">
                <a14:useLocalDpi xmlns:a14="http://schemas.microsoft.com/office/drawing/2010/main" val="0"/>
              </a:ext>
            </a:extLst>
          </a:blip>
          <a:srcRect r="319"/>
          <a:stretch>
            <a:fillRect/>
          </a:stretch>
        </p:blipFill>
        <p:spPr bwMode="auto">
          <a:xfrm>
            <a:off x="0" y="3840163"/>
            <a:ext cx="1981200" cy="30178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b="34021"/>
          <a:stretch>
            <a:fillRect/>
          </a:stretch>
        </p:blipFill>
        <p:spPr bwMode="auto">
          <a:xfrm>
            <a:off x="152400" y="228600"/>
            <a:ext cx="16764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549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rtl="0" eaLnBrk="1" fontAlgn="base" hangingPunct="1">
        <a:spcBef>
          <a:spcPct val="0"/>
        </a:spcBef>
        <a:spcAft>
          <a:spcPct val="0"/>
        </a:spcAft>
        <a:defRPr sz="4400">
          <a:solidFill>
            <a:srgbClr val="153399"/>
          </a:solidFill>
          <a:latin typeface="+mj-lt"/>
          <a:ea typeface="+mj-ea"/>
          <a:cs typeface="+mj-cs"/>
        </a:defRPr>
      </a:lvl1pPr>
      <a:lvl2pPr algn="ctr" rtl="0" eaLnBrk="1" fontAlgn="base" hangingPunct="1">
        <a:spcBef>
          <a:spcPct val="0"/>
        </a:spcBef>
        <a:spcAft>
          <a:spcPct val="0"/>
        </a:spcAft>
        <a:defRPr sz="4400">
          <a:solidFill>
            <a:srgbClr val="153399"/>
          </a:solidFill>
          <a:latin typeface="Times" charset="0"/>
        </a:defRPr>
      </a:lvl2pPr>
      <a:lvl3pPr algn="ctr" rtl="0" eaLnBrk="1" fontAlgn="base" hangingPunct="1">
        <a:spcBef>
          <a:spcPct val="0"/>
        </a:spcBef>
        <a:spcAft>
          <a:spcPct val="0"/>
        </a:spcAft>
        <a:defRPr sz="4400">
          <a:solidFill>
            <a:srgbClr val="153399"/>
          </a:solidFill>
          <a:latin typeface="Times" charset="0"/>
        </a:defRPr>
      </a:lvl3pPr>
      <a:lvl4pPr algn="ctr" rtl="0" eaLnBrk="1" fontAlgn="base" hangingPunct="1">
        <a:spcBef>
          <a:spcPct val="0"/>
        </a:spcBef>
        <a:spcAft>
          <a:spcPct val="0"/>
        </a:spcAft>
        <a:defRPr sz="4400">
          <a:solidFill>
            <a:srgbClr val="153399"/>
          </a:solidFill>
          <a:latin typeface="Times" charset="0"/>
        </a:defRPr>
      </a:lvl4pPr>
      <a:lvl5pPr algn="ctr" rtl="0" eaLnBrk="1" fontAlgn="base" hangingPunct="1">
        <a:spcBef>
          <a:spcPct val="0"/>
        </a:spcBef>
        <a:spcAft>
          <a:spcPct val="0"/>
        </a:spcAft>
        <a:defRPr sz="4400">
          <a:solidFill>
            <a:srgbClr val="153399"/>
          </a:solidFill>
          <a:latin typeface="Times" charset="0"/>
        </a:defRPr>
      </a:lvl5pPr>
      <a:lvl6pPr marL="457200" algn="ctr" rtl="0" eaLnBrk="1" fontAlgn="base" hangingPunct="1">
        <a:spcBef>
          <a:spcPct val="0"/>
        </a:spcBef>
        <a:spcAft>
          <a:spcPct val="0"/>
        </a:spcAft>
        <a:defRPr sz="4400">
          <a:solidFill>
            <a:srgbClr val="153399"/>
          </a:solidFill>
          <a:latin typeface="Times" charset="0"/>
        </a:defRPr>
      </a:lvl6pPr>
      <a:lvl7pPr marL="914400" algn="ctr" rtl="0" eaLnBrk="1" fontAlgn="base" hangingPunct="1">
        <a:spcBef>
          <a:spcPct val="0"/>
        </a:spcBef>
        <a:spcAft>
          <a:spcPct val="0"/>
        </a:spcAft>
        <a:defRPr sz="4400">
          <a:solidFill>
            <a:srgbClr val="153399"/>
          </a:solidFill>
          <a:latin typeface="Times" charset="0"/>
        </a:defRPr>
      </a:lvl7pPr>
      <a:lvl8pPr marL="1371600" algn="ctr" rtl="0" eaLnBrk="1" fontAlgn="base" hangingPunct="1">
        <a:spcBef>
          <a:spcPct val="0"/>
        </a:spcBef>
        <a:spcAft>
          <a:spcPct val="0"/>
        </a:spcAft>
        <a:defRPr sz="4400">
          <a:solidFill>
            <a:srgbClr val="153399"/>
          </a:solidFill>
          <a:latin typeface="Times" charset="0"/>
        </a:defRPr>
      </a:lvl8pPr>
      <a:lvl9pPr marL="1828800" algn="ctr" rtl="0" eaLnBrk="1" fontAlgn="base" hangingPunct="1">
        <a:spcBef>
          <a:spcPct val="0"/>
        </a:spcBef>
        <a:spcAft>
          <a:spcPct val="0"/>
        </a:spcAft>
        <a:defRPr sz="4400">
          <a:solidFill>
            <a:srgbClr val="153399"/>
          </a:solidFill>
          <a:latin typeface="Times" charset="0"/>
        </a:defRPr>
      </a:lvl9pPr>
    </p:titleStyle>
    <p:body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ise.ufl.edu/pardalo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elderresearch.com/company/blog/42-v-of-big-data" TargetMode="External"/><Relationship Id="rId7" Type="http://schemas.openxmlformats.org/officeDocument/2006/relationships/hyperlink" Target="https://fivethirtyeight.com/features/what-the-fox-know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infodocket.com/2014/04/16/how-large-is-the-digital-universe-how-fast-is-it-growing-2014-emc-digital-universe-study-now-available/" TargetMode="External"/><Relationship Id="rId5" Type="http://schemas.openxmlformats.org/officeDocument/2006/relationships/hyperlink" Target="https://www.elderresearch.com/analytics-solutions/fraud-detection-and-compliance" TargetMode="External"/><Relationship Id="rId4" Type="http://schemas.openxmlformats.org/officeDocument/2006/relationships/hyperlink" Target="https://www.elderresearch.com/analytics-solutions/marketing-analytic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gif"/></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wired.com/2012/12/the-next-warfare-domain-is-your-brain/"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psychologytoday.com/blog/the-human-beast/201510/the-human-robot-interfac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nasa.gov/mission_pages/station/news/orbital_debri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foresternetwork.com/daily/waste/waste-sorting/the-plastic-bottle-horror/" TargetMode="External"/><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hyperlink" Target="http://www.millennium-project.org/millennium/challenges.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elderresearch.com/company/blog/42-v-of-big-data" TargetMode="External"/><Relationship Id="rId7" Type="http://schemas.openxmlformats.org/officeDocument/2006/relationships/hyperlink" Target="https://www.elderresearch.com/consulting-services/agile-data-science"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elderresearch.com/analytics-solutions/sensor-analytics" TargetMode="External"/><Relationship Id="rId5" Type="http://schemas.openxmlformats.org/officeDocument/2006/relationships/hyperlink" Target="https://www.mapr.com/blog/top-10-big-data-challenges-serious-look-10-big-data-vs" TargetMode="External"/><Relationship Id="rId4" Type="http://schemas.openxmlformats.org/officeDocument/2006/relationships/hyperlink" Target="https://www.elderresearch.com/target-shuffl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lderresearch.com/company/blog/42-v-of-big-data"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datasciencecentral.com/profiles/blogs/how-many-v-s-in-big-data-the-characteristics-that-define-big-data" TargetMode="External"/><Relationship Id="rId5" Type="http://schemas.openxmlformats.org/officeDocument/2006/relationships/hyperlink" Target="https://www.elderresearch.com/company/blog/making-analytics-work-in-production" TargetMode="External"/><Relationship Id="rId4" Type="http://schemas.openxmlformats.org/officeDocument/2006/relationships/hyperlink" Target="https://www.mapr.com/blog/top-10-big-data-challenges-serious-look-10-big-data-v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10" name="Rectangle 2"/>
          <p:cNvSpPr txBox="1">
            <a:spLocks noChangeArrowheads="1"/>
          </p:cNvSpPr>
          <p:nvPr/>
        </p:nvSpPr>
        <p:spPr bwMode="auto">
          <a:xfrm>
            <a:off x="2209800" y="533400"/>
            <a:ext cx="6705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153399"/>
                </a:solidFill>
                <a:latin typeface="+mj-lt"/>
                <a:ea typeface="+mj-ea"/>
                <a:cs typeface="+mj-cs"/>
              </a:defRPr>
            </a:lvl1pPr>
            <a:lvl2pPr algn="ctr" rtl="0" eaLnBrk="1" fontAlgn="base" hangingPunct="1">
              <a:spcBef>
                <a:spcPct val="0"/>
              </a:spcBef>
              <a:spcAft>
                <a:spcPct val="0"/>
              </a:spcAft>
              <a:defRPr sz="4400">
                <a:solidFill>
                  <a:srgbClr val="153399"/>
                </a:solidFill>
                <a:latin typeface="Times" charset="0"/>
              </a:defRPr>
            </a:lvl2pPr>
            <a:lvl3pPr algn="ctr" rtl="0" eaLnBrk="1" fontAlgn="base" hangingPunct="1">
              <a:spcBef>
                <a:spcPct val="0"/>
              </a:spcBef>
              <a:spcAft>
                <a:spcPct val="0"/>
              </a:spcAft>
              <a:defRPr sz="4400">
                <a:solidFill>
                  <a:srgbClr val="153399"/>
                </a:solidFill>
                <a:latin typeface="Times" charset="0"/>
              </a:defRPr>
            </a:lvl3pPr>
            <a:lvl4pPr algn="ctr" rtl="0" eaLnBrk="1" fontAlgn="base" hangingPunct="1">
              <a:spcBef>
                <a:spcPct val="0"/>
              </a:spcBef>
              <a:spcAft>
                <a:spcPct val="0"/>
              </a:spcAft>
              <a:defRPr sz="4400">
                <a:solidFill>
                  <a:srgbClr val="153399"/>
                </a:solidFill>
                <a:latin typeface="Times" charset="0"/>
              </a:defRPr>
            </a:lvl4pPr>
            <a:lvl5pPr algn="ctr" rtl="0" eaLnBrk="1" fontAlgn="base" hangingPunct="1">
              <a:spcBef>
                <a:spcPct val="0"/>
              </a:spcBef>
              <a:spcAft>
                <a:spcPct val="0"/>
              </a:spcAft>
              <a:defRPr sz="4400">
                <a:solidFill>
                  <a:srgbClr val="153399"/>
                </a:solidFill>
                <a:latin typeface="Times" charset="0"/>
              </a:defRPr>
            </a:lvl5pPr>
            <a:lvl6pPr marL="457200" algn="ctr" rtl="0" eaLnBrk="1" fontAlgn="base" hangingPunct="1">
              <a:spcBef>
                <a:spcPct val="0"/>
              </a:spcBef>
              <a:spcAft>
                <a:spcPct val="0"/>
              </a:spcAft>
              <a:defRPr sz="4400">
                <a:solidFill>
                  <a:srgbClr val="153399"/>
                </a:solidFill>
                <a:latin typeface="Times" charset="0"/>
              </a:defRPr>
            </a:lvl6pPr>
            <a:lvl7pPr marL="914400" algn="ctr" rtl="0" eaLnBrk="1" fontAlgn="base" hangingPunct="1">
              <a:spcBef>
                <a:spcPct val="0"/>
              </a:spcBef>
              <a:spcAft>
                <a:spcPct val="0"/>
              </a:spcAft>
              <a:defRPr sz="4400">
                <a:solidFill>
                  <a:srgbClr val="153399"/>
                </a:solidFill>
                <a:latin typeface="Times" charset="0"/>
              </a:defRPr>
            </a:lvl7pPr>
            <a:lvl8pPr marL="1371600" algn="ctr" rtl="0" eaLnBrk="1" fontAlgn="base" hangingPunct="1">
              <a:spcBef>
                <a:spcPct val="0"/>
              </a:spcBef>
              <a:spcAft>
                <a:spcPct val="0"/>
              </a:spcAft>
              <a:defRPr sz="4400">
                <a:solidFill>
                  <a:srgbClr val="153399"/>
                </a:solidFill>
                <a:latin typeface="Times" charset="0"/>
              </a:defRPr>
            </a:lvl8pPr>
            <a:lvl9pPr marL="1828800" algn="ctr" rtl="0" eaLnBrk="1" fontAlgn="base" hangingPunct="1">
              <a:spcBef>
                <a:spcPct val="0"/>
              </a:spcBef>
              <a:spcAft>
                <a:spcPct val="0"/>
              </a:spcAft>
              <a:defRPr sz="4400">
                <a:solidFill>
                  <a:srgbClr val="153399"/>
                </a:solidFill>
                <a:latin typeface="Times" charset="0"/>
              </a:defRPr>
            </a:lvl9pPr>
          </a:lstStyle>
          <a:p>
            <a:r>
              <a:rPr lang="en-US" sz="3550" kern="0" dirty="0">
                <a:solidFill>
                  <a:srgbClr val="0000FF"/>
                </a:solidFill>
                <a:effectLst>
                  <a:outerShdw blurRad="38100" dist="38100" dir="2700000" algn="tl">
                    <a:srgbClr val="000000">
                      <a:alpha val="43137"/>
                    </a:srgbClr>
                  </a:outerShdw>
                </a:effectLst>
              </a:rPr>
              <a:t>Smart/Green Manufacturing: Data Enabled Decision Making and Optimization Applications</a:t>
            </a:r>
            <a:endParaRPr lang="en-US" altLang="en-US" sz="3550" kern="0" dirty="0">
              <a:solidFill>
                <a:srgbClr val="0000FF"/>
              </a:solidFill>
              <a:effectLst>
                <a:outerShdw blurRad="38100" dist="38100" dir="2700000" algn="tl">
                  <a:srgbClr val="000000">
                    <a:alpha val="43137"/>
                  </a:srgbClr>
                </a:outerShdw>
              </a:effectLst>
            </a:endParaRPr>
          </a:p>
        </p:txBody>
      </p:sp>
      <p:sp>
        <p:nvSpPr>
          <p:cNvPr id="11" name="Rectangle 3"/>
          <p:cNvSpPr txBox="1">
            <a:spLocks noChangeArrowheads="1"/>
          </p:cNvSpPr>
          <p:nvPr/>
        </p:nvSpPr>
        <p:spPr bwMode="auto">
          <a:xfrm>
            <a:off x="2895600" y="2743200"/>
            <a:ext cx="5334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lgn="ctr">
              <a:buNone/>
            </a:pPr>
            <a:r>
              <a:rPr lang="en-US" sz="2800" kern="0" dirty="0" err="1"/>
              <a:t>Panos</a:t>
            </a:r>
            <a:r>
              <a:rPr lang="en-US" sz="2800" kern="0" dirty="0"/>
              <a:t> M. </a:t>
            </a:r>
            <a:r>
              <a:rPr lang="en-US" sz="2800" kern="0" dirty="0" err="1"/>
              <a:t>Pardalos</a:t>
            </a:r>
            <a:endParaRPr lang="en-US" sz="2800" kern="0" dirty="0"/>
          </a:p>
          <a:p>
            <a:pPr marL="0" indent="0" algn="ctr">
              <a:buNone/>
            </a:pPr>
            <a:endParaRPr lang="en-US" sz="1600" kern="0" dirty="0"/>
          </a:p>
          <a:p>
            <a:pPr marL="0" indent="0" algn="ctr">
              <a:buNone/>
            </a:pPr>
            <a:r>
              <a:rPr lang="en-US" sz="1600" kern="0" dirty="0" smtClean="0">
                <a:hlinkClick r:id="rId4"/>
              </a:rPr>
              <a:t>http</a:t>
            </a:r>
            <a:r>
              <a:rPr lang="en-US" sz="1600" kern="0" dirty="0">
                <a:hlinkClick r:id="rId4"/>
              </a:rPr>
              <a:t>://</a:t>
            </a:r>
            <a:r>
              <a:rPr lang="en-US" sz="1600" kern="0" dirty="0" smtClean="0">
                <a:hlinkClick r:id="rId4"/>
              </a:rPr>
              <a:t>ww.ise.ufl.edu/pardalos</a:t>
            </a:r>
            <a:endParaRPr lang="en-US" sz="1600" kern="0" dirty="0"/>
          </a:p>
          <a:p>
            <a:pPr marL="0" indent="0" algn="ctr">
              <a:buNone/>
            </a:pPr>
            <a:r>
              <a:rPr lang="en-US" sz="1600" u="sng" kern="0" dirty="0"/>
              <a:t>https://nnov.hse.ru/en/latna/</a:t>
            </a:r>
          </a:p>
        </p:txBody>
      </p:sp>
      <p:sp>
        <p:nvSpPr>
          <p:cNvPr id="7" name="Footer Placeholder 3">
            <a:extLst>
              <a:ext uri="{FF2B5EF4-FFF2-40B4-BE49-F238E27FC236}">
                <a16:creationId xmlns="" xmlns:a16="http://schemas.microsoft.com/office/drawing/2014/main" id="{AC262F5C-DB39-4E7E-9697-E06016201B9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8" name="Footer Placeholder 3">
            <a:extLst>
              <a:ext uri="{FF2B5EF4-FFF2-40B4-BE49-F238E27FC236}">
                <a16:creationId xmlns="" xmlns:a16="http://schemas.microsoft.com/office/drawing/2014/main" id="{B2CF3AFF-390C-4D6C-9C37-E3CC89EE6848}"/>
              </a:ext>
            </a:extLst>
          </p:cNvPr>
          <p:cNvSpPr txBox="1">
            <a:spLocks/>
          </p:cNvSpPr>
          <p:nvPr/>
        </p:nvSpPr>
        <p:spPr bwMode="auto">
          <a:xfrm>
            <a:off x="1981200" y="55626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sz="1600" dirty="0" smtClean="0">
                <a:solidFill>
                  <a:schemeClr val="bg1">
                    <a:lumMod val="50000"/>
                  </a:schemeClr>
                </a:solidFill>
              </a:rPr>
              <a:t>March 2018</a:t>
            </a:r>
            <a:endParaRPr lang="en-US" altLang="en-US" sz="1600" dirty="0">
              <a:solidFill>
                <a:schemeClr val="bg1">
                  <a:lumMod val="50000"/>
                </a:schemeClr>
              </a:solidFill>
            </a:endParaRPr>
          </a:p>
        </p:txBody>
      </p:sp>
    </p:spTree>
    <p:extLst>
      <p:ext uri="{BB962C8B-B14F-4D97-AF65-F5344CB8AC3E}">
        <p14:creationId xmlns:p14="http://schemas.microsoft.com/office/powerpoint/2010/main" val="2910671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362200" y="2102584"/>
            <a:ext cx="3810000" cy="216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lnSpc>
                <a:spcPct val="125000"/>
              </a:lnSpc>
              <a:spcBef>
                <a:spcPts val="1800"/>
              </a:spcBef>
              <a:buNone/>
            </a:pPr>
            <a:endParaRPr lang="en-US" altLang="zh-CN" sz="1800" dirty="0">
              <a:solidFill>
                <a:schemeClr val="tx1"/>
              </a:solidFill>
            </a:endParaRPr>
          </a:p>
          <a:p>
            <a:pPr marL="0" indent="0">
              <a:lnSpc>
                <a:spcPct val="125000"/>
              </a:lnSpc>
              <a:spcBef>
                <a:spcPts val="1800"/>
              </a:spcBef>
              <a:buNone/>
            </a:pPr>
            <a:endParaRPr lang="en-US" altLang="zh-CN" sz="1800" dirty="0">
              <a:solidFill>
                <a:schemeClr val="tx1"/>
              </a:solidFill>
            </a:endParaRP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10</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209800" y="166687"/>
            <a:ext cx="6934200" cy="461665"/>
          </a:xfrm>
          <a:prstGeom prst="rect">
            <a:avLst/>
          </a:prstGeom>
        </p:spPr>
        <p:txBody>
          <a:bodyPr wrap="square">
            <a:spAutoFit/>
          </a:bodyPr>
          <a:lstStyle/>
          <a:p>
            <a:r>
              <a:rPr lang="en-US" b="1" dirty="0">
                <a:solidFill>
                  <a:srgbClr val="2F2F2F"/>
                </a:solidFill>
                <a:latin typeface="Open Sans"/>
              </a:rPr>
              <a:t>The 42 V's of Big Data and Data Science</a:t>
            </a:r>
            <a:r>
              <a:rPr lang="en-US" dirty="0">
                <a:solidFill>
                  <a:srgbClr val="2F2F2F"/>
                </a:solidFill>
                <a:latin typeface="Open Sans"/>
              </a:rPr>
              <a:t>.</a:t>
            </a:r>
            <a:endParaRPr lang="en-US" dirty="0"/>
          </a:p>
        </p:txBody>
      </p:sp>
      <p:sp>
        <p:nvSpPr>
          <p:cNvPr id="8" name="Rectangle 1"/>
          <p:cNvSpPr>
            <a:spLocks noChangeArrowheads="1"/>
          </p:cNvSpPr>
          <p:nvPr/>
        </p:nvSpPr>
        <p:spPr bwMode="auto">
          <a:xfrm>
            <a:off x="2286000" y="7620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3"/>
              </a:rPr>
              <a:t>https://www.elderresearch.com/company/blog/42-v-of-big-data</a:t>
            </a: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TextBox 12"/>
          <p:cNvSpPr txBox="1"/>
          <p:nvPr/>
        </p:nvSpPr>
        <p:spPr>
          <a:xfrm>
            <a:off x="2360177" y="1143000"/>
            <a:ext cx="5715000" cy="3970318"/>
          </a:xfrm>
          <a:prstGeom prst="rect">
            <a:avLst/>
          </a:prstGeom>
          <a:noFill/>
        </p:spPr>
        <p:txBody>
          <a:bodyPr wrap="square" rtlCol="0">
            <a:spAutoFit/>
          </a:bodyPr>
          <a:lstStyle/>
          <a:p>
            <a:pPr marL="171450" indent="-171450">
              <a:buFont typeface="Arial" panose="020B0604020202020204" pitchFamily="34" charset="0"/>
              <a:buChar char="•"/>
            </a:pPr>
            <a:r>
              <a:rPr lang="en-US" sz="1200" b="1" dirty="0" smtClean="0"/>
              <a:t>Visualization:</a:t>
            </a:r>
            <a:r>
              <a:rPr lang="en-US" sz="1200" dirty="0" smtClean="0"/>
              <a:t> Often the </a:t>
            </a:r>
            <a:r>
              <a:rPr lang="en-US" sz="1200" i="1" dirty="0" smtClean="0"/>
              <a:t>only</a:t>
            </a:r>
            <a:r>
              <a:rPr lang="en-US" sz="1200" dirty="0" smtClean="0"/>
              <a:t> way customers interact with models.</a:t>
            </a:r>
          </a:p>
          <a:p>
            <a:pPr marL="171450" indent="-171450">
              <a:buFont typeface="Arial" panose="020B0604020202020204" pitchFamily="34" charset="0"/>
              <a:buChar char="•"/>
            </a:pPr>
            <a:r>
              <a:rPr lang="en-US" sz="1200" b="1" dirty="0" smtClean="0"/>
              <a:t>Vivify:</a:t>
            </a:r>
            <a:r>
              <a:rPr lang="en-US" sz="1200" dirty="0" smtClean="0"/>
              <a:t> Data science has the potential to animate all manner of decision making and business processes, from </a:t>
            </a:r>
            <a:r>
              <a:rPr lang="en-US" sz="1200" b="1" dirty="0" smtClean="0">
                <a:hlinkClick r:id="rId4"/>
              </a:rPr>
              <a:t>marketing</a:t>
            </a:r>
            <a:r>
              <a:rPr lang="en-US" sz="1200" dirty="0" smtClean="0"/>
              <a:t> to </a:t>
            </a:r>
            <a:r>
              <a:rPr lang="en-US" sz="1200" b="1" dirty="0" smtClean="0">
                <a:hlinkClick r:id="rId5"/>
              </a:rPr>
              <a:t>fraud detection</a:t>
            </a:r>
            <a:r>
              <a:rPr lang="en-US" sz="1200" dirty="0" smtClean="0"/>
              <a:t>.</a:t>
            </a:r>
          </a:p>
          <a:p>
            <a:pPr marL="171450" indent="-171450">
              <a:buFont typeface="Arial" panose="020B0604020202020204" pitchFamily="34" charset="0"/>
              <a:buChar char="•"/>
            </a:pPr>
            <a:r>
              <a:rPr lang="en-US" sz="1200" b="1" dirty="0" smtClean="0"/>
              <a:t>Vocabulary:</a:t>
            </a:r>
            <a:r>
              <a:rPr lang="en-US" sz="1200" dirty="0" smtClean="0"/>
              <a:t> Data science provides a vocabulary for addressing a variety of problems. Different modeling approaches tackle different problem domains, and different validation techniques harden these approaches in different applications.</a:t>
            </a:r>
          </a:p>
          <a:p>
            <a:pPr marL="171450" indent="-171450">
              <a:buFont typeface="Arial" panose="020B0604020202020204" pitchFamily="34" charset="0"/>
              <a:buChar char="•"/>
            </a:pPr>
            <a:r>
              <a:rPr lang="en-US" sz="1200" b="1" dirty="0" smtClean="0"/>
              <a:t>Vogue:</a:t>
            </a:r>
            <a:r>
              <a:rPr lang="en-US" sz="1200" dirty="0" smtClean="0"/>
              <a:t> "Machine Learning" becomes "Artificial Intelligence", which becomes...?</a:t>
            </a:r>
          </a:p>
          <a:p>
            <a:pPr marL="171450" indent="-171450">
              <a:buFont typeface="Arial" panose="020B0604020202020204" pitchFamily="34" charset="0"/>
              <a:buChar char="•"/>
            </a:pPr>
            <a:r>
              <a:rPr lang="en-US" sz="1200" b="1" dirty="0" smtClean="0"/>
              <a:t>Voice:</a:t>
            </a:r>
            <a:r>
              <a:rPr lang="en-US" sz="1200" dirty="0" smtClean="0"/>
              <a:t> Data science provides the ability to speak with knowledge (though not </a:t>
            </a:r>
            <a:r>
              <a:rPr lang="en-US" sz="1200" i="1" dirty="0" smtClean="0"/>
              <a:t>all</a:t>
            </a:r>
            <a:r>
              <a:rPr lang="en-US" sz="1200" dirty="0" smtClean="0"/>
              <a:t> knowledge, of course) on a diverse range of topics.</a:t>
            </a:r>
          </a:p>
          <a:p>
            <a:pPr marL="171450" indent="-171450">
              <a:buFont typeface="Arial" panose="020B0604020202020204" pitchFamily="34" charset="0"/>
              <a:buChar char="•"/>
            </a:pPr>
            <a:r>
              <a:rPr lang="en-US" sz="1200" b="1" dirty="0" smtClean="0"/>
              <a:t>Volatility:</a:t>
            </a:r>
            <a:r>
              <a:rPr lang="en-US" sz="1200" dirty="0" smtClean="0"/>
              <a:t> Especially in production systems, one has to prepare for data volatility. Data that should "never" be missing suddenly disappears, numbers suddenly contain characters!</a:t>
            </a:r>
          </a:p>
          <a:p>
            <a:pPr marL="171450" indent="-171450">
              <a:buFont typeface="Arial" panose="020B0604020202020204" pitchFamily="34" charset="0"/>
              <a:buChar char="•"/>
            </a:pPr>
            <a:r>
              <a:rPr lang="en-US" sz="1200" b="1" dirty="0" smtClean="0"/>
              <a:t>Volume:</a:t>
            </a:r>
            <a:r>
              <a:rPr lang="en-US" sz="1200" dirty="0" smtClean="0"/>
              <a:t> More people use data-collecting devices as more devices become internet-enabled. The volume of data is </a:t>
            </a:r>
            <a:r>
              <a:rPr lang="en-US" sz="1200" b="1" dirty="0" smtClean="0">
                <a:hlinkClick r:id="rId6"/>
              </a:rPr>
              <a:t>increasing at a staggering rate</a:t>
            </a:r>
            <a:r>
              <a:rPr lang="en-US" sz="1200" dirty="0" smtClean="0"/>
              <a:t>.</a:t>
            </a:r>
          </a:p>
          <a:p>
            <a:pPr marL="171450" indent="-171450">
              <a:buFont typeface="Arial" panose="020B0604020202020204" pitchFamily="34" charset="0"/>
              <a:buChar char="•"/>
            </a:pPr>
            <a:r>
              <a:rPr lang="en-US" sz="1200" b="1" dirty="0" smtClean="0"/>
              <a:t>Voodoo:</a:t>
            </a:r>
            <a:r>
              <a:rPr lang="en-US" sz="1200" dirty="0" smtClean="0"/>
              <a:t> Data science and big data aren't voodoo, but how can we convince potential customers of data science's value to deliver results with real-world impact?</a:t>
            </a:r>
          </a:p>
          <a:p>
            <a:pPr marL="171450" indent="-171450">
              <a:buFont typeface="Arial" panose="020B0604020202020204" pitchFamily="34" charset="0"/>
              <a:buChar char="•"/>
            </a:pPr>
            <a:r>
              <a:rPr lang="en-US" sz="1200" b="1" dirty="0" smtClean="0"/>
              <a:t>Voyage:</a:t>
            </a:r>
            <a:r>
              <a:rPr lang="en-US" sz="1200" dirty="0" smtClean="0"/>
              <a:t> May we always keep learning as we tackle the problems that data science provides.</a:t>
            </a:r>
          </a:p>
          <a:p>
            <a:pPr marL="171450" indent="-171450">
              <a:buFont typeface="Arial" panose="020B0604020202020204" pitchFamily="34" charset="0"/>
              <a:buChar char="•"/>
            </a:pPr>
            <a:r>
              <a:rPr lang="en-US" sz="1200" b="1" dirty="0" smtClean="0"/>
              <a:t>Vulpine:</a:t>
            </a:r>
            <a:r>
              <a:rPr lang="en-US" sz="1200" dirty="0" smtClean="0"/>
              <a:t> </a:t>
            </a:r>
            <a:r>
              <a:rPr lang="en-US" sz="1200" b="1" dirty="0" smtClean="0">
                <a:hlinkClick r:id="rId7"/>
              </a:rPr>
              <a:t>Nate Silver</a:t>
            </a:r>
            <a:r>
              <a:rPr lang="en-US" sz="1200" dirty="0" smtClean="0"/>
              <a:t> would like you to be a fox, please.</a:t>
            </a:r>
          </a:p>
          <a:p>
            <a:r>
              <a:rPr lang="en-US" sz="1200" dirty="0" smtClean="0"/>
              <a:t/>
            </a:r>
            <a:br>
              <a:rPr lang="en-US" sz="1200" dirty="0" smtClean="0"/>
            </a:br>
            <a:endParaRPr lang="en-US" sz="1200" dirty="0"/>
          </a:p>
        </p:txBody>
      </p:sp>
    </p:spTree>
    <p:extLst>
      <p:ext uri="{BB962C8B-B14F-4D97-AF65-F5344CB8AC3E}">
        <p14:creationId xmlns:p14="http://schemas.microsoft.com/office/powerpoint/2010/main" val="3292249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362200" y="1447800"/>
            <a:ext cx="6400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spcBef>
                <a:spcPts val="600"/>
              </a:spcBef>
              <a:buBlip>
                <a:blip r:embed="rId3"/>
              </a:buBlip>
            </a:pPr>
            <a:r>
              <a:rPr lang="en-US" altLang="zh-CN" sz="1800" dirty="0">
                <a:solidFill>
                  <a:schemeClr val="tx1"/>
                </a:solidFill>
              </a:rPr>
              <a:t>Manufacturing is getting smart. Companies are increasingly </a:t>
            </a:r>
            <a:r>
              <a:rPr lang="en-US" altLang="zh-CN" sz="1800" dirty="0">
                <a:solidFill>
                  <a:srgbClr val="FF0000"/>
                </a:solidFill>
              </a:rPr>
              <a:t>using sensors and wireless technologies </a:t>
            </a:r>
            <a:r>
              <a:rPr lang="en-US" altLang="zh-CN" sz="1800" dirty="0">
                <a:solidFill>
                  <a:schemeClr val="tx1"/>
                </a:solidFill>
              </a:rPr>
              <a:t>to capture data at all stages of a product's life.</a:t>
            </a:r>
          </a:p>
          <a:p>
            <a:pPr>
              <a:lnSpc>
                <a:spcPct val="125000"/>
              </a:lnSpc>
              <a:spcBef>
                <a:spcPts val="1200"/>
              </a:spcBef>
              <a:buBlip>
                <a:blip r:embed="rId3"/>
              </a:buBlip>
            </a:pPr>
            <a:r>
              <a:rPr lang="en-US" altLang="zh-CN" sz="1800" dirty="0">
                <a:solidFill>
                  <a:schemeClr val="tx1"/>
                </a:solidFill>
              </a:rPr>
              <a:t>Shifting entire business sectors around the globe is daunting, Yet, industry is unprepared for the incoming changes.</a:t>
            </a:r>
          </a:p>
          <a:p>
            <a:pPr>
              <a:lnSpc>
                <a:spcPct val="125000"/>
              </a:lnSpc>
              <a:spcBef>
                <a:spcPts val="1200"/>
              </a:spcBef>
              <a:buBlip>
                <a:blip r:embed="rId3"/>
              </a:buBlip>
            </a:pPr>
            <a:r>
              <a:rPr lang="en-US" altLang="zh-CN" sz="1800" dirty="0">
                <a:solidFill>
                  <a:schemeClr val="tx1"/>
                </a:solidFill>
              </a:rPr>
              <a:t>Big data is a long way from transforming manufacturing. Most companies do not know what to do with the data they have, let alone how to interpret them.</a:t>
            </a:r>
          </a:p>
          <a:p>
            <a:pPr>
              <a:lnSpc>
                <a:spcPct val="125000"/>
              </a:lnSpc>
              <a:spcBef>
                <a:spcPts val="1200"/>
              </a:spcBef>
              <a:buBlip>
                <a:blip r:embed="rId3"/>
              </a:buBlip>
            </a:pPr>
            <a:r>
              <a:rPr lang="en-US" altLang="zh-CN" sz="1800" dirty="0">
                <a:solidFill>
                  <a:schemeClr val="tx1"/>
                </a:solidFill>
              </a:rPr>
              <a:t>Data science is rarely taught in engineering or business degrees. Companies do not know what to measure or when.</a:t>
            </a:r>
          </a:p>
          <a:p>
            <a:pPr>
              <a:lnSpc>
                <a:spcPct val="125000"/>
              </a:lnSpc>
              <a:spcBef>
                <a:spcPts val="600"/>
              </a:spcBef>
              <a:buBlip>
                <a:blip r:embed="rId3"/>
              </a:buBlip>
            </a:pPr>
            <a:endParaRPr lang="zh-CN"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sz="1800" dirty="0">
              <a:solidFill>
                <a:schemeClr val="tx1"/>
              </a:solidFill>
            </a:endParaRPr>
          </a:p>
        </p:txBody>
      </p:sp>
      <p:sp>
        <p:nvSpPr>
          <p:cNvPr id="7" name="Rectangle 2"/>
          <p:cNvSpPr txBox="1">
            <a:spLocks noChangeArrowheads="1"/>
          </p:cNvSpPr>
          <p:nvPr/>
        </p:nvSpPr>
        <p:spPr bwMode="auto">
          <a:xfrm>
            <a:off x="2514600" y="152400"/>
            <a:ext cx="5943600"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153399"/>
                </a:solidFill>
                <a:latin typeface="+mj-lt"/>
                <a:ea typeface="+mj-ea"/>
                <a:cs typeface="+mj-cs"/>
              </a:defRPr>
            </a:lvl1pPr>
            <a:lvl2pPr algn="ctr" rtl="0" eaLnBrk="1" fontAlgn="base" hangingPunct="1">
              <a:spcBef>
                <a:spcPct val="0"/>
              </a:spcBef>
              <a:spcAft>
                <a:spcPct val="0"/>
              </a:spcAft>
              <a:defRPr sz="4400">
                <a:solidFill>
                  <a:srgbClr val="153399"/>
                </a:solidFill>
                <a:latin typeface="Times" charset="0"/>
              </a:defRPr>
            </a:lvl2pPr>
            <a:lvl3pPr algn="ctr" rtl="0" eaLnBrk="1" fontAlgn="base" hangingPunct="1">
              <a:spcBef>
                <a:spcPct val="0"/>
              </a:spcBef>
              <a:spcAft>
                <a:spcPct val="0"/>
              </a:spcAft>
              <a:defRPr sz="4400">
                <a:solidFill>
                  <a:srgbClr val="153399"/>
                </a:solidFill>
                <a:latin typeface="Times" charset="0"/>
              </a:defRPr>
            </a:lvl3pPr>
            <a:lvl4pPr algn="ctr" rtl="0" eaLnBrk="1" fontAlgn="base" hangingPunct="1">
              <a:spcBef>
                <a:spcPct val="0"/>
              </a:spcBef>
              <a:spcAft>
                <a:spcPct val="0"/>
              </a:spcAft>
              <a:defRPr sz="4400">
                <a:solidFill>
                  <a:srgbClr val="153399"/>
                </a:solidFill>
                <a:latin typeface="Times" charset="0"/>
              </a:defRPr>
            </a:lvl4pPr>
            <a:lvl5pPr algn="ctr" rtl="0" eaLnBrk="1" fontAlgn="base" hangingPunct="1">
              <a:spcBef>
                <a:spcPct val="0"/>
              </a:spcBef>
              <a:spcAft>
                <a:spcPct val="0"/>
              </a:spcAft>
              <a:defRPr sz="4400">
                <a:solidFill>
                  <a:srgbClr val="153399"/>
                </a:solidFill>
                <a:latin typeface="Times" charset="0"/>
              </a:defRPr>
            </a:lvl5pPr>
            <a:lvl6pPr marL="457200" algn="ctr" rtl="0" eaLnBrk="1" fontAlgn="base" hangingPunct="1">
              <a:spcBef>
                <a:spcPct val="0"/>
              </a:spcBef>
              <a:spcAft>
                <a:spcPct val="0"/>
              </a:spcAft>
              <a:defRPr sz="4400">
                <a:solidFill>
                  <a:srgbClr val="153399"/>
                </a:solidFill>
                <a:latin typeface="Times" charset="0"/>
              </a:defRPr>
            </a:lvl6pPr>
            <a:lvl7pPr marL="914400" algn="ctr" rtl="0" eaLnBrk="1" fontAlgn="base" hangingPunct="1">
              <a:spcBef>
                <a:spcPct val="0"/>
              </a:spcBef>
              <a:spcAft>
                <a:spcPct val="0"/>
              </a:spcAft>
              <a:defRPr sz="4400">
                <a:solidFill>
                  <a:srgbClr val="153399"/>
                </a:solidFill>
                <a:latin typeface="Times" charset="0"/>
              </a:defRPr>
            </a:lvl7pPr>
            <a:lvl8pPr marL="1371600" algn="ctr" rtl="0" eaLnBrk="1" fontAlgn="base" hangingPunct="1">
              <a:spcBef>
                <a:spcPct val="0"/>
              </a:spcBef>
              <a:spcAft>
                <a:spcPct val="0"/>
              </a:spcAft>
              <a:defRPr sz="4400">
                <a:solidFill>
                  <a:srgbClr val="153399"/>
                </a:solidFill>
                <a:latin typeface="Times" charset="0"/>
              </a:defRPr>
            </a:lvl8pPr>
            <a:lvl9pPr marL="1828800" algn="ctr" rtl="0" eaLnBrk="1" fontAlgn="base" hangingPunct="1">
              <a:spcBef>
                <a:spcPct val="0"/>
              </a:spcBef>
              <a:spcAft>
                <a:spcPct val="0"/>
              </a:spcAft>
              <a:defRPr sz="4400">
                <a:solidFill>
                  <a:srgbClr val="153399"/>
                </a:solidFill>
                <a:latin typeface="Times" charset="0"/>
              </a:defRPr>
            </a:lvl9pPr>
          </a:lstStyle>
          <a:p>
            <a:pPr algn="l"/>
            <a:r>
              <a:rPr lang="en-US" sz="3400" b="1" i="1" kern="0" dirty="0">
                <a:solidFill>
                  <a:srgbClr val="0000FF"/>
                </a:solidFill>
                <a:effectLst>
                  <a:outerShdw blurRad="38100" dist="38100" dir="2700000" algn="tl">
                    <a:srgbClr val="000000">
                      <a:alpha val="43137"/>
                    </a:srgbClr>
                  </a:outerShdw>
                </a:effectLst>
              </a:rPr>
              <a:t>Big (Massive) Data Analysis in Smart Manufacturing</a:t>
            </a:r>
            <a:endParaRPr lang="en-US" altLang="en-US" sz="3400" b="1" i="1" kern="0" dirty="0">
              <a:solidFill>
                <a:srgbClr val="0000FF"/>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11</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9F3AD430-189A-473A-BC37-9BB9FD227275}"/>
              </a:ext>
            </a:extLst>
          </p:cNvPr>
          <p:cNvSpPr/>
          <p:nvPr/>
        </p:nvSpPr>
        <p:spPr>
          <a:xfrm>
            <a:off x="2743200" y="5562600"/>
            <a:ext cx="5486400" cy="646331"/>
          </a:xfrm>
          <a:prstGeom prst="rect">
            <a:avLst/>
          </a:prstGeom>
        </p:spPr>
        <p:txBody>
          <a:bodyPr wrap="square">
            <a:spAutoFit/>
          </a:bodyPr>
          <a:lstStyle/>
          <a:p>
            <a:r>
              <a:rPr lang="en-US" altLang="zh-CN" sz="1800" dirty="0">
                <a:latin typeface="Times New Roman" panose="02020603050405020304" pitchFamily="18" charset="0"/>
                <a:cs typeface="Times New Roman" panose="02020603050405020304" pitchFamily="18" charset="0"/>
              </a:rPr>
              <a:t>See: </a:t>
            </a:r>
            <a:r>
              <a:rPr lang="en-US" altLang="zh-CN" sz="1800" dirty="0">
                <a:solidFill>
                  <a:srgbClr val="0000FF"/>
                </a:solidFill>
                <a:latin typeface="Times New Roman" panose="02020603050405020304" pitchFamily="18" charset="0"/>
                <a:cs typeface="Times New Roman" panose="02020603050405020304" pitchFamily="18" charset="0"/>
              </a:rPr>
              <a:t>https://www.nature.com/news/smart-manufacturing-must-embrace-big-data-1.21760</a:t>
            </a:r>
          </a:p>
        </p:txBody>
      </p:sp>
    </p:spTree>
    <p:extLst>
      <p:ext uri="{BB962C8B-B14F-4D97-AF65-F5344CB8AC3E}">
        <p14:creationId xmlns:p14="http://schemas.microsoft.com/office/powerpoint/2010/main" val="916855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362200" y="2209800"/>
            <a:ext cx="6400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spcBef>
                <a:spcPts val="600"/>
              </a:spcBef>
              <a:buBlip>
                <a:blip r:embed="rId3"/>
              </a:buBlip>
            </a:pPr>
            <a:r>
              <a:rPr lang="en-US" altLang="zh-CN" sz="1800" dirty="0">
                <a:solidFill>
                  <a:schemeClr val="tx1"/>
                </a:solidFill>
                <a:latin typeface="Times New Roman" panose="02020603050405020304" pitchFamily="18" charset="0"/>
                <a:cs typeface="Times New Roman" panose="02020603050405020304" pitchFamily="18" charset="0"/>
              </a:rPr>
              <a:t>This </a:t>
            </a:r>
            <a:r>
              <a:rPr lang="en-US" altLang="zh-CN" sz="1800" b="1" dirty="0">
                <a:solidFill>
                  <a:schemeClr val="tx1"/>
                </a:solidFill>
                <a:latin typeface="Times New Roman" panose="02020603050405020304" pitchFamily="18" charset="0"/>
                <a:cs typeface="Times New Roman" panose="02020603050405020304" pitchFamily="18" charset="0"/>
              </a:rPr>
              <a:t>data avalanche </a:t>
            </a:r>
            <a:r>
              <a:rPr lang="en-US" altLang="zh-CN" sz="1800" dirty="0">
                <a:solidFill>
                  <a:schemeClr val="tx1"/>
                </a:solidFill>
                <a:latin typeface="Times New Roman" panose="02020603050405020304" pitchFamily="18" charset="0"/>
                <a:cs typeface="Times New Roman" panose="02020603050405020304" pitchFamily="18" charset="0"/>
              </a:rPr>
              <a:t>arises in several aspects of smart manufacturing.</a:t>
            </a:r>
          </a:p>
          <a:p>
            <a:pPr>
              <a:lnSpc>
                <a:spcPct val="125000"/>
              </a:lnSpc>
              <a:spcBef>
                <a:spcPts val="1200"/>
              </a:spcBef>
              <a:buBlip>
                <a:blip r:embed="rId3"/>
              </a:buBlip>
            </a:pPr>
            <a:r>
              <a:rPr lang="en-US" altLang="zh-CN" sz="1800" dirty="0">
                <a:solidFill>
                  <a:schemeClr val="tx1"/>
                </a:solidFill>
                <a:latin typeface="Times New Roman" panose="02020603050405020304" pitchFamily="18" charset="0"/>
                <a:cs typeface="Times New Roman" panose="02020603050405020304" pitchFamily="18" charset="0"/>
              </a:rPr>
              <a:t>With rapid advances in computer and information technologies, many of these challenges are beginning to be addresses.</a:t>
            </a:r>
            <a:endParaRPr lang="en-US" sz="1800" dirty="0">
              <a:solidFill>
                <a:schemeClr val="tx1"/>
              </a:solidFill>
            </a:endParaRP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12</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8C1BA1C8-F61E-452B-ABC3-5EED889420F6}"/>
              </a:ext>
            </a:extLst>
          </p:cNvPr>
          <p:cNvSpPr/>
          <p:nvPr/>
        </p:nvSpPr>
        <p:spPr>
          <a:xfrm>
            <a:off x="2362200" y="926321"/>
            <a:ext cx="3657600" cy="1131079"/>
          </a:xfrm>
          <a:prstGeom prst="rect">
            <a:avLst/>
          </a:prstGeom>
        </p:spPr>
        <p:txBody>
          <a:bodyPr wrap="square">
            <a:spAutoFit/>
          </a:bodyPr>
          <a:lstStyle/>
          <a:p>
            <a:pPr marL="342000" indent="-342000">
              <a:lnSpc>
                <a:spcPct val="125000"/>
              </a:lnSpc>
              <a:spcBef>
                <a:spcPts val="0"/>
              </a:spcBef>
              <a:buBlip>
                <a:blip r:embed="rId3"/>
              </a:buBlip>
            </a:pPr>
            <a:r>
              <a:rPr lang="en-US" altLang="zh-CN" sz="1800" dirty="0">
                <a:latin typeface="Times New Roman" panose="02020603050405020304" pitchFamily="18" charset="0"/>
                <a:cs typeface="Times New Roman" panose="02020603050405020304" pitchFamily="18" charset="0"/>
              </a:rPr>
              <a:t>The proliferation of massive datasets brings with it a series of special computational challenges.</a:t>
            </a:r>
          </a:p>
        </p:txBody>
      </p:sp>
      <p:pic>
        <p:nvPicPr>
          <p:cNvPr id="5" name="Picture 4">
            <a:extLst>
              <a:ext uri="{FF2B5EF4-FFF2-40B4-BE49-F238E27FC236}">
                <a16:creationId xmlns="" xmlns:a16="http://schemas.microsoft.com/office/drawing/2014/main" id="{0D746873-F0B1-4433-A9E7-C921D425C5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9393" y="568617"/>
            <a:ext cx="2687407" cy="1412583"/>
          </a:xfrm>
          <a:prstGeom prst="rect">
            <a:avLst/>
          </a:prstGeom>
        </p:spPr>
      </p:pic>
      <p:pic>
        <p:nvPicPr>
          <p:cNvPr id="11" name="Picture 10">
            <a:extLst>
              <a:ext uri="{FF2B5EF4-FFF2-40B4-BE49-F238E27FC236}">
                <a16:creationId xmlns="" xmlns:a16="http://schemas.microsoft.com/office/drawing/2014/main" id="{B4832B93-BBC4-4DAD-A4D4-641B8113B7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7850" y="4038600"/>
            <a:ext cx="1251236" cy="1897313"/>
          </a:xfrm>
          <a:prstGeom prst="rect">
            <a:avLst/>
          </a:prstGeom>
        </p:spPr>
      </p:pic>
      <p:sp>
        <p:nvSpPr>
          <p:cNvPr id="12" name="TextBox 11">
            <a:extLst>
              <a:ext uri="{FF2B5EF4-FFF2-40B4-BE49-F238E27FC236}">
                <a16:creationId xmlns="" xmlns:a16="http://schemas.microsoft.com/office/drawing/2014/main" id="{45BB84E0-3FD9-4381-B50B-A0CCCB2CF6C0}"/>
              </a:ext>
            </a:extLst>
          </p:cNvPr>
          <p:cNvSpPr txBox="1"/>
          <p:nvPr/>
        </p:nvSpPr>
        <p:spPr>
          <a:xfrm>
            <a:off x="4343400" y="4582735"/>
            <a:ext cx="4191000" cy="830997"/>
          </a:xfrm>
          <a:prstGeom prst="rect">
            <a:avLst/>
          </a:prstGeom>
          <a:noFill/>
        </p:spPr>
        <p:txBody>
          <a:bodyPr wrap="square" rtlCol="0">
            <a:spAutoFit/>
          </a:bodyPr>
          <a:lstStyle/>
          <a:p>
            <a:r>
              <a:rPr lang="en-US" sz="1600" dirty="0"/>
              <a:t>J. </a:t>
            </a:r>
            <a:r>
              <a:rPr lang="en-US" sz="1600" dirty="0" err="1"/>
              <a:t>Abello</a:t>
            </a:r>
            <a:r>
              <a:rPr lang="en-US" sz="1600" dirty="0"/>
              <a:t>, </a:t>
            </a:r>
            <a:r>
              <a:rPr lang="en-US" sz="1600" dirty="0" err="1"/>
              <a:t>P.M.Pardalos</a:t>
            </a:r>
            <a:r>
              <a:rPr lang="en-US" sz="1600" dirty="0"/>
              <a:t>, M.G.C. </a:t>
            </a:r>
            <a:r>
              <a:rPr lang="en-US" sz="1600" dirty="0" err="1"/>
              <a:t>Resende</a:t>
            </a:r>
            <a:r>
              <a:rPr lang="en-US" sz="1600" dirty="0"/>
              <a:t> (Eds.).</a:t>
            </a:r>
          </a:p>
          <a:p>
            <a:r>
              <a:rPr lang="en-US" sz="1600" dirty="0">
                <a:solidFill>
                  <a:srgbClr val="FF0000"/>
                </a:solidFill>
              </a:rPr>
              <a:t>Handbook of Massive Data Sets</a:t>
            </a:r>
            <a:r>
              <a:rPr lang="en-US" sz="1600" dirty="0"/>
              <a:t>, Kluwer Academic Publishers, 2002.</a:t>
            </a:r>
          </a:p>
        </p:txBody>
      </p:sp>
    </p:spTree>
    <p:extLst>
      <p:ext uri="{BB962C8B-B14F-4D97-AF65-F5344CB8AC3E}">
        <p14:creationId xmlns:p14="http://schemas.microsoft.com/office/powerpoint/2010/main" val="2568240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209800" y="914400"/>
            <a:ext cx="6553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spcBef>
                <a:spcPts val="1200"/>
              </a:spcBef>
              <a:buBlip>
                <a:blip r:embed="rId3"/>
              </a:buBlip>
            </a:pPr>
            <a:r>
              <a:rPr lang="en-US" altLang="zh-CN" sz="1800" dirty="0">
                <a:solidFill>
                  <a:schemeClr val="tx1"/>
                </a:solidFill>
              </a:rPr>
              <a:t>“</a:t>
            </a:r>
            <a:r>
              <a:rPr lang="en-US" altLang="zh-CN" sz="1800" b="1" dirty="0">
                <a:solidFill>
                  <a:srgbClr val="FF0000"/>
                </a:solidFill>
              </a:rPr>
              <a:t>Innovation is the specific tool of entrepreneurs, </a:t>
            </a:r>
            <a:r>
              <a:rPr lang="en-US" altLang="zh-CN" sz="1800" b="1" dirty="0" smtClean="0">
                <a:solidFill>
                  <a:srgbClr val="FF0000"/>
                </a:solidFill>
              </a:rPr>
              <a:t>the means </a:t>
            </a:r>
            <a:r>
              <a:rPr lang="en-US" altLang="zh-CN" sz="1800" b="1" dirty="0">
                <a:solidFill>
                  <a:srgbClr val="FF0000"/>
                </a:solidFill>
              </a:rPr>
              <a:t>by which they exploit change as an opportunity for a different business or a different service</a:t>
            </a:r>
            <a:r>
              <a:rPr lang="en-US" altLang="zh-CN" sz="1800" dirty="0">
                <a:solidFill>
                  <a:schemeClr val="tx1"/>
                </a:solidFill>
              </a:rPr>
              <a:t>. It is capable of being presented as a discipline, capable of being learned, capable of being practiced. Entrepreneurs need to search purposefully for the sources of innovation, the changes and their symptoms that indicate opportunities for successful innovation. And they need to know and to apply the principles of successful innovation.”</a:t>
            </a:r>
          </a:p>
          <a:p>
            <a:pPr marL="0" indent="0">
              <a:lnSpc>
                <a:spcPct val="125000"/>
              </a:lnSpc>
              <a:spcBef>
                <a:spcPts val="0"/>
              </a:spcBef>
              <a:buNone/>
            </a:pPr>
            <a:r>
              <a:rPr lang="en-US" altLang="zh-CN" sz="1800" i="1" dirty="0">
                <a:solidFill>
                  <a:schemeClr val="tx1"/>
                </a:solidFill>
              </a:rPr>
              <a:t>                                                                               </a:t>
            </a:r>
            <a:r>
              <a:rPr lang="en-US" altLang="zh-CN" sz="1800" i="1" dirty="0">
                <a:solidFill>
                  <a:srgbClr val="0000FF"/>
                </a:solidFill>
              </a:rPr>
              <a:t>—— Peter Drucker</a:t>
            </a:r>
          </a:p>
          <a:p>
            <a:pPr>
              <a:lnSpc>
                <a:spcPct val="125000"/>
              </a:lnSpc>
              <a:spcBef>
                <a:spcPts val="1200"/>
              </a:spcBef>
              <a:buBlip>
                <a:blip r:embed="rId3"/>
              </a:buBlip>
            </a:pPr>
            <a:endParaRPr lang="en-US" altLang="zh-CN" sz="1800" dirty="0">
              <a:solidFill>
                <a:schemeClr val="tx1"/>
              </a:solidFill>
            </a:endParaRP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13</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ABD9CEEF-EEC8-4F86-B324-855CD7616E34}"/>
              </a:ext>
            </a:extLst>
          </p:cNvPr>
          <p:cNvSpPr txBox="1">
            <a:spLocks noChangeArrowheads="1"/>
          </p:cNvSpPr>
          <p:nvPr/>
        </p:nvSpPr>
        <p:spPr bwMode="auto">
          <a:xfrm>
            <a:off x="2514600" y="304800"/>
            <a:ext cx="3505200" cy="62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sz="3000" b="1" i="1" kern="0" dirty="0">
                <a:solidFill>
                  <a:srgbClr val="A50021"/>
                </a:solidFill>
              </a:rPr>
              <a:t>What is Innovation?</a:t>
            </a:r>
          </a:p>
        </p:txBody>
      </p:sp>
      <p:pic>
        <p:nvPicPr>
          <p:cNvPr id="8" name="Picture 7">
            <a:extLst>
              <a:ext uri="{FF2B5EF4-FFF2-40B4-BE49-F238E27FC236}">
                <a16:creationId xmlns="" xmlns:a16="http://schemas.microsoft.com/office/drawing/2014/main" id="{77DA0F0D-70A2-46DC-B233-55F1CB880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7200" y="4419600"/>
            <a:ext cx="6552000" cy="764530"/>
          </a:xfrm>
          <a:prstGeom prst="rect">
            <a:avLst/>
          </a:prstGeom>
        </p:spPr>
      </p:pic>
      <p:sp>
        <p:nvSpPr>
          <p:cNvPr id="11" name="TextBox 10">
            <a:extLst>
              <a:ext uri="{FF2B5EF4-FFF2-40B4-BE49-F238E27FC236}">
                <a16:creationId xmlns="" xmlns:a16="http://schemas.microsoft.com/office/drawing/2014/main" id="{2B300627-7465-4370-933D-E449323085D9}"/>
              </a:ext>
            </a:extLst>
          </p:cNvPr>
          <p:cNvSpPr txBox="1"/>
          <p:nvPr/>
        </p:nvSpPr>
        <p:spPr>
          <a:xfrm>
            <a:off x="2514600" y="5650468"/>
            <a:ext cx="5486400" cy="369332"/>
          </a:xfrm>
          <a:prstGeom prst="rect">
            <a:avLst/>
          </a:prstGeom>
          <a:noFill/>
        </p:spPr>
        <p:txBody>
          <a:bodyPr wrap="square" rtlCol="0">
            <a:spAutoFit/>
          </a:bodyPr>
          <a:lstStyle/>
          <a:p>
            <a:r>
              <a:rPr lang="en-US" sz="1800" b="1" i="1" dirty="0">
                <a:latin typeface="Times New Roman" panose="02020603050405020304" pitchFamily="18" charset="0"/>
                <a:cs typeface="Times New Roman" panose="02020603050405020304" pitchFamily="18" charset="0"/>
              </a:rPr>
              <a:t>Innovation is not only a tool -  it</a:t>
            </a:r>
            <a:r>
              <a:rPr lang="el-GR" sz="1800" b="1" i="1" dirty="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is also a transformer!</a:t>
            </a:r>
          </a:p>
        </p:txBody>
      </p:sp>
    </p:spTree>
    <p:extLst>
      <p:ext uri="{BB962C8B-B14F-4D97-AF65-F5344CB8AC3E}">
        <p14:creationId xmlns:p14="http://schemas.microsoft.com/office/powerpoint/2010/main" val="1507401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863" y="1718541"/>
            <a:ext cx="6885737" cy="2548659"/>
          </a:xfrm>
          <a:prstGeom prst="rect">
            <a:avLst/>
          </a:prstGeom>
        </p:spPr>
      </p:pic>
      <p:sp>
        <p:nvSpPr>
          <p:cNvPr id="3" name="TextBox 2"/>
          <p:cNvSpPr txBox="1"/>
          <p:nvPr/>
        </p:nvSpPr>
        <p:spPr>
          <a:xfrm>
            <a:off x="2241176" y="4548426"/>
            <a:ext cx="6598024" cy="861774"/>
          </a:xfrm>
          <a:prstGeom prst="rect">
            <a:avLst/>
          </a:prstGeom>
          <a:noFill/>
        </p:spPr>
        <p:txBody>
          <a:bodyPr wrap="square" rtlCol="0">
            <a:spAutoFit/>
          </a:bodyPr>
          <a:lstStyle/>
          <a:p>
            <a:pPr algn="ctr"/>
            <a:r>
              <a:rPr lang="en-US" sz="1800" dirty="0"/>
              <a:t>Mentions of </a:t>
            </a:r>
            <a:r>
              <a:rPr lang="en-US" sz="1800" dirty="0">
                <a:solidFill>
                  <a:srgbClr val="0000FF"/>
                </a:solidFill>
              </a:rPr>
              <a:t>innovation</a:t>
            </a:r>
            <a:r>
              <a:rPr lang="en-US" sz="1800" dirty="0"/>
              <a:t> and </a:t>
            </a:r>
            <a:r>
              <a:rPr lang="en-US" sz="1800" dirty="0">
                <a:solidFill>
                  <a:srgbClr val="A50021"/>
                </a:solidFill>
              </a:rPr>
              <a:t>invention</a:t>
            </a:r>
            <a:r>
              <a:rPr lang="en-US" sz="1800" dirty="0"/>
              <a:t> in English corpus over time</a:t>
            </a:r>
          </a:p>
          <a:p>
            <a:pPr algn="ctr"/>
            <a:endParaRPr lang="en-US" sz="1600" dirty="0"/>
          </a:p>
          <a:p>
            <a:r>
              <a:rPr lang="en-US" altLang="zh-CN" sz="1600" i="1" dirty="0">
                <a:latin typeface="Times New Roman" panose="02020603050405020304" pitchFamily="18" charset="0"/>
                <a:cs typeface="Times New Roman" panose="02020603050405020304" pitchFamily="18" charset="0"/>
              </a:rPr>
              <a:t>                                                         —— </a:t>
            </a:r>
            <a:r>
              <a:rPr lang="en-US" sz="1600" i="1" dirty="0">
                <a:latin typeface="Times New Roman" panose="02020603050405020304" pitchFamily="18" charset="0"/>
                <a:cs typeface="Times New Roman" panose="02020603050405020304" pitchFamily="18" charset="0"/>
              </a:rPr>
              <a:t>Source: Google Books </a:t>
            </a:r>
            <a:r>
              <a:rPr lang="en-US" sz="1600" i="1" dirty="0" err="1">
                <a:latin typeface="Times New Roman" panose="02020603050405020304" pitchFamily="18" charset="0"/>
                <a:cs typeface="Times New Roman" panose="02020603050405020304" pitchFamily="18" charset="0"/>
              </a:rPr>
              <a:t>Ngram</a:t>
            </a:r>
            <a:r>
              <a:rPr lang="en-US" sz="1600" i="1" dirty="0">
                <a:latin typeface="Times New Roman" panose="02020603050405020304" pitchFamily="18" charset="0"/>
                <a:cs typeface="Times New Roman" panose="02020603050405020304" pitchFamily="18" charset="0"/>
              </a:rPr>
              <a:t> viewer</a:t>
            </a:r>
          </a:p>
        </p:txBody>
      </p:sp>
      <p:sp>
        <p:nvSpPr>
          <p:cNvPr id="8" name="Footer Placeholder 3">
            <a:extLst>
              <a:ext uri="{FF2B5EF4-FFF2-40B4-BE49-F238E27FC236}">
                <a16:creationId xmlns="" xmlns:a16="http://schemas.microsoft.com/office/drawing/2014/main" id="{63759E00-E786-46A2-BC9D-836651B941D7}"/>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83EF4138-3ED7-41D8-B6C0-97CE788C30EF}"/>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14</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FCCEE064-5DFB-4E91-B1C9-0C15867DBA48}"/>
              </a:ext>
            </a:extLst>
          </p:cNvPr>
          <p:cNvSpPr txBox="1">
            <a:spLocks noChangeArrowheads="1"/>
          </p:cNvSpPr>
          <p:nvPr/>
        </p:nvSpPr>
        <p:spPr bwMode="auto">
          <a:xfrm>
            <a:off x="2514600" y="685800"/>
            <a:ext cx="4114800" cy="62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sz="3000" b="1" i="1" kern="0" dirty="0">
                <a:solidFill>
                  <a:srgbClr val="A50021"/>
                </a:solidFill>
              </a:rPr>
              <a:t>Innovation Vs Invention</a:t>
            </a:r>
          </a:p>
        </p:txBody>
      </p:sp>
    </p:spTree>
    <p:extLst>
      <p:ext uri="{BB962C8B-B14F-4D97-AF65-F5344CB8AC3E}">
        <p14:creationId xmlns:p14="http://schemas.microsoft.com/office/powerpoint/2010/main" val="4193303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200" y="1747200"/>
            <a:ext cx="2520000" cy="2520000"/>
          </a:xfrm>
          <a:prstGeom prst="rect">
            <a:avLst/>
          </a:prstGeom>
        </p:spPr>
      </p:pic>
      <p:sp>
        <p:nvSpPr>
          <p:cNvPr id="6" name="TextBox 5"/>
          <p:cNvSpPr txBox="1"/>
          <p:nvPr/>
        </p:nvSpPr>
        <p:spPr>
          <a:xfrm>
            <a:off x="5181600" y="1295400"/>
            <a:ext cx="3505200" cy="4678204"/>
          </a:xfrm>
          <a:prstGeom prst="rect">
            <a:avLst/>
          </a:prstGeom>
          <a:noFill/>
        </p:spPr>
        <p:txBody>
          <a:bodyPr wrap="square" rtlCol="0">
            <a:spAutoFit/>
          </a:bodyPr>
          <a:lstStyle/>
          <a:p>
            <a:r>
              <a:rPr lang="en-US" sz="1800" dirty="0"/>
              <a:t>… from the Industries of the Future.</a:t>
            </a:r>
          </a:p>
          <a:p>
            <a:r>
              <a:rPr lang="en-US" sz="1800" b="1" dirty="0">
                <a:solidFill>
                  <a:srgbClr val="FF0000"/>
                </a:solidFill>
              </a:rPr>
              <a:t>Industries to be examined:</a:t>
            </a:r>
          </a:p>
          <a:p>
            <a:pPr marL="285750" indent="-285750">
              <a:spcBef>
                <a:spcPts val="1200"/>
              </a:spcBef>
              <a:buClr>
                <a:srgbClr val="FF8000"/>
              </a:buClr>
              <a:buFont typeface="Arial" panose="020B0604020202020204" pitchFamily="34" charset="0"/>
              <a:buChar char="•"/>
            </a:pPr>
            <a:r>
              <a:rPr lang="en-US" sz="1800" dirty="0"/>
              <a:t>Robotics and Artificial Intelligence</a:t>
            </a:r>
          </a:p>
          <a:p>
            <a:pPr marL="285750" indent="-285750">
              <a:buClr>
                <a:srgbClr val="FF8000"/>
              </a:buClr>
              <a:buFont typeface="Arial" panose="020B0604020202020204" pitchFamily="34" charset="0"/>
              <a:buChar char="•"/>
            </a:pPr>
            <a:r>
              <a:rPr lang="en-US" sz="1800" dirty="0"/>
              <a:t>Genomics and Digital Health</a:t>
            </a:r>
          </a:p>
          <a:p>
            <a:pPr marL="285750" indent="-285750">
              <a:buClr>
                <a:srgbClr val="FF8000"/>
              </a:buClr>
              <a:buFont typeface="Arial" panose="020B0604020202020204" pitchFamily="34" charset="0"/>
              <a:buChar char="•"/>
            </a:pPr>
            <a:r>
              <a:rPr lang="en-US" sz="1800" dirty="0"/>
              <a:t>Big Data</a:t>
            </a:r>
          </a:p>
          <a:p>
            <a:pPr marL="285750" indent="-285750">
              <a:buClr>
                <a:srgbClr val="FF8000"/>
              </a:buClr>
              <a:buFont typeface="Arial" panose="020B0604020202020204" pitchFamily="34" charset="0"/>
              <a:buChar char="•"/>
            </a:pPr>
            <a:r>
              <a:rPr lang="en-US" sz="1800" dirty="0"/>
              <a:t>3D and 4D Printing</a:t>
            </a:r>
          </a:p>
          <a:p>
            <a:pPr marL="285750" indent="-285750">
              <a:buClr>
                <a:srgbClr val="FF8000"/>
              </a:buClr>
              <a:buFont typeface="Arial" panose="020B0604020202020204" pitchFamily="34" charset="0"/>
              <a:buChar char="•"/>
            </a:pPr>
            <a:r>
              <a:rPr lang="en-US" sz="1800" dirty="0"/>
              <a:t>New Energy Technologies</a:t>
            </a:r>
          </a:p>
          <a:p>
            <a:pPr marL="285750" indent="-285750">
              <a:buClr>
                <a:srgbClr val="FF8000"/>
              </a:buClr>
              <a:buFont typeface="Arial" panose="020B0604020202020204" pitchFamily="34" charset="0"/>
              <a:buChar char="•"/>
            </a:pPr>
            <a:r>
              <a:rPr lang="en-US" sz="1800" dirty="0" err="1"/>
              <a:t>Blockchain</a:t>
            </a:r>
            <a:r>
              <a:rPr lang="en-US" sz="1800" dirty="0"/>
              <a:t> Technologies and Digital Money</a:t>
            </a:r>
          </a:p>
          <a:p>
            <a:pPr marL="285750" indent="-285750">
              <a:buClr>
                <a:srgbClr val="FF8000"/>
              </a:buClr>
              <a:buFont typeface="Arial" panose="020B0604020202020204" pitchFamily="34" charset="0"/>
              <a:buChar char="•"/>
            </a:pPr>
            <a:r>
              <a:rPr lang="en-US" sz="1800" dirty="0"/>
              <a:t>Cybersecurity</a:t>
            </a:r>
          </a:p>
          <a:p>
            <a:pPr marL="285750" indent="-285750">
              <a:buClr>
                <a:srgbClr val="FF8000"/>
              </a:buClr>
              <a:buFont typeface="Arial" panose="020B0604020202020204" pitchFamily="34" charset="0"/>
              <a:buChar char="•"/>
            </a:pPr>
            <a:r>
              <a:rPr lang="en-US" sz="1800" dirty="0"/>
              <a:t>Space Technologies</a:t>
            </a:r>
          </a:p>
          <a:p>
            <a:pPr marL="285750" indent="-285750">
              <a:buClr>
                <a:srgbClr val="FF8000"/>
              </a:buClr>
              <a:buFont typeface="Arial" panose="020B0604020202020204" pitchFamily="34" charset="0"/>
              <a:buChar char="•"/>
            </a:pPr>
            <a:r>
              <a:rPr lang="en-US" sz="1800" dirty="0"/>
              <a:t>Holograms</a:t>
            </a:r>
            <a:r>
              <a:rPr lang="en-US" sz="1800" dirty="0" smtClean="0"/>
              <a:t>, Virtual </a:t>
            </a:r>
            <a:r>
              <a:rPr lang="en-US" sz="1800" dirty="0"/>
              <a:t>and Augmented Reality</a:t>
            </a:r>
          </a:p>
          <a:p>
            <a:pPr marL="285750" indent="-285750">
              <a:buClr>
                <a:srgbClr val="FF8000"/>
              </a:buClr>
              <a:buFont typeface="Arial" panose="020B0604020202020204" pitchFamily="34" charset="0"/>
              <a:buChar char="•"/>
            </a:pPr>
            <a:r>
              <a:rPr lang="en-US" sz="1800" dirty="0"/>
              <a:t>Autonomous Vehicles</a:t>
            </a:r>
          </a:p>
          <a:p>
            <a:pPr marL="285750" indent="-285750">
              <a:buClr>
                <a:srgbClr val="FF8000"/>
              </a:buClr>
              <a:buFont typeface="Arial" panose="020B0604020202020204" pitchFamily="34" charset="0"/>
              <a:buChar char="•"/>
            </a:pPr>
            <a:r>
              <a:rPr lang="en-US" sz="1800" dirty="0"/>
              <a:t>Smart Sensors</a:t>
            </a:r>
          </a:p>
        </p:txBody>
      </p:sp>
      <p:sp>
        <p:nvSpPr>
          <p:cNvPr id="8" name="Footer Placeholder 3">
            <a:extLst>
              <a:ext uri="{FF2B5EF4-FFF2-40B4-BE49-F238E27FC236}">
                <a16:creationId xmlns="" xmlns:a16="http://schemas.microsoft.com/office/drawing/2014/main" id="{4E965324-2DC6-4C96-B70D-F96EAFD5957C}"/>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DBB5B80D-A4A9-44F4-9F36-C529EB81BE2E}"/>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15</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172BE6DC-9655-457F-A794-CF0B189812DF}"/>
              </a:ext>
            </a:extLst>
          </p:cNvPr>
          <p:cNvSpPr txBox="1">
            <a:spLocks noChangeArrowheads="1"/>
          </p:cNvSpPr>
          <p:nvPr/>
        </p:nvSpPr>
        <p:spPr bwMode="auto">
          <a:xfrm>
            <a:off x="2438400" y="457200"/>
            <a:ext cx="5105400" cy="62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sz="3000" b="1" i="1" kern="0" dirty="0">
                <a:solidFill>
                  <a:srgbClr val="A50021"/>
                </a:solidFill>
              </a:rPr>
              <a:t>World’s Top 50 Innovators…</a:t>
            </a:r>
          </a:p>
        </p:txBody>
      </p:sp>
    </p:spTree>
    <p:extLst>
      <p:ext uri="{BB962C8B-B14F-4D97-AF65-F5344CB8AC3E}">
        <p14:creationId xmlns:p14="http://schemas.microsoft.com/office/powerpoint/2010/main" val="2637134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362200" y="2038549"/>
            <a:ext cx="6400800" cy="428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spcBef>
                <a:spcPts val="0"/>
              </a:spcBef>
              <a:buBlip>
                <a:blip r:embed="rId3"/>
              </a:buBlip>
            </a:pPr>
            <a:r>
              <a:rPr lang="en-US" altLang="zh-CN" sz="1800" b="1" dirty="0">
                <a:solidFill>
                  <a:srgbClr val="FF0000"/>
                </a:solidFill>
              </a:rPr>
              <a:t>The five gaps in Innovation:</a:t>
            </a:r>
          </a:p>
          <a:p>
            <a:pPr marL="800100" lvl="1" indent="-342900">
              <a:spcBef>
                <a:spcPts val="1200"/>
              </a:spcBef>
              <a:buClrTx/>
              <a:buFont typeface="+mj-lt"/>
              <a:buAutoNum type="arabicPeriod"/>
            </a:pPr>
            <a:r>
              <a:rPr lang="en-US" altLang="zh-CN" sz="1800" b="1" dirty="0">
                <a:solidFill>
                  <a:schemeClr val="tx1"/>
                </a:solidFill>
                <a:latin typeface="+mj-lt"/>
              </a:rPr>
              <a:t>Adopt strategies.</a:t>
            </a:r>
            <a:r>
              <a:rPr lang="en-US" altLang="zh-CN" sz="1800" dirty="0">
                <a:solidFill>
                  <a:schemeClr val="tx1"/>
                </a:solidFill>
                <a:latin typeface="+mj-lt"/>
              </a:rPr>
              <a:t> Smart manufacturing systems must evolve as information is gathered.</a:t>
            </a:r>
          </a:p>
          <a:p>
            <a:pPr marL="800100" lvl="1" indent="-342900">
              <a:spcBef>
                <a:spcPts val="1200"/>
              </a:spcBef>
              <a:buClrTx/>
              <a:buFont typeface="+mj-lt"/>
              <a:buAutoNum type="arabicPeriod"/>
            </a:pPr>
            <a:r>
              <a:rPr lang="en-US" altLang="zh-CN" sz="1800" b="1" dirty="0">
                <a:solidFill>
                  <a:schemeClr val="tx1"/>
                </a:solidFill>
                <a:latin typeface="+mj-lt"/>
              </a:rPr>
              <a:t>Improve data collection, use and sharing.</a:t>
            </a:r>
            <a:r>
              <a:rPr lang="en-US" altLang="zh-CN" sz="1800" dirty="0">
                <a:solidFill>
                  <a:schemeClr val="tx1"/>
                </a:solidFill>
                <a:latin typeface="+mj-lt"/>
              </a:rPr>
              <a:t> Here, most companies lack experience.</a:t>
            </a:r>
          </a:p>
          <a:p>
            <a:pPr marL="800100" lvl="1" indent="-342900">
              <a:spcBef>
                <a:spcPts val="1200"/>
              </a:spcBef>
              <a:buClrTx/>
              <a:buFont typeface="+mj-lt"/>
              <a:buAutoNum type="arabicPeriod"/>
            </a:pPr>
            <a:r>
              <a:rPr lang="en-US" altLang="zh-CN" sz="1800" b="1" dirty="0">
                <a:solidFill>
                  <a:schemeClr val="tx1"/>
                </a:solidFill>
                <a:latin typeface="+mj-lt"/>
              </a:rPr>
              <a:t>Design predictive models.</a:t>
            </a:r>
            <a:r>
              <a:rPr lang="en-US" altLang="zh-CN" sz="1800" dirty="0">
                <a:solidFill>
                  <a:schemeClr val="tx1"/>
                </a:solidFill>
                <a:latin typeface="+mj-lt"/>
              </a:rPr>
              <a:t> Corporations want to know that a new product will meet customer expectations before they manufacture it.</a:t>
            </a:r>
          </a:p>
          <a:p>
            <a:pPr marL="800100" lvl="1" indent="-342900">
              <a:spcBef>
                <a:spcPts val="1200"/>
              </a:spcBef>
              <a:buClrTx/>
              <a:buFont typeface="+mj-lt"/>
              <a:buAutoNum type="arabicPeriod"/>
            </a:pPr>
            <a:r>
              <a:rPr lang="en-US" altLang="zh-CN" sz="1800" b="1" dirty="0">
                <a:solidFill>
                  <a:schemeClr val="tx1"/>
                </a:solidFill>
                <a:latin typeface="+mj-lt"/>
              </a:rPr>
              <a:t>Study general predictive models.</a:t>
            </a:r>
            <a:r>
              <a:rPr lang="en-US" altLang="zh-CN" sz="1800" dirty="0">
                <a:solidFill>
                  <a:schemeClr val="tx1"/>
                </a:solidFill>
                <a:latin typeface="+mj-lt"/>
              </a:rPr>
              <a:t> Models need to be able to handle </a:t>
            </a:r>
            <a:r>
              <a:rPr lang="en-US" altLang="zh-CN" sz="1800" dirty="0" smtClean="0">
                <a:solidFill>
                  <a:schemeClr val="tx1"/>
                </a:solidFill>
                <a:latin typeface="+mj-lt"/>
              </a:rPr>
              <a:t>uncertainties.</a:t>
            </a:r>
            <a:endParaRPr lang="en-US" altLang="zh-CN" sz="1800" dirty="0">
              <a:solidFill>
                <a:schemeClr val="tx1"/>
              </a:solidFill>
              <a:latin typeface="+mj-lt"/>
            </a:endParaRPr>
          </a:p>
          <a:p>
            <a:pPr marL="800100" lvl="1" indent="-342900">
              <a:spcBef>
                <a:spcPts val="1200"/>
              </a:spcBef>
              <a:buClrTx/>
              <a:buFont typeface="+mj-lt"/>
              <a:buAutoNum type="arabicPeriod"/>
            </a:pPr>
            <a:r>
              <a:rPr lang="en-US" altLang="zh-CN" sz="1800" b="1" dirty="0">
                <a:solidFill>
                  <a:schemeClr val="tx1"/>
                </a:solidFill>
                <a:latin typeface="+mj-lt"/>
              </a:rPr>
              <a:t>Connect factories and control processes.</a:t>
            </a:r>
            <a:r>
              <a:rPr lang="en-US" altLang="zh-CN" sz="1800" dirty="0">
                <a:solidFill>
                  <a:schemeClr val="tx1"/>
                </a:solidFill>
                <a:latin typeface="+mj-lt"/>
              </a:rPr>
              <a:t> Most software is designed for use by a single corporation.</a:t>
            </a:r>
            <a:endParaRPr lang="zh-CN" altLang="zh-CN" sz="1800" dirty="0">
              <a:solidFill>
                <a:schemeClr val="tx1"/>
              </a:solidFill>
              <a:latin typeface="+mj-lt"/>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sz="1800" dirty="0">
              <a:solidFill>
                <a:schemeClr val="tx1"/>
              </a:solidFill>
            </a:endParaRP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16</a:t>
            </a:fld>
            <a:endParaRPr lang="en-US" altLang="en-US" b="1" dirty="0">
              <a:solidFill>
                <a:srgbClr val="A5002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97B79848-5332-4035-8F4C-32A81B2B0C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205484"/>
            <a:ext cx="4800600" cy="1699516"/>
          </a:xfrm>
          <a:prstGeom prst="rect">
            <a:avLst/>
          </a:prstGeom>
        </p:spPr>
      </p:pic>
    </p:spTree>
    <p:extLst>
      <p:ext uri="{BB962C8B-B14F-4D97-AF65-F5344CB8AC3E}">
        <p14:creationId xmlns:p14="http://schemas.microsoft.com/office/powerpoint/2010/main" val="1534724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362200" y="457200"/>
            <a:ext cx="6400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spcBef>
                <a:spcPts val="600"/>
              </a:spcBef>
              <a:buBlip>
                <a:blip r:embed="rId3"/>
              </a:buBlip>
            </a:pPr>
            <a:r>
              <a:rPr lang="en-US" altLang="zh-CN" sz="1800" dirty="0">
                <a:solidFill>
                  <a:schemeClr val="tx1"/>
                </a:solidFill>
              </a:rPr>
              <a:t>In the past five years, several regional initiatives for smart manufacturing have been set up. (US-based Smart Manufacturing Leadership Coalition, Germany's </a:t>
            </a:r>
            <a:r>
              <a:rPr lang="en-US" altLang="zh-CN" sz="1800" dirty="0" err="1">
                <a:solidFill>
                  <a:schemeClr val="tx1"/>
                </a:solidFill>
              </a:rPr>
              <a:t>Plattform</a:t>
            </a:r>
            <a:r>
              <a:rPr lang="en-US" altLang="zh-CN" sz="1800" dirty="0">
                <a:solidFill>
                  <a:schemeClr val="tx1"/>
                </a:solidFill>
              </a:rPr>
              <a:t> </a:t>
            </a:r>
            <a:r>
              <a:rPr lang="en-US" altLang="zh-CN" sz="1800" dirty="0" err="1">
                <a:solidFill>
                  <a:schemeClr val="tx1"/>
                </a:solidFill>
              </a:rPr>
              <a:t>Industrie</a:t>
            </a:r>
            <a:r>
              <a:rPr lang="en-US" altLang="zh-CN" sz="1800" dirty="0">
                <a:solidFill>
                  <a:schemeClr val="tx1"/>
                </a:solidFill>
              </a:rPr>
              <a:t> 4.0)</a:t>
            </a:r>
          </a:p>
          <a:p>
            <a:pPr>
              <a:lnSpc>
                <a:spcPct val="125000"/>
              </a:lnSpc>
              <a:spcBef>
                <a:spcPts val="600"/>
              </a:spcBef>
              <a:buBlip>
                <a:blip r:embed="rId3"/>
              </a:buBlip>
            </a:pPr>
            <a:r>
              <a:rPr lang="en-US" altLang="zh-CN" sz="1800" b="1" dirty="0">
                <a:solidFill>
                  <a:srgbClr val="FF0000"/>
                </a:solidFill>
              </a:rPr>
              <a:t>Three practical steps need to be taken </a:t>
            </a:r>
            <a:r>
              <a:rPr lang="en-US" altLang="zh-CN" sz="1800" dirty="0">
                <a:solidFill>
                  <a:schemeClr val="tx1"/>
                </a:solidFill>
              </a:rPr>
              <a:t>to plug knowledge gaps and enable smart manufacturing:</a:t>
            </a:r>
          </a:p>
          <a:p>
            <a:pPr marL="800100" lvl="1" indent="-342900">
              <a:lnSpc>
                <a:spcPct val="125000"/>
              </a:lnSpc>
              <a:buClrTx/>
              <a:buFont typeface="+mj-lt"/>
              <a:buAutoNum type="arabicPeriod"/>
            </a:pPr>
            <a:r>
              <a:rPr lang="en-US" altLang="zh-CN" sz="1800" b="1" dirty="0">
                <a:solidFill>
                  <a:schemeClr val="tx1"/>
                </a:solidFill>
              </a:rPr>
              <a:t>Establish networks to define problems:</a:t>
            </a:r>
            <a:r>
              <a:rPr lang="en-US" altLang="zh-CN" sz="1800" dirty="0">
                <a:solidFill>
                  <a:schemeClr val="tx1"/>
                </a:solidFill>
              </a:rPr>
              <a:t> online forums where practitioners and researchers can discuss, develop and publish specifications of emerging industrial problems.</a:t>
            </a:r>
          </a:p>
          <a:p>
            <a:pPr marL="800100" lvl="1" indent="-342900">
              <a:lnSpc>
                <a:spcPct val="125000"/>
              </a:lnSpc>
              <a:buClrTx/>
              <a:buFont typeface="+mj-lt"/>
              <a:buAutoNum type="arabicPeriod"/>
            </a:pPr>
            <a:r>
              <a:rPr lang="en-US" altLang="zh-CN" sz="1800" b="1" dirty="0">
                <a:solidFill>
                  <a:schemeClr val="tx1"/>
                </a:solidFill>
              </a:rPr>
              <a:t>Develop platforms for modelling, sharing and innovation</a:t>
            </a:r>
            <a:r>
              <a:rPr lang="en-US" altLang="zh-CN" sz="1800" dirty="0">
                <a:solidFill>
                  <a:schemeClr val="tx1"/>
                </a:solidFill>
              </a:rPr>
              <a:t>, where experts and practitioners can interact to develop technical solutions and models.</a:t>
            </a:r>
          </a:p>
          <a:p>
            <a:pPr marL="800100" lvl="1" indent="-342900">
              <a:lnSpc>
                <a:spcPct val="125000"/>
              </a:lnSpc>
              <a:buClrTx/>
              <a:buFont typeface="+mj-lt"/>
              <a:buAutoNum type="arabicPeriod"/>
            </a:pPr>
            <a:r>
              <a:rPr lang="en-US" altLang="zh-CN" sz="1800" b="1" dirty="0">
                <a:solidFill>
                  <a:schemeClr val="tx1"/>
                </a:solidFill>
              </a:rPr>
              <a:t>Enact smart manufacturing policies:</a:t>
            </a:r>
            <a:r>
              <a:rPr lang="en-US" altLang="zh-CN" sz="1800" dirty="0">
                <a:solidFill>
                  <a:schemeClr val="tx1"/>
                </a:solidFill>
              </a:rPr>
              <a:t> governments should fill gaps or support areas too risky for private investment.</a:t>
            </a: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sz="1800" dirty="0">
              <a:solidFill>
                <a:schemeClr val="tx1"/>
              </a:solidFill>
            </a:endParaRP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17</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578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7" name="Rectangle 2"/>
          <p:cNvSpPr txBox="1">
            <a:spLocks noChangeArrowheads="1"/>
          </p:cNvSpPr>
          <p:nvPr/>
        </p:nvSpPr>
        <p:spPr bwMode="auto">
          <a:xfrm>
            <a:off x="2514600" y="380999"/>
            <a:ext cx="3581400" cy="70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153399"/>
                </a:solidFill>
                <a:latin typeface="+mj-lt"/>
                <a:ea typeface="+mj-ea"/>
                <a:cs typeface="+mj-cs"/>
              </a:defRPr>
            </a:lvl1pPr>
            <a:lvl2pPr algn="ctr" rtl="0" eaLnBrk="1" fontAlgn="base" hangingPunct="1">
              <a:spcBef>
                <a:spcPct val="0"/>
              </a:spcBef>
              <a:spcAft>
                <a:spcPct val="0"/>
              </a:spcAft>
              <a:defRPr sz="4400">
                <a:solidFill>
                  <a:srgbClr val="153399"/>
                </a:solidFill>
                <a:latin typeface="Times" charset="0"/>
              </a:defRPr>
            </a:lvl2pPr>
            <a:lvl3pPr algn="ctr" rtl="0" eaLnBrk="1" fontAlgn="base" hangingPunct="1">
              <a:spcBef>
                <a:spcPct val="0"/>
              </a:spcBef>
              <a:spcAft>
                <a:spcPct val="0"/>
              </a:spcAft>
              <a:defRPr sz="4400">
                <a:solidFill>
                  <a:srgbClr val="153399"/>
                </a:solidFill>
                <a:latin typeface="Times" charset="0"/>
              </a:defRPr>
            </a:lvl3pPr>
            <a:lvl4pPr algn="ctr" rtl="0" eaLnBrk="1" fontAlgn="base" hangingPunct="1">
              <a:spcBef>
                <a:spcPct val="0"/>
              </a:spcBef>
              <a:spcAft>
                <a:spcPct val="0"/>
              </a:spcAft>
              <a:defRPr sz="4400">
                <a:solidFill>
                  <a:srgbClr val="153399"/>
                </a:solidFill>
                <a:latin typeface="Times" charset="0"/>
              </a:defRPr>
            </a:lvl4pPr>
            <a:lvl5pPr algn="ctr" rtl="0" eaLnBrk="1" fontAlgn="base" hangingPunct="1">
              <a:spcBef>
                <a:spcPct val="0"/>
              </a:spcBef>
              <a:spcAft>
                <a:spcPct val="0"/>
              </a:spcAft>
              <a:defRPr sz="4400">
                <a:solidFill>
                  <a:srgbClr val="153399"/>
                </a:solidFill>
                <a:latin typeface="Times" charset="0"/>
              </a:defRPr>
            </a:lvl5pPr>
            <a:lvl6pPr marL="457200" algn="ctr" rtl="0" eaLnBrk="1" fontAlgn="base" hangingPunct="1">
              <a:spcBef>
                <a:spcPct val="0"/>
              </a:spcBef>
              <a:spcAft>
                <a:spcPct val="0"/>
              </a:spcAft>
              <a:defRPr sz="4400">
                <a:solidFill>
                  <a:srgbClr val="153399"/>
                </a:solidFill>
                <a:latin typeface="Times" charset="0"/>
              </a:defRPr>
            </a:lvl6pPr>
            <a:lvl7pPr marL="914400" algn="ctr" rtl="0" eaLnBrk="1" fontAlgn="base" hangingPunct="1">
              <a:spcBef>
                <a:spcPct val="0"/>
              </a:spcBef>
              <a:spcAft>
                <a:spcPct val="0"/>
              </a:spcAft>
              <a:defRPr sz="4400">
                <a:solidFill>
                  <a:srgbClr val="153399"/>
                </a:solidFill>
                <a:latin typeface="Times" charset="0"/>
              </a:defRPr>
            </a:lvl7pPr>
            <a:lvl8pPr marL="1371600" algn="ctr" rtl="0" eaLnBrk="1" fontAlgn="base" hangingPunct="1">
              <a:spcBef>
                <a:spcPct val="0"/>
              </a:spcBef>
              <a:spcAft>
                <a:spcPct val="0"/>
              </a:spcAft>
              <a:defRPr sz="4400">
                <a:solidFill>
                  <a:srgbClr val="153399"/>
                </a:solidFill>
                <a:latin typeface="Times" charset="0"/>
              </a:defRPr>
            </a:lvl8pPr>
            <a:lvl9pPr marL="1828800" algn="ctr" rtl="0" eaLnBrk="1" fontAlgn="base" hangingPunct="1">
              <a:spcBef>
                <a:spcPct val="0"/>
              </a:spcBef>
              <a:spcAft>
                <a:spcPct val="0"/>
              </a:spcAft>
              <a:defRPr sz="4400">
                <a:solidFill>
                  <a:srgbClr val="153399"/>
                </a:solidFill>
                <a:latin typeface="Times" charset="0"/>
              </a:defRPr>
            </a:lvl9pPr>
          </a:lstStyle>
          <a:p>
            <a:r>
              <a:rPr lang="en-US" sz="3400" b="1" i="1" kern="0" dirty="0">
                <a:solidFill>
                  <a:srgbClr val="0000FF"/>
                </a:solidFill>
                <a:effectLst>
                  <a:outerShdw blurRad="38100" dist="38100" dir="2700000" algn="tl">
                    <a:srgbClr val="000000">
                      <a:alpha val="43137"/>
                    </a:srgbClr>
                  </a:outerShdw>
                </a:effectLst>
              </a:rPr>
              <a:t>Research Progress</a:t>
            </a:r>
            <a:endParaRPr lang="en-US" altLang="en-US" sz="3400" b="1" i="1" kern="0" dirty="0">
              <a:solidFill>
                <a:srgbClr val="0000FF"/>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18</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8" name="Rectangle 3">
            <a:extLst>
              <a:ext uri="{FF2B5EF4-FFF2-40B4-BE49-F238E27FC236}">
                <a16:creationId xmlns="" xmlns:a16="http://schemas.microsoft.com/office/drawing/2014/main" id="{6A8E016A-A932-49D8-BF77-7CB169D555DE}"/>
              </a:ext>
            </a:extLst>
          </p:cNvPr>
          <p:cNvSpPr txBox="1">
            <a:spLocks noChangeArrowheads="1"/>
          </p:cNvSpPr>
          <p:nvPr/>
        </p:nvSpPr>
        <p:spPr bwMode="auto">
          <a:xfrm>
            <a:off x="2286000" y="1219200"/>
            <a:ext cx="6553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3"/>
              </a:buBlip>
            </a:pPr>
            <a:r>
              <a:rPr lang="en-US" sz="1800" b="1" i="1" dirty="0">
                <a:solidFill>
                  <a:srgbClr val="A50021"/>
                </a:solidFill>
              </a:rPr>
              <a:t>V</a:t>
            </a:r>
            <a:r>
              <a:rPr lang="en-US" altLang="zh-CN" sz="1800" b="1" i="1" dirty="0">
                <a:solidFill>
                  <a:srgbClr val="A50021"/>
                </a:solidFill>
              </a:rPr>
              <a:t>ision, Direction, and Technology of Smart Manufacturing</a:t>
            </a:r>
          </a:p>
          <a:p>
            <a:pPr marL="720000">
              <a:lnSpc>
                <a:spcPct val="125000"/>
              </a:lnSpc>
              <a:spcBef>
                <a:spcPts val="600"/>
              </a:spcBef>
              <a:buClrTx/>
              <a:buFont typeface="Wingdings" panose="05000000000000000000" pitchFamily="2" charset="2"/>
              <a:buChar char="Ø"/>
            </a:pPr>
            <a:r>
              <a:rPr lang="en-US" altLang="zh-CN" sz="1800" b="1" dirty="0">
                <a:solidFill>
                  <a:schemeClr val="tx1"/>
                </a:solidFill>
                <a:latin typeface="Times New Roman" panose="02020603050405020304" pitchFamily="18" charset="0"/>
                <a:cs typeface="Times New Roman" panose="02020603050405020304" pitchFamily="18" charset="0"/>
              </a:rPr>
              <a:t>Conceptual and technical studies:</a:t>
            </a:r>
            <a:r>
              <a:rPr lang="en-US" altLang="zh-CN" sz="1800" dirty="0">
                <a:solidFill>
                  <a:schemeClr val="tx1"/>
                </a:solidFill>
                <a:latin typeface="Times New Roman" panose="02020603050405020304" pitchFamily="18" charset="0"/>
                <a:cs typeface="Times New Roman" panose="02020603050405020304" pitchFamily="18" charset="0"/>
              </a:rPr>
              <a:t> including </a:t>
            </a:r>
            <a:r>
              <a:rPr lang="en-US" altLang="zh-CN" sz="1800" dirty="0">
                <a:solidFill>
                  <a:schemeClr val="tx1"/>
                </a:solidFill>
              </a:rPr>
              <a:t>the expected challenges, the required technologies and strategies to realize Smart </a:t>
            </a:r>
            <a:r>
              <a:rPr lang="en-US" altLang="zh-CN" sz="1800" dirty="0">
                <a:solidFill>
                  <a:schemeClr val="tx1"/>
                </a:solidFill>
                <a:latin typeface="Times New Roman" panose="02020603050405020304" pitchFamily="18" charset="0"/>
                <a:cs typeface="Times New Roman" panose="02020603050405020304" pitchFamily="18" charset="0"/>
              </a:rPr>
              <a:t>Manufacturing.</a:t>
            </a:r>
          </a:p>
          <a:p>
            <a:pPr marL="720000" indent="0">
              <a:lnSpc>
                <a:spcPct val="125000"/>
              </a:lnSpc>
              <a:buClrTx/>
              <a:buNone/>
            </a:pPr>
            <a:r>
              <a:rPr lang="en-US" altLang="zh-CN" sz="1800" i="1" dirty="0">
                <a:solidFill>
                  <a:schemeClr val="tx1"/>
                </a:solidFill>
                <a:latin typeface="Times New Roman" panose="02020603050405020304" pitchFamily="18" charset="0"/>
                <a:cs typeface="Times New Roman" panose="02020603050405020304" pitchFamily="18" charset="0"/>
              </a:rPr>
              <a:t>Industry 4.0 could be realized through cloud computing, big data, 3D printing, …                 </a:t>
            </a:r>
            <a:r>
              <a:rPr lang="en-US" altLang="zh-CN" sz="1800" dirty="0">
                <a:solidFill>
                  <a:schemeClr val="tx1"/>
                </a:solidFill>
                <a:latin typeface="Times New Roman" panose="02020603050405020304" pitchFamily="18" charset="0"/>
                <a:cs typeface="Times New Roman" panose="02020603050405020304" pitchFamily="18" charset="0"/>
              </a:rPr>
              <a:t>—— </a:t>
            </a:r>
            <a:r>
              <a:rPr lang="en-US" altLang="zh-CN" sz="1800" dirty="0" err="1">
                <a:solidFill>
                  <a:srgbClr val="0000FF"/>
                </a:solidFill>
              </a:rPr>
              <a:t>Brettel</a:t>
            </a:r>
            <a:r>
              <a:rPr lang="en-US" altLang="zh-CN" sz="1800" dirty="0">
                <a:solidFill>
                  <a:srgbClr val="0000FF"/>
                </a:solidFill>
              </a:rPr>
              <a:t>, M., et al. (2014)</a:t>
            </a:r>
            <a:endParaRPr lang="en-US" altLang="zh-CN" sz="1800" dirty="0">
              <a:solidFill>
                <a:srgbClr val="0000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5A0F6C28-245E-493C-9611-862F54C796D9}"/>
              </a:ext>
            </a:extLst>
          </p:cNvPr>
          <p:cNvSpPr/>
          <p:nvPr/>
        </p:nvSpPr>
        <p:spPr>
          <a:xfrm>
            <a:off x="4952999" y="3733800"/>
            <a:ext cx="4114800" cy="2246769"/>
          </a:xfrm>
          <a:prstGeom prst="rect">
            <a:avLst/>
          </a:prstGeom>
        </p:spPr>
        <p:txBody>
          <a:bodyPr wrap="square">
            <a:spAutoFit/>
          </a:bodyPr>
          <a:lstStyle/>
          <a:p>
            <a:pPr>
              <a:lnSpc>
                <a:spcPct val="125000"/>
              </a:lnSpc>
              <a:spcBef>
                <a:spcPts val="600"/>
              </a:spcBef>
              <a:buClrTx/>
              <a:buFont typeface="Wingdings" panose="05000000000000000000" pitchFamily="2" charset="2"/>
              <a:buChar char="Ø"/>
            </a:pPr>
            <a:r>
              <a:rPr lang="en-US" altLang="zh-CN" sz="1800" b="1" dirty="0"/>
              <a:t>   Realization process and approaches: </a:t>
            </a:r>
            <a:r>
              <a:rPr lang="en-US" altLang="zh-CN" sz="1800" dirty="0" err="1"/>
              <a:t>eg</a:t>
            </a:r>
            <a:r>
              <a:rPr lang="en-US" altLang="zh-CN" sz="1800" dirty="0"/>
              <a:t>. A system-based phased application of digital manufacturing;</a:t>
            </a:r>
          </a:p>
          <a:p>
            <a:pPr>
              <a:lnSpc>
                <a:spcPct val="125000"/>
              </a:lnSpc>
              <a:spcBef>
                <a:spcPts val="600"/>
              </a:spcBef>
              <a:buClrTx/>
            </a:pPr>
            <a:r>
              <a:rPr lang="en-US" altLang="zh-CN" sz="1800" dirty="0"/>
              <a:t>Dynamic optimization model and algorithm for supply chain scheduling in a smart factory. (</a:t>
            </a:r>
            <a:r>
              <a:rPr lang="en-US" altLang="zh-CN" sz="1800" dirty="0">
                <a:solidFill>
                  <a:srgbClr val="0000FF"/>
                </a:solidFill>
              </a:rPr>
              <a:t>Ivanov et al. 2015</a:t>
            </a:r>
            <a:r>
              <a:rPr lang="en-US" altLang="zh-CN" sz="1800" dirty="0"/>
              <a:t>)</a:t>
            </a:r>
            <a:endParaRPr lang="en-US" altLang="zh-CN" sz="1800" b="1"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DFC0587D-504A-435B-922C-8497E8AA12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3657600"/>
            <a:ext cx="2971799" cy="2229197"/>
          </a:xfrm>
          <a:prstGeom prst="rect">
            <a:avLst/>
          </a:prstGeom>
        </p:spPr>
      </p:pic>
    </p:spTree>
    <p:extLst>
      <p:ext uri="{BB962C8B-B14F-4D97-AF65-F5344CB8AC3E}">
        <p14:creationId xmlns:p14="http://schemas.microsoft.com/office/powerpoint/2010/main" val="1729458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19</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3" name="Rectangle 3">
            <a:extLst>
              <a:ext uri="{FF2B5EF4-FFF2-40B4-BE49-F238E27FC236}">
                <a16:creationId xmlns="" xmlns:a16="http://schemas.microsoft.com/office/drawing/2014/main" id="{CE9BA93A-D194-4D02-8F1F-F20465A01503}"/>
              </a:ext>
            </a:extLst>
          </p:cNvPr>
          <p:cNvSpPr txBox="1">
            <a:spLocks noChangeArrowheads="1"/>
          </p:cNvSpPr>
          <p:nvPr/>
        </p:nvSpPr>
        <p:spPr bwMode="auto">
          <a:xfrm>
            <a:off x="2286000" y="152400"/>
            <a:ext cx="6553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3"/>
              </a:buBlip>
            </a:pPr>
            <a:r>
              <a:rPr lang="en-US" altLang="zh-CN" sz="1800" b="1" i="1" dirty="0">
                <a:solidFill>
                  <a:srgbClr val="A50021"/>
                </a:solidFill>
              </a:rPr>
              <a:t>Smart Sensor and Internet of Things</a:t>
            </a:r>
          </a:p>
          <a:p>
            <a:pPr marL="720000">
              <a:lnSpc>
                <a:spcPct val="125000"/>
              </a:lnSpc>
              <a:spcBef>
                <a:spcPts val="600"/>
              </a:spcBef>
              <a:buClrTx/>
              <a:buFont typeface="Wingdings" panose="05000000000000000000" pitchFamily="2" charset="2"/>
              <a:buChar char="Ø"/>
            </a:pPr>
            <a:r>
              <a:rPr lang="en-US" altLang="zh-CN" sz="1800" dirty="0">
                <a:solidFill>
                  <a:schemeClr val="tx1"/>
                </a:solidFill>
                <a:latin typeface="Times New Roman" panose="02020603050405020304" pitchFamily="18" charset="0"/>
                <a:cs typeface="Times New Roman" panose="02020603050405020304" pitchFamily="18" charset="0"/>
              </a:rPr>
              <a:t>The sensor collects and controls data in real time.</a:t>
            </a:r>
          </a:p>
          <a:p>
            <a:pPr marL="720000" indent="0">
              <a:lnSpc>
                <a:spcPct val="125000"/>
              </a:lnSpc>
              <a:spcBef>
                <a:spcPts val="0"/>
              </a:spcBef>
              <a:buClrTx/>
              <a:buNone/>
            </a:pPr>
            <a:r>
              <a:rPr lang="en-US" altLang="zh-CN" sz="1800" b="1" i="1" dirty="0">
                <a:solidFill>
                  <a:schemeClr val="tx1"/>
                </a:solidFill>
              </a:rPr>
              <a:t>Architectures of a wireless network: </a:t>
            </a:r>
            <a:r>
              <a:rPr lang="en-US" altLang="zh-CN" sz="1800" dirty="0">
                <a:solidFill>
                  <a:schemeClr val="tx1"/>
                </a:solidFill>
              </a:rPr>
              <a:t>star network, mesh network and hybrid star-mesh network;</a:t>
            </a:r>
          </a:p>
          <a:p>
            <a:pPr marL="720000" indent="0">
              <a:lnSpc>
                <a:spcPct val="125000"/>
              </a:lnSpc>
              <a:spcBef>
                <a:spcPts val="0"/>
              </a:spcBef>
              <a:buClrTx/>
              <a:buNone/>
            </a:pPr>
            <a:r>
              <a:rPr lang="en-US" altLang="zh-CN" sz="1800" b="1" i="1" dirty="0">
                <a:solidFill>
                  <a:schemeClr val="tx1"/>
                </a:solidFill>
              </a:rPr>
              <a:t>Standards: </a:t>
            </a:r>
            <a:r>
              <a:rPr lang="en-US" altLang="zh-CN" sz="1800" dirty="0">
                <a:solidFill>
                  <a:schemeClr val="tx1"/>
                </a:solidFill>
              </a:rPr>
              <a:t>IEEE802.11x, Bluetooth (IEEE802.15.1 and .2), IEEE802.15.4, ZigBee, and IEEE1451.5, …</a:t>
            </a:r>
          </a:p>
          <a:p>
            <a:pPr marL="377100" indent="0">
              <a:lnSpc>
                <a:spcPct val="125000"/>
              </a:lnSpc>
              <a:spcBef>
                <a:spcPts val="600"/>
              </a:spcBef>
              <a:buClrTx/>
              <a:buNone/>
            </a:pPr>
            <a:endParaRPr lang="en-US" altLang="zh-CN" sz="1800" dirty="0">
              <a:solidFill>
                <a:schemeClr val="tx1"/>
              </a:solidFill>
              <a:latin typeface="Times New Roman" panose="02020603050405020304" pitchFamily="18" charset="0"/>
              <a:cs typeface="Times New Roman" panose="02020603050405020304" pitchFamily="18" charset="0"/>
            </a:endParaRPr>
          </a:p>
          <a:p>
            <a:pPr marL="377100" indent="0">
              <a:lnSpc>
                <a:spcPct val="125000"/>
              </a:lnSpc>
              <a:spcBef>
                <a:spcPts val="600"/>
              </a:spcBef>
              <a:buClrTx/>
              <a:buNone/>
            </a:pPr>
            <a:endParaRPr lang="en-US" altLang="zh-CN" sz="1800" dirty="0">
              <a:solidFill>
                <a:schemeClr val="tx1"/>
              </a:solidFill>
              <a:latin typeface="Times New Roman" panose="02020603050405020304" pitchFamily="18" charset="0"/>
              <a:cs typeface="Times New Roman" panose="02020603050405020304" pitchFamily="18" charset="0"/>
            </a:endParaRPr>
          </a:p>
          <a:p>
            <a:pPr marL="377100" indent="0">
              <a:lnSpc>
                <a:spcPct val="125000"/>
              </a:lnSpc>
              <a:spcBef>
                <a:spcPts val="600"/>
              </a:spcBef>
              <a:buClrTx/>
              <a:buNone/>
            </a:pPr>
            <a:endParaRPr lang="en-US" altLang="zh-CN" sz="1800" dirty="0">
              <a:solidFill>
                <a:schemeClr val="tx1"/>
              </a:solidFill>
              <a:latin typeface="Times New Roman" panose="02020603050405020304" pitchFamily="18" charset="0"/>
              <a:cs typeface="Times New Roman" panose="02020603050405020304" pitchFamily="18" charset="0"/>
            </a:endParaRPr>
          </a:p>
          <a:p>
            <a:pPr marL="377100" indent="0">
              <a:lnSpc>
                <a:spcPct val="125000"/>
              </a:lnSpc>
              <a:spcBef>
                <a:spcPts val="600"/>
              </a:spcBef>
              <a:buClrTx/>
              <a:buNone/>
            </a:pPr>
            <a:endParaRPr lang="en-US" altLang="zh-CN" sz="1800" dirty="0">
              <a:solidFill>
                <a:schemeClr val="tx1"/>
              </a:solidFill>
              <a:latin typeface="Times New Roman" panose="02020603050405020304" pitchFamily="18" charset="0"/>
              <a:cs typeface="Times New Roman" panose="02020603050405020304" pitchFamily="18" charset="0"/>
            </a:endParaRPr>
          </a:p>
          <a:p>
            <a:pPr marL="377100" indent="0">
              <a:lnSpc>
                <a:spcPct val="125000"/>
              </a:lnSpc>
              <a:spcBef>
                <a:spcPts val="600"/>
              </a:spcBef>
              <a:buClrTx/>
              <a:buNone/>
            </a:pPr>
            <a:endParaRPr lang="en-US" altLang="zh-CN" sz="1800" dirty="0">
              <a:solidFill>
                <a:schemeClr val="tx1"/>
              </a:solidFill>
              <a:latin typeface="Times New Roman" panose="02020603050405020304" pitchFamily="18" charset="0"/>
              <a:cs typeface="Times New Roman" panose="02020603050405020304" pitchFamily="18" charset="0"/>
            </a:endParaRPr>
          </a:p>
          <a:p>
            <a:pPr marL="377100" indent="0">
              <a:lnSpc>
                <a:spcPct val="125000"/>
              </a:lnSpc>
              <a:spcBef>
                <a:spcPts val="600"/>
              </a:spcBef>
              <a:buClrTx/>
              <a:buNone/>
            </a:pPr>
            <a:endParaRPr lang="en-US" altLang="zh-CN" sz="1800" dirty="0">
              <a:solidFill>
                <a:schemeClr val="tx1"/>
              </a:solidFill>
              <a:latin typeface="Times New Roman" panose="02020603050405020304" pitchFamily="18" charset="0"/>
              <a:cs typeface="Times New Roman" panose="02020603050405020304" pitchFamily="18" charset="0"/>
            </a:endParaRPr>
          </a:p>
          <a:p>
            <a:pPr marL="720000">
              <a:lnSpc>
                <a:spcPct val="125000"/>
              </a:lnSpc>
              <a:spcBef>
                <a:spcPts val="600"/>
              </a:spcBef>
              <a:buClrTx/>
              <a:buFont typeface="Wingdings" panose="05000000000000000000" pitchFamily="2" charset="2"/>
              <a:buChar char="Ø"/>
            </a:pPr>
            <a:r>
              <a:rPr lang="en-US" altLang="zh-CN" sz="1800" b="1" i="1" dirty="0">
                <a:solidFill>
                  <a:schemeClr val="tx1"/>
                </a:solidFill>
              </a:rPr>
              <a:t>IoT makes objects sensed or controlled through a network infra, supports integration between physical real world and computer-based systems, and brings various effects such as improved productivity or economy in manufacturing.</a:t>
            </a:r>
            <a:endParaRPr lang="zh-CN" altLang="zh-CN" sz="1800" b="1" i="1" dirty="0">
              <a:solidFill>
                <a:schemeClr val="tx1"/>
              </a:solidFill>
            </a:endParaRPr>
          </a:p>
          <a:p>
            <a:pPr marL="720000">
              <a:lnSpc>
                <a:spcPct val="125000"/>
              </a:lnSpc>
              <a:spcBef>
                <a:spcPts val="600"/>
              </a:spcBef>
              <a:buClrTx/>
              <a:buFont typeface="Wingdings" panose="05000000000000000000" pitchFamily="2" charset="2"/>
              <a:buChar char="Ø"/>
            </a:pPr>
            <a:endParaRPr lang="en-US" altLang="zh-CN" sz="1800" dirty="0">
              <a:solidFill>
                <a:schemeClr val="tx1"/>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27877992-E9A1-49F6-9736-52293303C9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2584" y="2438400"/>
            <a:ext cx="4336416" cy="2438400"/>
          </a:xfrm>
          <a:prstGeom prst="rect">
            <a:avLst/>
          </a:prstGeom>
        </p:spPr>
      </p:pic>
    </p:spTree>
    <p:extLst>
      <p:ext uri="{BB962C8B-B14F-4D97-AF65-F5344CB8AC3E}">
        <p14:creationId xmlns:p14="http://schemas.microsoft.com/office/powerpoint/2010/main" val="2080074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362200" y="1524000"/>
            <a:ext cx="6400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spcBef>
                <a:spcPts val="600"/>
              </a:spcBef>
              <a:buBlip>
                <a:blip r:embed="rId3"/>
              </a:buBlip>
            </a:pPr>
            <a:r>
              <a:rPr lang="en-US" altLang="zh-CN" sz="1800" b="1" dirty="0">
                <a:solidFill>
                  <a:srgbClr val="FF0000"/>
                </a:solidFill>
              </a:rPr>
              <a:t>Smart manufacturing </a:t>
            </a:r>
            <a:r>
              <a:rPr lang="en-US" altLang="zh-CN" sz="1800" dirty="0">
                <a:solidFill>
                  <a:schemeClr val="tx1"/>
                </a:solidFill>
              </a:rPr>
              <a:t>(</a:t>
            </a:r>
            <a:r>
              <a:rPr lang="en-US" altLang="zh-CN" sz="1800" b="1" dirty="0">
                <a:solidFill>
                  <a:schemeClr val="tx1"/>
                </a:solidFill>
              </a:rPr>
              <a:t>Industry 4.0</a:t>
            </a:r>
            <a:r>
              <a:rPr lang="en-US" altLang="zh-CN" sz="1800" dirty="0">
                <a:solidFill>
                  <a:schemeClr val="tx1"/>
                </a:solidFill>
              </a:rPr>
              <a:t>) is the fourth industrial revolution. With advances in information and telecommunication technologies and data enabled decision making, smart manufacturing can be an essential component of sustainable development.</a:t>
            </a:r>
            <a:endParaRPr lang="zh-CN" altLang="zh-CN" sz="1800" dirty="0">
              <a:solidFill>
                <a:schemeClr val="tx1"/>
              </a:solidFill>
            </a:endParaRPr>
          </a:p>
          <a:p>
            <a:pPr marL="0" indent="0">
              <a:lnSpc>
                <a:spcPct val="125000"/>
              </a:lnSpc>
              <a:spcBef>
                <a:spcPts val="600"/>
              </a:spcBef>
              <a:buNone/>
            </a:pPr>
            <a:endParaRPr lang="en-US" altLang="zh-CN" sz="1800" dirty="0">
              <a:solidFill>
                <a:schemeClr val="tx1"/>
              </a:solidFill>
            </a:endParaRPr>
          </a:p>
          <a:p>
            <a:pPr>
              <a:lnSpc>
                <a:spcPct val="125000"/>
              </a:lnSpc>
              <a:spcBef>
                <a:spcPts val="600"/>
              </a:spcBef>
              <a:buBlip>
                <a:blip r:embed="rId3"/>
              </a:buBlip>
            </a:pPr>
            <a:r>
              <a:rPr lang="en-US" altLang="zh-CN" sz="1800" dirty="0">
                <a:solidFill>
                  <a:schemeClr val="tx1"/>
                </a:solidFill>
              </a:rPr>
              <a:t>We are going to discuss some successes and focus on data enabled decision making and optimization applications. In addition, we will discuss future research directions and new challenges to society.</a:t>
            </a:r>
            <a:endParaRPr lang="zh-CN"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sz="1800" dirty="0">
              <a:solidFill>
                <a:schemeClr val="tx1"/>
              </a:solidFill>
            </a:endParaRPr>
          </a:p>
        </p:txBody>
      </p:sp>
      <p:sp>
        <p:nvSpPr>
          <p:cNvPr id="7" name="Rectangle 2"/>
          <p:cNvSpPr txBox="1">
            <a:spLocks noChangeArrowheads="1"/>
          </p:cNvSpPr>
          <p:nvPr/>
        </p:nvSpPr>
        <p:spPr bwMode="auto">
          <a:xfrm>
            <a:off x="2514600" y="380999"/>
            <a:ext cx="2590800" cy="70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153399"/>
                </a:solidFill>
                <a:latin typeface="+mj-lt"/>
                <a:ea typeface="+mj-ea"/>
                <a:cs typeface="+mj-cs"/>
              </a:defRPr>
            </a:lvl1pPr>
            <a:lvl2pPr algn="ctr" rtl="0" eaLnBrk="1" fontAlgn="base" hangingPunct="1">
              <a:spcBef>
                <a:spcPct val="0"/>
              </a:spcBef>
              <a:spcAft>
                <a:spcPct val="0"/>
              </a:spcAft>
              <a:defRPr sz="4400">
                <a:solidFill>
                  <a:srgbClr val="153399"/>
                </a:solidFill>
                <a:latin typeface="Times" charset="0"/>
              </a:defRPr>
            </a:lvl2pPr>
            <a:lvl3pPr algn="ctr" rtl="0" eaLnBrk="1" fontAlgn="base" hangingPunct="1">
              <a:spcBef>
                <a:spcPct val="0"/>
              </a:spcBef>
              <a:spcAft>
                <a:spcPct val="0"/>
              </a:spcAft>
              <a:defRPr sz="4400">
                <a:solidFill>
                  <a:srgbClr val="153399"/>
                </a:solidFill>
                <a:latin typeface="Times" charset="0"/>
              </a:defRPr>
            </a:lvl3pPr>
            <a:lvl4pPr algn="ctr" rtl="0" eaLnBrk="1" fontAlgn="base" hangingPunct="1">
              <a:spcBef>
                <a:spcPct val="0"/>
              </a:spcBef>
              <a:spcAft>
                <a:spcPct val="0"/>
              </a:spcAft>
              <a:defRPr sz="4400">
                <a:solidFill>
                  <a:srgbClr val="153399"/>
                </a:solidFill>
                <a:latin typeface="Times" charset="0"/>
              </a:defRPr>
            </a:lvl4pPr>
            <a:lvl5pPr algn="ctr" rtl="0" eaLnBrk="1" fontAlgn="base" hangingPunct="1">
              <a:spcBef>
                <a:spcPct val="0"/>
              </a:spcBef>
              <a:spcAft>
                <a:spcPct val="0"/>
              </a:spcAft>
              <a:defRPr sz="4400">
                <a:solidFill>
                  <a:srgbClr val="153399"/>
                </a:solidFill>
                <a:latin typeface="Times" charset="0"/>
              </a:defRPr>
            </a:lvl5pPr>
            <a:lvl6pPr marL="457200" algn="ctr" rtl="0" eaLnBrk="1" fontAlgn="base" hangingPunct="1">
              <a:spcBef>
                <a:spcPct val="0"/>
              </a:spcBef>
              <a:spcAft>
                <a:spcPct val="0"/>
              </a:spcAft>
              <a:defRPr sz="4400">
                <a:solidFill>
                  <a:srgbClr val="153399"/>
                </a:solidFill>
                <a:latin typeface="Times" charset="0"/>
              </a:defRPr>
            </a:lvl6pPr>
            <a:lvl7pPr marL="914400" algn="ctr" rtl="0" eaLnBrk="1" fontAlgn="base" hangingPunct="1">
              <a:spcBef>
                <a:spcPct val="0"/>
              </a:spcBef>
              <a:spcAft>
                <a:spcPct val="0"/>
              </a:spcAft>
              <a:defRPr sz="4400">
                <a:solidFill>
                  <a:srgbClr val="153399"/>
                </a:solidFill>
                <a:latin typeface="Times" charset="0"/>
              </a:defRPr>
            </a:lvl7pPr>
            <a:lvl8pPr marL="1371600" algn="ctr" rtl="0" eaLnBrk="1" fontAlgn="base" hangingPunct="1">
              <a:spcBef>
                <a:spcPct val="0"/>
              </a:spcBef>
              <a:spcAft>
                <a:spcPct val="0"/>
              </a:spcAft>
              <a:defRPr sz="4400">
                <a:solidFill>
                  <a:srgbClr val="153399"/>
                </a:solidFill>
                <a:latin typeface="Times" charset="0"/>
              </a:defRPr>
            </a:lvl8pPr>
            <a:lvl9pPr marL="1828800" algn="ctr" rtl="0" eaLnBrk="1" fontAlgn="base" hangingPunct="1">
              <a:spcBef>
                <a:spcPct val="0"/>
              </a:spcBef>
              <a:spcAft>
                <a:spcPct val="0"/>
              </a:spcAft>
              <a:defRPr sz="4400">
                <a:solidFill>
                  <a:srgbClr val="153399"/>
                </a:solidFill>
                <a:latin typeface="Times" charset="0"/>
              </a:defRPr>
            </a:lvl9pPr>
          </a:lstStyle>
          <a:p>
            <a:r>
              <a:rPr lang="en-US" sz="3400" b="1" i="1" kern="0" dirty="0">
                <a:solidFill>
                  <a:srgbClr val="0000FF"/>
                </a:solidFill>
                <a:effectLst>
                  <a:outerShdw blurRad="38100" dist="38100" dir="2700000" algn="tl">
                    <a:srgbClr val="000000">
                      <a:alpha val="43137"/>
                    </a:srgbClr>
                  </a:outerShdw>
                </a:effectLst>
              </a:rPr>
              <a:t>Introduction</a:t>
            </a:r>
            <a:endParaRPr lang="en-US" altLang="en-US" sz="3400" b="1" i="1" kern="0" dirty="0">
              <a:solidFill>
                <a:srgbClr val="0000FF"/>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2</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918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20</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 xmlns:a16="http://schemas.microsoft.com/office/drawing/2014/main" id="{5AD9CCB7-035A-4085-B28F-D703C3729EAF}"/>
              </a:ext>
            </a:extLst>
          </p:cNvPr>
          <p:cNvSpPr txBox="1">
            <a:spLocks noChangeArrowheads="1"/>
          </p:cNvSpPr>
          <p:nvPr/>
        </p:nvSpPr>
        <p:spPr bwMode="auto">
          <a:xfrm>
            <a:off x="2286000" y="152400"/>
            <a:ext cx="6553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3"/>
              </a:buBlip>
            </a:pPr>
            <a:r>
              <a:rPr lang="en-US" altLang="zh-CN" sz="1800" b="1" i="1" dirty="0">
                <a:solidFill>
                  <a:srgbClr val="A50021"/>
                </a:solidFill>
              </a:rPr>
              <a:t>Big Data Analytics and Cloud Computing</a:t>
            </a:r>
          </a:p>
          <a:p>
            <a:pPr marL="720000">
              <a:lnSpc>
                <a:spcPct val="125000"/>
              </a:lnSpc>
              <a:spcBef>
                <a:spcPts val="600"/>
              </a:spcBef>
              <a:buClrTx/>
              <a:buFont typeface="Wingdings" panose="05000000000000000000" pitchFamily="2" charset="2"/>
              <a:buChar char="Ø"/>
            </a:pPr>
            <a:r>
              <a:rPr lang="en-US" altLang="zh-CN" sz="1800" dirty="0">
                <a:solidFill>
                  <a:schemeClr val="tx1"/>
                </a:solidFill>
              </a:rPr>
              <a:t>Smart/Green Manuf. requires effective visualization and analysis of various data from product development and manuf. system engineering processes and manuf. sites to be utilized for modeling and predictions.  —— </a:t>
            </a:r>
            <a:r>
              <a:rPr lang="en-US" altLang="zh-CN" sz="1800" dirty="0">
                <a:solidFill>
                  <a:srgbClr val="0000FF"/>
                </a:solidFill>
              </a:rPr>
              <a:t>Lee  et al. (2015)</a:t>
            </a:r>
          </a:p>
          <a:p>
            <a:pPr marL="720000">
              <a:lnSpc>
                <a:spcPct val="125000"/>
              </a:lnSpc>
              <a:spcBef>
                <a:spcPts val="600"/>
              </a:spcBef>
              <a:buClrTx/>
              <a:buFont typeface="Wingdings" panose="05000000000000000000" pitchFamily="2" charset="2"/>
              <a:buChar char="Ø"/>
            </a:pPr>
            <a:endParaRPr lang="en-US" altLang="zh-CN" sz="1800" dirty="0">
              <a:solidFill>
                <a:srgbClr val="0000FF"/>
              </a:solidFill>
            </a:endParaRPr>
          </a:p>
          <a:p>
            <a:pPr marL="720000">
              <a:lnSpc>
                <a:spcPct val="125000"/>
              </a:lnSpc>
              <a:spcBef>
                <a:spcPts val="600"/>
              </a:spcBef>
              <a:buClrTx/>
              <a:buFont typeface="Wingdings" panose="05000000000000000000" pitchFamily="2" charset="2"/>
              <a:buChar char="Ø"/>
            </a:pPr>
            <a:endParaRPr lang="en-US" altLang="zh-CN" sz="1800" dirty="0">
              <a:solidFill>
                <a:srgbClr val="0000FF"/>
              </a:solidFill>
            </a:endParaRPr>
          </a:p>
          <a:p>
            <a:pPr marL="720000">
              <a:lnSpc>
                <a:spcPct val="125000"/>
              </a:lnSpc>
              <a:spcBef>
                <a:spcPts val="600"/>
              </a:spcBef>
              <a:buClrTx/>
              <a:buFont typeface="Wingdings" panose="05000000000000000000" pitchFamily="2" charset="2"/>
              <a:buChar char="Ø"/>
            </a:pPr>
            <a:endParaRPr lang="en-US" altLang="zh-CN" sz="1800" dirty="0">
              <a:solidFill>
                <a:srgbClr val="0000FF"/>
              </a:solidFill>
            </a:endParaRPr>
          </a:p>
          <a:p>
            <a:pPr marL="720000">
              <a:lnSpc>
                <a:spcPct val="125000"/>
              </a:lnSpc>
              <a:spcBef>
                <a:spcPts val="600"/>
              </a:spcBef>
              <a:buClrTx/>
              <a:buFont typeface="Wingdings" panose="05000000000000000000" pitchFamily="2" charset="2"/>
              <a:buChar char="Ø"/>
            </a:pPr>
            <a:endParaRPr lang="en-US" altLang="zh-CN" sz="1800" dirty="0">
              <a:solidFill>
                <a:srgbClr val="0000FF"/>
              </a:solidFill>
            </a:endParaRPr>
          </a:p>
          <a:p>
            <a:pPr marL="377100" indent="0">
              <a:lnSpc>
                <a:spcPct val="125000"/>
              </a:lnSpc>
              <a:spcBef>
                <a:spcPts val="600"/>
              </a:spcBef>
              <a:buClrTx/>
              <a:buNone/>
            </a:pPr>
            <a:endParaRPr lang="en-US" altLang="zh-CN" sz="1800" dirty="0">
              <a:solidFill>
                <a:srgbClr val="0000FF"/>
              </a:solidFill>
            </a:endParaRPr>
          </a:p>
          <a:p>
            <a:pPr marL="377100" indent="0">
              <a:lnSpc>
                <a:spcPct val="125000"/>
              </a:lnSpc>
              <a:spcBef>
                <a:spcPts val="600"/>
              </a:spcBef>
              <a:buClrTx/>
              <a:buNone/>
            </a:pPr>
            <a:endParaRPr lang="en-US" altLang="zh-CN" sz="1800" dirty="0">
              <a:solidFill>
                <a:srgbClr val="0000FF"/>
              </a:solidFill>
            </a:endParaRPr>
          </a:p>
          <a:p>
            <a:pPr marL="720000">
              <a:lnSpc>
                <a:spcPct val="125000"/>
              </a:lnSpc>
              <a:spcBef>
                <a:spcPts val="600"/>
              </a:spcBef>
              <a:buClrTx/>
              <a:buFont typeface="Wingdings" panose="05000000000000000000" pitchFamily="2" charset="2"/>
              <a:buChar char="Ø"/>
            </a:pPr>
            <a:r>
              <a:rPr lang="en-US" altLang="zh-CN" sz="1800" dirty="0">
                <a:solidFill>
                  <a:schemeClr val="tx1"/>
                </a:solidFill>
              </a:rPr>
              <a:t>Cloud Manuf. exploits </a:t>
            </a:r>
            <a:r>
              <a:rPr lang="en-US" altLang="zh-CN" sz="1800" b="1" dirty="0">
                <a:solidFill>
                  <a:schemeClr val="tx1"/>
                </a:solidFill>
              </a:rPr>
              <a:t>on-demand access </a:t>
            </a:r>
            <a:r>
              <a:rPr lang="en-US" altLang="zh-CN" sz="1800" dirty="0">
                <a:solidFill>
                  <a:schemeClr val="tx1"/>
                </a:solidFill>
              </a:rPr>
              <a:t>to a shared collection of diversified and distributed resources to form temporary and reconfigurable production lines that enhance efficiency, reduce product lifecycle costs in response to variable-demand customer generated tasking.</a:t>
            </a:r>
            <a:endParaRPr lang="en-US" altLang="zh-CN" sz="1800" dirty="0">
              <a:solidFill>
                <a:schemeClr val="tx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7A72EF12-3E93-406E-9EBA-399DC26A0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442037"/>
            <a:ext cx="4746150" cy="1977563"/>
          </a:xfrm>
          <a:prstGeom prst="rect">
            <a:avLst/>
          </a:prstGeom>
        </p:spPr>
      </p:pic>
    </p:spTree>
    <p:extLst>
      <p:ext uri="{BB962C8B-B14F-4D97-AF65-F5344CB8AC3E}">
        <p14:creationId xmlns:p14="http://schemas.microsoft.com/office/powerpoint/2010/main" val="63510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21</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1" name="Rectangle 3">
            <a:extLst>
              <a:ext uri="{FF2B5EF4-FFF2-40B4-BE49-F238E27FC236}">
                <a16:creationId xmlns="" xmlns:a16="http://schemas.microsoft.com/office/drawing/2014/main" id="{CEAC1F34-069B-4D7A-BA96-274BB1D3C5D3}"/>
              </a:ext>
            </a:extLst>
          </p:cNvPr>
          <p:cNvSpPr txBox="1">
            <a:spLocks noChangeArrowheads="1"/>
          </p:cNvSpPr>
          <p:nvPr/>
        </p:nvSpPr>
        <p:spPr bwMode="auto">
          <a:xfrm>
            <a:off x="2286000" y="609600"/>
            <a:ext cx="6553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3"/>
              </a:buBlip>
            </a:pPr>
            <a:r>
              <a:rPr lang="en-US" altLang="zh-CN" sz="1800" b="1" i="1" dirty="0">
                <a:solidFill>
                  <a:srgbClr val="A50021"/>
                </a:solidFill>
              </a:rPr>
              <a:t>Applied and Additional Technologies</a:t>
            </a:r>
          </a:p>
          <a:p>
            <a:pPr marL="720000">
              <a:lnSpc>
                <a:spcPct val="125000"/>
              </a:lnSpc>
              <a:spcBef>
                <a:spcPts val="1800"/>
              </a:spcBef>
              <a:buClrTx/>
              <a:buFont typeface="Wingdings" panose="05000000000000000000" pitchFamily="2" charset="2"/>
              <a:buChar char="Ø"/>
            </a:pPr>
            <a:r>
              <a:rPr lang="en-US" altLang="zh-CN" sz="1800" b="1" dirty="0">
                <a:solidFill>
                  <a:schemeClr val="tx1"/>
                </a:solidFill>
                <a:latin typeface="Times New Roman" panose="02020603050405020304" pitchFamily="18" charset="0"/>
                <a:cs typeface="Times New Roman" panose="02020603050405020304" pitchFamily="18" charset="0"/>
              </a:rPr>
              <a:t>Additive Manufacturing (3D Printing): </a:t>
            </a:r>
            <a:r>
              <a:rPr lang="en-US" altLang="zh-CN" sz="1800" dirty="0">
                <a:solidFill>
                  <a:schemeClr val="tx1"/>
                </a:solidFill>
              </a:rPr>
              <a:t>Additive Manuf. is a way to convert a 3D model, such as a CAD file, into a physical object by bonding or joining materials through light, ultrasonic vibration, laser, and electron beam.</a:t>
            </a:r>
            <a:endParaRPr lang="zh-CN" altLang="zh-CN" sz="1800" dirty="0">
              <a:solidFill>
                <a:schemeClr val="tx1"/>
              </a:solidFill>
            </a:endParaRPr>
          </a:p>
          <a:p>
            <a:pPr marL="720000">
              <a:lnSpc>
                <a:spcPct val="125000"/>
              </a:lnSpc>
              <a:spcBef>
                <a:spcPts val="1200"/>
              </a:spcBef>
              <a:buClrTx/>
              <a:buFont typeface="Wingdings" panose="05000000000000000000" pitchFamily="2" charset="2"/>
              <a:buChar char="Ø"/>
            </a:pPr>
            <a:r>
              <a:rPr lang="en-US" altLang="zh-CN" sz="1800" b="1" dirty="0">
                <a:solidFill>
                  <a:schemeClr val="tx1"/>
                </a:solidFill>
                <a:latin typeface="Times New Roman" panose="02020603050405020304" pitchFamily="18" charset="0"/>
                <a:cs typeface="Times New Roman" panose="02020603050405020304" pitchFamily="18" charset="0"/>
              </a:rPr>
              <a:t>Hologram: </a:t>
            </a:r>
            <a:r>
              <a:rPr lang="en-US" altLang="zh-CN" sz="1800" dirty="0">
                <a:solidFill>
                  <a:schemeClr val="tx1"/>
                </a:solidFill>
              </a:rPr>
              <a:t>Hologram is one of the visualization methods and is generally being applied to design, robotics, factory layout planning, system maintenance, and assembly design and operation planning in collaboration environment.</a:t>
            </a:r>
            <a:endParaRPr lang="zh-CN" altLang="zh-CN" sz="1800" dirty="0">
              <a:solidFill>
                <a:schemeClr val="tx1"/>
              </a:solidFill>
            </a:endParaRPr>
          </a:p>
          <a:p>
            <a:pPr marL="720000">
              <a:lnSpc>
                <a:spcPct val="125000"/>
              </a:lnSpc>
              <a:spcBef>
                <a:spcPts val="1200"/>
              </a:spcBef>
              <a:buClrTx/>
              <a:buFont typeface="Wingdings" panose="05000000000000000000" pitchFamily="2" charset="2"/>
              <a:buChar char="Ø"/>
            </a:pPr>
            <a:r>
              <a:rPr lang="en-US" altLang="zh-CN" sz="1800" b="1" dirty="0">
                <a:solidFill>
                  <a:schemeClr val="tx1"/>
                </a:solidFill>
              </a:rPr>
              <a:t>Energy Saving: </a:t>
            </a:r>
            <a:r>
              <a:rPr lang="en-US" altLang="zh-CN" sz="1800" dirty="0">
                <a:solidFill>
                  <a:schemeClr val="tx1"/>
                </a:solidFill>
              </a:rPr>
              <a:t>Previous studies include FEMS (Factory Energy Management System), BEMS (Building Energy Management System), and the studies on efficiency increased through energy consumption monitoring and analysis.</a:t>
            </a:r>
            <a:endParaRPr lang="en-US" altLang="zh-CN" sz="1800" dirty="0">
              <a:solidFill>
                <a:srgbClr val="0000FF"/>
              </a:solidFill>
            </a:endParaRPr>
          </a:p>
        </p:txBody>
      </p:sp>
    </p:spTree>
    <p:extLst>
      <p:ext uri="{BB962C8B-B14F-4D97-AF65-F5344CB8AC3E}">
        <p14:creationId xmlns:p14="http://schemas.microsoft.com/office/powerpoint/2010/main" val="3275866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22</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 xmlns:a16="http://schemas.microsoft.com/office/drawing/2014/main" id="{087CFE93-CB3D-4369-B901-56C29DDA552E}"/>
              </a:ext>
            </a:extLst>
          </p:cNvPr>
          <p:cNvSpPr txBox="1">
            <a:spLocks noChangeArrowheads="1"/>
          </p:cNvSpPr>
          <p:nvPr/>
        </p:nvSpPr>
        <p:spPr bwMode="auto">
          <a:xfrm>
            <a:off x="2286000" y="228600"/>
            <a:ext cx="6553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3"/>
              </a:buBlip>
            </a:pPr>
            <a:r>
              <a:rPr lang="en-US" altLang="zh-CN" sz="1800" b="1" i="1" dirty="0">
                <a:solidFill>
                  <a:srgbClr val="A50021"/>
                </a:solidFill>
              </a:rPr>
              <a:t>Government programs</a:t>
            </a:r>
          </a:p>
          <a:p>
            <a:pPr marL="720000">
              <a:lnSpc>
                <a:spcPct val="125000"/>
              </a:lnSpc>
              <a:spcBef>
                <a:spcPts val="600"/>
              </a:spcBef>
              <a:buClrTx/>
              <a:buFont typeface="Wingdings" panose="05000000000000000000" pitchFamily="2" charset="2"/>
              <a:buChar char="Ø"/>
            </a:pPr>
            <a:r>
              <a:rPr lang="en-US" altLang="zh-CN" sz="1800" b="1" i="1" dirty="0">
                <a:solidFill>
                  <a:schemeClr val="tx1"/>
                </a:solidFill>
              </a:rPr>
              <a:t>The German government </a:t>
            </a:r>
            <a:r>
              <a:rPr lang="en-US" altLang="zh-CN" sz="1800" b="1" dirty="0">
                <a:solidFill>
                  <a:schemeClr val="tx1"/>
                </a:solidFill>
              </a:rPr>
              <a:t>announced Industry 4.0 </a:t>
            </a:r>
            <a:r>
              <a:rPr lang="en-US" altLang="zh-CN" sz="1800" dirty="0">
                <a:solidFill>
                  <a:schemeClr val="tx1"/>
                </a:solidFill>
              </a:rPr>
              <a:t>which constructs new business models, and resolves various social problems by linking the things inside and outside a factory and services through the communication networks based on Cyber-Physical System, IoT and </a:t>
            </a:r>
            <a:r>
              <a:rPr lang="en-US" altLang="zh-CN" sz="1800" dirty="0" err="1">
                <a:solidFill>
                  <a:schemeClr val="tx1"/>
                </a:solidFill>
              </a:rPr>
              <a:t>IoS</a:t>
            </a:r>
            <a:r>
              <a:rPr lang="en-US" altLang="zh-CN" sz="1800" dirty="0">
                <a:solidFill>
                  <a:schemeClr val="tx1"/>
                </a:solidFill>
              </a:rPr>
              <a:t> (Internet of Services).</a:t>
            </a:r>
            <a:endParaRPr lang="zh-CN" altLang="zh-CN" sz="1800" dirty="0">
              <a:solidFill>
                <a:schemeClr val="tx1"/>
              </a:solidFill>
            </a:endParaRPr>
          </a:p>
        </p:txBody>
      </p:sp>
      <p:pic>
        <p:nvPicPr>
          <p:cNvPr id="7" name="Picture 6">
            <a:extLst>
              <a:ext uri="{FF2B5EF4-FFF2-40B4-BE49-F238E27FC236}">
                <a16:creationId xmlns="" xmlns:a16="http://schemas.microsoft.com/office/drawing/2014/main" id="{A78D6271-3CA7-4DFD-8BC0-ABC648305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3933" y="2805404"/>
            <a:ext cx="4138467" cy="2909596"/>
          </a:xfrm>
          <a:prstGeom prst="rect">
            <a:avLst/>
          </a:prstGeom>
        </p:spPr>
      </p:pic>
      <p:sp>
        <p:nvSpPr>
          <p:cNvPr id="8" name="Rectangle 7">
            <a:extLst>
              <a:ext uri="{FF2B5EF4-FFF2-40B4-BE49-F238E27FC236}">
                <a16:creationId xmlns="" xmlns:a16="http://schemas.microsoft.com/office/drawing/2014/main" id="{3753B0C0-BA4B-4F5E-96DC-DDBD65E38052}"/>
              </a:ext>
            </a:extLst>
          </p:cNvPr>
          <p:cNvSpPr/>
          <p:nvPr/>
        </p:nvSpPr>
        <p:spPr>
          <a:xfrm>
            <a:off x="2667000" y="5715000"/>
            <a:ext cx="6096000" cy="338554"/>
          </a:xfrm>
          <a:prstGeom prst="rect">
            <a:avLst/>
          </a:prstGeom>
        </p:spPr>
        <p:txBody>
          <a:bodyPr wrap="square">
            <a:spAutoFit/>
          </a:bodyPr>
          <a:lstStyle/>
          <a:p>
            <a:pPr algn="ctr">
              <a:spcAft>
                <a:spcPts val="0"/>
              </a:spcAft>
            </a:pPr>
            <a:r>
              <a:rPr lang="en-US" altLang="zh-CN" sz="1600" b="1"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Fig. </a:t>
            </a:r>
            <a:r>
              <a:rPr lang="en-US" altLang="zh-CN" sz="1600" kern="1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Industry 4.0 and smart factories as part of the IoT and </a:t>
            </a:r>
            <a:r>
              <a:rPr lang="en-US" altLang="zh-CN" sz="1600" kern="100" dirty="0" err="1">
                <a:solidFill>
                  <a:srgbClr val="000000"/>
                </a:solidFill>
                <a:latin typeface="Times New Roman" panose="02020603050405020304" pitchFamily="18" charset="0"/>
                <a:ea typeface="等线" panose="02010600030101010101" pitchFamily="2" charset="-122"/>
                <a:cs typeface="Times New Roman" panose="02020603050405020304" pitchFamily="18" charset="0"/>
              </a:rPr>
              <a:t>IoS</a:t>
            </a:r>
            <a:endParaRPr lang="zh-CN" alt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20673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23</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1" name="Rectangle 3">
            <a:extLst>
              <a:ext uri="{FF2B5EF4-FFF2-40B4-BE49-F238E27FC236}">
                <a16:creationId xmlns="" xmlns:a16="http://schemas.microsoft.com/office/drawing/2014/main" id="{A0E07EB7-C765-451D-9BDD-D8BCF7AD0BA2}"/>
              </a:ext>
            </a:extLst>
          </p:cNvPr>
          <p:cNvSpPr txBox="1">
            <a:spLocks noChangeArrowheads="1"/>
          </p:cNvSpPr>
          <p:nvPr/>
        </p:nvSpPr>
        <p:spPr bwMode="auto">
          <a:xfrm>
            <a:off x="2286000" y="228600"/>
            <a:ext cx="6553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360000" indent="-342000">
              <a:lnSpc>
                <a:spcPct val="125000"/>
              </a:lnSpc>
              <a:spcBef>
                <a:spcPts val="600"/>
              </a:spcBef>
              <a:buClrTx/>
              <a:buFont typeface="Wingdings" panose="05000000000000000000" pitchFamily="2" charset="2"/>
              <a:buChar char="Ø"/>
            </a:pPr>
            <a:r>
              <a:rPr lang="en-US" altLang="zh-CN" sz="1800" dirty="0">
                <a:solidFill>
                  <a:schemeClr val="tx1"/>
                </a:solidFill>
                <a:latin typeface="Times New Roman" panose="02020603050405020304" pitchFamily="18" charset="0"/>
                <a:cs typeface="Times New Roman" panose="02020603050405020304" pitchFamily="18" charset="0"/>
              </a:rPr>
              <a:t>The U.S. focus on key technology assignments to respond aggressively to the innovative manufacturing environment change. </a:t>
            </a:r>
            <a:r>
              <a:rPr lang="en-US" altLang="zh-CN" sz="1800" b="1" dirty="0">
                <a:solidFill>
                  <a:schemeClr val="tx1"/>
                </a:solidFill>
                <a:latin typeface="Times New Roman" panose="02020603050405020304" pitchFamily="18" charset="0"/>
                <a:cs typeface="Times New Roman" panose="02020603050405020304" pitchFamily="18" charset="0"/>
              </a:rPr>
              <a:t>The government launched </a:t>
            </a:r>
            <a:r>
              <a:rPr lang="en-US" altLang="zh-CN" sz="1800" b="1" dirty="0">
                <a:solidFill>
                  <a:schemeClr val="tx1"/>
                </a:solidFill>
              </a:rPr>
              <a:t>Smart Manufacturing Leadership Coalition (</a:t>
            </a:r>
            <a:r>
              <a:rPr lang="en-US" altLang="zh-CN" sz="1800" b="1" dirty="0">
                <a:solidFill>
                  <a:schemeClr val="tx1"/>
                </a:solidFill>
                <a:latin typeface="Times New Roman" panose="02020603050405020304" pitchFamily="18" charset="0"/>
                <a:cs typeface="Times New Roman" panose="02020603050405020304" pitchFamily="18" charset="0"/>
              </a:rPr>
              <a:t>SMLC</a:t>
            </a:r>
            <a:r>
              <a:rPr lang="en-US" altLang="zh-CN" sz="1800" b="1" dirty="0">
                <a:solidFill>
                  <a:schemeClr val="tx1"/>
                </a:solidFill>
              </a:rPr>
              <a:t>)</a:t>
            </a:r>
            <a:r>
              <a:rPr lang="en-US" altLang="zh-CN" sz="1800" b="1" dirty="0">
                <a:solidFill>
                  <a:schemeClr val="tx1"/>
                </a:solidFill>
                <a:latin typeface="Times New Roman" panose="02020603050405020304" pitchFamily="18" charset="0"/>
                <a:cs typeface="Times New Roman" panose="02020603050405020304" pitchFamily="18" charset="0"/>
              </a:rPr>
              <a:t>, </a:t>
            </a:r>
            <a:r>
              <a:rPr lang="en-US" altLang="zh-CN" sz="1800" dirty="0">
                <a:solidFill>
                  <a:schemeClr val="tx1"/>
                </a:solidFill>
                <a:latin typeface="Times New Roman" panose="02020603050405020304" pitchFamily="18" charset="0"/>
                <a:cs typeface="Times New Roman" panose="02020603050405020304" pitchFamily="18" charset="0"/>
              </a:rPr>
              <a:t>who performs concrete action plans, such as concept establishment, technological goals, a roadmap, and role assignment.</a:t>
            </a:r>
            <a:endParaRPr lang="zh-CN" altLang="zh-CN" sz="1800"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E691A659-493C-42EB-9D35-E2A755F32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438400"/>
            <a:ext cx="5638800" cy="3359183"/>
          </a:xfrm>
          <a:prstGeom prst="rect">
            <a:avLst/>
          </a:prstGeom>
        </p:spPr>
      </p:pic>
      <p:sp>
        <p:nvSpPr>
          <p:cNvPr id="13" name="Rectangle 12">
            <a:extLst>
              <a:ext uri="{FF2B5EF4-FFF2-40B4-BE49-F238E27FC236}">
                <a16:creationId xmlns="" xmlns:a16="http://schemas.microsoft.com/office/drawing/2014/main" id="{72616B01-FC74-422B-9E5F-577894219693}"/>
              </a:ext>
            </a:extLst>
          </p:cNvPr>
          <p:cNvSpPr/>
          <p:nvPr/>
        </p:nvSpPr>
        <p:spPr>
          <a:xfrm>
            <a:off x="2743200" y="5791200"/>
            <a:ext cx="5638800" cy="338554"/>
          </a:xfrm>
          <a:prstGeom prst="rect">
            <a:avLst/>
          </a:prstGeom>
        </p:spPr>
        <p:txBody>
          <a:bodyPr wrap="square">
            <a:spAutoFit/>
          </a:bodyPr>
          <a:lstStyle/>
          <a:p>
            <a:pPr algn="ctr"/>
            <a:r>
              <a:rPr lang="en-US" altLang="zh-CN" sz="1600" b="1" dirty="0">
                <a:solidFill>
                  <a:srgbClr val="000000"/>
                </a:solidFill>
                <a:latin typeface="Times New Roman" panose="02020603050405020304" pitchFamily="18" charset="0"/>
                <a:cs typeface="Times New Roman" panose="02020603050405020304" pitchFamily="18" charset="0"/>
              </a:rPr>
              <a:t>Fig. </a:t>
            </a:r>
            <a:r>
              <a:rPr lang="en-US" altLang="zh-CN" sz="1600" dirty="0">
                <a:solidFill>
                  <a:srgbClr val="000000"/>
                </a:solidFill>
                <a:latin typeface="Times New Roman" panose="02020603050405020304" pitchFamily="18" charset="0"/>
                <a:cs typeface="Times New Roman" panose="02020603050405020304" pitchFamily="18" charset="0"/>
              </a:rPr>
              <a:t>Smart manufacturing platform</a:t>
            </a:r>
            <a:r>
              <a:rPr lang="en-US" altLang="zh-CN" sz="1600" dirty="0">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070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24</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8" name="Rectangle 3">
            <a:extLst>
              <a:ext uri="{FF2B5EF4-FFF2-40B4-BE49-F238E27FC236}">
                <a16:creationId xmlns="" xmlns:a16="http://schemas.microsoft.com/office/drawing/2014/main" id="{A6D1C039-0B9F-4EE8-BDE8-16EC18B87501}"/>
              </a:ext>
            </a:extLst>
          </p:cNvPr>
          <p:cNvSpPr txBox="1">
            <a:spLocks noChangeArrowheads="1"/>
          </p:cNvSpPr>
          <p:nvPr/>
        </p:nvSpPr>
        <p:spPr bwMode="auto">
          <a:xfrm>
            <a:off x="2286000" y="1143000"/>
            <a:ext cx="6553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3"/>
              </a:buBlip>
            </a:pPr>
            <a:r>
              <a:rPr lang="en-US" altLang="zh-CN" sz="1800" b="1" i="1" dirty="0">
                <a:solidFill>
                  <a:srgbClr val="A50021"/>
                </a:solidFill>
              </a:rPr>
              <a:t>Airbus Uses Smart Glasses to Improve Manuf. Efficiency</a:t>
            </a:r>
          </a:p>
          <a:p>
            <a:pPr marL="720000">
              <a:lnSpc>
                <a:spcPct val="125000"/>
              </a:lnSpc>
              <a:spcBef>
                <a:spcPts val="600"/>
              </a:spcBef>
              <a:buClrTx/>
              <a:buFont typeface="Wingdings" panose="05000000000000000000" pitchFamily="2" charset="2"/>
              <a:buChar char="Ø"/>
            </a:pPr>
            <a:r>
              <a:rPr lang="en-US" altLang="zh-CN" sz="1800" dirty="0">
                <a:solidFill>
                  <a:schemeClr val="tx1"/>
                </a:solidFill>
              </a:rPr>
              <a:t>Airbus technicians have been using “smart glasses” to enable millimeter-precise positioning during the cabin installation marking process.</a:t>
            </a:r>
            <a:endParaRPr lang="zh-CN" altLang="zh-CN" sz="1800" dirty="0">
              <a:solidFill>
                <a:schemeClr val="tx1"/>
              </a:solidFill>
            </a:endParaRPr>
          </a:p>
          <a:p>
            <a:pPr marL="720000">
              <a:lnSpc>
                <a:spcPct val="125000"/>
              </a:lnSpc>
              <a:spcBef>
                <a:spcPts val="600"/>
              </a:spcBef>
              <a:buClrTx/>
              <a:buFont typeface="Wingdings" panose="05000000000000000000" pitchFamily="2" charset="2"/>
              <a:buChar char="Ø"/>
            </a:pPr>
            <a:endParaRPr lang="en-US" altLang="zh-CN" sz="1800" dirty="0">
              <a:solidFill>
                <a:srgbClr val="0000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CFF7B807-977F-454A-A9C3-158FB940F85D}"/>
              </a:ext>
            </a:extLst>
          </p:cNvPr>
          <p:cNvSpPr/>
          <p:nvPr/>
        </p:nvSpPr>
        <p:spPr>
          <a:xfrm>
            <a:off x="3352800" y="5486400"/>
            <a:ext cx="4343400" cy="584775"/>
          </a:xfrm>
          <a:prstGeom prst="rect">
            <a:avLst/>
          </a:prstGeom>
        </p:spPr>
        <p:txBody>
          <a:bodyPr wrap="square">
            <a:spAutoFit/>
          </a:bodyPr>
          <a:lstStyle/>
          <a:p>
            <a:r>
              <a:rPr lang="en-US" altLang="zh-CN" sz="1600" i="1" dirty="0">
                <a:latin typeface="Times New Roman" panose="02020603050405020304" pitchFamily="18" charset="0"/>
                <a:cs typeface="Times New Roman" panose="02020603050405020304" pitchFamily="18" charset="0"/>
              </a:rPr>
              <a:t>“Smart glasses” – enable greater efficiency and time savings during the aircraft outfitting process.</a:t>
            </a:r>
            <a:endParaRPr lang="zh-CN" altLang="en-US" sz="1600"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 xmlns:a16="http://schemas.microsoft.com/office/drawing/2014/main" id="{8E46A0B5-75C8-4D61-B482-7C8A24953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2838696"/>
            <a:ext cx="4572000" cy="2571504"/>
          </a:xfrm>
          <a:prstGeom prst="rect">
            <a:avLst/>
          </a:prstGeom>
        </p:spPr>
      </p:pic>
      <p:sp>
        <p:nvSpPr>
          <p:cNvPr id="16" name="Rectangle 2">
            <a:extLst>
              <a:ext uri="{FF2B5EF4-FFF2-40B4-BE49-F238E27FC236}">
                <a16:creationId xmlns="" xmlns:a16="http://schemas.microsoft.com/office/drawing/2014/main" id="{1452FB45-0160-4BA9-A304-C304C37BDA0D}"/>
              </a:ext>
            </a:extLst>
          </p:cNvPr>
          <p:cNvSpPr txBox="1">
            <a:spLocks noChangeArrowheads="1"/>
          </p:cNvSpPr>
          <p:nvPr/>
        </p:nvSpPr>
        <p:spPr bwMode="auto">
          <a:xfrm>
            <a:off x="2514600" y="304800"/>
            <a:ext cx="4648200" cy="70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153399"/>
                </a:solidFill>
                <a:latin typeface="+mj-lt"/>
                <a:ea typeface="+mj-ea"/>
                <a:cs typeface="+mj-cs"/>
              </a:defRPr>
            </a:lvl1pPr>
            <a:lvl2pPr algn="ctr" rtl="0" eaLnBrk="1" fontAlgn="base" hangingPunct="1">
              <a:spcBef>
                <a:spcPct val="0"/>
              </a:spcBef>
              <a:spcAft>
                <a:spcPct val="0"/>
              </a:spcAft>
              <a:defRPr sz="4400">
                <a:solidFill>
                  <a:srgbClr val="153399"/>
                </a:solidFill>
                <a:latin typeface="Times" charset="0"/>
              </a:defRPr>
            </a:lvl2pPr>
            <a:lvl3pPr algn="ctr" rtl="0" eaLnBrk="1" fontAlgn="base" hangingPunct="1">
              <a:spcBef>
                <a:spcPct val="0"/>
              </a:spcBef>
              <a:spcAft>
                <a:spcPct val="0"/>
              </a:spcAft>
              <a:defRPr sz="4400">
                <a:solidFill>
                  <a:srgbClr val="153399"/>
                </a:solidFill>
                <a:latin typeface="Times" charset="0"/>
              </a:defRPr>
            </a:lvl3pPr>
            <a:lvl4pPr algn="ctr" rtl="0" eaLnBrk="1" fontAlgn="base" hangingPunct="1">
              <a:spcBef>
                <a:spcPct val="0"/>
              </a:spcBef>
              <a:spcAft>
                <a:spcPct val="0"/>
              </a:spcAft>
              <a:defRPr sz="4400">
                <a:solidFill>
                  <a:srgbClr val="153399"/>
                </a:solidFill>
                <a:latin typeface="Times" charset="0"/>
              </a:defRPr>
            </a:lvl4pPr>
            <a:lvl5pPr algn="ctr" rtl="0" eaLnBrk="1" fontAlgn="base" hangingPunct="1">
              <a:spcBef>
                <a:spcPct val="0"/>
              </a:spcBef>
              <a:spcAft>
                <a:spcPct val="0"/>
              </a:spcAft>
              <a:defRPr sz="4400">
                <a:solidFill>
                  <a:srgbClr val="153399"/>
                </a:solidFill>
                <a:latin typeface="Times" charset="0"/>
              </a:defRPr>
            </a:lvl5pPr>
            <a:lvl6pPr marL="457200" algn="ctr" rtl="0" eaLnBrk="1" fontAlgn="base" hangingPunct="1">
              <a:spcBef>
                <a:spcPct val="0"/>
              </a:spcBef>
              <a:spcAft>
                <a:spcPct val="0"/>
              </a:spcAft>
              <a:defRPr sz="4400">
                <a:solidFill>
                  <a:srgbClr val="153399"/>
                </a:solidFill>
                <a:latin typeface="Times" charset="0"/>
              </a:defRPr>
            </a:lvl6pPr>
            <a:lvl7pPr marL="914400" algn="ctr" rtl="0" eaLnBrk="1" fontAlgn="base" hangingPunct="1">
              <a:spcBef>
                <a:spcPct val="0"/>
              </a:spcBef>
              <a:spcAft>
                <a:spcPct val="0"/>
              </a:spcAft>
              <a:defRPr sz="4400">
                <a:solidFill>
                  <a:srgbClr val="153399"/>
                </a:solidFill>
                <a:latin typeface="Times" charset="0"/>
              </a:defRPr>
            </a:lvl7pPr>
            <a:lvl8pPr marL="1371600" algn="ctr" rtl="0" eaLnBrk="1" fontAlgn="base" hangingPunct="1">
              <a:spcBef>
                <a:spcPct val="0"/>
              </a:spcBef>
              <a:spcAft>
                <a:spcPct val="0"/>
              </a:spcAft>
              <a:defRPr sz="4400">
                <a:solidFill>
                  <a:srgbClr val="153399"/>
                </a:solidFill>
                <a:latin typeface="Times" charset="0"/>
              </a:defRPr>
            </a:lvl8pPr>
            <a:lvl9pPr marL="1828800" algn="ctr" rtl="0" eaLnBrk="1" fontAlgn="base" hangingPunct="1">
              <a:spcBef>
                <a:spcPct val="0"/>
              </a:spcBef>
              <a:spcAft>
                <a:spcPct val="0"/>
              </a:spcAft>
              <a:defRPr sz="4400">
                <a:solidFill>
                  <a:srgbClr val="153399"/>
                </a:solidFill>
                <a:latin typeface="Times" charset="0"/>
              </a:defRPr>
            </a:lvl9pPr>
          </a:lstStyle>
          <a:p>
            <a:r>
              <a:rPr lang="en-US" sz="3400" b="1" i="1" kern="0" dirty="0">
                <a:solidFill>
                  <a:srgbClr val="0000FF"/>
                </a:solidFill>
                <a:effectLst>
                  <a:outerShdw blurRad="38100" dist="38100" dir="2700000" algn="tl">
                    <a:srgbClr val="000000">
                      <a:alpha val="43137"/>
                    </a:srgbClr>
                  </a:outerShdw>
                </a:effectLst>
              </a:rPr>
              <a:t>Successful Applications</a:t>
            </a:r>
            <a:endParaRPr lang="en-US" altLang="en-US" sz="3400" b="1" i="1" kern="0"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6298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25</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8" name="Rectangle 3">
            <a:extLst>
              <a:ext uri="{FF2B5EF4-FFF2-40B4-BE49-F238E27FC236}">
                <a16:creationId xmlns="" xmlns:a16="http://schemas.microsoft.com/office/drawing/2014/main" id="{A6D1C039-0B9F-4EE8-BDE8-16EC18B87501}"/>
              </a:ext>
            </a:extLst>
          </p:cNvPr>
          <p:cNvSpPr txBox="1">
            <a:spLocks noChangeArrowheads="1"/>
          </p:cNvSpPr>
          <p:nvPr/>
        </p:nvSpPr>
        <p:spPr bwMode="auto">
          <a:xfrm>
            <a:off x="2286000" y="457199"/>
            <a:ext cx="6553200"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3"/>
              </a:buBlip>
            </a:pPr>
            <a:r>
              <a:rPr lang="en-US" altLang="zh-CN" sz="1800" b="1" i="1" dirty="0">
                <a:solidFill>
                  <a:srgbClr val="A50021"/>
                </a:solidFill>
              </a:rPr>
              <a:t>China to perform space brain-machine interaction experiments on Tiangong-2</a:t>
            </a:r>
          </a:p>
          <a:p>
            <a:pPr marL="720000">
              <a:lnSpc>
                <a:spcPct val="125000"/>
              </a:lnSpc>
              <a:spcBef>
                <a:spcPts val="600"/>
              </a:spcBef>
              <a:buClrTx/>
              <a:buFont typeface="Wingdings" panose="05000000000000000000" pitchFamily="2" charset="2"/>
              <a:buChar char="Ø"/>
            </a:pPr>
            <a:r>
              <a:rPr lang="en-US" altLang="zh-CN" sz="1800" b="1" i="1" dirty="0">
                <a:solidFill>
                  <a:schemeClr val="tx1"/>
                </a:solidFill>
              </a:rPr>
              <a:t>“The brain-computer interaction will eventually be the highest form of human-machine communication”. </a:t>
            </a:r>
            <a:r>
              <a:rPr lang="en-US" altLang="zh-CN" sz="1800" i="1" dirty="0" err="1">
                <a:solidFill>
                  <a:schemeClr val="tx1"/>
                </a:solidFill>
              </a:rPr>
              <a:t>eg</a:t>
            </a:r>
            <a:r>
              <a:rPr lang="en-US" altLang="zh-CN" sz="1800" dirty="0">
                <a:solidFill>
                  <a:schemeClr val="tx1"/>
                </a:solidFill>
              </a:rPr>
              <a:t>., Brain-computer interaction can transmit the astronauts' thoughts into operations, and observe their neurological functions.</a:t>
            </a:r>
            <a:r>
              <a:rPr lang="en-US" altLang="zh-CN" sz="1800" b="1" i="1" dirty="0">
                <a:solidFill>
                  <a:schemeClr val="tx1"/>
                </a:solidFill>
              </a:rPr>
              <a:t>               </a:t>
            </a:r>
            <a:r>
              <a:rPr lang="en-US" altLang="zh-CN" sz="1600" dirty="0">
                <a:solidFill>
                  <a:srgbClr val="0000FF"/>
                </a:solidFill>
              </a:rPr>
              <a:t>—— Ming Dong, leader of the research team</a:t>
            </a:r>
            <a:endParaRPr lang="en-US" altLang="zh-CN" sz="1800" dirty="0">
              <a:solidFill>
                <a:srgbClr val="0000FF"/>
              </a:solidFill>
              <a:latin typeface="Times New Roman" panose="02020603050405020304" pitchFamily="18" charset="0"/>
              <a:cs typeface="Times New Roman" panose="02020603050405020304" pitchFamily="18" charset="0"/>
            </a:endParaRPr>
          </a:p>
          <a:p>
            <a:pPr marL="720000">
              <a:lnSpc>
                <a:spcPct val="125000"/>
              </a:lnSpc>
              <a:spcBef>
                <a:spcPts val="600"/>
              </a:spcBef>
              <a:buClrTx/>
              <a:buFont typeface="Wingdings" panose="05000000000000000000" pitchFamily="2" charset="2"/>
              <a:buChar char="Ø"/>
            </a:pPr>
            <a:endParaRPr lang="zh-CN" altLang="zh-CN" sz="1800" dirty="0">
              <a:solidFill>
                <a:schemeClr val="tx1"/>
              </a:solidFill>
            </a:endParaRPr>
          </a:p>
          <a:p>
            <a:pPr marL="720000">
              <a:lnSpc>
                <a:spcPct val="125000"/>
              </a:lnSpc>
              <a:spcBef>
                <a:spcPts val="600"/>
              </a:spcBef>
              <a:buClrTx/>
              <a:buFont typeface="Wingdings" panose="05000000000000000000" pitchFamily="2" charset="2"/>
              <a:buChar char="Ø"/>
            </a:pPr>
            <a:endParaRPr lang="en-US" altLang="zh-CN" sz="1800" dirty="0">
              <a:solidFill>
                <a:srgbClr val="0000FF"/>
              </a:solidFill>
              <a:latin typeface="Times New Roman" panose="02020603050405020304" pitchFamily="18" charset="0"/>
              <a:cs typeface="Times New Roman" panose="02020603050405020304" pitchFamily="18" charset="0"/>
            </a:endParaRPr>
          </a:p>
        </p:txBody>
      </p:sp>
      <p:pic>
        <p:nvPicPr>
          <p:cNvPr id="11" name="Picture 2" descr="Image result for tiangong 2">
            <a:extLst>
              <a:ext uri="{FF2B5EF4-FFF2-40B4-BE49-F238E27FC236}">
                <a16:creationId xmlns="" xmlns:a16="http://schemas.microsoft.com/office/drawing/2014/main" id="{08B378AE-00DC-4D37-A8D8-8BCA5F14B0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200400"/>
            <a:ext cx="4691529" cy="263898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
            <a:extLst>
              <a:ext uri="{FF2B5EF4-FFF2-40B4-BE49-F238E27FC236}">
                <a16:creationId xmlns="" xmlns:a16="http://schemas.microsoft.com/office/drawing/2014/main" id="{28E86C47-B985-4D1B-9453-CE65068633CC}"/>
              </a:ext>
            </a:extLst>
          </p:cNvPr>
          <p:cNvSpPr/>
          <p:nvPr/>
        </p:nvSpPr>
        <p:spPr>
          <a:xfrm>
            <a:off x="3276599" y="5909846"/>
            <a:ext cx="4691529" cy="338554"/>
          </a:xfrm>
          <a:prstGeom prst="rect">
            <a:avLst/>
          </a:prstGeom>
        </p:spPr>
        <p:txBody>
          <a:bodyPr wrap="square">
            <a:spAutoFit/>
          </a:bodyPr>
          <a:lstStyle/>
          <a:p>
            <a:pPr algn="ctr"/>
            <a:r>
              <a:rPr lang="en-US" altLang="zh-CN" sz="1600" i="1" dirty="0">
                <a:latin typeface="Times New Roman" panose="02020603050405020304" pitchFamily="18" charset="0"/>
                <a:cs typeface="Times New Roman" panose="02020603050405020304" pitchFamily="18" charset="0"/>
              </a:rPr>
              <a:t>China's Launched Second Space Lab Tiangong-2</a:t>
            </a:r>
            <a:endParaRPr lang="zh-CN" altLang="zh-CN"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142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26</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3" name="Rectangle 3">
            <a:extLst>
              <a:ext uri="{FF2B5EF4-FFF2-40B4-BE49-F238E27FC236}">
                <a16:creationId xmlns="" xmlns:a16="http://schemas.microsoft.com/office/drawing/2014/main" id="{D3CAB9AB-2DF6-4BDC-9B24-61415ACF1089}"/>
              </a:ext>
            </a:extLst>
          </p:cNvPr>
          <p:cNvSpPr txBox="1">
            <a:spLocks noChangeArrowheads="1"/>
          </p:cNvSpPr>
          <p:nvPr/>
        </p:nvSpPr>
        <p:spPr bwMode="auto">
          <a:xfrm>
            <a:off x="2286000" y="304800"/>
            <a:ext cx="655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3"/>
              </a:buBlip>
            </a:pPr>
            <a:r>
              <a:rPr lang="en-US" altLang="zh-CN" sz="1800" b="1" i="1" dirty="0">
                <a:solidFill>
                  <a:srgbClr val="A50021"/>
                </a:solidFill>
              </a:rPr>
              <a:t>NTT to develop global platform for Toyota connected vehicles</a:t>
            </a:r>
          </a:p>
          <a:p>
            <a:pPr marL="720000">
              <a:lnSpc>
                <a:spcPct val="125000"/>
              </a:lnSpc>
              <a:spcBef>
                <a:spcPts val="600"/>
              </a:spcBef>
              <a:buClrTx/>
              <a:buFont typeface="Wingdings" panose="05000000000000000000" pitchFamily="2" charset="2"/>
              <a:buChar char="Ø"/>
            </a:pPr>
            <a:r>
              <a:rPr lang="en-US" altLang="zh-CN" sz="1800" dirty="0">
                <a:solidFill>
                  <a:schemeClr val="tx1"/>
                </a:solidFill>
                <a:latin typeface="Times New Roman" panose="02020603050405020304" pitchFamily="18" charset="0"/>
                <a:cs typeface="Times New Roman" panose="02020603050405020304" pitchFamily="18" charset="0"/>
              </a:rPr>
              <a:t>The areas of collaboration include:</a:t>
            </a:r>
            <a:endParaRPr lang="zh-CN" altLang="zh-CN" sz="1800" dirty="0">
              <a:solidFill>
                <a:schemeClr val="tx1"/>
              </a:solidFill>
              <a:latin typeface="Times New Roman" panose="02020603050405020304" pitchFamily="18" charset="0"/>
              <a:cs typeface="Times New Roman" panose="02020603050405020304" pitchFamily="18" charset="0"/>
            </a:endParaRPr>
          </a:p>
          <a:p>
            <a:pPr marL="1062900" lvl="0">
              <a:buClrTx/>
              <a:buFont typeface="+mj-lt"/>
              <a:buAutoNum type="arabicPeriod"/>
            </a:pPr>
            <a:r>
              <a:rPr lang="en-US" altLang="zh-CN" sz="1500" dirty="0">
                <a:solidFill>
                  <a:schemeClr val="tx1"/>
                </a:solidFill>
                <a:latin typeface="Times New Roman" panose="02020603050405020304" pitchFamily="18" charset="0"/>
                <a:cs typeface="Times New Roman" panose="02020603050405020304" pitchFamily="18" charset="0"/>
              </a:rPr>
              <a:t>The development of a platform for data collection, accumulation, and analysis;</a:t>
            </a:r>
          </a:p>
          <a:p>
            <a:pPr marL="1062900" lvl="0">
              <a:buClrTx/>
              <a:buFont typeface="+mj-lt"/>
              <a:buAutoNum type="arabicPeriod"/>
            </a:pPr>
            <a:r>
              <a:rPr lang="en-US" altLang="zh-CN" sz="1500" dirty="0">
                <a:solidFill>
                  <a:schemeClr val="tx1"/>
                </a:solidFill>
                <a:latin typeface="Times New Roman" panose="02020603050405020304" pitchFamily="18" charset="0"/>
                <a:cs typeface="Times New Roman" panose="02020603050405020304" pitchFamily="18" charset="0"/>
              </a:rPr>
              <a:t>Internet of things networks and data centers;</a:t>
            </a:r>
          </a:p>
          <a:p>
            <a:pPr marL="1062900" lvl="0">
              <a:buClrTx/>
              <a:buFont typeface="+mj-lt"/>
              <a:buAutoNum type="arabicPeriod"/>
            </a:pPr>
            <a:r>
              <a:rPr lang="en-US" altLang="zh-CN" sz="1500" dirty="0">
                <a:solidFill>
                  <a:schemeClr val="tx1"/>
                </a:solidFill>
                <a:latin typeface="Times New Roman" panose="02020603050405020304" pitchFamily="18" charset="0"/>
                <a:cs typeface="Times New Roman" panose="02020603050405020304" pitchFamily="18" charset="0"/>
              </a:rPr>
              <a:t>Next-generation communication technologies, such as 5G, edge computing; and</a:t>
            </a:r>
          </a:p>
          <a:p>
            <a:pPr marL="1062900" lvl="0">
              <a:buClrTx/>
              <a:buFont typeface="+mj-lt"/>
              <a:buAutoNum type="arabicPeriod"/>
            </a:pPr>
            <a:r>
              <a:rPr lang="en-US" altLang="zh-CN" sz="1500" dirty="0">
                <a:solidFill>
                  <a:schemeClr val="tx1"/>
                </a:solidFill>
                <a:latin typeface="Times New Roman" panose="02020603050405020304" pitchFamily="18" charset="0"/>
                <a:cs typeface="Times New Roman" panose="02020603050405020304" pitchFamily="18" charset="0"/>
              </a:rPr>
              <a:t>User-friendly services, such as voice integration tech based on artificial intelligence.</a:t>
            </a:r>
            <a:endParaRPr lang="zh-CN" altLang="zh-CN" sz="1500" dirty="0">
              <a:solidFill>
                <a:schemeClr val="tx1"/>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F050371D-296F-47D7-9299-DFCE867316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6318" y="3149025"/>
            <a:ext cx="4601496" cy="2520254"/>
          </a:xfrm>
          <a:prstGeom prst="rect">
            <a:avLst/>
          </a:prstGeom>
        </p:spPr>
      </p:pic>
      <p:sp>
        <p:nvSpPr>
          <p:cNvPr id="15" name="Rectangle 14">
            <a:extLst>
              <a:ext uri="{FF2B5EF4-FFF2-40B4-BE49-F238E27FC236}">
                <a16:creationId xmlns="" xmlns:a16="http://schemas.microsoft.com/office/drawing/2014/main" id="{E668A25C-5E4B-4DEA-BD5F-025055FB63C5}"/>
              </a:ext>
            </a:extLst>
          </p:cNvPr>
          <p:cNvSpPr/>
          <p:nvPr/>
        </p:nvSpPr>
        <p:spPr>
          <a:xfrm>
            <a:off x="3200400" y="5739825"/>
            <a:ext cx="4572000" cy="584775"/>
          </a:xfrm>
          <a:prstGeom prst="rect">
            <a:avLst/>
          </a:prstGeom>
        </p:spPr>
        <p:txBody>
          <a:bodyPr>
            <a:spAutoFit/>
          </a:bodyPr>
          <a:lstStyle/>
          <a:p>
            <a:pPr algn="ctr">
              <a:spcAft>
                <a:spcPts val="1980"/>
              </a:spcAft>
            </a:pPr>
            <a:r>
              <a:rPr lang="en-US" altLang="zh-CN" sz="1600" i="1" dirty="0">
                <a:solidFill>
                  <a:srgbClr val="333333"/>
                </a:solidFill>
                <a:latin typeface="Times New Roman" panose="02020603050405020304" pitchFamily="18" charset="0"/>
                <a:ea typeface="宋体" panose="02010600030101010101" pitchFamily="2" charset="-122"/>
                <a:cs typeface="Times New Roman" panose="02020603050405020304" pitchFamily="18" charset="0"/>
              </a:rPr>
              <a:t>NTT is working with Toyota to develop a global telecommunications platform for connected cars</a:t>
            </a:r>
            <a:endParaRPr lang="zh-CN" altLang="zh-CN" sz="1600" i="1"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23439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27</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8" name="Rectangle 3">
            <a:extLst>
              <a:ext uri="{FF2B5EF4-FFF2-40B4-BE49-F238E27FC236}">
                <a16:creationId xmlns="" xmlns:a16="http://schemas.microsoft.com/office/drawing/2014/main" id="{D843F5A4-E85B-48D6-AC37-3F51FD9FD84C}"/>
              </a:ext>
            </a:extLst>
          </p:cNvPr>
          <p:cNvSpPr txBox="1">
            <a:spLocks noChangeArrowheads="1"/>
          </p:cNvSpPr>
          <p:nvPr/>
        </p:nvSpPr>
        <p:spPr bwMode="auto">
          <a:xfrm>
            <a:off x="2286000" y="381000"/>
            <a:ext cx="655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3"/>
              </a:buBlip>
            </a:pPr>
            <a:r>
              <a:rPr lang="en-US" altLang="zh-CN" sz="1800" b="1" i="1" dirty="0">
                <a:solidFill>
                  <a:srgbClr val="A50021"/>
                </a:solidFill>
              </a:rPr>
              <a:t>IKEA With Eco-Conscious Production Processes</a:t>
            </a:r>
          </a:p>
        </p:txBody>
      </p:sp>
      <p:pic>
        <p:nvPicPr>
          <p:cNvPr id="11" name="Picture 2" descr="http://planetsave.wpengine.com/wp-content/uploads/2013/06/IKEA-solar.jpg">
            <a:extLst>
              <a:ext uri="{FF2B5EF4-FFF2-40B4-BE49-F238E27FC236}">
                <a16:creationId xmlns="" xmlns:a16="http://schemas.microsoft.com/office/drawing/2014/main" id="{41F815C2-162B-4AE9-9FD3-B2263C2A6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266825"/>
            <a:ext cx="2875328" cy="42957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 xmlns:a16="http://schemas.microsoft.com/office/drawing/2014/main" id="{58F5B6AB-745C-4B98-BD14-B38C2BEDD3BA}"/>
              </a:ext>
            </a:extLst>
          </p:cNvPr>
          <p:cNvSpPr/>
          <p:nvPr/>
        </p:nvSpPr>
        <p:spPr>
          <a:xfrm>
            <a:off x="2514600" y="1828800"/>
            <a:ext cx="2895600" cy="3208571"/>
          </a:xfrm>
          <a:prstGeom prst="rect">
            <a:avLst/>
          </a:prstGeom>
        </p:spPr>
        <p:txBody>
          <a:bodyPr wrap="square">
            <a:spAutoFit/>
          </a:bodyPr>
          <a:lstStyle/>
          <a:p>
            <a:pPr>
              <a:lnSpc>
                <a:spcPct val="125000"/>
              </a:lnSpc>
              <a:spcBef>
                <a:spcPts val="600"/>
              </a:spcBef>
              <a:buClrTx/>
              <a:buFont typeface="Wingdings" panose="05000000000000000000" pitchFamily="2" charset="2"/>
              <a:buChar char="Ø"/>
            </a:pPr>
            <a:r>
              <a:rPr lang="en-US" altLang="zh-CN" sz="1800" b="1" dirty="0"/>
              <a:t>  </a:t>
            </a:r>
            <a:r>
              <a:rPr lang="en-US" altLang="zh-CN" sz="1800" dirty="0">
                <a:latin typeface="Times New Roman" panose="02020603050405020304" pitchFamily="18" charset="0"/>
                <a:cs typeface="Times New Roman" panose="02020603050405020304" pitchFamily="18" charset="0"/>
              </a:rPr>
              <a:t>IKEA uses sustainable forestry techniques, which means that the minimalist yet stylish nightstand you just bought didn’t cost the planet a piece of a rainforest. The company is also investing in solar and wind energy to an unprecedented degree.</a:t>
            </a:r>
            <a:endParaRPr lang="en-US" altLang="zh-CN"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118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7" name="Rectangle 2"/>
          <p:cNvSpPr txBox="1">
            <a:spLocks noChangeArrowheads="1"/>
          </p:cNvSpPr>
          <p:nvPr/>
        </p:nvSpPr>
        <p:spPr bwMode="auto">
          <a:xfrm>
            <a:off x="2514600" y="287115"/>
            <a:ext cx="6324600" cy="70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153399"/>
                </a:solidFill>
                <a:latin typeface="+mj-lt"/>
                <a:ea typeface="+mj-ea"/>
                <a:cs typeface="+mj-cs"/>
              </a:defRPr>
            </a:lvl1pPr>
            <a:lvl2pPr algn="ctr" rtl="0" eaLnBrk="1" fontAlgn="base" hangingPunct="1">
              <a:spcBef>
                <a:spcPct val="0"/>
              </a:spcBef>
              <a:spcAft>
                <a:spcPct val="0"/>
              </a:spcAft>
              <a:defRPr sz="4400">
                <a:solidFill>
                  <a:srgbClr val="153399"/>
                </a:solidFill>
                <a:latin typeface="Times" charset="0"/>
              </a:defRPr>
            </a:lvl2pPr>
            <a:lvl3pPr algn="ctr" rtl="0" eaLnBrk="1" fontAlgn="base" hangingPunct="1">
              <a:spcBef>
                <a:spcPct val="0"/>
              </a:spcBef>
              <a:spcAft>
                <a:spcPct val="0"/>
              </a:spcAft>
              <a:defRPr sz="4400">
                <a:solidFill>
                  <a:srgbClr val="153399"/>
                </a:solidFill>
                <a:latin typeface="Times" charset="0"/>
              </a:defRPr>
            </a:lvl3pPr>
            <a:lvl4pPr algn="ctr" rtl="0" eaLnBrk="1" fontAlgn="base" hangingPunct="1">
              <a:spcBef>
                <a:spcPct val="0"/>
              </a:spcBef>
              <a:spcAft>
                <a:spcPct val="0"/>
              </a:spcAft>
              <a:defRPr sz="4400">
                <a:solidFill>
                  <a:srgbClr val="153399"/>
                </a:solidFill>
                <a:latin typeface="Times" charset="0"/>
              </a:defRPr>
            </a:lvl4pPr>
            <a:lvl5pPr algn="ctr" rtl="0" eaLnBrk="1" fontAlgn="base" hangingPunct="1">
              <a:spcBef>
                <a:spcPct val="0"/>
              </a:spcBef>
              <a:spcAft>
                <a:spcPct val="0"/>
              </a:spcAft>
              <a:defRPr sz="4400">
                <a:solidFill>
                  <a:srgbClr val="153399"/>
                </a:solidFill>
                <a:latin typeface="Times" charset="0"/>
              </a:defRPr>
            </a:lvl5pPr>
            <a:lvl6pPr marL="457200" algn="ctr" rtl="0" eaLnBrk="1" fontAlgn="base" hangingPunct="1">
              <a:spcBef>
                <a:spcPct val="0"/>
              </a:spcBef>
              <a:spcAft>
                <a:spcPct val="0"/>
              </a:spcAft>
              <a:defRPr sz="4400">
                <a:solidFill>
                  <a:srgbClr val="153399"/>
                </a:solidFill>
                <a:latin typeface="Times" charset="0"/>
              </a:defRPr>
            </a:lvl6pPr>
            <a:lvl7pPr marL="914400" algn="ctr" rtl="0" eaLnBrk="1" fontAlgn="base" hangingPunct="1">
              <a:spcBef>
                <a:spcPct val="0"/>
              </a:spcBef>
              <a:spcAft>
                <a:spcPct val="0"/>
              </a:spcAft>
              <a:defRPr sz="4400">
                <a:solidFill>
                  <a:srgbClr val="153399"/>
                </a:solidFill>
                <a:latin typeface="Times" charset="0"/>
              </a:defRPr>
            </a:lvl7pPr>
            <a:lvl8pPr marL="1371600" algn="ctr" rtl="0" eaLnBrk="1" fontAlgn="base" hangingPunct="1">
              <a:spcBef>
                <a:spcPct val="0"/>
              </a:spcBef>
              <a:spcAft>
                <a:spcPct val="0"/>
              </a:spcAft>
              <a:defRPr sz="4400">
                <a:solidFill>
                  <a:srgbClr val="153399"/>
                </a:solidFill>
                <a:latin typeface="Times" charset="0"/>
              </a:defRPr>
            </a:lvl8pPr>
            <a:lvl9pPr marL="1828800" algn="ctr" rtl="0" eaLnBrk="1" fontAlgn="base" hangingPunct="1">
              <a:spcBef>
                <a:spcPct val="0"/>
              </a:spcBef>
              <a:spcAft>
                <a:spcPct val="0"/>
              </a:spcAft>
              <a:defRPr sz="4400">
                <a:solidFill>
                  <a:srgbClr val="153399"/>
                </a:solidFill>
                <a:latin typeface="Times" charset="0"/>
              </a:defRPr>
            </a:lvl9pPr>
          </a:lstStyle>
          <a:p>
            <a:pPr algn="l"/>
            <a:r>
              <a:rPr lang="en-US" sz="3200" b="1" i="1" kern="0" dirty="0">
                <a:solidFill>
                  <a:srgbClr val="0000FF"/>
                </a:solidFill>
                <a:effectLst>
                  <a:outerShdw blurRad="38100" dist="38100" dir="2700000" algn="tl">
                    <a:srgbClr val="000000">
                      <a:alpha val="43137"/>
                    </a:srgbClr>
                  </a:outerShdw>
                </a:effectLst>
              </a:rPr>
              <a:t>Green Supply Chain and Logistics</a:t>
            </a:r>
            <a:endParaRPr lang="en-US" altLang="en-US" sz="3200" b="1" i="1" kern="0" dirty="0">
              <a:solidFill>
                <a:srgbClr val="0000FF"/>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28</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3" name="Rectangle 3">
            <a:extLst>
              <a:ext uri="{FF2B5EF4-FFF2-40B4-BE49-F238E27FC236}">
                <a16:creationId xmlns="" xmlns:a16="http://schemas.microsoft.com/office/drawing/2014/main" id="{52A0B317-4819-4188-849F-D74390B243E5}"/>
              </a:ext>
            </a:extLst>
          </p:cNvPr>
          <p:cNvSpPr txBox="1">
            <a:spLocks noChangeArrowheads="1"/>
          </p:cNvSpPr>
          <p:nvPr/>
        </p:nvSpPr>
        <p:spPr bwMode="auto">
          <a:xfrm>
            <a:off x="2286000" y="1066800"/>
            <a:ext cx="6553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3"/>
              </a:buBlip>
            </a:pPr>
            <a:r>
              <a:rPr lang="en-US" altLang="zh-CN" sz="1800" b="1" i="1" dirty="0">
                <a:solidFill>
                  <a:srgbClr val="A50021"/>
                </a:solidFill>
              </a:rPr>
              <a:t>Logistics Trends, Challenges, and Needs for Further research</a:t>
            </a:r>
          </a:p>
          <a:p>
            <a:pPr marL="720000">
              <a:lnSpc>
                <a:spcPct val="125000"/>
              </a:lnSpc>
              <a:spcBef>
                <a:spcPts val="1200"/>
              </a:spcBef>
              <a:buClrTx/>
              <a:buFont typeface="Wingdings" panose="05000000000000000000" pitchFamily="2" charset="2"/>
              <a:buChar char="Ø"/>
            </a:pPr>
            <a:r>
              <a:rPr lang="en-US" altLang="zh-CN" sz="1800" dirty="0">
                <a:solidFill>
                  <a:schemeClr val="tx1"/>
                </a:solidFill>
                <a:latin typeface="Times New Roman" panose="02020603050405020304" pitchFamily="18" charset="0"/>
                <a:cs typeface="Times New Roman" panose="02020603050405020304" pitchFamily="18" charset="0"/>
              </a:rPr>
              <a:t>Sustainable logistics and transport solutions are vital for societal acceptance. Challenges arise from a competitive environment, social or ecological concerns, as well as deficits in knowledge transfer or integrated ICT applications.</a:t>
            </a:r>
          </a:p>
          <a:p>
            <a:pPr marL="720000">
              <a:lnSpc>
                <a:spcPct val="125000"/>
              </a:lnSpc>
              <a:spcBef>
                <a:spcPts val="0"/>
              </a:spcBef>
              <a:buClrTx/>
              <a:buFont typeface="+mj-lt"/>
              <a:buAutoNum type="arabicPeriod"/>
            </a:pPr>
            <a:r>
              <a:rPr lang="en-US" altLang="zh-CN" sz="1800" dirty="0">
                <a:solidFill>
                  <a:schemeClr val="tx1"/>
                </a:solidFill>
                <a:latin typeface="Times New Roman" panose="02020603050405020304" pitchFamily="18" charset="0"/>
                <a:cs typeface="Times New Roman" panose="02020603050405020304" pitchFamily="18" charset="0"/>
              </a:rPr>
              <a:t>Globalization and logistics;</a:t>
            </a:r>
          </a:p>
          <a:p>
            <a:pPr marL="720000">
              <a:lnSpc>
                <a:spcPct val="125000"/>
              </a:lnSpc>
              <a:spcBef>
                <a:spcPts val="0"/>
              </a:spcBef>
              <a:buClrTx/>
              <a:buFont typeface="+mj-lt"/>
              <a:buAutoNum type="arabicPeriod"/>
            </a:pPr>
            <a:r>
              <a:rPr lang="en-US" altLang="zh-CN" sz="1800" dirty="0">
                <a:solidFill>
                  <a:schemeClr val="tx1"/>
                </a:solidFill>
                <a:latin typeface="Times New Roman" panose="02020603050405020304" pitchFamily="18" charset="0"/>
                <a:cs typeface="Times New Roman" panose="02020603050405020304" pitchFamily="18" charset="0"/>
              </a:rPr>
              <a:t>Demography and logistics;</a:t>
            </a:r>
          </a:p>
          <a:p>
            <a:pPr marL="720000">
              <a:lnSpc>
                <a:spcPct val="125000"/>
              </a:lnSpc>
              <a:spcBef>
                <a:spcPts val="0"/>
              </a:spcBef>
              <a:buClrTx/>
              <a:buAutoNum type="arabicPeriod"/>
            </a:pPr>
            <a:r>
              <a:rPr lang="en-US" altLang="zh-CN" sz="1800" dirty="0">
                <a:solidFill>
                  <a:schemeClr val="tx1"/>
                </a:solidFill>
                <a:latin typeface="Times New Roman" panose="02020603050405020304" pitchFamily="18" charset="0"/>
                <a:cs typeface="Times New Roman" panose="02020603050405020304" pitchFamily="18" charset="0"/>
              </a:rPr>
              <a:t>Energy and logistics;</a:t>
            </a:r>
          </a:p>
          <a:p>
            <a:pPr marL="720000">
              <a:lnSpc>
                <a:spcPct val="125000"/>
              </a:lnSpc>
              <a:spcBef>
                <a:spcPts val="0"/>
              </a:spcBef>
              <a:buClrTx/>
              <a:buAutoNum type="arabicPeriod"/>
            </a:pPr>
            <a:r>
              <a:rPr lang="en-US" altLang="zh-CN" sz="1800" dirty="0">
                <a:solidFill>
                  <a:schemeClr val="tx1"/>
                </a:solidFill>
                <a:latin typeface="Times New Roman" panose="02020603050405020304" pitchFamily="18" charset="0"/>
                <a:cs typeface="Times New Roman" panose="02020603050405020304" pitchFamily="18" charset="0"/>
              </a:rPr>
              <a:t>Information technology, the internet and logistics.</a:t>
            </a:r>
          </a:p>
        </p:txBody>
      </p:sp>
      <p:pic>
        <p:nvPicPr>
          <p:cNvPr id="14" name="Picture 2" descr="Image result for sustainable logistics">
            <a:extLst>
              <a:ext uri="{FF2B5EF4-FFF2-40B4-BE49-F238E27FC236}">
                <a16:creationId xmlns="" xmlns:a16="http://schemas.microsoft.com/office/drawing/2014/main" id="{7E78C64A-E6C4-45EA-BFC4-7F5598BD6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506163"/>
            <a:ext cx="3657600" cy="189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401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7" name="Footer Placeholder 3">
            <a:extLst>
              <a:ext uri="{FF2B5EF4-FFF2-40B4-BE49-F238E27FC236}">
                <a16:creationId xmlns="" xmlns:a16="http://schemas.microsoft.com/office/drawing/2014/main" id="{3AE5A3EC-8C76-417E-B779-9FDDDDE9C332}"/>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8" name="Slide Number Placeholder 2">
            <a:extLst>
              <a:ext uri="{FF2B5EF4-FFF2-40B4-BE49-F238E27FC236}">
                <a16:creationId xmlns="" xmlns:a16="http://schemas.microsoft.com/office/drawing/2014/main" id="{E099CAD3-7E71-4332-A4D3-173EA8267E4C}"/>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29</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3" name="Rectangle 3">
            <a:extLst>
              <a:ext uri="{FF2B5EF4-FFF2-40B4-BE49-F238E27FC236}">
                <a16:creationId xmlns="" xmlns:a16="http://schemas.microsoft.com/office/drawing/2014/main" id="{2014031E-F6F2-4565-A5A0-271469261A11}"/>
              </a:ext>
            </a:extLst>
          </p:cNvPr>
          <p:cNvSpPr txBox="1">
            <a:spLocks noChangeArrowheads="1"/>
          </p:cNvSpPr>
          <p:nvPr/>
        </p:nvSpPr>
        <p:spPr bwMode="auto">
          <a:xfrm>
            <a:off x="2286000" y="152400"/>
            <a:ext cx="6553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4"/>
              </a:buBlip>
            </a:pPr>
            <a:r>
              <a:rPr lang="en-US" altLang="zh-CN" sz="1800" b="1" i="1" dirty="0">
                <a:solidFill>
                  <a:srgbClr val="A50021"/>
                </a:solidFill>
              </a:rPr>
              <a:t>Business Models for Advanced ICT in Logistics</a:t>
            </a:r>
          </a:p>
          <a:p>
            <a:pPr marL="720000">
              <a:lnSpc>
                <a:spcPct val="125000"/>
              </a:lnSpc>
              <a:spcBef>
                <a:spcPts val="1200"/>
              </a:spcBef>
              <a:buClrTx/>
              <a:buFont typeface="Wingdings" panose="05000000000000000000" pitchFamily="2" charset="2"/>
              <a:buChar char="Ø"/>
            </a:pPr>
            <a:r>
              <a:rPr lang="en-US" altLang="zh-CN" sz="1800" dirty="0">
                <a:solidFill>
                  <a:schemeClr val="tx1"/>
                </a:solidFill>
                <a:latin typeface="Times New Roman" panose="02020603050405020304" pitchFamily="18" charset="0"/>
                <a:cs typeface="Times New Roman" panose="02020603050405020304" pitchFamily="18" charset="0"/>
              </a:rPr>
              <a:t>How </a:t>
            </a:r>
            <a:r>
              <a:rPr lang="en-US" altLang="zh-CN" sz="1800" dirty="0" smtClean="0">
                <a:solidFill>
                  <a:schemeClr val="tx1"/>
                </a:solidFill>
                <a:latin typeface="Times New Roman" panose="02020603050405020304" pitchFamily="18" charset="0"/>
                <a:cs typeface="Times New Roman" panose="02020603050405020304" pitchFamily="18" charset="0"/>
              </a:rPr>
              <a:t>can ICT </a:t>
            </a:r>
            <a:r>
              <a:rPr lang="en-US" altLang="zh-CN" sz="1800" dirty="0">
                <a:solidFill>
                  <a:schemeClr val="tx1"/>
                </a:solidFill>
                <a:latin typeface="Times New Roman" panose="02020603050405020304" pitchFamily="18" charset="0"/>
                <a:cs typeface="Times New Roman" panose="02020603050405020304" pitchFamily="18" charset="0"/>
              </a:rPr>
              <a:t>together with an innovative business approach </a:t>
            </a:r>
            <a:r>
              <a:rPr lang="en-US" altLang="zh-CN" sz="1800" dirty="0" smtClean="0">
                <a:solidFill>
                  <a:schemeClr val="tx1"/>
                </a:solidFill>
                <a:latin typeface="Times New Roman" panose="02020603050405020304" pitchFamily="18" charset="0"/>
                <a:cs typeface="Times New Roman" panose="02020603050405020304" pitchFamily="18" charset="0"/>
              </a:rPr>
              <a:t>enhance </a:t>
            </a:r>
            <a:r>
              <a:rPr lang="en-US" altLang="zh-CN" sz="1800" dirty="0">
                <a:solidFill>
                  <a:schemeClr val="tx1"/>
                </a:solidFill>
                <a:latin typeface="Times New Roman" panose="02020603050405020304" pitchFamily="18" charset="0"/>
                <a:cs typeface="Times New Roman" panose="02020603050405020304" pitchFamily="18" charset="0"/>
              </a:rPr>
              <a:t>supply chains? The focus of the business models is on the key elements that characterize the value-creation links between the involved actors in the Logistics Reference Value Chain.                              </a:t>
            </a:r>
            <a:r>
              <a:rPr lang="en-US" altLang="zh-CN" sz="1800" dirty="0">
                <a:solidFill>
                  <a:srgbClr val="0000FF"/>
                </a:solidFill>
                <a:latin typeface="Times New Roman" panose="02020603050405020304" pitchFamily="18" charset="0"/>
                <a:cs typeface="Times New Roman" panose="02020603050405020304" pitchFamily="18" charset="0"/>
              </a:rPr>
              <a:t>—— </a:t>
            </a:r>
            <a:r>
              <a:rPr lang="en-US" altLang="zh-CN" sz="1800" dirty="0">
                <a:solidFill>
                  <a:srgbClr val="0000FF"/>
                </a:solidFill>
              </a:rPr>
              <a:t>Boschian, &amp; </a:t>
            </a:r>
            <a:r>
              <a:rPr lang="en-US" altLang="zh-CN" sz="1800" dirty="0" err="1">
                <a:solidFill>
                  <a:srgbClr val="0000FF"/>
                </a:solidFill>
              </a:rPr>
              <a:t>Paganelli</a:t>
            </a:r>
            <a:r>
              <a:rPr lang="en-US" altLang="zh-CN" sz="1800" dirty="0">
                <a:solidFill>
                  <a:srgbClr val="0000FF"/>
                </a:solidFill>
              </a:rPr>
              <a:t>, (2016)</a:t>
            </a:r>
            <a:endParaRPr lang="en-US" altLang="zh-CN" sz="1800" dirty="0">
              <a:solidFill>
                <a:srgbClr val="0000FF"/>
              </a:solidFill>
              <a:latin typeface="Times New Roman" panose="02020603050405020304" pitchFamily="18" charset="0"/>
              <a:cs typeface="Times New Roman" panose="02020603050405020304" pitchFamily="18" charset="0"/>
            </a:endParaRPr>
          </a:p>
          <a:p>
            <a:pPr marL="720000">
              <a:lnSpc>
                <a:spcPct val="125000"/>
              </a:lnSpc>
              <a:spcBef>
                <a:spcPts val="0"/>
              </a:spcBef>
              <a:buClrTx/>
              <a:buFont typeface="+mj-lt"/>
              <a:buAutoNum type="arabicPeriod"/>
            </a:pPr>
            <a:r>
              <a:rPr lang="en-US" altLang="zh-CN" sz="1800" dirty="0">
                <a:solidFill>
                  <a:schemeClr val="tx1"/>
                </a:solidFill>
                <a:latin typeface="Times New Roman" panose="02020603050405020304" pitchFamily="18" charset="0"/>
                <a:cs typeface="Times New Roman" panose="02020603050405020304" pitchFamily="18" charset="0"/>
              </a:rPr>
              <a:t>Logistics connectivity and interoperability;</a:t>
            </a:r>
          </a:p>
          <a:p>
            <a:pPr marL="720000">
              <a:lnSpc>
                <a:spcPct val="125000"/>
              </a:lnSpc>
              <a:spcBef>
                <a:spcPts val="0"/>
              </a:spcBef>
              <a:buClrTx/>
              <a:buAutoNum type="arabicPeriod"/>
            </a:pPr>
            <a:r>
              <a:rPr lang="en-US" altLang="zh-CN" sz="1800" dirty="0">
                <a:solidFill>
                  <a:schemeClr val="tx1"/>
                </a:solidFill>
                <a:latin typeface="Times New Roman" panose="02020603050405020304" pitchFamily="18" charset="0"/>
                <a:cs typeface="Times New Roman" panose="02020603050405020304" pitchFamily="18" charset="0"/>
              </a:rPr>
              <a:t>Planning and decision support;</a:t>
            </a:r>
          </a:p>
          <a:p>
            <a:pPr marL="720000">
              <a:lnSpc>
                <a:spcPct val="125000"/>
              </a:lnSpc>
              <a:spcBef>
                <a:spcPts val="0"/>
              </a:spcBef>
              <a:buClrTx/>
              <a:buAutoNum type="arabicPeriod"/>
            </a:pPr>
            <a:r>
              <a:rPr lang="en-US" altLang="zh-CN" sz="1800" dirty="0">
                <a:solidFill>
                  <a:schemeClr val="tx1"/>
                </a:solidFill>
                <a:latin typeface="Times New Roman" panose="02020603050405020304" pitchFamily="18" charset="0"/>
                <a:cs typeface="Times New Roman" panose="02020603050405020304" pitchFamily="18" charset="0"/>
              </a:rPr>
              <a:t>Actors in logistics value chain;</a:t>
            </a:r>
          </a:p>
          <a:p>
            <a:pPr marL="720000">
              <a:lnSpc>
                <a:spcPct val="125000"/>
              </a:lnSpc>
              <a:spcBef>
                <a:spcPts val="0"/>
              </a:spcBef>
              <a:buClrTx/>
              <a:buAutoNum type="arabicPeriod"/>
            </a:pPr>
            <a:r>
              <a:rPr lang="en-US" altLang="zh-CN" sz="1800" dirty="0">
                <a:solidFill>
                  <a:schemeClr val="tx1"/>
                </a:solidFill>
                <a:latin typeface="Times New Roman" panose="02020603050405020304" pitchFamily="18" charset="0"/>
                <a:cs typeface="Times New Roman" panose="02020603050405020304" pitchFamily="18" charset="0"/>
              </a:rPr>
              <a:t>Value delivered by ICT innovations.</a:t>
            </a:r>
          </a:p>
        </p:txBody>
      </p:sp>
      <p:pic>
        <p:nvPicPr>
          <p:cNvPr id="14" name="Picture 13">
            <a:extLst>
              <a:ext uri="{FF2B5EF4-FFF2-40B4-BE49-F238E27FC236}">
                <a16:creationId xmlns="" xmlns:a16="http://schemas.microsoft.com/office/drawing/2014/main" id="{0636A9EE-AA42-4502-A874-561505685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3962400"/>
            <a:ext cx="4218015" cy="2281238"/>
          </a:xfrm>
          <a:prstGeom prst="rect">
            <a:avLst/>
          </a:prstGeom>
        </p:spPr>
      </p:pic>
    </p:spTree>
    <p:extLst>
      <p:ext uri="{BB962C8B-B14F-4D97-AF65-F5344CB8AC3E}">
        <p14:creationId xmlns:p14="http://schemas.microsoft.com/office/powerpoint/2010/main" val="1566155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209800" y="304800"/>
            <a:ext cx="6553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spcBef>
                <a:spcPts val="600"/>
              </a:spcBef>
              <a:buBlip>
                <a:blip r:embed="rId3"/>
              </a:buBlip>
            </a:pPr>
            <a:r>
              <a:rPr lang="en-US" altLang="zh-CN" sz="1800" b="1" i="1" dirty="0">
                <a:solidFill>
                  <a:schemeClr val="tx1"/>
                </a:solidFill>
              </a:rPr>
              <a:t>Smart Manufacturing </a:t>
            </a:r>
            <a:r>
              <a:rPr lang="en-US" altLang="zh-CN" sz="1800" b="1" i="1" dirty="0" smtClean="0">
                <a:solidFill>
                  <a:schemeClr val="tx1"/>
                </a:solidFill>
              </a:rPr>
              <a:t>is defined as </a:t>
            </a:r>
            <a:r>
              <a:rPr lang="en-US" altLang="zh-CN" sz="1800" b="1" i="1" dirty="0">
                <a:solidFill>
                  <a:schemeClr val="tx1"/>
                </a:solidFill>
              </a:rPr>
              <a:t>“</a:t>
            </a:r>
            <a:r>
              <a:rPr lang="en-US" altLang="zh-CN" sz="1800" b="1" i="1" dirty="0">
                <a:solidFill>
                  <a:srgbClr val="FF0000"/>
                </a:solidFill>
              </a:rPr>
              <a:t>fully-integrated, collaborative manufacturing systems that respond in real time to meet changing demands and conditions in the factory, in the supply network, and in customer needs.</a:t>
            </a:r>
            <a:r>
              <a:rPr lang="en-US" altLang="zh-CN" sz="1800" b="1" i="1" dirty="0">
                <a:solidFill>
                  <a:schemeClr val="tx1"/>
                </a:solidFill>
              </a:rPr>
              <a:t>”</a:t>
            </a:r>
            <a:r>
              <a:rPr lang="en-US" altLang="zh-CN" sz="1800" dirty="0">
                <a:solidFill>
                  <a:srgbClr val="0000FF"/>
                </a:solidFill>
              </a:rPr>
              <a:t>—— Kang, et al. (2016)</a:t>
            </a:r>
          </a:p>
          <a:p>
            <a:pPr marL="0" indent="0">
              <a:lnSpc>
                <a:spcPct val="125000"/>
              </a:lnSpc>
              <a:spcBef>
                <a:spcPts val="600"/>
              </a:spcBef>
              <a:buNone/>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r>
              <a:rPr lang="en-US" altLang="zh-CN" sz="1800" dirty="0">
                <a:solidFill>
                  <a:schemeClr val="tx1"/>
                </a:solidFill>
                <a:latin typeface="Times New Roman" panose="02020603050405020304" pitchFamily="18" charset="0"/>
                <a:cs typeface="Times New Roman" panose="02020603050405020304" pitchFamily="18" charset="0"/>
              </a:rPr>
              <a:t>Smart Manufacturing aims for a </a:t>
            </a:r>
            <a:r>
              <a:rPr lang="en-US" altLang="zh-CN" sz="1800" b="1" dirty="0">
                <a:solidFill>
                  <a:schemeClr val="tx1"/>
                </a:solidFill>
                <a:latin typeface="Times New Roman" panose="02020603050405020304" pitchFamily="18" charset="0"/>
                <a:cs typeface="Times New Roman" panose="02020603050405020304" pitchFamily="18" charset="0"/>
              </a:rPr>
              <a:t>sustainable growth </a:t>
            </a:r>
            <a:r>
              <a:rPr lang="en-US" altLang="zh-CN" sz="1800" dirty="0">
                <a:solidFill>
                  <a:schemeClr val="tx1"/>
                </a:solidFill>
                <a:latin typeface="Times New Roman" panose="02020603050405020304" pitchFamily="18" charset="0"/>
                <a:cs typeface="Times New Roman" panose="02020603050405020304" pitchFamily="18" charset="0"/>
              </a:rPr>
              <a:t>via management of major manufacturing factors, such as productivity, quality, delivery, and flexibility based on technology convergence and various elements over societies, humans, and environment.</a:t>
            </a: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3</a:t>
            </a:fld>
            <a:endParaRPr lang="en-US" altLang="en-US" b="1" dirty="0">
              <a:solidFill>
                <a:srgbClr val="A50021"/>
              </a:solidFill>
              <a:latin typeface="Times New Roman" panose="02020603050405020304" pitchFamily="18" charset="0"/>
              <a:cs typeface="Times New Roman" panose="02020603050405020304" pitchFamily="18" charset="0"/>
            </a:endParaRPr>
          </a:p>
        </p:txBody>
      </p:sp>
      <p:pic>
        <p:nvPicPr>
          <p:cNvPr id="7" name="图片 1">
            <a:extLst>
              <a:ext uri="{FF2B5EF4-FFF2-40B4-BE49-F238E27FC236}">
                <a16:creationId xmlns="" xmlns:a16="http://schemas.microsoft.com/office/drawing/2014/main" id="{E4367873-61C0-4453-8D48-33A6E6C68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828800"/>
            <a:ext cx="5448577" cy="2819400"/>
          </a:xfrm>
          <a:prstGeom prst="rect">
            <a:avLst/>
          </a:prstGeom>
        </p:spPr>
      </p:pic>
    </p:spTree>
    <p:extLst>
      <p:ext uri="{BB962C8B-B14F-4D97-AF65-F5344CB8AC3E}">
        <p14:creationId xmlns:p14="http://schemas.microsoft.com/office/powerpoint/2010/main" val="3958626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7" name="Footer Placeholder 3">
            <a:extLst>
              <a:ext uri="{FF2B5EF4-FFF2-40B4-BE49-F238E27FC236}">
                <a16:creationId xmlns="" xmlns:a16="http://schemas.microsoft.com/office/drawing/2014/main" id="{754AB489-2A43-4709-AF40-39D61AA58861}"/>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8" name="Slide Number Placeholder 2">
            <a:extLst>
              <a:ext uri="{FF2B5EF4-FFF2-40B4-BE49-F238E27FC236}">
                <a16:creationId xmlns="" xmlns:a16="http://schemas.microsoft.com/office/drawing/2014/main" id="{22B7832D-A12E-4E5A-99BB-872F1017AEA0}"/>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30</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1" name="Rectangle 3">
            <a:extLst>
              <a:ext uri="{FF2B5EF4-FFF2-40B4-BE49-F238E27FC236}">
                <a16:creationId xmlns="" xmlns:a16="http://schemas.microsoft.com/office/drawing/2014/main" id="{4C839EB8-7793-4B7D-9EA0-5F0D34247924}"/>
              </a:ext>
            </a:extLst>
          </p:cNvPr>
          <p:cNvSpPr txBox="1">
            <a:spLocks noChangeArrowheads="1"/>
          </p:cNvSpPr>
          <p:nvPr/>
        </p:nvSpPr>
        <p:spPr bwMode="auto">
          <a:xfrm>
            <a:off x="2286000" y="533400"/>
            <a:ext cx="6553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4"/>
              </a:buBlip>
            </a:pPr>
            <a:r>
              <a:rPr lang="en-US" altLang="zh-CN" sz="1800" b="1" i="1" dirty="0">
                <a:solidFill>
                  <a:srgbClr val="A50021"/>
                </a:solidFill>
              </a:rPr>
              <a:t>Future-Proofing Supply Chains</a:t>
            </a:r>
          </a:p>
          <a:p>
            <a:pPr marL="720000">
              <a:lnSpc>
                <a:spcPct val="125000"/>
              </a:lnSpc>
              <a:spcBef>
                <a:spcPts val="1200"/>
              </a:spcBef>
              <a:buClrTx/>
              <a:buFont typeface="Wingdings" panose="05000000000000000000" pitchFamily="2" charset="2"/>
              <a:buChar char="Ø"/>
            </a:pPr>
            <a:r>
              <a:rPr lang="en-US" altLang="zh-CN" sz="1800" dirty="0">
                <a:solidFill>
                  <a:schemeClr val="tx1"/>
                </a:solidFill>
                <a:latin typeface="Times New Roman" panose="02020603050405020304" pitchFamily="18" charset="0"/>
                <a:cs typeface="Times New Roman" panose="02020603050405020304" pitchFamily="18" charset="0"/>
              </a:rPr>
              <a:t>Due to the rapidly changing environment and the changing customer behavior, companies will have to rethink the way they deliver their products and services.</a:t>
            </a:r>
          </a:p>
          <a:p>
            <a:pPr marL="720000">
              <a:lnSpc>
                <a:spcPct val="125000"/>
              </a:lnSpc>
              <a:spcBef>
                <a:spcPts val="0"/>
              </a:spcBef>
              <a:buClrTx/>
              <a:buFont typeface="+mj-lt"/>
              <a:buAutoNum type="arabicPeriod"/>
            </a:pPr>
            <a:r>
              <a:rPr lang="en-US" altLang="zh-CN" sz="1800" dirty="0">
                <a:solidFill>
                  <a:schemeClr val="tx1"/>
                </a:solidFill>
                <a:latin typeface="Times New Roman" panose="02020603050405020304" pitchFamily="18" charset="0"/>
                <a:cs typeface="Times New Roman" panose="02020603050405020304" pitchFamily="18" charset="0"/>
              </a:rPr>
              <a:t>Changing environment;</a:t>
            </a:r>
          </a:p>
          <a:p>
            <a:pPr marL="720000">
              <a:lnSpc>
                <a:spcPct val="125000"/>
              </a:lnSpc>
              <a:spcBef>
                <a:spcPts val="0"/>
              </a:spcBef>
              <a:buClrTx/>
              <a:buAutoNum type="arabicPeriod"/>
            </a:pPr>
            <a:r>
              <a:rPr lang="en-US" altLang="zh-CN" sz="1800" dirty="0">
                <a:solidFill>
                  <a:schemeClr val="tx1"/>
                </a:solidFill>
                <a:latin typeface="Times New Roman" panose="02020603050405020304" pitchFamily="18" charset="0"/>
                <a:cs typeface="Times New Roman" panose="02020603050405020304" pitchFamily="18" charset="0"/>
              </a:rPr>
              <a:t>Changing consumer behavior;</a:t>
            </a:r>
          </a:p>
          <a:p>
            <a:pPr marL="720000">
              <a:lnSpc>
                <a:spcPct val="125000"/>
              </a:lnSpc>
              <a:spcBef>
                <a:spcPts val="0"/>
              </a:spcBef>
              <a:buClrTx/>
              <a:buAutoNum type="arabicPeriod"/>
            </a:pPr>
            <a:r>
              <a:rPr lang="en-US" altLang="zh-CN" sz="1800" dirty="0">
                <a:solidFill>
                  <a:schemeClr val="tx1"/>
                </a:solidFill>
                <a:latin typeface="Times New Roman" panose="02020603050405020304" pitchFamily="18" charset="0"/>
                <a:cs typeface="Times New Roman" panose="02020603050405020304" pitchFamily="18" charset="0"/>
              </a:rPr>
              <a:t>Changing logistics;</a:t>
            </a:r>
          </a:p>
          <a:p>
            <a:pPr marL="720000">
              <a:lnSpc>
                <a:spcPct val="125000"/>
              </a:lnSpc>
              <a:spcBef>
                <a:spcPts val="0"/>
              </a:spcBef>
              <a:buClrTx/>
              <a:buAutoNum type="arabicPeriod"/>
            </a:pPr>
            <a:r>
              <a:rPr lang="en-US" altLang="zh-CN" sz="1800" dirty="0">
                <a:solidFill>
                  <a:schemeClr val="tx1"/>
                </a:solidFill>
                <a:latin typeface="Times New Roman" panose="02020603050405020304" pitchFamily="18" charset="0"/>
                <a:cs typeface="Times New Roman" panose="02020603050405020304" pitchFamily="18" charset="0"/>
              </a:rPr>
              <a:t>Future-proofing diagnosis of the supply chain.</a:t>
            </a:r>
          </a:p>
        </p:txBody>
      </p:sp>
      <p:pic>
        <p:nvPicPr>
          <p:cNvPr id="12" name="Picture 2" descr="Image result for future proofing supply chain">
            <a:extLst>
              <a:ext uri="{FF2B5EF4-FFF2-40B4-BE49-F238E27FC236}">
                <a16:creationId xmlns="" xmlns:a16="http://schemas.microsoft.com/office/drawing/2014/main" id="{B3B2CCC0-D67D-4B38-A63C-9124FECD7A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0065" y="3810000"/>
            <a:ext cx="636507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87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12" name="Footer Placeholder 3">
            <a:extLst>
              <a:ext uri="{FF2B5EF4-FFF2-40B4-BE49-F238E27FC236}">
                <a16:creationId xmlns="" xmlns:a16="http://schemas.microsoft.com/office/drawing/2014/main" id="{52ACF701-42D5-47F1-8995-D925F45E5476}"/>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3" name="Slide Number Placeholder 2">
            <a:extLst>
              <a:ext uri="{FF2B5EF4-FFF2-40B4-BE49-F238E27FC236}">
                <a16:creationId xmlns="" xmlns:a16="http://schemas.microsoft.com/office/drawing/2014/main" id="{3D213837-9730-47C5-9B74-A0A8F76E291A}"/>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31</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4" name="Rectangle 3">
            <a:extLst>
              <a:ext uri="{FF2B5EF4-FFF2-40B4-BE49-F238E27FC236}">
                <a16:creationId xmlns="" xmlns:a16="http://schemas.microsoft.com/office/drawing/2014/main" id="{376BC832-7FBC-4112-8C6A-D1E8180CFEB6}"/>
              </a:ext>
            </a:extLst>
          </p:cNvPr>
          <p:cNvSpPr txBox="1">
            <a:spLocks noChangeArrowheads="1"/>
          </p:cNvSpPr>
          <p:nvPr/>
        </p:nvSpPr>
        <p:spPr bwMode="auto">
          <a:xfrm>
            <a:off x="2286000" y="609600"/>
            <a:ext cx="6553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4"/>
              </a:buBlip>
            </a:pPr>
            <a:r>
              <a:rPr lang="en-US" altLang="zh-CN" sz="1800" b="1" i="1" dirty="0">
                <a:solidFill>
                  <a:srgbClr val="A50021"/>
                </a:solidFill>
              </a:rPr>
              <a:t>Supply Chain Network Design</a:t>
            </a:r>
          </a:p>
          <a:p>
            <a:pPr marL="720000">
              <a:lnSpc>
                <a:spcPct val="125000"/>
              </a:lnSpc>
              <a:spcBef>
                <a:spcPts val="1200"/>
              </a:spcBef>
              <a:buClrTx/>
              <a:buFont typeface="Wingdings" panose="05000000000000000000" pitchFamily="2" charset="2"/>
              <a:buChar char="Ø"/>
            </a:pPr>
            <a:r>
              <a:rPr lang="en-US" altLang="zh-CN" sz="1800" dirty="0">
                <a:solidFill>
                  <a:schemeClr val="tx1"/>
                </a:solidFill>
                <a:latin typeface="Times New Roman" panose="02020603050405020304" pitchFamily="18" charset="0"/>
                <a:cs typeface="Times New Roman" panose="02020603050405020304" pitchFamily="18" charset="0"/>
              </a:rPr>
              <a:t>There are some challenges affecting the supply chain: regulations and customs, fluctuation of prices, point-to point transfers, knowledge of local collaborators, strategic sourcing, logistics network, bullwhip effect, reliability, …</a:t>
            </a:r>
          </a:p>
          <a:p>
            <a:pPr marL="377100" indent="0">
              <a:lnSpc>
                <a:spcPct val="125000"/>
              </a:lnSpc>
              <a:spcBef>
                <a:spcPts val="0"/>
              </a:spcBef>
              <a:buClrTx/>
              <a:buNone/>
            </a:pPr>
            <a:r>
              <a:rPr lang="en-US" altLang="zh-CN" sz="1800" dirty="0">
                <a:solidFill>
                  <a:schemeClr val="tx1"/>
                </a:solidFill>
                <a:latin typeface="Times New Roman" panose="02020603050405020304" pitchFamily="18" charset="0"/>
                <a:cs typeface="Times New Roman" panose="02020603050405020304" pitchFamily="18" charset="0"/>
              </a:rPr>
              <a:t>                                                                 </a:t>
            </a:r>
            <a:r>
              <a:rPr lang="en-US" altLang="zh-CN" sz="1800" dirty="0">
                <a:solidFill>
                  <a:srgbClr val="0000FF"/>
                </a:solidFill>
                <a:latin typeface="Times New Roman" panose="02020603050405020304" pitchFamily="18" charset="0"/>
                <a:cs typeface="Times New Roman" panose="02020603050405020304" pitchFamily="18" charset="0"/>
              </a:rPr>
              <a:t>—— </a:t>
            </a:r>
            <a:r>
              <a:rPr lang="en-US" altLang="zh-CN" sz="1800" dirty="0">
                <a:solidFill>
                  <a:srgbClr val="0000FF"/>
                </a:solidFill>
              </a:rPr>
              <a:t>Wang, et al. (2011)</a:t>
            </a:r>
            <a:endParaRPr lang="en-US" altLang="zh-CN" sz="1800" dirty="0">
              <a:solidFill>
                <a:srgbClr val="0000FF"/>
              </a:solidFill>
              <a:latin typeface="Times New Roman" panose="02020603050405020304" pitchFamily="18" charset="0"/>
              <a:cs typeface="Times New Roman" panose="02020603050405020304" pitchFamily="18" charset="0"/>
            </a:endParaRPr>
          </a:p>
        </p:txBody>
      </p:sp>
      <p:sp>
        <p:nvSpPr>
          <p:cNvPr id="16" name="TextBox 5">
            <a:extLst>
              <a:ext uri="{FF2B5EF4-FFF2-40B4-BE49-F238E27FC236}">
                <a16:creationId xmlns="" xmlns:a16="http://schemas.microsoft.com/office/drawing/2014/main" id="{0BCD3477-4293-44DE-92F3-F950373EE5C2}"/>
              </a:ext>
            </a:extLst>
          </p:cNvPr>
          <p:cNvSpPr txBox="1"/>
          <p:nvPr/>
        </p:nvSpPr>
        <p:spPr>
          <a:xfrm>
            <a:off x="2514600" y="3468975"/>
            <a:ext cx="3200400" cy="216982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indent="-342000">
              <a:lnSpc>
                <a:spcPct val="125000"/>
              </a:lnSpc>
              <a:spcBef>
                <a:spcPts val="0"/>
              </a:spcBef>
              <a:buFont typeface="+mj-lt"/>
              <a:buAutoNum type="arabicPeriod"/>
            </a:pPr>
            <a:r>
              <a:rPr lang="en-US" altLang="zh-CN" sz="1800" dirty="0">
                <a:latin typeface="Times New Roman" panose="02020603050405020304" pitchFamily="18" charset="0"/>
                <a:cs typeface="Times New Roman" panose="02020603050405020304" pitchFamily="18" charset="0"/>
              </a:rPr>
              <a:t>Qualitative issues: customs and personnel;</a:t>
            </a:r>
          </a:p>
          <a:p>
            <a:pPr indent="-342000">
              <a:lnSpc>
                <a:spcPct val="125000"/>
              </a:lnSpc>
              <a:spcBef>
                <a:spcPts val="0"/>
              </a:spcBef>
              <a:buFont typeface="+mj-lt"/>
              <a:buAutoNum type="arabicPeriod"/>
            </a:pPr>
            <a:r>
              <a:rPr lang="en-US" altLang="zh-CN" sz="1800" dirty="0">
                <a:latin typeface="Times New Roman" panose="02020603050405020304" pitchFamily="18" charset="0"/>
                <a:cs typeface="Times New Roman" panose="02020603050405020304" pitchFamily="18" charset="0"/>
              </a:rPr>
              <a:t>Qualitative issues: Locations of industrial development zones; Effect in lead-time and cost;</a:t>
            </a:r>
          </a:p>
          <a:p>
            <a:pPr indent="-342000">
              <a:lnSpc>
                <a:spcPct val="125000"/>
              </a:lnSpc>
              <a:spcBef>
                <a:spcPts val="0"/>
              </a:spcBef>
              <a:buFont typeface="+mj-lt"/>
              <a:buAutoNum type="arabicPeriod"/>
            </a:pPr>
            <a:r>
              <a:rPr lang="en-US" altLang="zh-CN" sz="1800" dirty="0">
                <a:latin typeface="Times New Roman" panose="02020603050405020304" pitchFamily="18" charset="0"/>
                <a:cs typeface="Times New Roman" panose="02020603050405020304" pitchFamily="18" charset="0"/>
              </a:rPr>
              <a:t>Location of warehouses.</a:t>
            </a:r>
            <a:endParaRPr lang="en-US" sz="1800" dirty="0"/>
          </a:p>
        </p:txBody>
      </p:sp>
      <p:pic>
        <p:nvPicPr>
          <p:cNvPr id="17" name="Picture 2" descr="Image result for supply chain network design">
            <a:extLst>
              <a:ext uri="{FF2B5EF4-FFF2-40B4-BE49-F238E27FC236}">
                <a16:creationId xmlns="" xmlns:a16="http://schemas.microsoft.com/office/drawing/2014/main" id="{4E39CD75-30FE-4B26-A48F-81BCE0E9B6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048000"/>
            <a:ext cx="4186237" cy="279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508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286000" y="1541931"/>
            <a:ext cx="655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endParaRPr lang="en-US" sz="1800" dirty="0">
              <a:solidFill>
                <a:schemeClr val="tx1"/>
              </a:solidFill>
            </a:endParaRPr>
          </a:p>
        </p:txBody>
      </p:sp>
      <p:sp>
        <p:nvSpPr>
          <p:cNvPr id="8" name="Footer Placeholder 3">
            <a:extLst>
              <a:ext uri="{FF2B5EF4-FFF2-40B4-BE49-F238E27FC236}">
                <a16:creationId xmlns="" xmlns:a16="http://schemas.microsoft.com/office/drawing/2014/main" id="{48BFBB01-5ECC-441F-88A0-75727E4A8E02}"/>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72CDDDFC-97F9-4709-82CA-717AED9C993F}"/>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32</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1" name="Rectangle 2">
            <a:extLst>
              <a:ext uri="{FF2B5EF4-FFF2-40B4-BE49-F238E27FC236}">
                <a16:creationId xmlns="" xmlns:a16="http://schemas.microsoft.com/office/drawing/2014/main" id="{DF72F23C-89E9-4496-9318-473C8185DADE}"/>
              </a:ext>
            </a:extLst>
          </p:cNvPr>
          <p:cNvSpPr txBox="1">
            <a:spLocks noChangeArrowheads="1"/>
          </p:cNvSpPr>
          <p:nvPr/>
        </p:nvSpPr>
        <p:spPr bwMode="auto">
          <a:xfrm>
            <a:off x="2514600" y="380999"/>
            <a:ext cx="3581400" cy="70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153399"/>
                </a:solidFill>
                <a:latin typeface="+mj-lt"/>
                <a:ea typeface="+mj-ea"/>
                <a:cs typeface="+mj-cs"/>
              </a:defRPr>
            </a:lvl1pPr>
            <a:lvl2pPr algn="ctr" rtl="0" eaLnBrk="1" fontAlgn="base" hangingPunct="1">
              <a:spcBef>
                <a:spcPct val="0"/>
              </a:spcBef>
              <a:spcAft>
                <a:spcPct val="0"/>
              </a:spcAft>
              <a:defRPr sz="4400">
                <a:solidFill>
                  <a:srgbClr val="153399"/>
                </a:solidFill>
                <a:latin typeface="Times" charset="0"/>
              </a:defRPr>
            </a:lvl2pPr>
            <a:lvl3pPr algn="ctr" rtl="0" eaLnBrk="1" fontAlgn="base" hangingPunct="1">
              <a:spcBef>
                <a:spcPct val="0"/>
              </a:spcBef>
              <a:spcAft>
                <a:spcPct val="0"/>
              </a:spcAft>
              <a:defRPr sz="4400">
                <a:solidFill>
                  <a:srgbClr val="153399"/>
                </a:solidFill>
                <a:latin typeface="Times" charset="0"/>
              </a:defRPr>
            </a:lvl3pPr>
            <a:lvl4pPr algn="ctr" rtl="0" eaLnBrk="1" fontAlgn="base" hangingPunct="1">
              <a:spcBef>
                <a:spcPct val="0"/>
              </a:spcBef>
              <a:spcAft>
                <a:spcPct val="0"/>
              </a:spcAft>
              <a:defRPr sz="4400">
                <a:solidFill>
                  <a:srgbClr val="153399"/>
                </a:solidFill>
                <a:latin typeface="Times" charset="0"/>
              </a:defRPr>
            </a:lvl4pPr>
            <a:lvl5pPr algn="ctr" rtl="0" eaLnBrk="1" fontAlgn="base" hangingPunct="1">
              <a:spcBef>
                <a:spcPct val="0"/>
              </a:spcBef>
              <a:spcAft>
                <a:spcPct val="0"/>
              </a:spcAft>
              <a:defRPr sz="4400">
                <a:solidFill>
                  <a:srgbClr val="153399"/>
                </a:solidFill>
                <a:latin typeface="Times" charset="0"/>
              </a:defRPr>
            </a:lvl5pPr>
            <a:lvl6pPr marL="457200" algn="ctr" rtl="0" eaLnBrk="1" fontAlgn="base" hangingPunct="1">
              <a:spcBef>
                <a:spcPct val="0"/>
              </a:spcBef>
              <a:spcAft>
                <a:spcPct val="0"/>
              </a:spcAft>
              <a:defRPr sz="4400">
                <a:solidFill>
                  <a:srgbClr val="153399"/>
                </a:solidFill>
                <a:latin typeface="Times" charset="0"/>
              </a:defRPr>
            </a:lvl6pPr>
            <a:lvl7pPr marL="914400" algn="ctr" rtl="0" eaLnBrk="1" fontAlgn="base" hangingPunct="1">
              <a:spcBef>
                <a:spcPct val="0"/>
              </a:spcBef>
              <a:spcAft>
                <a:spcPct val="0"/>
              </a:spcAft>
              <a:defRPr sz="4400">
                <a:solidFill>
                  <a:srgbClr val="153399"/>
                </a:solidFill>
                <a:latin typeface="Times" charset="0"/>
              </a:defRPr>
            </a:lvl7pPr>
            <a:lvl8pPr marL="1371600" algn="ctr" rtl="0" eaLnBrk="1" fontAlgn="base" hangingPunct="1">
              <a:spcBef>
                <a:spcPct val="0"/>
              </a:spcBef>
              <a:spcAft>
                <a:spcPct val="0"/>
              </a:spcAft>
              <a:defRPr sz="4400">
                <a:solidFill>
                  <a:srgbClr val="153399"/>
                </a:solidFill>
                <a:latin typeface="Times" charset="0"/>
              </a:defRPr>
            </a:lvl8pPr>
            <a:lvl9pPr marL="1828800" algn="ctr" rtl="0" eaLnBrk="1" fontAlgn="base" hangingPunct="1">
              <a:spcBef>
                <a:spcPct val="0"/>
              </a:spcBef>
              <a:spcAft>
                <a:spcPct val="0"/>
              </a:spcAft>
              <a:defRPr sz="4400">
                <a:solidFill>
                  <a:srgbClr val="153399"/>
                </a:solidFill>
                <a:latin typeface="Times" charset="0"/>
              </a:defRPr>
            </a:lvl9pPr>
          </a:lstStyle>
          <a:p>
            <a:r>
              <a:rPr lang="en-US" sz="3400" b="1" i="1" kern="0" dirty="0">
                <a:solidFill>
                  <a:srgbClr val="0000FF"/>
                </a:solidFill>
                <a:effectLst>
                  <a:outerShdw blurRad="38100" dist="38100" dir="2700000" algn="tl">
                    <a:srgbClr val="000000">
                      <a:alpha val="43137"/>
                    </a:srgbClr>
                  </a:outerShdw>
                </a:effectLst>
              </a:rPr>
              <a:t>Major Challenges</a:t>
            </a:r>
            <a:endParaRPr lang="en-US" altLang="en-US" sz="3400" b="1" i="1" kern="0" dirty="0">
              <a:solidFill>
                <a:srgbClr val="0000FF"/>
              </a:solidFill>
              <a:effectLst>
                <a:outerShdw blurRad="38100" dist="38100" dir="2700000" algn="tl">
                  <a:srgbClr val="000000">
                    <a:alpha val="43137"/>
                  </a:srgbClr>
                </a:outerShdw>
              </a:effectLst>
            </a:endParaRPr>
          </a:p>
        </p:txBody>
      </p:sp>
      <p:sp>
        <p:nvSpPr>
          <p:cNvPr id="12" name="Rectangle 3">
            <a:extLst>
              <a:ext uri="{FF2B5EF4-FFF2-40B4-BE49-F238E27FC236}">
                <a16:creationId xmlns="" xmlns:a16="http://schemas.microsoft.com/office/drawing/2014/main" id="{CF0A7575-25CE-4EBA-BBFF-BB0B4F732CD1}"/>
              </a:ext>
            </a:extLst>
          </p:cNvPr>
          <p:cNvSpPr txBox="1">
            <a:spLocks noChangeArrowheads="1"/>
          </p:cNvSpPr>
          <p:nvPr/>
        </p:nvSpPr>
        <p:spPr bwMode="auto">
          <a:xfrm>
            <a:off x="2362200" y="1143000"/>
            <a:ext cx="6400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spcBef>
                <a:spcPts val="1200"/>
              </a:spcBef>
              <a:buBlip>
                <a:blip r:embed="rId3"/>
              </a:buBlip>
            </a:pPr>
            <a:r>
              <a:rPr lang="en-US" altLang="zh-CN" sz="1800"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Building the Smart Manufacturing Platform requires significant technical integration and cross industry collaboration, and includes technical and business risks that the </a:t>
            </a:r>
            <a:r>
              <a:rPr lang="en-US" altLang="zh-CN" sz="1800" dirty="0">
                <a:solidFill>
                  <a:schemeClr val="tx1"/>
                </a:solidFill>
                <a:latin typeface="Times New Roman" panose="02020603050405020304" pitchFamily="18" charset="0"/>
                <a:cs typeface="Times New Roman" panose="02020603050405020304" pitchFamily="18" charset="0"/>
              </a:rPr>
              <a:t>Serving Mobile Location Center (</a:t>
            </a:r>
            <a:r>
              <a:rPr lang="en-US" altLang="zh-CN" sz="1800" kern="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SMLC) is addressing. </a:t>
            </a: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sz="1800" dirty="0">
              <a:solidFill>
                <a:schemeClr val="tx1"/>
              </a:solidFill>
            </a:endParaRPr>
          </a:p>
        </p:txBody>
      </p:sp>
      <p:sp>
        <p:nvSpPr>
          <p:cNvPr id="13" name="Rectangle 12">
            <a:extLst>
              <a:ext uri="{FF2B5EF4-FFF2-40B4-BE49-F238E27FC236}">
                <a16:creationId xmlns="" xmlns:a16="http://schemas.microsoft.com/office/drawing/2014/main" id="{E7A686F5-E9E3-4C07-8EBF-1830EB5BBD68}"/>
              </a:ext>
            </a:extLst>
          </p:cNvPr>
          <p:cNvSpPr/>
          <p:nvPr/>
        </p:nvSpPr>
        <p:spPr>
          <a:xfrm>
            <a:off x="1981200" y="4191000"/>
            <a:ext cx="6781800" cy="1977464"/>
          </a:xfrm>
          <a:prstGeom prst="rect">
            <a:avLst/>
          </a:prstGeom>
        </p:spPr>
        <p:txBody>
          <a:bodyPr wrap="square">
            <a:spAutoFit/>
          </a:bodyPr>
          <a:lstStyle/>
          <a:p>
            <a:pPr marL="720000" indent="-342000">
              <a:lnSpc>
                <a:spcPct val="125000"/>
              </a:lnSpc>
              <a:spcBef>
                <a:spcPts val="600"/>
              </a:spcBef>
              <a:buFont typeface="Wingdings" panose="05000000000000000000" pitchFamily="2" charset="2"/>
              <a:buChar char="Ø"/>
            </a:pPr>
            <a:r>
              <a:rPr lang="en-US" altLang="zh-CN" sz="1800" b="1" i="1" kern="0" dirty="0">
                <a:latin typeface="Times New Roman" panose="02020603050405020304" pitchFamily="18" charset="0"/>
                <a:ea typeface="宋体" panose="02010600030101010101" pitchFamily="2" charset="-122"/>
                <a:cs typeface="Times New Roman" panose="02020603050405020304" pitchFamily="18" charset="0"/>
              </a:rPr>
              <a:t>Challenge 1: Workforce, Cyber and Physical Intelligence</a:t>
            </a:r>
            <a:endParaRPr lang="en-US" altLang="zh-CN" sz="1500" b="1" i="1" kern="100" dirty="0">
              <a:latin typeface="Times New Roman" panose="02020603050405020304" pitchFamily="18" charset="0"/>
              <a:ea typeface="等线" panose="02010600030101010101" pitchFamily="2" charset="-122"/>
              <a:cs typeface="Times New Roman" panose="02020603050405020304" pitchFamily="18" charset="0"/>
            </a:endParaRPr>
          </a:p>
          <a:p>
            <a:pPr marL="1062900" indent="-342900">
              <a:spcBef>
                <a:spcPts val="600"/>
              </a:spcBef>
              <a:buFont typeface="+mj-lt"/>
              <a:buAutoNum type="arabicPeriod"/>
            </a:pPr>
            <a:r>
              <a:rPr lang="en-US" altLang="zh-CN" sz="15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Physical test beds in full scale factory;</a:t>
            </a:r>
          </a:p>
          <a:p>
            <a:pPr marL="1062900" indent="-342900">
              <a:spcBef>
                <a:spcPts val="600"/>
              </a:spcBef>
              <a:buFont typeface="+mj-lt"/>
              <a:buAutoNum type="arabicPeriod"/>
            </a:pPr>
            <a:r>
              <a:rPr lang="en-US" altLang="zh-CN" sz="15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Supply chain demonstrations of applied manufacturing intelligence;</a:t>
            </a:r>
          </a:p>
          <a:p>
            <a:pPr marL="1062900" indent="-342900">
              <a:spcBef>
                <a:spcPts val="600"/>
              </a:spcBef>
              <a:buFont typeface="+mj-lt"/>
              <a:buAutoNum type="arabicPeriod"/>
            </a:pPr>
            <a:r>
              <a:rPr lang="en-US" altLang="zh-CN" sz="15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Scalable, secure, selective data and model interoperability;</a:t>
            </a:r>
          </a:p>
          <a:p>
            <a:pPr marL="1062900" indent="-342900">
              <a:spcBef>
                <a:spcPts val="600"/>
              </a:spcBef>
              <a:buFont typeface="+mj-lt"/>
              <a:buAutoNum type="arabicPeriod"/>
            </a:pPr>
            <a:r>
              <a:rPr lang="en-US" altLang="zh-CN" sz="15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Configurable distributed workforce and physical system framework;</a:t>
            </a:r>
          </a:p>
          <a:p>
            <a:pPr marL="1062900" indent="-342900">
              <a:spcBef>
                <a:spcPts val="600"/>
              </a:spcBef>
              <a:buFont typeface="+mj-lt"/>
              <a:buAutoNum type="arabicPeriod"/>
            </a:pPr>
            <a:r>
              <a:rPr lang="en-US" altLang="zh-CN" sz="15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Configurable integrated performance metrics.</a:t>
            </a:r>
            <a:endParaRPr lang="en-US" altLang="zh-CN" sz="1800" dirty="0">
              <a:latin typeface="Times New Roman" panose="02020603050405020304" pitchFamily="18" charset="0"/>
              <a:cs typeface="Times New Roman" panose="02020603050405020304" pitchFamily="18" charset="0"/>
            </a:endParaRPr>
          </a:p>
        </p:txBody>
      </p:sp>
      <p:pic>
        <p:nvPicPr>
          <p:cNvPr id="9218" name="Picture 2" descr="Image result for challenges of smart manufacturing">
            <a:extLst>
              <a:ext uri="{FF2B5EF4-FFF2-40B4-BE49-F238E27FC236}">
                <a16:creationId xmlns="" xmlns:a16="http://schemas.microsoft.com/office/drawing/2014/main" id="{6F291BF5-F594-4F05-B758-3A7ACE485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649316"/>
            <a:ext cx="2859481" cy="146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93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8" name="Footer Placeholder 3">
            <a:extLst>
              <a:ext uri="{FF2B5EF4-FFF2-40B4-BE49-F238E27FC236}">
                <a16:creationId xmlns="" xmlns:a16="http://schemas.microsoft.com/office/drawing/2014/main" id="{48BFBB01-5ECC-441F-88A0-75727E4A8E02}"/>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72CDDDFC-97F9-4709-82CA-717AED9C993F}"/>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33</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BDA8CBA3-146E-4005-B112-995662FCBD10}"/>
              </a:ext>
            </a:extLst>
          </p:cNvPr>
          <p:cNvSpPr/>
          <p:nvPr/>
        </p:nvSpPr>
        <p:spPr>
          <a:xfrm>
            <a:off x="1981200" y="838200"/>
            <a:ext cx="6781800" cy="1592744"/>
          </a:xfrm>
          <a:prstGeom prst="rect">
            <a:avLst/>
          </a:prstGeom>
        </p:spPr>
        <p:txBody>
          <a:bodyPr wrap="square">
            <a:spAutoFit/>
          </a:bodyPr>
          <a:lstStyle/>
          <a:p>
            <a:pPr marL="720000" indent="-342000">
              <a:lnSpc>
                <a:spcPct val="125000"/>
              </a:lnSpc>
              <a:spcBef>
                <a:spcPts val="600"/>
              </a:spcBef>
              <a:buFont typeface="Wingdings" panose="05000000000000000000" pitchFamily="2" charset="2"/>
              <a:buChar char="Ø"/>
            </a:pPr>
            <a:r>
              <a:rPr lang="en-US" altLang="zh-CN" sz="1800" b="1" i="1" dirty="0">
                <a:latin typeface="Times New Roman" panose="02020603050405020304" pitchFamily="18" charset="0"/>
                <a:cs typeface="Times New Roman" panose="02020603050405020304" pitchFamily="18" charset="0"/>
              </a:rPr>
              <a:t>Challenge 2: Source to Customer Optimization Framework</a:t>
            </a:r>
            <a:endParaRPr lang="en-US" altLang="zh-CN" sz="1500" b="1" i="1" kern="100" dirty="0">
              <a:latin typeface="Times New Roman" panose="02020603050405020304" pitchFamily="18" charset="0"/>
              <a:ea typeface="等线" panose="02010600030101010101" pitchFamily="2" charset="-122"/>
              <a:cs typeface="Times New Roman" panose="02020603050405020304" pitchFamily="18" charset="0"/>
            </a:endParaRPr>
          </a:p>
          <a:p>
            <a:pPr marL="1062900" indent="-342900">
              <a:spcBef>
                <a:spcPts val="600"/>
              </a:spcBef>
              <a:buFont typeface="+mj-lt"/>
              <a:buAutoNum type="arabicPeriod"/>
            </a:pPr>
            <a:r>
              <a:rPr lang="en-US" altLang="zh-CN" sz="1500" dirty="0">
                <a:latin typeface="Times New Roman" panose="02020603050405020304" pitchFamily="18" charset="0"/>
                <a:cs typeface="Times New Roman" panose="02020603050405020304" pitchFamily="18" charset="0"/>
              </a:rPr>
              <a:t>Multidimensional integration of manufacturing enterprise data, process control, and optimization infrastructures;</a:t>
            </a:r>
          </a:p>
          <a:p>
            <a:pPr marL="1062900" indent="-342900">
              <a:spcBef>
                <a:spcPts val="600"/>
              </a:spcBef>
              <a:buFont typeface="+mj-lt"/>
              <a:buAutoNum type="arabicPeriod"/>
            </a:pPr>
            <a:r>
              <a:rPr lang="en-US" altLang="zh-CN" sz="1500" dirty="0">
                <a:latin typeface="Times New Roman" panose="02020603050405020304" pitchFamily="18" charset="0"/>
                <a:cs typeface="Times New Roman" panose="02020603050405020304" pitchFamily="18" charset="0"/>
              </a:rPr>
              <a:t>Architectures for integrated data collection, management and modeling;</a:t>
            </a:r>
          </a:p>
          <a:p>
            <a:pPr marL="1062900" indent="-342900">
              <a:spcBef>
                <a:spcPts val="600"/>
              </a:spcBef>
              <a:buFont typeface="+mj-lt"/>
              <a:buAutoNum type="arabicPeriod"/>
            </a:pPr>
            <a:r>
              <a:rPr lang="en-US" altLang="zh-CN" sz="1500" dirty="0">
                <a:latin typeface="Times New Roman" panose="02020603050405020304" pitchFamily="18" charset="0"/>
                <a:cs typeface="Times New Roman" panose="02020603050405020304" pitchFamily="18" charset="0"/>
              </a:rPr>
              <a:t>Secure interoperability with shared service hubs.</a:t>
            </a:r>
            <a:endParaRPr lang="zh-CN" altLang="zh-CN" sz="15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66F54C34-4CB3-4901-99F2-69AEE017E929}"/>
              </a:ext>
            </a:extLst>
          </p:cNvPr>
          <p:cNvSpPr/>
          <p:nvPr/>
        </p:nvSpPr>
        <p:spPr>
          <a:xfrm>
            <a:off x="1981200" y="2594520"/>
            <a:ext cx="6781800" cy="1669688"/>
          </a:xfrm>
          <a:prstGeom prst="rect">
            <a:avLst/>
          </a:prstGeom>
        </p:spPr>
        <p:txBody>
          <a:bodyPr wrap="square">
            <a:spAutoFit/>
          </a:bodyPr>
          <a:lstStyle/>
          <a:p>
            <a:pPr marL="720000" indent="-342000">
              <a:lnSpc>
                <a:spcPct val="125000"/>
              </a:lnSpc>
              <a:spcBef>
                <a:spcPts val="600"/>
              </a:spcBef>
              <a:buFont typeface="Wingdings" panose="05000000000000000000" pitchFamily="2" charset="2"/>
              <a:buChar char="Ø"/>
            </a:pPr>
            <a:r>
              <a:rPr lang="en-US" altLang="zh-CN" sz="1800" b="1" i="1" dirty="0">
                <a:latin typeface="Times New Roman" panose="02020603050405020304" pitchFamily="18" charset="0"/>
                <a:cs typeface="Times New Roman" panose="02020603050405020304" pitchFamily="18" charset="0"/>
              </a:rPr>
              <a:t>Challenge 3: Multi-Dimensional Ecosystem</a:t>
            </a:r>
            <a:endParaRPr lang="en-US" altLang="zh-CN" sz="1500" b="1" i="1" kern="100" dirty="0">
              <a:latin typeface="Times New Roman" panose="02020603050405020304" pitchFamily="18" charset="0"/>
              <a:ea typeface="等线" panose="02010600030101010101" pitchFamily="2" charset="-122"/>
              <a:cs typeface="Times New Roman" panose="02020603050405020304" pitchFamily="18" charset="0"/>
            </a:endParaRPr>
          </a:p>
          <a:p>
            <a:pPr marL="1062900" indent="-342900">
              <a:spcBef>
                <a:spcPts val="600"/>
              </a:spcBef>
              <a:buFont typeface="+mj-lt"/>
              <a:buAutoNum type="arabicPeriod"/>
            </a:pPr>
            <a:r>
              <a:rPr lang="en-US" altLang="zh-CN" sz="1500" dirty="0">
                <a:latin typeface="+mj-lt"/>
              </a:rPr>
              <a:t>Real-time syncing virtual models and physical operations;</a:t>
            </a:r>
          </a:p>
          <a:p>
            <a:pPr marL="1062900" indent="-342900">
              <a:spcBef>
                <a:spcPts val="600"/>
              </a:spcBef>
              <a:buFont typeface="+mj-lt"/>
              <a:buAutoNum type="arabicPeriod"/>
            </a:pPr>
            <a:r>
              <a:rPr lang="en-US" altLang="zh-CN" sz="1500" dirty="0">
                <a:latin typeface="+mj-lt"/>
              </a:rPr>
              <a:t>Integrated service framework;</a:t>
            </a:r>
          </a:p>
          <a:p>
            <a:pPr marL="1062900" indent="-342900">
              <a:spcBef>
                <a:spcPts val="600"/>
              </a:spcBef>
              <a:buFont typeface="+mj-lt"/>
              <a:buAutoNum type="arabicPeriod"/>
            </a:pPr>
            <a:r>
              <a:rPr lang="en-US" altLang="zh-CN" sz="1500" dirty="0">
                <a:latin typeface="+mj-lt"/>
              </a:rPr>
              <a:t>Real-time validation and measurements;</a:t>
            </a:r>
          </a:p>
          <a:p>
            <a:pPr marL="1062900" indent="-342900">
              <a:spcBef>
                <a:spcPts val="600"/>
              </a:spcBef>
              <a:buFont typeface="+mj-lt"/>
              <a:buAutoNum type="arabicPeriod"/>
            </a:pPr>
            <a:r>
              <a:rPr lang="en-US" altLang="zh-CN" sz="1500" dirty="0">
                <a:latin typeface="+mj-lt"/>
              </a:rPr>
              <a:t>Actionable windows in time and computational tractability</a:t>
            </a:r>
            <a:r>
              <a:rPr lang="en-US" altLang="zh-CN" sz="1500" dirty="0">
                <a:latin typeface="Times New Roman" panose="02020603050405020304" pitchFamily="18" charset="0"/>
                <a:cs typeface="Times New Roman" panose="02020603050405020304" pitchFamily="18" charset="0"/>
              </a:rPr>
              <a:t>.</a:t>
            </a:r>
            <a:endParaRPr lang="zh-CN" altLang="zh-CN" sz="1500" dirty="0">
              <a:latin typeface="+mj-lt"/>
            </a:endParaRPr>
          </a:p>
        </p:txBody>
      </p:sp>
      <p:sp>
        <p:nvSpPr>
          <p:cNvPr id="16" name="Rectangle 15">
            <a:extLst>
              <a:ext uri="{FF2B5EF4-FFF2-40B4-BE49-F238E27FC236}">
                <a16:creationId xmlns="" xmlns:a16="http://schemas.microsoft.com/office/drawing/2014/main" id="{E799D398-C0B2-4981-8DAC-7833AEEA1B23}"/>
              </a:ext>
            </a:extLst>
          </p:cNvPr>
          <p:cNvSpPr/>
          <p:nvPr/>
        </p:nvSpPr>
        <p:spPr>
          <a:xfrm>
            <a:off x="1981200" y="4422576"/>
            <a:ext cx="6781800" cy="1361911"/>
          </a:xfrm>
          <a:prstGeom prst="rect">
            <a:avLst/>
          </a:prstGeom>
        </p:spPr>
        <p:txBody>
          <a:bodyPr wrap="square">
            <a:spAutoFit/>
          </a:bodyPr>
          <a:lstStyle/>
          <a:p>
            <a:pPr marL="720000" indent="-342000">
              <a:lnSpc>
                <a:spcPct val="125000"/>
              </a:lnSpc>
              <a:spcBef>
                <a:spcPts val="600"/>
              </a:spcBef>
              <a:buFont typeface="Wingdings" panose="05000000000000000000" pitchFamily="2" charset="2"/>
              <a:buChar char="Ø"/>
            </a:pPr>
            <a:r>
              <a:rPr lang="en-US" altLang="zh-CN" sz="1800" b="1" i="1" dirty="0">
                <a:latin typeface="Times New Roman" panose="02020603050405020304" pitchFamily="18" charset="0"/>
                <a:cs typeface="Times New Roman" panose="02020603050405020304" pitchFamily="18" charset="0"/>
              </a:rPr>
              <a:t>Challenge 4: Dynamic Supply Chain Intelligence</a:t>
            </a:r>
            <a:endParaRPr lang="en-US" altLang="zh-CN" sz="1500" b="1" i="1" kern="100" dirty="0">
              <a:latin typeface="Times New Roman" panose="02020603050405020304" pitchFamily="18" charset="0"/>
              <a:ea typeface="等线" panose="02010600030101010101" pitchFamily="2" charset="-122"/>
              <a:cs typeface="Times New Roman" panose="02020603050405020304" pitchFamily="18" charset="0"/>
            </a:endParaRPr>
          </a:p>
          <a:p>
            <a:pPr marL="1062900" indent="-342900">
              <a:spcBef>
                <a:spcPts val="600"/>
              </a:spcBef>
              <a:buFont typeface="+mj-lt"/>
              <a:buAutoNum type="arabicPeriod"/>
            </a:pPr>
            <a:r>
              <a:rPr lang="en-US" altLang="zh-CN" sz="1500" dirty="0"/>
              <a:t>Supply chain source modeling innovation and simulation assimilation;</a:t>
            </a:r>
          </a:p>
          <a:p>
            <a:pPr marL="1062900" indent="-342900">
              <a:spcBef>
                <a:spcPts val="600"/>
              </a:spcBef>
              <a:buFont typeface="+mj-lt"/>
              <a:buAutoNum type="arabicPeriod"/>
            </a:pPr>
            <a:r>
              <a:rPr lang="en-US" altLang="zh-CN" sz="1500" dirty="0"/>
              <a:t>Common infrastructure for real-time data-driven models;</a:t>
            </a:r>
          </a:p>
          <a:p>
            <a:pPr marL="1062900" indent="-342900">
              <a:spcBef>
                <a:spcPts val="600"/>
              </a:spcBef>
              <a:buFont typeface="+mj-lt"/>
              <a:buAutoNum type="arabicPeriod"/>
            </a:pPr>
            <a:r>
              <a:rPr lang="en-US" altLang="zh-CN" sz="1500" dirty="0"/>
              <a:t>Composable data, modeling and metrics ‘apps’;</a:t>
            </a:r>
            <a:endParaRPr lang="zh-CN" altLang="zh-CN" sz="1500" dirty="0">
              <a:latin typeface="+mj-lt"/>
            </a:endParaRPr>
          </a:p>
        </p:txBody>
      </p:sp>
    </p:spTree>
    <p:extLst>
      <p:ext uri="{BB962C8B-B14F-4D97-AF65-F5344CB8AC3E}">
        <p14:creationId xmlns:p14="http://schemas.microsoft.com/office/powerpoint/2010/main" val="1712401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1853910"/>
            <a:ext cx="6115050" cy="3613439"/>
          </a:xfrm>
          <a:prstGeom prst="rect">
            <a:avLst/>
          </a:prstGeom>
        </p:spPr>
      </p:pic>
      <p:sp>
        <p:nvSpPr>
          <p:cNvPr id="8" name="Footer Placeholder 3">
            <a:extLst>
              <a:ext uri="{FF2B5EF4-FFF2-40B4-BE49-F238E27FC236}">
                <a16:creationId xmlns="" xmlns:a16="http://schemas.microsoft.com/office/drawing/2014/main" id="{520A8C03-F91F-4092-9E36-2360595DBD54}"/>
              </a:ext>
            </a:extLst>
          </p:cNvPr>
          <p:cNvSpPr txBox="1">
            <a:spLocks/>
          </p:cNvSpPr>
          <p:nvPr/>
        </p:nvSpPr>
        <p:spPr bwMode="auto">
          <a:xfrm>
            <a:off x="1981200" y="6477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i="1">
                <a:solidFill>
                  <a:srgbClr val="A50021"/>
                </a:solidFill>
                <a:effectLst>
                  <a:outerShdw blurRad="38100" dist="38100" dir="2700000" algn="tl">
                    <a:srgbClr val="000000">
                      <a:alpha val="43137"/>
                    </a:srgbClr>
                  </a:outerShdw>
                </a:effectLst>
              </a:rPr>
              <a:t>Smart/Green Manuf.: Data Enabled Deci Making and Optmi.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7F8CFFE0-522B-459E-A0B0-DDD0386FF69F}"/>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34</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5317D828-152C-4531-A48A-264DBC25F5D0}"/>
              </a:ext>
            </a:extLst>
          </p:cNvPr>
          <p:cNvSpPr txBox="1">
            <a:spLocks noChangeArrowheads="1"/>
          </p:cNvSpPr>
          <p:nvPr/>
        </p:nvSpPr>
        <p:spPr bwMode="auto">
          <a:xfrm>
            <a:off x="2438400" y="457200"/>
            <a:ext cx="495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sz="3000" b="1" i="1" kern="0" dirty="0">
                <a:solidFill>
                  <a:srgbClr val="A50021"/>
                </a:solidFill>
              </a:rPr>
              <a:t>H</a:t>
            </a:r>
            <a:r>
              <a:rPr lang="en-US" altLang="zh-CN" sz="3000" b="1" i="1" kern="0" dirty="0">
                <a:solidFill>
                  <a:srgbClr val="A50021"/>
                </a:solidFill>
              </a:rPr>
              <a:t>uman Brain: the next domain of warfare</a:t>
            </a:r>
            <a:endParaRPr lang="en-US" altLang="en-US" sz="3000" b="1" i="1" kern="0" dirty="0">
              <a:solidFill>
                <a:srgbClr val="A50021"/>
              </a:solidFill>
            </a:endParaRPr>
          </a:p>
        </p:txBody>
      </p:sp>
      <p:sp>
        <p:nvSpPr>
          <p:cNvPr id="4" name="TextBox 3"/>
          <p:cNvSpPr txBox="1"/>
          <p:nvPr/>
        </p:nvSpPr>
        <p:spPr>
          <a:xfrm>
            <a:off x="2419350" y="5638800"/>
            <a:ext cx="6115050" cy="707886"/>
          </a:xfrm>
          <a:prstGeom prst="rect">
            <a:avLst/>
          </a:prstGeom>
          <a:noFill/>
        </p:spPr>
        <p:txBody>
          <a:bodyPr wrap="square" rtlCol="0">
            <a:spAutoFit/>
          </a:bodyPr>
          <a:lstStyle/>
          <a:p>
            <a:r>
              <a:rPr lang="en-US" sz="1600" dirty="0">
                <a:hlinkClick r:id="rId4"/>
              </a:rPr>
              <a:t>https://www.wired.com/2012/12/the-next-warfare-domain-is-your-brain</a:t>
            </a:r>
            <a:r>
              <a:rPr lang="en-US" sz="1600" dirty="0" smtClean="0">
                <a:hlinkClick r:id="rId4"/>
              </a:rPr>
              <a:t>/</a:t>
            </a:r>
            <a:endParaRPr lang="en-US" sz="1600" dirty="0" smtClean="0"/>
          </a:p>
          <a:p>
            <a:endParaRPr lang="en-US" dirty="0" smtClean="0"/>
          </a:p>
        </p:txBody>
      </p:sp>
    </p:spTree>
    <p:extLst>
      <p:ext uri="{BB962C8B-B14F-4D97-AF65-F5344CB8AC3E}">
        <p14:creationId xmlns:p14="http://schemas.microsoft.com/office/powerpoint/2010/main" val="3556933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438400" y="5586930"/>
            <a:ext cx="6324600" cy="73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US" altLang="zh-CN" sz="1600" dirty="0">
                <a:solidFill>
                  <a:schemeClr val="tx1"/>
                </a:solidFill>
              </a:rPr>
              <a:t>Ford M. </a:t>
            </a:r>
            <a:r>
              <a:rPr lang="en-US" altLang="zh-CN" sz="1600" dirty="0">
                <a:solidFill>
                  <a:srgbClr val="FF0000"/>
                </a:solidFill>
              </a:rPr>
              <a:t>Rise of the Robots: Technology and the Threat of a Jobless Future</a:t>
            </a:r>
            <a:r>
              <a:rPr lang="en-US" altLang="zh-CN" sz="1600" dirty="0">
                <a:solidFill>
                  <a:schemeClr val="tx1"/>
                </a:solidFill>
              </a:rPr>
              <a:t>. Basic Books; 2015 May 5. </a:t>
            </a:r>
            <a:r>
              <a:rPr lang="en-US" altLang="zh-CN" sz="1600" dirty="0">
                <a:solidFill>
                  <a:schemeClr val="tx1"/>
                </a:solidFill>
                <a:hlinkClick r:id="rId3"/>
              </a:rPr>
              <a:t>https://</a:t>
            </a:r>
            <a:r>
              <a:rPr lang="en-US" altLang="zh-CN" sz="1600" dirty="0" smtClean="0">
                <a:solidFill>
                  <a:schemeClr val="tx1"/>
                </a:solidFill>
                <a:hlinkClick r:id="rId3"/>
              </a:rPr>
              <a:t>www.psychologytoday.com/blog/the-human-beast/201510/the-human-robot-interface</a:t>
            </a:r>
            <a:endParaRPr lang="en-US" altLang="zh-CN" sz="1600" dirty="0" smtClean="0">
              <a:solidFill>
                <a:schemeClr val="tx1"/>
              </a:solidFill>
            </a:endParaRP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7450" y="1295400"/>
            <a:ext cx="6153150" cy="3709470"/>
          </a:xfrm>
          <a:prstGeom prst="rect">
            <a:avLst/>
          </a:prstGeom>
        </p:spPr>
      </p:pic>
      <p:sp>
        <p:nvSpPr>
          <p:cNvPr id="10" name="Footer Placeholder 3">
            <a:extLst>
              <a:ext uri="{FF2B5EF4-FFF2-40B4-BE49-F238E27FC236}">
                <a16:creationId xmlns="" xmlns:a16="http://schemas.microsoft.com/office/drawing/2014/main" id="{36B5B2B3-C779-464F-BF1E-61452D42DDC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1" name="Slide Number Placeholder 2">
            <a:extLst>
              <a:ext uri="{FF2B5EF4-FFF2-40B4-BE49-F238E27FC236}">
                <a16:creationId xmlns="" xmlns:a16="http://schemas.microsoft.com/office/drawing/2014/main" id="{0388ED3B-4CCC-4AC1-A763-0634EB2F316C}"/>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35</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947B80C8-F99B-463A-AFAA-006D5B210349}"/>
              </a:ext>
            </a:extLst>
          </p:cNvPr>
          <p:cNvSpPr txBox="1">
            <a:spLocks noChangeArrowheads="1"/>
          </p:cNvSpPr>
          <p:nvPr/>
        </p:nvSpPr>
        <p:spPr bwMode="auto">
          <a:xfrm>
            <a:off x="2438400" y="304800"/>
            <a:ext cx="5105400" cy="65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sz="3000" b="1" i="1" kern="0" dirty="0">
                <a:solidFill>
                  <a:srgbClr val="A50021"/>
                </a:solidFill>
              </a:rPr>
              <a:t>Human-Robot Interface</a:t>
            </a:r>
          </a:p>
        </p:txBody>
      </p:sp>
      <p:sp>
        <p:nvSpPr>
          <p:cNvPr id="3" name="Rectangle 2">
            <a:extLst>
              <a:ext uri="{FF2B5EF4-FFF2-40B4-BE49-F238E27FC236}">
                <a16:creationId xmlns="" xmlns:a16="http://schemas.microsoft.com/office/drawing/2014/main" id="{17121B97-45A2-404A-A964-4EF2D352B07A}"/>
              </a:ext>
            </a:extLst>
          </p:cNvPr>
          <p:cNvSpPr/>
          <p:nvPr/>
        </p:nvSpPr>
        <p:spPr>
          <a:xfrm>
            <a:off x="2457450" y="5071646"/>
            <a:ext cx="6153150" cy="338554"/>
          </a:xfrm>
          <a:prstGeom prst="rect">
            <a:avLst/>
          </a:prstGeom>
        </p:spPr>
        <p:txBody>
          <a:bodyPr wrap="square">
            <a:spAutoFit/>
          </a:bodyPr>
          <a:lstStyle/>
          <a:p>
            <a:pPr marL="0" indent="0" algn="ctr">
              <a:buNone/>
            </a:pPr>
            <a:r>
              <a:rPr lang="en-US" altLang="zh-CN" sz="1600" i="1" dirty="0">
                <a:latin typeface="Times New Roman" panose="02020603050405020304" pitchFamily="18" charset="0"/>
                <a:cs typeface="Times New Roman" panose="02020603050405020304" pitchFamily="18" charset="0"/>
              </a:rPr>
              <a:t>The Digital Revolution &amp; Artificial Intelligence steal people’s jobs</a:t>
            </a:r>
          </a:p>
        </p:txBody>
      </p:sp>
    </p:spTree>
    <p:extLst>
      <p:ext uri="{BB962C8B-B14F-4D97-AF65-F5344CB8AC3E}">
        <p14:creationId xmlns:p14="http://schemas.microsoft.com/office/powerpoint/2010/main" val="1530795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587" y="1324074"/>
            <a:ext cx="3171825" cy="4752975"/>
          </a:xfrm>
          <a:prstGeom prst="rect">
            <a:avLst/>
          </a:prstGeom>
        </p:spPr>
      </p:pic>
      <p:sp>
        <p:nvSpPr>
          <p:cNvPr id="8" name="Footer Placeholder 3">
            <a:extLst>
              <a:ext uri="{FF2B5EF4-FFF2-40B4-BE49-F238E27FC236}">
                <a16:creationId xmlns="" xmlns:a16="http://schemas.microsoft.com/office/drawing/2014/main" id="{88C393FF-4D5C-4053-964B-F2AD16C60A93}"/>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1D802F3B-2745-4614-8E89-9CECC1155292}"/>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36</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F7594C31-F7DC-4B57-9E56-B5D808B8B6EF}"/>
              </a:ext>
            </a:extLst>
          </p:cNvPr>
          <p:cNvSpPr txBox="1">
            <a:spLocks noChangeArrowheads="1"/>
          </p:cNvSpPr>
          <p:nvPr/>
        </p:nvSpPr>
        <p:spPr bwMode="auto">
          <a:xfrm>
            <a:off x="2438400" y="304800"/>
            <a:ext cx="5105400" cy="65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sz="3000" b="1" i="1" kern="0" dirty="0">
                <a:solidFill>
                  <a:srgbClr val="A50021"/>
                </a:solidFill>
              </a:rPr>
              <a:t>Human-Robot Interface</a:t>
            </a:r>
          </a:p>
        </p:txBody>
      </p:sp>
    </p:spTree>
    <p:extLst>
      <p:ext uri="{BB962C8B-B14F-4D97-AF65-F5344CB8AC3E}">
        <p14:creationId xmlns:p14="http://schemas.microsoft.com/office/powerpoint/2010/main" val="335577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782" y="990600"/>
            <a:ext cx="3275823" cy="5096671"/>
          </a:xfrm>
          <a:prstGeom prst="rect">
            <a:avLst/>
          </a:prstGeom>
        </p:spPr>
      </p:pic>
      <p:sp>
        <p:nvSpPr>
          <p:cNvPr id="7" name="Footer Placeholder 3">
            <a:extLst>
              <a:ext uri="{FF2B5EF4-FFF2-40B4-BE49-F238E27FC236}">
                <a16:creationId xmlns="" xmlns:a16="http://schemas.microsoft.com/office/drawing/2014/main" id="{5D476886-083A-4F92-9150-60759668D67B}"/>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8" name="Slide Number Placeholder 2">
            <a:extLst>
              <a:ext uri="{FF2B5EF4-FFF2-40B4-BE49-F238E27FC236}">
                <a16:creationId xmlns="" xmlns:a16="http://schemas.microsoft.com/office/drawing/2014/main" id="{BF81D672-EAA0-4EB1-92D8-235AD3C4D75B}"/>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37</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485C67E2-1072-4916-95E6-1578C4EAC764}"/>
              </a:ext>
            </a:extLst>
          </p:cNvPr>
          <p:cNvSpPr txBox="1">
            <a:spLocks noChangeArrowheads="1"/>
          </p:cNvSpPr>
          <p:nvPr/>
        </p:nvSpPr>
        <p:spPr bwMode="auto">
          <a:xfrm>
            <a:off x="2438400" y="210915"/>
            <a:ext cx="3276600" cy="62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sz="3000" b="1" i="1" kern="0" dirty="0">
                <a:solidFill>
                  <a:srgbClr val="A50021"/>
                </a:solidFill>
              </a:rPr>
              <a:t>Augmented Reality</a:t>
            </a:r>
          </a:p>
        </p:txBody>
      </p:sp>
    </p:spTree>
    <p:extLst>
      <p:ext uri="{BB962C8B-B14F-4D97-AF65-F5344CB8AC3E}">
        <p14:creationId xmlns:p14="http://schemas.microsoft.com/office/powerpoint/2010/main" val="3303530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7" name="Footer Placeholder 3">
            <a:extLst>
              <a:ext uri="{FF2B5EF4-FFF2-40B4-BE49-F238E27FC236}">
                <a16:creationId xmlns="" xmlns:a16="http://schemas.microsoft.com/office/drawing/2014/main" id="{5D476886-083A-4F92-9150-60759668D67B}"/>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8" name="Slide Number Placeholder 2">
            <a:extLst>
              <a:ext uri="{FF2B5EF4-FFF2-40B4-BE49-F238E27FC236}">
                <a16:creationId xmlns="" xmlns:a16="http://schemas.microsoft.com/office/drawing/2014/main" id="{BF81D672-EAA0-4EB1-92D8-235AD3C4D75B}"/>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38</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485C67E2-1072-4916-95E6-1578C4EAC764}"/>
              </a:ext>
            </a:extLst>
          </p:cNvPr>
          <p:cNvSpPr txBox="1">
            <a:spLocks noChangeArrowheads="1"/>
          </p:cNvSpPr>
          <p:nvPr/>
        </p:nvSpPr>
        <p:spPr bwMode="auto">
          <a:xfrm>
            <a:off x="2438400" y="210915"/>
            <a:ext cx="3276600" cy="62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sz="3000" b="1" i="1" kern="0" dirty="0" smtClean="0">
                <a:solidFill>
                  <a:srgbClr val="A50021"/>
                </a:solidFill>
              </a:rPr>
              <a:t>Virtual Reality</a:t>
            </a:r>
            <a:endParaRPr lang="en-US" altLang="en-US" sz="3000" b="1" i="1" kern="0" dirty="0">
              <a:solidFill>
                <a:srgbClr val="A50021"/>
              </a:solidFill>
            </a:endParaRPr>
          </a:p>
        </p:txBody>
      </p:sp>
      <p:pic>
        <p:nvPicPr>
          <p:cNvPr id="2" name="Picture 1"/>
          <p:cNvPicPr>
            <a:picLocks noChangeAspect="1"/>
          </p:cNvPicPr>
          <p:nvPr/>
        </p:nvPicPr>
        <p:blipFill>
          <a:blip r:embed="rId4"/>
          <a:stretch>
            <a:fillRect/>
          </a:stretch>
        </p:blipFill>
        <p:spPr>
          <a:xfrm>
            <a:off x="3505200" y="838200"/>
            <a:ext cx="3986646" cy="5227522"/>
          </a:xfrm>
          <a:prstGeom prst="rect">
            <a:avLst/>
          </a:prstGeom>
        </p:spPr>
      </p:pic>
    </p:spTree>
    <p:extLst>
      <p:ext uri="{BB962C8B-B14F-4D97-AF65-F5344CB8AC3E}">
        <p14:creationId xmlns:p14="http://schemas.microsoft.com/office/powerpoint/2010/main" val="3663082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1905000"/>
            <a:ext cx="6096000" cy="3048000"/>
          </a:xfrm>
          <a:prstGeom prst="rect">
            <a:avLst/>
          </a:prstGeom>
        </p:spPr>
      </p:pic>
      <p:sp>
        <p:nvSpPr>
          <p:cNvPr id="8" name="Footer Placeholder 3">
            <a:extLst>
              <a:ext uri="{FF2B5EF4-FFF2-40B4-BE49-F238E27FC236}">
                <a16:creationId xmlns="" xmlns:a16="http://schemas.microsoft.com/office/drawing/2014/main" id="{381DB671-5BF7-4731-8B9A-5CC2497095FE}"/>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13CC6BDE-72A8-4E89-B1F2-BDC4C50EF45E}"/>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39</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3B753E11-AC1C-446D-8164-1C73DF690AC3}"/>
              </a:ext>
            </a:extLst>
          </p:cNvPr>
          <p:cNvSpPr txBox="1">
            <a:spLocks noChangeArrowheads="1"/>
          </p:cNvSpPr>
          <p:nvPr/>
        </p:nvSpPr>
        <p:spPr bwMode="auto">
          <a:xfrm>
            <a:off x="2438400" y="870015"/>
            <a:ext cx="2590800" cy="65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sz="3000" b="1" i="1" kern="0" dirty="0">
                <a:solidFill>
                  <a:srgbClr val="A50021"/>
                </a:solidFill>
              </a:rPr>
              <a:t>Space Debris</a:t>
            </a:r>
          </a:p>
        </p:txBody>
      </p:sp>
      <p:sp>
        <p:nvSpPr>
          <p:cNvPr id="3" name="TextBox 2"/>
          <p:cNvSpPr txBox="1"/>
          <p:nvPr/>
        </p:nvSpPr>
        <p:spPr>
          <a:xfrm>
            <a:off x="2476500" y="5334000"/>
            <a:ext cx="6096000" cy="707886"/>
          </a:xfrm>
          <a:prstGeom prst="rect">
            <a:avLst/>
          </a:prstGeom>
          <a:noFill/>
        </p:spPr>
        <p:txBody>
          <a:bodyPr wrap="square" rtlCol="0">
            <a:spAutoFit/>
          </a:bodyPr>
          <a:lstStyle/>
          <a:p>
            <a:r>
              <a:rPr lang="en-US" sz="1600" dirty="0">
                <a:hlinkClick r:id="rId4"/>
              </a:rPr>
              <a:t>https://</a:t>
            </a:r>
            <a:r>
              <a:rPr lang="en-US" sz="1600" dirty="0" smtClean="0">
                <a:hlinkClick r:id="rId4"/>
              </a:rPr>
              <a:t>www.nasa.gov/mission_pages/station/news/orbital_debris.html</a:t>
            </a:r>
            <a:endParaRPr lang="en-US" sz="1600" dirty="0" smtClean="0"/>
          </a:p>
          <a:p>
            <a:endParaRPr lang="en-US" dirty="0"/>
          </a:p>
        </p:txBody>
      </p:sp>
    </p:spTree>
    <p:extLst>
      <p:ext uri="{BB962C8B-B14F-4D97-AF65-F5344CB8AC3E}">
        <p14:creationId xmlns:p14="http://schemas.microsoft.com/office/powerpoint/2010/main" val="1327598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209800" y="457200"/>
            <a:ext cx="6553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spcBef>
                <a:spcPts val="0"/>
              </a:spcBef>
              <a:buBlip>
                <a:blip r:embed="rId3"/>
              </a:buBlip>
            </a:pPr>
            <a:r>
              <a:rPr lang="en-US" altLang="zh-CN" sz="1800" b="1" i="1" dirty="0">
                <a:solidFill>
                  <a:schemeClr val="tx1"/>
                </a:solidFill>
              </a:rPr>
              <a:t>Green Manufacturing </a:t>
            </a:r>
            <a:r>
              <a:rPr lang="en-US" altLang="zh-CN" sz="1800" dirty="0" smtClean="0">
                <a:solidFill>
                  <a:schemeClr val="tx1"/>
                </a:solidFill>
              </a:rPr>
              <a:t>is defined as “systems that integrate product and process design issues with manufacturing planning and control to identify, quantify, assess, and manage the flow of environmental waste with the goal of reducing and ultimately minimizing environmental impact while trying to maximize resource efficiency”.     </a:t>
            </a:r>
            <a:r>
              <a:rPr lang="en-US" altLang="zh-CN" sz="1800" dirty="0">
                <a:solidFill>
                  <a:srgbClr val="0000FF"/>
                </a:solidFill>
              </a:rPr>
              <a:t>—— </a:t>
            </a:r>
            <a:r>
              <a:rPr lang="en-US" altLang="zh-CN" sz="1800" dirty="0" err="1">
                <a:solidFill>
                  <a:srgbClr val="0000FF"/>
                </a:solidFill>
              </a:rPr>
              <a:t>Govindan</a:t>
            </a:r>
            <a:r>
              <a:rPr lang="en-US" altLang="zh-CN" sz="1800" dirty="0">
                <a:solidFill>
                  <a:srgbClr val="0000FF"/>
                </a:solidFill>
              </a:rPr>
              <a:t>, </a:t>
            </a:r>
            <a:r>
              <a:rPr lang="en-US" altLang="zh-CN" sz="1800" dirty="0" err="1">
                <a:solidFill>
                  <a:srgbClr val="0000FF"/>
                </a:solidFill>
              </a:rPr>
              <a:t>Diabat</a:t>
            </a:r>
            <a:r>
              <a:rPr lang="en-US" altLang="zh-CN" sz="1800" dirty="0">
                <a:solidFill>
                  <a:srgbClr val="0000FF"/>
                </a:solidFill>
              </a:rPr>
              <a:t>, &amp; Shankar (2015)</a:t>
            </a:r>
          </a:p>
          <a:p>
            <a:pPr>
              <a:lnSpc>
                <a:spcPct val="125000"/>
              </a:lnSpc>
              <a:spcBef>
                <a:spcPts val="1200"/>
              </a:spcBef>
              <a:buBlip>
                <a:blip r:embed="rId3"/>
              </a:buBlip>
            </a:pPr>
            <a:r>
              <a:rPr lang="en-US" altLang="zh-CN" sz="1800" dirty="0">
                <a:solidFill>
                  <a:schemeClr val="tx1"/>
                </a:solidFill>
              </a:rPr>
              <a:t>Generally, remanufacture, reduce, and reuse/recycle are the main strategies of green manufacturing, which includes activities such as reducing hazardous waste volume, and calculating proper energy mixes to ensure a sustainable energy source.</a:t>
            </a:r>
          </a:p>
          <a:p>
            <a:pPr>
              <a:lnSpc>
                <a:spcPct val="125000"/>
              </a:lnSpc>
              <a:spcBef>
                <a:spcPts val="1200"/>
              </a:spcBef>
              <a:buBlip>
                <a:blip r:embed="rId3"/>
              </a:buBlip>
            </a:pPr>
            <a:r>
              <a:rPr lang="en-US" altLang="zh-CN" sz="1800" dirty="0">
                <a:solidFill>
                  <a:schemeClr val="tx1"/>
                </a:solidFill>
              </a:rPr>
              <a:t>The next generation of smart/green manufacturing processes and equipment, such as automation, distributed sensing, and advanced control systems </a:t>
            </a:r>
            <a:r>
              <a:rPr lang="en-US" altLang="zh-CN" sz="1800" b="1" dirty="0">
                <a:solidFill>
                  <a:schemeClr val="tx1"/>
                </a:solidFill>
              </a:rPr>
              <a:t>need to be optimized to enable cost-effective and agile manufacturing of high-tech products and systems.</a:t>
            </a: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4</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714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228" y="1752600"/>
            <a:ext cx="6154372" cy="3231040"/>
          </a:xfrm>
          <a:prstGeom prst="rect">
            <a:avLst/>
          </a:prstGeom>
        </p:spPr>
      </p:pic>
      <p:sp>
        <p:nvSpPr>
          <p:cNvPr id="8" name="Footer Placeholder 3">
            <a:extLst>
              <a:ext uri="{FF2B5EF4-FFF2-40B4-BE49-F238E27FC236}">
                <a16:creationId xmlns="" xmlns:a16="http://schemas.microsoft.com/office/drawing/2014/main" id="{2E612611-07D5-4C69-B6AF-E106FCF2B116}"/>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91238685-CE6B-4122-8F5B-2A9F1B4A5863}"/>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40</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E00E3DF4-E8FB-4659-9372-95FFFB11218B}"/>
              </a:ext>
            </a:extLst>
          </p:cNvPr>
          <p:cNvSpPr txBox="1">
            <a:spLocks noChangeArrowheads="1"/>
          </p:cNvSpPr>
          <p:nvPr/>
        </p:nvSpPr>
        <p:spPr bwMode="auto">
          <a:xfrm>
            <a:off x="2362200" y="870015"/>
            <a:ext cx="4267200" cy="65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sz="3000" b="1" i="1" kern="0" dirty="0">
                <a:solidFill>
                  <a:srgbClr val="A50021"/>
                </a:solidFill>
              </a:rPr>
              <a:t>The Plastic Bottle Horror</a:t>
            </a:r>
          </a:p>
        </p:txBody>
      </p:sp>
      <p:sp>
        <p:nvSpPr>
          <p:cNvPr id="2" name="TextBox 1"/>
          <p:cNvSpPr txBox="1"/>
          <p:nvPr/>
        </p:nvSpPr>
        <p:spPr>
          <a:xfrm>
            <a:off x="2456228" y="5410200"/>
            <a:ext cx="6154372" cy="954107"/>
          </a:xfrm>
          <a:prstGeom prst="rect">
            <a:avLst/>
          </a:prstGeom>
          <a:noFill/>
        </p:spPr>
        <p:txBody>
          <a:bodyPr wrap="square" rtlCol="0">
            <a:spAutoFit/>
          </a:bodyPr>
          <a:lstStyle/>
          <a:p>
            <a:r>
              <a:rPr lang="en-US" sz="1600" dirty="0">
                <a:hlinkClick r:id="rId5"/>
              </a:rPr>
              <a:t>http://foresternetwork.com/daily/waste/waste-sorting/the-plastic-bottle-horror</a:t>
            </a:r>
            <a:r>
              <a:rPr lang="en-US" sz="1600" dirty="0" smtClean="0">
                <a:hlinkClick r:id="rId5"/>
              </a:rPr>
              <a:t>/</a:t>
            </a:r>
            <a:endParaRPr lang="en-US" sz="1600" dirty="0" smtClean="0"/>
          </a:p>
          <a:p>
            <a:endParaRPr lang="en-US" dirty="0"/>
          </a:p>
        </p:txBody>
      </p:sp>
    </p:spTree>
    <p:extLst>
      <p:ext uri="{BB962C8B-B14F-4D97-AF65-F5344CB8AC3E}">
        <p14:creationId xmlns:p14="http://schemas.microsoft.com/office/powerpoint/2010/main" val="2929689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362200" y="5181600"/>
            <a:ext cx="632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spcBef>
                <a:spcPts val="600"/>
              </a:spcBef>
              <a:buBlip>
                <a:blip r:embed="rId3"/>
              </a:buBlip>
            </a:pPr>
            <a:r>
              <a:rPr lang="en-US" altLang="zh-CN" sz="1800" dirty="0">
                <a:solidFill>
                  <a:schemeClr val="tx1"/>
                </a:solidFill>
                <a:latin typeface="Times New Roman" panose="02020603050405020304" pitchFamily="18" charset="0"/>
                <a:cs typeface="Times New Roman" panose="02020603050405020304" pitchFamily="18" charset="0"/>
              </a:rPr>
              <a:t>The 15 Global Challenges provide a framework to assess the global and local prospects for humanity</a:t>
            </a:r>
            <a:r>
              <a:rPr lang="en-US" altLang="zh-CN" sz="1800" dirty="0" smtClean="0">
                <a:solidFill>
                  <a:schemeClr val="tx1"/>
                </a:solidFill>
                <a:latin typeface="Times New Roman" panose="02020603050405020304" pitchFamily="18" charset="0"/>
                <a:cs typeface="Times New Roman" panose="02020603050405020304" pitchFamily="18" charset="0"/>
              </a:rPr>
              <a:t>.</a:t>
            </a:r>
          </a:p>
          <a:p>
            <a:pPr>
              <a:lnSpc>
                <a:spcPct val="125000"/>
              </a:lnSpc>
              <a:spcBef>
                <a:spcPts val="600"/>
              </a:spcBef>
              <a:buBlip>
                <a:blip r:embed="rId3"/>
              </a:buBlip>
            </a:pPr>
            <a:r>
              <a:rPr lang="en-US" altLang="zh-CN" sz="1600" dirty="0">
                <a:solidFill>
                  <a:schemeClr val="tx1"/>
                </a:solidFill>
                <a:latin typeface="Times New Roman" panose="02020603050405020304" pitchFamily="18" charset="0"/>
                <a:cs typeface="Times New Roman" panose="02020603050405020304" pitchFamily="18" charset="0"/>
                <a:hlinkClick r:id="rId4"/>
              </a:rPr>
              <a:t>http://</a:t>
            </a:r>
            <a:r>
              <a:rPr lang="en-US" altLang="zh-CN" sz="1600" dirty="0" smtClean="0">
                <a:solidFill>
                  <a:schemeClr val="tx1"/>
                </a:solidFill>
                <a:latin typeface="Times New Roman" panose="02020603050405020304" pitchFamily="18" charset="0"/>
                <a:cs typeface="Times New Roman" panose="02020603050405020304" pitchFamily="18" charset="0"/>
                <a:hlinkClick r:id="rId4"/>
              </a:rPr>
              <a:t>www.millennium-project.org/millennium/challenges.html</a:t>
            </a:r>
            <a:endParaRPr lang="en-US" altLang="zh-CN" sz="1600" dirty="0" smtClean="0">
              <a:solidFill>
                <a:schemeClr val="tx1"/>
              </a:solidFill>
              <a:latin typeface="Times New Roman" panose="02020603050405020304" pitchFamily="18" charset="0"/>
              <a:cs typeface="Times New Roman" panose="02020603050405020304" pitchFamily="18" charset="0"/>
            </a:endParaRPr>
          </a:p>
          <a:p>
            <a:pPr marL="0" indent="0">
              <a:lnSpc>
                <a:spcPct val="125000"/>
              </a:lnSpc>
              <a:spcBef>
                <a:spcPts val="600"/>
              </a:spcBef>
              <a:buNone/>
            </a:pPr>
            <a:endParaRPr lang="en-US" altLang="zh-CN" sz="18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1295400"/>
            <a:ext cx="4752975" cy="3514725"/>
          </a:xfrm>
          <a:prstGeom prst="rect">
            <a:avLst/>
          </a:prstGeom>
        </p:spPr>
      </p:pic>
      <p:sp>
        <p:nvSpPr>
          <p:cNvPr id="8" name="Footer Placeholder 3">
            <a:extLst>
              <a:ext uri="{FF2B5EF4-FFF2-40B4-BE49-F238E27FC236}">
                <a16:creationId xmlns="" xmlns:a16="http://schemas.microsoft.com/office/drawing/2014/main" id="{48DACDF7-D95A-4754-8C2D-1B368B83B532}"/>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E24A8883-8C1B-4B32-9370-D147EE14FBD3}"/>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41</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3B753E11-AC1C-446D-8164-1C73DF690AC3}"/>
              </a:ext>
            </a:extLst>
          </p:cNvPr>
          <p:cNvSpPr txBox="1">
            <a:spLocks noChangeArrowheads="1"/>
          </p:cNvSpPr>
          <p:nvPr/>
        </p:nvSpPr>
        <p:spPr bwMode="auto">
          <a:xfrm>
            <a:off x="2514600" y="304800"/>
            <a:ext cx="3581400" cy="65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sz="3000" b="1" i="1" kern="0" dirty="0">
                <a:solidFill>
                  <a:srgbClr val="A50021"/>
                </a:solidFill>
              </a:rPr>
              <a:t>Global Challenges</a:t>
            </a:r>
          </a:p>
        </p:txBody>
      </p:sp>
    </p:spTree>
    <p:extLst>
      <p:ext uri="{BB962C8B-B14F-4D97-AF65-F5344CB8AC3E}">
        <p14:creationId xmlns:p14="http://schemas.microsoft.com/office/powerpoint/2010/main" val="4093372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8" name="Footer Placeholder 3">
            <a:extLst>
              <a:ext uri="{FF2B5EF4-FFF2-40B4-BE49-F238E27FC236}">
                <a16:creationId xmlns="" xmlns:a16="http://schemas.microsoft.com/office/drawing/2014/main" id="{4EF31DF4-CF61-469A-9FC4-70132E92AEDA}"/>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1" name="Slide Number Placeholder 2">
            <a:extLst>
              <a:ext uri="{FF2B5EF4-FFF2-40B4-BE49-F238E27FC236}">
                <a16:creationId xmlns="" xmlns:a16="http://schemas.microsoft.com/office/drawing/2014/main" id="{CAC226F9-BEFB-47A7-B0F3-2B12199C10E8}"/>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42</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C2D20BC3-D74A-4D4D-B0D5-CA4BBE676BEC}"/>
              </a:ext>
            </a:extLst>
          </p:cNvPr>
          <p:cNvSpPr txBox="1">
            <a:spLocks noChangeArrowheads="1"/>
          </p:cNvSpPr>
          <p:nvPr/>
        </p:nvSpPr>
        <p:spPr bwMode="auto">
          <a:xfrm>
            <a:off x="2514600" y="228600"/>
            <a:ext cx="4267200" cy="65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en-US" altLang="en-US" sz="3000" b="1" i="1" kern="0" dirty="0">
                <a:solidFill>
                  <a:srgbClr val="A50021"/>
                </a:solidFill>
              </a:rPr>
              <a:t>Application Challenges</a:t>
            </a:r>
          </a:p>
        </p:txBody>
      </p:sp>
      <p:sp>
        <p:nvSpPr>
          <p:cNvPr id="14" name="Rectangle 3">
            <a:extLst>
              <a:ext uri="{FF2B5EF4-FFF2-40B4-BE49-F238E27FC236}">
                <a16:creationId xmlns="" xmlns:a16="http://schemas.microsoft.com/office/drawing/2014/main" id="{631BBF53-DA20-499A-8E01-550718D47722}"/>
              </a:ext>
            </a:extLst>
          </p:cNvPr>
          <p:cNvSpPr txBox="1">
            <a:spLocks noChangeArrowheads="1"/>
          </p:cNvSpPr>
          <p:nvPr/>
        </p:nvSpPr>
        <p:spPr bwMode="auto">
          <a:xfrm>
            <a:off x="2286000" y="914400"/>
            <a:ext cx="6553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buBlip>
                <a:blip r:embed="rId4"/>
              </a:buBlip>
            </a:pPr>
            <a:r>
              <a:rPr lang="en-US" altLang="zh-CN" sz="1800" b="1" i="1" dirty="0">
                <a:solidFill>
                  <a:srgbClr val="A50021"/>
                </a:solidFill>
              </a:rPr>
              <a:t>Business Model</a:t>
            </a:r>
          </a:p>
          <a:p>
            <a:pPr marL="720000">
              <a:lnSpc>
                <a:spcPct val="125000"/>
              </a:lnSpc>
              <a:spcBef>
                <a:spcPts val="0"/>
              </a:spcBef>
              <a:buClrTx/>
              <a:buFont typeface="Wingdings" panose="05000000000000000000" pitchFamily="2" charset="2"/>
              <a:buChar char="Ø"/>
            </a:pPr>
            <a:r>
              <a:rPr lang="en-US" altLang="zh-CN" sz="1800" dirty="0">
                <a:solidFill>
                  <a:schemeClr val="tx1"/>
                </a:solidFill>
                <a:latin typeface="Times New Roman" panose="02020603050405020304" pitchFamily="18" charset="0"/>
                <a:cs typeface="Times New Roman" panose="02020603050405020304" pitchFamily="18" charset="0"/>
              </a:rPr>
              <a:t>Manufacturers face threats from digital disruptors that are often quicker to adapt traditional products and exploit new opportunities through the latest technology.</a:t>
            </a:r>
          </a:p>
          <a:p>
            <a:pPr>
              <a:lnSpc>
                <a:spcPct val="125000"/>
              </a:lnSpc>
              <a:buBlip>
                <a:blip r:embed="rId4"/>
              </a:buBlip>
            </a:pPr>
            <a:r>
              <a:rPr lang="en-US" altLang="zh-CN" sz="1800" b="1" i="1" dirty="0">
                <a:solidFill>
                  <a:srgbClr val="A50021"/>
                </a:solidFill>
              </a:rPr>
              <a:t>Data and Security</a:t>
            </a:r>
          </a:p>
          <a:p>
            <a:pPr marL="720000">
              <a:lnSpc>
                <a:spcPct val="125000"/>
              </a:lnSpc>
              <a:spcBef>
                <a:spcPts val="0"/>
              </a:spcBef>
              <a:buClrTx/>
              <a:buFont typeface="Wingdings" panose="05000000000000000000" pitchFamily="2" charset="2"/>
              <a:buChar char="Ø"/>
            </a:pPr>
            <a:r>
              <a:rPr lang="en-US" altLang="zh-CN" sz="1800" dirty="0">
                <a:solidFill>
                  <a:schemeClr val="tx1"/>
                </a:solidFill>
              </a:rPr>
              <a:t>Smart manuf. is heavily reliant on technology and data which brings with it the challenges of protecting that data and ensuring it is secure. Smart manuf. systems and the data they generate might also be targets for cyber attacks.</a:t>
            </a:r>
          </a:p>
          <a:p>
            <a:pPr>
              <a:lnSpc>
                <a:spcPct val="125000"/>
              </a:lnSpc>
              <a:buBlip>
                <a:blip r:embed="rId4"/>
              </a:buBlip>
            </a:pPr>
            <a:r>
              <a:rPr lang="en-US" altLang="zh-CN" sz="1800" b="1" i="1" dirty="0">
                <a:solidFill>
                  <a:srgbClr val="A50021"/>
                </a:solidFill>
              </a:rPr>
              <a:t>Operations</a:t>
            </a:r>
          </a:p>
          <a:p>
            <a:pPr marL="720000">
              <a:lnSpc>
                <a:spcPct val="125000"/>
              </a:lnSpc>
              <a:spcBef>
                <a:spcPts val="0"/>
              </a:spcBef>
              <a:buClrTx/>
              <a:buFont typeface="Wingdings" panose="05000000000000000000" pitchFamily="2" charset="2"/>
              <a:buChar char="Ø"/>
            </a:pPr>
            <a:r>
              <a:rPr lang="en-US" altLang="zh-CN" sz="1800" dirty="0">
                <a:solidFill>
                  <a:schemeClr val="tx1"/>
                </a:solidFill>
                <a:latin typeface="Times New Roman" panose="02020603050405020304" pitchFamily="18" charset="0"/>
                <a:cs typeface="Times New Roman" panose="02020603050405020304" pitchFamily="18" charset="0"/>
              </a:rPr>
              <a:t>Manufacturers need to be agile and respond more quickly to update their technology. Connecting different systems together to get an end-to-end picture of the manufacturing process, supply chain and product usage is a further challenge.</a:t>
            </a:r>
          </a:p>
        </p:txBody>
      </p:sp>
    </p:spTree>
    <p:extLst>
      <p:ext uri="{BB962C8B-B14F-4D97-AF65-F5344CB8AC3E}">
        <p14:creationId xmlns:p14="http://schemas.microsoft.com/office/powerpoint/2010/main" val="3970875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7" name="Rectangle 2"/>
          <p:cNvSpPr txBox="1">
            <a:spLocks noChangeArrowheads="1"/>
          </p:cNvSpPr>
          <p:nvPr/>
        </p:nvSpPr>
        <p:spPr bwMode="auto">
          <a:xfrm>
            <a:off x="2514600" y="533400"/>
            <a:ext cx="4419600" cy="70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153399"/>
                </a:solidFill>
                <a:latin typeface="+mj-lt"/>
                <a:ea typeface="+mj-ea"/>
                <a:cs typeface="+mj-cs"/>
              </a:defRPr>
            </a:lvl1pPr>
            <a:lvl2pPr algn="ctr" rtl="0" eaLnBrk="1" fontAlgn="base" hangingPunct="1">
              <a:spcBef>
                <a:spcPct val="0"/>
              </a:spcBef>
              <a:spcAft>
                <a:spcPct val="0"/>
              </a:spcAft>
              <a:defRPr sz="4400">
                <a:solidFill>
                  <a:srgbClr val="153399"/>
                </a:solidFill>
                <a:latin typeface="Times" charset="0"/>
              </a:defRPr>
            </a:lvl2pPr>
            <a:lvl3pPr algn="ctr" rtl="0" eaLnBrk="1" fontAlgn="base" hangingPunct="1">
              <a:spcBef>
                <a:spcPct val="0"/>
              </a:spcBef>
              <a:spcAft>
                <a:spcPct val="0"/>
              </a:spcAft>
              <a:defRPr sz="4400">
                <a:solidFill>
                  <a:srgbClr val="153399"/>
                </a:solidFill>
                <a:latin typeface="Times" charset="0"/>
              </a:defRPr>
            </a:lvl3pPr>
            <a:lvl4pPr algn="ctr" rtl="0" eaLnBrk="1" fontAlgn="base" hangingPunct="1">
              <a:spcBef>
                <a:spcPct val="0"/>
              </a:spcBef>
              <a:spcAft>
                <a:spcPct val="0"/>
              </a:spcAft>
              <a:defRPr sz="4400">
                <a:solidFill>
                  <a:srgbClr val="153399"/>
                </a:solidFill>
                <a:latin typeface="Times" charset="0"/>
              </a:defRPr>
            </a:lvl4pPr>
            <a:lvl5pPr algn="ctr" rtl="0" eaLnBrk="1" fontAlgn="base" hangingPunct="1">
              <a:spcBef>
                <a:spcPct val="0"/>
              </a:spcBef>
              <a:spcAft>
                <a:spcPct val="0"/>
              </a:spcAft>
              <a:defRPr sz="4400">
                <a:solidFill>
                  <a:srgbClr val="153399"/>
                </a:solidFill>
                <a:latin typeface="Times" charset="0"/>
              </a:defRPr>
            </a:lvl5pPr>
            <a:lvl6pPr marL="457200" algn="ctr" rtl="0" eaLnBrk="1" fontAlgn="base" hangingPunct="1">
              <a:spcBef>
                <a:spcPct val="0"/>
              </a:spcBef>
              <a:spcAft>
                <a:spcPct val="0"/>
              </a:spcAft>
              <a:defRPr sz="4400">
                <a:solidFill>
                  <a:srgbClr val="153399"/>
                </a:solidFill>
                <a:latin typeface="Times" charset="0"/>
              </a:defRPr>
            </a:lvl6pPr>
            <a:lvl7pPr marL="914400" algn="ctr" rtl="0" eaLnBrk="1" fontAlgn="base" hangingPunct="1">
              <a:spcBef>
                <a:spcPct val="0"/>
              </a:spcBef>
              <a:spcAft>
                <a:spcPct val="0"/>
              </a:spcAft>
              <a:defRPr sz="4400">
                <a:solidFill>
                  <a:srgbClr val="153399"/>
                </a:solidFill>
                <a:latin typeface="Times" charset="0"/>
              </a:defRPr>
            </a:lvl7pPr>
            <a:lvl8pPr marL="1371600" algn="ctr" rtl="0" eaLnBrk="1" fontAlgn="base" hangingPunct="1">
              <a:spcBef>
                <a:spcPct val="0"/>
              </a:spcBef>
              <a:spcAft>
                <a:spcPct val="0"/>
              </a:spcAft>
              <a:defRPr sz="4400">
                <a:solidFill>
                  <a:srgbClr val="153399"/>
                </a:solidFill>
                <a:latin typeface="Times" charset="0"/>
              </a:defRPr>
            </a:lvl8pPr>
            <a:lvl9pPr marL="1828800" algn="ctr" rtl="0" eaLnBrk="1" fontAlgn="base" hangingPunct="1">
              <a:spcBef>
                <a:spcPct val="0"/>
              </a:spcBef>
              <a:spcAft>
                <a:spcPct val="0"/>
              </a:spcAft>
              <a:defRPr sz="4400">
                <a:solidFill>
                  <a:srgbClr val="153399"/>
                </a:solidFill>
                <a:latin typeface="Times" charset="0"/>
              </a:defRPr>
            </a:lvl9pPr>
          </a:lstStyle>
          <a:p>
            <a:r>
              <a:rPr lang="en-US" altLang="en-US" sz="3400" b="1" i="1" kern="0" dirty="0" smtClean="0">
                <a:solidFill>
                  <a:srgbClr val="0000FF"/>
                </a:solidFill>
                <a:effectLst>
                  <a:outerShdw blurRad="38100" dist="38100" dir="2700000" algn="tl">
                    <a:srgbClr val="000000">
                      <a:alpha val="43137"/>
                    </a:srgbClr>
                  </a:outerShdw>
                </a:effectLst>
              </a:rPr>
              <a:t>Concluding </a:t>
            </a:r>
            <a:r>
              <a:rPr lang="en-US" altLang="en-US" sz="3400" b="1" i="1" kern="0" dirty="0">
                <a:solidFill>
                  <a:srgbClr val="0000FF"/>
                </a:solidFill>
                <a:effectLst>
                  <a:outerShdw blurRad="38100" dist="38100" dir="2700000" algn="tl">
                    <a:srgbClr val="000000">
                      <a:alpha val="43137"/>
                    </a:srgbClr>
                  </a:outerShdw>
                </a:effectLst>
              </a:rPr>
              <a:t>Remarks</a:t>
            </a: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43</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50C522D8-AB54-4852-95EE-BFA66DBD56DD}"/>
              </a:ext>
            </a:extLst>
          </p:cNvPr>
          <p:cNvSpPr txBox="1"/>
          <p:nvPr/>
        </p:nvSpPr>
        <p:spPr>
          <a:xfrm>
            <a:off x="4546924" y="1886902"/>
            <a:ext cx="4063676" cy="3447098"/>
          </a:xfrm>
          <a:prstGeom prst="rect">
            <a:avLst/>
          </a:prstGeom>
          <a:noFill/>
        </p:spPr>
        <p:txBody>
          <a:bodyPr wrap="square" rtlCol="0">
            <a:spAutoFit/>
          </a:bodyPr>
          <a:lstStyle/>
          <a:p>
            <a:pPr marL="720000" indent="-342000">
              <a:spcBef>
                <a:spcPts val="1200"/>
              </a:spcBef>
              <a:buBlip>
                <a:blip r:embed="rId3"/>
              </a:buBlip>
            </a:pPr>
            <a:r>
              <a:rPr lang="en-US" altLang="zh-CN" sz="1800" dirty="0">
                <a:latin typeface="Times New Roman" panose="02020603050405020304" pitchFamily="18" charset="0"/>
                <a:cs typeface="Times New Roman" panose="02020603050405020304" pitchFamily="18" charset="0"/>
              </a:rPr>
              <a:t>The </a:t>
            </a:r>
            <a:r>
              <a:rPr lang="en-US" altLang="zh-CN" sz="1800" dirty="0" err="1">
                <a:latin typeface="Times New Roman" panose="02020603050405020304" pitchFamily="18" charset="0"/>
                <a:cs typeface="Times New Roman" panose="02020603050405020304" pitchFamily="18" charset="0"/>
              </a:rPr>
              <a:t>Oeconomicus</a:t>
            </a:r>
            <a:r>
              <a:rPr lang="en-US" altLang="zh-CN" sz="1800" dirty="0">
                <a:latin typeface="Times New Roman" panose="02020603050405020304" pitchFamily="18" charset="0"/>
                <a:cs typeface="Times New Roman" panose="02020603050405020304" pitchFamily="18" charset="0"/>
              </a:rPr>
              <a:t> (Greek: </a:t>
            </a:r>
            <a:r>
              <a:rPr lang="el-GR" altLang="zh-CN" sz="1800" dirty="0">
                <a:latin typeface="Aegean" panose="05070102010707070707" pitchFamily="18" charset="0"/>
                <a:ea typeface="Aegean" panose="05070102010707070707" pitchFamily="18" charset="0"/>
                <a:cs typeface="Times New Roman" panose="02020603050405020304" pitchFamily="18" charset="0"/>
              </a:rPr>
              <a:t>ΟΙΚΟΝΟΜΙΚΟΣ</a:t>
            </a:r>
            <a:r>
              <a:rPr lang="en-US" altLang="zh-CN" sz="1800" dirty="0">
                <a:latin typeface="Times New Roman" panose="02020603050405020304" pitchFamily="18" charset="0"/>
                <a:cs typeface="Times New Roman" panose="02020603050405020304" pitchFamily="18" charset="0"/>
              </a:rPr>
              <a:t>) by Xenophon (c. 430-354 BC) is one of the earliest works on economics.</a:t>
            </a:r>
          </a:p>
          <a:p>
            <a:pPr marL="720000" indent="-342000">
              <a:spcBef>
                <a:spcPts val="1200"/>
              </a:spcBef>
              <a:buBlip>
                <a:blip r:embed="rId3"/>
              </a:buBlip>
            </a:pPr>
            <a:r>
              <a:rPr lang="en-US" altLang="zh-CN" sz="1800" dirty="0">
                <a:latin typeface="Times New Roman" panose="02020603050405020304" pitchFamily="18" charset="0"/>
                <a:cs typeface="Times New Roman" panose="02020603050405020304" pitchFamily="18" charset="0"/>
              </a:rPr>
              <a:t>The opening framing dialogue is between Socrates and </a:t>
            </a:r>
            <a:r>
              <a:rPr lang="en-US" altLang="zh-CN" sz="1800" dirty="0" err="1">
                <a:latin typeface="Times New Roman" panose="02020603050405020304" pitchFamily="18" charset="0"/>
                <a:cs typeface="Times New Roman" panose="02020603050405020304" pitchFamily="18" charset="0"/>
              </a:rPr>
              <a:t>Critoboulus</a:t>
            </a:r>
            <a:r>
              <a:rPr lang="en-US" altLang="zh-CN" sz="1800" dirty="0">
                <a:latin typeface="Times New Roman" panose="02020603050405020304" pitchFamily="18" charset="0"/>
                <a:cs typeface="Times New Roman" panose="02020603050405020304" pitchFamily="18" charset="0"/>
              </a:rPr>
              <a:t>, the son of Crito.</a:t>
            </a:r>
          </a:p>
          <a:p>
            <a:pPr marL="720000" indent="-342000">
              <a:spcBef>
                <a:spcPts val="1200"/>
              </a:spcBef>
              <a:buBlip>
                <a:blip r:embed="rId3"/>
              </a:buBlip>
            </a:pPr>
            <a:r>
              <a:rPr lang="en-US" altLang="zh-CN" sz="1800" dirty="0">
                <a:latin typeface="Times New Roman" panose="02020603050405020304" pitchFamily="18" charset="0"/>
                <a:cs typeface="Times New Roman" panose="02020603050405020304" pitchFamily="18" charset="0"/>
              </a:rPr>
              <a:t>There Socrates discusses the meaning of wealth and </a:t>
            </a:r>
            <a:r>
              <a:rPr lang="en-US" altLang="zh-CN" sz="1800" dirty="0" smtClean="0">
                <a:latin typeface="Times New Roman" panose="02020603050405020304" pitchFamily="18" charset="0"/>
                <a:cs typeface="Times New Roman" panose="02020603050405020304" pitchFamily="18" charset="0"/>
              </a:rPr>
              <a:t>identifies </a:t>
            </a:r>
            <a:r>
              <a:rPr lang="en-US" altLang="zh-CN" sz="1800" dirty="0">
                <a:latin typeface="Times New Roman" panose="02020603050405020304" pitchFamily="18" charset="0"/>
                <a:cs typeface="Times New Roman" panose="02020603050405020304" pitchFamily="18" charset="0"/>
              </a:rPr>
              <a:t>it with usefulness and well-being, not merely possessions.</a:t>
            </a:r>
            <a:endParaRPr lang="en-US" sz="1800" dirty="0"/>
          </a:p>
        </p:txBody>
      </p:sp>
      <p:pic>
        <p:nvPicPr>
          <p:cNvPr id="11" name="Picture 10">
            <a:extLst>
              <a:ext uri="{FF2B5EF4-FFF2-40B4-BE49-F238E27FC236}">
                <a16:creationId xmlns="" xmlns:a16="http://schemas.microsoft.com/office/drawing/2014/main" id="{8AD8D180-CE83-4152-A8BA-7B571EC9FF51}"/>
              </a:ext>
            </a:extLst>
          </p:cNvPr>
          <p:cNvPicPr>
            <a:picLocks noChangeAspect="1"/>
          </p:cNvPicPr>
          <p:nvPr/>
        </p:nvPicPr>
        <p:blipFill>
          <a:blip r:embed="rId4"/>
          <a:stretch>
            <a:fillRect/>
          </a:stretch>
        </p:blipFill>
        <p:spPr>
          <a:xfrm>
            <a:off x="2601897" y="1981200"/>
            <a:ext cx="2122503" cy="3280636"/>
          </a:xfrm>
          <a:prstGeom prst="rect">
            <a:avLst/>
          </a:prstGeom>
        </p:spPr>
      </p:pic>
    </p:spTree>
    <p:extLst>
      <p:ext uri="{BB962C8B-B14F-4D97-AF65-F5344CB8AC3E}">
        <p14:creationId xmlns:p14="http://schemas.microsoft.com/office/powerpoint/2010/main" val="8986711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4953000" y="304800"/>
            <a:ext cx="3581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lnSpc>
                <a:spcPct val="107000"/>
              </a:lnSpc>
              <a:spcAft>
                <a:spcPts val="0"/>
              </a:spcAft>
              <a:buNone/>
            </a:pPr>
            <a:r>
              <a:rPr lang="el-GR" sz="1800" dirty="0">
                <a:solidFill>
                  <a:srgbClr val="000000"/>
                </a:solidFill>
                <a:latin typeface="Aegean" panose="05070102010707070707" pitchFamily="18" charset="0"/>
                <a:ea typeface="Aegean" panose="05070102010707070707" pitchFamily="18" charset="0"/>
                <a:cs typeface="Times New Roman" panose="02020603050405020304" pitchFamily="18" charset="0"/>
              </a:rPr>
              <a:t>ΧΡΥΣΟΝ ΓΑΡ ΟΙ ΔΙΖΗΜΕΝΟΙ ΓΗΝ ΠΟΛΛΗΝ ΟΡΥΣΣΟΥΣΙ ΚΑΙ ΕΥΡΙΣΚΟΥΣΙΝ ΟΛΙΓΟΝ</a:t>
            </a:r>
            <a:endParaRPr lang="el-GR" sz="1800" b="1" dirty="0">
              <a:solidFill>
                <a:schemeClr val="tx1"/>
              </a:solidFill>
              <a:latin typeface="Aegean" panose="05070102010707070707" pitchFamily="18" charset="0"/>
              <a:ea typeface="Aegean" panose="05070102010707070707" pitchFamily="18" charset="0"/>
              <a:cs typeface="Times New Roman" panose="02020603050405020304" pitchFamily="18" charset="0"/>
            </a:endParaRPr>
          </a:p>
          <a:p>
            <a:pPr marL="0" indent="0">
              <a:buNone/>
            </a:pPr>
            <a:r>
              <a:rPr lang="en-US" sz="1800" b="1" dirty="0">
                <a:solidFill>
                  <a:schemeClr val="tx1"/>
                </a:solidFill>
              </a:rPr>
              <a:t>“Seekers after gold dig up much earth and find little”</a:t>
            </a:r>
          </a:p>
          <a:p>
            <a:pPr marL="0" indent="0">
              <a:buNone/>
            </a:pPr>
            <a:r>
              <a:rPr lang="en-US" sz="1800" b="1" dirty="0">
                <a:solidFill>
                  <a:schemeClr val="tx1"/>
                </a:solidFill>
              </a:rPr>
              <a:t>“The lord whose oracle is at Delphi neither speaks nor conceals, but gives signs”</a:t>
            </a:r>
          </a:p>
          <a:p>
            <a:pPr marL="0" indent="0" algn="r">
              <a:buNone/>
            </a:pPr>
            <a:r>
              <a:rPr lang="en-US" altLang="zh-CN" sz="1800" dirty="0">
                <a:solidFill>
                  <a:srgbClr val="0000FF"/>
                </a:solidFill>
              </a:rPr>
              <a:t>—— </a:t>
            </a:r>
            <a:r>
              <a:rPr lang="en-US" sz="1800" dirty="0">
                <a:solidFill>
                  <a:srgbClr val="0000FF"/>
                </a:solidFill>
              </a:rPr>
              <a:t>Heraclitus</a:t>
            </a:r>
          </a:p>
          <a:p>
            <a:pPr marL="0" indent="0" algn="r">
              <a:buNone/>
            </a:pPr>
            <a:endParaRPr lang="el-GR" sz="1800" dirty="0">
              <a:solidFill>
                <a:srgbClr val="0000FF"/>
              </a:solidFill>
            </a:endParaRPr>
          </a:p>
          <a:p>
            <a:pPr marL="0" indent="0" algn="r">
              <a:buNone/>
            </a:pPr>
            <a:endParaRPr lang="en-US" sz="1800" dirty="0">
              <a:solidFill>
                <a:schemeClr val="tx1"/>
              </a:solidFill>
            </a:endParaRPr>
          </a:p>
          <a:p>
            <a:pPr marL="0" indent="0" algn="r">
              <a:buNone/>
            </a:pPr>
            <a:r>
              <a:rPr lang="en-US" sz="1800" dirty="0">
                <a:solidFill>
                  <a:srgbClr val="FF0000"/>
                </a:solidFill>
              </a:rPr>
              <a:t>I shall be telling this with a sigh</a:t>
            </a:r>
          </a:p>
          <a:p>
            <a:pPr marL="0" indent="0" algn="r">
              <a:buNone/>
            </a:pPr>
            <a:r>
              <a:rPr lang="en-US" sz="1800" dirty="0">
                <a:solidFill>
                  <a:srgbClr val="FF0000"/>
                </a:solidFill>
              </a:rPr>
              <a:t>Somewhere ages and ages hence:</a:t>
            </a:r>
          </a:p>
          <a:p>
            <a:pPr marL="0" indent="0" algn="r">
              <a:buNone/>
            </a:pPr>
            <a:r>
              <a:rPr lang="en-US" sz="1800" dirty="0">
                <a:solidFill>
                  <a:srgbClr val="FF0000"/>
                </a:solidFill>
              </a:rPr>
              <a:t>Two roads diverged in a wood, and I,</a:t>
            </a:r>
          </a:p>
          <a:p>
            <a:pPr marL="0" indent="0" algn="r">
              <a:buNone/>
            </a:pPr>
            <a:r>
              <a:rPr lang="en-US" sz="1800" dirty="0">
                <a:solidFill>
                  <a:srgbClr val="FF0000"/>
                </a:solidFill>
              </a:rPr>
              <a:t>I took the one less traveled by,</a:t>
            </a:r>
          </a:p>
          <a:p>
            <a:pPr marL="0" indent="0" algn="r">
              <a:buNone/>
            </a:pPr>
            <a:r>
              <a:rPr lang="en-US" sz="1800" dirty="0">
                <a:solidFill>
                  <a:srgbClr val="FF0000"/>
                </a:solidFill>
              </a:rPr>
              <a:t>And that has made all the difference.</a:t>
            </a:r>
          </a:p>
          <a:p>
            <a:pPr marL="0" indent="0" algn="r">
              <a:buNone/>
            </a:pPr>
            <a:r>
              <a:rPr lang="en-US" altLang="zh-CN" sz="1800" dirty="0">
                <a:solidFill>
                  <a:srgbClr val="FF0000"/>
                </a:solidFill>
              </a:rPr>
              <a:t>—— </a:t>
            </a:r>
            <a:r>
              <a:rPr lang="en-US" sz="1800" dirty="0">
                <a:solidFill>
                  <a:srgbClr val="FF0000"/>
                </a:solidFill>
              </a:rPr>
              <a:t>Robert Frost</a:t>
            </a:r>
          </a:p>
        </p:txBody>
      </p:sp>
      <p:sp>
        <p:nvSpPr>
          <p:cNvPr id="8" name="Footer Placeholder 3">
            <a:extLst>
              <a:ext uri="{FF2B5EF4-FFF2-40B4-BE49-F238E27FC236}">
                <a16:creationId xmlns="" xmlns:a16="http://schemas.microsoft.com/office/drawing/2014/main" id="{CE281DE5-F05A-4AD7-9973-36C56260AF63}"/>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BB2C708C-D3B0-4FCF-B232-76850F218B22}"/>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44</a:t>
            </a:fld>
            <a:endParaRPr lang="en-US" altLang="en-US" b="1" dirty="0">
              <a:solidFill>
                <a:srgbClr val="A50021"/>
              </a:solidFill>
              <a:latin typeface="Times New Roman" panose="02020603050405020304" pitchFamily="18" charset="0"/>
              <a:cs typeface="Times New Roman" panose="02020603050405020304" pitchFamily="18" charset="0"/>
            </a:endParaRPr>
          </a:p>
        </p:txBody>
      </p:sp>
      <p:pic>
        <p:nvPicPr>
          <p:cNvPr id="7170" name="Picture 2" descr="Image result for Robert Frost">
            <a:extLst>
              <a:ext uri="{FF2B5EF4-FFF2-40B4-BE49-F238E27FC236}">
                <a16:creationId xmlns="" xmlns:a16="http://schemas.microsoft.com/office/drawing/2014/main" id="{5879025B-640B-432F-8A8F-1323A78790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276600"/>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304800"/>
            <a:ext cx="2229961" cy="2700000"/>
          </a:xfrm>
          <a:prstGeom prst="rect">
            <a:avLst/>
          </a:prstGeom>
        </p:spPr>
      </p:pic>
    </p:spTree>
    <p:extLst>
      <p:ext uri="{BB962C8B-B14F-4D97-AF65-F5344CB8AC3E}">
        <p14:creationId xmlns:p14="http://schemas.microsoft.com/office/powerpoint/2010/main" val="2826507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10" name="Rectangle 3"/>
          <p:cNvSpPr txBox="1">
            <a:spLocks noChangeArrowheads="1"/>
          </p:cNvSpPr>
          <p:nvPr/>
        </p:nvSpPr>
        <p:spPr bwMode="auto">
          <a:xfrm>
            <a:off x="2057400" y="152400"/>
            <a:ext cx="6934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457200">
              <a:spcBef>
                <a:spcPts val="0"/>
              </a:spcBef>
              <a:spcAft>
                <a:spcPts val="600"/>
              </a:spcAft>
              <a:buNone/>
            </a:pPr>
            <a:r>
              <a:rPr lang="en-US" altLang="zh-CN" sz="2000" b="1" i="1" dirty="0">
                <a:solidFill>
                  <a:schemeClr val="tx1"/>
                </a:solidFill>
              </a:rPr>
              <a:t>References</a:t>
            </a:r>
          </a:p>
          <a:p>
            <a:pPr marL="0" indent="-457200">
              <a:spcBef>
                <a:spcPts val="0"/>
              </a:spcBef>
              <a:buNone/>
            </a:pPr>
            <a:r>
              <a:rPr lang="en-US" altLang="zh-CN" sz="1550" dirty="0">
                <a:solidFill>
                  <a:schemeClr val="tx1"/>
                </a:solidFill>
              </a:rPr>
              <a:t>[1] </a:t>
            </a:r>
            <a:r>
              <a:rPr lang="en-US" altLang="zh-CN" sz="1550" dirty="0" err="1">
                <a:solidFill>
                  <a:schemeClr val="tx1"/>
                </a:solidFill>
              </a:rPr>
              <a:t>Govindan</a:t>
            </a:r>
            <a:r>
              <a:rPr lang="en-US" altLang="zh-CN" sz="1550" dirty="0">
                <a:solidFill>
                  <a:schemeClr val="tx1"/>
                </a:solidFill>
              </a:rPr>
              <a:t>, K., </a:t>
            </a:r>
            <a:r>
              <a:rPr lang="en-US" altLang="zh-CN" sz="1550" dirty="0" err="1">
                <a:solidFill>
                  <a:schemeClr val="tx1"/>
                </a:solidFill>
              </a:rPr>
              <a:t>Diabat</a:t>
            </a:r>
            <a:r>
              <a:rPr lang="en-US" altLang="zh-CN" sz="1550" dirty="0">
                <a:solidFill>
                  <a:schemeClr val="tx1"/>
                </a:solidFill>
              </a:rPr>
              <a:t>, A., Shankar, K. M. (2015). Analyzing the drivers of green manufacturing with fuzzy approach. </a:t>
            </a:r>
            <a:r>
              <a:rPr lang="en-US" altLang="zh-CN" sz="1550" i="1" dirty="0">
                <a:solidFill>
                  <a:schemeClr val="tx1"/>
                </a:solidFill>
              </a:rPr>
              <a:t>Journal of Cleaner Production</a:t>
            </a:r>
            <a:r>
              <a:rPr lang="en-US" altLang="zh-CN" sz="1550" dirty="0">
                <a:solidFill>
                  <a:schemeClr val="tx1"/>
                </a:solidFill>
              </a:rPr>
              <a:t>, 96:182-193.</a:t>
            </a:r>
          </a:p>
          <a:p>
            <a:pPr marL="0" indent="-457200">
              <a:buNone/>
            </a:pPr>
            <a:r>
              <a:rPr lang="en-US" altLang="zh-CN" sz="1550" dirty="0">
                <a:solidFill>
                  <a:schemeClr val="tx1"/>
                </a:solidFill>
              </a:rPr>
              <a:t>[2] Kang, H. S., Lee, J. Y., Choi, S., Kim, H., et al. (2016). Smart manufacturing: Past research, present findings, and future directions. </a:t>
            </a:r>
            <a:r>
              <a:rPr lang="en-US" altLang="zh-CN" sz="1550" i="1" dirty="0">
                <a:solidFill>
                  <a:schemeClr val="tx1"/>
                </a:solidFill>
              </a:rPr>
              <a:t>International Journal of Precision Engineering and Manufacturing-Green Technology</a:t>
            </a:r>
            <a:r>
              <a:rPr lang="en-US" altLang="zh-CN" sz="1550" dirty="0">
                <a:solidFill>
                  <a:schemeClr val="tx1"/>
                </a:solidFill>
              </a:rPr>
              <a:t>, 3(1):111-128.</a:t>
            </a:r>
          </a:p>
          <a:p>
            <a:pPr marL="0" indent="-457200">
              <a:buNone/>
            </a:pPr>
            <a:r>
              <a:rPr lang="en-US" altLang="zh-CN" sz="1550" dirty="0">
                <a:solidFill>
                  <a:schemeClr val="tx1"/>
                </a:solidFill>
              </a:rPr>
              <a:t>[3] </a:t>
            </a:r>
            <a:r>
              <a:rPr lang="en-US" altLang="zh-CN" sz="1550" dirty="0" err="1">
                <a:solidFill>
                  <a:schemeClr val="tx1"/>
                </a:solidFill>
              </a:rPr>
              <a:t>Brettel</a:t>
            </a:r>
            <a:r>
              <a:rPr lang="en-US" altLang="zh-CN" sz="1550" dirty="0">
                <a:solidFill>
                  <a:schemeClr val="tx1"/>
                </a:solidFill>
              </a:rPr>
              <a:t>, M., et al. (2014). How Virtualization, Decentralization and Network Building Change the Manufacturing Landscape: An Industry 4.0 Perspective. </a:t>
            </a:r>
            <a:r>
              <a:rPr lang="en-US" altLang="zh-CN" sz="1550" i="1" dirty="0">
                <a:solidFill>
                  <a:schemeClr val="tx1"/>
                </a:solidFill>
              </a:rPr>
              <a:t>International Journal of Science, Engineering and Technology</a:t>
            </a:r>
            <a:r>
              <a:rPr lang="en-US" altLang="zh-CN" sz="1550" dirty="0">
                <a:solidFill>
                  <a:schemeClr val="tx1"/>
                </a:solidFill>
              </a:rPr>
              <a:t>, 8(1): 37-44.</a:t>
            </a:r>
          </a:p>
          <a:p>
            <a:pPr marL="0" indent="-457200">
              <a:buNone/>
            </a:pPr>
            <a:r>
              <a:rPr lang="en-US" altLang="zh-CN" sz="1550" dirty="0">
                <a:solidFill>
                  <a:schemeClr val="tx1"/>
                </a:solidFill>
              </a:rPr>
              <a:t>[4] Choi, S., Kim, B. H., and Noh, S. D. (2015). A Diagnosis and Evaluation</a:t>
            </a:r>
            <a:br>
              <a:rPr lang="en-US" altLang="zh-CN" sz="1550" dirty="0">
                <a:solidFill>
                  <a:schemeClr val="tx1"/>
                </a:solidFill>
              </a:rPr>
            </a:br>
            <a:r>
              <a:rPr lang="en-US" altLang="zh-CN" sz="1550" dirty="0">
                <a:solidFill>
                  <a:schemeClr val="tx1"/>
                </a:solidFill>
              </a:rPr>
              <a:t>Method for Strategic Planning and Systematic Design of a Virtual Factory in Smart Manufacturing Systems. </a:t>
            </a:r>
            <a:r>
              <a:rPr lang="en-US" altLang="zh-CN" sz="1550" i="1" dirty="0">
                <a:solidFill>
                  <a:schemeClr val="tx1"/>
                </a:solidFill>
              </a:rPr>
              <a:t>Int. J. Precis. Eng. Manuf</a:t>
            </a:r>
            <a:r>
              <a:rPr lang="en-US" altLang="zh-CN" sz="1550" dirty="0">
                <a:solidFill>
                  <a:schemeClr val="tx1"/>
                </a:solidFill>
              </a:rPr>
              <a:t>., 16(6), 1107-1115.</a:t>
            </a:r>
          </a:p>
          <a:p>
            <a:pPr marL="0" indent="-457200">
              <a:buNone/>
            </a:pPr>
            <a:r>
              <a:rPr lang="en-US" altLang="zh-CN" sz="1550" dirty="0">
                <a:solidFill>
                  <a:schemeClr val="tx1"/>
                </a:solidFill>
              </a:rPr>
              <a:t>[5] Ivanov, D., et al. (2015). A Dynamic Model and an Algorithm for Short-Term Supply Chain Scheduling in the Smart Factory Industry 4.0. </a:t>
            </a:r>
            <a:r>
              <a:rPr lang="en-US" altLang="zh-CN" sz="1550" i="1" dirty="0">
                <a:solidFill>
                  <a:schemeClr val="tx1"/>
                </a:solidFill>
              </a:rPr>
              <a:t>Int. J. of Prod. Res</a:t>
            </a:r>
            <a:r>
              <a:rPr lang="en-US" altLang="zh-CN" sz="1550" dirty="0">
                <a:solidFill>
                  <a:schemeClr val="tx1"/>
                </a:solidFill>
              </a:rPr>
              <a:t>., DOI: 10.1080/00207543.2014.999958.</a:t>
            </a:r>
            <a:br>
              <a:rPr lang="en-US" altLang="zh-CN" sz="1550" dirty="0">
                <a:solidFill>
                  <a:schemeClr val="tx1"/>
                </a:solidFill>
              </a:rPr>
            </a:br>
            <a:r>
              <a:rPr lang="en-US" altLang="zh-CN" sz="1550" dirty="0">
                <a:solidFill>
                  <a:schemeClr val="tx1"/>
                </a:solidFill>
              </a:rPr>
              <a:t>[6] Lee, J., </a:t>
            </a:r>
            <a:r>
              <a:rPr lang="en-US" altLang="zh-CN" sz="1550" dirty="0" err="1">
                <a:solidFill>
                  <a:schemeClr val="tx1"/>
                </a:solidFill>
              </a:rPr>
              <a:t>Bagheri</a:t>
            </a:r>
            <a:r>
              <a:rPr lang="en-US" altLang="zh-CN" sz="1550" dirty="0">
                <a:solidFill>
                  <a:schemeClr val="tx1"/>
                </a:solidFill>
              </a:rPr>
              <a:t>, B., &amp; Kao, H.-A. (2015). A Cyber-Physical Systems Architecture for Industry 4.0-Based Manufacturing Systems. </a:t>
            </a:r>
            <a:r>
              <a:rPr lang="en-US" altLang="zh-CN" sz="1550" i="1" dirty="0">
                <a:solidFill>
                  <a:schemeClr val="tx1"/>
                </a:solidFill>
              </a:rPr>
              <a:t>Manuf. Letters</a:t>
            </a:r>
            <a:r>
              <a:rPr lang="en-US" altLang="zh-CN" sz="1550" dirty="0">
                <a:solidFill>
                  <a:schemeClr val="tx1"/>
                </a:solidFill>
              </a:rPr>
              <a:t>, 3: 18-23.</a:t>
            </a:r>
          </a:p>
          <a:p>
            <a:pPr marL="0" indent="-457200">
              <a:buNone/>
            </a:pPr>
            <a:r>
              <a:rPr lang="en-US" altLang="zh-CN" sz="1550" dirty="0">
                <a:solidFill>
                  <a:schemeClr val="tx1"/>
                </a:solidFill>
              </a:rPr>
              <a:t>[7] </a:t>
            </a:r>
            <a:r>
              <a:rPr lang="en-US" altLang="zh-CN" sz="1550" dirty="0" err="1">
                <a:solidFill>
                  <a:schemeClr val="tx1"/>
                </a:solidFill>
              </a:rPr>
              <a:t>Boschian</a:t>
            </a:r>
            <a:r>
              <a:rPr lang="en-US" altLang="zh-CN" sz="1550" dirty="0">
                <a:solidFill>
                  <a:schemeClr val="tx1"/>
                </a:solidFill>
              </a:rPr>
              <a:t>, V., &amp; </a:t>
            </a:r>
            <a:r>
              <a:rPr lang="en-US" altLang="zh-CN" sz="1550" dirty="0" err="1">
                <a:solidFill>
                  <a:schemeClr val="tx1"/>
                </a:solidFill>
              </a:rPr>
              <a:t>Paganelli</a:t>
            </a:r>
            <a:r>
              <a:rPr lang="en-US" altLang="zh-CN" sz="1550" dirty="0">
                <a:solidFill>
                  <a:schemeClr val="tx1"/>
                </a:solidFill>
              </a:rPr>
              <a:t>, P. (2016). Business models for advanced ICT in logistics. </a:t>
            </a:r>
            <a:r>
              <a:rPr lang="en-US" altLang="zh-CN" sz="1550" dirty="0" err="1">
                <a:solidFill>
                  <a:schemeClr val="tx1"/>
                </a:solidFill>
              </a:rPr>
              <a:t>InSustainable</a:t>
            </a:r>
            <a:r>
              <a:rPr lang="en-US" altLang="zh-CN" sz="1550" dirty="0">
                <a:solidFill>
                  <a:schemeClr val="tx1"/>
                </a:solidFill>
              </a:rPr>
              <a:t> Logistics and Supply Chains, pp. 15-51. Springer International Publishing.</a:t>
            </a:r>
          </a:p>
          <a:p>
            <a:pPr marL="0" indent="-457200">
              <a:buNone/>
            </a:pPr>
            <a:r>
              <a:rPr lang="en-US" altLang="zh-CN" sz="1550" dirty="0">
                <a:solidFill>
                  <a:schemeClr val="tx1"/>
                </a:solidFill>
              </a:rPr>
              <a:t>[8] Wang, F., Lai, X., &amp; Shi, N. (2011). A multi-objective optimization for green supply chain network design. </a:t>
            </a:r>
            <a:r>
              <a:rPr lang="en-US" altLang="zh-CN" sz="1550" i="1" dirty="0">
                <a:solidFill>
                  <a:schemeClr val="tx1"/>
                </a:solidFill>
              </a:rPr>
              <a:t>Decision Support Systems</a:t>
            </a:r>
            <a:r>
              <a:rPr lang="en-US" altLang="zh-CN" sz="1550" dirty="0">
                <a:solidFill>
                  <a:schemeClr val="tx1"/>
                </a:solidFill>
              </a:rPr>
              <a:t>, 51(2): 262-269.</a:t>
            </a:r>
          </a:p>
          <a:p>
            <a:pPr marL="0" indent="-457200">
              <a:buNone/>
            </a:pPr>
            <a:r>
              <a:rPr lang="en-US" altLang="zh-CN" sz="1550" dirty="0">
                <a:solidFill>
                  <a:schemeClr val="tx1"/>
                </a:solidFill>
              </a:rPr>
              <a:t>[9] </a:t>
            </a:r>
            <a:r>
              <a:rPr lang="en-US" altLang="zh-CN" sz="1550" dirty="0" err="1">
                <a:solidFill>
                  <a:schemeClr val="tx1"/>
                </a:solidFill>
              </a:rPr>
              <a:t>Kusiak</a:t>
            </a:r>
            <a:r>
              <a:rPr lang="en-US" altLang="zh-CN" sz="1550" dirty="0">
                <a:solidFill>
                  <a:schemeClr val="tx1"/>
                </a:solidFill>
              </a:rPr>
              <a:t>, A. (2017). Smart manufacturing must embrace big data. </a:t>
            </a:r>
            <a:r>
              <a:rPr lang="en-US" altLang="zh-CN" sz="1550" i="1" dirty="0">
                <a:solidFill>
                  <a:schemeClr val="tx1"/>
                </a:solidFill>
              </a:rPr>
              <a:t>Nature</a:t>
            </a:r>
            <a:r>
              <a:rPr lang="en-US" altLang="zh-CN" sz="1550" dirty="0">
                <a:solidFill>
                  <a:schemeClr val="tx1"/>
                </a:solidFill>
              </a:rPr>
              <a:t>, 544(7648): 23.</a:t>
            </a:r>
            <a:endParaRPr lang="zh-CN" altLang="zh-CN" sz="1550" dirty="0">
              <a:solidFill>
                <a:schemeClr val="tx1"/>
              </a:solidFill>
            </a:endParaRPr>
          </a:p>
        </p:txBody>
      </p:sp>
      <p:sp>
        <p:nvSpPr>
          <p:cNvPr id="6" name="Footer Placeholder 3">
            <a:extLst>
              <a:ext uri="{FF2B5EF4-FFF2-40B4-BE49-F238E27FC236}">
                <a16:creationId xmlns="" xmlns:a16="http://schemas.microsoft.com/office/drawing/2014/main" id="{BECE9802-9CBA-4FC7-BCFA-7A816B360729}"/>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7" name="Slide Number Placeholder 2">
            <a:extLst>
              <a:ext uri="{FF2B5EF4-FFF2-40B4-BE49-F238E27FC236}">
                <a16:creationId xmlns="" xmlns:a16="http://schemas.microsoft.com/office/drawing/2014/main" id="{861A949E-81AA-4195-AF83-126750AA7213}"/>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45</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0459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Footer Placeholder 3">
            <a:extLst>
              <a:ext uri="{FF2B5EF4-FFF2-40B4-BE49-F238E27FC236}">
                <a16:creationId xmlns="" xmlns:a16="http://schemas.microsoft.com/office/drawing/2014/main" id="{BECE9802-9CBA-4FC7-BCFA-7A816B360729}"/>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7" name="Slide Number Placeholder 2">
            <a:extLst>
              <a:ext uri="{FF2B5EF4-FFF2-40B4-BE49-F238E27FC236}">
                <a16:creationId xmlns="" xmlns:a16="http://schemas.microsoft.com/office/drawing/2014/main" id="{861A949E-81AA-4195-AF83-126750AA7213}"/>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46</a:t>
            </a:fld>
            <a:endParaRPr lang="en-US" altLang="en-US" b="1" dirty="0">
              <a:solidFill>
                <a:srgbClr val="A5002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3276600" y="218457"/>
            <a:ext cx="4343400" cy="6258543"/>
          </a:xfrm>
          <a:prstGeom prst="rect">
            <a:avLst/>
          </a:prstGeom>
        </p:spPr>
      </p:pic>
    </p:spTree>
    <p:extLst>
      <p:ext uri="{BB962C8B-B14F-4D97-AF65-F5344CB8AC3E}">
        <p14:creationId xmlns:p14="http://schemas.microsoft.com/office/powerpoint/2010/main" val="1672125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362200" y="609600"/>
            <a:ext cx="6400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spcBef>
                <a:spcPts val="600"/>
              </a:spcBef>
              <a:buBlip>
                <a:blip r:embed="rId3"/>
              </a:buBlip>
            </a:pPr>
            <a:r>
              <a:rPr lang="en-US" altLang="zh-CN" sz="1800" dirty="0">
                <a:solidFill>
                  <a:schemeClr val="tx1"/>
                </a:solidFill>
              </a:rPr>
              <a:t>Currently, the </a:t>
            </a:r>
            <a:r>
              <a:rPr lang="en-US" altLang="zh-CN" sz="1800" b="1" dirty="0">
                <a:solidFill>
                  <a:schemeClr val="tx1"/>
                </a:solidFill>
              </a:rPr>
              <a:t>information and communication technology (ICT) </a:t>
            </a:r>
            <a:r>
              <a:rPr lang="en-US" altLang="zh-CN" sz="1800" dirty="0">
                <a:solidFill>
                  <a:schemeClr val="tx1"/>
                </a:solidFill>
              </a:rPr>
              <a:t>have experienced progresses in various fields, including hardware and software, and may bring a renaissance or a new revolution to the manufacturing industry.</a:t>
            </a:r>
          </a:p>
          <a:p>
            <a:pPr>
              <a:lnSpc>
                <a:spcPct val="125000"/>
              </a:lnSpc>
              <a:spcBef>
                <a:spcPts val="600"/>
              </a:spcBef>
              <a:buBlip>
                <a:blip r:embed="rId3"/>
              </a:buBlip>
            </a:pPr>
            <a:endParaRPr lang="en-US" altLang="zh-CN" sz="1800" dirty="0">
              <a:solidFill>
                <a:schemeClr val="tx1"/>
              </a:solidFill>
            </a:endParaRPr>
          </a:p>
          <a:p>
            <a:pPr marL="0" indent="0">
              <a:lnSpc>
                <a:spcPct val="125000"/>
              </a:lnSpc>
              <a:spcBef>
                <a:spcPts val="600"/>
              </a:spcBef>
              <a:buNone/>
            </a:pPr>
            <a:endParaRPr lang="en-US" altLang="zh-CN" sz="1800" dirty="0">
              <a:solidFill>
                <a:schemeClr val="tx1"/>
              </a:solidFill>
            </a:endParaRPr>
          </a:p>
          <a:p>
            <a:pPr>
              <a:lnSpc>
                <a:spcPct val="125000"/>
              </a:lnSpc>
              <a:spcBef>
                <a:spcPts val="600"/>
              </a:spcBef>
              <a:buBlip>
                <a:blip r:embed="rId3"/>
              </a:buBlip>
            </a:pPr>
            <a:endParaRPr lang="zh-CN"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endParaRPr lang="en-US" altLang="zh-CN" sz="1800" dirty="0">
              <a:solidFill>
                <a:schemeClr val="tx1"/>
              </a:solidFill>
            </a:endParaRPr>
          </a:p>
          <a:p>
            <a:pPr>
              <a:lnSpc>
                <a:spcPct val="125000"/>
              </a:lnSpc>
              <a:spcBef>
                <a:spcPts val="600"/>
              </a:spcBef>
              <a:buBlip>
                <a:blip r:embed="rId3"/>
              </a:buBlip>
            </a:pPr>
            <a:r>
              <a:rPr lang="en-US" altLang="zh-CN" sz="1800" dirty="0">
                <a:solidFill>
                  <a:schemeClr val="tx1"/>
                </a:solidFill>
              </a:rPr>
              <a:t>Advanced manufacturing countries have been developing technologies (such as </a:t>
            </a:r>
            <a:r>
              <a:rPr lang="en-US" altLang="zh-CN" sz="1800" b="1" i="1" dirty="0">
                <a:solidFill>
                  <a:schemeClr val="tx1"/>
                </a:solidFill>
              </a:rPr>
              <a:t>the IoT, Cloud and Cyber-Physical System</a:t>
            </a:r>
            <a:r>
              <a:rPr lang="en-US" altLang="zh-CN" sz="1800" dirty="0">
                <a:solidFill>
                  <a:schemeClr val="tx1"/>
                </a:solidFill>
              </a:rPr>
              <a:t>) to realize smart manufacturing over the past few years.</a:t>
            </a: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5</a:t>
            </a:fld>
            <a:endParaRPr lang="en-US" altLang="en-US" b="1" dirty="0">
              <a:solidFill>
                <a:srgbClr val="A50021"/>
              </a:solidFill>
              <a:latin typeface="Times New Roman" panose="02020603050405020304" pitchFamily="18" charset="0"/>
              <a:cs typeface="Times New Roman" panose="02020603050405020304" pitchFamily="18" charset="0"/>
            </a:endParaRPr>
          </a:p>
        </p:txBody>
      </p:sp>
      <p:pic>
        <p:nvPicPr>
          <p:cNvPr id="8" name="图片 2">
            <a:extLst>
              <a:ext uri="{FF2B5EF4-FFF2-40B4-BE49-F238E27FC236}">
                <a16:creationId xmlns="" xmlns:a16="http://schemas.microsoft.com/office/drawing/2014/main" id="{5E0F9ABE-094C-45D0-8B16-D5D0AAC41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230526"/>
            <a:ext cx="5181600" cy="2570074"/>
          </a:xfrm>
          <a:prstGeom prst="rect">
            <a:avLst/>
          </a:prstGeom>
        </p:spPr>
      </p:pic>
    </p:spTree>
    <p:extLst>
      <p:ext uri="{BB962C8B-B14F-4D97-AF65-F5344CB8AC3E}">
        <p14:creationId xmlns:p14="http://schemas.microsoft.com/office/powerpoint/2010/main" val="2280121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362200" y="1371600"/>
            <a:ext cx="6400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spcBef>
                <a:spcPts val="1200"/>
              </a:spcBef>
              <a:buBlip>
                <a:blip r:embed="rId3"/>
              </a:buBlip>
            </a:pPr>
            <a:r>
              <a:rPr lang="en-US" altLang="zh-CN" sz="1800" b="1" i="1" dirty="0">
                <a:solidFill>
                  <a:srgbClr val="FF0000"/>
                </a:solidFill>
              </a:rPr>
              <a:t>"Big data" is high-volume, -velocity and -variety information assets </a:t>
            </a:r>
            <a:r>
              <a:rPr lang="en-US" altLang="zh-CN" sz="1800" i="1" dirty="0">
                <a:solidFill>
                  <a:schemeClr val="tx1"/>
                </a:solidFill>
              </a:rPr>
              <a:t>that demand cost-effective, innovative forms of information processing for enhanced insight and decision making.</a:t>
            </a:r>
          </a:p>
          <a:p>
            <a:pPr marL="363538" indent="0">
              <a:buNone/>
            </a:pPr>
            <a:r>
              <a:rPr lang="en-US" altLang="zh-CN" sz="1800" b="1" dirty="0">
                <a:solidFill>
                  <a:schemeClr val="tx1"/>
                </a:solidFill>
              </a:rPr>
              <a:t>Volume</a:t>
            </a:r>
            <a:r>
              <a:rPr lang="en-US" altLang="zh-CN" sz="1800" dirty="0">
                <a:solidFill>
                  <a:schemeClr val="tx1"/>
                </a:solidFill>
              </a:rPr>
              <a:t> - scale of data</a:t>
            </a:r>
          </a:p>
          <a:p>
            <a:pPr marL="363538" indent="0">
              <a:buNone/>
            </a:pPr>
            <a:r>
              <a:rPr lang="en-US" altLang="zh-CN" sz="1800" b="1" dirty="0">
                <a:solidFill>
                  <a:schemeClr val="tx1"/>
                </a:solidFill>
              </a:rPr>
              <a:t>Velocity</a:t>
            </a:r>
            <a:r>
              <a:rPr lang="en-US" altLang="zh-CN" sz="1800" dirty="0">
                <a:solidFill>
                  <a:schemeClr val="tx1"/>
                </a:solidFill>
              </a:rPr>
              <a:t> - analysis of streaming data</a:t>
            </a:r>
          </a:p>
          <a:p>
            <a:pPr marL="363538" indent="0">
              <a:buNone/>
            </a:pPr>
            <a:r>
              <a:rPr lang="en-US" altLang="zh-CN" sz="1800" b="1" dirty="0">
                <a:solidFill>
                  <a:schemeClr val="tx1"/>
                </a:solidFill>
              </a:rPr>
              <a:t>Variety-</a:t>
            </a:r>
            <a:r>
              <a:rPr lang="en-US" altLang="zh-CN" sz="1800" dirty="0">
                <a:solidFill>
                  <a:schemeClr val="tx1"/>
                </a:solidFill>
              </a:rPr>
              <a:t> different form of  data</a:t>
            </a:r>
            <a:endParaRPr lang="en-US" sz="1800" dirty="0">
              <a:solidFill>
                <a:schemeClr val="tx1"/>
              </a:solidFill>
            </a:endParaRPr>
          </a:p>
          <a:p>
            <a:pPr>
              <a:lnSpc>
                <a:spcPct val="125000"/>
              </a:lnSpc>
              <a:spcBef>
                <a:spcPts val="2400"/>
              </a:spcBef>
              <a:buBlip>
                <a:blip r:embed="rId3">
                  <a:extLst/>
                </a:blip>
              </a:buBlip>
            </a:pPr>
            <a:r>
              <a:rPr lang="en-US" altLang="zh-CN" sz="1800" dirty="0">
                <a:solidFill>
                  <a:schemeClr val="tx1"/>
                </a:solidFill>
              </a:rPr>
              <a:t>Newer definitions of big data have also added </a:t>
            </a:r>
            <a:r>
              <a:rPr lang="en-US" altLang="zh-CN" sz="1800" b="1" dirty="0">
                <a:solidFill>
                  <a:schemeClr val="tx1"/>
                </a:solidFill>
              </a:rPr>
              <a:t>a fourth “V”</a:t>
            </a:r>
            <a:r>
              <a:rPr lang="en-US" altLang="zh-CN" sz="1800" dirty="0">
                <a:solidFill>
                  <a:schemeClr val="tx1"/>
                </a:solidFill>
              </a:rPr>
              <a:t> - “veracity” - which describes the quality of captured data that can vary influence its  analysis.</a:t>
            </a:r>
          </a:p>
          <a:p>
            <a:pPr marL="363538" indent="0">
              <a:buNone/>
            </a:pPr>
            <a:r>
              <a:rPr lang="en-US" altLang="zh-CN" sz="1800" b="1" dirty="0">
                <a:solidFill>
                  <a:schemeClr val="tx1"/>
                </a:solidFill>
              </a:rPr>
              <a:t>Veracity</a:t>
            </a:r>
            <a:r>
              <a:rPr lang="en-US" altLang="zh-CN" sz="1800" dirty="0">
                <a:solidFill>
                  <a:schemeClr val="tx1"/>
                </a:solidFill>
              </a:rPr>
              <a:t> - data uncertainty</a:t>
            </a:r>
          </a:p>
          <a:p>
            <a:pPr>
              <a:lnSpc>
                <a:spcPct val="125000"/>
              </a:lnSpc>
              <a:spcBef>
                <a:spcPts val="1200"/>
              </a:spcBef>
              <a:buBlip>
                <a:blip r:embed="rId3"/>
              </a:buBlip>
            </a:pPr>
            <a:endParaRPr lang="en-US" sz="1800" dirty="0">
              <a:solidFill>
                <a:schemeClr val="tx1"/>
              </a:solidFill>
            </a:endParaRPr>
          </a:p>
        </p:txBody>
      </p:sp>
      <p:sp>
        <p:nvSpPr>
          <p:cNvPr id="7" name="Rectangle 2"/>
          <p:cNvSpPr txBox="1">
            <a:spLocks noChangeArrowheads="1"/>
          </p:cNvSpPr>
          <p:nvPr/>
        </p:nvSpPr>
        <p:spPr bwMode="auto">
          <a:xfrm>
            <a:off x="2514600" y="533400"/>
            <a:ext cx="3352800" cy="70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rgbClr val="153399"/>
                </a:solidFill>
                <a:latin typeface="+mj-lt"/>
                <a:ea typeface="+mj-ea"/>
                <a:cs typeface="+mj-cs"/>
              </a:defRPr>
            </a:lvl1pPr>
            <a:lvl2pPr algn="ctr" rtl="0" eaLnBrk="1" fontAlgn="base" hangingPunct="1">
              <a:spcBef>
                <a:spcPct val="0"/>
              </a:spcBef>
              <a:spcAft>
                <a:spcPct val="0"/>
              </a:spcAft>
              <a:defRPr sz="4400">
                <a:solidFill>
                  <a:srgbClr val="153399"/>
                </a:solidFill>
                <a:latin typeface="Times" charset="0"/>
              </a:defRPr>
            </a:lvl2pPr>
            <a:lvl3pPr algn="ctr" rtl="0" eaLnBrk="1" fontAlgn="base" hangingPunct="1">
              <a:spcBef>
                <a:spcPct val="0"/>
              </a:spcBef>
              <a:spcAft>
                <a:spcPct val="0"/>
              </a:spcAft>
              <a:defRPr sz="4400">
                <a:solidFill>
                  <a:srgbClr val="153399"/>
                </a:solidFill>
                <a:latin typeface="Times" charset="0"/>
              </a:defRPr>
            </a:lvl3pPr>
            <a:lvl4pPr algn="ctr" rtl="0" eaLnBrk="1" fontAlgn="base" hangingPunct="1">
              <a:spcBef>
                <a:spcPct val="0"/>
              </a:spcBef>
              <a:spcAft>
                <a:spcPct val="0"/>
              </a:spcAft>
              <a:defRPr sz="4400">
                <a:solidFill>
                  <a:srgbClr val="153399"/>
                </a:solidFill>
                <a:latin typeface="Times" charset="0"/>
              </a:defRPr>
            </a:lvl4pPr>
            <a:lvl5pPr algn="ctr" rtl="0" eaLnBrk="1" fontAlgn="base" hangingPunct="1">
              <a:spcBef>
                <a:spcPct val="0"/>
              </a:spcBef>
              <a:spcAft>
                <a:spcPct val="0"/>
              </a:spcAft>
              <a:defRPr sz="4400">
                <a:solidFill>
                  <a:srgbClr val="153399"/>
                </a:solidFill>
                <a:latin typeface="Times" charset="0"/>
              </a:defRPr>
            </a:lvl5pPr>
            <a:lvl6pPr marL="457200" algn="ctr" rtl="0" eaLnBrk="1" fontAlgn="base" hangingPunct="1">
              <a:spcBef>
                <a:spcPct val="0"/>
              </a:spcBef>
              <a:spcAft>
                <a:spcPct val="0"/>
              </a:spcAft>
              <a:defRPr sz="4400">
                <a:solidFill>
                  <a:srgbClr val="153399"/>
                </a:solidFill>
                <a:latin typeface="Times" charset="0"/>
              </a:defRPr>
            </a:lvl6pPr>
            <a:lvl7pPr marL="914400" algn="ctr" rtl="0" eaLnBrk="1" fontAlgn="base" hangingPunct="1">
              <a:spcBef>
                <a:spcPct val="0"/>
              </a:spcBef>
              <a:spcAft>
                <a:spcPct val="0"/>
              </a:spcAft>
              <a:defRPr sz="4400">
                <a:solidFill>
                  <a:srgbClr val="153399"/>
                </a:solidFill>
                <a:latin typeface="Times" charset="0"/>
              </a:defRPr>
            </a:lvl7pPr>
            <a:lvl8pPr marL="1371600" algn="ctr" rtl="0" eaLnBrk="1" fontAlgn="base" hangingPunct="1">
              <a:spcBef>
                <a:spcPct val="0"/>
              </a:spcBef>
              <a:spcAft>
                <a:spcPct val="0"/>
              </a:spcAft>
              <a:defRPr sz="4400">
                <a:solidFill>
                  <a:srgbClr val="153399"/>
                </a:solidFill>
                <a:latin typeface="Times" charset="0"/>
              </a:defRPr>
            </a:lvl8pPr>
            <a:lvl9pPr marL="1828800" algn="ctr" rtl="0" eaLnBrk="1" fontAlgn="base" hangingPunct="1">
              <a:spcBef>
                <a:spcPct val="0"/>
              </a:spcBef>
              <a:spcAft>
                <a:spcPct val="0"/>
              </a:spcAft>
              <a:defRPr sz="4400">
                <a:solidFill>
                  <a:srgbClr val="153399"/>
                </a:solidFill>
                <a:latin typeface="Times" charset="0"/>
              </a:defRPr>
            </a:lvl9pPr>
          </a:lstStyle>
          <a:p>
            <a:r>
              <a:rPr lang="en-US" altLang="en-US" sz="3400" b="1" i="1" kern="0" dirty="0">
                <a:solidFill>
                  <a:srgbClr val="0000FF"/>
                </a:solidFill>
                <a:effectLst>
                  <a:outerShdw blurRad="38100" dist="38100" dir="2700000" algn="tl">
                    <a:srgbClr val="000000">
                      <a:alpha val="43137"/>
                    </a:srgbClr>
                  </a:outerShdw>
                </a:effectLst>
              </a:rPr>
              <a:t>W</a:t>
            </a:r>
            <a:r>
              <a:rPr lang="en-US" altLang="zh-CN" sz="3400" b="1" i="1" kern="0" dirty="0">
                <a:solidFill>
                  <a:srgbClr val="0000FF"/>
                </a:solidFill>
                <a:effectLst>
                  <a:outerShdw blurRad="38100" dist="38100" dir="2700000" algn="tl">
                    <a:srgbClr val="000000">
                      <a:alpha val="43137"/>
                    </a:srgbClr>
                  </a:outerShdw>
                </a:effectLst>
              </a:rPr>
              <a:t>hat is Big Data?</a:t>
            </a:r>
            <a:endParaRPr lang="en-US" altLang="en-US" sz="3400" b="1" i="1" kern="0" dirty="0">
              <a:solidFill>
                <a:srgbClr val="0000FF"/>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6</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749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362200" y="2102584"/>
            <a:ext cx="3810000" cy="216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a:lnSpc>
                <a:spcPct val="125000"/>
              </a:lnSpc>
              <a:spcBef>
                <a:spcPts val="1800"/>
              </a:spcBef>
              <a:buBlip>
                <a:blip r:embed="rId3"/>
              </a:buBlip>
            </a:pPr>
            <a:r>
              <a:rPr lang="en-US" altLang="zh-CN" sz="1800" dirty="0">
                <a:solidFill>
                  <a:srgbClr val="FF0000"/>
                </a:solidFill>
              </a:rPr>
              <a:t>We have to rewrite the rules of how and where data is stored, managed, and processed. </a:t>
            </a:r>
            <a:r>
              <a:rPr lang="en-US" altLang="zh-CN" sz="1800" dirty="0">
                <a:solidFill>
                  <a:schemeClr val="tx1"/>
                </a:solidFill>
              </a:rPr>
              <a:t>In addition, new technologies such as grid computing, cloud computing, quantum computing are used.</a:t>
            </a:r>
          </a:p>
          <a:p>
            <a:pPr marL="0" indent="0">
              <a:lnSpc>
                <a:spcPct val="125000"/>
              </a:lnSpc>
              <a:spcBef>
                <a:spcPts val="1800"/>
              </a:spcBef>
              <a:buNone/>
            </a:pPr>
            <a:endParaRPr lang="en-US" altLang="zh-CN" sz="1800" dirty="0">
              <a:solidFill>
                <a:schemeClr val="tx1"/>
              </a:solidFill>
            </a:endParaRPr>
          </a:p>
          <a:p>
            <a:pPr marL="0" indent="0">
              <a:lnSpc>
                <a:spcPct val="125000"/>
              </a:lnSpc>
              <a:spcBef>
                <a:spcPts val="1800"/>
              </a:spcBef>
              <a:buNone/>
            </a:pPr>
            <a:endParaRPr lang="en-US" altLang="zh-CN" sz="1800" dirty="0">
              <a:solidFill>
                <a:schemeClr val="tx1"/>
              </a:solidFill>
            </a:endParaRP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7</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8D2F7653-1B1E-4355-9BEF-75C802D82B81}"/>
              </a:ext>
            </a:extLst>
          </p:cNvPr>
          <p:cNvSpPr/>
          <p:nvPr/>
        </p:nvSpPr>
        <p:spPr>
          <a:xfrm>
            <a:off x="2743200" y="4388584"/>
            <a:ext cx="5867400" cy="1631216"/>
          </a:xfrm>
          <a:prstGeom prst="rect">
            <a:avLst/>
          </a:prstGeom>
        </p:spPr>
        <p:txBody>
          <a:bodyPr wrap="square">
            <a:spAutoFit/>
          </a:bodyPr>
          <a:lstStyle/>
          <a:p>
            <a:pPr>
              <a:spcBef>
                <a:spcPts val="1800"/>
              </a:spcBef>
            </a:pPr>
            <a:r>
              <a:rPr lang="en-US" altLang="zh-CN" sz="1800" dirty="0">
                <a:latin typeface="Times New Roman" panose="02020603050405020304" pitchFamily="18" charset="0"/>
                <a:cs typeface="Times New Roman" panose="02020603050405020304" pitchFamily="18" charset="0"/>
              </a:rPr>
              <a:t>See: </a:t>
            </a:r>
            <a:r>
              <a:rPr lang="en-US" altLang="zh-CN" sz="1800" u="sng" dirty="0">
                <a:solidFill>
                  <a:srgbClr val="0000FF"/>
                </a:solidFill>
                <a:latin typeface="Times New Roman" panose="02020603050405020304" pitchFamily="18" charset="0"/>
                <a:cs typeface="Times New Roman" panose="02020603050405020304" pitchFamily="18" charset="0"/>
              </a:rPr>
              <a:t>https://www.wired.com/insights/2013/05/the-missing-vs-in-big-data-viability-and-value/</a:t>
            </a:r>
          </a:p>
          <a:p>
            <a:pPr>
              <a:spcBef>
                <a:spcPts val="1200"/>
              </a:spcBef>
            </a:pPr>
            <a:r>
              <a:rPr lang="en-US" altLang="zh-CN" sz="1800" dirty="0"/>
              <a:t>Wu, X., Zhu, X., Wu, G.-Q. &amp; Ding, W. (2014). Data Mining with Big Data. </a:t>
            </a:r>
            <a:r>
              <a:rPr lang="en-US" altLang="zh-CN" sz="1800" i="1" dirty="0"/>
              <a:t>IEEE Transactions on Knowledge and Data Engineering</a:t>
            </a:r>
            <a:r>
              <a:rPr lang="en-US" altLang="zh-CN" sz="1800" dirty="0"/>
              <a:t>, </a:t>
            </a:r>
            <a:r>
              <a:rPr lang="en-US" altLang="zh-CN" sz="1800" b="1" dirty="0"/>
              <a:t>26</a:t>
            </a:r>
            <a:r>
              <a:rPr lang="en-US" altLang="zh-CN" sz="1800" dirty="0"/>
              <a:t>, 97-107.</a:t>
            </a:r>
          </a:p>
        </p:txBody>
      </p:sp>
      <p:pic>
        <p:nvPicPr>
          <p:cNvPr id="3074" name="Picture 2" descr="Image result for big data">
            <a:extLst>
              <a:ext uri="{FF2B5EF4-FFF2-40B4-BE49-F238E27FC236}">
                <a16:creationId xmlns="" xmlns:a16="http://schemas.microsoft.com/office/drawing/2014/main" id="{9C6D47A9-B7E3-4DAC-8DC3-3D5524D50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340786"/>
            <a:ext cx="2552290" cy="17740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DDB83A78-BAD2-4334-B7B3-A03A61A579A7}"/>
              </a:ext>
            </a:extLst>
          </p:cNvPr>
          <p:cNvSpPr/>
          <p:nvPr/>
        </p:nvSpPr>
        <p:spPr>
          <a:xfrm>
            <a:off x="2362200" y="682332"/>
            <a:ext cx="6248400" cy="1146468"/>
          </a:xfrm>
          <a:prstGeom prst="rect">
            <a:avLst/>
          </a:prstGeom>
        </p:spPr>
        <p:txBody>
          <a:bodyPr wrap="square">
            <a:spAutoFit/>
          </a:bodyPr>
          <a:lstStyle/>
          <a:p>
            <a:pPr marL="342000" indent="-342000">
              <a:lnSpc>
                <a:spcPct val="125000"/>
              </a:lnSpc>
              <a:spcBef>
                <a:spcPts val="2400"/>
              </a:spcBef>
              <a:buBlip>
                <a:blip r:embed="rId3">
                  <a:extLst/>
                </a:blip>
              </a:buBlip>
            </a:pPr>
            <a:r>
              <a:rPr lang="en-US" altLang="zh-CN" sz="1800" b="1" i="1" dirty="0">
                <a:latin typeface="Times New Roman" panose="02020603050405020304" pitchFamily="18" charset="0"/>
                <a:cs typeface="Times New Roman" panose="02020603050405020304" pitchFamily="18" charset="0"/>
              </a:rPr>
              <a:t>There is more:</a:t>
            </a:r>
          </a:p>
          <a:p>
            <a:pPr marL="363538" indent="0">
              <a:spcBef>
                <a:spcPts val="1200"/>
              </a:spcBef>
              <a:buNone/>
            </a:pPr>
            <a:r>
              <a:rPr lang="en-US" altLang="zh-CN" sz="1800" dirty="0">
                <a:latin typeface="Times New Roman" panose="02020603050405020304" pitchFamily="18" charset="0"/>
                <a:cs typeface="Times New Roman" panose="02020603050405020304" pitchFamily="18" charset="0"/>
              </a:rPr>
              <a:t>The Fifth V: </a:t>
            </a:r>
            <a:r>
              <a:rPr lang="en-US" altLang="zh-CN" sz="1800" b="1" dirty="0">
                <a:latin typeface="Times New Roman" panose="02020603050405020304" pitchFamily="18" charset="0"/>
                <a:cs typeface="Times New Roman" panose="02020603050405020304" pitchFamily="18" charset="0"/>
              </a:rPr>
              <a:t>Viability - </a:t>
            </a:r>
            <a:r>
              <a:rPr lang="en-US" altLang="zh-CN" sz="1800" dirty="0">
                <a:latin typeface="Times New Roman" panose="02020603050405020304" pitchFamily="18" charset="0"/>
                <a:cs typeface="Times New Roman" panose="02020603050405020304" pitchFamily="18" charset="0"/>
              </a:rPr>
              <a:t>hidden relationships among variables</a:t>
            </a:r>
            <a:r>
              <a:rPr lang="en-US" altLang="zh-CN" sz="1800" b="1" i="1" dirty="0">
                <a:latin typeface="Times New Roman" panose="02020603050405020304" pitchFamily="18" charset="0"/>
                <a:cs typeface="Times New Roman" panose="02020603050405020304" pitchFamily="18" charset="0"/>
              </a:rPr>
              <a:t/>
            </a:r>
            <a:br>
              <a:rPr lang="en-US" altLang="zh-CN" sz="1800" b="1" i="1" dirty="0">
                <a:latin typeface="Times New Roman" panose="02020603050405020304" pitchFamily="18" charset="0"/>
                <a:cs typeface="Times New Roman" panose="02020603050405020304" pitchFamily="18" charset="0"/>
              </a:rPr>
            </a:br>
            <a:r>
              <a:rPr lang="en-US" altLang="zh-CN" sz="1800" dirty="0">
                <a:latin typeface="Times New Roman" panose="02020603050405020304" pitchFamily="18" charset="0"/>
                <a:cs typeface="Times New Roman" panose="02020603050405020304" pitchFamily="18" charset="0"/>
              </a:rPr>
              <a:t>The Sixth V: </a:t>
            </a:r>
            <a:r>
              <a:rPr lang="en-US" altLang="zh-CN" sz="1800" b="1" dirty="0">
                <a:latin typeface="Times New Roman" panose="02020603050405020304" pitchFamily="18" charset="0"/>
                <a:cs typeface="Times New Roman" panose="02020603050405020304" pitchFamily="18" charset="0"/>
              </a:rPr>
              <a:t>Value – </a:t>
            </a:r>
            <a:r>
              <a:rPr lang="en-US" altLang="zh-CN" sz="1800" dirty="0">
                <a:latin typeface="Times New Roman" panose="02020603050405020304" pitchFamily="18" charset="0"/>
                <a:cs typeface="Times New Roman" panose="02020603050405020304" pitchFamily="18" charset="0"/>
              </a:rPr>
              <a:t>present and predict</a:t>
            </a:r>
          </a:p>
        </p:txBody>
      </p:sp>
    </p:spTree>
    <p:extLst>
      <p:ext uri="{BB962C8B-B14F-4D97-AF65-F5344CB8AC3E}">
        <p14:creationId xmlns:p14="http://schemas.microsoft.com/office/powerpoint/2010/main" val="3799670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362200" y="2102584"/>
            <a:ext cx="3810000" cy="216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lnSpc>
                <a:spcPct val="125000"/>
              </a:lnSpc>
              <a:spcBef>
                <a:spcPts val="1800"/>
              </a:spcBef>
              <a:buNone/>
            </a:pPr>
            <a:endParaRPr lang="en-US" altLang="zh-CN" sz="1800" dirty="0">
              <a:solidFill>
                <a:schemeClr val="tx1"/>
              </a:solidFill>
            </a:endParaRPr>
          </a:p>
          <a:p>
            <a:pPr marL="0" indent="0">
              <a:lnSpc>
                <a:spcPct val="125000"/>
              </a:lnSpc>
              <a:spcBef>
                <a:spcPts val="1800"/>
              </a:spcBef>
              <a:buNone/>
            </a:pPr>
            <a:endParaRPr lang="en-US" altLang="zh-CN" sz="1800" dirty="0">
              <a:solidFill>
                <a:schemeClr val="tx1"/>
              </a:solidFill>
            </a:endParaRP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8</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209800" y="166687"/>
            <a:ext cx="6934200" cy="461665"/>
          </a:xfrm>
          <a:prstGeom prst="rect">
            <a:avLst/>
          </a:prstGeom>
        </p:spPr>
        <p:txBody>
          <a:bodyPr wrap="square">
            <a:spAutoFit/>
          </a:bodyPr>
          <a:lstStyle/>
          <a:p>
            <a:r>
              <a:rPr lang="en-US" b="1" dirty="0">
                <a:solidFill>
                  <a:srgbClr val="2F2F2F"/>
                </a:solidFill>
                <a:latin typeface="Open Sans"/>
              </a:rPr>
              <a:t>The 42 V's of Big Data and Data Science</a:t>
            </a:r>
            <a:r>
              <a:rPr lang="en-US" dirty="0">
                <a:solidFill>
                  <a:srgbClr val="2F2F2F"/>
                </a:solidFill>
                <a:latin typeface="Open Sans"/>
              </a:rPr>
              <a:t>.</a:t>
            </a:r>
            <a:endParaRPr lang="en-US" dirty="0"/>
          </a:p>
        </p:txBody>
      </p:sp>
      <p:sp>
        <p:nvSpPr>
          <p:cNvPr id="8" name="Rectangle 1"/>
          <p:cNvSpPr>
            <a:spLocks noChangeArrowheads="1"/>
          </p:cNvSpPr>
          <p:nvPr/>
        </p:nvSpPr>
        <p:spPr bwMode="auto">
          <a:xfrm>
            <a:off x="2286000" y="7620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3"/>
              </a:rPr>
              <a:t>https://www.elderresearch.com/company/blog/42-v-of-big-data</a:t>
            </a: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TextBox 12"/>
          <p:cNvSpPr txBox="1"/>
          <p:nvPr/>
        </p:nvSpPr>
        <p:spPr>
          <a:xfrm>
            <a:off x="2360177" y="1143000"/>
            <a:ext cx="5715000" cy="4893647"/>
          </a:xfrm>
          <a:prstGeom prst="rect">
            <a:avLst/>
          </a:prstGeom>
          <a:noFill/>
        </p:spPr>
        <p:txBody>
          <a:bodyPr wrap="square" rtlCol="0">
            <a:spAutoFit/>
          </a:bodyPr>
          <a:lstStyle/>
          <a:p>
            <a:pPr marL="171450" indent="-171450">
              <a:buFont typeface="Arial" panose="020B0604020202020204" pitchFamily="34" charset="0"/>
              <a:buChar char="•"/>
            </a:pPr>
            <a:r>
              <a:rPr lang="en-US" sz="1200" b="1" dirty="0" smtClean="0"/>
              <a:t>Vagueness:</a:t>
            </a:r>
            <a:r>
              <a:rPr lang="en-US" sz="1200" dirty="0" smtClean="0"/>
              <a:t> The meaning of found data is often very unclear, regardless of how </a:t>
            </a:r>
            <a:r>
              <a:rPr lang="en-US" sz="1200" i="1" dirty="0" smtClean="0"/>
              <a:t>much</a:t>
            </a:r>
            <a:r>
              <a:rPr lang="en-US" sz="1200" dirty="0" smtClean="0"/>
              <a:t> data is available.</a:t>
            </a:r>
          </a:p>
          <a:p>
            <a:pPr marL="171450" indent="-171450">
              <a:buFont typeface="Arial" panose="020B0604020202020204" pitchFamily="34" charset="0"/>
              <a:buChar char="•"/>
            </a:pPr>
            <a:r>
              <a:rPr lang="en-US" sz="1200" b="1" dirty="0" smtClean="0"/>
              <a:t>Validity:</a:t>
            </a:r>
            <a:r>
              <a:rPr lang="en-US" sz="1200" dirty="0" smtClean="0"/>
              <a:t> Rigor in analysis (e.g., </a:t>
            </a:r>
            <a:r>
              <a:rPr lang="en-US" sz="1200" b="1" dirty="0" smtClean="0">
                <a:hlinkClick r:id="rId4"/>
              </a:rPr>
              <a:t>Target Shuffling</a:t>
            </a:r>
            <a:r>
              <a:rPr lang="en-US" sz="1200" dirty="0" smtClean="0"/>
              <a:t>) is essential for valid predictions.</a:t>
            </a:r>
          </a:p>
          <a:p>
            <a:pPr marL="171450" indent="-171450">
              <a:buFont typeface="Arial" panose="020B0604020202020204" pitchFamily="34" charset="0"/>
              <a:buChar char="•"/>
            </a:pPr>
            <a:r>
              <a:rPr lang="en-US" sz="1200" b="1" dirty="0" smtClean="0"/>
              <a:t>Valor:</a:t>
            </a:r>
            <a:r>
              <a:rPr lang="en-US" sz="1200" dirty="0" smtClean="0"/>
              <a:t> In the face of big data, we must gamely tackle the big problems.</a:t>
            </a:r>
          </a:p>
          <a:p>
            <a:pPr marL="171450" indent="-171450">
              <a:buFont typeface="Arial" panose="020B0604020202020204" pitchFamily="34" charset="0"/>
              <a:buChar char="•"/>
            </a:pPr>
            <a:r>
              <a:rPr lang="en-US" sz="1200" b="1" dirty="0" smtClean="0"/>
              <a:t>Value:</a:t>
            </a:r>
            <a:r>
              <a:rPr lang="en-US" sz="1200" dirty="0" smtClean="0"/>
              <a:t> Data science continues to provide ever-increasing value for users as more data becomes available and new techniques are developed.</a:t>
            </a:r>
          </a:p>
          <a:p>
            <a:pPr marL="171450" indent="-171450">
              <a:buFont typeface="Arial" panose="020B0604020202020204" pitchFamily="34" charset="0"/>
              <a:buChar char="•"/>
            </a:pPr>
            <a:r>
              <a:rPr lang="en-US" sz="1200" b="1" dirty="0" smtClean="0"/>
              <a:t>Vane:</a:t>
            </a:r>
            <a:r>
              <a:rPr lang="en-US" sz="1200" dirty="0" smtClean="0"/>
              <a:t> Data science can aid decision making by pointing in the correct direction.</a:t>
            </a:r>
          </a:p>
          <a:p>
            <a:pPr marL="171450" indent="-171450">
              <a:buFont typeface="Arial" panose="020B0604020202020204" pitchFamily="34" charset="0"/>
              <a:buChar char="•"/>
            </a:pPr>
            <a:r>
              <a:rPr lang="en-US" sz="1200" b="1" dirty="0" smtClean="0"/>
              <a:t>Vanilla:</a:t>
            </a:r>
            <a:r>
              <a:rPr lang="en-US" sz="1200" dirty="0" smtClean="0"/>
              <a:t> Even the simplest models, constructed with rigor, can provide value.</a:t>
            </a:r>
          </a:p>
          <a:p>
            <a:pPr marL="171450" indent="-171450">
              <a:buFont typeface="Arial" panose="020B0604020202020204" pitchFamily="34" charset="0"/>
              <a:buChar char="•"/>
            </a:pPr>
            <a:r>
              <a:rPr lang="en-US" sz="1200" b="1" dirty="0" smtClean="0"/>
              <a:t>Vantage:</a:t>
            </a:r>
            <a:r>
              <a:rPr lang="en-US" sz="1200" dirty="0" smtClean="0"/>
              <a:t> Big data allows us a privileged view of complex systems.</a:t>
            </a:r>
          </a:p>
          <a:p>
            <a:pPr marL="171450" indent="-171450">
              <a:buFont typeface="Arial" panose="020B0604020202020204" pitchFamily="34" charset="0"/>
              <a:buChar char="•"/>
            </a:pPr>
            <a:r>
              <a:rPr lang="en-US" sz="1200" b="1" dirty="0" smtClean="0"/>
              <a:t>Variability:</a:t>
            </a:r>
            <a:r>
              <a:rPr lang="en-US" sz="1200" dirty="0" smtClean="0"/>
              <a:t> Data science often models variable data sources. Models deployed into production can encounter especially wild data.</a:t>
            </a:r>
          </a:p>
          <a:p>
            <a:pPr marL="171450" indent="-171450">
              <a:buFont typeface="Arial" panose="020B0604020202020204" pitchFamily="34" charset="0"/>
              <a:buChar char="•"/>
            </a:pPr>
            <a:r>
              <a:rPr lang="en-US" sz="1200" b="1" dirty="0" smtClean="0"/>
              <a:t>Variety:</a:t>
            </a:r>
            <a:r>
              <a:rPr lang="en-US" sz="1200" dirty="0" smtClean="0"/>
              <a:t> In data science, </a:t>
            </a:r>
            <a:r>
              <a:rPr lang="en-US" sz="1200" b="1" dirty="0" smtClean="0">
                <a:hlinkClick r:id="rId5"/>
              </a:rPr>
              <a:t>we work with many data formats</a:t>
            </a:r>
            <a:r>
              <a:rPr lang="en-US" sz="1200" dirty="0" smtClean="0"/>
              <a:t> (flat files, relational databases, graph networks) and varying levels of data completeness.</a:t>
            </a:r>
          </a:p>
          <a:p>
            <a:pPr marL="171450" indent="-171450">
              <a:buFont typeface="Arial" panose="020B0604020202020204" pitchFamily="34" charset="0"/>
              <a:buChar char="•"/>
            </a:pPr>
            <a:r>
              <a:rPr lang="en-US" sz="1200" b="1" dirty="0" smtClean="0"/>
              <a:t>Varifocal:</a:t>
            </a:r>
            <a:r>
              <a:rPr lang="en-US" sz="1200" dirty="0" smtClean="0"/>
              <a:t> Big data and data science together allow us to see both the forest </a:t>
            </a:r>
            <a:r>
              <a:rPr lang="en-US" sz="1200" i="1" dirty="0" smtClean="0"/>
              <a:t>and</a:t>
            </a:r>
            <a:r>
              <a:rPr lang="en-US" sz="1200" dirty="0" smtClean="0"/>
              <a:t> the trees.</a:t>
            </a:r>
          </a:p>
          <a:p>
            <a:pPr marL="171450" indent="-171450">
              <a:buFont typeface="Arial" panose="020B0604020202020204" pitchFamily="34" charset="0"/>
              <a:buChar char="•"/>
            </a:pPr>
            <a:r>
              <a:rPr lang="en-US" sz="1200" b="1" dirty="0" smtClean="0"/>
              <a:t>Varmint:</a:t>
            </a:r>
            <a:r>
              <a:rPr lang="en-US" sz="1200" dirty="0" smtClean="0"/>
              <a:t> As big data gets bigger, so can software bugs!</a:t>
            </a:r>
          </a:p>
          <a:p>
            <a:pPr marL="171450" indent="-171450">
              <a:buFont typeface="Arial" panose="020B0604020202020204" pitchFamily="34" charset="0"/>
              <a:buChar char="•"/>
            </a:pPr>
            <a:r>
              <a:rPr lang="en-US" sz="1200" b="1" dirty="0" smtClean="0"/>
              <a:t>Varnish:</a:t>
            </a:r>
            <a:r>
              <a:rPr lang="en-US" sz="1200" dirty="0" smtClean="0"/>
              <a:t> How end-users interact with our work matters, and polish counts.</a:t>
            </a:r>
          </a:p>
          <a:p>
            <a:pPr marL="171450" indent="-171450">
              <a:buFont typeface="Arial" panose="020B0604020202020204" pitchFamily="34" charset="0"/>
              <a:buChar char="•"/>
            </a:pPr>
            <a:r>
              <a:rPr lang="en-US" sz="1200" b="1" dirty="0" smtClean="0"/>
              <a:t>Vastness:</a:t>
            </a:r>
            <a:r>
              <a:rPr lang="en-US" sz="1200" dirty="0" smtClean="0"/>
              <a:t> With the advent of the </a:t>
            </a:r>
            <a:r>
              <a:rPr lang="en-US" sz="1200" b="1" dirty="0" smtClean="0">
                <a:hlinkClick r:id="rId6"/>
              </a:rPr>
              <a:t>Internet of Things</a:t>
            </a:r>
            <a:r>
              <a:rPr lang="en-US" sz="1200" dirty="0" smtClean="0"/>
              <a:t> (</a:t>
            </a:r>
            <a:r>
              <a:rPr lang="en-US" sz="1200" dirty="0" err="1" smtClean="0"/>
              <a:t>IoT</a:t>
            </a:r>
            <a:r>
              <a:rPr lang="en-US" sz="1200" dirty="0" smtClean="0"/>
              <a:t>), the "bigness" of big data is accelerating.</a:t>
            </a:r>
          </a:p>
          <a:p>
            <a:pPr marL="171450" indent="-171450">
              <a:buFont typeface="Arial" panose="020B0604020202020204" pitchFamily="34" charset="0"/>
              <a:buChar char="•"/>
            </a:pPr>
            <a:r>
              <a:rPr lang="en-US" sz="1200" b="1" dirty="0" err="1" smtClean="0"/>
              <a:t>Vaticination</a:t>
            </a:r>
            <a:r>
              <a:rPr lang="en-US" sz="1200" b="1" dirty="0" smtClean="0"/>
              <a:t>:</a:t>
            </a:r>
            <a:r>
              <a:rPr lang="en-US" sz="1200" dirty="0" smtClean="0"/>
              <a:t> Predictive analytics provides the ability to forecast. (Of course, these forecasts can be more or less accurate depending on rigor and the complexity of the problem. The future is pesky and never conforms to our March Madness brackets.)</a:t>
            </a:r>
          </a:p>
          <a:p>
            <a:pPr marL="171450" indent="-171450">
              <a:buFont typeface="Arial" panose="020B0604020202020204" pitchFamily="34" charset="0"/>
              <a:buChar char="•"/>
            </a:pPr>
            <a:r>
              <a:rPr lang="en-US" sz="1200" b="1" dirty="0" smtClean="0"/>
              <a:t>Vault:</a:t>
            </a:r>
            <a:r>
              <a:rPr lang="en-US" sz="1200" dirty="0" smtClean="0"/>
              <a:t> With many data science applications based on large and often sensitive data sets, data security is increasingly important.</a:t>
            </a:r>
          </a:p>
          <a:p>
            <a:pPr marL="171450" indent="-171450">
              <a:buFont typeface="Arial" panose="020B0604020202020204" pitchFamily="34" charset="0"/>
              <a:buChar char="•"/>
            </a:pPr>
            <a:r>
              <a:rPr lang="en-US" sz="1200" b="1" dirty="0" smtClean="0"/>
              <a:t>Veer:</a:t>
            </a:r>
            <a:r>
              <a:rPr lang="en-US" sz="1200" dirty="0" smtClean="0"/>
              <a:t> With the rise of </a:t>
            </a:r>
            <a:r>
              <a:rPr lang="en-US" sz="1200" b="1" dirty="0" smtClean="0">
                <a:hlinkClick r:id="rId7"/>
              </a:rPr>
              <a:t>agile data science</a:t>
            </a:r>
            <a:r>
              <a:rPr lang="en-US" sz="1200" dirty="0" smtClean="0"/>
              <a:t>, we should be able to navigate the customer's needs and change directions quickly when called upon.</a:t>
            </a:r>
          </a:p>
        </p:txBody>
      </p:sp>
    </p:spTree>
    <p:extLst>
      <p:ext uri="{BB962C8B-B14F-4D97-AF65-F5344CB8AC3E}">
        <p14:creationId xmlns:p14="http://schemas.microsoft.com/office/powerpoint/2010/main" val="1426564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1943371" cy="1428949"/>
          </a:xfrm>
          <a:prstGeom prst="rect">
            <a:avLst/>
          </a:prstGeom>
        </p:spPr>
      </p:pic>
      <p:sp>
        <p:nvSpPr>
          <p:cNvPr id="6" name="Rectangle 3"/>
          <p:cNvSpPr txBox="1">
            <a:spLocks noChangeArrowheads="1"/>
          </p:cNvSpPr>
          <p:nvPr/>
        </p:nvSpPr>
        <p:spPr bwMode="auto">
          <a:xfrm>
            <a:off x="2362200" y="2102584"/>
            <a:ext cx="3810000" cy="216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8000"/>
              </a:buClr>
              <a:buFont typeface="Times"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chemeClr val="bg2"/>
                </a:solidFill>
                <a:latin typeface="+mn-lt"/>
              </a:defRPr>
            </a:lvl2pPr>
            <a:lvl3pPr marL="1143000" indent="-228600" algn="l" rtl="0" eaLnBrk="1" fontAlgn="base" hangingPunct="1">
              <a:spcBef>
                <a:spcPct val="20000"/>
              </a:spcBef>
              <a:spcAft>
                <a:spcPct val="0"/>
              </a:spcAft>
              <a:buClr>
                <a:srgbClr val="153399"/>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rgbClr val="153399"/>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lnSpc>
                <a:spcPct val="125000"/>
              </a:lnSpc>
              <a:spcBef>
                <a:spcPts val="1800"/>
              </a:spcBef>
              <a:buNone/>
            </a:pPr>
            <a:endParaRPr lang="en-US" altLang="zh-CN" sz="1800" dirty="0">
              <a:solidFill>
                <a:schemeClr val="tx1"/>
              </a:solidFill>
            </a:endParaRPr>
          </a:p>
          <a:p>
            <a:pPr marL="0" indent="0">
              <a:lnSpc>
                <a:spcPct val="125000"/>
              </a:lnSpc>
              <a:spcBef>
                <a:spcPts val="1800"/>
              </a:spcBef>
              <a:buNone/>
            </a:pPr>
            <a:endParaRPr lang="en-US" altLang="zh-CN" sz="1800" dirty="0">
              <a:solidFill>
                <a:schemeClr val="tx1"/>
              </a:solidFill>
            </a:endParaRPr>
          </a:p>
        </p:txBody>
      </p:sp>
      <p:sp>
        <p:nvSpPr>
          <p:cNvPr id="4" name="Footer Placeholder 3">
            <a:extLst>
              <a:ext uri="{FF2B5EF4-FFF2-40B4-BE49-F238E27FC236}">
                <a16:creationId xmlns="" xmlns:a16="http://schemas.microsoft.com/office/drawing/2014/main" id="{F65F9F21-C061-4857-AD5B-4A13369F6D65}"/>
              </a:ext>
            </a:extLst>
          </p:cNvPr>
          <p:cNvSpPr>
            <a:spLocks noGrp="1"/>
          </p:cNvSpPr>
          <p:nvPr>
            <p:ph type="ftr" sz="quarter" idx="11"/>
          </p:nvPr>
        </p:nvSpPr>
        <p:spPr>
          <a:xfrm>
            <a:off x="1981200" y="6477000"/>
            <a:ext cx="5105400" cy="304800"/>
          </a:xfrm>
        </p:spPr>
        <p:txBody>
          <a:bodyPr/>
          <a:lstStyle/>
          <a:p>
            <a:r>
              <a:rPr lang="en-US" altLang="en-US" i="1" smtClean="0">
                <a:solidFill>
                  <a:srgbClr val="A50021"/>
                </a:solidFill>
                <a:effectLst>
                  <a:outerShdw blurRad="38100" dist="38100" dir="2700000" algn="tl">
                    <a:srgbClr val="000000">
                      <a:alpha val="43137"/>
                    </a:srgbClr>
                  </a:outerShdw>
                </a:effectLst>
              </a:rPr>
              <a:t>Smart/Green Manuf.: Data Enabled Deci Making and Optim. Appl.</a:t>
            </a:r>
            <a:endParaRPr lang="en-US" altLang="en-US" i="1" dirty="0">
              <a:solidFill>
                <a:srgbClr val="A50021"/>
              </a:solidFill>
              <a:effectLst>
                <a:outerShdw blurRad="38100" dist="38100" dir="2700000" algn="tl">
                  <a:srgbClr val="000000">
                    <a:alpha val="43137"/>
                  </a:srgbClr>
                </a:outerShdw>
              </a:effectLst>
            </a:endParaRPr>
          </a:p>
        </p:txBody>
      </p:sp>
      <p:sp>
        <p:nvSpPr>
          <p:cNvPr id="10" name="Slide Number Placeholder 2">
            <a:extLst>
              <a:ext uri="{FF2B5EF4-FFF2-40B4-BE49-F238E27FC236}">
                <a16:creationId xmlns="" xmlns:a16="http://schemas.microsoft.com/office/drawing/2014/main" id="{48C288ED-1B36-45A8-894A-AC7E239627E7}"/>
              </a:ext>
            </a:extLst>
          </p:cNvPr>
          <p:cNvSpPr txBox="1">
            <a:spLocks/>
          </p:cNvSpPr>
          <p:nvPr/>
        </p:nvSpPr>
        <p:spPr bwMode="auto">
          <a:xfrm>
            <a:off x="8229600" y="6400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fld id="{5B56085E-27E4-4637-9720-CA98352D6EBB}" type="slidenum">
              <a:rPr lang="en-US" altLang="en-US" b="1" smtClean="0">
                <a:solidFill>
                  <a:srgbClr val="A50021"/>
                </a:solidFill>
                <a:latin typeface="Times New Roman" panose="02020603050405020304" pitchFamily="18" charset="0"/>
                <a:cs typeface="Times New Roman" panose="02020603050405020304" pitchFamily="18" charset="0"/>
              </a:rPr>
              <a:pPr algn="ctr"/>
              <a:t>9</a:t>
            </a:fld>
            <a:endParaRPr lang="en-US" altLang="en-US" b="1" dirty="0">
              <a:solidFill>
                <a:srgbClr val="A5002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209800" y="166687"/>
            <a:ext cx="6934200" cy="461665"/>
          </a:xfrm>
          <a:prstGeom prst="rect">
            <a:avLst/>
          </a:prstGeom>
        </p:spPr>
        <p:txBody>
          <a:bodyPr wrap="square">
            <a:spAutoFit/>
          </a:bodyPr>
          <a:lstStyle/>
          <a:p>
            <a:r>
              <a:rPr lang="en-US" b="1" dirty="0">
                <a:solidFill>
                  <a:srgbClr val="2F2F2F"/>
                </a:solidFill>
                <a:latin typeface="Open Sans"/>
              </a:rPr>
              <a:t>The 42 V's of Big Data and Data Science</a:t>
            </a:r>
            <a:r>
              <a:rPr lang="en-US" dirty="0">
                <a:solidFill>
                  <a:srgbClr val="2F2F2F"/>
                </a:solidFill>
                <a:latin typeface="Open Sans"/>
              </a:rPr>
              <a:t>.</a:t>
            </a:r>
            <a:endParaRPr lang="en-US" dirty="0"/>
          </a:p>
        </p:txBody>
      </p:sp>
      <p:sp>
        <p:nvSpPr>
          <p:cNvPr id="8" name="Rectangle 1"/>
          <p:cNvSpPr>
            <a:spLocks noChangeArrowheads="1"/>
          </p:cNvSpPr>
          <p:nvPr/>
        </p:nvSpPr>
        <p:spPr bwMode="auto">
          <a:xfrm>
            <a:off x="2286000" y="7620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3"/>
              </a:rPr>
              <a:t>https://www.elderresearch.com/company/blog/42-v-of-big-data</a:t>
            </a: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TextBox 12"/>
          <p:cNvSpPr txBox="1"/>
          <p:nvPr/>
        </p:nvSpPr>
        <p:spPr>
          <a:xfrm>
            <a:off x="2360177" y="1143000"/>
            <a:ext cx="5715000" cy="4893647"/>
          </a:xfrm>
          <a:prstGeom prst="rect">
            <a:avLst/>
          </a:prstGeom>
          <a:noFill/>
        </p:spPr>
        <p:txBody>
          <a:bodyPr wrap="square" rtlCol="0">
            <a:spAutoFit/>
          </a:bodyPr>
          <a:lstStyle/>
          <a:p>
            <a:pPr marL="171450" indent="-171450">
              <a:buFont typeface="Arial" panose="020B0604020202020204" pitchFamily="34" charset="0"/>
              <a:buChar char="•"/>
            </a:pPr>
            <a:r>
              <a:rPr lang="en-US" sz="1200" b="1" dirty="0" smtClean="0"/>
              <a:t>Veil:</a:t>
            </a:r>
            <a:r>
              <a:rPr lang="en-US" sz="1200" dirty="0" smtClean="0"/>
              <a:t> Data science provides the capability to peer behind the curtain and examine the effects of latent variables in the data.</a:t>
            </a:r>
          </a:p>
          <a:p>
            <a:pPr marL="171450" indent="-171450">
              <a:buFont typeface="Arial" panose="020B0604020202020204" pitchFamily="34" charset="0"/>
              <a:buChar char="•"/>
            </a:pPr>
            <a:r>
              <a:rPr lang="en-US" sz="1200" b="1" dirty="0" smtClean="0"/>
              <a:t>Velocity:</a:t>
            </a:r>
            <a:r>
              <a:rPr lang="en-US" sz="1200" dirty="0" smtClean="0"/>
              <a:t> Not only is the volume of data ever increasing, but the rate of data generation (from the Internet of Things, social media, etc.) is increasing as well.</a:t>
            </a:r>
          </a:p>
          <a:p>
            <a:pPr marL="171450" indent="-171450">
              <a:buFont typeface="Arial" panose="020B0604020202020204" pitchFamily="34" charset="0"/>
              <a:buChar char="•"/>
            </a:pPr>
            <a:r>
              <a:rPr lang="en-US" sz="1200" b="1" dirty="0" smtClean="0"/>
              <a:t>Venue:</a:t>
            </a:r>
            <a:r>
              <a:rPr lang="en-US" sz="1200" dirty="0" smtClean="0"/>
              <a:t> </a:t>
            </a:r>
            <a:r>
              <a:rPr lang="en-US" sz="1200" b="1" dirty="0" smtClean="0">
                <a:hlinkClick r:id="rId4"/>
              </a:rPr>
              <a:t>Data science work takes place in different locations and under different arrangements</a:t>
            </a:r>
            <a:r>
              <a:rPr lang="en-US" sz="1200" dirty="0" smtClean="0"/>
              <a:t>: Locally, on customer workstations, and in the cloud.</a:t>
            </a:r>
          </a:p>
          <a:p>
            <a:pPr marL="171450" indent="-171450">
              <a:buFont typeface="Arial" panose="020B0604020202020204" pitchFamily="34" charset="0"/>
              <a:buChar char="•"/>
            </a:pPr>
            <a:r>
              <a:rPr lang="en-US" sz="1200" b="1" dirty="0" smtClean="0"/>
              <a:t>Veracity:</a:t>
            </a:r>
            <a:r>
              <a:rPr lang="en-US" sz="1200" dirty="0" smtClean="0"/>
              <a:t> Reproducibility is essential for accurate analysis.</a:t>
            </a:r>
          </a:p>
          <a:p>
            <a:pPr marL="171450" indent="-171450">
              <a:buFont typeface="Arial" panose="020B0604020202020204" pitchFamily="34" charset="0"/>
              <a:buChar char="•"/>
            </a:pPr>
            <a:r>
              <a:rPr lang="en-US" sz="1200" b="1" dirty="0" smtClean="0"/>
              <a:t>Verdict:</a:t>
            </a:r>
            <a:r>
              <a:rPr lang="en-US" sz="1200" dirty="0" smtClean="0"/>
              <a:t> As an increasing number of people are affected by models' decisions, Veracity and Validity become ever more important.</a:t>
            </a:r>
          </a:p>
          <a:p>
            <a:pPr marL="171450" indent="-171450">
              <a:buFont typeface="Arial" panose="020B0604020202020204" pitchFamily="34" charset="0"/>
              <a:buChar char="•"/>
            </a:pPr>
            <a:r>
              <a:rPr lang="en-US" sz="1200" b="1" dirty="0" smtClean="0"/>
              <a:t>Versed:</a:t>
            </a:r>
            <a:r>
              <a:rPr lang="en-US" sz="1200" dirty="0" smtClean="0"/>
              <a:t> Data scientists often need to know a little about a great many things: mathematics, statistics, programming, databases, etc.</a:t>
            </a:r>
          </a:p>
          <a:p>
            <a:pPr marL="171450" indent="-171450">
              <a:buFont typeface="Arial" panose="020B0604020202020204" pitchFamily="34" charset="0"/>
              <a:buChar char="•"/>
            </a:pPr>
            <a:r>
              <a:rPr lang="en-US" sz="1200" b="1" dirty="0" smtClean="0"/>
              <a:t>Version Control:</a:t>
            </a:r>
            <a:r>
              <a:rPr lang="en-US" sz="1200" dirty="0" smtClean="0"/>
              <a:t> You're using it, right?</a:t>
            </a:r>
          </a:p>
          <a:p>
            <a:pPr marL="171450" indent="-171450">
              <a:buFont typeface="Arial" panose="020B0604020202020204" pitchFamily="34" charset="0"/>
              <a:buChar char="•"/>
            </a:pPr>
            <a:r>
              <a:rPr lang="en-US" sz="1200" b="1" dirty="0" smtClean="0"/>
              <a:t>Vet:</a:t>
            </a:r>
            <a:r>
              <a:rPr lang="en-US" sz="1200" dirty="0" smtClean="0"/>
              <a:t> Data science allows us to vet our assumptions, augmenting intuition with evidence.</a:t>
            </a:r>
          </a:p>
          <a:p>
            <a:pPr marL="171450" indent="-171450">
              <a:buFont typeface="Arial" panose="020B0604020202020204" pitchFamily="34" charset="0"/>
              <a:buChar char="•"/>
            </a:pPr>
            <a:r>
              <a:rPr lang="en-US" sz="1200" b="1" dirty="0" smtClean="0"/>
              <a:t>Vexed:</a:t>
            </a:r>
            <a:r>
              <a:rPr lang="en-US" sz="1200" dirty="0" smtClean="0"/>
              <a:t> Some of the excitement around data science is based on its potential to shed light on large, complicated problems.</a:t>
            </a:r>
          </a:p>
          <a:p>
            <a:pPr marL="171450" indent="-171450">
              <a:buFont typeface="Arial" panose="020B0604020202020204" pitchFamily="34" charset="0"/>
              <a:buChar char="•"/>
            </a:pPr>
            <a:r>
              <a:rPr lang="en-US" sz="1200" b="1" dirty="0" smtClean="0"/>
              <a:t>Viability:</a:t>
            </a:r>
            <a:r>
              <a:rPr lang="en-US" sz="1200" dirty="0" smtClean="0"/>
              <a:t> It is difficult to build robust models, and it's harder still to build systems that will be </a:t>
            </a:r>
            <a:r>
              <a:rPr lang="en-US" sz="1200" b="1" dirty="0" smtClean="0">
                <a:hlinkClick r:id="rId5"/>
              </a:rPr>
              <a:t>viable in production</a:t>
            </a:r>
            <a:r>
              <a:rPr lang="en-US" sz="1200" dirty="0" smtClean="0"/>
              <a:t>.</a:t>
            </a:r>
          </a:p>
          <a:p>
            <a:pPr marL="171450" indent="-171450">
              <a:buFont typeface="Arial" panose="020B0604020202020204" pitchFamily="34" charset="0"/>
              <a:buChar char="•"/>
            </a:pPr>
            <a:r>
              <a:rPr lang="en-US" sz="1200" b="1" dirty="0" smtClean="0"/>
              <a:t>Vibrant:</a:t>
            </a:r>
            <a:r>
              <a:rPr lang="en-US" sz="1200" dirty="0" smtClean="0"/>
              <a:t> A thriving data science community is vital, and it provides insights, ideas, and support in all of our endeavors.</a:t>
            </a:r>
          </a:p>
          <a:p>
            <a:pPr marL="171450" indent="-171450">
              <a:buFont typeface="Arial" panose="020B0604020202020204" pitchFamily="34" charset="0"/>
              <a:buChar char="•"/>
            </a:pPr>
            <a:r>
              <a:rPr lang="en-US" sz="1200" b="1" dirty="0" smtClean="0"/>
              <a:t>Victual:</a:t>
            </a:r>
            <a:r>
              <a:rPr lang="en-US" sz="1200" dirty="0" smtClean="0"/>
              <a:t> Big data — the food that fuels data science.</a:t>
            </a:r>
          </a:p>
          <a:p>
            <a:pPr marL="171450" indent="-171450">
              <a:buFont typeface="Arial" panose="020B0604020202020204" pitchFamily="34" charset="0"/>
              <a:buChar char="•"/>
            </a:pPr>
            <a:r>
              <a:rPr lang="en-US" sz="1200" b="1" dirty="0" smtClean="0"/>
              <a:t>Viral:</a:t>
            </a:r>
            <a:r>
              <a:rPr lang="en-US" sz="1200" dirty="0" smtClean="0"/>
              <a:t> How does </a:t>
            </a:r>
            <a:r>
              <a:rPr lang="en-US" sz="1200" b="1" dirty="0" smtClean="0">
                <a:hlinkClick r:id="rId6"/>
              </a:rPr>
              <a:t>data spread</a:t>
            </a:r>
            <a:r>
              <a:rPr lang="en-US" sz="1200" dirty="0" smtClean="0"/>
              <a:t> among other users and applications?</a:t>
            </a:r>
          </a:p>
          <a:p>
            <a:pPr marL="171450" indent="-171450">
              <a:buFont typeface="Arial" panose="020B0604020202020204" pitchFamily="34" charset="0"/>
              <a:buChar char="•"/>
            </a:pPr>
            <a:r>
              <a:rPr lang="en-US" sz="1200" b="1" dirty="0" smtClean="0"/>
              <a:t>Virtuosity:</a:t>
            </a:r>
            <a:r>
              <a:rPr lang="en-US" sz="1200" dirty="0" smtClean="0"/>
              <a:t> If data scientists need to know a little about many things, we should also grow to know a lot about one thing.</a:t>
            </a:r>
          </a:p>
          <a:p>
            <a:pPr marL="171450" indent="-171450">
              <a:buFont typeface="Arial" panose="020B0604020202020204" pitchFamily="34" charset="0"/>
              <a:buChar char="•"/>
            </a:pPr>
            <a:r>
              <a:rPr lang="en-US" sz="1200" b="1" dirty="0" smtClean="0"/>
              <a:t>Viscosity:</a:t>
            </a:r>
            <a:r>
              <a:rPr lang="en-US" sz="1200" dirty="0" smtClean="0"/>
              <a:t> Related to Velocity; how difficult is the data to work with?</a:t>
            </a:r>
          </a:p>
          <a:p>
            <a:pPr marL="171450" indent="-171450">
              <a:buFont typeface="Arial" panose="020B0604020202020204" pitchFamily="34" charset="0"/>
              <a:buChar char="•"/>
            </a:pPr>
            <a:r>
              <a:rPr lang="en-US" sz="1200" b="1" dirty="0" smtClean="0"/>
              <a:t>Visibility:</a:t>
            </a:r>
            <a:r>
              <a:rPr lang="en-US" sz="1200" dirty="0" smtClean="0"/>
              <a:t> Data science provides visibility into complex big data problems.</a:t>
            </a:r>
          </a:p>
        </p:txBody>
      </p:sp>
    </p:spTree>
    <p:extLst>
      <p:ext uri="{BB962C8B-B14F-4D97-AF65-F5344CB8AC3E}">
        <p14:creationId xmlns:p14="http://schemas.microsoft.com/office/powerpoint/2010/main" val="1173225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UF">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UF" id="{4A05D64A-EB4E-45BF-9663-04461FCBD143}" vid="{7786E061-90F5-41F5-835E-E66ED22EE5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ThemeUF</Template>
  <TotalTime>4259</TotalTime>
  <Words>2959</Words>
  <Application>Microsoft Office PowerPoint</Application>
  <PresentationFormat>On-screen Show (4:3)</PresentationFormat>
  <Paragraphs>406</Paragraphs>
  <Slides>46</Slides>
  <Notes>11</Notes>
  <HiddenSlides>0</HiddenSlides>
  <MMClips>0</MMClips>
  <ScaleCrop>false</ScaleCrop>
  <HeadingPairs>
    <vt:vector size="6" baseType="variant">
      <vt:variant>
        <vt:lpstr>Theme</vt:lpstr>
      </vt:variant>
      <vt:variant>
        <vt:i4>1</vt:i4>
      </vt:variant>
      <vt:variant>
        <vt:lpstr>Slide Titles</vt:lpstr>
      </vt:variant>
      <vt:variant>
        <vt:i4>46</vt:i4>
      </vt:variant>
      <vt:variant>
        <vt:lpstr>Custom Shows</vt:lpstr>
      </vt:variant>
      <vt:variant>
        <vt:i4>2</vt:i4>
      </vt:variant>
    </vt:vector>
  </HeadingPairs>
  <TitlesOfParts>
    <vt:vector size="49" baseType="lpstr">
      <vt:lpstr>ThemeUF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CO2 Policy</vt:lpstr>
    </vt:vector>
  </TitlesOfParts>
  <Company>UF NAPA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of Fine Arts</dc:title>
  <dc:creator>Yuping Huang</dc:creator>
  <cp:lastModifiedBy>Pardalos,Panagote M</cp:lastModifiedBy>
  <cp:revision>395</cp:revision>
  <cp:lastPrinted>2017-07-21T15:47:11Z</cp:lastPrinted>
  <dcterms:created xsi:type="dcterms:W3CDTF">2008-01-28T15:58:54Z</dcterms:created>
  <dcterms:modified xsi:type="dcterms:W3CDTF">2018-02-25T16:13:50Z</dcterms:modified>
</cp:coreProperties>
</file>