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19"/>
  </p:notesMasterIdLst>
  <p:sldIdLst>
    <p:sldId id="260" r:id="rId3"/>
    <p:sldId id="357" r:id="rId4"/>
    <p:sldId id="358" r:id="rId5"/>
    <p:sldId id="349" r:id="rId6"/>
    <p:sldId id="359" r:id="rId7"/>
    <p:sldId id="355" r:id="rId8"/>
    <p:sldId id="363" r:id="rId9"/>
    <p:sldId id="340" r:id="rId10"/>
    <p:sldId id="366" r:id="rId11"/>
    <p:sldId id="348" r:id="rId12"/>
    <p:sldId id="356" r:id="rId13"/>
    <p:sldId id="360" r:id="rId14"/>
    <p:sldId id="361" r:id="rId15"/>
    <p:sldId id="362" r:id="rId16"/>
    <p:sldId id="365" r:id="rId17"/>
    <p:sldId id="258" r:id="rId18"/>
  </p:sldIdLst>
  <p:sldSz cx="9144000" cy="6858000" type="screen4x3"/>
  <p:notesSz cx="6794500" cy="9931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1C4984"/>
    <a:srgbClr val="FFC000"/>
    <a:srgbClr val="F70000"/>
    <a:srgbClr val="5B9BD5"/>
    <a:srgbClr val="1265FF"/>
    <a:srgbClr val="A5A5A5"/>
    <a:srgbClr val="F7964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743" autoAdjust="0"/>
  </p:normalViewPr>
  <p:slideViewPr>
    <p:cSldViewPr>
      <p:cViewPr varScale="1">
        <p:scale>
          <a:sx n="100" d="100"/>
          <a:sy n="100" d="100"/>
        </p:scale>
        <p:origin x="-2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14F2B67C-245A-471A-A960-9C58CE7680E6}" type="datetimeFigureOut">
              <a:rPr lang="ru-RU"/>
              <a:pPr>
                <a:defRPr/>
              </a:pPr>
              <a:t>14.05.2018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B916DAC-D303-4645-9CAF-E0972DF868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6040408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16DAC-D303-4645-9CAF-E0972DF86876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565024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16DAC-D303-4645-9CAF-E0972DF86876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689864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16DAC-D303-4645-9CAF-E0972DF86876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732670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16DAC-D303-4645-9CAF-E0972DF86876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9567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16DAC-D303-4645-9CAF-E0972DF86876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822300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16DAC-D303-4645-9CAF-E0972DF86876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814947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16DAC-D303-4645-9CAF-E0972DF86876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23507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16DAC-D303-4645-9CAF-E0972DF86876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047527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83955-F5C9-4022-AAAE-0D09368691F6}" type="datetime1">
              <a:rPr lang="en-US"/>
              <a:pPr>
                <a:defRPr/>
              </a:pPr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46DE9-B28D-4850-993E-D34C6C382CD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70764200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79B84-049B-4BE1-ADE9-8A3A7A4E0D68}" type="datetime1">
              <a:rPr lang="en-US"/>
              <a:pPr>
                <a:defRPr/>
              </a:pPr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1B402-10E7-4C95-B55A-3F29B286405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78935816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6603B-F6E5-40FE-ABDE-E054CA9A58DE}" type="datetime1">
              <a:rPr lang="en-US"/>
              <a:pPr>
                <a:defRPr/>
              </a:pPr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28CA5-0E01-43FF-B683-0A59D16653A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7792908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152400"/>
            <a:ext cx="7924800" cy="586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88C95-ED70-4F1C-847E-59AB7C24E8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11744947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8B277-BCCD-4C00-9446-4A4A64EAB62C}" type="datetime1">
              <a:rPr lang="en-US"/>
              <a:pPr>
                <a:defRPr/>
              </a:pPr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48653-3391-4D63-A80E-E31288B3D8E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3974561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9638C-ACD1-4D2A-8C8C-51CF174E19A2}" type="datetime1">
              <a:rPr lang="en-US"/>
              <a:pPr>
                <a:defRPr/>
              </a:pPr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344CF-5DFB-43C4-84D9-21318CBF8D4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6048605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C2B4A-DA55-4635-9C3C-C6371B7E276A}" type="datetime1">
              <a:rPr lang="en-US"/>
              <a:pPr>
                <a:defRPr/>
              </a:pPr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264DF-DE9E-4FB4-8067-B2788F48533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5363217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9C584-27DD-456F-8314-2FA0F85E00C3}" type="datetime1">
              <a:rPr lang="en-US"/>
              <a:pPr>
                <a:defRPr/>
              </a:pPr>
              <a:t>5/14/2018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D2415-E4D9-4BA0-8CE9-0A5E323FE81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89515252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09346-83F0-4F16-912E-2914C7DC9D5F}" type="datetime1">
              <a:rPr lang="en-US"/>
              <a:pPr>
                <a:defRPr/>
              </a:pPr>
              <a:t>5/14/2018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5D8FD-FC78-4E03-BE32-6C24834CFE4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96273204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CD3F2-6C5D-4F34-A96D-F85B744A56D4}" type="datetime1">
              <a:rPr lang="en-US"/>
              <a:pPr>
                <a:defRPr/>
              </a:pPr>
              <a:t>5/14/2018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E26BE-C142-49DE-A8D9-B3CE38C8E26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4058085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D9350-3B54-43DC-9960-11CA53385686}" type="datetime1">
              <a:rPr lang="en-US"/>
              <a:pPr>
                <a:defRPr/>
              </a:pPr>
              <a:t>5/14/2018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755C5-1BC5-4A7A-AE96-C2D3F320091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40822297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AE5E7-16B6-4911-AC35-C9ACD3F041CB}" type="datetime1">
              <a:rPr lang="en-US"/>
              <a:pPr>
                <a:defRPr/>
              </a:pPr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E8823-944A-41D1-914E-2E8BFC917C5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80518848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E8C1D-A162-49E0-BE67-966608101619}" type="datetime1">
              <a:rPr lang="en-US"/>
              <a:pPr>
                <a:defRPr/>
              </a:pPr>
              <a:t>5/14/2018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F8E0C-5246-4AB6-8462-01F4BCB5E96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88321800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867B6-0D7A-4FAC-A21E-578F604D08BC}" type="datetime1">
              <a:rPr lang="en-US"/>
              <a:pPr>
                <a:defRPr/>
              </a:pPr>
              <a:t>5/14/2018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A290B-60CB-4F50-B017-8EEB6FCBF9E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55755360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CCF8C-9C20-4511-91CC-98810BC73297}" type="datetime1">
              <a:rPr lang="en-US"/>
              <a:pPr>
                <a:defRPr/>
              </a:pPr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0D3E6-8F98-4565-BE88-B12C875536A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90310341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F1A68-EEB0-4BE8-9482-F5517D405918}" type="datetime1">
              <a:rPr lang="en-US"/>
              <a:pPr>
                <a:defRPr/>
              </a:pPr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E28F7-916C-421B-B144-BAFF950E02A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8992793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152400"/>
            <a:ext cx="7924800" cy="586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B4BFB-EA78-4B42-98A2-3F93693EFD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3451377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088ED-7208-4CF2-81A3-55B73EB7BA70}" type="datetime1">
              <a:rPr lang="en-US"/>
              <a:pPr>
                <a:defRPr/>
              </a:pPr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BB689-4173-481F-9FA4-16196EE9A01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64438216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B4E25-8695-445D-B541-E7F8B0A5D786}" type="datetime1">
              <a:rPr lang="en-US"/>
              <a:pPr>
                <a:defRPr/>
              </a:pPr>
              <a:t>5/14/2018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3E175-BBB7-4D03-8F91-743BDBC9DBC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19573784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7125F-D829-42C0-B5A8-4733F68EC9B7}" type="datetime1">
              <a:rPr lang="en-US"/>
              <a:pPr>
                <a:defRPr/>
              </a:pPr>
              <a:t>5/14/2018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1D08D-5BCC-4B77-BB7C-B77F74290A3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27391735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D77C7-B94D-4C79-9069-7FC74B73BC80}" type="datetime1">
              <a:rPr lang="en-US"/>
              <a:pPr>
                <a:defRPr/>
              </a:pPr>
              <a:t>5/14/2018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C0419-9A31-4369-9017-C386A108646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58062803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49329-E6E2-4BB8-B714-51BC2BF5C4BA}" type="datetime1">
              <a:rPr lang="en-US"/>
              <a:pPr>
                <a:defRPr/>
              </a:pPr>
              <a:t>5/14/2018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751AE-80E4-4475-BD42-6580AAB6235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31087399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B333-F42C-4BDE-A255-1CDEED69920E}" type="datetime1">
              <a:rPr lang="en-US"/>
              <a:pPr>
                <a:defRPr/>
              </a:pPr>
              <a:t>5/14/2018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0C0CD-E58E-42B3-AFE4-8433DD8E8EE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03933735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74351-7B87-40E7-9621-29D5E8F3B6EC}" type="datetime1">
              <a:rPr lang="en-US"/>
              <a:pPr>
                <a:defRPr/>
              </a:pPr>
              <a:t>5/14/2018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9AB3A-0C43-4C29-B3F0-B4BBA30A54A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48980692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C8814A2-4589-47FE-A31F-470017405D6F}" type="datetime1">
              <a:rPr lang="en-US"/>
              <a:pPr>
                <a:defRPr/>
              </a:pPr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A8B9B13-B89C-49BD-9811-3814A05BB02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0" r:id="rId11"/>
    <p:sldLayoutId id="2147484402" r:id="rId12"/>
  </p:sldLayoutIdLst>
  <p:transition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8913022-5719-4640-9CF3-CF2234153066}" type="datetime1">
              <a:rPr lang="en-US"/>
              <a:pPr>
                <a:defRPr/>
              </a:pPr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B71657C-D08C-44C9-9DBE-92EBA93D87D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392" r:id="rId2"/>
    <p:sldLayoutId id="2147484393" r:id="rId3"/>
    <p:sldLayoutId id="2147484394" r:id="rId4"/>
    <p:sldLayoutId id="2147484395" r:id="rId5"/>
    <p:sldLayoutId id="2147484396" r:id="rId6"/>
    <p:sldLayoutId id="2147484397" r:id="rId7"/>
    <p:sldLayoutId id="2147484398" r:id="rId8"/>
    <p:sldLayoutId id="2147484399" r:id="rId9"/>
    <p:sldLayoutId id="2147484400" r:id="rId10"/>
    <p:sldLayoutId id="2147484401" r:id="rId11"/>
    <p:sldLayoutId id="2147484403" r:id="rId12"/>
  </p:sldLayoutIdLst>
  <p:transition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pknn@hse.ru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20.jpeg"/><Relationship Id="rId4" Type="http://schemas.openxmlformats.org/officeDocument/2006/relationships/image" Target="../media/image33.jpe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4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17.png"/><Relationship Id="rId10" Type="http://schemas.openxmlformats.org/officeDocument/2006/relationships/image" Target="../media/image21.jpeg"/><Relationship Id="rId4" Type="http://schemas.openxmlformats.org/officeDocument/2006/relationships/image" Target="../media/image35.jpe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/>
          </p:cNvSpPr>
          <p:nvPr/>
        </p:nvSpPr>
        <p:spPr bwMode="auto">
          <a:xfrm>
            <a:off x="179512" y="1484784"/>
            <a:ext cx="864096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День открытых дверей</a:t>
            </a:r>
          </a:p>
          <a:p>
            <a:pPr algn="ctr">
              <a:buNone/>
            </a:pPr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НИУ Высшая школа экономики</a:t>
            </a:r>
          </a:p>
          <a:p>
            <a:pPr algn="ctr">
              <a:buNone/>
            </a:pPr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- Нижний Новгород</a:t>
            </a:r>
          </a:p>
        </p:txBody>
      </p:sp>
      <p:sp>
        <p:nvSpPr>
          <p:cNvPr id="6147" name="Subtitle 2"/>
          <p:cNvSpPr txBox="1">
            <a:spLocks/>
          </p:cNvSpPr>
          <p:nvPr/>
        </p:nvSpPr>
        <p:spPr bwMode="auto">
          <a:xfrm>
            <a:off x="1371600" y="6467475"/>
            <a:ext cx="64008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800" dirty="0">
                <a:solidFill>
                  <a:schemeClr val="bg1"/>
                </a:solidFill>
                <a:latin typeface="Arial" panose="020B0604020202020204" pitchFamily="34" charset="0"/>
              </a:rPr>
              <a:t>Высшая школа экономики, Нижний Новгород, </a:t>
            </a:r>
            <a:r>
              <a:rPr lang="ru-RU" altLang="ru-RU" sz="800" dirty="0" smtClean="0">
                <a:solidFill>
                  <a:schemeClr val="bg1"/>
                </a:solidFill>
                <a:latin typeface="Arial" panose="020B0604020202020204" pitchFamily="34" charset="0"/>
              </a:rPr>
              <a:t>201</a:t>
            </a:r>
            <a:r>
              <a:rPr lang="en-US" altLang="ru-RU" sz="800" dirty="0" smtClean="0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</a:p>
          <a:p>
            <a:pPr algn="ctr" eaLnBrk="1" hangingPunct="1">
              <a:buFontTx/>
              <a:buNone/>
            </a:pPr>
            <a:r>
              <a:rPr lang="en-US" altLang="ru-RU" sz="800" dirty="0" smtClean="0">
                <a:solidFill>
                  <a:schemeClr val="bg1"/>
                </a:solidFill>
                <a:latin typeface="Arial" panose="020B0604020202020204" pitchFamily="34" charset="0"/>
              </a:rPr>
              <a:t>nnov.hse.ru</a:t>
            </a:r>
            <a:r>
              <a:rPr lang="ru-RU" altLang="ru-RU" sz="8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kumimoji="1" lang="ru-RU" altLang="ru-RU" sz="8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331913" y="0"/>
            <a:ext cx="7812087" cy="1196975"/>
          </a:xfrm>
        </p:spPr>
        <p:txBody>
          <a:bodyPr/>
          <a:lstStyle/>
          <a:p>
            <a:r>
              <a:rPr lang="ru-RU" altLang="ru-RU" sz="3500" b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Образовательная программа </a:t>
            </a:r>
            <a:br>
              <a:rPr lang="ru-RU" altLang="ru-RU" sz="3500" b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ru-RU" altLang="ru-RU" sz="3100" b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«Юриспруденция»</a:t>
            </a:r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2805509" y="4293096"/>
            <a:ext cx="6338491" cy="149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/>
            <a:r>
              <a:rPr lang="ru-RU" sz="2200" dirty="0" smtClean="0"/>
              <a:t>Конституционное </a:t>
            </a:r>
            <a:r>
              <a:rPr lang="ru-RU" sz="2200" dirty="0"/>
              <a:t>и административное право </a:t>
            </a:r>
          </a:p>
          <a:p>
            <a:pPr marL="342900" indent="-342900"/>
            <a:r>
              <a:rPr lang="ru-RU" sz="2200" dirty="0"/>
              <a:t>Теория и история права и государства</a:t>
            </a:r>
          </a:p>
          <a:p>
            <a:pPr marL="342900" indent="-342900"/>
            <a:r>
              <a:rPr lang="ru-RU" sz="2200" dirty="0"/>
              <a:t>Гражданское право и гражданский процесс</a:t>
            </a:r>
          </a:p>
          <a:p>
            <a:pPr marL="342900" indent="-342900"/>
            <a:r>
              <a:rPr lang="ru-RU" sz="2200" dirty="0" smtClean="0"/>
              <a:t>Правовое сопровождение бизнеса</a:t>
            </a:r>
          </a:p>
          <a:p>
            <a:pPr marL="342900" indent="-342900"/>
            <a:r>
              <a:rPr lang="ru-RU" sz="2200" dirty="0" smtClean="0"/>
              <a:t>Авторское право</a:t>
            </a:r>
            <a:endParaRPr lang="ru-RU" sz="2200" dirty="0"/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3411602" y="4221088"/>
            <a:ext cx="3672408" cy="25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1700"/>
              </a:lnSpc>
              <a:spcBef>
                <a:spcPts val="0"/>
              </a:spcBef>
              <a:buNone/>
            </a:pPr>
            <a:endParaRPr lang="ru-RU" sz="2200" b="1" dirty="0">
              <a:solidFill>
                <a:srgbClr val="1C4984"/>
              </a:solidFill>
            </a:endParaRP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1066365" y="4221088"/>
            <a:ext cx="2426635" cy="14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1700"/>
              </a:lnSpc>
              <a:spcBef>
                <a:spcPts val="0"/>
              </a:spcBef>
              <a:buNone/>
            </a:pPr>
            <a:endParaRPr lang="ru-RU" sz="2200" b="1" dirty="0">
              <a:solidFill>
                <a:srgbClr val="1C4984"/>
              </a:solidFill>
            </a:endParaRP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1764808" y="5526430"/>
            <a:ext cx="172819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" b="29338"/>
          <a:stretch/>
        </p:blipFill>
        <p:spPr>
          <a:xfrm rot="5400000">
            <a:off x="-2012641" y="3281401"/>
            <a:ext cx="5166000" cy="1140717"/>
          </a:xfrm>
          <a:prstGeom prst="rect">
            <a:avLst/>
          </a:prstGeom>
        </p:spPr>
      </p:pic>
      <p:sp>
        <p:nvSpPr>
          <p:cNvPr id="16" name="Title 1"/>
          <p:cNvSpPr>
            <a:spLocks/>
          </p:cNvSpPr>
          <p:nvPr/>
        </p:nvSpPr>
        <p:spPr bwMode="auto">
          <a:xfrm>
            <a:off x="6948264" y="4149080"/>
            <a:ext cx="1872208" cy="25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1700"/>
              </a:lnSpc>
              <a:spcBef>
                <a:spcPts val="0"/>
              </a:spcBef>
              <a:buNone/>
            </a:pPr>
            <a:endParaRPr lang="ru-RU" sz="2200" b="1" dirty="0">
              <a:solidFill>
                <a:srgbClr val="1C4984"/>
              </a:solidFill>
            </a:endParaRP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7430947" y="5515464"/>
            <a:ext cx="172819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7504" y="6539417"/>
            <a:ext cx="62419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1C4984"/>
                </a:solidFill>
                <a:latin typeface="+mn-lt"/>
              </a:rPr>
              <a:t>nnov.hse.ru | +7 (831) 416-9-777</a:t>
            </a:r>
            <a:endParaRPr lang="ru-RU" sz="1600" b="1" dirty="0">
              <a:solidFill>
                <a:srgbClr val="1C4984"/>
              </a:solidFill>
              <a:latin typeface="+mn-lt"/>
            </a:endParaRPr>
          </a:p>
        </p:txBody>
      </p:sp>
      <p:sp>
        <p:nvSpPr>
          <p:cNvPr id="22" name="Title 1"/>
          <p:cNvSpPr>
            <a:spLocks/>
          </p:cNvSpPr>
          <p:nvPr/>
        </p:nvSpPr>
        <p:spPr bwMode="auto">
          <a:xfrm>
            <a:off x="3779912" y="1628800"/>
            <a:ext cx="4968552" cy="149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buNone/>
            </a:pPr>
            <a:r>
              <a:rPr lang="ru-RU" sz="1800" b="1" dirty="0" smtClean="0"/>
              <a:t>Академический руководитель</a:t>
            </a:r>
          </a:p>
          <a:p>
            <a:pPr marL="342900" indent="-342900">
              <a:buNone/>
            </a:pPr>
            <a:r>
              <a:rPr lang="ru-RU" sz="1800" b="1" dirty="0" smtClean="0"/>
              <a:t>Программы</a:t>
            </a:r>
          </a:p>
          <a:p>
            <a:pPr marL="342900" indent="-342900">
              <a:buNone/>
            </a:pPr>
            <a:r>
              <a:rPr lang="ru-RU" sz="1800" dirty="0" smtClean="0"/>
              <a:t>Лушина Лариса Александровна, </a:t>
            </a:r>
          </a:p>
          <a:p>
            <a:pPr marL="342900" indent="-342900">
              <a:buNone/>
            </a:pPr>
            <a:r>
              <a:rPr lang="ru-RU" sz="1800" dirty="0" smtClean="0"/>
              <a:t>кандидат юридических наук, доцент</a:t>
            </a:r>
            <a:endParaRPr lang="ru-RU" sz="1800" dirty="0"/>
          </a:p>
        </p:txBody>
      </p:sp>
      <p:pic>
        <p:nvPicPr>
          <p:cNvPr id="1026" name="Picture 2" descr="F:\Лушина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1285860"/>
            <a:ext cx="1955717" cy="2571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29984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1800" b="1" i="1" dirty="0" smtClean="0"/>
              <a:t>  </a:t>
            </a:r>
            <a:r>
              <a:rPr lang="ru-RU" sz="2400" b="1" i="1" dirty="0" smtClean="0"/>
              <a:t>Партнеры программы Юриспруденция</a:t>
            </a:r>
            <a:endParaRPr lang="ru-RU" sz="2400" b="1" i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 smtClean="0"/>
          </a:p>
          <a:p>
            <a:r>
              <a:rPr lang="ru-RU" sz="1800" dirty="0" smtClean="0"/>
              <a:t>Законодательное Собрание Нижегородской области</a:t>
            </a:r>
          </a:p>
          <a:p>
            <a:r>
              <a:rPr lang="ru-RU" sz="1800" dirty="0" smtClean="0"/>
              <a:t>Прокуратура Нижегородской области</a:t>
            </a:r>
          </a:p>
          <a:p>
            <a:r>
              <a:rPr lang="ru-RU" sz="1800" dirty="0" smtClean="0"/>
              <a:t>Нижегородский областной суд </a:t>
            </a:r>
          </a:p>
          <a:p>
            <a:r>
              <a:rPr lang="ru-RU" sz="1800" dirty="0" smtClean="0"/>
              <a:t>Арбитражный суд Нижегородской области </a:t>
            </a:r>
          </a:p>
          <a:p>
            <a:r>
              <a:rPr lang="ru-RU" sz="1800" dirty="0" smtClean="0"/>
              <a:t>Судебный департамент Нижегородской области </a:t>
            </a:r>
          </a:p>
          <a:p>
            <a:r>
              <a:rPr lang="ru-RU" sz="1800" dirty="0" smtClean="0"/>
              <a:t>Областные органы исполнительной государственной власти </a:t>
            </a:r>
          </a:p>
          <a:p>
            <a:r>
              <a:rPr lang="ru-RU" sz="1800" dirty="0" smtClean="0"/>
              <a:t>Органы местного самоуправления </a:t>
            </a:r>
          </a:p>
          <a:p>
            <a:r>
              <a:rPr lang="ru-RU" sz="1800" dirty="0" smtClean="0"/>
              <a:t>Международная юридическая компания </a:t>
            </a:r>
            <a:r>
              <a:rPr lang="ru-RU" sz="1800" dirty="0" err="1" smtClean="0"/>
              <a:t>Френфилдс</a:t>
            </a:r>
            <a:r>
              <a:rPr lang="ru-RU" sz="1800" dirty="0" smtClean="0"/>
              <a:t> </a:t>
            </a:r>
            <a:r>
              <a:rPr lang="ru-RU" sz="1800" dirty="0" err="1" smtClean="0"/>
              <a:t>Брукаус</a:t>
            </a:r>
            <a:r>
              <a:rPr lang="ru-RU" sz="1800" dirty="0" smtClean="0"/>
              <a:t> </a:t>
            </a:r>
            <a:r>
              <a:rPr lang="ru-RU" sz="1800" dirty="0" err="1" smtClean="0"/>
              <a:t>Дерингер</a:t>
            </a:r>
            <a:r>
              <a:rPr lang="ru-RU" sz="1800" dirty="0" smtClean="0"/>
              <a:t> </a:t>
            </a:r>
          </a:p>
          <a:p>
            <a:r>
              <a:rPr lang="en-US" sz="1800" dirty="0" smtClean="0"/>
              <a:t>Corporate Practice White &amp; Case </a:t>
            </a:r>
            <a:endParaRPr lang="ru-RU" sz="1800" dirty="0" smtClean="0"/>
          </a:p>
          <a:p>
            <a:r>
              <a:rPr lang="en-US" sz="1800" dirty="0" smtClean="0"/>
              <a:t>LLC </a:t>
            </a:r>
            <a:endParaRPr lang="ru-RU" sz="1800" dirty="0" smtClean="0"/>
          </a:p>
          <a:p>
            <a:r>
              <a:rPr lang="ru-RU" sz="1800" dirty="0" smtClean="0"/>
              <a:t>ОАО</a:t>
            </a:r>
            <a:r>
              <a:rPr lang="en-US" sz="1800" dirty="0" smtClean="0"/>
              <a:t> «</a:t>
            </a:r>
            <a:r>
              <a:rPr lang="ru-RU" sz="1800" dirty="0" err="1" smtClean="0"/>
              <a:t>Сибур</a:t>
            </a:r>
            <a:r>
              <a:rPr lang="en-US" sz="1800" dirty="0" smtClean="0"/>
              <a:t>-</a:t>
            </a:r>
            <a:r>
              <a:rPr lang="ru-RU" sz="1800" dirty="0" err="1" smtClean="0"/>
              <a:t>Нефтехим</a:t>
            </a:r>
            <a:r>
              <a:rPr lang="en-US" sz="1800" dirty="0" smtClean="0"/>
              <a:t>»</a:t>
            </a:r>
            <a:endParaRPr lang="ru-RU" sz="1800" dirty="0" smtClean="0"/>
          </a:p>
          <a:p>
            <a:endParaRPr lang="ru-RU" dirty="0"/>
          </a:p>
        </p:txBody>
      </p:sp>
      <p:pic>
        <p:nvPicPr>
          <p:cNvPr id="5" name="Picture 2" descr="C:\Documents and Settings\nboryshneva\Рабочий стол\Буклеты, реклама ФПППКС\Буклет ВВ ПП\95bcbdaa48f50de36512a3404c0268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44208" y="1412776"/>
            <a:ext cx="2448272" cy="22034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632848" cy="1143000"/>
          </a:xfrm>
        </p:spPr>
        <p:txBody>
          <a:bodyPr/>
          <a:lstStyle/>
          <a:p>
            <a:r>
              <a:rPr lang="ru-RU" sz="3600" dirty="0" smtClean="0">
                <a:solidFill>
                  <a:schemeClr val="bg1"/>
                </a:solidFill>
              </a:rPr>
              <a:t>Профессиональная переподготовка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340768"/>
            <a:ext cx="7128792" cy="5184576"/>
          </a:xfrm>
        </p:spPr>
        <p:txBody>
          <a:bodyPr/>
          <a:lstStyle/>
          <a:p>
            <a:pPr lvl="0">
              <a:buFont typeface="Wingdings" pitchFamily="2" charset="2"/>
              <a:buChar char="§"/>
            </a:pPr>
            <a:endParaRPr lang="ru-RU" sz="2400" dirty="0" smtClean="0"/>
          </a:p>
          <a:p>
            <a:pPr lvl="0">
              <a:buFont typeface="Wingdings" pitchFamily="2" charset="2"/>
              <a:buChar char="§"/>
            </a:pPr>
            <a:r>
              <a:rPr lang="ru-RU" sz="2400" dirty="0" smtClean="0"/>
              <a:t>Эффективный менеджмент</a:t>
            </a:r>
          </a:p>
          <a:p>
            <a:pPr lvl="0">
              <a:buFont typeface="Wingdings" pitchFamily="2" charset="2"/>
              <a:buChar char="§"/>
            </a:pPr>
            <a:r>
              <a:rPr lang="ru-RU" sz="2400" dirty="0" smtClean="0"/>
              <a:t>Логистика и управление цепями поставок </a:t>
            </a:r>
          </a:p>
          <a:p>
            <a:pPr lvl="0">
              <a:buFont typeface="Wingdings" pitchFamily="2" charset="2"/>
              <a:buChar char="§"/>
            </a:pPr>
            <a:r>
              <a:rPr lang="en-US" sz="2400" dirty="0" smtClean="0"/>
              <a:t>HR</a:t>
            </a:r>
            <a:r>
              <a:rPr lang="ru-RU" sz="2400" dirty="0" smtClean="0"/>
              <a:t>-менеджмент</a:t>
            </a:r>
          </a:p>
          <a:p>
            <a:pPr lvl="0">
              <a:buFont typeface="Wingdings" pitchFamily="2" charset="2"/>
              <a:buChar char="§"/>
            </a:pPr>
            <a:r>
              <a:rPr lang="ru-RU" sz="2400" dirty="0" smtClean="0"/>
              <a:t>Практический маркетинг, реклама и </a:t>
            </a:r>
            <a:r>
              <a:rPr lang="en-US" sz="2400" dirty="0" smtClean="0"/>
              <a:t>PR</a:t>
            </a:r>
            <a:endParaRPr lang="ru-RU" sz="2400" dirty="0" smtClean="0"/>
          </a:p>
          <a:p>
            <a:pPr lvl="0">
              <a:buFont typeface="Wingdings" pitchFamily="2" charset="2"/>
              <a:buChar char="§"/>
            </a:pPr>
            <a:r>
              <a:rPr lang="ru-RU" sz="2400" dirty="0" smtClean="0"/>
              <a:t>Финансовый анализ и банковская деятельность</a:t>
            </a:r>
          </a:p>
          <a:p>
            <a:pPr lvl="0">
              <a:buFont typeface="Wingdings" pitchFamily="2" charset="2"/>
              <a:buChar char="§"/>
            </a:pPr>
            <a:r>
              <a:rPr lang="ru-RU" sz="2400" dirty="0" smtClean="0"/>
              <a:t>Бухгалтерский учет по российским и международным стандартам</a:t>
            </a:r>
          </a:p>
          <a:p>
            <a:pPr lvl="0">
              <a:buNone/>
            </a:pPr>
            <a:r>
              <a:rPr lang="ru-RU" sz="2400" dirty="0" smtClean="0"/>
              <a:t> </a:t>
            </a:r>
          </a:p>
          <a:p>
            <a:pPr>
              <a:buNone/>
            </a:pPr>
            <a:r>
              <a:rPr lang="ru-RU" sz="2200" b="1" dirty="0" smtClean="0"/>
              <a:t>Режим обучения: </a:t>
            </a:r>
            <a:r>
              <a:rPr lang="ru-RU" sz="2200" dirty="0" smtClean="0"/>
              <a:t>3 раза в неделю по будням с 18:00 до 21:00, в субботу с 9:00 до 15:00</a:t>
            </a:r>
          </a:p>
          <a:p>
            <a:pPr lvl="0">
              <a:buFont typeface="Wingdings" pitchFamily="2" charset="2"/>
              <a:buChar char="§"/>
            </a:pPr>
            <a:endParaRPr lang="ru-RU" sz="2400" dirty="0" smtClean="0"/>
          </a:p>
          <a:p>
            <a:pPr lvl="0">
              <a:buNone/>
            </a:pPr>
            <a:endParaRPr lang="ru-RU" sz="2400" dirty="0" smtClean="0"/>
          </a:p>
        </p:txBody>
      </p:sp>
      <p:pic>
        <p:nvPicPr>
          <p:cNvPr id="7" name="Picture 2" descr="W:\Отдел по связям с общественностью\!2016 фото\фото для буклета ФППКС\DSC003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8852" y="1268760"/>
            <a:ext cx="261514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Преимущества программ </a:t>
            </a:r>
            <a:r>
              <a:rPr lang="ru-RU" sz="4000" b="1" dirty="0" err="1" smtClean="0">
                <a:solidFill>
                  <a:schemeClr val="bg1"/>
                </a:solidFill>
              </a:rPr>
              <a:t>профпереподготовки</a:t>
            </a:r>
            <a:r>
              <a:rPr lang="ru-RU" sz="4000" b="1" dirty="0" smtClean="0">
                <a:solidFill>
                  <a:schemeClr val="bg1"/>
                </a:solidFill>
              </a:rPr>
              <a:t> в НИУ ВШЭ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268760"/>
            <a:ext cx="7509520" cy="452596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sz="2400" dirty="0" smtClean="0"/>
              <a:t>большой опыт подготовки квалифицированных специалистов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системный подход к повышению профессионального уровня сотрудников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современные формы обучения: семинары, тренинги, деловые игры и др.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работа в малых группах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индивидуальный подход к подбору консультантов и преподавателей – лучших специалистов в своих областях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адаптированный под требования компании-заказчика учебный материал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гибкий график и режим обучения.</a:t>
            </a:r>
          </a:p>
          <a:p>
            <a:pPr>
              <a:buNone/>
            </a:pPr>
            <a:r>
              <a:rPr lang="ru-RU" sz="2400" dirty="0" smtClean="0"/>
              <a:t> 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31223"/>
          <a:stretch/>
        </p:blipFill>
        <p:spPr>
          <a:xfrm rot="16200000">
            <a:off x="-2015114" y="3312654"/>
            <a:ext cx="5161191" cy="111035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412776"/>
            <a:ext cx="7632848" cy="4525963"/>
          </a:xfrm>
        </p:spPr>
        <p:txBody>
          <a:bodyPr/>
          <a:lstStyle/>
          <a:p>
            <a:pPr lvl="0">
              <a:buFont typeface="Wingdings" pitchFamily="2" charset="2"/>
              <a:buChar char="§"/>
            </a:pPr>
            <a:r>
              <a:rPr lang="ru-RU" sz="2000" dirty="0" smtClean="0"/>
              <a:t>Международные стандарты финансовой отчетности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dirty="0" smtClean="0"/>
              <a:t>Управленческий учет и </a:t>
            </a:r>
            <a:r>
              <a:rPr lang="ru-RU" sz="2000" dirty="0" err="1" smtClean="0"/>
              <a:t>бюджетирование</a:t>
            </a:r>
            <a:r>
              <a:rPr lang="ru-RU" sz="2000" dirty="0" smtClean="0"/>
              <a:t> как инструмент оперативного управления бизнесом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dirty="0" smtClean="0"/>
              <a:t>Единая учетная система: финансовый учет по российским и международным стандартам, управленческий и налоговый учет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dirty="0" smtClean="0"/>
              <a:t>Бухгалтерский учет в бюджетных учреждениях и некоммерческих организациях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dirty="0" smtClean="0"/>
              <a:t>Налоги, налогообложение, налоговый учет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dirty="0" smtClean="0"/>
              <a:t>Бухгалтерский учет для начинающих (+1С: Бухгалтерия)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dirty="0" smtClean="0"/>
              <a:t>Управление проектами и бизнесом с использованием </a:t>
            </a:r>
            <a:r>
              <a:rPr lang="en-US" sz="2000" dirty="0" smtClean="0"/>
              <a:t>MS Project</a:t>
            </a:r>
            <a:endParaRPr lang="ru-RU" sz="2000" dirty="0" smtClean="0"/>
          </a:p>
          <a:p>
            <a:pPr lvl="0">
              <a:buFont typeface="Wingdings" pitchFamily="2" charset="2"/>
              <a:buChar char="§"/>
            </a:pPr>
            <a:r>
              <a:rPr lang="ru-RU" sz="2000" dirty="0" smtClean="0"/>
              <a:t>Интернет-маркетинг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dirty="0" smtClean="0"/>
              <a:t>Эффективные продажи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dirty="0" smtClean="0"/>
              <a:t>Практический маркетинг для малого и среднего бизнеса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dirty="0" smtClean="0"/>
              <a:t>Бережливое производство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43000"/>
          </a:xfrm>
        </p:spPr>
        <p:txBody>
          <a:bodyPr/>
          <a:lstStyle/>
          <a:p>
            <a:r>
              <a:rPr lang="ru-RU" sz="4000" dirty="0" smtClean="0">
                <a:solidFill>
                  <a:schemeClr val="bg1"/>
                </a:solidFill>
              </a:rPr>
              <a:t>Повышение квалификации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" b="29338"/>
          <a:stretch/>
        </p:blipFill>
        <p:spPr>
          <a:xfrm rot="5400000">
            <a:off x="-2012642" y="3281401"/>
            <a:ext cx="5166000" cy="114071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331913" y="0"/>
            <a:ext cx="7812087" cy="1196975"/>
          </a:xfrm>
        </p:spPr>
        <p:txBody>
          <a:bodyPr/>
          <a:lstStyle/>
          <a:p>
            <a:r>
              <a:rPr lang="ru-RU" altLang="ru-RU" sz="3500" b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Нижегородский кампус НИУ ВШЭ</a:t>
            </a:r>
          </a:p>
        </p:txBody>
      </p:sp>
      <p:pic>
        <p:nvPicPr>
          <p:cNvPr id="12" name="image18.jpeg" descr="сормово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1268760"/>
            <a:ext cx="2484661" cy="1465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16.jpeg" descr="Родионова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123728" y="2132856"/>
            <a:ext cx="2479937" cy="1463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17.jpeg" descr="автозавод.jp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572000" y="1412776"/>
            <a:ext cx="2486952" cy="1467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15.jpeg" descr="Печерская.jp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6504240" y="2348880"/>
            <a:ext cx="2639760" cy="155745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Прямоугольник 15"/>
          <p:cNvSpPr/>
          <p:nvPr/>
        </p:nvSpPr>
        <p:spPr>
          <a:xfrm>
            <a:off x="107504" y="3717032"/>
            <a:ext cx="51125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+mn-lt"/>
              </a:rPr>
              <a:t>4 учебных корпуса</a:t>
            </a:r>
          </a:p>
          <a:p>
            <a:pPr marL="457200" indent="-457200"/>
            <a:r>
              <a:rPr lang="ru-RU" sz="2400" dirty="0" smtClean="0">
                <a:latin typeface="+mn-lt"/>
              </a:rPr>
              <a:t>  Большая Печерская 25/12</a:t>
            </a:r>
          </a:p>
          <a:p>
            <a:pPr marL="457200" indent="-457200"/>
            <a:r>
              <a:rPr lang="ru-RU" sz="2400" dirty="0" smtClean="0">
                <a:latin typeface="+mn-lt"/>
              </a:rPr>
              <a:t>  Родионова 136</a:t>
            </a:r>
          </a:p>
          <a:p>
            <a:pPr marL="457200" indent="-457200"/>
            <a:r>
              <a:rPr lang="ru-RU" sz="2400" dirty="0" smtClean="0">
                <a:latin typeface="+mn-lt"/>
              </a:rPr>
              <a:t>  </a:t>
            </a:r>
            <a:r>
              <a:rPr lang="ru-RU" sz="2400" dirty="0" err="1" smtClean="0">
                <a:latin typeface="+mn-lt"/>
              </a:rPr>
              <a:t>Сормовское</a:t>
            </a:r>
            <a:r>
              <a:rPr lang="ru-RU" sz="2400" dirty="0" smtClean="0">
                <a:latin typeface="+mn-lt"/>
              </a:rPr>
              <a:t> шоссе 30</a:t>
            </a:r>
          </a:p>
          <a:p>
            <a:pPr marL="457200" indent="-457200"/>
            <a:r>
              <a:rPr lang="ru-RU" sz="2400" dirty="0" smtClean="0">
                <a:latin typeface="+mn-lt"/>
              </a:rPr>
              <a:t>  Львовская 1в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Библиотеки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Спортивные залы</a:t>
            </a:r>
            <a:endParaRPr lang="ru-RU" sz="24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879" y="4869160"/>
            <a:ext cx="2548121" cy="14439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01008"/>
            <a:ext cx="2265421" cy="15121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7504" y="6539417"/>
            <a:ext cx="62419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1C4984"/>
                </a:solidFill>
                <a:latin typeface="+mn-lt"/>
              </a:rPr>
              <a:t>nnov.hse.ru | +7 (831) 416-9-777</a:t>
            </a:r>
            <a:endParaRPr lang="ru-RU" sz="1600" b="1" dirty="0">
              <a:solidFill>
                <a:srgbClr val="1C4984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310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71703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1C4984"/>
                </a:solidFill>
                <a:latin typeface="+mn-lt"/>
              </a:rPr>
              <a:t>Любые вопросы по поступлению </a:t>
            </a:r>
          </a:p>
          <a:p>
            <a:pPr algn="ctr"/>
            <a:r>
              <a:rPr lang="ru-RU" sz="1600" dirty="0" smtClean="0">
                <a:solidFill>
                  <a:srgbClr val="1C4984"/>
                </a:solidFill>
                <a:latin typeface="+mn-lt"/>
              </a:rPr>
              <a:t>в нижегородский кампус НИУ ВШЭ </a:t>
            </a:r>
          </a:p>
          <a:p>
            <a:pPr algn="ctr"/>
            <a:r>
              <a:rPr lang="ru-RU" sz="1600" dirty="0" smtClean="0">
                <a:solidFill>
                  <a:srgbClr val="1C4984"/>
                </a:solidFill>
                <a:latin typeface="+mn-lt"/>
              </a:rPr>
              <a:t>вы можете задавать по </a:t>
            </a:r>
          </a:p>
          <a:p>
            <a:pPr algn="ctr"/>
            <a:r>
              <a:rPr lang="ru-RU" sz="1600" b="1" dirty="0" smtClean="0">
                <a:solidFill>
                  <a:srgbClr val="1C4984"/>
                </a:solidFill>
                <a:latin typeface="+mn-lt"/>
              </a:rPr>
              <a:t>Телефону +7 (831) 416-9-777</a:t>
            </a:r>
          </a:p>
          <a:p>
            <a:pPr algn="ctr"/>
            <a:r>
              <a:rPr lang="ru-RU" sz="1600" b="1" dirty="0" smtClean="0">
                <a:solidFill>
                  <a:srgbClr val="1C4984"/>
                </a:solidFill>
                <a:latin typeface="+mn-lt"/>
              </a:rPr>
              <a:t>Электронной почте </a:t>
            </a:r>
            <a:r>
              <a:rPr lang="en-US" sz="1600" b="1" dirty="0" smtClean="0">
                <a:solidFill>
                  <a:srgbClr val="1C4984"/>
                </a:solidFill>
                <a:latin typeface="+mn-lt"/>
                <a:hlinkClick r:id="rId3"/>
              </a:rPr>
              <a:t>pknn@hse.ru</a:t>
            </a:r>
            <a:endParaRPr lang="en-US" sz="1600" b="1" dirty="0" smtClean="0">
              <a:solidFill>
                <a:srgbClr val="1C4984"/>
              </a:solidFill>
              <a:latin typeface="+mn-lt"/>
            </a:endParaRPr>
          </a:p>
          <a:p>
            <a:pPr algn="ctr"/>
            <a:endParaRPr lang="en-US" sz="1600" b="1" dirty="0" smtClean="0">
              <a:solidFill>
                <a:srgbClr val="1C4984"/>
              </a:solidFill>
              <a:latin typeface="+mn-lt"/>
            </a:endParaRPr>
          </a:p>
          <a:p>
            <a:pPr algn="ctr"/>
            <a:r>
              <a:rPr lang="ru-RU" sz="1600" b="1" dirty="0" smtClean="0">
                <a:solidFill>
                  <a:srgbClr val="1C4984"/>
                </a:solidFill>
                <a:latin typeface="+mn-lt"/>
              </a:rPr>
              <a:t>Или сразу искать ответы на нашем сайте </a:t>
            </a:r>
          </a:p>
          <a:p>
            <a:pPr algn="ctr"/>
            <a:r>
              <a:rPr lang="en-US" sz="3200" b="1" dirty="0" smtClean="0">
                <a:solidFill>
                  <a:srgbClr val="1C4984"/>
                </a:solidFill>
                <a:latin typeface="+mn-lt"/>
              </a:rPr>
              <a:t>nnov.hse.ru</a:t>
            </a:r>
            <a:r>
              <a:rPr lang="ru-RU" sz="3200" b="1" dirty="0" smtClean="0">
                <a:solidFill>
                  <a:srgbClr val="1C4984"/>
                </a:solidFill>
                <a:latin typeface="+mn-lt"/>
              </a:rPr>
              <a:t>/</a:t>
            </a:r>
            <a:r>
              <a:rPr lang="en-US" sz="3200" b="1" dirty="0" err="1" smtClean="0">
                <a:solidFill>
                  <a:srgbClr val="1C4984"/>
                </a:solidFill>
                <a:latin typeface="+mn-lt"/>
              </a:rPr>
              <a:t>fpppks</a:t>
            </a:r>
            <a:endParaRPr lang="ru-RU" sz="3200" b="1" dirty="0">
              <a:solidFill>
                <a:srgbClr val="1C4984"/>
              </a:solidFill>
              <a:latin typeface="+mn-lt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331913" y="0"/>
            <a:ext cx="7812087" cy="1196975"/>
          </a:xfrm>
        </p:spPr>
        <p:txBody>
          <a:bodyPr/>
          <a:lstStyle/>
          <a:p>
            <a:r>
              <a:rPr lang="ru-RU" altLang="ru-RU" sz="3500" b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Нижегородский кампус НИУ ВШЭ</a:t>
            </a:r>
          </a:p>
        </p:txBody>
      </p:sp>
      <p:sp>
        <p:nvSpPr>
          <p:cNvPr id="11" name="Shape 1035"/>
          <p:cNvSpPr/>
          <p:nvPr/>
        </p:nvSpPr>
        <p:spPr>
          <a:xfrm>
            <a:off x="1259632" y="2348880"/>
            <a:ext cx="7416824" cy="1154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defRPr b="1">
                <a:solidFill>
                  <a:srgbClr val="005093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ru-RU" b="1" dirty="0" smtClean="0">
                <a:sym typeface="Helvetica Neue"/>
              </a:rPr>
              <a:t>Престиж образовательного бренда ВШЭ в регионе</a:t>
            </a:r>
          </a:p>
          <a:p>
            <a:pPr>
              <a:defRPr>
                <a:solidFill>
                  <a:srgbClr val="373737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sz="1700" dirty="0" smtClean="0">
                <a:solidFill>
                  <a:srgbClr val="373737"/>
                </a:solidFill>
                <a:latin typeface="+mn-lt"/>
                <a:ea typeface="Helvetica Light"/>
                <a:cs typeface="Helvetica Light"/>
                <a:sym typeface="Helvetica Light"/>
              </a:rPr>
              <a:t>Высшая школа экономики входит в TOP-5 лучших вузов по качеству приема абитуриентов на первый курс. Выпускники получают актуальное образование и диплом столичного вуза (НИУ ВШЭ г. Москва)</a:t>
            </a:r>
          </a:p>
        </p:txBody>
      </p:sp>
      <p:sp>
        <p:nvSpPr>
          <p:cNvPr id="17" name="Shape 1036"/>
          <p:cNvSpPr/>
          <p:nvPr/>
        </p:nvSpPr>
        <p:spPr>
          <a:xfrm>
            <a:off x="1259632" y="1484784"/>
            <a:ext cx="720102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b="1">
                <a:solidFill>
                  <a:srgbClr val="005093"/>
                </a:solidFill>
              </a:defRPr>
            </a:pPr>
            <a:r>
              <a:rPr lang="ru-RU" dirty="0" smtClean="0">
                <a:latin typeface="+mn-lt"/>
              </a:rPr>
              <a:t>ВШЭ - вуз при Правительстве России</a:t>
            </a:r>
          </a:p>
          <a:p>
            <a:pPr>
              <a:defRPr>
                <a:solidFill>
                  <a:srgbClr val="373737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sz="1700" dirty="0" smtClean="0">
                <a:solidFill>
                  <a:srgbClr val="373737"/>
                </a:solidFill>
                <a:latin typeface="+mn-lt"/>
                <a:ea typeface="Helvetica Light"/>
                <a:cs typeface="Helvetica Light"/>
                <a:sym typeface="Helvetica Light"/>
              </a:rPr>
              <a:t>ВШЭ – единственный национальный исследовательский университет, который находится в прямом подчинении Правительству РФ</a:t>
            </a:r>
          </a:p>
        </p:txBody>
      </p:sp>
      <p:pic>
        <p:nvPicPr>
          <p:cNvPr id="18" name="image5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23528" y="1484784"/>
            <a:ext cx="762002" cy="805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6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23528" y="2564904"/>
            <a:ext cx="762002" cy="752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8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23528" y="5301208"/>
            <a:ext cx="762001" cy="78904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Прямоугольник 11"/>
          <p:cNvSpPr/>
          <p:nvPr/>
        </p:nvSpPr>
        <p:spPr>
          <a:xfrm>
            <a:off x="107504" y="6539417"/>
            <a:ext cx="62419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1C4984"/>
                </a:solidFill>
                <a:latin typeface="+mn-lt"/>
              </a:rPr>
              <a:t>nnov.hse.ru | +7 (831) 416-9-777</a:t>
            </a:r>
            <a:endParaRPr lang="ru-RU" sz="1600" b="1" dirty="0">
              <a:solidFill>
                <a:srgbClr val="1C4984"/>
              </a:solidFill>
              <a:latin typeface="+mn-lt"/>
            </a:endParaRPr>
          </a:p>
        </p:txBody>
      </p:sp>
      <p:sp>
        <p:nvSpPr>
          <p:cNvPr id="14" name="Shape 1051"/>
          <p:cNvSpPr/>
          <p:nvPr/>
        </p:nvSpPr>
        <p:spPr>
          <a:xfrm>
            <a:off x="1331640" y="5229200"/>
            <a:ext cx="7560840" cy="106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b="1">
                <a:solidFill>
                  <a:srgbClr val="005093"/>
                </a:solidFill>
              </a:defRPr>
            </a:pPr>
            <a:r>
              <a:rPr lang="ru-RU" dirty="0" smtClean="0">
                <a:latin typeface="+mn-lt"/>
              </a:rPr>
              <a:t> Трудоустройство</a:t>
            </a:r>
          </a:p>
          <a:p>
            <a:pPr>
              <a:defRPr>
                <a:solidFill>
                  <a:srgbClr val="373737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sz="1700" dirty="0" smtClean="0">
                <a:solidFill>
                  <a:srgbClr val="373737"/>
                </a:solidFill>
                <a:latin typeface="+mn-lt"/>
                <a:ea typeface="Helvetica Light"/>
                <a:cs typeface="Helvetica Light"/>
                <a:sym typeface="Helvetica Light"/>
              </a:rPr>
              <a:t>Взаимодействие с работодателями, участие в проектах, ориентация учебных дисциплин на практическую деятельность – все это способствует высокой конкурентоспособности выпускников ВШЭ на рынке труда</a:t>
            </a:r>
          </a:p>
        </p:txBody>
      </p:sp>
      <p:pic>
        <p:nvPicPr>
          <p:cNvPr id="13" name="image5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23528" y="3861048"/>
            <a:ext cx="762002" cy="805305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1049"/>
          <p:cNvSpPr/>
          <p:nvPr/>
        </p:nvSpPr>
        <p:spPr>
          <a:xfrm>
            <a:off x="1259632" y="3645024"/>
            <a:ext cx="7376987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b="1">
                <a:solidFill>
                  <a:srgbClr val="005093"/>
                </a:solidFill>
              </a:defRPr>
            </a:pPr>
            <a:r>
              <a:rPr lang="en-US" dirty="0" smtClean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Преподавательский состав</a:t>
            </a:r>
          </a:p>
          <a:p>
            <a:pPr>
              <a:defRPr>
                <a:solidFill>
                  <a:srgbClr val="373737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sz="1700" dirty="0" smtClean="0">
                <a:solidFill>
                  <a:srgbClr val="373737"/>
                </a:solidFill>
                <a:latin typeface="+mn-lt"/>
                <a:ea typeface="Helvetica Light"/>
                <a:cs typeface="Helvetica Light"/>
                <a:sym typeface="Helvetica Light"/>
              </a:rPr>
              <a:t>Занятия на факультете проводят профессора и доценты ВШЭ, признанные эксперты в своей предметной области, и </a:t>
            </a:r>
            <a:r>
              <a:rPr lang="ru-RU" sz="1700" dirty="0" err="1" smtClean="0">
                <a:solidFill>
                  <a:srgbClr val="373737"/>
                </a:solidFill>
                <a:latin typeface="+mn-lt"/>
                <a:ea typeface="Helvetica Light"/>
                <a:cs typeface="Helvetica Light"/>
                <a:sym typeface="Helvetica Light"/>
              </a:rPr>
              <a:t>бизнес-практики</a:t>
            </a:r>
            <a:r>
              <a:rPr lang="ru-RU" sz="1700" dirty="0" smtClean="0">
                <a:solidFill>
                  <a:srgbClr val="373737"/>
                </a:solidFill>
                <a:latin typeface="+mn-lt"/>
                <a:ea typeface="Helvetica Light"/>
                <a:cs typeface="Helvetica Light"/>
                <a:sym typeface="Helvetica Light"/>
              </a:rPr>
              <a:t>, имеющие большой опыт работы. Удобный современный формат подачи материала также способствует успешному взаимодействию преподавателя со слушателями</a:t>
            </a:r>
          </a:p>
        </p:txBody>
      </p:sp>
    </p:spTree>
    <p:extLst>
      <p:ext uri="{BB962C8B-B14F-4D97-AF65-F5344CB8AC3E}">
        <p14:creationId xmlns="" xmlns:p14="http://schemas.microsoft.com/office/powerpoint/2010/main" val="62511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331913" y="0"/>
            <a:ext cx="7812087" cy="1196975"/>
          </a:xfrm>
        </p:spPr>
        <p:txBody>
          <a:bodyPr/>
          <a:lstStyle/>
          <a:p>
            <a:r>
              <a:rPr lang="ru-RU" altLang="ru-RU" sz="3500" b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Нижегородский кампус НИУ ВШЭ</a:t>
            </a:r>
          </a:p>
        </p:txBody>
      </p:sp>
      <p:sp>
        <p:nvSpPr>
          <p:cNvPr id="12" name="Shape 1045"/>
          <p:cNvSpPr/>
          <p:nvPr/>
        </p:nvSpPr>
        <p:spPr>
          <a:xfrm>
            <a:off x="1403648" y="1340767"/>
            <a:ext cx="7445634" cy="683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b="1">
                <a:solidFill>
                  <a:srgbClr val="005093"/>
                </a:solidFill>
              </a:defRPr>
            </a:pPr>
            <a:r>
              <a:rPr lang="ru-RU" dirty="0" smtClean="0">
                <a:latin typeface="+mn-lt"/>
              </a:rPr>
              <a:t>Проектная работа</a:t>
            </a:r>
          </a:p>
          <a:p>
            <a:pPr marL="342900" indent="-342900">
              <a:spcBef>
                <a:spcPct val="20000"/>
              </a:spcBef>
              <a:defRPr sz="1600">
                <a:solidFill>
                  <a:srgbClr val="373737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sz="1700" dirty="0" smtClean="0">
                <a:latin typeface="+mn-lt"/>
                <a:ea typeface="ＭＳ Ｐゴシック" charset="-128"/>
                <a:cs typeface="ＭＳ Ｐゴシック" charset="-128"/>
              </a:rPr>
              <a:t>Взаимодействие с работодателями, </a:t>
            </a:r>
            <a:r>
              <a:rPr lang="ru-RU" sz="1700" dirty="0" err="1" smtClean="0">
                <a:latin typeface="+mn-lt"/>
                <a:ea typeface="ＭＳ Ｐゴシック" charset="-128"/>
                <a:cs typeface="ＭＳ Ｐゴシック" charset="-128"/>
              </a:rPr>
              <a:t>soft</a:t>
            </a:r>
            <a:r>
              <a:rPr lang="ru-RU" sz="1700" dirty="0" smtClean="0"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ru-RU" sz="1700" dirty="0" err="1" smtClean="0">
                <a:latin typeface="+mn-lt"/>
                <a:ea typeface="ＭＳ Ｐゴシック" charset="-128"/>
                <a:cs typeface="ＭＳ Ｐゴシック" charset="-128"/>
              </a:rPr>
              <a:t>skills</a:t>
            </a:r>
            <a:r>
              <a:rPr lang="ru-RU" sz="1700" dirty="0" smtClean="0">
                <a:latin typeface="+mn-lt"/>
                <a:ea typeface="ＭＳ Ｐゴシック" charset="-128"/>
                <a:cs typeface="ＭＳ Ｐゴシック" charset="-128"/>
              </a:rPr>
              <a:t> – отличие выпускника НИУ ВШЭ</a:t>
            </a:r>
            <a:endParaRPr lang="ru-RU" sz="170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Shape 1046"/>
          <p:cNvSpPr/>
          <p:nvPr/>
        </p:nvSpPr>
        <p:spPr>
          <a:xfrm>
            <a:off x="1403648" y="2060848"/>
            <a:ext cx="7382496" cy="106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b="1">
                <a:solidFill>
                  <a:srgbClr val="005093"/>
                </a:solidFill>
              </a:defRPr>
            </a:pPr>
            <a:r>
              <a:rPr lang="ru-RU" dirty="0" smtClean="0">
                <a:latin typeface="+mn-lt"/>
              </a:rPr>
              <a:t>Индивидуальный подход и траектория обучения</a:t>
            </a:r>
          </a:p>
          <a:p>
            <a:pPr>
              <a:defRPr sz="1600">
                <a:solidFill>
                  <a:srgbClr val="373737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sz="1700" dirty="0" smtClean="0">
                <a:solidFill>
                  <a:srgbClr val="373737"/>
                </a:solidFill>
                <a:latin typeface="+mn-lt"/>
                <a:ea typeface="Helvetica Light"/>
                <a:cs typeface="Helvetica Light"/>
                <a:sym typeface="Helvetica Light"/>
              </a:rPr>
              <a:t>Внимание к индивидуальным потребностям слушателей, удобный график освоения дисциплин, возможность выбора междисциплинарного </a:t>
            </a:r>
            <a:r>
              <a:rPr lang="ru-RU" sz="1700" dirty="0" err="1" smtClean="0">
                <a:solidFill>
                  <a:srgbClr val="373737"/>
                </a:solidFill>
                <a:latin typeface="+mn-lt"/>
                <a:ea typeface="Helvetica Light"/>
                <a:cs typeface="Helvetica Light"/>
                <a:sym typeface="Helvetica Light"/>
              </a:rPr>
              <a:t>майнора</a:t>
            </a:r>
            <a:r>
              <a:rPr lang="ru-RU" sz="1700" dirty="0" smtClean="0">
                <a:solidFill>
                  <a:srgbClr val="373737"/>
                </a:solidFill>
                <a:latin typeface="+mn-lt"/>
                <a:ea typeface="Helvetica Light"/>
                <a:cs typeface="Helvetica Light"/>
                <a:sym typeface="Helvetica Light"/>
              </a:rPr>
              <a:t> и модулей программ профессиональной переподготовки</a:t>
            </a:r>
            <a:endParaRPr lang="ru-RU" sz="1700" dirty="0">
              <a:solidFill>
                <a:srgbClr val="373737"/>
              </a:solidFill>
              <a:latin typeface="+mn-l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4" name="image9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9900" y="1397000"/>
            <a:ext cx="762000" cy="728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10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95536" y="2276872"/>
            <a:ext cx="762000" cy="77631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049"/>
          <p:cNvSpPr/>
          <p:nvPr/>
        </p:nvSpPr>
        <p:spPr>
          <a:xfrm>
            <a:off x="1475656" y="3212976"/>
            <a:ext cx="7232971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>
                <a:solidFill>
                  <a:srgbClr val="005093"/>
                </a:solidFill>
              </a:defRPr>
            </a:pPr>
            <a:endParaRPr lang="ru-RU" sz="1600" dirty="0">
              <a:latin typeface="+mn-lt"/>
            </a:endParaRPr>
          </a:p>
        </p:txBody>
      </p:sp>
      <p:sp>
        <p:nvSpPr>
          <p:cNvPr id="24" name="Shape 1050"/>
          <p:cNvSpPr/>
          <p:nvPr/>
        </p:nvSpPr>
        <p:spPr>
          <a:xfrm>
            <a:off x="1331640" y="4293096"/>
            <a:ext cx="737698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>
                <a:solidFill>
                  <a:srgbClr val="005093"/>
                </a:solidFill>
              </a:defRPr>
            </a:pPr>
            <a:endParaRPr lang="ru-RU" dirty="0">
              <a:latin typeface="+mn-lt"/>
            </a:endParaRPr>
          </a:p>
        </p:txBody>
      </p:sp>
      <p:pic>
        <p:nvPicPr>
          <p:cNvPr id="27" name="image8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95536" y="4941168"/>
            <a:ext cx="762002" cy="789045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Прямоугольник 16"/>
          <p:cNvSpPr/>
          <p:nvPr/>
        </p:nvSpPr>
        <p:spPr>
          <a:xfrm>
            <a:off x="107504" y="6539417"/>
            <a:ext cx="62419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1C4984"/>
                </a:solidFill>
                <a:latin typeface="+mn-lt"/>
              </a:rPr>
              <a:t>nnov.hse.ru | +7 (831) 416-9-777</a:t>
            </a:r>
            <a:endParaRPr lang="ru-RU" sz="1600" b="1" dirty="0">
              <a:solidFill>
                <a:srgbClr val="1C4984"/>
              </a:solidFill>
              <a:latin typeface="+mn-lt"/>
            </a:endParaRPr>
          </a:p>
        </p:txBody>
      </p:sp>
      <p:sp>
        <p:nvSpPr>
          <p:cNvPr id="19" name="Shape 1040"/>
          <p:cNvSpPr/>
          <p:nvPr/>
        </p:nvSpPr>
        <p:spPr>
          <a:xfrm>
            <a:off x="1331640" y="4365104"/>
            <a:ext cx="7416824" cy="2354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b="1">
                <a:solidFill>
                  <a:srgbClr val="005093"/>
                </a:solidFill>
              </a:defRPr>
            </a:pPr>
            <a:r>
              <a:rPr lang="en-US" dirty="0" smtClean="0">
                <a:latin typeface="+mn-lt"/>
              </a:rPr>
              <a:t>  </a:t>
            </a:r>
            <a:r>
              <a:rPr lang="ru-RU" dirty="0" smtClean="0">
                <a:latin typeface="+mn-lt"/>
              </a:rPr>
              <a:t>Образовательная и профессиональная среда ВШЭ</a:t>
            </a:r>
          </a:p>
          <a:p>
            <a:pPr>
              <a:defRPr sz="1600">
                <a:solidFill>
                  <a:srgbClr val="373737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sz="1700" dirty="0" smtClean="0">
                <a:solidFill>
                  <a:srgbClr val="373737"/>
                </a:solidFill>
                <a:latin typeface="+mn-lt"/>
                <a:ea typeface="Helvetica Light"/>
                <a:cs typeface="Helvetica Light"/>
                <a:sym typeface="Helvetica Light"/>
              </a:rPr>
              <a:t>Возможность использовать обширные  электронные библиотечные ресурсы, </a:t>
            </a:r>
            <a:r>
              <a:rPr lang="en-US" sz="1700" dirty="0" smtClean="0">
                <a:solidFill>
                  <a:srgbClr val="373737"/>
                </a:solidFill>
                <a:latin typeface="+mn-lt"/>
                <a:ea typeface="Helvetica Light"/>
                <a:cs typeface="Helvetica Light"/>
                <a:sym typeface="Helvetica Light"/>
              </a:rPr>
              <a:t>LMS, </a:t>
            </a:r>
            <a:r>
              <a:rPr lang="ru-RU" sz="1700" dirty="0" smtClean="0">
                <a:solidFill>
                  <a:srgbClr val="373737"/>
                </a:solidFill>
                <a:latin typeface="+mn-lt"/>
                <a:ea typeface="Helvetica Light"/>
                <a:cs typeface="Helvetica Light"/>
                <a:sym typeface="Helvetica Light"/>
              </a:rPr>
              <a:t>посещать научно-практические конференции, открытые лекции, семинары и мастер-классы ведущих ученых и </a:t>
            </a:r>
            <a:r>
              <a:rPr lang="ru-RU" sz="1700" dirty="0" err="1" smtClean="0">
                <a:solidFill>
                  <a:srgbClr val="373737"/>
                </a:solidFill>
                <a:latin typeface="+mn-lt"/>
                <a:ea typeface="Helvetica Light"/>
                <a:cs typeface="Helvetica Light"/>
                <a:sym typeface="Helvetica Light"/>
              </a:rPr>
              <a:t>бизнес-практиков</a:t>
            </a:r>
            <a:r>
              <a:rPr lang="ru-RU" sz="1700" dirty="0" smtClean="0">
                <a:solidFill>
                  <a:srgbClr val="373737"/>
                </a:solidFill>
                <a:latin typeface="+mn-lt"/>
                <a:ea typeface="Helvetica Light"/>
                <a:cs typeface="Helvetica Light"/>
                <a:sym typeface="Helvetica Light"/>
              </a:rPr>
              <a:t> в любом кампусе НИУ ВШЭ. </a:t>
            </a:r>
          </a:p>
          <a:p>
            <a:pPr>
              <a:defRPr sz="1600">
                <a:solidFill>
                  <a:srgbClr val="373737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sz="1700" dirty="0" smtClean="0">
                <a:solidFill>
                  <a:srgbClr val="373737"/>
                </a:solidFill>
                <a:latin typeface="+mn-lt"/>
                <a:ea typeface="Helvetica Light"/>
                <a:cs typeface="Helvetica Light"/>
                <a:sym typeface="Helvetica Light"/>
              </a:rPr>
              <a:t>Поступить в Вышку – значит оказаться в команде сильных однокурсников, а это также один из факторов успешного формирования профессиональных компетенций! </a:t>
            </a:r>
          </a:p>
          <a:p>
            <a:pPr>
              <a:defRPr>
                <a:solidFill>
                  <a:srgbClr val="373737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600" dirty="0">
              <a:latin typeface="+mn-lt"/>
            </a:endParaRPr>
          </a:p>
        </p:txBody>
      </p:sp>
      <p:pic>
        <p:nvPicPr>
          <p:cNvPr id="20" name="image7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95536" y="3356992"/>
            <a:ext cx="762000" cy="79100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1039"/>
          <p:cNvSpPr/>
          <p:nvPr/>
        </p:nvSpPr>
        <p:spPr>
          <a:xfrm>
            <a:off x="1403648" y="3212976"/>
            <a:ext cx="6985001" cy="106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b="1">
                <a:solidFill>
                  <a:srgbClr val="005093"/>
                </a:solidFill>
              </a:defRPr>
            </a:pPr>
            <a:r>
              <a:rPr lang="ru-RU" dirty="0" smtClean="0">
                <a:latin typeface="+mn-lt"/>
              </a:rPr>
              <a:t>Европейское приложение к диплому</a:t>
            </a:r>
          </a:p>
          <a:p>
            <a:pPr>
              <a:defRPr sz="1600">
                <a:solidFill>
                  <a:srgbClr val="373737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sz="1700" dirty="0" smtClean="0">
                <a:solidFill>
                  <a:srgbClr val="373737"/>
                </a:solidFill>
                <a:latin typeface="+mn-lt"/>
                <a:ea typeface="Helvetica Light"/>
                <a:cs typeface="Helvetica Light"/>
                <a:sym typeface="Helvetica Light"/>
              </a:rPr>
              <a:t>Признание качества образования НИУ ВШЭ для продолжения обучения в европейских университетах и при устройстве на работу в зарубежные компании</a:t>
            </a:r>
            <a:endParaRPr lang="ru-RU" sz="1700" dirty="0" smtClean="0">
              <a:solidFill>
                <a:srgbClr val="373737"/>
              </a:solidFill>
              <a:latin typeface="+mn-l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8806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331913" y="0"/>
            <a:ext cx="7812087" cy="1196975"/>
          </a:xfrm>
        </p:spPr>
        <p:txBody>
          <a:bodyPr/>
          <a:lstStyle/>
          <a:p>
            <a:r>
              <a:rPr lang="ru-RU" altLang="ru-RU" sz="3000" b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Образовательная среда и профессиональные возможности ВШЭ в Нижнем Новгороде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707904" y="1340768"/>
            <a:ext cx="54360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n-lt"/>
              </a:rPr>
              <a:t>Участие в образовательных проектах ВШЭ:</a:t>
            </a:r>
            <a:r>
              <a:rPr lang="en-US" sz="2000" dirty="0" smtClean="0">
                <a:latin typeface="+mn-lt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Клуб «Предприниматель</a:t>
            </a:r>
            <a:r>
              <a:rPr lang="ru-RU" sz="2000" b="1" dirty="0" smtClean="0">
                <a:latin typeface="+mn-lt"/>
              </a:rPr>
              <a:t>»</a:t>
            </a:r>
            <a:endParaRPr lang="en-US" sz="2000" b="1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+mn-lt"/>
              </a:rPr>
              <a:t> </a:t>
            </a:r>
            <a:r>
              <a:rPr lang="en-US" sz="2000" b="1" dirty="0" smtClean="0">
                <a:latin typeface="+mn-lt"/>
              </a:rPr>
              <a:t>Speaking Club</a:t>
            </a:r>
            <a:endParaRPr lang="ru-RU" sz="2000" b="1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Научные </a:t>
            </a:r>
            <a:r>
              <a:rPr lang="ru-RU" sz="2000" b="1" dirty="0" smtClean="0">
                <a:latin typeface="+mn-lt"/>
              </a:rPr>
              <a:t>четверги</a:t>
            </a:r>
          </a:p>
          <a:p>
            <a:pPr algn="ctr">
              <a:buFont typeface="Arial" pitchFamily="34" charset="0"/>
              <a:buChar char="•"/>
            </a:pPr>
            <a:endParaRPr lang="en-US" sz="2000" dirty="0" smtClean="0">
              <a:latin typeface="+mn-lt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79512" y="2492896"/>
            <a:ext cx="4680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n-lt"/>
              </a:rPr>
              <a:t>Участие в Днях Карьеры: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презентации ведущих работодателей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мастер-классы, </a:t>
            </a:r>
            <a:r>
              <a:rPr lang="ru-RU" sz="2000" b="1" dirty="0" smtClean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тренинги</a:t>
            </a:r>
            <a:endParaRPr lang="ru-RU" sz="20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7504" y="6539417"/>
            <a:ext cx="62419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1C4984"/>
                </a:solidFill>
                <a:latin typeface="+mn-lt"/>
              </a:rPr>
              <a:t>nnov.hse.ru | +7 (831) 416-9-777</a:t>
            </a:r>
            <a:endParaRPr lang="ru-RU" sz="1600" b="1" dirty="0">
              <a:solidFill>
                <a:srgbClr val="1C4984"/>
              </a:solidFill>
              <a:latin typeface="+mn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95736" y="3501008"/>
            <a:ext cx="5040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+mn-lt"/>
              </a:rPr>
              <a:t>Партнеры НИУ ВШЭ – Нижний Новгород</a:t>
            </a:r>
            <a:endParaRPr lang="ru-RU" sz="2000" b="1" i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 descr="Сбербанк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149080"/>
            <a:ext cx="1584176" cy="541599"/>
          </a:xfrm>
          <a:prstGeom prst="rect">
            <a:avLst/>
          </a:prstGeom>
        </p:spPr>
      </p:pic>
      <p:pic>
        <p:nvPicPr>
          <p:cNvPr id="16" name="Рисунок 15" descr="Росбанк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4221088"/>
            <a:ext cx="1542667" cy="469161"/>
          </a:xfrm>
          <a:prstGeom prst="rect">
            <a:avLst/>
          </a:prstGeom>
        </p:spPr>
      </p:pic>
      <p:pic>
        <p:nvPicPr>
          <p:cNvPr id="17" name="Рисунок 16" descr="Лого - Промсвязьбан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4288" y="6021288"/>
            <a:ext cx="1728192" cy="297964"/>
          </a:xfrm>
          <a:prstGeom prst="rect">
            <a:avLst/>
          </a:prstGeom>
        </p:spPr>
      </p:pic>
      <p:pic>
        <p:nvPicPr>
          <p:cNvPr id="18" name="Рисунок 17" descr="KPM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3728" y="4005064"/>
            <a:ext cx="1224136" cy="668417"/>
          </a:xfrm>
          <a:prstGeom prst="rect">
            <a:avLst/>
          </a:prstGeom>
        </p:spPr>
      </p:pic>
      <p:pic>
        <p:nvPicPr>
          <p:cNvPr id="19" name="Рисунок 18" descr="Intel_logo_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4149080"/>
            <a:ext cx="859046" cy="576064"/>
          </a:xfrm>
          <a:prstGeom prst="rect">
            <a:avLst/>
          </a:prstGeom>
        </p:spPr>
      </p:pic>
      <p:pic>
        <p:nvPicPr>
          <p:cNvPr id="20" name="Рисунок 19" descr="MER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64088" y="4221088"/>
            <a:ext cx="1218223" cy="402403"/>
          </a:xfrm>
          <a:prstGeom prst="rect">
            <a:avLst/>
          </a:prstGeom>
        </p:spPr>
      </p:pic>
      <p:pic>
        <p:nvPicPr>
          <p:cNvPr id="22" name="Рисунок 21" descr="Гринатом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67944" y="4869160"/>
            <a:ext cx="792088" cy="792088"/>
          </a:xfrm>
          <a:prstGeom prst="rect">
            <a:avLst/>
          </a:prstGeom>
        </p:spPr>
      </p:pic>
      <p:pic>
        <p:nvPicPr>
          <p:cNvPr id="23" name="Рисунок 22" descr="Coca-Cola Hellenic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47664" y="4869160"/>
            <a:ext cx="1224136" cy="697317"/>
          </a:xfrm>
          <a:prstGeom prst="rect">
            <a:avLst/>
          </a:prstGeom>
        </p:spPr>
      </p:pic>
      <p:pic>
        <p:nvPicPr>
          <p:cNvPr id="24" name="Рисунок 23" descr="ROS-logo-RU+slogan-color-horiz p27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43808" y="4797152"/>
            <a:ext cx="1296145" cy="712675"/>
          </a:xfrm>
          <a:prstGeom prst="rect">
            <a:avLst/>
          </a:prstGeom>
        </p:spPr>
      </p:pic>
      <p:pic>
        <p:nvPicPr>
          <p:cNvPr id="25" name="Рисунок 24" descr="ВАТ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668344" y="3717032"/>
            <a:ext cx="1259632" cy="1112840"/>
          </a:xfrm>
          <a:prstGeom prst="rect">
            <a:avLst/>
          </a:prstGeom>
        </p:spPr>
      </p:pic>
      <p:pic>
        <p:nvPicPr>
          <p:cNvPr id="26" name="Рисунок 25" descr="logo-alfabank-pos-cyr-v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092280" y="4869160"/>
            <a:ext cx="827783" cy="720079"/>
          </a:xfrm>
          <a:prstGeom prst="rect">
            <a:avLst/>
          </a:prstGeom>
        </p:spPr>
      </p:pic>
      <p:pic>
        <p:nvPicPr>
          <p:cNvPr id="27" name="Рисунок 26" descr="АЭТП - лого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51520" y="5733256"/>
            <a:ext cx="1872208" cy="617828"/>
          </a:xfrm>
          <a:prstGeom prst="rect">
            <a:avLst/>
          </a:prstGeom>
        </p:spPr>
      </p:pic>
      <p:pic>
        <p:nvPicPr>
          <p:cNvPr id="32" name="Рисунок 31" descr="Лого Tele2_2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267744" y="5805264"/>
            <a:ext cx="956172" cy="360040"/>
          </a:xfrm>
          <a:prstGeom prst="rect">
            <a:avLst/>
          </a:prstGeom>
        </p:spPr>
      </p:pic>
      <p:pic>
        <p:nvPicPr>
          <p:cNvPr id="34" name="Рисунок 33" descr="logo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244408" y="5013176"/>
            <a:ext cx="720080" cy="720080"/>
          </a:xfrm>
          <a:prstGeom prst="rect">
            <a:avLst/>
          </a:prstGeom>
        </p:spPr>
      </p:pic>
      <p:pic>
        <p:nvPicPr>
          <p:cNvPr id="35" name="Рисунок 34" descr="Билайн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012160" y="5589240"/>
            <a:ext cx="936104" cy="792428"/>
          </a:xfrm>
          <a:prstGeom prst="rect">
            <a:avLst/>
          </a:prstGeom>
        </p:spPr>
      </p:pic>
      <p:pic>
        <p:nvPicPr>
          <p:cNvPr id="36" name="Рисунок 35" descr="Лого (прозрачный)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563888" y="5805264"/>
            <a:ext cx="2445544" cy="360040"/>
          </a:xfrm>
          <a:prstGeom prst="rect">
            <a:avLst/>
          </a:prstGeom>
        </p:spPr>
      </p:pic>
      <p:pic>
        <p:nvPicPr>
          <p:cNvPr id="37" name="Рисунок 36" descr="СИБУР ЦОБ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932040" y="4941168"/>
            <a:ext cx="2007126" cy="375004"/>
          </a:xfrm>
          <a:prstGeom prst="rect">
            <a:avLst/>
          </a:prstGeom>
        </p:spPr>
      </p:pic>
      <p:pic>
        <p:nvPicPr>
          <p:cNvPr id="38" name="Рисунок 37" descr="logo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0" y="4725144"/>
            <a:ext cx="1606917" cy="747808"/>
          </a:xfrm>
          <a:prstGeom prst="rect">
            <a:avLst/>
          </a:prstGeom>
        </p:spPr>
      </p:pic>
      <p:pic>
        <p:nvPicPr>
          <p:cNvPr id="39" name="Picture 5" descr="C:\Users\Анастасия\Desktop\Безымянный-1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39552" y="1412776"/>
            <a:ext cx="2736304" cy="996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37147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676456" cy="1124744"/>
          </a:xfrm>
        </p:spPr>
        <p:txBody>
          <a:bodyPr/>
          <a:lstStyle/>
          <a:p>
            <a:r>
              <a:rPr lang="ru-RU" sz="2800" dirty="0" smtClean="0">
                <a:solidFill>
                  <a:schemeClr val="bg1"/>
                </a:solidFill>
              </a:rPr>
              <a:t>Высшее образование для выпускников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колледжей и техникумов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7944" y="1600200"/>
            <a:ext cx="4248472" cy="4781128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    БАКАЛАВРИАТ ПО НАПРАВЛЕНИЯМ</a:t>
            </a:r>
          </a:p>
          <a:p>
            <a:r>
              <a:rPr lang="ru-RU" dirty="0" smtClean="0"/>
              <a:t>Бизнес-информатика</a:t>
            </a:r>
          </a:p>
          <a:p>
            <a:r>
              <a:rPr lang="ru-RU" dirty="0" smtClean="0"/>
              <a:t>Экономика</a:t>
            </a:r>
          </a:p>
          <a:p>
            <a:r>
              <a:rPr lang="ru-RU" dirty="0" smtClean="0"/>
              <a:t>Менеджмент </a:t>
            </a:r>
          </a:p>
          <a:p>
            <a:r>
              <a:rPr lang="ru-RU" dirty="0" smtClean="0"/>
              <a:t>Юриспруденция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340768"/>
            <a:ext cx="1488540" cy="2016224"/>
          </a:xfrm>
          <a:prstGeom prst="rect">
            <a:avLst/>
          </a:prstGeom>
        </p:spPr>
      </p:pic>
      <p:pic>
        <p:nvPicPr>
          <p:cNvPr id="1026" name="Picture 2" descr="C:\Documents and Settings\nboryshneva\Рабочий стол\Буклеты, реклама ФПППКС\Буклет ВВ ПП\Фото\DSC039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3717032"/>
            <a:ext cx="3684257" cy="244827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sz="3600" dirty="0" smtClean="0">
                <a:solidFill>
                  <a:schemeClr val="bg1"/>
                </a:solidFill>
              </a:rPr>
              <a:t>Вступительные испытания</a:t>
            </a:r>
            <a:endParaRPr lang="ru-RU" sz="3600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9553" y="1809092"/>
          <a:ext cx="8136903" cy="3954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2301"/>
                <a:gridCol w="2712301"/>
                <a:gridCol w="2712301"/>
              </a:tblGrid>
              <a:tr h="627567">
                <a:tc>
                  <a:txBody>
                    <a:bodyPr/>
                    <a:lstStyle/>
                    <a:p>
                      <a:r>
                        <a:rPr lang="ru-RU" dirty="0" smtClean="0"/>
                        <a:t>Направление подготовки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Вступительное испытание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Форма</a:t>
                      </a:r>
                      <a:r>
                        <a:rPr lang="ru-RU" baseline="0" dirty="0" smtClean="0"/>
                        <a:t> проведения испытания</a:t>
                      </a:r>
                      <a:endParaRPr lang="ru-RU" dirty="0"/>
                    </a:p>
                  </a:txBody>
                  <a:tcPr/>
                </a:tc>
              </a:tr>
              <a:tr h="896525">
                <a:tc>
                  <a:txBody>
                    <a:bodyPr/>
                    <a:lstStyle/>
                    <a:p>
                      <a:r>
                        <a:rPr lang="ru-RU" dirty="0" smtClean="0"/>
                        <a:t>Экономика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Математика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Русский язык</a:t>
                      </a:r>
                      <a:b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письменное тестирование </a:t>
                      </a:r>
                      <a:endParaRPr lang="ru-RU" dirty="0"/>
                    </a:p>
                  </a:txBody>
                  <a:tcPr/>
                </a:tc>
              </a:tr>
              <a:tr h="765577">
                <a:tc>
                  <a:txBody>
                    <a:bodyPr/>
                    <a:lstStyle/>
                    <a:p>
                      <a:r>
                        <a:rPr lang="ru-RU" dirty="0" smtClean="0"/>
                        <a:t>Менеджмент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Математика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Русский язык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письменное тестирование </a:t>
                      </a:r>
                      <a:endParaRPr lang="ru-RU" dirty="0"/>
                    </a:p>
                  </a:txBody>
                  <a:tcPr/>
                </a:tc>
              </a:tr>
              <a:tr h="707164">
                <a:tc>
                  <a:txBody>
                    <a:bodyPr/>
                    <a:lstStyle/>
                    <a:p>
                      <a:r>
                        <a:rPr lang="ru-RU" dirty="0" smtClean="0"/>
                        <a:t>Бизнес-информатика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Математика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Русский язык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письменное тестирование </a:t>
                      </a:r>
                      <a:endParaRPr lang="ru-RU" dirty="0"/>
                    </a:p>
                  </a:txBody>
                  <a:tcPr/>
                </a:tc>
              </a:tr>
              <a:tr h="927331">
                <a:tc>
                  <a:txBody>
                    <a:bodyPr/>
                    <a:lstStyle/>
                    <a:p>
                      <a:r>
                        <a:rPr lang="ru-RU" dirty="0" smtClean="0"/>
                        <a:t>Юриспруденция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Обществознание 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Русский язык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письменное тестирование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331913" y="0"/>
            <a:ext cx="7812087" cy="1196975"/>
          </a:xfrm>
        </p:spPr>
        <p:txBody>
          <a:bodyPr/>
          <a:lstStyle/>
          <a:p>
            <a:r>
              <a:rPr lang="ru-RU" altLang="ru-RU" sz="3500" b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Образовательная программа </a:t>
            </a:r>
            <a:br>
              <a:rPr lang="ru-RU" altLang="ru-RU" sz="3500" b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ru-RU" altLang="ru-RU" sz="3100" b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«Бизнес-информатика»</a:t>
            </a:r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2805509" y="3645024"/>
            <a:ext cx="6338491" cy="149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/>
            <a:r>
              <a:rPr lang="ru-RU" sz="2200" dirty="0"/>
              <a:t>Информатика и программирование</a:t>
            </a:r>
          </a:p>
          <a:p>
            <a:pPr marL="342900" indent="-342900"/>
            <a:r>
              <a:rPr lang="ru-RU" sz="2200" dirty="0"/>
              <a:t>Структуры и базы данных</a:t>
            </a:r>
          </a:p>
          <a:p>
            <a:pPr marL="342900" indent="-342900"/>
            <a:r>
              <a:rPr lang="ru-RU" sz="2200" dirty="0"/>
              <a:t>Моделирование и анализ бизнес-процессов </a:t>
            </a:r>
          </a:p>
          <a:p>
            <a:pPr marL="342900" indent="-342900"/>
            <a:r>
              <a:rPr lang="ru-RU" sz="2200" dirty="0"/>
              <a:t>Корпоративные информационные </a:t>
            </a:r>
            <a:r>
              <a:rPr lang="ru-RU" sz="2200" dirty="0" smtClean="0"/>
              <a:t>системы</a:t>
            </a: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3411602" y="4221088"/>
            <a:ext cx="3672408" cy="25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1700"/>
              </a:lnSpc>
              <a:spcBef>
                <a:spcPts val="0"/>
              </a:spcBef>
              <a:buNone/>
            </a:pPr>
            <a:endParaRPr lang="ru-RU" sz="2200" b="1" dirty="0">
              <a:solidFill>
                <a:srgbClr val="1C4984"/>
              </a:solidFill>
            </a:endParaRP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1066365" y="4221088"/>
            <a:ext cx="2426635" cy="14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1700"/>
              </a:lnSpc>
              <a:spcBef>
                <a:spcPts val="0"/>
              </a:spcBef>
              <a:buNone/>
            </a:pPr>
            <a:endParaRPr lang="ru-RU" sz="2200" b="1" dirty="0">
              <a:solidFill>
                <a:srgbClr val="1C4984"/>
              </a:solidFill>
            </a:endParaRP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1764808" y="5526430"/>
            <a:ext cx="172819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051"/>
          <a:stretch/>
        </p:blipFill>
        <p:spPr>
          <a:xfrm rot="16200000">
            <a:off x="-2025024" y="3311356"/>
            <a:ext cx="5166000" cy="1080808"/>
          </a:xfrm>
          <a:prstGeom prst="rect">
            <a:avLst/>
          </a:prstGeom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6948264" y="4149080"/>
            <a:ext cx="1872208" cy="25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1700"/>
              </a:lnSpc>
              <a:spcBef>
                <a:spcPts val="0"/>
              </a:spcBef>
              <a:buNone/>
            </a:pPr>
            <a:endParaRPr lang="ru-RU" sz="2200" b="1" dirty="0">
              <a:solidFill>
                <a:srgbClr val="1C4984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7504" y="6539417"/>
            <a:ext cx="62419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1C4984"/>
                </a:solidFill>
                <a:latin typeface="+mn-lt"/>
              </a:rPr>
              <a:t>nnov.hse.ru | +7 (831) 416-9-777</a:t>
            </a:r>
            <a:endParaRPr lang="ru-RU" sz="1600" b="1" dirty="0">
              <a:solidFill>
                <a:srgbClr val="1C4984"/>
              </a:solidFill>
              <a:latin typeface="+mn-lt"/>
            </a:endParaRPr>
          </a:p>
        </p:txBody>
      </p:sp>
      <p:sp>
        <p:nvSpPr>
          <p:cNvPr id="22" name="Title 1"/>
          <p:cNvSpPr>
            <a:spLocks/>
          </p:cNvSpPr>
          <p:nvPr/>
        </p:nvSpPr>
        <p:spPr bwMode="auto">
          <a:xfrm>
            <a:off x="2987824" y="1484784"/>
            <a:ext cx="565212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buNone/>
            </a:pPr>
            <a:r>
              <a:rPr lang="ru-RU" sz="1800" b="1" dirty="0" smtClean="0"/>
              <a:t>Академический руководитель</a:t>
            </a:r>
          </a:p>
          <a:p>
            <a:pPr marL="342900" indent="-342900">
              <a:buNone/>
            </a:pPr>
            <a:r>
              <a:rPr lang="ru-RU" sz="1800" b="1" dirty="0" smtClean="0"/>
              <a:t>программы</a:t>
            </a:r>
          </a:p>
          <a:p>
            <a:pPr marL="342900" indent="-342900">
              <a:buNone/>
            </a:pPr>
            <a:r>
              <a:rPr lang="ru-RU" sz="1800" dirty="0" smtClean="0"/>
              <a:t>Асеева Наталья Владимировна, </a:t>
            </a:r>
          </a:p>
          <a:p>
            <a:pPr marL="342900" indent="-342900">
              <a:buNone/>
            </a:pPr>
            <a:r>
              <a:rPr lang="ru-RU" sz="1800" dirty="0" smtClean="0"/>
              <a:t>кандидат физико-математических наук, доцент</a:t>
            </a:r>
            <a:endParaRPr lang="ru-RU" sz="1800" dirty="0"/>
          </a:p>
        </p:txBody>
      </p:sp>
      <p:pic>
        <p:nvPicPr>
          <p:cNvPr id="1026" name="Picture 2" descr="C:\Documents and Settings\nboryshneva\Рабочий стол\4Асеев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5616" y="1340768"/>
            <a:ext cx="1587345" cy="2376264"/>
          </a:xfrm>
          <a:prstGeom prst="rect">
            <a:avLst/>
          </a:prstGeom>
          <a:noFill/>
        </p:spPr>
      </p:pic>
      <p:pic>
        <p:nvPicPr>
          <p:cNvPr id="13" name="Рисунок 12" descr="ME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5733256"/>
            <a:ext cx="1218223" cy="402403"/>
          </a:xfrm>
          <a:prstGeom prst="rect">
            <a:avLst/>
          </a:prstGeom>
        </p:spPr>
      </p:pic>
      <p:pic>
        <p:nvPicPr>
          <p:cNvPr id="14" name="Рисунок 13" descr="Intel_logo_pn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5661248"/>
            <a:ext cx="859046" cy="576064"/>
          </a:xfrm>
          <a:prstGeom prst="rect">
            <a:avLst/>
          </a:prstGeom>
        </p:spPr>
      </p:pic>
      <p:pic>
        <p:nvPicPr>
          <p:cNvPr id="16" name="Рисунок 15" descr="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20072" y="5517232"/>
            <a:ext cx="1606917" cy="74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4790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331913" y="0"/>
            <a:ext cx="7812087" cy="1196975"/>
          </a:xfrm>
        </p:spPr>
        <p:txBody>
          <a:bodyPr/>
          <a:lstStyle/>
          <a:p>
            <a:r>
              <a:rPr lang="ru-RU" altLang="ru-RU" sz="3500" b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Образовательная программа </a:t>
            </a:r>
            <a:br>
              <a:rPr lang="ru-RU" altLang="ru-RU" sz="3500" b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ru-RU" altLang="ru-RU" sz="3100" b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«Экономика»</a:t>
            </a:r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2771800" y="3356992"/>
            <a:ext cx="597666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/>
            <a:r>
              <a:rPr lang="ru-RU" sz="2200" dirty="0" smtClean="0"/>
              <a:t>Финансовый и инвестиционный менеджмент</a:t>
            </a:r>
          </a:p>
          <a:p>
            <a:pPr marL="342900" indent="-342900"/>
            <a:r>
              <a:rPr lang="ru-RU" sz="2200" dirty="0" smtClean="0"/>
              <a:t>Банковское </a:t>
            </a:r>
            <a:r>
              <a:rPr lang="ru-RU" sz="2200" dirty="0"/>
              <a:t>дело</a:t>
            </a:r>
          </a:p>
          <a:p>
            <a:pPr marL="342900" indent="-342900"/>
            <a:r>
              <a:rPr lang="ru-RU" sz="2200" dirty="0"/>
              <a:t>Бухгалтерский учет, анализ и аудит</a:t>
            </a:r>
          </a:p>
          <a:p>
            <a:pPr marL="342900" indent="-342900"/>
            <a:r>
              <a:rPr lang="ru-RU" sz="2200" dirty="0"/>
              <a:t>Финансовая экономика и </a:t>
            </a:r>
            <a:r>
              <a:rPr lang="ru-RU" sz="2200" dirty="0" smtClean="0"/>
              <a:t>аналитика</a:t>
            </a:r>
            <a:endParaRPr lang="ru-RU" sz="2200" dirty="0"/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3411602" y="4149080"/>
            <a:ext cx="3672408" cy="25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1700"/>
              </a:lnSpc>
              <a:spcBef>
                <a:spcPts val="0"/>
              </a:spcBef>
              <a:buNone/>
            </a:pPr>
            <a:endParaRPr lang="ru-RU" sz="2200" b="1" dirty="0" smtClean="0">
              <a:solidFill>
                <a:srgbClr val="1C4984"/>
              </a:solidFill>
            </a:endParaRP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1066365" y="4149080"/>
            <a:ext cx="2426635" cy="14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1700"/>
              </a:lnSpc>
              <a:spcBef>
                <a:spcPts val="0"/>
              </a:spcBef>
              <a:buNone/>
            </a:pPr>
            <a:endParaRPr lang="ru-RU" sz="2200" b="1" dirty="0">
              <a:solidFill>
                <a:srgbClr val="1C4984"/>
              </a:solidFill>
            </a:endParaRP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1764808" y="5454422"/>
            <a:ext cx="172819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2" descr="C:\Documents and Settings\Admin\Рабочий стол\Преза Чебоксары\экономика.jpg"/>
          <p:cNvPicPr>
            <a:picLocks noChangeAspect="1" noChangeArrowheads="1"/>
          </p:cNvPicPr>
          <p:nvPr/>
        </p:nvPicPr>
        <p:blipFill>
          <a:blip r:embed="rId3"/>
          <a:srcRect t="37500"/>
          <a:stretch>
            <a:fillRect/>
          </a:stretch>
        </p:blipFill>
        <p:spPr bwMode="auto">
          <a:xfrm rot="16200000" flipV="1">
            <a:off x="-2039580" y="3325440"/>
            <a:ext cx="5167476" cy="1088316"/>
          </a:xfrm>
          <a:prstGeom prst="rect">
            <a:avLst/>
          </a:prstGeom>
          <a:noFill/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7430947" y="5515464"/>
            <a:ext cx="172819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itle 1"/>
          <p:cNvSpPr>
            <a:spLocks/>
          </p:cNvSpPr>
          <p:nvPr/>
        </p:nvSpPr>
        <p:spPr bwMode="auto">
          <a:xfrm>
            <a:off x="6948264" y="4149080"/>
            <a:ext cx="1872208" cy="25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1700"/>
              </a:lnSpc>
              <a:spcBef>
                <a:spcPts val="0"/>
              </a:spcBef>
              <a:buNone/>
            </a:pPr>
            <a:endParaRPr lang="ru-RU" sz="2200" b="1" dirty="0" smtClean="0">
              <a:solidFill>
                <a:srgbClr val="1C4984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7504" y="6539417"/>
            <a:ext cx="62419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1C4984"/>
                </a:solidFill>
                <a:latin typeface="+mn-lt"/>
              </a:rPr>
              <a:t>nnov.hse.ru | +7 (831) 416-9-777</a:t>
            </a:r>
            <a:endParaRPr lang="ru-RU" sz="1600" b="1" dirty="0">
              <a:solidFill>
                <a:srgbClr val="1C4984"/>
              </a:solidFill>
              <a:latin typeface="+mn-lt"/>
            </a:endParaRP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3635896" y="1556792"/>
            <a:ext cx="4896544" cy="149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buNone/>
            </a:pPr>
            <a:r>
              <a:rPr lang="ru-RU" sz="1800" b="1" dirty="0" smtClean="0"/>
              <a:t>Академический руководитель</a:t>
            </a:r>
          </a:p>
          <a:p>
            <a:pPr marL="342900" indent="-342900">
              <a:buNone/>
            </a:pPr>
            <a:r>
              <a:rPr lang="ru-RU" sz="1800" b="1" dirty="0" smtClean="0"/>
              <a:t>программы</a:t>
            </a:r>
          </a:p>
          <a:p>
            <a:pPr marL="342900" indent="-342900">
              <a:buNone/>
            </a:pPr>
            <a:r>
              <a:rPr lang="ru-RU" sz="1800" dirty="0" smtClean="0"/>
              <a:t>Рябова Елена Вячеславовна, </a:t>
            </a:r>
          </a:p>
          <a:p>
            <a:pPr marL="342900" indent="-342900">
              <a:buNone/>
            </a:pPr>
            <a:r>
              <a:rPr lang="ru-RU" sz="1800" dirty="0" smtClean="0"/>
              <a:t>кандидат экономических наук, доцент</a:t>
            </a:r>
            <a:endParaRPr lang="ru-RU" sz="1800" dirty="0"/>
          </a:p>
        </p:txBody>
      </p:sp>
      <p:pic>
        <p:nvPicPr>
          <p:cNvPr id="1026" name="Picture 2" descr="C:\Documents and Settings\nboryshneva\Рабочий стол\ФотоРябов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5617" y="1340768"/>
            <a:ext cx="2232248" cy="1801462"/>
          </a:xfrm>
          <a:prstGeom prst="rect">
            <a:avLst/>
          </a:prstGeom>
          <a:noFill/>
        </p:spPr>
      </p:pic>
      <p:pic>
        <p:nvPicPr>
          <p:cNvPr id="21" name="Рисунок 20" descr="KPM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9632" y="5157192"/>
            <a:ext cx="1224136" cy="668417"/>
          </a:xfrm>
          <a:prstGeom prst="rect">
            <a:avLst/>
          </a:prstGeom>
        </p:spPr>
      </p:pic>
      <p:pic>
        <p:nvPicPr>
          <p:cNvPr id="22" name="Рисунок 21" descr="СИБУР ЦОБ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7784" y="5301208"/>
            <a:ext cx="2007126" cy="375004"/>
          </a:xfrm>
          <a:prstGeom prst="rect">
            <a:avLst/>
          </a:prstGeom>
        </p:spPr>
      </p:pic>
      <p:pic>
        <p:nvPicPr>
          <p:cNvPr id="24" name="Рисунок 23" descr="Лого - Промсвязьбанк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3968" y="5949280"/>
            <a:ext cx="1728192" cy="297964"/>
          </a:xfrm>
          <a:prstGeom prst="rect">
            <a:avLst/>
          </a:prstGeom>
        </p:spPr>
      </p:pic>
      <p:pic>
        <p:nvPicPr>
          <p:cNvPr id="25" name="Рисунок 24" descr="Сбербанк_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4048" y="5301208"/>
            <a:ext cx="1584176" cy="541599"/>
          </a:xfrm>
          <a:prstGeom prst="rect">
            <a:avLst/>
          </a:prstGeom>
        </p:spPr>
      </p:pic>
      <p:pic>
        <p:nvPicPr>
          <p:cNvPr id="26" name="Рисунок 25" descr="Росбанк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67744" y="5877272"/>
            <a:ext cx="1542667" cy="469161"/>
          </a:xfrm>
          <a:prstGeom prst="rect">
            <a:avLst/>
          </a:prstGeom>
        </p:spPr>
      </p:pic>
      <p:pic>
        <p:nvPicPr>
          <p:cNvPr id="27" name="Рисунок 26" descr="АЭТП - лого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20272" y="5157192"/>
            <a:ext cx="1872208" cy="617828"/>
          </a:xfrm>
          <a:prstGeom prst="rect">
            <a:avLst/>
          </a:prstGeom>
        </p:spPr>
      </p:pic>
      <p:pic>
        <p:nvPicPr>
          <p:cNvPr id="28" name="Рисунок 27" descr="Гринатом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16216" y="5661248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8698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331913" y="0"/>
            <a:ext cx="7812087" cy="1196975"/>
          </a:xfrm>
        </p:spPr>
        <p:txBody>
          <a:bodyPr/>
          <a:lstStyle/>
          <a:p>
            <a:r>
              <a:rPr lang="ru-RU" altLang="ru-RU" sz="3500" b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Направление подготовки </a:t>
            </a:r>
            <a:br>
              <a:rPr lang="ru-RU" altLang="ru-RU" sz="3500" b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ru-RU" altLang="ru-RU" sz="3100" b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«Менеджмент»</a:t>
            </a:r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3419872" y="3645024"/>
            <a:ext cx="5724128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/>
            <a:r>
              <a:rPr lang="ru-RU" sz="2000" dirty="0"/>
              <a:t>Стратегии в менеджменте</a:t>
            </a:r>
          </a:p>
          <a:p>
            <a:pPr marL="342900" indent="-342900"/>
            <a:r>
              <a:rPr lang="ru-RU" sz="2000" dirty="0" smtClean="0"/>
              <a:t> </a:t>
            </a:r>
            <a:r>
              <a:rPr lang="ru-RU" sz="2000" dirty="0"/>
              <a:t>Инновационный менеджмент</a:t>
            </a:r>
          </a:p>
          <a:p>
            <a:pPr marL="342900" indent="-342900"/>
            <a:r>
              <a:rPr lang="ru-RU" sz="2000" dirty="0" smtClean="0"/>
              <a:t> </a:t>
            </a:r>
            <a:r>
              <a:rPr lang="ru-RU" sz="2000" dirty="0"/>
              <a:t>Управление </a:t>
            </a:r>
            <a:r>
              <a:rPr lang="ru-RU" sz="2000" dirty="0" smtClean="0"/>
              <a:t>человеческими ресурсами</a:t>
            </a:r>
            <a:endParaRPr lang="ru-RU" sz="2000" dirty="0"/>
          </a:p>
          <a:p>
            <a:pPr marL="342900" indent="-342900"/>
            <a:r>
              <a:rPr lang="ru-RU" sz="2000" dirty="0" smtClean="0"/>
              <a:t> </a:t>
            </a:r>
            <a:r>
              <a:rPr lang="ru-RU" sz="2000" dirty="0"/>
              <a:t>Маркетинг</a:t>
            </a:r>
          </a:p>
          <a:p>
            <a:pPr marL="342900" indent="-342900"/>
            <a:r>
              <a:rPr lang="ru-RU" sz="2000" dirty="0" smtClean="0"/>
              <a:t> Производственный </a:t>
            </a:r>
            <a:r>
              <a:rPr lang="ru-RU" sz="2000" dirty="0"/>
              <a:t>менеджмент</a:t>
            </a: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3411602" y="4149080"/>
            <a:ext cx="3672408" cy="25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1700"/>
              </a:lnSpc>
              <a:spcBef>
                <a:spcPts val="0"/>
              </a:spcBef>
              <a:buNone/>
            </a:pPr>
            <a:endParaRPr lang="ru-RU" sz="2200" b="1" dirty="0">
              <a:solidFill>
                <a:srgbClr val="1C4984"/>
              </a:solidFill>
            </a:endParaRP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1066365" y="4149080"/>
            <a:ext cx="2426635" cy="14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1700"/>
              </a:lnSpc>
              <a:spcBef>
                <a:spcPts val="0"/>
              </a:spcBef>
              <a:buNone/>
            </a:pPr>
            <a:endParaRPr lang="ru-RU" sz="2200" b="1" dirty="0">
              <a:solidFill>
                <a:srgbClr val="1C4984"/>
              </a:solidFill>
            </a:endParaRP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1764808" y="5454422"/>
            <a:ext cx="172819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31223"/>
          <a:stretch/>
        </p:blipFill>
        <p:spPr>
          <a:xfrm rot="16200000">
            <a:off x="-2015114" y="3312654"/>
            <a:ext cx="5161191" cy="1110352"/>
          </a:xfrm>
          <a:prstGeom prst="rect">
            <a:avLst/>
          </a:prstGeom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7430947" y="5515464"/>
            <a:ext cx="172819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itle 1"/>
          <p:cNvSpPr>
            <a:spLocks/>
          </p:cNvSpPr>
          <p:nvPr/>
        </p:nvSpPr>
        <p:spPr bwMode="auto">
          <a:xfrm>
            <a:off x="6948264" y="4149080"/>
            <a:ext cx="1872208" cy="25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1700"/>
              </a:lnSpc>
              <a:spcBef>
                <a:spcPts val="0"/>
              </a:spcBef>
              <a:buNone/>
            </a:pPr>
            <a:endParaRPr lang="ru-RU" sz="2200" b="1" dirty="0">
              <a:solidFill>
                <a:srgbClr val="1C4984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7504" y="6539417"/>
            <a:ext cx="62419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1C4984"/>
                </a:solidFill>
                <a:latin typeface="+mn-lt"/>
              </a:rPr>
              <a:t>nnov.hse.ru | +7 (831) 416-9-777</a:t>
            </a:r>
            <a:endParaRPr lang="ru-RU" sz="1600" b="1" dirty="0">
              <a:solidFill>
                <a:srgbClr val="1C4984"/>
              </a:solidFill>
              <a:latin typeface="+mn-lt"/>
            </a:endParaRPr>
          </a:p>
        </p:txBody>
      </p:sp>
      <p:pic>
        <p:nvPicPr>
          <p:cNvPr id="2051" name="Picture 3" descr="C:\Documents and Settings\nboryshneva\Рабочий стол\5x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624" y="1340768"/>
            <a:ext cx="1885312" cy="2088232"/>
          </a:xfrm>
          <a:prstGeom prst="rect">
            <a:avLst/>
          </a:prstGeom>
          <a:noFill/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3419872" y="1556792"/>
            <a:ext cx="4608512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buNone/>
            </a:pPr>
            <a:r>
              <a:rPr lang="ru-RU" sz="1800" b="1" dirty="0" smtClean="0"/>
              <a:t>Академический руководитель</a:t>
            </a:r>
          </a:p>
          <a:p>
            <a:pPr marL="342900" indent="-342900">
              <a:buNone/>
            </a:pPr>
            <a:r>
              <a:rPr lang="ru-RU" sz="1800" b="1" dirty="0" smtClean="0"/>
              <a:t>программы</a:t>
            </a:r>
          </a:p>
          <a:p>
            <a:pPr marL="342900" indent="-342900">
              <a:buNone/>
            </a:pPr>
            <a:r>
              <a:rPr lang="ru-RU" sz="1800" dirty="0" smtClean="0"/>
              <a:t>Бляхман Анна Александровна, </a:t>
            </a:r>
          </a:p>
          <a:p>
            <a:pPr marL="342900" indent="-342900">
              <a:buNone/>
            </a:pPr>
            <a:r>
              <a:rPr lang="ru-RU" sz="1800" dirty="0" smtClean="0"/>
              <a:t>кандидат экономических наук, доцент,</a:t>
            </a:r>
          </a:p>
          <a:p>
            <a:pPr marL="342900" indent="-342900">
              <a:buNone/>
            </a:pPr>
            <a:r>
              <a:rPr lang="ru-RU" sz="1800" dirty="0" smtClean="0"/>
              <a:t>заместитель директора НИУ ВШЭ-НН </a:t>
            </a:r>
            <a:endParaRPr lang="ru-RU" sz="1800" dirty="0"/>
          </a:p>
        </p:txBody>
      </p:sp>
      <p:pic>
        <p:nvPicPr>
          <p:cNvPr id="14" name="Рисунок 13" descr="ROS-logo-RU+slogan-color-horiz p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5229200"/>
            <a:ext cx="1296145" cy="712675"/>
          </a:xfrm>
          <a:prstGeom prst="rect">
            <a:avLst/>
          </a:prstGeom>
        </p:spPr>
      </p:pic>
      <p:pic>
        <p:nvPicPr>
          <p:cNvPr id="16" name="Рисунок 15" descr="Сбербанк_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75656" y="5445224"/>
            <a:ext cx="1584176" cy="541599"/>
          </a:xfrm>
          <a:prstGeom prst="rect">
            <a:avLst/>
          </a:prstGeom>
        </p:spPr>
      </p:pic>
      <p:pic>
        <p:nvPicPr>
          <p:cNvPr id="19" name="Рисунок 18" descr="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5445224"/>
            <a:ext cx="720080" cy="720080"/>
          </a:xfrm>
          <a:prstGeom prst="rect">
            <a:avLst/>
          </a:prstGeom>
        </p:spPr>
      </p:pic>
      <p:pic>
        <p:nvPicPr>
          <p:cNvPr id="22" name="Рисунок 21" descr="Лого - Промсвязьбанк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36096" y="5445224"/>
            <a:ext cx="1728192" cy="297964"/>
          </a:xfrm>
          <a:prstGeom prst="rect">
            <a:avLst/>
          </a:prstGeom>
        </p:spPr>
      </p:pic>
      <p:pic>
        <p:nvPicPr>
          <p:cNvPr id="23" name="Рисунок 22" descr="ВА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96336" y="5229200"/>
            <a:ext cx="1259632" cy="1112840"/>
          </a:xfrm>
          <a:prstGeom prst="rect">
            <a:avLst/>
          </a:prstGeom>
        </p:spPr>
      </p:pic>
      <p:pic>
        <p:nvPicPr>
          <p:cNvPr id="25" name="Рисунок 24" descr="Лого Tele2_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47664" y="6021288"/>
            <a:ext cx="956172" cy="360040"/>
          </a:xfrm>
          <a:prstGeom prst="rect">
            <a:avLst/>
          </a:prstGeom>
        </p:spPr>
      </p:pic>
      <p:pic>
        <p:nvPicPr>
          <p:cNvPr id="27" name="Рисунок 26" descr="Coca-Cola Hellenic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868144" y="5877272"/>
            <a:ext cx="1224136" cy="6973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5504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5531</TotalTime>
  <Words>846</Words>
  <Application>Microsoft Office PowerPoint</Application>
  <PresentationFormat>Экран (4:3)</PresentationFormat>
  <Paragraphs>174</Paragraphs>
  <Slides>16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1_Office Theme</vt:lpstr>
      <vt:lpstr>Слайд 1</vt:lpstr>
      <vt:lpstr>Нижегородский кампус НИУ ВШЭ</vt:lpstr>
      <vt:lpstr>Нижегородский кампус НИУ ВШЭ</vt:lpstr>
      <vt:lpstr>Образовательная среда и профессиональные возможности ВШЭ в Нижнем Новгороде</vt:lpstr>
      <vt:lpstr>Высшее образование для выпускников  колледжей и техникумов</vt:lpstr>
      <vt:lpstr>Вступительные испытания</vt:lpstr>
      <vt:lpstr>Образовательная программа  «Бизнес-информатика»</vt:lpstr>
      <vt:lpstr>Образовательная программа  «Экономика»</vt:lpstr>
      <vt:lpstr>Направление подготовки  «Менеджмент»</vt:lpstr>
      <vt:lpstr>Образовательная программа  «Юриспруденция»</vt:lpstr>
      <vt:lpstr>Слайд 11</vt:lpstr>
      <vt:lpstr>Профессиональная переподготовка</vt:lpstr>
      <vt:lpstr>Преимущества программ профпереподготовки в НИУ ВШЭ</vt:lpstr>
      <vt:lpstr>Повышение квалификации</vt:lpstr>
      <vt:lpstr>Нижегородский кампус НИУ ВШЭ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Борышнева</cp:lastModifiedBy>
  <cp:revision>432</cp:revision>
  <cp:lastPrinted>2015-11-25T12:31:55Z</cp:lastPrinted>
  <dcterms:modified xsi:type="dcterms:W3CDTF">2018-05-14T10:32:04Z</dcterms:modified>
</cp:coreProperties>
</file>