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52"/>
  </p:notesMasterIdLst>
  <p:handoutMasterIdLst>
    <p:handoutMasterId r:id="rId53"/>
  </p:handoutMasterIdLst>
  <p:sldIdLst>
    <p:sldId id="448" r:id="rId5"/>
    <p:sldId id="301" r:id="rId6"/>
    <p:sldId id="276" r:id="rId7"/>
    <p:sldId id="463" r:id="rId8"/>
    <p:sldId id="464" r:id="rId9"/>
    <p:sldId id="465" r:id="rId10"/>
    <p:sldId id="466" r:id="rId11"/>
    <p:sldId id="467" r:id="rId12"/>
    <p:sldId id="468" r:id="rId13"/>
    <p:sldId id="470" r:id="rId14"/>
    <p:sldId id="441" r:id="rId15"/>
    <p:sldId id="491" r:id="rId16"/>
    <p:sldId id="456" r:id="rId17"/>
    <p:sldId id="457" r:id="rId18"/>
    <p:sldId id="415" r:id="rId19"/>
    <p:sldId id="471" r:id="rId20"/>
    <p:sldId id="399" r:id="rId21"/>
    <p:sldId id="490" r:id="rId22"/>
    <p:sldId id="493" r:id="rId23"/>
    <p:sldId id="492" r:id="rId24"/>
    <p:sldId id="494" r:id="rId25"/>
    <p:sldId id="495" r:id="rId26"/>
    <p:sldId id="496" r:id="rId27"/>
    <p:sldId id="474" r:id="rId28"/>
    <p:sldId id="475" r:id="rId29"/>
    <p:sldId id="477" r:id="rId30"/>
    <p:sldId id="476" r:id="rId31"/>
    <p:sldId id="461" r:id="rId32"/>
    <p:sldId id="479" r:id="rId33"/>
    <p:sldId id="480" r:id="rId34"/>
    <p:sldId id="486" r:id="rId35"/>
    <p:sldId id="483" r:id="rId36"/>
    <p:sldId id="484" r:id="rId37"/>
    <p:sldId id="462" r:id="rId38"/>
    <p:sldId id="469" r:id="rId39"/>
    <p:sldId id="487" r:id="rId40"/>
    <p:sldId id="488" r:id="rId41"/>
    <p:sldId id="489" r:id="rId42"/>
    <p:sldId id="416" r:id="rId43"/>
    <p:sldId id="485" r:id="rId44"/>
    <p:sldId id="481" r:id="rId45"/>
    <p:sldId id="482" r:id="rId46"/>
    <p:sldId id="472" r:id="rId47"/>
    <p:sldId id="393" r:id="rId48"/>
    <p:sldId id="453" r:id="rId49"/>
    <p:sldId id="478" r:id="rId50"/>
    <p:sldId id="447" r:id="rId51"/>
  </p:sldIdLst>
  <p:sldSz cx="9144000" cy="6858000" type="screen4x3"/>
  <p:notesSz cx="6858000" cy="9144000"/>
  <p:defaultTextStyle>
    <a:defPPr>
      <a:defRPr lang="en-US"/>
    </a:defPPr>
    <a:lvl1pPr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177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353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530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706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5883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060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236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413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15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vsavchenko:Documents:HSE:science:my_papers:images:video_ML:video_res_pap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vsavchenko:Documents:HSE:science:my_papers:images:video_ML:video_res_pap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587783345264"/>
          <c:y val="0.032994923857868"/>
          <c:w val="0.850897065139586"/>
          <c:h val="0.6749497937123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Лист1!$N$5</c:f>
              <c:strCache>
                <c:ptCount val="1"/>
                <c:pt idx="0">
                  <c:v>VGG-Face, L2</c:v>
                </c:pt>
              </c:strCache>
            </c:strRef>
          </c:tx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Лист1!$N$6:$N$14</c:f>
              <c:numCache>
                <c:formatCode>General</c:formatCode>
                <c:ptCount val="9"/>
                <c:pt idx="0">
                  <c:v>43.36</c:v>
                </c:pt>
                <c:pt idx="1">
                  <c:v>46.85</c:v>
                </c:pt>
                <c:pt idx="2">
                  <c:v>47.12000000000001</c:v>
                </c:pt>
                <c:pt idx="3">
                  <c:v>47.39</c:v>
                </c:pt>
                <c:pt idx="4">
                  <c:v>47.36</c:v>
                </c:pt>
                <c:pt idx="5">
                  <c:v>47.36</c:v>
                </c:pt>
                <c:pt idx="6">
                  <c:v>47.3</c:v>
                </c:pt>
                <c:pt idx="7">
                  <c:v>47.3</c:v>
                </c:pt>
                <c:pt idx="8">
                  <c:v>47.3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Лист1!$O$5</c:f>
              <c:strCache>
                <c:ptCount val="1"/>
                <c:pt idx="0">
                  <c:v>VGG-Face, KL</c:v>
                </c:pt>
              </c:strCache>
            </c:strRef>
          </c:tx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Лист1!$O$6:$O$14</c:f>
              <c:numCache>
                <c:formatCode>General</c:formatCode>
                <c:ptCount val="9"/>
                <c:pt idx="0">
                  <c:v>43.93</c:v>
                </c:pt>
                <c:pt idx="1">
                  <c:v>47.33</c:v>
                </c:pt>
                <c:pt idx="2">
                  <c:v>48.49</c:v>
                </c:pt>
                <c:pt idx="3">
                  <c:v>48.61</c:v>
                </c:pt>
                <c:pt idx="4">
                  <c:v>48.67</c:v>
                </c:pt>
                <c:pt idx="5">
                  <c:v>48.67</c:v>
                </c:pt>
                <c:pt idx="6">
                  <c:v>48.67</c:v>
                </c:pt>
                <c:pt idx="7">
                  <c:v>48.67</c:v>
                </c:pt>
                <c:pt idx="8">
                  <c:v>48.67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Лист1!$P$5</c:f>
              <c:strCache>
                <c:ptCount val="1"/>
                <c:pt idx="0">
                  <c:v>ResFace, L2</c:v>
                </c:pt>
              </c:strCache>
            </c:strRef>
          </c:tx>
          <c:spPr>
            <a:ln w="25400"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Лист1!$P$6:$P$14</c:f>
              <c:numCache>
                <c:formatCode>General</c:formatCode>
                <c:ptCount val="9"/>
                <c:pt idx="0">
                  <c:v>32.3</c:v>
                </c:pt>
                <c:pt idx="1">
                  <c:v>33.2</c:v>
                </c:pt>
                <c:pt idx="2">
                  <c:v>33.9</c:v>
                </c:pt>
                <c:pt idx="3">
                  <c:v>34.05</c:v>
                </c:pt>
                <c:pt idx="4">
                  <c:v>34.2</c:v>
                </c:pt>
                <c:pt idx="5">
                  <c:v>34.2</c:v>
                </c:pt>
                <c:pt idx="6">
                  <c:v>34.3</c:v>
                </c:pt>
                <c:pt idx="7">
                  <c:v>34.3</c:v>
                </c:pt>
                <c:pt idx="8">
                  <c:v>34.3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Лист1!$Q$5</c:f>
              <c:strCache>
                <c:ptCount val="1"/>
                <c:pt idx="0">
                  <c:v>ResFace, KL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Лист1!$Q$6:$Q$14</c:f>
              <c:numCache>
                <c:formatCode>General</c:formatCode>
                <c:ptCount val="9"/>
                <c:pt idx="0">
                  <c:v>32.5</c:v>
                </c:pt>
                <c:pt idx="1">
                  <c:v>35.6</c:v>
                </c:pt>
                <c:pt idx="2">
                  <c:v>36.9</c:v>
                </c:pt>
                <c:pt idx="3">
                  <c:v>37.1</c:v>
                </c:pt>
                <c:pt idx="4">
                  <c:v>37.16000000000001</c:v>
                </c:pt>
                <c:pt idx="5">
                  <c:v>37.16000000000001</c:v>
                </c:pt>
                <c:pt idx="6">
                  <c:v>37.16000000000001</c:v>
                </c:pt>
                <c:pt idx="7">
                  <c:v>37.2</c:v>
                </c:pt>
                <c:pt idx="8">
                  <c:v>37.2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Лист1!$R$5</c:f>
              <c:strCache>
                <c:ptCount val="1"/>
                <c:pt idx="0">
                  <c:v>CenterFace, L2</c:v>
                </c:pt>
              </c:strCache>
            </c:strRef>
          </c:tx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Лист1!$R$6:$R$14</c:f>
              <c:numCache>
                <c:formatCode>General</c:formatCode>
                <c:ptCount val="9"/>
                <c:pt idx="0">
                  <c:v>44.8</c:v>
                </c:pt>
                <c:pt idx="1">
                  <c:v>48.4</c:v>
                </c:pt>
                <c:pt idx="2">
                  <c:v>50.2</c:v>
                </c:pt>
                <c:pt idx="3">
                  <c:v>51.1</c:v>
                </c:pt>
                <c:pt idx="4">
                  <c:v>51.2</c:v>
                </c:pt>
                <c:pt idx="5">
                  <c:v>51.5</c:v>
                </c:pt>
                <c:pt idx="6">
                  <c:v>51.74</c:v>
                </c:pt>
                <c:pt idx="7">
                  <c:v>51.8</c:v>
                </c:pt>
                <c:pt idx="8">
                  <c:v>51.9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Лист1!$S$5</c:f>
              <c:strCache>
                <c:ptCount val="1"/>
                <c:pt idx="0">
                  <c:v>Light CNN (C), L2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pPr>
              <a:solidFill>
                <a:schemeClr val="tx1"/>
              </a:solidFill>
              <a:ln w="12700">
                <a:solidFill>
                  <a:schemeClr val="tx1"/>
                </a:solidFill>
                <a:prstDash val="sysDot"/>
              </a:ln>
            </c:spPr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Лист1!$S$6:$S$14</c:f>
              <c:numCache>
                <c:formatCode>General</c:formatCode>
                <c:ptCount val="9"/>
                <c:pt idx="0">
                  <c:v>58.72000000000001</c:v>
                </c:pt>
                <c:pt idx="1">
                  <c:v>63.7</c:v>
                </c:pt>
                <c:pt idx="2">
                  <c:v>65.4</c:v>
                </c:pt>
                <c:pt idx="3">
                  <c:v>66.63000000000001</c:v>
                </c:pt>
                <c:pt idx="4">
                  <c:v>66.83000000000001</c:v>
                </c:pt>
                <c:pt idx="5">
                  <c:v>67.16000000000001</c:v>
                </c:pt>
                <c:pt idx="6">
                  <c:v>67.49000000000002</c:v>
                </c:pt>
                <c:pt idx="7">
                  <c:v>67.52000000000001</c:v>
                </c:pt>
                <c:pt idx="8">
                  <c:v>67.69800000000001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Лист1!$T$5</c:f>
              <c:strCache>
                <c:ptCount val="1"/>
                <c:pt idx="0">
                  <c:v>VGG2 (ResNet), L2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x"/>
            <c:size val="7"/>
            <c:spPr>
              <a:ln>
                <a:solidFill>
                  <a:schemeClr val="tx1"/>
                </a:solidFill>
              </a:ln>
            </c:spPr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Лист1!$T$6:$T$14</c:f>
              <c:numCache>
                <c:formatCode>General</c:formatCode>
                <c:ptCount val="9"/>
                <c:pt idx="0">
                  <c:v>74.709</c:v>
                </c:pt>
                <c:pt idx="1">
                  <c:v>76.111</c:v>
                </c:pt>
                <c:pt idx="2">
                  <c:v>76.49900000000002</c:v>
                </c:pt>
                <c:pt idx="3">
                  <c:v>76.73700000000002</c:v>
                </c:pt>
                <c:pt idx="4">
                  <c:v>76.588</c:v>
                </c:pt>
                <c:pt idx="5">
                  <c:v>76.648</c:v>
                </c:pt>
                <c:pt idx="6">
                  <c:v>76.73700000000002</c:v>
                </c:pt>
                <c:pt idx="7">
                  <c:v>76.648</c:v>
                </c:pt>
                <c:pt idx="8">
                  <c:v>76.648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Лист1!$U$5</c:f>
              <c:strCache>
                <c:ptCount val="1"/>
                <c:pt idx="0">
                  <c:v>VGG2 (ResNet), KL</c:v>
                </c:pt>
              </c:strCache>
            </c:strRef>
          </c:tx>
          <c:marker>
            <c:symbol val="plus"/>
            <c:size val="7"/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Лист1!$U$6:$U$14</c:f>
              <c:numCache>
                <c:formatCode>General</c:formatCode>
                <c:ptCount val="9"/>
                <c:pt idx="0">
                  <c:v>75.30599999999998</c:v>
                </c:pt>
                <c:pt idx="1">
                  <c:v>76.976</c:v>
                </c:pt>
                <c:pt idx="2">
                  <c:v>77.483</c:v>
                </c:pt>
                <c:pt idx="3">
                  <c:v>77.483</c:v>
                </c:pt>
                <c:pt idx="4">
                  <c:v>77.423</c:v>
                </c:pt>
                <c:pt idx="5">
                  <c:v>77.393</c:v>
                </c:pt>
                <c:pt idx="6">
                  <c:v>77.393</c:v>
                </c:pt>
                <c:pt idx="7">
                  <c:v>77.423</c:v>
                </c:pt>
                <c:pt idx="8">
                  <c:v>77.423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Лист1!$V$5</c:f>
              <c:strCache>
                <c:ptCount val="1"/>
                <c:pt idx="0">
                  <c:v>VGG2 (SENet), L2</c:v>
                </c:pt>
              </c:strCache>
            </c:strRef>
          </c:tx>
          <c:marker>
            <c:symbol val="triangle"/>
            <c:size val="7"/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Лист1!$V$6:$V$14</c:f>
              <c:numCache>
                <c:formatCode>General</c:formatCode>
                <c:ptCount val="9"/>
                <c:pt idx="0">
                  <c:v>75.99000000000002</c:v>
                </c:pt>
                <c:pt idx="1">
                  <c:v>77.48</c:v>
                </c:pt>
                <c:pt idx="2">
                  <c:v>77.96000000000002</c:v>
                </c:pt>
                <c:pt idx="3">
                  <c:v>77.75</c:v>
                </c:pt>
                <c:pt idx="4">
                  <c:v>78.05</c:v>
                </c:pt>
                <c:pt idx="5">
                  <c:v>78.11</c:v>
                </c:pt>
                <c:pt idx="6">
                  <c:v>78.14</c:v>
                </c:pt>
                <c:pt idx="7">
                  <c:v>78.11</c:v>
                </c:pt>
                <c:pt idx="8">
                  <c:v>78.14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Лист1!$W$5</c:f>
              <c:strCache>
                <c:ptCount val="1"/>
                <c:pt idx="0">
                  <c:v>VGG2 (SENet), KL</c:v>
                </c:pt>
              </c:strCache>
            </c:strRef>
          </c:tx>
          <c:spPr>
            <a:ln>
              <a:solidFill>
                <a:srgbClr val="0070C0"/>
              </a:solidFill>
              <a:prstDash val="dash"/>
            </a:ln>
          </c:spPr>
          <c:marker>
            <c:spPr>
              <a:solidFill>
                <a:srgbClr val="0070C0"/>
              </a:solidFill>
            </c:spPr>
          </c:marker>
          <c:cat>
            <c:numRef>
              <c:f>Лист1!$M$6:$M$14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Лист1!$W$6:$W$14</c:f>
              <c:numCache>
                <c:formatCode>General</c:formatCode>
                <c:ptCount val="9"/>
                <c:pt idx="0">
                  <c:v>76.44000000000002</c:v>
                </c:pt>
                <c:pt idx="1">
                  <c:v>77.6</c:v>
                </c:pt>
                <c:pt idx="2">
                  <c:v>77.99000000000002</c:v>
                </c:pt>
                <c:pt idx="3">
                  <c:v>78.02</c:v>
                </c:pt>
                <c:pt idx="4">
                  <c:v>78.08</c:v>
                </c:pt>
                <c:pt idx="5">
                  <c:v>78.02</c:v>
                </c:pt>
                <c:pt idx="6">
                  <c:v>78.02</c:v>
                </c:pt>
                <c:pt idx="7">
                  <c:v>78.02</c:v>
                </c:pt>
                <c:pt idx="8">
                  <c:v>78.02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7375848"/>
        <c:axId val="-2143487608"/>
      </c:lineChart>
      <c:catAx>
        <c:axId val="2127375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1" i="1" u="none" strike="noStrike" baseline="0"/>
                  <a:t>M</a:t>
                </a:r>
                <a:endParaRPr lang="el-GR" i="1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3487608"/>
        <c:crosses val="autoZero"/>
        <c:auto val="1"/>
        <c:lblAlgn val="ctr"/>
        <c:lblOffset val="100"/>
        <c:noMultiLvlLbl val="0"/>
      </c:catAx>
      <c:valAx>
        <c:axId val="-2143487608"/>
        <c:scaling>
          <c:orientation val="minMax"/>
          <c:max val="8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Accuracy, %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7375848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33781932229232"/>
          <c:y val="0.793930301859476"/>
          <c:w val="0.816723201997411"/>
          <c:h val="0.188146608577481"/>
        </c:manualLayout>
      </c:layout>
      <c:overlay val="0"/>
      <c:spPr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275276344647"/>
          <c:y val="0.0306834030683403"/>
          <c:w val="0.819609001388793"/>
          <c:h val="0.6907557407342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Лист1!$Z$5</c:f>
              <c:strCache>
                <c:ptCount val="1"/>
                <c:pt idx="0">
                  <c:v>VGG-Face, L2</c:v>
                </c:pt>
              </c:strCache>
            </c:strRef>
          </c:tx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Лист1!$Z$6:$Z$14</c:f>
              <c:numCache>
                <c:formatCode>General</c:formatCode>
                <c:ptCount val="9"/>
                <c:pt idx="0">
                  <c:v>33.302</c:v>
                </c:pt>
                <c:pt idx="1">
                  <c:v>33.452</c:v>
                </c:pt>
                <c:pt idx="2">
                  <c:v>33.752</c:v>
                </c:pt>
                <c:pt idx="3">
                  <c:v>34.352</c:v>
                </c:pt>
                <c:pt idx="4">
                  <c:v>35.552</c:v>
                </c:pt>
                <c:pt idx="5">
                  <c:v>37.952</c:v>
                </c:pt>
                <c:pt idx="6">
                  <c:v>42.752</c:v>
                </c:pt>
                <c:pt idx="7">
                  <c:v>52.352</c:v>
                </c:pt>
                <c:pt idx="8">
                  <c:v>71.552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Лист1!$AA$5</c:f>
              <c:strCache>
                <c:ptCount val="1"/>
                <c:pt idx="0">
                  <c:v>VGG-Face, KL</c:v>
                </c:pt>
              </c:strCache>
            </c:strRef>
          </c:tx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Лист1!$AA$6:$AA$14</c:f>
              <c:numCache>
                <c:formatCode>General</c:formatCode>
                <c:ptCount val="9"/>
                <c:pt idx="0">
                  <c:v>47.414</c:v>
                </c:pt>
                <c:pt idx="1">
                  <c:v>47.554</c:v>
                </c:pt>
                <c:pt idx="2">
                  <c:v>47.834</c:v>
                </c:pt>
                <c:pt idx="3">
                  <c:v>48.39400000000001</c:v>
                </c:pt>
                <c:pt idx="4">
                  <c:v>49.514</c:v>
                </c:pt>
                <c:pt idx="5">
                  <c:v>51.754</c:v>
                </c:pt>
                <c:pt idx="6">
                  <c:v>56.234</c:v>
                </c:pt>
                <c:pt idx="7">
                  <c:v>65.194</c:v>
                </c:pt>
                <c:pt idx="8">
                  <c:v>83.114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Лист1!$AB$5</c:f>
              <c:strCache>
                <c:ptCount val="1"/>
                <c:pt idx="0">
                  <c:v>ResFace/VGG2, L2</c:v>
                </c:pt>
              </c:strCache>
            </c:strRef>
          </c:tx>
          <c:spPr>
            <a:ln w="25400"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Лист1!$AB$6:$AB$14</c:f>
              <c:numCache>
                <c:formatCode>General</c:formatCode>
                <c:ptCount val="9"/>
                <c:pt idx="0">
                  <c:v>14.651</c:v>
                </c:pt>
                <c:pt idx="1">
                  <c:v>15.26</c:v>
                </c:pt>
                <c:pt idx="2">
                  <c:v>15.149</c:v>
                </c:pt>
                <c:pt idx="3">
                  <c:v>15.483</c:v>
                </c:pt>
                <c:pt idx="4">
                  <c:v>16.477</c:v>
                </c:pt>
                <c:pt idx="5">
                  <c:v>18.30100000000001</c:v>
                </c:pt>
                <c:pt idx="6">
                  <c:v>22.761</c:v>
                </c:pt>
                <c:pt idx="7">
                  <c:v>30.343</c:v>
                </c:pt>
                <c:pt idx="8">
                  <c:v>46.094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Лист1!$AC$5</c:f>
              <c:strCache>
                <c:ptCount val="1"/>
                <c:pt idx="0">
                  <c:v>ResFace/VGG2, KL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Лист1!$AC$6:$AC$14</c:f>
              <c:numCache>
                <c:formatCode>General</c:formatCode>
                <c:ptCount val="9"/>
                <c:pt idx="0">
                  <c:v>23.707</c:v>
                </c:pt>
                <c:pt idx="1">
                  <c:v>23.73</c:v>
                </c:pt>
                <c:pt idx="2">
                  <c:v>23.94499999999999</c:v>
                </c:pt>
                <c:pt idx="3">
                  <c:v>24.34</c:v>
                </c:pt>
                <c:pt idx="4">
                  <c:v>25.77</c:v>
                </c:pt>
                <c:pt idx="5">
                  <c:v>29.14100000000001</c:v>
                </c:pt>
                <c:pt idx="6">
                  <c:v>31.19100000000001</c:v>
                </c:pt>
                <c:pt idx="7">
                  <c:v>40.29400000000001</c:v>
                </c:pt>
                <c:pt idx="8">
                  <c:v>55.649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Лист1!$AD$5</c:f>
              <c:strCache>
                <c:ptCount val="1"/>
                <c:pt idx="0">
                  <c:v>CenterFace, L2</c:v>
                </c:pt>
              </c:strCache>
            </c:strRef>
          </c:tx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Лист1!$AD$6:$AD$14</c:f>
              <c:numCache>
                <c:formatCode>General</c:formatCode>
                <c:ptCount val="9"/>
                <c:pt idx="0">
                  <c:v>3.66275</c:v>
                </c:pt>
                <c:pt idx="1">
                  <c:v>3.732749999999998</c:v>
                </c:pt>
                <c:pt idx="2">
                  <c:v>3.872749999999996</c:v>
                </c:pt>
                <c:pt idx="3">
                  <c:v>4.152749999999997</c:v>
                </c:pt>
                <c:pt idx="4">
                  <c:v>4.71275</c:v>
                </c:pt>
                <c:pt idx="5">
                  <c:v>5.832750000000001</c:v>
                </c:pt>
                <c:pt idx="6">
                  <c:v>8.072750000000002</c:v>
                </c:pt>
                <c:pt idx="7">
                  <c:v>12.55275</c:v>
                </c:pt>
                <c:pt idx="8">
                  <c:v>21.51275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Лист1!$AE$5</c:f>
              <c:strCache>
                <c:ptCount val="1"/>
                <c:pt idx="0">
                  <c:v>Light CNN (C), L2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pPr>
              <a:solidFill>
                <a:schemeClr val="tx1"/>
              </a:solidFill>
              <a:ln w="12700">
                <a:solidFill>
                  <a:schemeClr val="tx1"/>
                </a:solidFill>
                <a:prstDash val="sysDot"/>
              </a:ln>
            </c:spPr>
          </c:marker>
          <c:cat>
            <c:numRef>
              <c:f>Лист1!$Y$6:$Y$14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Лист1!$AE$6:$AE$14</c:f>
              <c:numCache>
                <c:formatCode>General</c:formatCode>
                <c:ptCount val="9"/>
                <c:pt idx="0">
                  <c:v>1.831375</c:v>
                </c:pt>
                <c:pt idx="1">
                  <c:v>1.891375</c:v>
                </c:pt>
                <c:pt idx="2">
                  <c:v>2.011375</c:v>
                </c:pt>
                <c:pt idx="3">
                  <c:v>2.251375</c:v>
                </c:pt>
                <c:pt idx="4">
                  <c:v>2.731375</c:v>
                </c:pt>
                <c:pt idx="5">
                  <c:v>3.691375</c:v>
                </c:pt>
                <c:pt idx="6">
                  <c:v>5.611374999999998</c:v>
                </c:pt>
                <c:pt idx="7">
                  <c:v>9.451374999999998</c:v>
                </c:pt>
                <c:pt idx="8">
                  <c:v>17.13137500000001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735416"/>
        <c:axId val="2127449880"/>
      </c:lineChart>
      <c:catAx>
        <c:axId val="2126735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/>
                  <a:t>M</a:t>
                </a:r>
                <a:endParaRPr lang="el-GR" i="1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7449880"/>
        <c:crosses val="autoZero"/>
        <c:auto val="1"/>
        <c:lblAlgn val="ctr"/>
        <c:lblOffset val="100"/>
        <c:noMultiLvlLbl val="0"/>
      </c:catAx>
      <c:valAx>
        <c:axId val="2127449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Recognition time, ms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0366056572379368"/>
              <c:y val="0.2505529990569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26735416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0588558006100241"/>
          <c:y val="0.838930122523922"/>
          <c:w val="0.893913486009957"/>
          <c:h val="0.137153584501489"/>
        </c:manualLayout>
      </c:layout>
      <c:overlay val="0"/>
      <c:spPr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5092F-40FA-1B41-B07F-099BB59FD504}" type="datetimeFigureOut">
              <a:rPr lang="ru-RU" smtClean="0"/>
              <a:pPr/>
              <a:t>29.11.18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652DC-1307-6141-B431-C28D9FB013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01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90C41-EA3E-8D40-A5A0-87C245706DF5}" type="datetimeFigureOut">
              <a:rPr lang="ru-RU" smtClean="0"/>
              <a:pPr/>
              <a:t>29.11.18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8E59-A7CD-9D41-9C67-F73B10C603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48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2856000" y="-95053"/>
            <a:ext cx="6413400" cy="70481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117966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idx="13"/>
          </p:nvPr>
        </p:nvSpPr>
        <p:spPr>
          <a:xfrm>
            <a:off x="1129607" y="446485"/>
            <a:ext cx="6875859" cy="4161234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70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70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5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437508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70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6485026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4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95312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596486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57826726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1830587"/>
            <a:ext cx="3750469" cy="4420195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7"/>
            <a:ext cx="3750469" cy="4420195"/>
          </a:xfrm>
          <a:prstGeom prst="rect">
            <a:avLst/>
          </a:prstGeom>
        </p:spPr>
        <p:txBody>
          <a:bodyPr/>
          <a:lstStyle>
            <a:lvl1pPr marL="241080" indent="-241080">
              <a:spcBef>
                <a:spcPts val="2250"/>
              </a:spcBef>
              <a:defRPr sz="2000"/>
            </a:lvl1pPr>
            <a:lvl2pPr marL="482161" indent="-241080">
              <a:spcBef>
                <a:spcPts val="2250"/>
              </a:spcBef>
              <a:defRPr sz="2000"/>
            </a:lvl2pPr>
            <a:lvl3pPr marL="723242" indent="-241080">
              <a:spcBef>
                <a:spcPts val="2250"/>
              </a:spcBef>
              <a:defRPr sz="2000"/>
            </a:lvl3pPr>
            <a:lvl4pPr marL="964323" indent="-241080">
              <a:spcBef>
                <a:spcPts val="2250"/>
              </a:spcBef>
              <a:defRPr sz="2000"/>
            </a:lvl4pPr>
            <a:lvl5pPr marL="1205403" indent="-241080">
              <a:spcBef>
                <a:spcPts val="2250"/>
              </a:spcBef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1051497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892970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090716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3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328313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2970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2970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0853545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675796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3377778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2856000" y="-95053"/>
            <a:ext cx="6413400" cy="70481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2069214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4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680270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1368337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3702977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0512269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5675626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1464579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90264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3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5057256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2969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9308583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246793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3084180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63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15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2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1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6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81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40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5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33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0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058DD2A-0AE6-F14A-B8AC-A97A29540B89}" type="datetime1">
              <a:rPr lang="ru-RU" smtClean="0"/>
              <a:pPr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7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82" indent="-342882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12" indent="-285736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2942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118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295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1830587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5" y="6505278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5" tIns="35715" rIns="35715" bIns="35715">
            <a:spAutoFit/>
          </a:bodyPr>
          <a:lstStyle>
            <a:lvl1pPr>
              <a:defRPr sz="1300"/>
            </a:lvl1pPr>
          </a:lstStyle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uk-UA" kern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73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81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/>
  <p:txStyles>
    <p:titleStyle>
      <a:lvl1pPr marL="0" marR="0" indent="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16072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32144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48216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64288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80360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96432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125044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28576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312512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625024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937536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250048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1562560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1875072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2187584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2500096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2812608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4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6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88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0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2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044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76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4" y="6505277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3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519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xmlns:p14="http://schemas.microsoft.com/office/powerpoint/2010/main"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>
              <a:defRPr/>
            </a:pPr>
            <a:fld id="{8058DD2A-0AE6-F14A-B8AC-A97A29540B89}" type="datetime1">
              <a:rPr lang="ru-RU" smtClean="0"/>
              <a:pPr defTabSz="457200">
                <a:defRPr/>
              </a:pPr>
              <a:t>29.11.18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>
              <a:defRPr/>
            </a:pPr>
            <a:fld id="{B1F37826-9FC6-4A47-B435-94C6280B7F57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e.ru/en/staff/avsavchenko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hyperlink" Target="mailto:avsavchenko@hse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cmalli/keras-vggface" TargetMode="External"/><Relationship Id="rId4" Type="http://schemas.openxmlformats.org/officeDocument/2006/relationships/hyperlink" Target="https://github.com/davidsandberg/facenet" TargetMode="External"/><Relationship Id="rId5" Type="http://schemas.openxmlformats.org/officeDocument/2006/relationships/hyperlink" Target="https://github.com/AlfredXiangWu/LightCNN" TargetMode="External"/><Relationship Id="rId6" Type="http://schemas.openxmlformats.org/officeDocument/2006/relationships/hyperlink" Target="http://github.com/HSE-asavchenko/HSE_FaceRec_tf" TargetMode="External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IInAi/tf-insightface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Relationship Id="rId3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jpe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Линия"/>
          <p:cNvSpPr/>
          <p:nvPr/>
        </p:nvSpPr>
        <p:spPr>
          <a:xfrm flipV="1">
            <a:off x="3661172" y="802083"/>
            <a:ext cx="1" cy="138867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9" name="main title of the presentation"/>
          <p:cNvSpPr txBox="1"/>
          <p:nvPr/>
        </p:nvSpPr>
        <p:spPr>
          <a:xfrm>
            <a:off x="3302001" y="1788041"/>
            <a:ext cx="5071955" cy="1467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b"/>
          <a:lstStyle/>
          <a:p>
            <a:pPr defTabSz="410730" fontAlgn="auto" hangingPunct="0">
              <a:spcBef>
                <a:spcPts val="0"/>
              </a:spcBef>
              <a:spcAft>
                <a:spcPts val="0"/>
              </a:spcAft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en-US" sz="3500" kern="0" cap="all" dirty="0" smtClean="0">
                <a:solidFill>
                  <a:srgbClr val="253957"/>
                </a:solidFill>
                <a:latin typeface="Arial Narrow" charset="0"/>
                <a:ea typeface="Arial Narrow" charset="0"/>
                <a:cs typeface="Arial Narrow" charset="0"/>
                <a:sym typeface="Arial Narrow"/>
              </a:rPr>
              <a:t>Facial analytics in mobile applications</a:t>
            </a:r>
            <a:endParaRPr sz="3500" kern="0" cap="all" dirty="0">
              <a:solidFill>
                <a:srgbClr val="253957"/>
              </a:solidFill>
              <a:latin typeface="Arial Narrow" charset="0"/>
              <a:ea typeface="Arial Narrow" charset="0"/>
              <a:cs typeface="Arial Narrow" charset="0"/>
              <a:sym typeface="Arial Narrow"/>
            </a:endParaRPr>
          </a:p>
        </p:txBody>
      </p:sp>
      <p:sp>
        <p:nvSpPr>
          <p:cNvPr id="120" name="Presentation subtitle"/>
          <p:cNvSpPr txBox="1"/>
          <p:nvPr/>
        </p:nvSpPr>
        <p:spPr>
          <a:xfrm>
            <a:off x="3302001" y="4020472"/>
            <a:ext cx="5842000" cy="200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/>
          <a:lstStyle>
            <a:lvl1pPr algn="l">
              <a:defRPr sz="30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defTabSz="914353"/>
            <a:r>
              <a:rPr lang="en-US" b="1" kern="0" dirty="0" err="1">
                <a:latin typeface="Arial Narrow" charset="0"/>
                <a:ea typeface="Arial Narrow" charset="0"/>
                <a:cs typeface="Arial Narrow" charset="0"/>
              </a:rPr>
              <a:t>Andrey</a:t>
            </a:r>
            <a:r>
              <a:rPr lang="en-US" b="1" kern="0" dirty="0">
                <a:latin typeface="Arial Narrow" charset="0"/>
                <a:ea typeface="Arial Narrow" charset="0"/>
                <a:cs typeface="Arial Narrow" charset="0"/>
              </a:rPr>
              <a:t> V. </a:t>
            </a:r>
            <a:r>
              <a:rPr lang="en-US" b="1" kern="0" dirty="0" err="1">
                <a:latin typeface="Arial Narrow" charset="0"/>
                <a:ea typeface="Arial Narrow" charset="0"/>
                <a:cs typeface="Arial Narrow" charset="0"/>
              </a:rPr>
              <a:t>Savchenko</a:t>
            </a:r>
            <a:endParaRPr lang="en-US" b="1" kern="0" dirty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r>
              <a:rPr lang="en-US" kern="0" dirty="0">
                <a:latin typeface="Arial Narrow" charset="0"/>
                <a:ea typeface="Arial Narrow" charset="0"/>
                <a:cs typeface="Arial Narrow" charset="0"/>
              </a:rPr>
              <a:t>Dr. of Sci., Prof.</a:t>
            </a:r>
          </a:p>
          <a:p>
            <a:pPr defTabSz="914353"/>
            <a:r>
              <a:rPr lang="en-US" kern="0" dirty="0" smtClean="0">
                <a:latin typeface="Arial Narrow" charset="0"/>
                <a:ea typeface="Arial Narrow" charset="0"/>
                <a:cs typeface="Arial Narrow" charset="0"/>
              </a:rPr>
              <a:t>Email</a:t>
            </a:r>
            <a:r>
              <a:rPr lang="en-US" kern="0" dirty="0">
                <a:latin typeface="Arial Narrow" charset="0"/>
                <a:ea typeface="Arial Narrow" charset="0"/>
                <a:cs typeface="Arial Narrow" charset="0"/>
              </a:rPr>
              <a:t>: </a:t>
            </a:r>
            <a:r>
              <a:rPr lang="en-US" kern="0" dirty="0">
                <a:latin typeface="Arial Narrow" charset="0"/>
                <a:ea typeface="Arial Narrow" charset="0"/>
                <a:cs typeface="Arial Narrow" charset="0"/>
                <a:hlinkClick r:id="rId2"/>
              </a:rPr>
              <a:t>avsavchenko@</a:t>
            </a:r>
            <a:r>
              <a:rPr lang="en-US" kern="0" dirty="0" smtClean="0">
                <a:latin typeface="Arial Narrow" charset="0"/>
                <a:ea typeface="Arial Narrow" charset="0"/>
                <a:cs typeface="Arial Narrow" charset="0"/>
                <a:hlinkClick r:id="rId2"/>
              </a:rPr>
              <a:t>hse.ru</a:t>
            </a:r>
            <a:endParaRPr lang="en-US" kern="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r>
              <a:rPr lang="en-US" kern="0" dirty="0" smtClean="0">
                <a:latin typeface="Arial Narrow" charset="0"/>
                <a:ea typeface="Arial Narrow" charset="0"/>
                <a:cs typeface="Arial Narrow" charset="0"/>
              </a:rPr>
              <a:t>URL: </a:t>
            </a:r>
            <a:r>
              <a:rPr lang="en-US" kern="0" dirty="0" smtClean="0">
                <a:latin typeface="Arial Narrow" charset="0"/>
                <a:ea typeface="Arial Narrow" charset="0"/>
                <a:cs typeface="Arial Narrow" charset="0"/>
                <a:hlinkClick r:id="rId3"/>
              </a:rPr>
              <a:t>www.hse.ru/en/staff/avsavchenko</a:t>
            </a:r>
            <a:endParaRPr lang="en-US" kern="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endParaRPr lang="en-US" kern="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1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442" y="632019"/>
            <a:ext cx="1077802" cy="138947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he name of the unit, laboratory, faculty, etc."/>
          <p:cNvSpPr txBox="1"/>
          <p:nvPr/>
        </p:nvSpPr>
        <p:spPr>
          <a:xfrm>
            <a:off x="3302001" y="762144"/>
            <a:ext cx="5071953" cy="71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defTabSz="410730" fontAlgn="auto" hangingPunct="0">
              <a:spcBef>
                <a:spcPts val="0"/>
              </a:spcBef>
              <a:spcAft>
                <a:spcPts val="0"/>
              </a:spcAft>
              <a:defRPr sz="30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en-US" sz="2100" kern="0" dirty="0">
                <a:solidFill>
                  <a:srgbClr val="253957"/>
                </a:solidFill>
                <a:latin typeface="Arial Narrow" charset="0"/>
                <a:ea typeface="Arial Narrow" charset="0"/>
                <a:cs typeface="Arial Narrow" charset="0"/>
                <a:sym typeface="Arial Narrow"/>
              </a:rPr>
              <a:t>Laboratory of Algorithms and Technologies for Network Analysis (LATNA)</a:t>
            </a:r>
          </a:p>
        </p:txBody>
      </p:sp>
      <p:sp>
        <p:nvSpPr>
          <p:cNvPr id="123" name="Moscow, 2017"/>
          <p:cNvSpPr txBox="1"/>
          <p:nvPr/>
        </p:nvSpPr>
        <p:spPr>
          <a:xfrm>
            <a:off x="3331883" y="6325689"/>
            <a:ext cx="5071955" cy="39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 algn="l" defTabSz="457200">
              <a:defRPr sz="21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pl-PL" kern="0" dirty="0">
                <a:latin typeface="Arial Narrow" charset="0"/>
                <a:ea typeface="Arial Narrow" charset="0"/>
                <a:cs typeface="Arial Narrow" charset="0"/>
              </a:rPr>
              <a:t>3rd Winter School on Data Analytics (DA 2018)</a:t>
            </a:r>
          </a:p>
        </p:txBody>
      </p:sp>
    </p:spTree>
    <p:extLst>
      <p:ext uri="{BB962C8B-B14F-4D97-AF65-F5344CB8AC3E}">
        <p14:creationId xmlns:p14="http://schemas.microsoft.com/office/powerpoint/2010/main" val="2680147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Face synthesis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9" name="Rectangle 112"/>
          <p:cNvSpPr>
            <a:spLocks/>
          </p:cNvSpPr>
          <p:nvPr/>
        </p:nvSpPr>
        <p:spPr bwMode="auto">
          <a:xfrm>
            <a:off x="5001177" y="2837781"/>
            <a:ext cx="3841028" cy="9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3F82"/>
                </a:solidFill>
              </a:rPr>
              <a:t>Global and Local Consistent Age Generative Adversarial </a:t>
            </a:r>
            <a:r>
              <a:rPr lang="en-US" dirty="0" smtClean="0">
                <a:solidFill>
                  <a:srgbClr val="003F82"/>
                </a:solidFill>
              </a:rPr>
              <a:t>Networks, ICPR18</a:t>
            </a:r>
            <a:endParaRPr lang="en-US" dirty="0">
              <a:solidFill>
                <a:srgbClr val="003F82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3753377"/>
            <a:ext cx="4521200" cy="23693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3" y="1371275"/>
            <a:ext cx="4235451" cy="4148053"/>
          </a:xfrm>
          <a:prstGeom prst="rect">
            <a:avLst/>
          </a:prstGeom>
        </p:spPr>
      </p:pic>
      <p:sp>
        <p:nvSpPr>
          <p:cNvPr id="11" name="Rectangle 112"/>
          <p:cNvSpPr>
            <a:spLocks/>
          </p:cNvSpPr>
          <p:nvPr/>
        </p:nvSpPr>
        <p:spPr bwMode="auto">
          <a:xfrm>
            <a:off x="163512" y="5519328"/>
            <a:ext cx="4235451" cy="83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 err="1">
                <a:solidFill>
                  <a:srgbClr val="003F82"/>
                </a:solidFill>
              </a:rPr>
              <a:t>PairedCycleGAN</a:t>
            </a:r>
            <a:r>
              <a:rPr lang="en-US" dirty="0">
                <a:solidFill>
                  <a:srgbClr val="003F82"/>
                </a:solidFill>
              </a:rPr>
              <a:t>: Asymmetric Style Transfer for Applying and Removing </a:t>
            </a:r>
            <a:r>
              <a:rPr lang="en-US" dirty="0" smtClean="0">
                <a:solidFill>
                  <a:srgbClr val="003F82"/>
                </a:solidFill>
              </a:rPr>
              <a:t>Makeup, CVPR18</a:t>
            </a:r>
            <a:endParaRPr lang="en-US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4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 smtClean="0">
                <a:solidFill>
                  <a:srgbClr val="003F82"/>
                </a:solidFill>
              </a:rPr>
              <a:t>Mobile AI</a:t>
            </a:r>
            <a:endParaRPr lang="en-US" sz="3200" b="1" dirty="0">
              <a:solidFill>
                <a:srgbClr val="003F8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Convolutional Neural Networks (CNN)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6694371" y="1342816"/>
            <a:ext cx="209663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3F82"/>
                </a:solidFill>
              </a:rPr>
              <a:t>InceptionResNet</a:t>
            </a:r>
            <a:r>
              <a:rPr lang="en-US" b="1" dirty="0" smtClean="0">
                <a:solidFill>
                  <a:srgbClr val="003F82"/>
                </a:solidFill>
              </a:rPr>
              <a:t> </a:t>
            </a:r>
            <a:r>
              <a:rPr lang="en-US" dirty="0" smtClean="0">
                <a:solidFill>
                  <a:srgbClr val="003F82"/>
                </a:solidFill>
              </a:rPr>
              <a:t>(550 layers)</a:t>
            </a:r>
            <a:endParaRPr lang="en-US" dirty="0">
              <a:solidFill>
                <a:srgbClr val="003F82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90" y="1436896"/>
            <a:ext cx="4250988" cy="470962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28" y="2021504"/>
            <a:ext cx="1831982" cy="439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748" y="2089791"/>
            <a:ext cx="800100" cy="44704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687621" y="1342817"/>
            <a:ext cx="209663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3F82"/>
                </a:solidFill>
              </a:rPr>
              <a:t>VGGNet</a:t>
            </a:r>
            <a:r>
              <a:rPr lang="en-US" b="1" dirty="0" smtClean="0">
                <a:solidFill>
                  <a:srgbClr val="003F82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3F82"/>
                </a:solidFill>
              </a:rPr>
              <a:t>(16-19 layers)</a:t>
            </a:r>
            <a:endParaRPr lang="en-US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4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err="1" smtClean="0">
                <a:solidFill>
                  <a:prstClr val="white"/>
                </a:solidFill>
                <a:latin typeface="Myriad Pro"/>
              </a:rPr>
              <a:t>MobileNet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 Placeholder 19"/>
          <p:cNvSpPr txBox="1">
            <a:spLocks/>
          </p:cNvSpPr>
          <p:nvPr/>
        </p:nvSpPr>
        <p:spPr>
          <a:xfrm>
            <a:off x="0" y="4329344"/>
            <a:ext cx="4169485" cy="100055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69863" marR="0" lvl="0" indent="-169863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47637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04863" marR="0" lvl="2" indent="-119062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1066" marR="0" lvl="3" indent="-8011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8230" marR="0" lvl="4" indent="-8327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31117" marR="0" lvl="5" indent="-8326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74003" marR="0" lvl="6" indent="-8325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16890" marR="0" lvl="7" indent="-832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59775" marR="0" lvl="8" indent="-8322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3" fontAlgn="auto"/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28 layers</a:t>
            </a:r>
          </a:p>
          <a:p>
            <a:pPr defTabSz="914353" fontAlgn="auto">
              <a:defRPr/>
            </a:pPr>
            <a:r>
              <a:rPr lang="en-US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ImageNet</a:t>
            </a: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b="1" dirty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Top-5 Error </a:t>
            </a: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rate: </a:t>
            </a:r>
            <a:r>
              <a:rPr lang="fr-FR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12.81%</a:t>
            </a:r>
          </a:p>
          <a:p>
            <a:pPr defTabSz="914353" fontAlgn="auto">
              <a:defRPr/>
            </a:pP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4.2M parameters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6110" y="1329964"/>
            <a:ext cx="2963288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err="1" smtClean="0">
                <a:solidFill>
                  <a:srgbClr val="003F82"/>
                </a:solidFill>
              </a:rPr>
              <a:t>Depthwise</a:t>
            </a:r>
            <a:r>
              <a:rPr lang="en-US" b="1" dirty="0" smtClean="0">
                <a:solidFill>
                  <a:srgbClr val="003F82"/>
                </a:solidFill>
              </a:rPr>
              <a:t> convolution</a:t>
            </a:r>
            <a:endParaRPr lang="en-US" b="1" dirty="0">
              <a:solidFill>
                <a:srgbClr val="003F8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70" y="1258225"/>
            <a:ext cx="4673600" cy="5207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9" y="1761276"/>
            <a:ext cx="3657600" cy="2273300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55589" y="5933700"/>
            <a:ext cx="3301550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mr-IN" sz="1600" dirty="0">
                <a:solidFill>
                  <a:srgbClr val="003F82"/>
                </a:solidFill>
              </a:rPr>
              <a:t>https://arxiv.org/abs/1704.04861</a:t>
            </a:r>
            <a:endParaRPr lang="en-US" sz="16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4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err="1" smtClean="0">
                <a:solidFill>
                  <a:prstClr val="white"/>
                </a:solidFill>
                <a:latin typeface="Myriad Pro"/>
              </a:rPr>
              <a:t>MobileNet</a:t>
            </a:r>
            <a:r>
              <a:rPr lang="ru-RU" sz="1600" dirty="0" smtClean="0">
                <a:solidFill>
                  <a:prstClr val="white"/>
                </a:solidFill>
                <a:latin typeface="Myriad Pro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 v</a:t>
            </a:r>
            <a:r>
              <a:rPr lang="ru-RU" sz="1600" dirty="0" smtClean="0">
                <a:solidFill>
                  <a:prstClr val="white"/>
                </a:solidFill>
                <a:latin typeface="Myriad Pro"/>
              </a:rPr>
              <a:t>2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 Placeholder 19"/>
          <p:cNvSpPr txBox="1">
            <a:spLocks/>
          </p:cNvSpPr>
          <p:nvPr/>
        </p:nvSpPr>
        <p:spPr>
          <a:xfrm>
            <a:off x="4745356" y="5147147"/>
            <a:ext cx="4169485" cy="100055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69863" marR="0" lvl="0" indent="-169863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47637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04863" marR="0" lvl="2" indent="-119062" algn="l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6F6F6F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4A4F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1066" marR="0" lvl="3" indent="-8011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8230" marR="0" lvl="4" indent="-8327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31117" marR="0" lvl="5" indent="-8326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74003" marR="0" lvl="6" indent="-8325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16890" marR="0" lvl="7" indent="-832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59775" marR="0" lvl="8" indent="-8322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3" fontAlgn="auto">
              <a:defRPr/>
            </a:pPr>
            <a:r>
              <a:rPr lang="en-US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ImageNet</a:t>
            </a: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b="1" dirty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Top</a:t>
            </a: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-1 Accuracy: </a:t>
            </a:r>
            <a:r>
              <a:rPr lang="fr-FR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74.7% vs 70.6% for </a:t>
            </a:r>
            <a:r>
              <a:rPr lang="fr-FR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MobileNet</a:t>
            </a:r>
            <a:r>
              <a:rPr lang="fr-FR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v1</a:t>
            </a:r>
          </a:p>
          <a:p>
            <a:pPr defTabSz="914353" fontAlgn="auto">
              <a:defRPr/>
            </a:pPr>
            <a:r>
              <a:rPr lang="en-US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6..9M parameters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6110" y="1329964"/>
            <a:ext cx="2963288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Bottleneck residual block</a:t>
            </a:r>
            <a:endParaRPr lang="en-US" b="1" dirty="0">
              <a:solidFill>
                <a:srgbClr val="003F82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967527" y="6117532"/>
            <a:ext cx="3301550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de-DE" sz="1600" dirty="0">
                <a:solidFill>
                  <a:srgbClr val="003F82"/>
                </a:solidFill>
              </a:rPr>
              <a:t>http://</a:t>
            </a:r>
            <a:r>
              <a:rPr lang="de-DE" sz="1600" dirty="0" err="1">
                <a:solidFill>
                  <a:srgbClr val="003F82"/>
                </a:solidFill>
              </a:rPr>
              <a:t>arxiv.org</a:t>
            </a:r>
            <a:r>
              <a:rPr lang="de-DE" sz="1600" dirty="0">
                <a:solidFill>
                  <a:srgbClr val="003F82"/>
                </a:solidFill>
              </a:rPr>
              <a:t>/</a:t>
            </a:r>
            <a:r>
              <a:rPr lang="de-DE" sz="1600" dirty="0" err="1">
                <a:solidFill>
                  <a:srgbClr val="003F82"/>
                </a:solidFill>
              </a:rPr>
              <a:t>abs</a:t>
            </a:r>
            <a:r>
              <a:rPr lang="de-DE" sz="1600" dirty="0">
                <a:solidFill>
                  <a:srgbClr val="003F82"/>
                </a:solidFill>
              </a:rPr>
              <a:t>/1801.04381</a:t>
            </a:r>
            <a:endParaRPr lang="en-US" sz="1600" dirty="0">
              <a:solidFill>
                <a:srgbClr val="003F82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0" y="1712744"/>
            <a:ext cx="3015621" cy="273358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9" y="4679059"/>
            <a:ext cx="4660900" cy="1143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41" y="1988707"/>
            <a:ext cx="4038600" cy="3175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6241" y="1241116"/>
            <a:ext cx="4267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F82"/>
                </a:solidFill>
              </a:rPr>
              <a:t>Each line describes a sequence of 1 or more identical (modulo stride) layers, repeated n times.</a:t>
            </a:r>
            <a:endParaRPr lang="ru-RU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9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CNN compression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290102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000" dirty="0">
                <a:solidFill>
                  <a:srgbClr val="003F82"/>
                </a:solidFill>
              </a:rPr>
              <a:t>[Han et al. 2016] Deep Compression: Compressing Deep Neural Networks with Pruning, Trained Quantization and Huffman Coding</a:t>
            </a:r>
            <a:r>
              <a:rPr lang="ru-RU" sz="2000" dirty="0">
                <a:solidFill>
                  <a:srgbClr val="003F82"/>
                </a:solidFill>
              </a:rPr>
              <a:t> </a:t>
            </a:r>
            <a:r>
              <a:rPr lang="mr-IN" sz="2000" dirty="0">
                <a:solidFill>
                  <a:srgbClr val="003F82"/>
                </a:solidFill>
              </a:rPr>
              <a:t>–</a:t>
            </a:r>
            <a:r>
              <a:rPr lang="ru-RU" sz="2000" dirty="0">
                <a:solidFill>
                  <a:srgbClr val="003F82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ICLR16 Best paper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Pruning</a:t>
            </a:r>
          </a:p>
          <a:p>
            <a:r>
              <a:rPr lang="en-US" sz="2000" dirty="0">
                <a:solidFill>
                  <a:srgbClr val="003F82"/>
                </a:solidFill>
              </a:rPr>
              <a:t>	[Han et al. 2016], [</a:t>
            </a:r>
            <a:r>
              <a:rPr lang="en-US" sz="2000" dirty="0" err="1">
                <a:solidFill>
                  <a:srgbClr val="003F82"/>
                </a:solidFill>
              </a:rPr>
              <a:t>Molchanov</a:t>
            </a:r>
            <a:r>
              <a:rPr lang="en-US" sz="2000" dirty="0">
                <a:solidFill>
                  <a:srgbClr val="003F82"/>
                </a:solidFill>
              </a:rPr>
              <a:t> et al. 2016] 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Distillation The Knowledge (</a:t>
            </a:r>
            <a:r>
              <a:rPr lang="en-US" sz="2000" b="1" dirty="0" err="1">
                <a:solidFill>
                  <a:srgbClr val="003F82"/>
                </a:solidFill>
              </a:rPr>
              <a:t>FitNet</a:t>
            </a:r>
            <a:r>
              <a:rPr lang="en-US" sz="2000" b="1" dirty="0">
                <a:solidFill>
                  <a:srgbClr val="003F82"/>
                </a:solidFill>
              </a:rPr>
              <a:t>)</a:t>
            </a:r>
          </a:p>
          <a:p>
            <a:r>
              <a:rPr lang="en-US" sz="2000" b="1" dirty="0">
                <a:solidFill>
                  <a:srgbClr val="003F82"/>
                </a:solidFill>
              </a:rPr>
              <a:t>	</a:t>
            </a:r>
            <a:r>
              <a:rPr lang="en-US" sz="2000" dirty="0">
                <a:solidFill>
                  <a:srgbClr val="003F82"/>
                </a:solidFill>
              </a:rPr>
              <a:t>[Hinton et al. 2014], [Romero et al. 2014] 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Weights Hashing / Quantization </a:t>
            </a:r>
          </a:p>
          <a:p>
            <a:pPr lvl="1"/>
            <a:r>
              <a:rPr lang="en-US" sz="2000" dirty="0">
                <a:solidFill>
                  <a:srgbClr val="003F82"/>
                </a:solidFill>
              </a:rPr>
              <a:t>[Chen et al. 2015], [Han et al. 2016]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Tensor Decompositions</a:t>
            </a:r>
          </a:p>
          <a:p>
            <a:r>
              <a:rPr lang="en-US" sz="2000" b="1" dirty="0">
                <a:solidFill>
                  <a:srgbClr val="003F82"/>
                </a:solidFill>
              </a:rPr>
              <a:t>	</a:t>
            </a:r>
            <a:r>
              <a:rPr lang="en-US" sz="2000" dirty="0">
                <a:solidFill>
                  <a:srgbClr val="003F82"/>
                </a:solidFill>
              </a:rPr>
              <a:t>[</a:t>
            </a:r>
            <a:r>
              <a:rPr lang="en-US" sz="2000" dirty="0" err="1">
                <a:solidFill>
                  <a:srgbClr val="003F82"/>
                </a:solidFill>
              </a:rPr>
              <a:t>Lebedev</a:t>
            </a:r>
            <a:r>
              <a:rPr lang="en-US" sz="2000" dirty="0">
                <a:solidFill>
                  <a:srgbClr val="003F82"/>
                </a:solidFill>
              </a:rPr>
              <a:t> et al. 2015], [Kim et al. 2015], [</a:t>
            </a:r>
            <a:r>
              <a:rPr lang="en-US" sz="2000" dirty="0" err="1">
                <a:solidFill>
                  <a:srgbClr val="003F82"/>
                </a:solidFill>
              </a:rPr>
              <a:t>Novikov</a:t>
            </a:r>
            <a:r>
              <a:rPr lang="en-US" sz="2000" dirty="0">
                <a:solidFill>
                  <a:srgbClr val="003F82"/>
                </a:solidFill>
              </a:rPr>
              <a:t> et al. 2015], [</a:t>
            </a:r>
            <a:r>
              <a:rPr lang="en-US" sz="2000" dirty="0" err="1">
                <a:solidFill>
                  <a:srgbClr val="003F82"/>
                </a:solidFill>
              </a:rPr>
              <a:t>Garipov</a:t>
            </a:r>
            <a:r>
              <a:rPr lang="en-US" sz="2000" dirty="0">
                <a:solidFill>
                  <a:srgbClr val="003F82"/>
                </a:solidFill>
              </a:rPr>
              <a:t> et al. 2016] 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 err="1">
                <a:solidFill>
                  <a:srgbClr val="003F82"/>
                </a:solidFill>
              </a:rPr>
              <a:t>Binarization</a:t>
            </a:r>
            <a:r>
              <a:rPr lang="en-US" sz="2000" b="1" dirty="0">
                <a:solidFill>
                  <a:srgbClr val="003F82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003F82"/>
                </a:solidFill>
              </a:rPr>
              <a:t>	</a:t>
            </a:r>
            <a:r>
              <a:rPr lang="en-US" sz="2000" dirty="0">
                <a:solidFill>
                  <a:srgbClr val="003F82"/>
                </a:solidFill>
              </a:rPr>
              <a:t>[</a:t>
            </a:r>
            <a:r>
              <a:rPr lang="en-US" sz="2000" dirty="0" err="1">
                <a:solidFill>
                  <a:srgbClr val="003F82"/>
                </a:solidFill>
              </a:rPr>
              <a:t>Courbariaux</a:t>
            </a:r>
            <a:r>
              <a:rPr lang="en-US" sz="2000" dirty="0">
                <a:solidFill>
                  <a:srgbClr val="003F82"/>
                </a:solidFill>
              </a:rPr>
              <a:t> / </a:t>
            </a:r>
            <a:r>
              <a:rPr lang="en-US" sz="2000" dirty="0" err="1">
                <a:solidFill>
                  <a:srgbClr val="003F82"/>
                </a:solidFill>
              </a:rPr>
              <a:t>Hubara</a:t>
            </a:r>
            <a:r>
              <a:rPr lang="en-US" sz="2000" dirty="0">
                <a:solidFill>
                  <a:srgbClr val="003F82"/>
                </a:solidFill>
              </a:rPr>
              <a:t> et al. 2016], [</a:t>
            </a:r>
            <a:r>
              <a:rPr lang="en-US" sz="2000" dirty="0" err="1">
                <a:solidFill>
                  <a:srgbClr val="003F82"/>
                </a:solidFill>
              </a:rPr>
              <a:t>Rastegari</a:t>
            </a:r>
            <a:r>
              <a:rPr lang="en-US" sz="2000" dirty="0">
                <a:solidFill>
                  <a:srgbClr val="003F82"/>
                </a:solidFill>
              </a:rPr>
              <a:t> et al. 2016], [</a:t>
            </a:r>
            <a:r>
              <a:rPr lang="en-US" sz="2000" dirty="0" err="1">
                <a:solidFill>
                  <a:srgbClr val="003F82"/>
                </a:solidFill>
              </a:rPr>
              <a:t>Merolla</a:t>
            </a:r>
            <a:r>
              <a:rPr lang="en-US" sz="2000" dirty="0">
                <a:solidFill>
                  <a:srgbClr val="003F82"/>
                </a:solidFill>
              </a:rPr>
              <a:t> et al. 2016], [</a:t>
            </a:r>
            <a:r>
              <a:rPr lang="en-US" sz="2000" dirty="0" err="1">
                <a:solidFill>
                  <a:srgbClr val="003F82"/>
                </a:solidFill>
              </a:rPr>
              <a:t>Hou</a:t>
            </a:r>
            <a:r>
              <a:rPr lang="en-US" sz="2000" dirty="0">
                <a:solidFill>
                  <a:srgbClr val="003F82"/>
                </a:solidFill>
              </a:rPr>
              <a:t> et al. 2016]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Architectural tricks </a:t>
            </a:r>
          </a:p>
          <a:p>
            <a:r>
              <a:rPr lang="en-US" sz="2000" b="1" dirty="0">
                <a:solidFill>
                  <a:srgbClr val="003F82"/>
                </a:solidFill>
              </a:rPr>
              <a:t>	</a:t>
            </a:r>
            <a:r>
              <a:rPr lang="en-US" sz="2000" dirty="0">
                <a:solidFill>
                  <a:srgbClr val="003F82"/>
                </a:solidFill>
              </a:rPr>
              <a:t>[Hong et al. 2016], [</a:t>
            </a:r>
            <a:r>
              <a:rPr lang="en-US" sz="2000" dirty="0" err="1">
                <a:solidFill>
                  <a:srgbClr val="003F82"/>
                </a:solidFill>
              </a:rPr>
              <a:t>Iandola</a:t>
            </a:r>
            <a:r>
              <a:rPr lang="en-US" sz="2000" dirty="0">
                <a:solidFill>
                  <a:srgbClr val="003F82"/>
                </a:solidFill>
              </a:rPr>
              <a:t> et al. 2016], [</a:t>
            </a:r>
            <a:r>
              <a:rPr lang="en-US" sz="2000" dirty="0" err="1">
                <a:solidFill>
                  <a:srgbClr val="003F82"/>
                </a:solidFill>
              </a:rPr>
              <a:t>Teerapittayanon</a:t>
            </a:r>
            <a:r>
              <a:rPr lang="en-US" sz="2000" dirty="0">
                <a:solidFill>
                  <a:srgbClr val="003F82"/>
                </a:solidFill>
              </a:rPr>
              <a:t> et al. 2016] </a:t>
            </a:r>
          </a:p>
        </p:txBody>
      </p:sp>
    </p:spTree>
    <p:extLst>
      <p:ext uri="{BB962C8B-B14F-4D97-AF65-F5344CB8AC3E}">
        <p14:creationId xmlns:p14="http://schemas.microsoft.com/office/powerpoint/2010/main" val="161260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Difficulties of 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o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ffline mobile AI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290102"/>
            <a:ext cx="9144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Memory</a:t>
            </a:r>
            <a:r>
              <a:rPr lang="ru-RU" sz="2000" b="1" dirty="0" smtClean="0">
                <a:solidFill>
                  <a:srgbClr val="003F82"/>
                </a:solidFill>
              </a:rPr>
              <a:t>!</a:t>
            </a:r>
            <a:r>
              <a:rPr lang="ru-RU" sz="2000" b="1" dirty="0">
                <a:solidFill>
                  <a:srgbClr val="003F82"/>
                </a:solidFill>
              </a:rPr>
              <a:t>? </a:t>
            </a:r>
            <a:endParaRPr lang="en-US" sz="2000" b="1" dirty="0" smtClean="0">
              <a:solidFill>
                <a:srgbClr val="003F82"/>
              </a:solidFill>
            </a:endParaRPr>
          </a:p>
          <a:p>
            <a:r>
              <a:rPr lang="ru-RU" sz="2000" dirty="0">
                <a:solidFill>
                  <a:srgbClr val="003F82"/>
                </a:solidFill>
              </a:rPr>
              <a:t>64-256 </a:t>
            </a:r>
            <a:r>
              <a:rPr lang="en-US" sz="2000" dirty="0" smtClean="0">
                <a:solidFill>
                  <a:srgbClr val="003F82"/>
                </a:solidFill>
              </a:rPr>
              <a:t>Gb</a:t>
            </a:r>
            <a:r>
              <a:rPr lang="ru-RU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 smtClean="0">
                <a:solidFill>
                  <a:srgbClr val="003F82"/>
                </a:solidFill>
              </a:rPr>
              <a:t>on Samsung </a:t>
            </a:r>
            <a:r>
              <a:rPr lang="en-US" sz="2000" dirty="0">
                <a:solidFill>
                  <a:srgbClr val="003F82"/>
                </a:solidFill>
              </a:rPr>
              <a:t>S9+ </a:t>
            </a:r>
            <a:r>
              <a:rPr lang="en-US" sz="2000" dirty="0" smtClean="0">
                <a:solidFill>
                  <a:srgbClr val="003F82"/>
                </a:solidFill>
              </a:rPr>
              <a:t>and</a:t>
            </a:r>
            <a:r>
              <a:rPr lang="ru-RU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 err="1" smtClean="0">
                <a:solidFill>
                  <a:srgbClr val="003F82"/>
                </a:solidFill>
              </a:rPr>
              <a:t>IPhoneX</a:t>
            </a:r>
            <a:endParaRPr lang="en-US" sz="2000" dirty="0">
              <a:solidFill>
                <a:srgbClr val="003F82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2152498"/>
            <a:ext cx="9144000" cy="13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Computational complexity!?</a:t>
            </a:r>
          </a:p>
          <a:p>
            <a:pPr defTabSz="914353" fontAlgn="auto">
              <a:buNone/>
            </a:pPr>
            <a:r>
              <a:rPr lang="en-US" sz="2000" dirty="0" err="1">
                <a:solidFill>
                  <a:srgbClr val="003F82"/>
                </a:solidFill>
              </a:rPr>
              <a:t>MobileNet</a:t>
            </a:r>
            <a:r>
              <a:rPr lang="en-US" sz="2000" dirty="0">
                <a:solidFill>
                  <a:srgbClr val="003F82"/>
                </a:solidFill>
              </a:rPr>
              <a:t> inference time:</a:t>
            </a:r>
            <a:r>
              <a:rPr lang="ru-RU" sz="2000" dirty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 </a:t>
            </a:r>
            <a:endParaRPr lang="ru-RU" sz="2000" dirty="0">
              <a:solidFill>
                <a:srgbClr val="003F82"/>
              </a:solidFill>
            </a:endParaRPr>
          </a:p>
          <a:p>
            <a:pPr marL="342900" indent="-342900" defTabSz="914353" fontAlgn="auto">
              <a:buFontTx/>
              <a:buChar char="-"/>
            </a:pPr>
            <a:r>
              <a:rPr lang="ru-RU" sz="2000" dirty="0">
                <a:solidFill>
                  <a:srgbClr val="003F82"/>
                </a:solidFill>
              </a:rPr>
              <a:t>50-60 </a:t>
            </a:r>
            <a:r>
              <a:rPr lang="en-US" sz="2000" dirty="0" err="1" smtClean="0">
                <a:solidFill>
                  <a:srgbClr val="003F82"/>
                </a:solidFill>
              </a:rPr>
              <a:t>ms</a:t>
            </a:r>
            <a:r>
              <a:rPr lang="en-US" sz="2000" dirty="0" smtClean="0">
                <a:solidFill>
                  <a:srgbClr val="003F82"/>
                </a:solidFill>
              </a:rPr>
              <a:t> on</a:t>
            </a:r>
            <a:r>
              <a:rPr lang="ru-RU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Samsung S9+</a:t>
            </a:r>
            <a:r>
              <a:rPr lang="ru-RU" sz="2000" dirty="0">
                <a:solidFill>
                  <a:srgbClr val="003F82"/>
                </a:solidFill>
              </a:rPr>
              <a:t> </a:t>
            </a:r>
            <a:endParaRPr lang="en-US" sz="2000" dirty="0">
              <a:solidFill>
                <a:srgbClr val="003F82"/>
              </a:solidFill>
            </a:endParaRPr>
          </a:p>
          <a:p>
            <a:pPr marL="342900" indent="-342900" defTabSz="914353" fontAlgn="auto">
              <a:buFontTx/>
              <a:buChar char="-"/>
            </a:pPr>
            <a:r>
              <a:rPr lang="ru-RU" sz="2000" dirty="0">
                <a:solidFill>
                  <a:srgbClr val="003F82"/>
                </a:solidFill>
              </a:rPr>
              <a:t>20 </a:t>
            </a:r>
            <a:r>
              <a:rPr lang="en-US" sz="2000" dirty="0" err="1" smtClean="0">
                <a:solidFill>
                  <a:srgbClr val="003F82"/>
                </a:solidFill>
              </a:rPr>
              <a:t>ms</a:t>
            </a:r>
            <a:r>
              <a:rPr lang="en-US" sz="2000" dirty="0" smtClean="0">
                <a:solidFill>
                  <a:srgbClr val="003F82"/>
                </a:solidFill>
              </a:rPr>
              <a:t> on</a:t>
            </a:r>
            <a:r>
              <a:rPr lang="ru-RU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MacBook </a:t>
            </a:r>
            <a:r>
              <a:rPr lang="en-US" sz="2000" dirty="0" smtClean="0">
                <a:solidFill>
                  <a:srgbClr val="003F82"/>
                </a:solidFill>
              </a:rPr>
              <a:t>2016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3664968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Power consumption!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4432922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Another platform (Android, </a:t>
            </a:r>
            <a:r>
              <a:rPr lang="en-US" sz="2000" b="1" dirty="0" err="1" smtClean="0">
                <a:solidFill>
                  <a:srgbClr val="003F82"/>
                </a:solidFill>
              </a:rPr>
              <a:t>iOS</a:t>
            </a:r>
            <a:r>
              <a:rPr lang="en-US" sz="2000" b="1" dirty="0" smtClean="0">
                <a:solidFill>
                  <a:srgbClr val="003F82"/>
                </a:solidFill>
              </a:rPr>
              <a:t>). Where Python?</a:t>
            </a:r>
            <a:endParaRPr lang="ru-RU" sz="20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7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 smtClean="0">
                <a:solidFill>
                  <a:srgbClr val="003F82"/>
                </a:solidFill>
              </a:rPr>
              <a:t>Face </a:t>
            </a:r>
            <a:r>
              <a:rPr lang="en-US" sz="3200" b="1" dirty="0">
                <a:solidFill>
                  <a:srgbClr val="003F82"/>
                </a:solidFill>
              </a:rPr>
              <a:t>identification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7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CNN and domain adaptation: Deep faces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825354" y="1211702"/>
            <a:ext cx="5255938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2000" dirty="0" smtClean="0">
                <a:solidFill>
                  <a:srgbClr val="003F82"/>
                </a:solidFill>
              </a:rPr>
              <a:t>Large training set of celebrities (VGGFace2, CASIA-</a:t>
            </a:r>
            <a:r>
              <a:rPr lang="en-US" sz="2000" dirty="0" err="1" smtClean="0">
                <a:solidFill>
                  <a:srgbClr val="003F82"/>
                </a:solidFill>
              </a:rPr>
              <a:t>WebFace</a:t>
            </a:r>
            <a:r>
              <a:rPr lang="en-US" sz="2000" dirty="0" smtClean="0">
                <a:solidFill>
                  <a:srgbClr val="003F82"/>
                </a:solidFill>
              </a:rPr>
              <a:t>, MS-Celeb-1M,</a:t>
            </a:r>
            <a:r>
              <a:rPr lang="mr-IN" sz="2000" dirty="0" smtClean="0">
                <a:solidFill>
                  <a:srgbClr val="003F82"/>
                </a:solidFill>
              </a:rPr>
              <a:t>…</a:t>
            </a:r>
            <a:r>
              <a:rPr lang="en-US" sz="2000" dirty="0" smtClean="0">
                <a:solidFill>
                  <a:srgbClr val="003F82"/>
                </a:solidFill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199" y="2971660"/>
            <a:ext cx="1207181" cy="707886"/>
          </a:xfrm>
          <a:prstGeom prst="rect">
            <a:avLst/>
          </a:prstGeom>
          <a:noFill/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F82"/>
                </a:solidFill>
              </a:rPr>
              <a:t>Deep CNN</a:t>
            </a:r>
            <a:endParaRPr lang="ru-RU" sz="2000" b="1" dirty="0">
              <a:solidFill>
                <a:srgbClr val="003F82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65" y="1940858"/>
            <a:ext cx="3581400" cy="1016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65" y="3464858"/>
            <a:ext cx="3581400" cy="1028700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938465" y="2956858"/>
            <a:ext cx="355466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mr-IN" sz="2000" b="1" dirty="0" smtClean="0">
                <a:solidFill>
                  <a:srgbClr val="003F82"/>
                </a:solidFill>
              </a:rPr>
              <a:t>…</a:t>
            </a:r>
            <a:endParaRPr lang="en-US" sz="2000" b="1" dirty="0" smtClean="0">
              <a:solidFill>
                <a:srgbClr val="003F8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935" y="2595716"/>
            <a:ext cx="191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F82"/>
                </a:solidFill>
              </a:rPr>
              <a:t>Representations</a:t>
            </a:r>
            <a:endParaRPr lang="ru-RU" dirty="0">
              <a:solidFill>
                <a:srgbClr val="003F8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8661" y="2809185"/>
            <a:ext cx="148708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F82"/>
                </a:solidFill>
              </a:rPr>
              <a:t>Fully connected layer</a:t>
            </a:r>
            <a:endParaRPr lang="ru-RU" sz="2000" b="1" dirty="0">
              <a:solidFill>
                <a:srgbClr val="003F82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428750" y="3087197"/>
            <a:ext cx="1655589" cy="4982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>
            <a:stCxn id="12" idx="3"/>
          </p:cNvCxnSpPr>
          <p:nvPr/>
        </p:nvCxnSpPr>
        <p:spPr>
          <a:xfrm flipV="1">
            <a:off x="4555744" y="2595717"/>
            <a:ext cx="382721" cy="72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3"/>
            <a:endCxn id="6" idx="1"/>
          </p:cNvCxnSpPr>
          <p:nvPr/>
        </p:nvCxnSpPr>
        <p:spPr>
          <a:xfrm>
            <a:off x="4555744" y="3317017"/>
            <a:ext cx="382721" cy="662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155785" y="6132328"/>
            <a:ext cx="7385173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 smtClean="0">
                <a:solidFill>
                  <a:srgbClr val="003F82"/>
                </a:solidFill>
              </a:rPr>
              <a:t>[Wen et al, ECCV 2016]</a:t>
            </a:r>
            <a:endParaRPr lang="en-US" sz="1600" dirty="0">
              <a:solidFill>
                <a:srgbClr val="003F82"/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68" y="5022198"/>
            <a:ext cx="8437277" cy="886268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5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53887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Loss functions (1)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. Conventional maximum log-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likelihood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3328490"/>
            <a:ext cx="9144000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000" dirty="0" smtClean="0">
                <a:solidFill>
                  <a:srgbClr val="003F82"/>
                </a:solidFill>
              </a:rPr>
              <a:t>- </a:t>
            </a:r>
            <a:r>
              <a:rPr lang="en-US" sz="2000" dirty="0" err="1" smtClean="0">
                <a:solidFill>
                  <a:srgbClr val="003F82"/>
                </a:solidFill>
              </a:rPr>
              <a:t>VGGFace</a:t>
            </a:r>
            <a:r>
              <a:rPr lang="en-US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(VGG16) /VGGFace2</a:t>
            </a:r>
            <a:r>
              <a:rPr lang="ru-RU" sz="2000" dirty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(</a:t>
            </a:r>
            <a:r>
              <a:rPr lang="en-US" sz="2000" dirty="0" err="1" smtClean="0">
                <a:solidFill>
                  <a:srgbClr val="003F82"/>
                </a:solidFill>
              </a:rPr>
              <a:t>ResNet</a:t>
            </a:r>
            <a:r>
              <a:rPr lang="en-US" sz="2000" dirty="0" smtClean="0">
                <a:solidFill>
                  <a:srgbClr val="003F82"/>
                </a:solidFill>
              </a:rPr>
              <a:t>/</a:t>
            </a:r>
            <a:r>
              <a:rPr lang="en-US" sz="2000" dirty="0">
                <a:solidFill>
                  <a:srgbClr val="003F82"/>
                </a:solidFill>
              </a:rPr>
              <a:t>SeNet</a:t>
            </a:r>
            <a:r>
              <a:rPr lang="en-US" sz="2000" dirty="0" smtClean="0">
                <a:solidFill>
                  <a:srgbClr val="003F82"/>
                </a:solidFill>
              </a:rPr>
              <a:t>-50), </a:t>
            </a:r>
            <a:r>
              <a:rPr lang="en-US" sz="2000" dirty="0" smtClean="0">
                <a:solidFill>
                  <a:srgbClr val="003F82"/>
                </a:solidFill>
                <a:hlinkClick r:id="rId3"/>
              </a:rPr>
              <a:t>https://github.com/rcmalli/keras-vggface</a:t>
            </a:r>
            <a:endParaRPr lang="en-US" sz="2000" dirty="0" smtClean="0">
              <a:solidFill>
                <a:srgbClr val="003F82"/>
              </a:solidFill>
            </a:endParaRPr>
          </a:p>
          <a:p>
            <a:endParaRPr lang="en-US" sz="2000" dirty="0" smtClean="0">
              <a:solidFill>
                <a:srgbClr val="003F82"/>
              </a:solidFill>
            </a:endParaRPr>
          </a:p>
          <a:p>
            <a:r>
              <a:rPr lang="en-US" sz="2000" dirty="0" smtClean="0">
                <a:solidFill>
                  <a:srgbClr val="003F82"/>
                </a:solidFill>
              </a:rPr>
              <a:t>- </a:t>
            </a:r>
            <a:r>
              <a:rPr lang="en-US" sz="2000" dirty="0" err="1" smtClean="0">
                <a:solidFill>
                  <a:srgbClr val="003F82"/>
                </a:solidFill>
              </a:rPr>
              <a:t>FaceNet</a:t>
            </a:r>
            <a:r>
              <a:rPr lang="en-US" sz="2000" dirty="0" smtClean="0">
                <a:solidFill>
                  <a:srgbClr val="003F82"/>
                </a:solidFill>
              </a:rPr>
              <a:t> (</a:t>
            </a:r>
            <a:r>
              <a:rPr lang="en-US" sz="2000" dirty="0" err="1" smtClean="0">
                <a:solidFill>
                  <a:srgbClr val="003F82"/>
                </a:solidFill>
              </a:rPr>
              <a:t>InceptionResNet</a:t>
            </a:r>
            <a:r>
              <a:rPr lang="en-US" sz="2000" dirty="0" smtClean="0">
                <a:solidFill>
                  <a:srgbClr val="003F82"/>
                </a:solidFill>
              </a:rPr>
              <a:t> v1), </a:t>
            </a:r>
            <a:r>
              <a:rPr lang="en-US" sz="2000" dirty="0" smtClean="0">
                <a:solidFill>
                  <a:srgbClr val="003F82"/>
                </a:solidFill>
                <a:hlinkClick r:id="rId4"/>
              </a:rPr>
              <a:t>https://github.com/davidsandberg/facenet</a:t>
            </a:r>
            <a:endParaRPr lang="en-US" sz="2000" dirty="0" smtClean="0">
              <a:solidFill>
                <a:srgbClr val="003F82"/>
              </a:solidFill>
            </a:endParaRPr>
          </a:p>
          <a:p>
            <a:endParaRPr lang="en-US" sz="2000" dirty="0" smtClean="0">
              <a:solidFill>
                <a:srgbClr val="003F82"/>
              </a:solidFill>
            </a:endParaRPr>
          </a:p>
          <a:p>
            <a:r>
              <a:rPr lang="en-US" sz="2000" dirty="0" smtClean="0">
                <a:solidFill>
                  <a:srgbClr val="003F82"/>
                </a:solidFill>
              </a:rPr>
              <a:t>- </a:t>
            </a:r>
            <a:r>
              <a:rPr lang="en-US" sz="2000" dirty="0" err="1" smtClean="0">
                <a:solidFill>
                  <a:srgbClr val="003F82"/>
                </a:solidFill>
              </a:rPr>
              <a:t>LightCNN</a:t>
            </a:r>
            <a:r>
              <a:rPr lang="en-US" sz="2000" dirty="0" smtClean="0">
                <a:solidFill>
                  <a:srgbClr val="003F82"/>
                </a:solidFill>
              </a:rPr>
              <a:t>, </a:t>
            </a:r>
            <a:r>
              <a:rPr lang="en-US" sz="2000" dirty="0" smtClean="0">
                <a:solidFill>
                  <a:srgbClr val="003F82"/>
                </a:solidFill>
                <a:hlinkClick r:id="rId5"/>
              </a:rPr>
              <a:t>https</a:t>
            </a:r>
            <a:r>
              <a:rPr lang="en-US" sz="2000" dirty="0">
                <a:solidFill>
                  <a:srgbClr val="003F82"/>
                </a:solidFill>
                <a:hlinkClick r:id="rId5"/>
              </a:rPr>
              <a:t>://github.com/AlfredXiangWu/LightCNN</a:t>
            </a:r>
            <a:endParaRPr lang="en-US" sz="2000" dirty="0">
              <a:solidFill>
                <a:srgbClr val="003F82"/>
              </a:solidFill>
            </a:endParaRPr>
          </a:p>
          <a:p>
            <a:endParaRPr lang="en-US" sz="2000" dirty="0">
              <a:solidFill>
                <a:srgbClr val="003F8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003F82"/>
                </a:solidFill>
              </a:rPr>
              <a:t>MobileNet</a:t>
            </a:r>
            <a:r>
              <a:rPr lang="en-US" sz="2000" b="1" dirty="0" smtClean="0">
                <a:solidFill>
                  <a:srgbClr val="003F82"/>
                </a:solidFill>
              </a:rPr>
              <a:t> v1</a:t>
            </a:r>
            <a:r>
              <a:rPr lang="en-US" sz="2000" dirty="0" smtClean="0">
                <a:solidFill>
                  <a:srgbClr val="003F82"/>
                </a:solidFill>
              </a:rPr>
              <a:t>, </a:t>
            </a:r>
            <a:r>
              <a:rPr lang="en-US" sz="2000" dirty="0" smtClean="0">
                <a:solidFill>
                  <a:srgbClr val="003F82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003F82"/>
                </a:solidFill>
                <a:hlinkClick r:id="rId6"/>
              </a:rPr>
              <a:t>://github.com/HSE-asavchenko/</a:t>
            </a:r>
            <a:r>
              <a:rPr lang="en-US" sz="2000" dirty="0" smtClean="0">
                <a:solidFill>
                  <a:srgbClr val="003F82"/>
                </a:solidFill>
                <a:hlinkClick r:id="rId6"/>
              </a:rPr>
              <a:t>HSE_FaceRec_tf</a:t>
            </a:r>
            <a:endParaRPr lang="en-US" sz="2000" dirty="0" smtClean="0">
              <a:solidFill>
                <a:srgbClr val="003F82"/>
              </a:solidFill>
            </a:endParaRPr>
          </a:p>
          <a:p>
            <a:r>
              <a:rPr lang="mr-IN" sz="2000" dirty="0" smtClean="0">
                <a:solidFill>
                  <a:srgbClr val="003F82"/>
                </a:solidFill>
              </a:rPr>
              <a:t>…</a:t>
            </a:r>
            <a:endParaRPr lang="en-US" sz="2000" dirty="0" smtClean="0">
              <a:solidFill>
                <a:srgbClr val="003F82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74" y="2181598"/>
            <a:ext cx="3324861" cy="76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701" y="1488184"/>
            <a:ext cx="2365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F82"/>
                </a:solidFill>
              </a:rPr>
              <a:t>Softmax</a:t>
            </a:r>
            <a:r>
              <a:rPr lang="en-US" b="1" dirty="0" smtClean="0">
                <a:solidFill>
                  <a:srgbClr val="003F82"/>
                </a:solidFill>
              </a:rPr>
              <a:t> activations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11551" y="1488184"/>
            <a:ext cx="321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Non-negative log-likelihood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649" y="2002750"/>
            <a:ext cx="4121151" cy="10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ctr">
              <a:spcBef>
                <a:spcPct val="20000"/>
              </a:spcBef>
            </a:pPr>
            <a:r>
              <a:rPr lang="en-US" sz="800" dirty="0" smtClean="0">
                <a:solidFill>
                  <a:schemeClr val="bg1"/>
                </a:solidFill>
              </a:rPr>
              <a:t>3rd Winter School on Data Analytics (DA 2018)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Outline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2250" y="1479550"/>
            <a:ext cx="8591399" cy="30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514324" indent="-514324">
              <a:buFontTx/>
              <a:buAutoNum type="arabicPeriod"/>
            </a:pPr>
            <a:r>
              <a:rPr lang="en-US" sz="3200" b="1" dirty="0" smtClean="0">
                <a:solidFill>
                  <a:srgbClr val="003F82"/>
                </a:solidFill>
              </a:rPr>
              <a:t>Tasks of facial analytics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 smtClean="0">
                <a:solidFill>
                  <a:srgbClr val="003F82"/>
                </a:solidFill>
              </a:rPr>
              <a:t>Mobile AI</a:t>
            </a:r>
            <a:endParaRPr lang="ru-RU" sz="3200" b="1" dirty="0">
              <a:solidFill>
                <a:srgbClr val="003F82"/>
              </a:solidFill>
            </a:endParaRPr>
          </a:p>
          <a:p>
            <a:pPr marL="514324" indent="-514324">
              <a:buFontTx/>
              <a:buAutoNum type="arabicPeriod"/>
            </a:pPr>
            <a:r>
              <a:rPr lang="en-US" sz="3200" b="1" dirty="0" smtClean="0">
                <a:solidFill>
                  <a:srgbClr val="003F82"/>
                </a:solidFill>
              </a:rPr>
              <a:t>Face identification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Video-based </a:t>
            </a:r>
            <a:r>
              <a:rPr lang="en-US" sz="3200" b="1" dirty="0" smtClean="0">
                <a:solidFill>
                  <a:srgbClr val="003F82"/>
                </a:solidFill>
              </a:rPr>
              <a:t>age and gender recognition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 smtClean="0">
                <a:solidFill>
                  <a:srgbClr val="003F82"/>
                </a:solidFill>
              </a:rPr>
              <a:t>Group-level emotion recognition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Organizing Photo and Video Albums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Loss functions (2). Regularization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210727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Center loss </a:t>
            </a:r>
            <a:r>
              <a:rPr lang="en-US" sz="2000" dirty="0">
                <a:solidFill>
                  <a:srgbClr val="003F82"/>
                </a:solidFill>
              </a:rPr>
              <a:t>[Wen et al, ECCV 2016] </a:t>
            </a:r>
            <a:r>
              <a:rPr lang="en-US" sz="2000" dirty="0" smtClean="0">
                <a:solidFill>
                  <a:srgbClr val="003F82"/>
                </a:solidFill>
              </a:rPr>
              <a:t>minimizes </a:t>
            </a:r>
            <a:r>
              <a:rPr lang="en-US" sz="2000" dirty="0">
                <a:solidFill>
                  <a:srgbClr val="003F82"/>
                </a:solidFill>
              </a:rPr>
              <a:t>the intra-class variations 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026" y="3202102"/>
            <a:ext cx="9144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3F82"/>
                </a:solidFill>
              </a:rPr>
              <a:t>One-shot face </a:t>
            </a:r>
            <a:r>
              <a:rPr lang="en-US" sz="2000" b="1" dirty="0" smtClean="0">
                <a:solidFill>
                  <a:srgbClr val="003F82"/>
                </a:solidFill>
              </a:rPr>
              <a:t>recognition </a:t>
            </a:r>
            <a:r>
              <a:rPr lang="en-US" sz="2000" dirty="0" smtClean="0">
                <a:solidFill>
                  <a:srgbClr val="003F82"/>
                </a:solidFill>
              </a:rPr>
              <a:t>[</a:t>
            </a:r>
            <a:r>
              <a:rPr lang="en-US" sz="2000" dirty="0" err="1" smtClean="0">
                <a:solidFill>
                  <a:srgbClr val="003F82"/>
                </a:solidFill>
              </a:rPr>
              <a:t>Guo</a:t>
            </a:r>
            <a:r>
              <a:rPr lang="en-US" sz="2000" dirty="0" smtClean="0">
                <a:solidFill>
                  <a:srgbClr val="003F82"/>
                </a:solidFill>
              </a:rPr>
              <a:t> &amp; Zhang, 2018]</a:t>
            </a:r>
            <a:r>
              <a:rPr lang="en-US" sz="2000" dirty="0">
                <a:solidFill>
                  <a:srgbClr val="003F82"/>
                </a:solidFill>
              </a:rPr>
              <a:t>: </a:t>
            </a:r>
            <a:r>
              <a:rPr lang="en-US" sz="2000" dirty="0" smtClean="0">
                <a:solidFill>
                  <a:srgbClr val="003F82"/>
                </a:solidFill>
              </a:rPr>
              <a:t>the </a:t>
            </a:r>
            <a:r>
              <a:rPr lang="en-US" sz="2000" dirty="0">
                <a:solidFill>
                  <a:srgbClr val="003F82"/>
                </a:solidFill>
              </a:rPr>
              <a:t>persons in the novel </a:t>
            </a:r>
            <a:r>
              <a:rPr lang="en-US" sz="2000" dirty="0" smtClean="0">
                <a:solidFill>
                  <a:srgbClr val="003F82"/>
                </a:solidFill>
              </a:rPr>
              <a:t>set </a:t>
            </a:r>
            <a:r>
              <a:rPr lang="en-US" sz="2000" i="1" dirty="0" err="1" smtClean="0">
                <a:solidFill>
                  <a:srgbClr val="003F82"/>
                </a:solidFill>
              </a:rPr>
              <a:t>Cn</a:t>
            </a:r>
            <a:r>
              <a:rPr lang="en-US" sz="2000" dirty="0" smtClean="0">
                <a:solidFill>
                  <a:srgbClr val="003F82"/>
                </a:solidFill>
              </a:rPr>
              <a:t> </a:t>
            </a:r>
            <a:r>
              <a:rPr lang="en-US" sz="2000" dirty="0">
                <a:solidFill>
                  <a:srgbClr val="003F82"/>
                </a:solidFill>
              </a:rPr>
              <a:t>and the persons in the base set </a:t>
            </a:r>
            <a:r>
              <a:rPr lang="en-US" sz="2000" i="1" dirty="0" err="1" smtClean="0">
                <a:solidFill>
                  <a:srgbClr val="003F82"/>
                </a:solidFill>
              </a:rPr>
              <a:t>Cb</a:t>
            </a:r>
            <a:r>
              <a:rPr lang="en-US" sz="2000" dirty="0" smtClean="0">
                <a:solidFill>
                  <a:srgbClr val="003F82"/>
                </a:solidFill>
              </a:rPr>
              <a:t> should </a:t>
            </a:r>
            <a:r>
              <a:rPr lang="en-US" sz="2000" dirty="0">
                <a:solidFill>
                  <a:srgbClr val="003F82"/>
                </a:solidFill>
              </a:rPr>
              <a:t>have similar volume sizes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" y="1969731"/>
            <a:ext cx="4875755" cy="85022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55" y="1891331"/>
            <a:ext cx="1441572" cy="132624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771" y="1891331"/>
            <a:ext cx="1609950" cy="13583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72520" y="1564154"/>
            <a:ext cx="2256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Pure </a:t>
            </a:r>
            <a:r>
              <a:rPr lang="en-US" b="1" dirty="0" err="1" smtClean="0">
                <a:solidFill>
                  <a:srgbClr val="003F82"/>
                </a:solidFill>
              </a:rPr>
              <a:t>softmax</a:t>
            </a:r>
            <a:r>
              <a:rPr lang="en-US" b="1" dirty="0" smtClean="0">
                <a:solidFill>
                  <a:srgbClr val="003F82"/>
                </a:solidFill>
              </a:rPr>
              <a:t> </a:t>
            </a:r>
            <a:r>
              <a:rPr lang="mr-IN" b="1" dirty="0">
                <a:solidFill>
                  <a:srgbClr val="003F82"/>
                </a:solidFill>
              </a:rPr>
              <a:t>(λ</a:t>
            </a:r>
            <a:r>
              <a:rPr lang="mr-IN" b="1" dirty="0" smtClean="0">
                <a:solidFill>
                  <a:srgbClr val="003F82"/>
                </a:solidFill>
              </a:rPr>
              <a:t>=</a:t>
            </a:r>
            <a:r>
              <a:rPr lang="en-US" b="1" dirty="0" smtClean="0">
                <a:solidFill>
                  <a:srgbClr val="003F82"/>
                </a:solidFill>
              </a:rPr>
              <a:t>0</a:t>
            </a:r>
            <a:r>
              <a:rPr lang="mr-IN" b="1" dirty="0" smtClean="0">
                <a:solidFill>
                  <a:srgbClr val="003F82"/>
                </a:solidFill>
              </a:rPr>
              <a:t>)</a:t>
            </a:r>
            <a:endParaRPr lang="mr-IN" b="1" dirty="0">
              <a:solidFill>
                <a:srgbClr val="003F8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02751" y="1564154"/>
            <a:ext cx="2051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Center loss </a:t>
            </a:r>
            <a:r>
              <a:rPr lang="mr-IN" b="1" dirty="0">
                <a:solidFill>
                  <a:srgbClr val="003F82"/>
                </a:solidFill>
              </a:rPr>
              <a:t>(λ=1</a:t>
            </a:r>
            <a:r>
              <a:rPr lang="mr-IN" b="1" dirty="0" smtClean="0">
                <a:solidFill>
                  <a:srgbClr val="003F82"/>
                </a:solidFill>
              </a:rPr>
              <a:t>)</a:t>
            </a:r>
            <a:endParaRPr lang="mr-IN" b="1" dirty="0">
              <a:solidFill>
                <a:srgbClr val="003F82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349" y="4606896"/>
            <a:ext cx="5284037" cy="656855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771" y="5441949"/>
            <a:ext cx="2328084" cy="7651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60338" y="3909984"/>
            <a:ext cx="4143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F82"/>
                </a:solidFill>
              </a:rPr>
              <a:t>Relationship between the norm of </a:t>
            </a:r>
            <a:r>
              <a:rPr lang="en-US" b="1" dirty="0" err="1">
                <a:solidFill>
                  <a:srgbClr val="003F82"/>
                </a:solidFill>
              </a:rPr>
              <a:t>w</a:t>
            </a:r>
            <a:r>
              <a:rPr lang="en-US" i="1" dirty="0" err="1">
                <a:solidFill>
                  <a:srgbClr val="003F82"/>
                </a:solidFill>
              </a:rPr>
              <a:t>k</a:t>
            </a:r>
            <a:r>
              <a:rPr lang="en-US" dirty="0">
                <a:solidFill>
                  <a:srgbClr val="003F82"/>
                </a:solidFill>
              </a:rPr>
              <a:t> and the </a:t>
            </a:r>
            <a:r>
              <a:rPr lang="en-US" dirty="0" smtClean="0">
                <a:solidFill>
                  <a:srgbClr val="003F82"/>
                </a:solidFill>
              </a:rPr>
              <a:t>volume </a:t>
            </a:r>
            <a:r>
              <a:rPr lang="en-US" dirty="0">
                <a:solidFill>
                  <a:srgbClr val="003F82"/>
                </a:solidFill>
              </a:rPr>
              <a:t>size of the </a:t>
            </a:r>
            <a:r>
              <a:rPr lang="en-US" i="1" dirty="0" err="1" smtClean="0">
                <a:solidFill>
                  <a:srgbClr val="003F82"/>
                </a:solidFill>
              </a:rPr>
              <a:t>k</a:t>
            </a:r>
            <a:r>
              <a:rPr lang="en-US" dirty="0" err="1" smtClean="0">
                <a:solidFill>
                  <a:srgbClr val="003F82"/>
                </a:solidFill>
              </a:rPr>
              <a:t>th</a:t>
            </a:r>
            <a:r>
              <a:rPr lang="en-US" dirty="0" smtClean="0">
                <a:solidFill>
                  <a:srgbClr val="003F82"/>
                </a:solidFill>
              </a:rPr>
              <a:t> </a:t>
            </a:r>
            <a:r>
              <a:rPr lang="en-US" dirty="0">
                <a:solidFill>
                  <a:srgbClr val="003F82"/>
                </a:solidFill>
              </a:rPr>
              <a:t>class </a:t>
            </a: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99" y="4461064"/>
            <a:ext cx="3007411" cy="1793151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88" y="6073965"/>
            <a:ext cx="3332155" cy="2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Loss functions (3). Pair training strategy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30577" y="1347805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Contrastive loss in DeepID2</a:t>
            </a:r>
            <a:r>
              <a:rPr lang="en-US" sz="2000" dirty="0" smtClean="0">
                <a:solidFill>
                  <a:srgbClr val="003F82"/>
                </a:solidFill>
              </a:rPr>
              <a:t> [Sun et al, NIPS 2014]</a:t>
            </a:r>
            <a:endParaRPr lang="en-US" sz="2000" b="1" dirty="0" smtClean="0">
              <a:solidFill>
                <a:srgbClr val="003F82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5281" y="3401386"/>
            <a:ext cx="9144000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Triplet loss in </a:t>
            </a:r>
            <a:r>
              <a:rPr lang="en-US" sz="2000" b="1" dirty="0" err="1" smtClean="0">
                <a:solidFill>
                  <a:srgbClr val="003F82"/>
                </a:solidFill>
              </a:rPr>
              <a:t>FaceNet</a:t>
            </a:r>
            <a:r>
              <a:rPr lang="en-US" sz="2000" b="1" dirty="0" smtClean="0">
                <a:solidFill>
                  <a:srgbClr val="003F82"/>
                </a:solidFill>
              </a:rPr>
              <a:t> </a:t>
            </a:r>
            <a:r>
              <a:rPr lang="en-US" sz="2000" dirty="0" smtClean="0">
                <a:solidFill>
                  <a:srgbClr val="003F82"/>
                </a:solidFill>
              </a:rPr>
              <a:t>[</a:t>
            </a:r>
            <a:r>
              <a:rPr lang="en-US" sz="2000" dirty="0" err="1">
                <a:solidFill>
                  <a:srgbClr val="003F82"/>
                </a:solidFill>
              </a:rPr>
              <a:t>Schroff</a:t>
            </a:r>
            <a:r>
              <a:rPr lang="en-US" sz="2000" dirty="0">
                <a:solidFill>
                  <a:srgbClr val="003F82"/>
                </a:solidFill>
              </a:rPr>
              <a:t> </a:t>
            </a:r>
            <a:r>
              <a:rPr lang="en-US" sz="2000" dirty="0" smtClean="0">
                <a:solidFill>
                  <a:srgbClr val="003F82"/>
                </a:solidFill>
              </a:rPr>
              <a:t>et </a:t>
            </a:r>
            <a:r>
              <a:rPr lang="en-US" sz="2000" dirty="0">
                <a:solidFill>
                  <a:srgbClr val="003F82"/>
                </a:solidFill>
              </a:rPr>
              <a:t>al, </a:t>
            </a:r>
            <a:r>
              <a:rPr lang="en-US" sz="2000" dirty="0" smtClean="0">
                <a:solidFill>
                  <a:srgbClr val="003F82"/>
                </a:solidFill>
              </a:rPr>
              <a:t>CVPR 2015]</a:t>
            </a:r>
            <a:r>
              <a:rPr lang="en-US" sz="2000" dirty="0">
                <a:solidFill>
                  <a:srgbClr val="003F82"/>
                </a:solidFill>
              </a:rPr>
              <a:t>: an image </a:t>
            </a:r>
            <a:r>
              <a:rPr lang="en-US" sz="2000" dirty="0" smtClean="0">
                <a:solidFill>
                  <a:srgbClr val="003F82"/>
                </a:solidFill>
              </a:rPr>
              <a:t>(anchor, a) of </a:t>
            </a:r>
            <a:r>
              <a:rPr lang="en-US" sz="2000" dirty="0">
                <a:solidFill>
                  <a:srgbClr val="003F82"/>
                </a:solidFill>
              </a:rPr>
              <a:t>a specific person </a:t>
            </a:r>
            <a:r>
              <a:rPr lang="en-US" sz="2000" dirty="0" smtClean="0">
                <a:solidFill>
                  <a:srgbClr val="003F82"/>
                </a:solidFill>
              </a:rPr>
              <a:t>should be closer </a:t>
            </a:r>
            <a:r>
              <a:rPr lang="en-US" sz="2000" dirty="0">
                <a:solidFill>
                  <a:srgbClr val="003F82"/>
                </a:solidFill>
              </a:rPr>
              <a:t>to all other images </a:t>
            </a:r>
            <a:r>
              <a:rPr lang="en-US" sz="2000" dirty="0" smtClean="0">
                <a:solidFill>
                  <a:srgbClr val="003F82"/>
                </a:solidFill>
              </a:rPr>
              <a:t>(positive, p) </a:t>
            </a:r>
            <a:r>
              <a:rPr lang="en-US" sz="2000" dirty="0">
                <a:solidFill>
                  <a:srgbClr val="003F82"/>
                </a:solidFill>
              </a:rPr>
              <a:t>of the same person than it is to any image </a:t>
            </a:r>
            <a:r>
              <a:rPr lang="en-US" sz="2000" dirty="0" smtClean="0">
                <a:solidFill>
                  <a:srgbClr val="003F82"/>
                </a:solidFill>
              </a:rPr>
              <a:t>(negative, n) </a:t>
            </a:r>
            <a:r>
              <a:rPr lang="en-US" sz="2000" dirty="0">
                <a:solidFill>
                  <a:srgbClr val="003F82"/>
                </a:solidFill>
              </a:rPr>
              <a:t>of any other person 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7" y="4385685"/>
            <a:ext cx="5523569" cy="84341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078" y="5085995"/>
            <a:ext cx="4533900" cy="11811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3395" y="1788524"/>
            <a:ext cx="345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Identification phase (</a:t>
            </a:r>
            <a:r>
              <a:rPr lang="en-US" b="1" dirty="0" err="1" smtClean="0">
                <a:solidFill>
                  <a:srgbClr val="003F82"/>
                </a:solidFill>
              </a:rPr>
              <a:t>softmax</a:t>
            </a:r>
            <a:r>
              <a:rPr lang="en-US" b="1" dirty="0">
                <a:solidFill>
                  <a:srgbClr val="003F82"/>
                </a:solidFill>
              </a:rPr>
              <a:t>)</a:t>
            </a:r>
            <a:endParaRPr lang="mr-IN" b="1" dirty="0">
              <a:solidFill>
                <a:srgbClr val="003F8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66654" y="1788524"/>
            <a:ext cx="217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Verification phase</a:t>
            </a:r>
            <a:endParaRPr lang="mr-IN" b="1" dirty="0">
              <a:solidFill>
                <a:srgbClr val="003F82"/>
              </a:solidFill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703" y="2157855"/>
            <a:ext cx="4341897" cy="832071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525" y="2221356"/>
            <a:ext cx="1530350" cy="7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0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Loss functions (4). 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Angular and cosine margin based loss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2859" y="1401533"/>
            <a:ext cx="9144000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Sphere loss </a:t>
            </a:r>
            <a:r>
              <a:rPr lang="en-US" sz="2000" dirty="0" smtClean="0">
                <a:solidFill>
                  <a:srgbClr val="003F82"/>
                </a:solidFill>
              </a:rPr>
              <a:t>[Liu et al, CVPR 2017] 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Cosine loss in </a:t>
            </a:r>
            <a:r>
              <a:rPr lang="en-US" sz="2000" b="1" dirty="0" err="1" smtClean="0">
                <a:solidFill>
                  <a:srgbClr val="003F82"/>
                </a:solidFill>
              </a:rPr>
              <a:t>FaceCNN</a:t>
            </a:r>
            <a:r>
              <a:rPr lang="en-US" sz="2000" b="1" dirty="0" smtClean="0">
                <a:solidFill>
                  <a:srgbClr val="003F82"/>
                </a:solidFill>
              </a:rPr>
              <a:t> </a:t>
            </a:r>
            <a:r>
              <a:rPr lang="en-US" sz="2000" dirty="0" smtClean="0">
                <a:solidFill>
                  <a:srgbClr val="003F82"/>
                </a:solidFill>
              </a:rPr>
              <a:t>[Wang </a:t>
            </a:r>
            <a:r>
              <a:rPr lang="en-US" sz="2000" dirty="0">
                <a:solidFill>
                  <a:srgbClr val="003F82"/>
                </a:solidFill>
              </a:rPr>
              <a:t>et al, CVPR </a:t>
            </a:r>
            <a:r>
              <a:rPr lang="en-US" sz="2000" dirty="0" smtClean="0">
                <a:solidFill>
                  <a:srgbClr val="003F82"/>
                </a:solidFill>
              </a:rPr>
              <a:t>2018] </a:t>
            </a:r>
            <a:endParaRPr lang="en-US" sz="2000" b="1" dirty="0" smtClean="0">
              <a:solidFill>
                <a:srgbClr val="003F82"/>
              </a:solidFill>
            </a:endParaRPr>
          </a:p>
          <a:p>
            <a:pPr marL="285736" indent="-285736">
              <a:buFont typeface="Arial"/>
              <a:buChar char="•"/>
            </a:pPr>
            <a:r>
              <a:rPr lang="en-US" sz="2000" b="1" dirty="0" err="1" smtClean="0">
                <a:solidFill>
                  <a:srgbClr val="003F82"/>
                </a:solidFill>
              </a:rPr>
              <a:t>ArcFace</a:t>
            </a:r>
            <a:r>
              <a:rPr lang="en-US" sz="2000" b="1" dirty="0" smtClean="0">
                <a:solidFill>
                  <a:srgbClr val="003F82"/>
                </a:solidFill>
              </a:rPr>
              <a:t> </a:t>
            </a:r>
            <a:r>
              <a:rPr lang="en-US" sz="2000" dirty="0" smtClean="0">
                <a:solidFill>
                  <a:srgbClr val="003F82"/>
                </a:solidFill>
              </a:rPr>
              <a:t>[Deng et al, </a:t>
            </a:r>
            <a:r>
              <a:rPr lang="en-US" sz="2000" dirty="0">
                <a:solidFill>
                  <a:srgbClr val="003F82"/>
                </a:solidFill>
              </a:rPr>
              <a:t>2018</a:t>
            </a:r>
            <a:r>
              <a:rPr lang="en-US" sz="2000" dirty="0" smtClean="0">
                <a:solidFill>
                  <a:srgbClr val="003F82"/>
                </a:solidFill>
              </a:rPr>
              <a:t>], </a:t>
            </a:r>
            <a:r>
              <a:rPr lang="en-US" sz="2000" dirty="0" smtClean="0">
                <a:solidFill>
                  <a:srgbClr val="003F82"/>
                </a:solidFill>
                <a:hlinkClick r:id="rId3"/>
              </a:rPr>
              <a:t>https://github.com/AIInAi/tf-insightface</a:t>
            </a:r>
            <a:endParaRPr lang="en-US" sz="2000" dirty="0">
              <a:solidFill>
                <a:srgbClr val="003F8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824" y="3082219"/>
            <a:ext cx="39084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err="1" smtClean="0">
                <a:solidFill>
                  <a:srgbClr val="003F82"/>
                </a:solidFill>
              </a:rPr>
              <a:t>θ</a:t>
            </a:r>
            <a:r>
              <a:rPr lang="de-DE" i="1" baseline="-25000" dirty="0" smtClean="0">
                <a:solidFill>
                  <a:srgbClr val="003F82"/>
                </a:solidFill>
              </a:rPr>
              <a:t>i</a:t>
            </a:r>
            <a:r>
              <a:rPr lang="en-US" dirty="0" smtClean="0">
                <a:solidFill>
                  <a:srgbClr val="003F82"/>
                </a:solidFill>
              </a:rPr>
              <a:t> </a:t>
            </a:r>
            <a:r>
              <a:rPr lang="en-US" dirty="0">
                <a:solidFill>
                  <a:srgbClr val="003F82"/>
                </a:solidFill>
              </a:rPr>
              <a:t>is the angle between </a:t>
            </a:r>
            <a:r>
              <a:rPr lang="en-US" b="1" dirty="0" smtClean="0">
                <a:solidFill>
                  <a:srgbClr val="003F82"/>
                </a:solidFill>
              </a:rPr>
              <a:t>W</a:t>
            </a:r>
            <a:r>
              <a:rPr lang="de-DE" i="1" baseline="-25000" dirty="0">
                <a:solidFill>
                  <a:srgbClr val="003F82"/>
                </a:solidFill>
              </a:rPr>
              <a:t>i</a:t>
            </a:r>
            <a:r>
              <a:rPr lang="en-US" dirty="0" smtClean="0">
                <a:solidFill>
                  <a:srgbClr val="003F82"/>
                </a:solidFill>
              </a:rPr>
              <a:t> </a:t>
            </a:r>
            <a:r>
              <a:rPr lang="en-US" dirty="0">
                <a:solidFill>
                  <a:srgbClr val="003F82"/>
                </a:solidFill>
              </a:rPr>
              <a:t>and </a:t>
            </a:r>
            <a:r>
              <a:rPr lang="en-US" b="1" i="1" dirty="0">
                <a:solidFill>
                  <a:srgbClr val="003F82"/>
                </a:solidFill>
              </a:rPr>
              <a:t>x</a:t>
            </a:r>
            <a:r>
              <a:rPr lang="en-US" dirty="0">
                <a:solidFill>
                  <a:srgbClr val="003F82"/>
                </a:solidFill>
              </a:rPr>
              <a:t>. </a:t>
            </a:r>
            <a:endParaRPr lang="en-US" dirty="0" smtClean="0">
              <a:solidFill>
                <a:srgbClr val="003F8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3F82"/>
                </a:solidFill>
              </a:rPr>
              <a:t>Parameter </a:t>
            </a:r>
            <a:r>
              <a:rPr lang="en-US" i="1" dirty="0">
                <a:solidFill>
                  <a:srgbClr val="003F82"/>
                </a:solidFill>
              </a:rPr>
              <a:t>m&gt;1</a:t>
            </a:r>
            <a:r>
              <a:rPr lang="en-US" dirty="0">
                <a:solidFill>
                  <a:srgbClr val="003F82"/>
                </a:solidFill>
              </a:rPr>
              <a:t> </a:t>
            </a:r>
            <a:r>
              <a:rPr lang="en-US" dirty="0" smtClean="0">
                <a:solidFill>
                  <a:srgbClr val="003F82"/>
                </a:solidFill>
              </a:rPr>
              <a:t>in </a:t>
            </a:r>
            <a:r>
              <a:rPr lang="en-US" dirty="0" err="1" smtClean="0">
                <a:solidFill>
                  <a:srgbClr val="003F82"/>
                </a:solidFill>
              </a:rPr>
              <a:t>SpehereFace</a:t>
            </a:r>
            <a:r>
              <a:rPr lang="en-US" dirty="0" smtClean="0">
                <a:solidFill>
                  <a:srgbClr val="003F82"/>
                </a:solidFill>
              </a:rPr>
              <a:t> requires </a:t>
            </a:r>
            <a:r>
              <a:rPr lang="de-DE" dirty="0">
                <a:solidFill>
                  <a:srgbClr val="003F82"/>
                </a:solidFill>
              </a:rPr>
              <a:t>cos(</a:t>
            </a:r>
            <a:r>
              <a:rPr lang="de-DE" i="1" dirty="0" smtClean="0">
                <a:solidFill>
                  <a:srgbClr val="003F82"/>
                </a:solidFill>
              </a:rPr>
              <a:t>m</a:t>
            </a:r>
            <a:r>
              <a:rPr lang="de-DE" dirty="0" smtClean="0">
                <a:solidFill>
                  <a:srgbClr val="003F82"/>
                </a:solidFill>
              </a:rPr>
              <a:t> </a:t>
            </a:r>
            <a:r>
              <a:rPr lang="de-DE" i="1" dirty="0" smtClean="0">
                <a:solidFill>
                  <a:srgbClr val="003F82"/>
                </a:solidFill>
              </a:rPr>
              <a:t>θ</a:t>
            </a:r>
            <a:r>
              <a:rPr lang="de-DE" baseline="-25000" dirty="0" smtClean="0">
                <a:solidFill>
                  <a:srgbClr val="003F82"/>
                </a:solidFill>
              </a:rPr>
              <a:t>1</a:t>
            </a:r>
            <a:r>
              <a:rPr lang="de-DE" dirty="0" smtClean="0">
                <a:solidFill>
                  <a:srgbClr val="003F82"/>
                </a:solidFill>
              </a:rPr>
              <a:t>) </a:t>
            </a:r>
            <a:r>
              <a:rPr lang="de-DE" dirty="0">
                <a:solidFill>
                  <a:srgbClr val="003F82"/>
                </a:solidFill>
              </a:rPr>
              <a:t>&gt; cos(</a:t>
            </a:r>
            <a:r>
              <a:rPr lang="de-DE" i="1" dirty="0" smtClean="0">
                <a:solidFill>
                  <a:srgbClr val="003F82"/>
                </a:solidFill>
              </a:rPr>
              <a:t>θ</a:t>
            </a:r>
            <a:r>
              <a:rPr lang="de-DE" baseline="-25000" dirty="0" smtClean="0">
                <a:solidFill>
                  <a:srgbClr val="003F82"/>
                </a:solidFill>
              </a:rPr>
              <a:t>2</a:t>
            </a:r>
            <a:r>
              <a:rPr lang="de-DE" dirty="0" smtClean="0">
                <a:solidFill>
                  <a:srgbClr val="003F82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3F82"/>
                </a:solidFill>
              </a:rPr>
              <a:t>m </a:t>
            </a:r>
            <a:r>
              <a:rPr lang="de-DE" dirty="0" err="1" smtClean="0">
                <a:solidFill>
                  <a:srgbClr val="003F82"/>
                </a:solidFill>
              </a:rPr>
              <a:t>is</a:t>
            </a:r>
            <a:r>
              <a:rPr lang="de-DE" dirty="0" smtClean="0">
                <a:solidFill>
                  <a:srgbClr val="003F82"/>
                </a:solidFill>
              </a:rPr>
              <a:t> a </a:t>
            </a:r>
            <a:r>
              <a:rPr lang="de-DE" dirty="0" err="1" smtClean="0">
                <a:solidFill>
                  <a:srgbClr val="003F82"/>
                </a:solidFill>
              </a:rPr>
              <a:t>margin</a:t>
            </a:r>
            <a:r>
              <a:rPr lang="de-DE" dirty="0" smtClean="0">
                <a:solidFill>
                  <a:srgbClr val="003F82"/>
                </a:solidFill>
              </a:rPr>
              <a:t> in </a:t>
            </a:r>
            <a:r>
              <a:rPr lang="de-DE" dirty="0" err="1" smtClean="0">
                <a:solidFill>
                  <a:srgbClr val="003F82"/>
                </a:solidFill>
              </a:rPr>
              <a:t>ArcFace</a:t>
            </a:r>
            <a:r>
              <a:rPr lang="de-DE" dirty="0" smtClean="0">
                <a:solidFill>
                  <a:srgbClr val="003F82"/>
                </a:solidFill>
              </a:rPr>
              <a:t>/</a:t>
            </a:r>
            <a:r>
              <a:rPr lang="de-DE" smtClean="0">
                <a:solidFill>
                  <a:srgbClr val="003F82"/>
                </a:solidFill>
              </a:rPr>
              <a:t>CosineFace</a:t>
            </a:r>
            <a:r>
              <a:rPr lang="de-DE" dirty="0" smtClean="0">
                <a:solidFill>
                  <a:srgbClr val="003F82"/>
                </a:solidFill>
              </a:rPr>
              <a:t> </a:t>
            </a:r>
            <a:endParaRPr lang="en-US" i="1" dirty="0">
              <a:solidFill>
                <a:srgbClr val="003F82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9" y="2898776"/>
            <a:ext cx="4406900" cy="17907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58659" y="2529444"/>
            <a:ext cx="349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Example: binary classification</a:t>
            </a:r>
            <a:endParaRPr lang="mr-IN" b="1" dirty="0">
              <a:solidFill>
                <a:srgbClr val="003F82"/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4689474"/>
            <a:ext cx="5889629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Normalization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2859" y="1401533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Normalize input image</a:t>
            </a:r>
            <a:r>
              <a:rPr lang="en-US" sz="2000" dirty="0" smtClean="0">
                <a:solidFill>
                  <a:srgbClr val="003F82"/>
                </a:solidFill>
              </a:rPr>
              <a:t> </a:t>
            </a:r>
            <a:endParaRPr lang="en-US" sz="2000" dirty="0" smtClean="0">
              <a:solidFill>
                <a:srgbClr val="003F8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27124" y="1801638"/>
            <a:ext cx="739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3F82"/>
                </a:solidFill>
              </a:rPr>
              <a:t>FaceNet</a:t>
            </a:r>
            <a:r>
              <a:rPr lang="en-US" b="1" dirty="0" smtClean="0">
                <a:solidFill>
                  <a:srgbClr val="003F82"/>
                </a:solidFill>
              </a:rPr>
              <a:t> (</a:t>
            </a:r>
            <a:r>
              <a:rPr lang="en-US" b="1" dirty="0" err="1" smtClean="0">
                <a:solidFill>
                  <a:srgbClr val="003F82"/>
                </a:solidFill>
              </a:rPr>
              <a:t>InceptionResNet</a:t>
            </a:r>
            <a:r>
              <a:rPr lang="en-US" b="1" dirty="0">
                <a:solidFill>
                  <a:srgbClr val="003F82"/>
                </a:solidFill>
              </a:rPr>
              <a:t>), </a:t>
            </a:r>
            <a:r>
              <a:rPr lang="en-US" dirty="0">
                <a:solidFill>
                  <a:srgbClr val="003F82"/>
                </a:solidFill>
              </a:rPr>
              <a:t>https://</a:t>
            </a:r>
            <a:r>
              <a:rPr lang="en-US" dirty="0" err="1">
                <a:solidFill>
                  <a:srgbClr val="003F82"/>
                </a:solidFill>
              </a:rPr>
              <a:t>github.com</a:t>
            </a:r>
            <a:r>
              <a:rPr lang="en-US" dirty="0">
                <a:solidFill>
                  <a:srgbClr val="003F82"/>
                </a:solidFill>
              </a:rPr>
              <a:t>/</a:t>
            </a:r>
            <a:r>
              <a:rPr lang="en-US" dirty="0" err="1">
                <a:solidFill>
                  <a:srgbClr val="003F82"/>
                </a:solidFill>
              </a:rPr>
              <a:t>davidsandberg</a:t>
            </a:r>
            <a:r>
              <a:rPr lang="en-US" dirty="0">
                <a:solidFill>
                  <a:srgbClr val="003F82"/>
                </a:solidFill>
              </a:rPr>
              <a:t>/</a:t>
            </a:r>
            <a:r>
              <a:rPr lang="en-US" dirty="0" err="1">
                <a:solidFill>
                  <a:srgbClr val="003F82"/>
                </a:solidFill>
              </a:rPr>
              <a:t>facenet</a:t>
            </a:r>
            <a:endParaRPr lang="mr-IN" dirty="0">
              <a:solidFill>
                <a:srgbClr val="003F8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32824"/>
              </p:ext>
            </p:extLst>
          </p:nvPr>
        </p:nvGraphicFramePr>
        <p:xfrm>
          <a:off x="255589" y="2259236"/>
          <a:ext cx="8650286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6411"/>
                <a:gridCol w="3063875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normalization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LFW Rank-1 accuracy (%)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rgbClr val="003F82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Prewhiten</a:t>
                      </a:r>
                      <a:r>
                        <a:rPr lang="en-US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: (image-mean(image))/max(</a:t>
                      </a:r>
                      <a:r>
                        <a:rPr lang="en-US" dirty="0" err="1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std</a:t>
                      </a:r>
                      <a:r>
                        <a:rPr lang="en-US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(image),</a:t>
                      </a:r>
                      <a:r>
                        <a:rPr lang="en-US" dirty="0" err="1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lang="en-US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ru-RU" dirty="0">
                        <a:solidFill>
                          <a:srgbClr val="003F82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F82"/>
                          </a:solidFill>
                        </a:rPr>
                        <a:t>81.6%</a:t>
                      </a:r>
                      <a:endParaRPr lang="ru-RU" dirty="0">
                        <a:solidFill>
                          <a:srgbClr val="003F82"/>
                        </a:solidFill>
                      </a:endParaRPr>
                    </a:p>
                  </a:txBody>
                  <a:tcPr/>
                </a:tc>
              </a:tr>
              <a:tr h="318134">
                <a:tc>
                  <a:txBody>
                    <a:bodyPr/>
                    <a:lstStyle/>
                    <a:p>
                      <a:pPr marL="0" marR="0" indent="0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003F82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Fixed</a:t>
                      </a:r>
                      <a:r>
                        <a:rPr lang="en-US" baseline="0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rgbClr val="003F82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image</a:t>
                      </a:r>
                      <a:r>
                        <a:rPr lang="en-US" baseline="0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standardization: (image-</a:t>
                      </a:r>
                      <a:r>
                        <a:rPr lang="en-US" sz="1800" kern="1200" dirty="0" smtClean="0">
                          <a:solidFill>
                            <a:srgbClr val="003F82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127.5</a:t>
                      </a:r>
                      <a:r>
                        <a:rPr lang="en-US" dirty="0" smtClean="0">
                          <a:solidFill>
                            <a:srgbClr val="003F82"/>
                          </a:solidFill>
                          <a:latin typeface="Arial"/>
                          <a:cs typeface="Arial"/>
                        </a:rPr>
                        <a:t>)/128</a:t>
                      </a:r>
                      <a:endParaRPr lang="ru-RU" dirty="0" smtClean="0">
                        <a:solidFill>
                          <a:srgbClr val="003F82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F82"/>
                          </a:solidFill>
                        </a:rPr>
                        <a:t>95.5%</a:t>
                      </a:r>
                      <a:endParaRPr lang="ru-RU" dirty="0">
                        <a:solidFill>
                          <a:srgbClr val="003F8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0634" y="3570058"/>
            <a:ext cx="9144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3F82"/>
                </a:solidFill>
              </a:rPr>
              <a:t>Normalize features</a:t>
            </a:r>
            <a:endParaRPr lang="en-US" sz="2000" dirty="0" smtClean="0">
              <a:solidFill>
                <a:srgbClr val="003F82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8" y="4460874"/>
            <a:ext cx="8270875" cy="1571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81149" y="4013581"/>
            <a:ext cx="645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F82"/>
                </a:solidFill>
              </a:rPr>
              <a:t>Results of video-based face verification, IJB-A dataset 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55785" y="6132328"/>
            <a:ext cx="7385173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 smtClean="0">
                <a:solidFill>
                  <a:srgbClr val="003F82"/>
                </a:solidFill>
              </a:rPr>
              <a:t>[</a:t>
            </a:r>
            <a:r>
              <a:rPr lang="en-US" sz="1600" dirty="0" err="1" smtClean="0">
                <a:solidFill>
                  <a:srgbClr val="003F82"/>
                </a:solidFill>
              </a:rPr>
              <a:t>Sokolova</a:t>
            </a:r>
            <a:r>
              <a:rPr lang="en-US" sz="1600" dirty="0" smtClean="0">
                <a:solidFill>
                  <a:srgbClr val="003F82"/>
                </a:solidFill>
              </a:rPr>
              <a:t>, </a:t>
            </a:r>
            <a:r>
              <a:rPr lang="en-US" sz="1600" dirty="0" err="1" smtClean="0">
                <a:solidFill>
                  <a:srgbClr val="003F82"/>
                </a:solidFill>
              </a:rPr>
              <a:t>Kharchevnikova</a:t>
            </a:r>
            <a:r>
              <a:rPr lang="en-US" sz="1600" dirty="0" smtClean="0">
                <a:solidFill>
                  <a:srgbClr val="003F82"/>
                </a:solidFill>
              </a:rPr>
              <a:t>, </a:t>
            </a:r>
            <a:r>
              <a:rPr lang="en-US" sz="1600" dirty="0" err="1" smtClean="0">
                <a:solidFill>
                  <a:srgbClr val="003F82"/>
                </a:solidFill>
              </a:rPr>
              <a:t>Savchenko</a:t>
            </a:r>
            <a:r>
              <a:rPr lang="en-US" sz="1600" dirty="0" smtClean="0">
                <a:solidFill>
                  <a:srgbClr val="003F82"/>
                </a:solidFill>
              </a:rPr>
              <a:t>, Proc. of AIST 2017, LNCS]</a:t>
            </a:r>
            <a:endParaRPr lang="en-US" sz="16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9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Maximum Likelihood of distances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91942" y="2217141"/>
            <a:ext cx="8766744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KL divergence </a:t>
            </a:r>
            <a:r>
              <a:rPr lang="en-US" sz="2000" b="1" dirty="0" smtClean="0">
                <a:solidFill>
                  <a:srgbClr val="003F82"/>
                </a:solidFill>
              </a:rPr>
              <a:t>is asymptotically distributed as non-central chi-squared, normal approximation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58" y="1316222"/>
            <a:ext cx="6463507" cy="92600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672" y="2925023"/>
            <a:ext cx="4294528" cy="724873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08" y="3996380"/>
            <a:ext cx="6111708" cy="1326884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55785" y="6132328"/>
            <a:ext cx="7385173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 smtClean="0">
                <a:solidFill>
                  <a:srgbClr val="003F82"/>
                </a:solidFill>
              </a:rPr>
              <a:t>[</a:t>
            </a:r>
            <a:r>
              <a:rPr lang="en-US" sz="1600" dirty="0" err="1" smtClean="0">
                <a:solidFill>
                  <a:srgbClr val="003F82"/>
                </a:solidFill>
              </a:rPr>
              <a:t>Savchenko</a:t>
            </a:r>
            <a:r>
              <a:rPr lang="en-US" sz="1600" dirty="0" smtClean="0">
                <a:solidFill>
                  <a:srgbClr val="003F82"/>
                </a:solidFill>
              </a:rPr>
              <a:t>, </a:t>
            </a:r>
            <a:r>
              <a:rPr lang="en-US" sz="1600" dirty="0" err="1" smtClean="0">
                <a:solidFill>
                  <a:srgbClr val="003F82"/>
                </a:solidFill>
              </a:rPr>
              <a:t>Belova</a:t>
            </a:r>
            <a:r>
              <a:rPr lang="en-US" sz="1600" dirty="0" smtClean="0">
                <a:solidFill>
                  <a:srgbClr val="003F82"/>
                </a:solidFill>
              </a:rPr>
              <a:t>, Expert Systems with Applications 2018]</a:t>
            </a:r>
            <a:endParaRPr lang="en-US" sz="1600" dirty="0">
              <a:solidFill>
                <a:srgbClr val="003F82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3416278" y="3859132"/>
            <a:ext cx="1965371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Final criterion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55784" y="5323264"/>
            <a:ext cx="9002901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It can be considered as adding regularization term to the nearest neighbor (NN) rule</a:t>
            </a:r>
          </a:p>
        </p:txBody>
      </p:sp>
    </p:spTree>
    <p:extLst>
      <p:ext uri="{BB962C8B-B14F-4D97-AF65-F5344CB8AC3E}">
        <p14:creationId xmlns:p14="http://schemas.microsoft.com/office/powerpoint/2010/main" val="74518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Example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53" y="1982886"/>
            <a:ext cx="7843752" cy="2113919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747" y="4096805"/>
            <a:ext cx="5220192" cy="23182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9752" y="1320875"/>
            <a:ext cx="1831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F82"/>
                </a:solidFill>
              </a:rPr>
              <a:t>Probe (</a:t>
            </a:r>
            <a:r>
              <a:rPr lang="en-US" b="1" dirty="0" err="1">
                <a:solidFill>
                  <a:srgbClr val="003F82"/>
                </a:solidFill>
              </a:rPr>
              <a:t>SubjectId</a:t>
            </a:r>
            <a:r>
              <a:rPr lang="en-US" b="1" dirty="0">
                <a:solidFill>
                  <a:srgbClr val="003F82"/>
                </a:solidFill>
              </a:rPr>
              <a:t> 942)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49521" y="1320875"/>
            <a:ext cx="1983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F82"/>
                </a:solidFill>
              </a:rPr>
              <a:t>first NN (</a:t>
            </a:r>
            <a:r>
              <a:rPr lang="en-US" b="1" dirty="0" err="1">
                <a:solidFill>
                  <a:srgbClr val="003F82"/>
                </a:solidFill>
              </a:rPr>
              <a:t>SubjectId</a:t>
            </a:r>
            <a:r>
              <a:rPr lang="en-US" b="1" dirty="0">
                <a:solidFill>
                  <a:srgbClr val="003F82"/>
                </a:solidFill>
              </a:rPr>
              <a:t> 1001)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7880" y="1320875"/>
            <a:ext cx="2023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F82"/>
                </a:solidFill>
              </a:rPr>
              <a:t>second NN (</a:t>
            </a:r>
            <a:r>
              <a:rPr lang="en-US" b="1" dirty="0" err="1">
                <a:solidFill>
                  <a:srgbClr val="003F82"/>
                </a:solidFill>
              </a:rPr>
              <a:t>SubjectId</a:t>
            </a:r>
            <a:r>
              <a:rPr lang="en-US" b="1" dirty="0">
                <a:solidFill>
                  <a:srgbClr val="003F82"/>
                </a:solidFill>
              </a:rPr>
              <a:t> 1303)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61746" y="1320875"/>
            <a:ext cx="2352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Our result (</a:t>
            </a:r>
            <a:r>
              <a:rPr lang="en-US" b="1" dirty="0">
                <a:solidFill>
                  <a:srgbClr val="003F82"/>
                </a:solidFill>
              </a:rPr>
              <a:t>seventh </a:t>
            </a:r>
            <a:r>
              <a:rPr lang="en-US" b="1" dirty="0" smtClean="0">
                <a:solidFill>
                  <a:srgbClr val="003F82"/>
                </a:solidFill>
              </a:rPr>
              <a:t>NN, </a:t>
            </a:r>
            <a:r>
              <a:rPr lang="en-US" b="1" dirty="0" err="1">
                <a:solidFill>
                  <a:srgbClr val="003F82"/>
                </a:solidFill>
              </a:rPr>
              <a:t>SubjectId</a:t>
            </a:r>
            <a:r>
              <a:rPr lang="en-US" b="1" dirty="0">
                <a:solidFill>
                  <a:srgbClr val="003F82"/>
                </a:solidFill>
              </a:rPr>
              <a:t> 942) </a:t>
            </a:r>
          </a:p>
        </p:txBody>
      </p:sp>
    </p:spTree>
    <p:extLst>
      <p:ext uri="{BB962C8B-B14F-4D97-AF65-F5344CB8AC3E}">
        <p14:creationId xmlns:p14="http://schemas.microsoft.com/office/powerpoint/2010/main" val="309396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study: YTF/LFW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896197"/>
              </p:ext>
            </p:extLst>
          </p:nvPr>
        </p:nvGraphicFramePr>
        <p:xfrm>
          <a:off x="255589" y="1458231"/>
          <a:ext cx="4143375" cy="441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881401"/>
              </p:ext>
            </p:extLst>
          </p:nvPr>
        </p:nvGraphicFramePr>
        <p:xfrm>
          <a:off x="4572000" y="1458231"/>
          <a:ext cx="4364271" cy="441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1597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study: IJB-A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" y="1784598"/>
            <a:ext cx="8961455" cy="41178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22419" y="1275498"/>
            <a:ext cx="5393118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>
                <a:solidFill>
                  <a:srgbClr val="003F82"/>
                </a:solidFill>
              </a:rPr>
              <a:t>Rank-1 accuracy (%) in 1:N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4160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 smtClean="0">
                <a:solidFill>
                  <a:srgbClr val="003F82"/>
                </a:solidFill>
              </a:rPr>
              <a:t>Video-based age </a:t>
            </a:r>
            <a:r>
              <a:rPr lang="en-US" sz="3200" b="1" dirty="0">
                <a:solidFill>
                  <a:srgbClr val="003F82"/>
                </a:solidFill>
              </a:rPr>
              <a:t>and gender recognition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4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IMDB/Wiki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6065423"/>
            <a:ext cx="8633649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dirty="0" smtClean="0">
                <a:solidFill>
                  <a:srgbClr val="003F82"/>
                </a:solidFill>
              </a:rPr>
              <a:t>DEX</a:t>
            </a:r>
            <a:r>
              <a:rPr lang="en-US" dirty="0">
                <a:solidFill>
                  <a:srgbClr val="003F82"/>
                </a:solidFill>
              </a:rPr>
              <a:t>: Deep </a:t>
            </a:r>
            <a:r>
              <a:rPr lang="en-US" dirty="0" err="1">
                <a:solidFill>
                  <a:srgbClr val="003F82"/>
                </a:solidFill>
              </a:rPr>
              <a:t>EXpectation</a:t>
            </a:r>
            <a:r>
              <a:rPr lang="en-US" dirty="0">
                <a:solidFill>
                  <a:srgbClr val="003F82"/>
                </a:solidFill>
              </a:rPr>
              <a:t> of apparent age from a single </a:t>
            </a:r>
            <a:r>
              <a:rPr lang="en-US" dirty="0" smtClean="0">
                <a:solidFill>
                  <a:srgbClr val="003F82"/>
                </a:solidFill>
              </a:rPr>
              <a:t>image, 2015</a:t>
            </a:r>
            <a:endParaRPr lang="en-US" dirty="0">
              <a:solidFill>
                <a:srgbClr val="003F8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95" y="1297883"/>
            <a:ext cx="5443020" cy="2763541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4989"/>
            <a:ext cx="9144000" cy="1810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7270" y="4091377"/>
            <a:ext cx="140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F82"/>
                </a:solidFill>
              </a:rPr>
              <a:t>VGG16-Net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982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>
                <a:solidFill>
                  <a:srgbClr val="003F82"/>
                </a:solidFill>
              </a:rPr>
              <a:t>Tasks of facial analytics</a:t>
            </a:r>
            <a:endParaRPr lang="ru-RU" sz="3200" b="1" dirty="0">
              <a:solidFill>
                <a:srgbClr val="003F8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Our simple multi-output model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82139" y="6019642"/>
            <a:ext cx="8932520" cy="35393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1700" dirty="0">
                <a:solidFill>
                  <a:srgbClr val="003F82"/>
                </a:solidFill>
              </a:rPr>
              <a:t>https://</a:t>
            </a:r>
            <a:r>
              <a:rPr lang="en-US" sz="1700" dirty="0" err="1">
                <a:solidFill>
                  <a:srgbClr val="003F82"/>
                </a:solidFill>
              </a:rPr>
              <a:t>github.com</a:t>
            </a:r>
            <a:r>
              <a:rPr lang="en-US" sz="1700" dirty="0">
                <a:solidFill>
                  <a:srgbClr val="003F82"/>
                </a:solidFill>
              </a:rPr>
              <a:t>/HSE-</a:t>
            </a:r>
            <a:r>
              <a:rPr lang="en-US" sz="1700" dirty="0" err="1">
                <a:solidFill>
                  <a:srgbClr val="003F82"/>
                </a:solidFill>
              </a:rPr>
              <a:t>asavchenko</a:t>
            </a:r>
            <a:r>
              <a:rPr lang="en-US" sz="1700" dirty="0">
                <a:solidFill>
                  <a:srgbClr val="003F82"/>
                </a:solidFill>
              </a:rPr>
              <a:t>/</a:t>
            </a:r>
            <a:r>
              <a:rPr lang="en-US" sz="1700" dirty="0" err="1">
                <a:solidFill>
                  <a:srgbClr val="003F82"/>
                </a:solidFill>
              </a:rPr>
              <a:t>HSE_FaceRec_tf</a:t>
            </a:r>
            <a:r>
              <a:rPr lang="en-US" sz="1700" dirty="0">
                <a:solidFill>
                  <a:srgbClr val="003F82"/>
                </a:solidFill>
              </a:rPr>
              <a:t>/tree/master/</a:t>
            </a:r>
            <a:r>
              <a:rPr lang="en-US" sz="1700" dirty="0" err="1">
                <a:solidFill>
                  <a:srgbClr val="003F82"/>
                </a:solidFill>
              </a:rPr>
              <a:t>age_gender_identity</a:t>
            </a:r>
            <a:endParaRPr lang="en-US" sz="1700" dirty="0">
              <a:solidFill>
                <a:srgbClr val="003F82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79" y="1505980"/>
            <a:ext cx="4724400" cy="4191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98965" y="1331224"/>
            <a:ext cx="4326148" cy="193898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3F82"/>
                </a:solidFill>
              </a:rPr>
              <a:t>Train identity features for face identification (</a:t>
            </a:r>
            <a:r>
              <a:rPr lang="en-US" sz="2000" b="1" dirty="0" err="1" smtClean="0">
                <a:solidFill>
                  <a:srgbClr val="003F82"/>
                </a:solidFill>
              </a:rPr>
              <a:t>softmax</a:t>
            </a:r>
            <a:r>
              <a:rPr lang="en-US" sz="2000" b="1" dirty="0" smtClean="0">
                <a:solidFill>
                  <a:srgbClr val="003F82"/>
                </a:solidFill>
              </a:rPr>
              <a:t> loss, VGGFace2 dataset)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3F82"/>
                </a:solidFill>
              </a:rPr>
              <a:t>Train outputs by alternating batches of data with age and gender labels</a:t>
            </a:r>
            <a:endParaRPr lang="en-US" sz="2000" b="1" dirty="0">
              <a:solidFill>
                <a:srgbClr val="003F82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986" y="3986106"/>
            <a:ext cx="2402342" cy="14468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59" y="5538122"/>
            <a:ext cx="3937000" cy="3683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07037" y="3586001"/>
            <a:ext cx="1975291" cy="40010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Age prediction</a:t>
            </a:r>
            <a:endParaRPr lang="en-US" sz="2000" b="1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7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758590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err="1" smtClean="0">
                <a:solidFill>
                  <a:prstClr val="white"/>
                </a:solidFill>
                <a:latin typeface="Myriad Pro"/>
              </a:rPr>
              <a:t>Dempster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-Shafer theory for fusion of decisions for video frames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76264" y="1312275"/>
            <a:ext cx="8310535" cy="40010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1. Training. Estimate decision templates for each class label </a:t>
            </a:r>
            <a:r>
              <a:rPr lang="en-US" sz="2000" b="1" i="1" dirty="0" smtClean="0">
                <a:solidFill>
                  <a:srgbClr val="003F82"/>
                </a:solidFill>
              </a:rPr>
              <a:t>j</a:t>
            </a:r>
            <a:endParaRPr lang="en-US" sz="2000" b="1" i="1" dirty="0">
              <a:solidFill>
                <a:srgbClr val="003F8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78" y="1655878"/>
            <a:ext cx="2317171" cy="71078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479" y="2568398"/>
            <a:ext cx="3987800" cy="1625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479" y="4368168"/>
            <a:ext cx="3238500" cy="11938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479" y="5561968"/>
            <a:ext cx="1917700" cy="6477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2599" y="2365539"/>
            <a:ext cx="3457842" cy="10156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2. Inference. </a:t>
            </a:r>
          </a:p>
          <a:p>
            <a:r>
              <a:rPr lang="en-US" sz="2000" b="1" dirty="0" smtClean="0">
                <a:solidFill>
                  <a:srgbClr val="003F82"/>
                </a:solidFill>
              </a:rPr>
              <a:t>a) </a:t>
            </a:r>
            <a:r>
              <a:rPr lang="en-US" sz="2000" b="1" dirty="0">
                <a:solidFill>
                  <a:srgbClr val="003F82"/>
                </a:solidFill>
              </a:rPr>
              <a:t>Estimate the closeness of the frame to each </a:t>
            </a:r>
            <a:r>
              <a:rPr lang="en-US" sz="2000" b="1" dirty="0" smtClean="0">
                <a:solidFill>
                  <a:srgbClr val="003F82"/>
                </a:solidFill>
              </a:rPr>
              <a:t>class </a:t>
            </a:r>
            <a:r>
              <a:rPr lang="en-US" sz="2000" b="1" i="1" dirty="0" smtClean="0">
                <a:solidFill>
                  <a:srgbClr val="003F82"/>
                </a:solidFill>
              </a:rPr>
              <a:t>j</a:t>
            </a:r>
            <a:endParaRPr lang="en-US" sz="2000" b="1" i="1" dirty="0">
              <a:solidFill>
                <a:srgbClr val="003F8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2598" y="4368168"/>
            <a:ext cx="3664881" cy="40010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 smtClean="0">
                <a:solidFill>
                  <a:srgbClr val="003F82"/>
                </a:solidFill>
              </a:rPr>
              <a:t>b) Compute </a:t>
            </a:r>
            <a:r>
              <a:rPr lang="en-US" sz="2000" b="1" dirty="0" err="1" smtClean="0">
                <a:solidFill>
                  <a:srgbClr val="003F82"/>
                </a:solidFill>
              </a:rPr>
              <a:t>Dempster</a:t>
            </a:r>
            <a:r>
              <a:rPr lang="en-US" sz="2000" b="1" dirty="0" smtClean="0">
                <a:solidFill>
                  <a:srgbClr val="003F82"/>
                </a:solidFill>
              </a:rPr>
              <a:t> belief</a:t>
            </a:r>
            <a:endParaRPr lang="en-US" sz="2000" b="1" i="1" dirty="0">
              <a:solidFill>
                <a:srgbClr val="003F8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2599" y="5561968"/>
            <a:ext cx="3664880" cy="707882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1" dirty="0">
                <a:solidFill>
                  <a:srgbClr val="003F82"/>
                </a:solidFill>
              </a:rPr>
              <a:t>c</a:t>
            </a:r>
            <a:r>
              <a:rPr lang="en-US" sz="2000" b="1" dirty="0" smtClean="0">
                <a:solidFill>
                  <a:srgbClr val="003F82"/>
                </a:solidFill>
              </a:rPr>
              <a:t>) Final aggregation for all frames</a:t>
            </a:r>
            <a:endParaRPr lang="en-US" sz="2000" b="1" i="1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7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738209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results: Gender recognition accuracy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328040"/>
            <a:ext cx="7988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738209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results: Age recognition accuracy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354" y="1135188"/>
            <a:ext cx="5957514" cy="5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>
                <a:solidFill>
                  <a:srgbClr val="003F82"/>
                </a:solidFill>
              </a:rPr>
              <a:t>Group-level </a:t>
            </a:r>
            <a:r>
              <a:rPr lang="en-US" sz="3200" b="1" dirty="0" smtClean="0">
                <a:solidFill>
                  <a:srgbClr val="003F82"/>
                </a:solidFill>
              </a:rPr>
              <a:t>emotion recognition</a:t>
            </a:r>
            <a:endParaRPr lang="en-US" sz="3200" b="1" dirty="0">
              <a:solidFill>
                <a:srgbClr val="003F8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4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Motivation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479" y="1301432"/>
            <a:ext cx="8682082" cy="233748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167517" y="3574938"/>
            <a:ext cx="53667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F82"/>
                </a:solidFill>
              </a:rPr>
              <a:t>EmotiW2017 sub-challenge: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F82"/>
                </a:solidFill>
              </a:rPr>
              <a:t>3 classes (positive, neutral, negative)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F82"/>
                </a:solidFill>
              </a:rPr>
              <a:t>Training set: 3630 photos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F82"/>
                </a:solidFill>
              </a:rPr>
              <a:t>Validation set: 2065 </a:t>
            </a:r>
            <a:r>
              <a:rPr lang="en-US" dirty="0" smtClean="0">
                <a:solidFill>
                  <a:srgbClr val="003F82"/>
                </a:solidFill>
              </a:rPr>
              <a:t>photos</a:t>
            </a:r>
            <a:endParaRPr lang="en-US" dirty="0">
              <a:solidFill>
                <a:srgbClr val="003F82"/>
              </a:solidFill>
            </a:endParaRPr>
          </a:p>
          <a:p>
            <a:r>
              <a:rPr lang="en-US" dirty="0">
                <a:solidFill>
                  <a:srgbClr val="003F82"/>
                </a:solidFill>
              </a:rPr>
              <a:t>We got the 4th place (75.4% accuracy on validation set - 23+% better than the baseline, 78.53% on test set - 25+% than the baseline</a:t>
            </a:r>
            <a:r>
              <a:rPr lang="en-US" dirty="0" smtClean="0">
                <a:solidFill>
                  <a:srgbClr val="003F82"/>
                </a:solidFill>
              </a:rPr>
              <a:t>)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083" y="3811396"/>
            <a:ext cx="3719527" cy="26290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17" y="5461272"/>
            <a:ext cx="517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Our ensemble based </a:t>
            </a:r>
            <a:r>
              <a:rPr lang="en-US" b="1" dirty="0" smtClean="0">
                <a:solidFill>
                  <a:srgbClr val="FF0000"/>
                </a:solidFill>
              </a:rPr>
              <a:t>on </a:t>
            </a:r>
            <a:r>
              <a:rPr lang="en-US" b="1" dirty="0" err="1" smtClean="0">
                <a:solidFill>
                  <a:srgbClr val="FF0000"/>
                </a:solidFill>
              </a:rPr>
              <a:t>Dlib</a:t>
            </a:r>
            <a:r>
              <a:rPr lang="en-US" b="1" dirty="0" smtClean="0">
                <a:solidFill>
                  <a:srgbClr val="FF0000"/>
                </a:solidFill>
              </a:rPr>
              <a:t> face detector and </a:t>
            </a:r>
            <a:r>
              <a:rPr lang="en-US" b="1" dirty="0" err="1">
                <a:solidFill>
                  <a:srgbClr val="FF0000"/>
                </a:solidFill>
              </a:rPr>
              <a:t>VGGFace</a:t>
            </a:r>
            <a:r>
              <a:rPr lang="en-US" b="1" dirty="0">
                <a:solidFill>
                  <a:srgbClr val="FF0000"/>
                </a:solidFill>
              </a:rPr>
              <a:t> was </a:t>
            </a:r>
            <a:r>
              <a:rPr lang="en-US" b="1" dirty="0" smtClean="0">
                <a:solidFill>
                  <a:srgbClr val="FF0000"/>
                </a:solidFill>
              </a:rPr>
              <a:t>too complicated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1521" y="6063742"/>
            <a:ext cx="5451084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>
                <a:solidFill>
                  <a:srgbClr val="003F82"/>
                </a:solidFill>
              </a:rPr>
              <a:t>[</a:t>
            </a:r>
            <a:r>
              <a:rPr lang="en-US" sz="1600" dirty="0" err="1">
                <a:solidFill>
                  <a:srgbClr val="003F82"/>
                </a:solidFill>
              </a:rPr>
              <a:t>Rassadin</a:t>
            </a:r>
            <a:r>
              <a:rPr lang="en-US" sz="1600" dirty="0">
                <a:solidFill>
                  <a:srgbClr val="003F82"/>
                </a:solidFill>
              </a:rPr>
              <a:t>, A., </a:t>
            </a:r>
            <a:r>
              <a:rPr lang="en-US" sz="1600" dirty="0" err="1">
                <a:solidFill>
                  <a:srgbClr val="003F82"/>
                </a:solidFill>
              </a:rPr>
              <a:t>Gruzdev</a:t>
            </a:r>
            <a:r>
              <a:rPr lang="en-US" sz="1600" dirty="0">
                <a:solidFill>
                  <a:srgbClr val="003F82"/>
                </a:solidFill>
              </a:rPr>
              <a:t>, A., </a:t>
            </a:r>
            <a:r>
              <a:rPr lang="en-US" sz="1600" dirty="0" err="1">
                <a:solidFill>
                  <a:srgbClr val="003F82"/>
                </a:solidFill>
              </a:rPr>
              <a:t>Savchenko</a:t>
            </a:r>
            <a:r>
              <a:rPr lang="en-US" sz="1600" dirty="0">
                <a:solidFill>
                  <a:srgbClr val="003F82"/>
                </a:solidFill>
              </a:rPr>
              <a:t>, </a:t>
            </a:r>
            <a:r>
              <a:rPr lang="en-US" sz="1600" dirty="0" smtClean="0">
                <a:solidFill>
                  <a:srgbClr val="003F82"/>
                </a:solidFill>
              </a:rPr>
              <a:t>Proc. ICMI, 2017]</a:t>
            </a:r>
            <a:endParaRPr lang="en-US" sz="16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8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Fast emotion recognition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0" y="1470372"/>
            <a:ext cx="381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Small </a:t>
            </a:r>
            <a:r>
              <a:rPr lang="en-US" b="1" dirty="0">
                <a:solidFill>
                  <a:srgbClr val="003F82"/>
                </a:solidFill>
              </a:rPr>
              <a:t>convolutional neural networks (CNNs) pre-trained on emotion recognition with FER-</a:t>
            </a:r>
            <a:r>
              <a:rPr lang="en-US" b="1" dirty="0" smtClean="0">
                <a:solidFill>
                  <a:srgbClr val="003F82"/>
                </a:solidFill>
              </a:rPr>
              <a:t>2013 (64x64 facial images)</a:t>
            </a:r>
            <a:endParaRPr lang="en-US" b="1" dirty="0">
              <a:solidFill>
                <a:srgbClr val="003F82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029" y="1665818"/>
            <a:ext cx="4876800" cy="4610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18306" y="1296486"/>
            <a:ext cx="1069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F82"/>
                </a:solidFill>
              </a:rPr>
              <a:t>Pipeline</a:t>
            </a:r>
            <a:endParaRPr lang="en-US" b="1" dirty="0">
              <a:solidFill>
                <a:srgbClr val="003F82"/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9" y="2853744"/>
            <a:ext cx="3301134" cy="2178364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55589" y="5938302"/>
            <a:ext cx="3554411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 smtClean="0">
                <a:solidFill>
                  <a:srgbClr val="003F82"/>
                </a:solidFill>
              </a:rPr>
              <a:t>[</a:t>
            </a:r>
            <a:r>
              <a:rPr lang="en-US" sz="1600" dirty="0" err="1" smtClean="0">
                <a:solidFill>
                  <a:srgbClr val="003F82"/>
                </a:solidFill>
              </a:rPr>
              <a:t>Tarasov</a:t>
            </a:r>
            <a:r>
              <a:rPr lang="en-US" sz="1600" dirty="0" smtClean="0">
                <a:solidFill>
                  <a:srgbClr val="003F82"/>
                </a:solidFill>
              </a:rPr>
              <a:t>, </a:t>
            </a:r>
            <a:r>
              <a:rPr lang="en-US" sz="1600" dirty="0" err="1" smtClean="0">
                <a:solidFill>
                  <a:srgbClr val="003F82"/>
                </a:solidFill>
              </a:rPr>
              <a:t>Savchenko</a:t>
            </a:r>
            <a:r>
              <a:rPr lang="en-US" sz="1600" dirty="0" smtClean="0">
                <a:solidFill>
                  <a:srgbClr val="003F82"/>
                </a:solidFill>
              </a:rPr>
              <a:t>, LNCS, 2018]</a:t>
            </a:r>
            <a:endParaRPr lang="en-US" sz="16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7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Practical example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5995989" y="1640722"/>
            <a:ext cx="30343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F82"/>
                </a:solidFill>
              </a:rPr>
              <a:t>The </a:t>
            </a:r>
            <a:r>
              <a:rPr lang="en-US" dirty="0">
                <a:solidFill>
                  <a:srgbClr val="003F82"/>
                </a:solidFill>
              </a:rPr>
              <a:t>most accurate (70.9% </a:t>
            </a:r>
            <a:r>
              <a:rPr lang="en-US" dirty="0" err="1">
                <a:solidFill>
                  <a:srgbClr val="003F82"/>
                </a:solidFill>
              </a:rPr>
              <a:t>val</a:t>
            </a:r>
            <a:r>
              <a:rPr lang="en-US" dirty="0">
                <a:solidFill>
                  <a:srgbClr val="003F82"/>
                </a:solidFill>
              </a:rPr>
              <a:t> </a:t>
            </a:r>
            <a:r>
              <a:rPr lang="en-US" dirty="0" err="1">
                <a:solidFill>
                  <a:srgbClr val="003F82"/>
                </a:solidFill>
              </a:rPr>
              <a:t>acc</a:t>
            </a:r>
            <a:r>
              <a:rPr lang="en-US" dirty="0">
                <a:solidFill>
                  <a:srgbClr val="003F82"/>
                </a:solidFill>
              </a:rPr>
              <a:t>) Random Forest </a:t>
            </a:r>
            <a:r>
              <a:rPr lang="en-US" dirty="0" smtClean="0">
                <a:solidFill>
                  <a:srgbClr val="003F82"/>
                </a:solidFill>
              </a:rPr>
              <a:t>returns </a:t>
            </a:r>
            <a:r>
              <a:rPr lang="en-US" dirty="0">
                <a:solidFill>
                  <a:srgbClr val="003F82"/>
                </a:solidFill>
              </a:rPr>
              <a:t>a wrong Neutral emotion. </a:t>
            </a:r>
            <a:r>
              <a:rPr lang="en-US" dirty="0" smtClean="0">
                <a:solidFill>
                  <a:srgbClr val="003F82"/>
                </a:solidFill>
              </a:rPr>
              <a:t>The </a:t>
            </a:r>
            <a:r>
              <a:rPr lang="en-US" dirty="0">
                <a:solidFill>
                  <a:srgbClr val="003F82"/>
                </a:solidFill>
              </a:rPr>
              <a:t>neutral label gets a score of 0.709. </a:t>
            </a:r>
          </a:p>
          <a:p>
            <a:r>
              <a:rPr lang="en-US" dirty="0">
                <a:solidFill>
                  <a:srgbClr val="003F82"/>
                </a:solidFill>
              </a:rPr>
              <a:t>When Linear SVM (70.3% </a:t>
            </a:r>
            <a:r>
              <a:rPr lang="en-US" dirty="0" err="1">
                <a:solidFill>
                  <a:srgbClr val="003F82"/>
                </a:solidFill>
              </a:rPr>
              <a:t>val</a:t>
            </a:r>
            <a:r>
              <a:rPr lang="en-US" dirty="0">
                <a:solidFill>
                  <a:srgbClr val="003F82"/>
                </a:solidFill>
              </a:rPr>
              <a:t> </a:t>
            </a:r>
            <a:r>
              <a:rPr lang="en-US" dirty="0" err="1">
                <a:solidFill>
                  <a:srgbClr val="003F82"/>
                </a:solidFill>
              </a:rPr>
              <a:t>acc</a:t>
            </a:r>
            <a:r>
              <a:rPr lang="en-US" dirty="0">
                <a:solidFill>
                  <a:srgbClr val="003F82"/>
                </a:solidFill>
              </a:rPr>
              <a:t>) and RBF SVM (69.3% </a:t>
            </a:r>
            <a:r>
              <a:rPr lang="en-US" dirty="0" err="1">
                <a:solidFill>
                  <a:srgbClr val="003F82"/>
                </a:solidFill>
              </a:rPr>
              <a:t>val</a:t>
            </a:r>
            <a:r>
              <a:rPr lang="en-US" dirty="0">
                <a:solidFill>
                  <a:srgbClr val="003F82"/>
                </a:solidFill>
              </a:rPr>
              <a:t> </a:t>
            </a:r>
            <a:r>
              <a:rPr lang="en-US" dirty="0" err="1">
                <a:solidFill>
                  <a:srgbClr val="003F82"/>
                </a:solidFill>
              </a:rPr>
              <a:t>acc</a:t>
            </a:r>
            <a:r>
              <a:rPr lang="en-US" dirty="0">
                <a:solidFill>
                  <a:srgbClr val="003F82"/>
                </a:solidFill>
              </a:rPr>
              <a:t>) are in an ensemble, correct positive label is chosen by both SVMs and gets maximal score 1.396 (0.703+0.693). 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9" y="1614036"/>
            <a:ext cx="5740400" cy="42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62027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results on </a:t>
            </a:r>
            <a:r>
              <a:rPr lang="en-US" sz="1600" dirty="0" err="1" smtClean="0">
                <a:solidFill>
                  <a:prstClr val="white"/>
                </a:solidFill>
                <a:latin typeface="Myriad Pro"/>
              </a:rPr>
              <a:t>EmotiW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 2017 data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309484"/>
              </p:ext>
            </p:extLst>
          </p:nvPr>
        </p:nvGraphicFramePr>
        <p:xfrm>
          <a:off x="215588" y="1458234"/>
          <a:ext cx="8728297" cy="4560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3963"/>
                <a:gridCol w="1141999"/>
                <a:gridCol w="1419495"/>
                <a:gridCol w="1177451"/>
                <a:gridCol w="1405389"/>
              </a:tblGrid>
              <a:tr h="407675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CNN-5 </a:t>
                      </a: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FCN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583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Classifier </a:t>
                      </a: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softmax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scores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128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embeddings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softmax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scores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112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embeddings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RBF SVM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57.0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60.5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68.5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69.3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411824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Gradient Boosting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61.3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61.9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67.2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70.1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Extra Trees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59.1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61.9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69.6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70.2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Linear SVM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59.6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61.5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69.8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70.3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Bagging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59.0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68.8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70.7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Random Forest (RF)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58.0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59.9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69.0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70.9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31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AdaBoost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57.4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58.1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69.5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70.9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5830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Proposed approach (all classifiers)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62.2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70.7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72.3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5830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Proposed approach (RF, RBF SVM and Linear SVM)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61.9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64.2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73.2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75.5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8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62027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>
                <a:solidFill>
                  <a:prstClr val="white"/>
                </a:solidFill>
                <a:latin typeface="Myriad Pro"/>
              </a:rPr>
              <a:t>CNN 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compression. Visual emotion recognition 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(</a:t>
            </a:r>
            <a:r>
              <a:rPr lang="en-US" sz="1600" dirty="0" err="1">
                <a:solidFill>
                  <a:prstClr val="white"/>
                </a:solidFill>
                <a:latin typeface="Myriad Pro"/>
              </a:rPr>
              <a:t>Radboud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 Faces 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Database)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001176" y="6097320"/>
            <a:ext cx="4047851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</a:pPr>
            <a:r>
              <a:rPr lang="en-US" sz="1600" dirty="0">
                <a:solidFill>
                  <a:srgbClr val="003F82"/>
                </a:solidFill>
              </a:rPr>
              <a:t>[</a:t>
            </a:r>
            <a:r>
              <a:rPr lang="en-US" sz="1600" dirty="0" err="1">
                <a:solidFill>
                  <a:srgbClr val="003F82"/>
                </a:solidFill>
              </a:rPr>
              <a:t>Rassadin</a:t>
            </a:r>
            <a:r>
              <a:rPr lang="en-US" sz="1600" dirty="0">
                <a:solidFill>
                  <a:srgbClr val="003F82"/>
                </a:solidFill>
              </a:rPr>
              <a:t>, </a:t>
            </a:r>
            <a:r>
              <a:rPr lang="en-US" sz="1600" dirty="0" err="1">
                <a:solidFill>
                  <a:srgbClr val="003F82"/>
                </a:solidFill>
              </a:rPr>
              <a:t>Savchenko</a:t>
            </a:r>
            <a:r>
              <a:rPr lang="en-US" sz="1600" dirty="0">
                <a:solidFill>
                  <a:srgbClr val="003F82"/>
                </a:solidFill>
              </a:rPr>
              <a:t>, </a:t>
            </a:r>
            <a:r>
              <a:rPr lang="en-US" sz="1600" dirty="0" smtClean="0">
                <a:solidFill>
                  <a:srgbClr val="003F82"/>
                </a:solidFill>
              </a:rPr>
              <a:t>CEUR-WS, 2017</a:t>
            </a:r>
            <a:r>
              <a:rPr lang="en-US" sz="1600" dirty="0">
                <a:solidFill>
                  <a:srgbClr val="003F82"/>
                </a:solidFill>
              </a:rPr>
              <a:t>]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82978"/>
              </p:ext>
            </p:extLst>
          </p:nvPr>
        </p:nvGraphicFramePr>
        <p:xfrm>
          <a:off x="382588" y="1500883"/>
          <a:ext cx="8431212" cy="4601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506"/>
                <a:gridCol w="1756503"/>
                <a:gridCol w="1414960"/>
                <a:gridCol w="1642655"/>
                <a:gridCol w="1564588"/>
              </a:tblGrid>
              <a:tr h="599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ru-RU" sz="1800" dirty="0">
                        <a:effectLst/>
                        <a:latin typeface="Arial"/>
                        <a:cs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ru-RU" sz="18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Training time per </a:t>
                      </a:r>
                      <a:r>
                        <a:rPr lang="en-US" sz="18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epoch</a:t>
                      </a:r>
                      <a:r>
                        <a:rPr lang="en-US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/>
                          <a:ea typeface="Times New Roman"/>
                          <a:cs typeface="Arial"/>
                        </a:rPr>
                        <a:t>ms</a:t>
                      </a:r>
                      <a:endParaRPr lang="ru-RU" sz="18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Inference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time,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ms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Model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size,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MB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ru-RU" sz="18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Accuracy,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%</a:t>
                      </a:r>
                      <a:endParaRPr lang="ru-RU" sz="18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98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VGG-S (baseline)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43.7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33.4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372.2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97.13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5572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SqueezeNet-1.1 (baseline)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22.94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4.94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2.8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89.14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83581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SqueezeNet-1.1, CP-Decomposition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22.94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7.74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2.1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87.5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98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HashedNets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294.8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158.2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68.3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96.31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5572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Binary-Weight-Network (BWN)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83.8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33.5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11.6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b="1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98.57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98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XNOR-Net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84.3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34.2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11.6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58.81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5572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XNOR-Net w/o weights activation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43.4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34.1</a:t>
                      </a:r>
                      <a:endParaRPr lang="ru-RU" sz="180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11.6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rgbClr val="003F8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88.32</a:t>
                      </a:r>
                      <a:endParaRPr lang="ru-RU" sz="1800" dirty="0">
                        <a:solidFill>
                          <a:srgbClr val="003F8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1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Face detection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1447799"/>
            <a:ext cx="3013075" cy="498566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447800"/>
            <a:ext cx="5689600" cy="29464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4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3200" b="1" dirty="0">
                <a:solidFill>
                  <a:srgbClr val="003F82"/>
                </a:solidFill>
              </a:rPr>
              <a:t>Organizing Photo and Video Albums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9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>
                <a:solidFill>
                  <a:prstClr val="white"/>
                </a:solidFill>
                <a:latin typeface="Myriad Pro"/>
              </a:rPr>
              <a:t>Organizing Photo and Video </a:t>
            </a:r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Albums 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61740"/>
            <a:ext cx="8229600" cy="46990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3850" y="6087265"/>
            <a:ext cx="2183115" cy="6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738209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Experimental results: GFW (Grouping Faces in the Wild) dataset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82139" y="6051002"/>
            <a:ext cx="8932520" cy="35393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1700" dirty="0" smtClean="0">
                <a:solidFill>
                  <a:srgbClr val="003F82"/>
                </a:solidFill>
              </a:rPr>
              <a:t>In average, </a:t>
            </a:r>
            <a:r>
              <a:rPr lang="en-US" sz="1700" i="1" dirty="0" smtClean="0">
                <a:solidFill>
                  <a:srgbClr val="003F82"/>
                </a:solidFill>
              </a:rPr>
              <a:t>C</a:t>
            </a:r>
            <a:r>
              <a:rPr lang="en-US" sz="1700" dirty="0" smtClean="0">
                <a:solidFill>
                  <a:srgbClr val="003F82"/>
                </a:solidFill>
              </a:rPr>
              <a:t> = 46 subjects</a:t>
            </a:r>
            <a:endParaRPr lang="en-US" sz="1700" dirty="0">
              <a:solidFill>
                <a:srgbClr val="003F8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1" y="1347060"/>
            <a:ext cx="6562171" cy="47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Example (1)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219200" y="1268440"/>
            <a:ext cx="1447800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male 1987</a:t>
            </a:r>
            <a:endParaRPr lang="en-US" b="1" dirty="0">
              <a:solidFill>
                <a:srgbClr val="003F8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29400" y="1344640"/>
            <a:ext cx="1600200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female 1982</a:t>
            </a:r>
            <a:endParaRPr lang="en-US" b="1" dirty="0">
              <a:solidFill>
                <a:srgbClr val="003F8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0600" y="3267800"/>
            <a:ext cx="1600200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female 2015</a:t>
            </a:r>
            <a:endParaRPr lang="en-US" b="1" dirty="0">
              <a:solidFill>
                <a:srgbClr val="003F8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57600" y="3267800"/>
            <a:ext cx="1600200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 female 2016</a:t>
            </a:r>
            <a:endParaRPr lang="en-US" b="1" dirty="0">
              <a:solidFill>
                <a:srgbClr val="003F8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564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0" y="1735165"/>
            <a:ext cx="12573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725640"/>
            <a:ext cx="12668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725640"/>
            <a:ext cx="12763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725640"/>
            <a:ext cx="12858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7175" y="1725640"/>
            <a:ext cx="12668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648800"/>
            <a:ext cx="12668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3648800"/>
            <a:ext cx="12763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5096600"/>
            <a:ext cx="12477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6781800" y="3317572"/>
            <a:ext cx="1600200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en-US" b="1" dirty="0" smtClean="0">
                <a:solidFill>
                  <a:srgbClr val="003F82"/>
                </a:solidFill>
              </a:rPr>
              <a:t> male 2009</a:t>
            </a:r>
            <a:endParaRPr lang="en-US" b="1" dirty="0">
              <a:solidFill>
                <a:srgbClr val="003F82"/>
              </a:solidFill>
            </a:endParaRP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8400" y="3686900"/>
            <a:ext cx="1257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34200" y="5058500"/>
            <a:ext cx="12858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6200" y="3725000"/>
            <a:ext cx="12192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28800" y="5096600"/>
            <a:ext cx="12763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3648800"/>
            <a:ext cx="12954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8600" y="5096600"/>
            <a:ext cx="12763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27"/>
          <p:cNvSpPr/>
          <p:nvPr/>
        </p:nvSpPr>
        <p:spPr>
          <a:xfrm>
            <a:off x="3962400" y="5020400"/>
            <a:ext cx="1447800" cy="1371600"/>
          </a:xfrm>
          <a:prstGeom prst="rect">
            <a:avLst/>
          </a:prstGeom>
          <a:noFill/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chemeClr val="tx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52600" y="5020400"/>
            <a:ext cx="1447800" cy="1371600"/>
          </a:xfrm>
          <a:prstGeom prst="rect">
            <a:avLst/>
          </a:prstGeom>
          <a:noFill/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chemeClr val="tx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29000" y="3648800"/>
            <a:ext cx="125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57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Example (2)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3850" y="6087265"/>
            <a:ext cx="2183115" cy="676766"/>
          </a:xfrm>
          <a:prstGeom prst="rect">
            <a:avLst/>
          </a:prstGeom>
        </p:spPr>
      </p:pic>
      <p:pic>
        <p:nvPicPr>
          <p:cNvPr id="12" name="Изображение 11" descr="Macintosh HD:Users:avsavchenko:Downloads:Screenshot_20181025-083822_VisualPreferenc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1372483"/>
            <a:ext cx="2716211" cy="462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Изображение 12" descr="Macintosh HD:Users:avsavchenko:Downloads:Screenshot_20181025-083834_VisualPreferenc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84" y="1364152"/>
            <a:ext cx="2798415" cy="462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Изображение 13" descr="Macintosh HD:Users:avsavchenko:Downloads:Screenshot_20181025-083923_VisualPreference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09" y="1349942"/>
            <a:ext cx="2654907" cy="462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80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Conclusion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493950"/>
            <a:ext cx="184656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465375"/>
            <a:ext cx="184656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4294967295"/>
          </p:nvPr>
        </p:nvSpPr>
        <p:spPr>
          <a:xfrm>
            <a:off x="255588" y="1700725"/>
            <a:ext cx="8715375" cy="4126334"/>
          </a:xfrm>
        </p:spPr>
        <p:txBody>
          <a:bodyPr/>
          <a:lstStyle/>
          <a:p>
            <a:pPr marL="609600" indent="-609600" algn="just">
              <a:spcBef>
                <a:spcPct val="0"/>
              </a:spcBef>
              <a:buFont typeface="Arial" charset="0"/>
              <a:buAutoNum type="arabicPeriod"/>
            </a:pPr>
            <a:r>
              <a:rPr lang="en-US" sz="2600" b="1" dirty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Though facial analytics is well established industrial field, there are still plenty of research questions</a:t>
            </a:r>
            <a:endParaRPr lang="en-US" sz="26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609600" indent="-609600" algn="just">
              <a:spcBef>
                <a:spcPct val="0"/>
              </a:spcBef>
              <a:buFont typeface="Arial" charset="0"/>
              <a:buAutoNum type="arabicPeriod"/>
            </a:pPr>
            <a:endParaRPr lang="en-US" sz="2600" b="1" dirty="0" smtClean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609600" indent="-609600" algn="just">
              <a:spcBef>
                <a:spcPct val="0"/>
              </a:spcBef>
              <a:buFont typeface="Arial" charset="0"/>
              <a:buAutoNum type="arabicPeriod"/>
            </a:pPr>
            <a:r>
              <a:rPr lang="en-US" sz="26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AI in </a:t>
            </a:r>
            <a:r>
              <a:rPr lang="en-US" sz="2600" b="1" dirty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mobile systems is still under active research</a:t>
            </a:r>
          </a:p>
          <a:p>
            <a:pPr marL="609600" indent="-609600" algn="just">
              <a:spcBef>
                <a:spcPct val="0"/>
              </a:spcBef>
              <a:buFont typeface="Arial" charset="0"/>
              <a:buAutoNum type="arabicPeriod"/>
            </a:pPr>
            <a:endParaRPr lang="en-US" sz="2600" b="1" dirty="0" smtClean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609600" indent="-609600" algn="just">
              <a:spcBef>
                <a:spcPct val="0"/>
              </a:spcBef>
              <a:buFont typeface="Arial" charset="0"/>
              <a:buAutoNum type="arabicPeriod"/>
            </a:pPr>
            <a:r>
              <a:rPr lang="en-US" sz="26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Combination </a:t>
            </a:r>
            <a:r>
              <a:rPr lang="en-US" sz="2600" b="1" dirty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of conventional machine learning techniques with face descriptors extracted by contemporary CNNs </a:t>
            </a:r>
            <a:r>
              <a:rPr lang="en-US" sz="26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has </a:t>
            </a:r>
            <a:r>
              <a:rPr lang="en-US" sz="26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prooved</a:t>
            </a:r>
            <a:r>
              <a:rPr lang="en-US" sz="26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its potential</a:t>
            </a:r>
            <a:endParaRPr lang="en-US" sz="26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924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Special thanks to my students and colleagues</a:t>
            </a:r>
            <a:endParaRPr lang="en-US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493950"/>
            <a:ext cx="184656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465375"/>
            <a:ext cx="184656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4294967295"/>
          </p:nvPr>
        </p:nvSpPr>
        <p:spPr>
          <a:xfrm>
            <a:off x="130164" y="1700725"/>
            <a:ext cx="2629103" cy="69830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Kharchevnikova</a:t>
            </a:r>
            <a:r>
              <a:rPr lang="en-US" sz="24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Angelina</a:t>
            </a:r>
            <a:endParaRPr lang="en-US" sz="24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Содержимое 2"/>
          <p:cNvSpPr>
            <a:spLocks noGrp="1"/>
          </p:cNvSpPr>
          <p:nvPr>
            <p:ph idx="4294967295"/>
          </p:nvPr>
        </p:nvSpPr>
        <p:spPr>
          <a:xfrm>
            <a:off x="2759267" y="1700725"/>
            <a:ext cx="1833917" cy="69830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Sokolova</a:t>
            </a:r>
            <a:r>
              <a:rPr lang="en-US" sz="24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sz="24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Anastasiya</a:t>
            </a:r>
            <a:endParaRPr lang="en-US" sz="24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4294967295"/>
          </p:nvPr>
        </p:nvSpPr>
        <p:spPr>
          <a:xfrm>
            <a:off x="4893619" y="1708020"/>
            <a:ext cx="1833917" cy="69830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Rassadin</a:t>
            </a:r>
            <a:r>
              <a:rPr lang="en-US" sz="24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Alex</a:t>
            </a:r>
            <a:endParaRPr lang="en-US" sz="24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26" y="2968395"/>
            <a:ext cx="1898814" cy="192315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619" y="2981095"/>
            <a:ext cx="1659581" cy="198943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287" y="2968395"/>
            <a:ext cx="1989436" cy="199974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128" y="3069748"/>
            <a:ext cx="1899930" cy="1669097"/>
          </a:xfrm>
          <a:prstGeom prst="rect">
            <a:avLst/>
          </a:prstGeom>
        </p:spPr>
      </p:pic>
      <p:sp>
        <p:nvSpPr>
          <p:cNvPr id="16" name="Содержимое 2"/>
          <p:cNvSpPr>
            <a:spLocks noGrp="1"/>
          </p:cNvSpPr>
          <p:nvPr>
            <p:ph idx="4294967295"/>
          </p:nvPr>
        </p:nvSpPr>
        <p:spPr>
          <a:xfrm>
            <a:off x="7120141" y="1703620"/>
            <a:ext cx="1833917" cy="69830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 err="1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Tarasov</a:t>
            </a:r>
            <a:r>
              <a:rPr lang="en-US" sz="2400" b="1" dirty="0" smtClean="0">
                <a:solidFill>
                  <a:srgbClr val="003F82"/>
                </a:solidFill>
                <a:latin typeface="Arial" charset="0"/>
                <a:ea typeface="ＭＳ Ｐゴシック"/>
                <a:cs typeface="ＭＳ Ｐゴシック"/>
              </a:rPr>
              <a:t> Alex</a:t>
            </a:r>
            <a:endParaRPr lang="en-US" sz="2400" b="1" dirty="0">
              <a:solidFill>
                <a:srgbClr val="003F8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21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Аddress: ТехтТехтТехтТехтТехтТехтТехтТехтТехтТехтТехтТехтТехт"/>
          <p:cNvSpPr txBox="1"/>
          <p:nvPr/>
        </p:nvSpPr>
        <p:spPr>
          <a:xfrm>
            <a:off x="2518047" y="3736021"/>
            <a:ext cx="4289752" cy="6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3" tIns="35713" rIns="35713" bIns="35713" anchor="ctr">
            <a:spAutoFit/>
          </a:bodyPr>
          <a:lstStyle>
            <a:lvl1pPr algn="r" defTabSz="457200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latin typeface="Arial Narrow" charset="0"/>
                <a:ea typeface="Arial Narrow" charset="0"/>
                <a:cs typeface="Arial Narrow" charset="0"/>
              </a:rPr>
              <a:t>Thank you!</a:t>
            </a:r>
            <a:endParaRPr sz="4000" kern="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3099" y="1966309"/>
            <a:ext cx="1077802" cy="13894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5575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Face verification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112"/>
          <p:cNvSpPr>
            <a:spLocks/>
          </p:cNvSpPr>
          <p:nvPr/>
        </p:nvSpPr>
        <p:spPr bwMode="auto">
          <a:xfrm>
            <a:off x="96838" y="5705475"/>
            <a:ext cx="3363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3F82"/>
                </a:solidFill>
              </a:rPr>
              <a:t>Kuma</a:t>
            </a:r>
            <a:r>
              <a:rPr lang="en-US" b="1" dirty="0">
                <a:solidFill>
                  <a:srgbClr val="003F82"/>
                </a:solidFill>
                <a:sym typeface="Arial"/>
              </a:rPr>
              <a:t>r et al, TPAMI</a:t>
            </a:r>
            <a:r>
              <a:rPr lang="en-US" b="1" dirty="0">
                <a:solidFill>
                  <a:srgbClr val="003F82"/>
                </a:solidFill>
              </a:rPr>
              <a:t>, 2011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450" y="1292225"/>
            <a:ext cx="4965700" cy="26289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3650" y="3892550"/>
            <a:ext cx="4953000" cy="25527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Face identification (recognition)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58"/>
          <p:cNvSpPr>
            <a:spLocks noChangeArrowheads="1"/>
          </p:cNvSpPr>
          <p:nvPr/>
        </p:nvSpPr>
        <p:spPr bwMode="auto">
          <a:xfrm>
            <a:off x="2667000" y="1447800"/>
            <a:ext cx="541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Input video sequence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261938" y="4024313"/>
            <a:ext cx="2100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Reference images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7400" y="3801196"/>
            <a:ext cx="732584" cy="97400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8905" y="3809397"/>
            <a:ext cx="812800" cy="9779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388" y="3797300"/>
            <a:ext cx="815262" cy="100578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372" y="3796091"/>
            <a:ext cx="800100" cy="102026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8500" y="1917701"/>
            <a:ext cx="1097643" cy="107002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90900" y="1905001"/>
            <a:ext cx="1117600" cy="110040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1400" y="1879601"/>
            <a:ext cx="1100861" cy="113755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61100" y="1866901"/>
            <a:ext cx="951394" cy="1127578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13" idx="2"/>
            <a:endCxn id="7" idx="0"/>
          </p:cNvCxnSpPr>
          <p:nvPr/>
        </p:nvCxnSpPr>
        <p:spPr>
          <a:xfrm flipH="1">
            <a:off x="3693692" y="3017157"/>
            <a:ext cx="1708139" cy="784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3" idx="2"/>
            <a:endCxn id="10" idx="0"/>
          </p:cNvCxnSpPr>
          <p:nvPr/>
        </p:nvCxnSpPr>
        <p:spPr>
          <a:xfrm>
            <a:off x="5401831" y="3017157"/>
            <a:ext cx="74591" cy="778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  <a:endCxn id="8" idx="0"/>
          </p:cNvCxnSpPr>
          <p:nvPr/>
        </p:nvCxnSpPr>
        <p:spPr>
          <a:xfrm flipH="1">
            <a:off x="4585305" y="3017157"/>
            <a:ext cx="816526" cy="7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2"/>
            <a:endCxn id="23" idx="0"/>
          </p:cNvCxnSpPr>
          <p:nvPr/>
        </p:nvCxnSpPr>
        <p:spPr>
          <a:xfrm>
            <a:off x="5401831" y="3017157"/>
            <a:ext cx="1056807" cy="7071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3" idx="2"/>
            <a:endCxn id="9" idx="0"/>
          </p:cNvCxnSpPr>
          <p:nvPr/>
        </p:nvCxnSpPr>
        <p:spPr>
          <a:xfrm>
            <a:off x="5401831" y="3017157"/>
            <a:ext cx="2146188" cy="780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01" y="1866900"/>
            <a:ext cx="1083388" cy="111760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25251" y="3771900"/>
            <a:ext cx="876299" cy="1012728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3" cstate="print">
            <a:alphaModFix amt="65000"/>
          </a:blip>
          <a:stretch>
            <a:fillRect/>
          </a:stretch>
        </p:blipFill>
        <p:spPr>
          <a:xfrm>
            <a:off x="2722352" y="3009900"/>
            <a:ext cx="744747" cy="800100"/>
          </a:xfrm>
          <a:prstGeom prst="rect">
            <a:avLst/>
          </a:prstGeom>
        </p:spPr>
      </p:pic>
      <p:sp>
        <p:nvSpPr>
          <p:cNvPr id="23" name="Прямоугольник 27"/>
          <p:cNvSpPr/>
          <p:nvPr/>
        </p:nvSpPr>
        <p:spPr>
          <a:xfrm>
            <a:off x="5964925" y="3724275"/>
            <a:ext cx="987425" cy="1114425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ru-RU" dirty="0">
              <a:solidFill>
                <a:prstClr val="black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TMPA School 2018 Kostroma</a:t>
            </a:r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Age, gender, ethnicity recognition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0337" y="1765662"/>
            <a:ext cx="2670737" cy="49225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749" y="1298786"/>
            <a:ext cx="4340225" cy="294147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5911" y="4009882"/>
            <a:ext cx="2693287" cy="26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1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Emotion recognition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14" y="3669099"/>
            <a:ext cx="4760055" cy="2788212"/>
          </a:xfrm>
          <a:prstGeom prst="rect">
            <a:avLst/>
          </a:prstGeom>
        </p:spPr>
      </p:pic>
      <p:sp>
        <p:nvSpPr>
          <p:cNvPr id="10" name="Объект 2"/>
          <p:cNvSpPr>
            <a:spLocks/>
          </p:cNvSpPr>
          <p:nvPr/>
        </p:nvSpPr>
        <p:spPr bwMode="auto">
          <a:xfrm>
            <a:off x="4703301" y="2803437"/>
            <a:ext cx="4170268" cy="7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solidFill>
                  <a:srgbClr val="003F82"/>
                </a:solidFill>
              </a:rPr>
              <a:t>Xilin</a:t>
            </a:r>
            <a:r>
              <a:rPr lang="en-US" dirty="0" smtClean="0">
                <a:solidFill>
                  <a:srgbClr val="003F82"/>
                </a:solidFill>
              </a:rPr>
              <a:t> </a:t>
            </a:r>
            <a:r>
              <a:rPr lang="en-US" dirty="0">
                <a:solidFill>
                  <a:srgbClr val="003F82"/>
                </a:solidFill>
              </a:rPr>
              <a:t>Chen: Challenges in facial expression </a:t>
            </a:r>
            <a:r>
              <a:rPr lang="en-US" dirty="0" smtClean="0">
                <a:solidFill>
                  <a:srgbClr val="003F82"/>
                </a:solidFill>
              </a:rPr>
              <a:t>understanding,</a:t>
            </a:r>
            <a:r>
              <a:rPr lang="ru-RU" dirty="0" smtClean="0">
                <a:solidFill>
                  <a:srgbClr val="003F82"/>
                </a:solidFill>
              </a:rPr>
              <a:t> </a:t>
            </a:r>
            <a:r>
              <a:rPr lang="en-US" dirty="0">
                <a:solidFill>
                  <a:srgbClr val="003F82"/>
                </a:solidFill>
              </a:rPr>
              <a:t>ICPR18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89" y="1339271"/>
            <a:ext cx="3857925" cy="35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7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  <a:latin typeface="Myriad Pro"/>
              </a:rPr>
              <a:t>Beauty prediction</a:t>
            </a:r>
            <a:endParaRPr lang="ru-RU" sz="16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 smtClean="0">
                <a:solidFill>
                  <a:prstClr val="white"/>
                </a:solidFill>
              </a:rPr>
              <a:t>3rd Winter School on Data Analytics (DA 2018)</a:t>
            </a:r>
            <a:endParaRPr lang="ru-RU" sz="800" dirty="0">
              <a:solidFill>
                <a:prstClr val="white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73" y="1328221"/>
            <a:ext cx="7332402" cy="4708262"/>
          </a:xfrm>
          <a:prstGeom prst="rect">
            <a:avLst/>
          </a:prstGeom>
        </p:spPr>
      </p:pic>
      <p:sp>
        <p:nvSpPr>
          <p:cNvPr id="9" name="Rectangle 112"/>
          <p:cNvSpPr>
            <a:spLocks/>
          </p:cNvSpPr>
          <p:nvPr/>
        </p:nvSpPr>
        <p:spPr bwMode="auto">
          <a:xfrm>
            <a:off x="96838" y="6052163"/>
            <a:ext cx="9047162" cy="37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3F82"/>
                </a:solidFill>
              </a:rPr>
              <a:t>https://</a:t>
            </a:r>
            <a:r>
              <a:rPr lang="en-US" dirty="0" err="1">
                <a:solidFill>
                  <a:srgbClr val="003F82"/>
                </a:solidFill>
              </a:rPr>
              <a:t>github.com</a:t>
            </a:r>
            <a:r>
              <a:rPr lang="en-US" dirty="0">
                <a:solidFill>
                  <a:srgbClr val="003F82"/>
                </a:solidFill>
              </a:rPr>
              <a:t>/HCIILAB/SCUT-FBP5500-Database-Release</a:t>
            </a:r>
          </a:p>
        </p:txBody>
      </p:sp>
    </p:spTree>
    <p:extLst>
      <p:ext uri="{BB962C8B-B14F-4D97-AF65-F5344CB8AC3E}">
        <p14:creationId xmlns:p14="http://schemas.microsoft.com/office/powerpoint/2010/main" val="1853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2072</Words>
  <Application>Microsoft Macintosh PowerPoint</Application>
  <PresentationFormat>Экран (4:3)</PresentationFormat>
  <Paragraphs>384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Office Theme</vt:lpstr>
      <vt:lpstr>White</vt:lpstr>
      <vt:lpstr>1_White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Андрей Савченко</cp:lastModifiedBy>
  <cp:revision>1027</cp:revision>
  <dcterms:created xsi:type="dcterms:W3CDTF">2010-09-30T06:45:29Z</dcterms:created>
  <dcterms:modified xsi:type="dcterms:W3CDTF">2018-11-29T05:11:19Z</dcterms:modified>
</cp:coreProperties>
</file>