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2"/>
  </p:notesMasterIdLst>
  <p:sldIdLst>
    <p:sldId id="256" r:id="rId2"/>
    <p:sldId id="285" r:id="rId3"/>
    <p:sldId id="286" r:id="rId4"/>
    <p:sldId id="287" r:id="rId5"/>
    <p:sldId id="257" r:id="rId6"/>
    <p:sldId id="258" r:id="rId7"/>
    <p:sldId id="266" r:id="rId8"/>
    <p:sldId id="259" r:id="rId9"/>
    <p:sldId id="267" r:id="rId10"/>
    <p:sldId id="268" r:id="rId11"/>
    <p:sldId id="315" r:id="rId12"/>
    <p:sldId id="265" r:id="rId13"/>
    <p:sldId id="261" r:id="rId14"/>
    <p:sldId id="269" r:id="rId15"/>
    <p:sldId id="270" r:id="rId16"/>
    <p:sldId id="271" r:id="rId17"/>
    <p:sldId id="272" r:id="rId18"/>
    <p:sldId id="273" r:id="rId19"/>
    <p:sldId id="288" r:id="rId20"/>
    <p:sldId id="289" r:id="rId21"/>
    <p:sldId id="325" r:id="rId22"/>
    <p:sldId id="326" r:id="rId23"/>
    <p:sldId id="274" r:id="rId24"/>
    <p:sldId id="263" r:id="rId25"/>
    <p:sldId id="276" r:id="rId26"/>
    <p:sldId id="277" r:id="rId27"/>
    <p:sldId id="278" r:id="rId28"/>
    <p:sldId id="279" r:id="rId29"/>
    <p:sldId id="280" r:id="rId30"/>
    <p:sldId id="319" r:id="rId31"/>
    <p:sldId id="320" r:id="rId32"/>
    <p:sldId id="321" r:id="rId33"/>
    <p:sldId id="322" r:id="rId34"/>
    <p:sldId id="328" r:id="rId35"/>
    <p:sldId id="281" r:id="rId36"/>
    <p:sldId id="282" r:id="rId37"/>
    <p:sldId id="283" r:id="rId38"/>
    <p:sldId id="284" r:id="rId39"/>
    <p:sldId id="323" r:id="rId40"/>
    <p:sldId id="290" r:id="rId41"/>
    <p:sldId id="298" r:id="rId42"/>
    <p:sldId id="316" r:id="rId43"/>
    <p:sldId id="299" r:id="rId44"/>
    <p:sldId id="317" r:id="rId45"/>
    <p:sldId id="300" r:id="rId46"/>
    <p:sldId id="303" r:id="rId47"/>
    <p:sldId id="304" r:id="rId48"/>
    <p:sldId id="305" r:id="rId49"/>
    <p:sldId id="306" r:id="rId50"/>
    <p:sldId id="327" r:id="rId51"/>
    <p:sldId id="295" r:id="rId52"/>
    <p:sldId id="296" r:id="rId53"/>
    <p:sldId id="324" r:id="rId54"/>
    <p:sldId id="307" r:id="rId55"/>
    <p:sldId id="310" r:id="rId56"/>
    <p:sldId id="311" r:id="rId57"/>
    <p:sldId id="312" r:id="rId58"/>
    <p:sldId id="313" r:id="rId59"/>
    <p:sldId id="308" r:id="rId60"/>
    <p:sldId id="31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Dropbox\Presentation\Seizure%20type%20share%20fig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a:lstStyle/>
              <a:p>
                <a:pPr>
                  <a:defRPr sz="18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Sheet1!$A$1:$A$8</c:f>
              <c:strCache>
                <c:ptCount val="8"/>
                <c:pt idx="0">
                  <c:v>Complex partial</c:v>
                </c:pt>
                <c:pt idx="1">
                  <c:v>Generalized TC</c:v>
                </c:pt>
                <c:pt idx="2">
                  <c:v>Simple partial</c:v>
                </c:pt>
                <c:pt idx="3">
                  <c:v>Other gen</c:v>
                </c:pt>
                <c:pt idx="4">
                  <c:v>Parital unknown</c:v>
                </c:pt>
                <c:pt idx="5">
                  <c:v>Absence</c:v>
                </c:pt>
                <c:pt idx="6">
                  <c:v>Myoclonic</c:v>
                </c:pt>
                <c:pt idx="7">
                  <c:v>Unclassified</c:v>
                </c:pt>
              </c:strCache>
            </c:strRef>
          </c:cat>
          <c:val>
            <c:numRef>
              <c:f>Sheet1!$B$1:$B$8</c:f>
              <c:numCache>
                <c:formatCode>General</c:formatCode>
                <c:ptCount val="8"/>
                <c:pt idx="0">
                  <c:v>0.3600000000000001</c:v>
                </c:pt>
                <c:pt idx="1">
                  <c:v>0.23</c:v>
                </c:pt>
                <c:pt idx="2">
                  <c:v>0.14000000000000001</c:v>
                </c:pt>
                <c:pt idx="3">
                  <c:v>8.0000000000000029E-2</c:v>
                </c:pt>
                <c:pt idx="4">
                  <c:v>7.0000000000000034E-2</c:v>
                </c:pt>
                <c:pt idx="5">
                  <c:v>6.0000000000000019E-2</c:v>
                </c:pt>
                <c:pt idx="6">
                  <c:v>3.0000000000000009E-2</c:v>
                </c:pt>
                <c:pt idx="7">
                  <c:v>3.0000000000000009E-2</c:v>
                </c:pt>
              </c:numCache>
            </c:numRef>
          </c:val>
          <c:extLst>
            <c:ext xmlns:c16="http://schemas.microsoft.com/office/drawing/2014/chart" uri="{C3380CC4-5D6E-409C-BE32-E72D297353CC}">
              <c16:uniqueId val="{00000000-B9DC-4239-8EED-60B18EADBDC3}"/>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C2D93-8F06-4297-97F0-81AC19B26D6D}" type="datetimeFigureOut">
              <a:rPr lang="en-US" smtClean="0"/>
              <a:pPr/>
              <a:t>11/23/2018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A24A5D-436C-4046-9ADE-05ECB63BDF54}" type="slidenum">
              <a:rPr lang="en-US" smtClean="0"/>
              <a:pPr/>
              <a:t>‹#›</a:t>
            </a:fld>
            <a:endParaRPr lang="en-US"/>
          </a:p>
        </p:txBody>
      </p:sp>
    </p:spTree>
    <p:extLst>
      <p:ext uri="{BB962C8B-B14F-4D97-AF65-F5344CB8AC3E}">
        <p14:creationId xmlns:p14="http://schemas.microsoft.com/office/powerpoint/2010/main" val="2759445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line color</a:t>
            </a:r>
            <a:endParaRPr lang="en-US" dirty="0"/>
          </a:p>
        </p:txBody>
      </p:sp>
      <p:sp>
        <p:nvSpPr>
          <p:cNvPr id="4" name="Slide Number Placeholder 3"/>
          <p:cNvSpPr>
            <a:spLocks noGrp="1"/>
          </p:cNvSpPr>
          <p:nvPr>
            <p:ph type="sldNum" sz="quarter" idx="10"/>
          </p:nvPr>
        </p:nvSpPr>
        <p:spPr/>
        <p:txBody>
          <a:bodyPr/>
          <a:lstStyle/>
          <a:p>
            <a:fld id="{AC3874C5-41B9-41C5-9CBC-E902629F5F7B}" type="slidenum">
              <a:rPr lang="en-US" smtClean="0"/>
              <a:pPr/>
              <a:t>50</a:t>
            </a:fld>
            <a:endParaRPr lang="en-US"/>
          </a:p>
        </p:txBody>
      </p:sp>
    </p:spTree>
    <p:extLst>
      <p:ext uri="{BB962C8B-B14F-4D97-AF65-F5344CB8AC3E}">
        <p14:creationId xmlns:p14="http://schemas.microsoft.com/office/powerpoint/2010/main" val="166541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C8DA25B-3C72-440D-9C0B-B4C363DCEDCC}" type="datetime1">
              <a:rPr lang="en-US" smtClean="0"/>
              <a:t>11/23/2018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B1330BE-7158-49B9-A262-FD7BFE42874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FF7D0-B1CC-4F9C-941C-17586CDE0ADE}" type="datetime1">
              <a:rPr lang="en-US" smtClean="0"/>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30BE-7158-49B9-A262-FD7BFE4287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1191D-2489-41B8-9F58-6EE8C98BC37E}" type="datetime1">
              <a:rPr lang="en-US" smtClean="0"/>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30BE-7158-49B9-A262-FD7BFE4287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E808C8-119C-43D9-A8CC-F1FDD01F044B}" type="datetime1">
              <a:rPr lang="en-US" smtClean="0"/>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30BE-7158-49B9-A262-FD7BFE42874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EF71E2-2AAF-4073-AC5E-E20095608985}" type="datetime1">
              <a:rPr lang="en-US" smtClean="0"/>
              <a:t>11/23/2018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B1330BE-7158-49B9-A262-FD7BFE42874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F73118F-086A-4F98-8CB6-AC144667F041}" type="datetime1">
              <a:rPr lang="en-US" smtClean="0"/>
              <a:t>11/23/2018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330BE-7158-49B9-A262-FD7BFE42874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747B44D-FCB6-4C3B-92FE-4FA6C93FB352}" type="datetime1">
              <a:rPr lang="en-US" smtClean="0"/>
              <a:t>11/23/2018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330BE-7158-49B9-A262-FD7BFE42874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8B3117-4FF6-4FB8-A42E-297B780ECA59}" type="datetime1">
              <a:rPr lang="en-US" smtClean="0"/>
              <a:t>11/23/2018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330BE-7158-49B9-A262-FD7BFE4287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93873-164E-4AF4-A0C2-38B81DBD2205}" type="datetime1">
              <a:rPr lang="en-US" smtClean="0"/>
              <a:t>11/23/2018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330BE-7158-49B9-A262-FD7BFE4287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12522E-DD66-4799-8756-2E1F8101017C}" type="datetime1">
              <a:rPr lang="en-US" smtClean="0"/>
              <a:t>11/23/2018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330BE-7158-49B9-A262-FD7BFE42874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556748-A46F-4007-A4CF-27CE360C5E9E}" type="datetime1">
              <a:rPr lang="en-US" smtClean="0"/>
              <a:t>11/23/2018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B1330BE-7158-49B9-A262-FD7BFE42874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876800" y="6172200"/>
            <a:ext cx="2476500" cy="476250"/>
          </a:xfrm>
          <a:prstGeom prst="rect">
            <a:avLst/>
          </a:prstGeom>
        </p:spPr>
        <p:txBody>
          <a:bodyPr anchor="ctr" anchorCtr="0"/>
          <a:lstStyle>
            <a:lvl1pPr algn="r" eaLnBrk="1" latinLnBrk="0" hangingPunct="1">
              <a:defRPr kumimoji="0" sz="1400">
                <a:solidFill>
                  <a:schemeClr val="tx2"/>
                </a:solidFill>
              </a:defRPr>
            </a:lvl1pPr>
          </a:lstStyle>
          <a:p>
            <a:fld id="{5F6D52D8-1B69-4A4F-940E-35E1B4D5CE68}" type="datetime1">
              <a:rPr lang="en-US" smtClean="0"/>
              <a:t>11/23/2018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8515350" y="61722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B1330BE-7158-49B9-A262-FD7BFE428748}" type="slidenum">
              <a:rPr lang="en-US" smtClean="0"/>
              <a:pPr/>
              <a:t>‹#›</a:t>
            </a:fld>
            <a:endParaRPr lang="en-US" dirty="0"/>
          </a:p>
        </p:txBody>
      </p:sp>
      <p:pic>
        <p:nvPicPr>
          <p:cNvPr id="10" name="Picture 9"/>
          <p:cNvPicPr>
            <a:picLocks noChangeAspect="1" noChangeArrowheads="1"/>
          </p:cNvPicPr>
          <p:nvPr userDrawn="1"/>
        </p:nvPicPr>
        <p:blipFill>
          <a:blip r:embed="rId13">
            <a:extLst>
              <a:ext uri="{BEBA8EAE-BF5A-486C-A8C5-ECC9F3942E4B}">
                <a14:imgProps xmlns:a14="http://schemas.microsoft.com/office/drawing/2010/main">
                  <a14:imgLayer r:embed="rId14">
                    <a14:imgEffect>
                      <a14:artisticCrisscrossEtching/>
                    </a14:imgEffect>
                  </a14:imgLayer>
                </a14:imgProps>
              </a:ext>
            </a:extLst>
          </a:blip>
          <a:srcRect/>
          <a:stretch>
            <a:fillRect/>
          </a:stretch>
        </p:blipFill>
        <p:spPr bwMode="auto">
          <a:xfrm>
            <a:off x="200025" y="6096000"/>
            <a:ext cx="1066800" cy="5699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1" name="Picture 3"/>
          <p:cNvPicPr>
            <a:picLocks noChangeAspect="1" noChangeArrowheads="1"/>
          </p:cNvPicPr>
          <p:nvPr userDrawn="1"/>
        </p:nvPicPr>
        <p:blipFill>
          <a:blip r:embed="rId15" cstate="print">
            <a:extLst>
              <a:ext uri="{BEBA8EAE-BF5A-486C-A8C5-ECC9F3942E4B}">
                <a14:imgProps xmlns:a14="http://schemas.microsoft.com/office/drawing/2010/main">
                  <a14:imgLayer r:embed="rId16">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8458200" y="152400"/>
            <a:ext cx="514350" cy="506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56000"/>
            <a:ext cx="6400800" cy="2616199"/>
          </a:xfrm>
        </p:spPr>
        <p:txBody>
          <a:bodyPr>
            <a:normAutofit fontScale="40000" lnSpcReduction="20000"/>
          </a:bodyPr>
          <a:lstStyle/>
          <a:p>
            <a:r>
              <a:rPr lang="en-US" b="1" dirty="0" smtClean="0">
                <a:solidFill>
                  <a:schemeClr val="tx1"/>
                </a:solidFill>
              </a:rPr>
              <a:t>Panos M. </a:t>
            </a:r>
            <a:r>
              <a:rPr lang="en-US" b="1" dirty="0" err="1" smtClean="0">
                <a:solidFill>
                  <a:schemeClr val="tx1"/>
                </a:solidFill>
              </a:rPr>
              <a:t>Pardalos</a:t>
            </a:r>
            <a:r>
              <a:rPr lang="en-US" b="1" dirty="0" smtClean="0">
                <a:solidFill>
                  <a:schemeClr val="tx1"/>
                </a:solidFill>
              </a:rPr>
              <a:t> www.ise.ufl.edu/pardalos</a:t>
            </a:r>
          </a:p>
          <a:p>
            <a:r>
              <a:rPr lang="en-US" dirty="0">
                <a:solidFill>
                  <a:schemeClr val="tx1"/>
                </a:solidFill>
              </a:rPr>
              <a:t>Distinguished Professor</a:t>
            </a:r>
          </a:p>
          <a:p>
            <a:r>
              <a:rPr lang="en-US" dirty="0">
                <a:solidFill>
                  <a:schemeClr val="tx1"/>
                </a:solidFill>
              </a:rPr>
              <a:t>Director, Center for Applied </a:t>
            </a:r>
            <a:r>
              <a:rPr lang="en-US" dirty="0" smtClean="0">
                <a:solidFill>
                  <a:schemeClr val="tx1"/>
                </a:solidFill>
              </a:rPr>
              <a:t>Optimization </a:t>
            </a:r>
            <a:r>
              <a:rPr lang="en-US" b="1" dirty="0">
                <a:solidFill>
                  <a:schemeClr val="tx1"/>
                </a:solidFill>
              </a:rPr>
              <a:t>http://www.ise.ufl.edu/cao</a:t>
            </a:r>
            <a:r>
              <a:rPr lang="en-US" b="1" dirty="0" smtClean="0">
                <a:solidFill>
                  <a:schemeClr val="tx1"/>
                </a:solidFill>
              </a:rPr>
              <a:t>/</a:t>
            </a:r>
            <a:endParaRPr lang="en-US" dirty="0">
              <a:solidFill>
                <a:schemeClr val="tx1"/>
              </a:solidFill>
            </a:endParaRPr>
          </a:p>
          <a:p>
            <a:r>
              <a:rPr lang="en-US" dirty="0">
                <a:solidFill>
                  <a:schemeClr val="tx1"/>
                </a:solidFill>
              </a:rPr>
              <a:t>Department of Industrial and Systems Engineering</a:t>
            </a:r>
          </a:p>
          <a:p>
            <a:r>
              <a:rPr lang="en-US" i="1" smtClean="0">
                <a:solidFill>
                  <a:schemeClr val="tx1"/>
                </a:solidFill>
              </a:rPr>
              <a:t>Affiliated </a:t>
            </a:r>
            <a:r>
              <a:rPr lang="en-US" i="1" dirty="0">
                <a:solidFill>
                  <a:schemeClr val="tx1"/>
                </a:solidFill>
              </a:rPr>
              <a:t>Faculty of</a:t>
            </a:r>
            <a:r>
              <a:rPr lang="en-US" i="1" dirty="0" smtClean="0">
                <a:solidFill>
                  <a:schemeClr val="tx1"/>
                </a:solidFill>
              </a:rPr>
              <a:t>:</a:t>
            </a:r>
            <a:endParaRPr lang="en-US" i="1" dirty="0">
              <a:solidFill>
                <a:schemeClr val="tx1"/>
              </a:solidFill>
            </a:endParaRPr>
          </a:p>
          <a:p>
            <a:r>
              <a:rPr lang="en-US" dirty="0">
                <a:solidFill>
                  <a:schemeClr val="tx1"/>
                </a:solidFill>
              </a:rPr>
              <a:t>    Computer &amp; Information Science &amp; Engineering</a:t>
            </a:r>
          </a:p>
          <a:p>
            <a:r>
              <a:rPr lang="en-US" dirty="0">
                <a:solidFill>
                  <a:schemeClr val="tx1"/>
                </a:solidFill>
              </a:rPr>
              <a:t>    Department of Biomedical Engineering, McKnight Brain </a:t>
            </a:r>
            <a:r>
              <a:rPr lang="en-US" dirty="0" smtClean="0">
                <a:solidFill>
                  <a:schemeClr val="tx1"/>
                </a:solidFill>
              </a:rPr>
              <a:t>Institute</a:t>
            </a:r>
          </a:p>
          <a:p>
            <a:r>
              <a:rPr lang="en-US" b="1" dirty="0">
                <a:solidFill>
                  <a:schemeClr val="tx1"/>
                </a:solidFill>
              </a:rPr>
              <a:t>University of Florida</a:t>
            </a:r>
            <a:endParaRPr lang="en-US" dirty="0">
              <a:solidFill>
                <a:schemeClr val="tx1"/>
              </a:solidFill>
            </a:endParaRPr>
          </a:p>
          <a:p>
            <a:endParaRPr lang="en-US" dirty="0" smtClean="0">
              <a:solidFill>
                <a:schemeClr val="tx1"/>
              </a:solidFill>
            </a:endParaRPr>
          </a:p>
          <a:p>
            <a:endParaRPr lang="en-US" dirty="0">
              <a:solidFill>
                <a:schemeClr val="tx1"/>
              </a:solidFill>
            </a:endParaRPr>
          </a:p>
          <a:p>
            <a:r>
              <a:rPr lang="en-US" b="1" dirty="0"/>
              <a:t>Laboratory of Algorithms and Technologies for Network Analysis (LATNA</a:t>
            </a:r>
            <a:r>
              <a:rPr lang="en-US" b="1" dirty="0" smtClean="0"/>
              <a:t>), HSE</a:t>
            </a:r>
          </a:p>
          <a:p>
            <a:r>
              <a:rPr lang="en-US" b="1" dirty="0"/>
              <a:t>https://nnov.hse.ru/en/latna/</a:t>
            </a:r>
            <a:endParaRPr lang="en-US" b="1" dirty="0"/>
          </a:p>
        </p:txBody>
      </p:sp>
      <p:sp>
        <p:nvSpPr>
          <p:cNvPr id="2" name="Title 1"/>
          <p:cNvSpPr>
            <a:spLocks noGrp="1"/>
          </p:cNvSpPr>
          <p:nvPr>
            <p:ph type="ctrTitle"/>
          </p:nvPr>
        </p:nvSpPr>
        <p:spPr>
          <a:xfrm>
            <a:off x="609600" y="1524000"/>
            <a:ext cx="7772400" cy="1466850"/>
          </a:xfrm>
        </p:spPr>
        <p:txBody>
          <a:bodyPr>
            <a:normAutofit fontScale="90000"/>
          </a:bodyPr>
          <a:lstStyle/>
          <a:p>
            <a:r>
              <a:rPr lang="en-US" dirty="0" smtClean="0">
                <a:effectLst/>
              </a:rPr>
              <a:t>Network Analysis,  </a:t>
            </a:r>
            <a:r>
              <a:rPr lang="en-US" smtClean="0">
                <a:effectLst/>
              </a:rPr>
              <a:t>Data Sciences, </a:t>
            </a:r>
            <a:r>
              <a:rPr lang="en-US" dirty="0" smtClean="0">
                <a:effectLst/>
              </a:rPr>
              <a:t>and Control in Computational Neuro-Science</a:t>
            </a:r>
            <a:endParaRPr lang="en-US" dirty="0"/>
          </a:p>
        </p:txBody>
      </p:sp>
    </p:spTree>
    <p:extLst>
      <p:ext uri="{BB962C8B-B14F-4D97-AF65-F5344CB8AC3E}">
        <p14:creationId xmlns:p14="http://schemas.microsoft.com/office/powerpoint/2010/main" val="1315383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World Networks</a:t>
            </a:r>
            <a:endParaRPr lang="en-US" dirty="0"/>
          </a:p>
        </p:txBody>
      </p:sp>
      <p:sp>
        <p:nvSpPr>
          <p:cNvPr id="3" name="Content Placeholder 2"/>
          <p:cNvSpPr>
            <a:spLocks noGrp="1"/>
          </p:cNvSpPr>
          <p:nvPr>
            <p:ph sz="quarter" idx="1"/>
          </p:nvPr>
        </p:nvSpPr>
        <p:spPr>
          <a:xfrm>
            <a:off x="457200" y="1600200"/>
            <a:ext cx="4343400" cy="4525963"/>
          </a:xfrm>
        </p:spPr>
        <p:txBody>
          <a:bodyPr>
            <a:normAutofit fontScale="92500" lnSpcReduction="20000"/>
          </a:bodyPr>
          <a:lstStyle/>
          <a:p>
            <a:endParaRPr lang="en-US" dirty="0" smtClean="0"/>
          </a:p>
          <a:p>
            <a:r>
              <a:rPr lang="en-US" dirty="0" smtClean="0"/>
              <a:t>It </a:t>
            </a:r>
            <a:r>
              <a:rPr lang="en-US" dirty="0"/>
              <a:t>has been </a:t>
            </a:r>
            <a:r>
              <a:rPr lang="en-US" dirty="0" smtClean="0"/>
              <a:t>found </a:t>
            </a:r>
            <a:r>
              <a:rPr lang="en-US" dirty="0"/>
              <a:t>that many complex networks in </a:t>
            </a:r>
            <a:r>
              <a:rPr lang="en-US" dirty="0" smtClean="0"/>
              <a:t>nature (or man-made) follow </a:t>
            </a:r>
            <a:r>
              <a:rPr lang="en-US" dirty="0"/>
              <a:t>common organizational </a:t>
            </a:r>
            <a:r>
              <a:rPr lang="en-US" dirty="0" smtClean="0"/>
              <a:t>principles.</a:t>
            </a:r>
          </a:p>
          <a:p>
            <a:r>
              <a:rPr lang="en-US" dirty="0"/>
              <a:t>These networks </a:t>
            </a:r>
            <a:r>
              <a:rPr lang="en-US" dirty="0" smtClean="0"/>
              <a:t>are densely </a:t>
            </a:r>
            <a:r>
              <a:rPr lang="en-US" dirty="0"/>
              <a:t>connected on the local (neighborhood) level, but at the same </a:t>
            </a:r>
            <a:r>
              <a:rPr lang="en-US" dirty="0" smtClean="0"/>
              <a:t>time have </a:t>
            </a:r>
            <a:r>
              <a:rPr lang="en-US" dirty="0"/>
              <a:t>certain number of "long range" connections linking nodes, which </a:t>
            </a:r>
            <a:r>
              <a:rPr lang="en-US" dirty="0" smtClean="0"/>
              <a:t>otherwise would </a:t>
            </a:r>
            <a:r>
              <a:rPr lang="en-US" dirty="0"/>
              <a:t>be far apart</a:t>
            </a:r>
            <a:r>
              <a:rPr lang="en-US" dirty="0" smtClean="0"/>
              <a:t>.</a:t>
            </a:r>
          </a:p>
          <a:p>
            <a:r>
              <a:rPr lang="en-US" dirty="0" smtClean="0"/>
              <a:t>These networks are called </a:t>
            </a:r>
            <a:r>
              <a:rPr lang="en-US" b="1" dirty="0" smtClean="0"/>
              <a:t>Small World Networks</a:t>
            </a:r>
            <a:r>
              <a:rPr lang="en-US" dirty="0" smtClean="0"/>
              <a:t>.</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025" y="4114800"/>
            <a:ext cx="203701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0266" y="1676400"/>
            <a:ext cx="240453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10</a:t>
            </a:fld>
            <a:endParaRPr lang="en-US"/>
          </a:p>
        </p:txBody>
      </p:sp>
    </p:spTree>
    <p:extLst>
      <p:ext uri="{BB962C8B-B14F-4D97-AF65-F5344CB8AC3E}">
        <p14:creationId xmlns:p14="http://schemas.microsoft.com/office/powerpoint/2010/main" val="3547886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Quantitative </a:t>
            </a:r>
            <a:r>
              <a:rPr lang="en-US" dirty="0" smtClean="0"/>
              <a:t>Measures </a:t>
            </a:r>
            <a:r>
              <a:rPr lang="en-US" dirty="0"/>
              <a:t>of “small world” </a:t>
            </a:r>
            <a:r>
              <a:rPr lang="en-US" dirty="0" smtClean="0"/>
              <a:t>Property</a:t>
            </a:r>
            <a:endParaRPr lang="en-US" dirty="0"/>
          </a:p>
        </p:txBody>
      </p:sp>
      <p:sp>
        <p:nvSpPr>
          <p:cNvPr id="2" name="Content Placeholder 1"/>
          <p:cNvSpPr>
            <a:spLocks noGrp="1"/>
          </p:cNvSpPr>
          <p:nvPr>
            <p:ph sz="quarter" idx="1"/>
          </p:nvPr>
        </p:nvSpPr>
        <p:spPr/>
        <p:txBody>
          <a:bodyPr/>
          <a:lstStyle/>
          <a:p>
            <a:r>
              <a:rPr lang="en-US" dirty="0" smtClean="0"/>
              <a:t> Let </a:t>
            </a:r>
            <a:r>
              <a:rPr lang="en-US" sz="2800" b="1" i="1" dirty="0" smtClean="0"/>
              <a:t>N</a:t>
            </a:r>
            <a:r>
              <a:rPr lang="en-US" sz="2800" dirty="0" smtClean="0"/>
              <a:t>  be a number of nodes in the graph </a:t>
            </a:r>
            <a:r>
              <a:rPr lang="en-US" sz="2800" b="1" i="1" dirty="0" smtClean="0"/>
              <a:t>G</a:t>
            </a:r>
            <a:r>
              <a:rPr lang="en-US" sz="2800" dirty="0" smtClean="0"/>
              <a:t>.        </a:t>
            </a:r>
          </a:p>
          <a:p>
            <a:r>
              <a:rPr lang="en-US" sz="2800" dirty="0"/>
              <a:t> </a:t>
            </a:r>
            <a:r>
              <a:rPr lang="en-US" sz="2800" dirty="0" smtClean="0"/>
              <a:t>Denote </a:t>
            </a:r>
            <a:r>
              <a:rPr lang="en-US" sz="2800" b="1" i="1" dirty="0" err="1" smtClean="0"/>
              <a:t>d</a:t>
            </a:r>
            <a:r>
              <a:rPr lang="en-US" sz="2800" b="1" i="1" baseline="-25000" dirty="0" err="1" smtClean="0"/>
              <a:t>ij</a:t>
            </a:r>
            <a:r>
              <a:rPr lang="en-US" sz="2800" dirty="0" smtClean="0"/>
              <a:t> a </a:t>
            </a:r>
            <a:r>
              <a:rPr lang="en-US" sz="2800" dirty="0"/>
              <a:t>shortest path from </a:t>
            </a:r>
            <a:r>
              <a:rPr lang="en-US" sz="2800" dirty="0" smtClean="0"/>
              <a:t>node </a:t>
            </a:r>
            <a:r>
              <a:rPr lang="en-US" sz="2800" b="1" i="1" dirty="0" err="1"/>
              <a:t>i</a:t>
            </a:r>
            <a:r>
              <a:rPr lang="en-US" sz="2800" dirty="0"/>
              <a:t> to  </a:t>
            </a:r>
            <a:r>
              <a:rPr lang="en-US" sz="2800" dirty="0" smtClean="0"/>
              <a:t>node </a:t>
            </a:r>
            <a:r>
              <a:rPr lang="en-US" sz="2800" b="1" i="1" dirty="0" smtClean="0"/>
              <a:t>j</a:t>
            </a:r>
            <a:r>
              <a:rPr lang="en-US" sz="2800" i="1" dirty="0" smtClean="0"/>
              <a:t>.</a:t>
            </a:r>
          </a:p>
          <a:p>
            <a:r>
              <a:rPr lang="en-US" sz="2800" dirty="0"/>
              <a:t>Let </a:t>
            </a:r>
            <a:r>
              <a:rPr lang="en-US" sz="2800" b="1" i="1" dirty="0" err="1"/>
              <a:t>G</a:t>
            </a:r>
            <a:r>
              <a:rPr lang="en-US" sz="2800" b="1" i="1" baseline="-25000" dirty="0" err="1"/>
              <a:t>i</a:t>
            </a:r>
            <a:r>
              <a:rPr lang="en-US" sz="2800" dirty="0"/>
              <a:t> be a </a:t>
            </a:r>
            <a:r>
              <a:rPr lang="en-US" sz="2800" dirty="0" err="1" smtClean="0"/>
              <a:t>subgraph</a:t>
            </a:r>
            <a:r>
              <a:rPr lang="en-US" sz="2800" dirty="0"/>
              <a:t> </a:t>
            </a:r>
            <a:r>
              <a:rPr lang="en-US" sz="2800" dirty="0" smtClean="0"/>
              <a:t>of </a:t>
            </a:r>
            <a:r>
              <a:rPr lang="en-US" sz="2800" b="1" i="1" dirty="0"/>
              <a:t>G</a:t>
            </a:r>
            <a:r>
              <a:rPr lang="en-US" sz="2800" dirty="0"/>
              <a:t>, containing nodes, adjacent to </a:t>
            </a:r>
            <a:r>
              <a:rPr lang="en-US" sz="2800" dirty="0" smtClean="0"/>
              <a:t>node </a:t>
            </a:r>
            <a:r>
              <a:rPr lang="en-US" sz="2800" b="1" i="1" dirty="0" err="1" smtClean="0"/>
              <a:t>i</a:t>
            </a:r>
            <a:r>
              <a:rPr lang="en-US" sz="2800" dirty="0" smtClean="0"/>
              <a:t>. Let </a:t>
            </a:r>
            <a:r>
              <a:rPr lang="en-US" sz="2800" b="1" i="1" dirty="0" err="1" smtClean="0"/>
              <a:t>k</a:t>
            </a:r>
            <a:r>
              <a:rPr lang="en-US" sz="2800" b="1" i="1" baseline="-25000" dirty="0" err="1" smtClean="0"/>
              <a:t>i</a:t>
            </a:r>
            <a:r>
              <a:rPr lang="en-US" sz="2800" i="1" baseline="-25000" dirty="0" smtClean="0"/>
              <a:t> </a:t>
            </a:r>
            <a:r>
              <a:rPr lang="en-US" sz="2800" i="1" dirty="0" smtClean="0"/>
              <a:t> </a:t>
            </a:r>
            <a:r>
              <a:rPr lang="en-US" sz="2800" dirty="0" smtClean="0"/>
              <a:t>and </a:t>
            </a:r>
            <a:r>
              <a:rPr lang="en-US" sz="2800" b="1" i="1" dirty="0" err="1" smtClean="0"/>
              <a:t>e</a:t>
            </a:r>
            <a:r>
              <a:rPr lang="en-US" sz="2800" b="1" i="1" baseline="-25000" dirty="0" err="1" smtClean="0"/>
              <a:t>i</a:t>
            </a:r>
            <a:r>
              <a:rPr lang="en-US" sz="2800" dirty="0" smtClean="0"/>
              <a:t> be a number of nodes and a number of connections in </a:t>
            </a:r>
            <a:r>
              <a:rPr lang="en-US" sz="2800" b="1" i="1" dirty="0" err="1" smtClean="0"/>
              <a:t>G</a:t>
            </a:r>
            <a:r>
              <a:rPr lang="en-US" sz="2800" b="1" i="1" baseline="-25000" dirty="0" err="1" smtClean="0"/>
              <a:t>i</a:t>
            </a:r>
            <a:r>
              <a:rPr lang="en-US" sz="2800" b="1" i="1" dirty="0" smtClean="0"/>
              <a:t> </a:t>
            </a:r>
            <a:r>
              <a:rPr lang="en-US" sz="2800" dirty="0" smtClean="0"/>
              <a:t>respectively.</a:t>
            </a:r>
            <a:r>
              <a:rPr lang="en-US" sz="2800" i="1" dirty="0" smtClean="0"/>
              <a:t> </a:t>
            </a:r>
            <a:r>
              <a:rPr lang="en-US" sz="2800" dirty="0" smtClean="0"/>
              <a:t>The </a:t>
            </a:r>
            <a:r>
              <a:rPr lang="en-US" sz="2800" dirty="0"/>
              <a:t>local clustering </a:t>
            </a:r>
            <a:r>
              <a:rPr lang="en-US" sz="2800" dirty="0" smtClean="0"/>
              <a:t>coefficient </a:t>
            </a:r>
            <a:r>
              <a:rPr lang="en-US" sz="2800" b="1" i="1" dirty="0" err="1"/>
              <a:t>C</a:t>
            </a:r>
            <a:r>
              <a:rPr lang="en-US" sz="2800" b="1" i="1" baseline="-25000" dirty="0" err="1"/>
              <a:t>i</a:t>
            </a:r>
            <a:r>
              <a:rPr lang="en-US" sz="2800" dirty="0"/>
              <a:t> </a:t>
            </a:r>
            <a:r>
              <a:rPr lang="en-US" sz="2800" dirty="0" smtClean="0"/>
              <a:t> is defined</a:t>
            </a:r>
            <a:r>
              <a:rPr lang="en-US" sz="2800" dirty="0"/>
              <a:t>, </a:t>
            </a:r>
            <a:r>
              <a:rPr lang="en-US" sz="2800" dirty="0" smtClean="0"/>
              <a:t>as</a:t>
            </a:r>
          </a:p>
          <a:p>
            <a:endParaRPr lang="en-US" sz="2800" dirty="0" smtClean="0"/>
          </a:p>
          <a:p>
            <a:endParaRPr lang="en-US"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350973"/>
            <a:ext cx="2057400" cy="8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11</a:t>
            </a:fld>
            <a:endParaRPr lang="en-US"/>
          </a:p>
        </p:txBody>
      </p:sp>
    </p:spTree>
    <p:extLst>
      <p:ext uri="{BB962C8B-B14F-4D97-AF65-F5344CB8AC3E}">
        <p14:creationId xmlns:p14="http://schemas.microsoft.com/office/powerpoint/2010/main" val="3787448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Quantitative Measures of “small world” Properties</a:t>
            </a:r>
            <a:endParaRPr lang="en-US" dirty="0"/>
          </a:p>
        </p:txBody>
      </p:sp>
      <p:sp>
        <p:nvSpPr>
          <p:cNvPr id="2" name="Content Placeholder 1"/>
          <p:cNvSpPr>
            <a:spLocks noGrp="1"/>
          </p:cNvSpPr>
          <p:nvPr>
            <p:ph sz="quarter" idx="1"/>
          </p:nvPr>
        </p:nvSpPr>
        <p:spPr>
          <a:xfrm>
            <a:off x="374685" y="1559820"/>
            <a:ext cx="4572000" cy="4525963"/>
          </a:xfrm>
        </p:spPr>
        <p:txBody>
          <a:bodyPr>
            <a:normAutofit fontScale="92500" lnSpcReduction="20000"/>
          </a:bodyPr>
          <a:lstStyle/>
          <a:p>
            <a:pPr>
              <a:lnSpc>
                <a:spcPct val="200000"/>
              </a:lnSpc>
            </a:pPr>
            <a:r>
              <a:rPr lang="en-US" b="1" dirty="0" smtClean="0"/>
              <a:t>Characteristic path length</a:t>
            </a:r>
          </a:p>
          <a:p>
            <a:pPr>
              <a:lnSpc>
                <a:spcPct val="200000"/>
              </a:lnSpc>
            </a:pPr>
            <a:endParaRPr lang="en-US" dirty="0" smtClean="0"/>
          </a:p>
          <a:p>
            <a:pPr>
              <a:lnSpc>
                <a:spcPct val="200000"/>
              </a:lnSpc>
            </a:pPr>
            <a:r>
              <a:rPr lang="en-US" b="1" dirty="0" smtClean="0"/>
              <a:t>Clustering coefficient</a:t>
            </a:r>
          </a:p>
          <a:p>
            <a:pPr>
              <a:lnSpc>
                <a:spcPct val="200000"/>
              </a:lnSpc>
            </a:pPr>
            <a:endParaRPr lang="en-US" dirty="0" smtClean="0"/>
          </a:p>
          <a:p>
            <a:pPr>
              <a:lnSpc>
                <a:spcPct val="200000"/>
              </a:lnSpc>
            </a:pPr>
            <a:r>
              <a:rPr lang="en-US" b="1" dirty="0" smtClean="0"/>
              <a:t>Network efficiency</a:t>
            </a:r>
          </a:p>
          <a:p>
            <a:pPr marL="0" indent="0">
              <a:lnSpc>
                <a:spcPct val="200000"/>
              </a:lnSpc>
              <a:buNone/>
            </a:pPr>
            <a:r>
              <a:rPr lang="en-US" dirty="0" smtClean="0"/>
              <a:t>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418190" y="2419693"/>
            <a:ext cx="1962384" cy="475907"/>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cstate="print"/>
          <a:srcRect/>
          <a:stretch>
            <a:fillRect/>
          </a:stretch>
        </p:blipFill>
        <p:spPr bwMode="auto">
          <a:xfrm>
            <a:off x="1418190" y="5257800"/>
            <a:ext cx="3134548" cy="53340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857375"/>
            <a:ext cx="14954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3476" y="1854357"/>
            <a:ext cx="1674518" cy="126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4533068"/>
            <a:ext cx="1676400" cy="133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0588" y="3124200"/>
            <a:ext cx="1608812" cy="135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3276600"/>
            <a:ext cx="12763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4535917"/>
            <a:ext cx="1419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18190" y="3848100"/>
            <a:ext cx="13525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12</a:t>
            </a:fld>
            <a:endParaRPr lang="en-US"/>
          </a:p>
        </p:txBody>
      </p:sp>
    </p:spTree>
    <p:extLst>
      <p:ext uri="{BB962C8B-B14F-4D97-AF65-F5344CB8AC3E}">
        <p14:creationId xmlns:p14="http://schemas.microsoft.com/office/powerpoint/2010/main" val="205027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Brain Networks</a:t>
            </a:r>
            <a:endParaRPr lang="en-US" dirty="0"/>
          </a:p>
        </p:txBody>
      </p:sp>
      <p:sp>
        <p:nvSpPr>
          <p:cNvPr id="3" name="Content Placeholder 2"/>
          <p:cNvSpPr>
            <a:spLocks noGrp="1"/>
          </p:cNvSpPr>
          <p:nvPr>
            <p:ph sz="quarter" idx="1"/>
          </p:nvPr>
        </p:nvSpPr>
        <p:spPr/>
        <p:txBody>
          <a:bodyPr>
            <a:normAutofit/>
          </a:bodyPr>
          <a:lstStyle/>
          <a:p>
            <a:r>
              <a:rPr lang="en-US" b="1" dirty="0"/>
              <a:t>Structural connectivity refers to the set of physical connections linking neurons in brain</a:t>
            </a:r>
            <a:r>
              <a:rPr lang="en-US" dirty="0"/>
              <a:t>.</a:t>
            </a:r>
          </a:p>
          <a:p>
            <a:r>
              <a:rPr lang="en-US" dirty="0" smtClean="0"/>
              <a:t>Small world properties were reported in mammalian and human brain structural networks (representing physical neural connections)  at all levels of scales, starting from single neuron level to large anatomical regions containing millions of neurons. </a:t>
            </a:r>
          </a:p>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13</a:t>
            </a:fld>
            <a:endParaRPr lang="en-US"/>
          </a:p>
        </p:txBody>
      </p:sp>
    </p:spTree>
    <p:extLst>
      <p:ext uri="{BB962C8B-B14F-4D97-AF65-F5344CB8AC3E}">
        <p14:creationId xmlns:p14="http://schemas.microsoft.com/office/powerpoint/2010/main" val="2544068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Brain Networks</a:t>
            </a:r>
            <a:endParaRPr lang="en-US" dirty="0"/>
          </a:p>
        </p:txBody>
      </p:sp>
      <p:sp>
        <p:nvSpPr>
          <p:cNvPr id="3" name="Content Placeholder 2"/>
          <p:cNvSpPr>
            <a:spLocks noGrp="1"/>
          </p:cNvSpPr>
          <p:nvPr>
            <p:ph sz="quarter" idx="1"/>
          </p:nvPr>
        </p:nvSpPr>
        <p:spPr/>
        <p:txBody>
          <a:bodyPr>
            <a:normAutofit lnSpcReduction="10000"/>
          </a:bodyPr>
          <a:lstStyle/>
          <a:p>
            <a:r>
              <a:rPr lang="en-US" dirty="0"/>
              <a:t>On the single </a:t>
            </a:r>
            <a:r>
              <a:rPr lang="en-US" dirty="0" smtClean="0"/>
              <a:t>neuron level, Humphries </a:t>
            </a:r>
            <a:r>
              <a:rPr lang="en-US" i="1" dirty="0" smtClean="0"/>
              <a:t>et. al. </a:t>
            </a:r>
            <a:r>
              <a:rPr lang="en-US" dirty="0" smtClean="0"/>
              <a:t>have shown </a:t>
            </a:r>
            <a:r>
              <a:rPr lang="en-US" dirty="0"/>
              <a:t>that </a:t>
            </a:r>
            <a:r>
              <a:rPr lang="en-US" dirty="0" smtClean="0"/>
              <a:t>the neural system </a:t>
            </a:r>
            <a:r>
              <a:rPr lang="en-US" dirty="0"/>
              <a:t>of the medial reticular formation of the brainstem is a small </a:t>
            </a:r>
            <a:r>
              <a:rPr lang="en-US" dirty="0" smtClean="0"/>
              <a:t>world system.</a:t>
            </a:r>
          </a:p>
          <a:p>
            <a:r>
              <a:rPr lang="en-US" dirty="0"/>
              <a:t>The neural system of a worm C. </a:t>
            </a:r>
            <a:r>
              <a:rPr lang="en-US" dirty="0" err="1"/>
              <a:t>elegans</a:t>
            </a:r>
            <a:r>
              <a:rPr lang="en-US" dirty="0"/>
              <a:t> is the </a:t>
            </a:r>
            <a:r>
              <a:rPr lang="en-US" dirty="0" smtClean="0"/>
              <a:t>only </a:t>
            </a:r>
            <a:r>
              <a:rPr lang="en-US" dirty="0"/>
              <a:t>neural </a:t>
            </a:r>
            <a:r>
              <a:rPr lang="en-US" dirty="0" smtClean="0"/>
              <a:t>system which </a:t>
            </a:r>
            <a:r>
              <a:rPr lang="en-US" dirty="0"/>
              <a:t>was mapped completely at the level of neurons and </a:t>
            </a:r>
            <a:r>
              <a:rPr lang="en-US" dirty="0" smtClean="0"/>
              <a:t>synapses; and it was shown to exhibit small world properties.</a:t>
            </a:r>
          </a:p>
          <a:p>
            <a:r>
              <a:rPr lang="en-US" b="1" dirty="0" smtClean="0"/>
              <a:t>Human brain networks were shown to be small worlds at different level of scale, starting from brain regions of several millimeters to large anatomical areas containing millions of neurons</a:t>
            </a:r>
            <a:r>
              <a:rPr lang="en-US" dirty="0" smtClean="0"/>
              <a:t>.</a:t>
            </a:r>
          </a:p>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14</a:t>
            </a:fld>
            <a:endParaRPr lang="en-US"/>
          </a:p>
        </p:txBody>
      </p:sp>
    </p:spTree>
    <p:extLst>
      <p:ext uri="{BB962C8B-B14F-4D97-AF65-F5344CB8AC3E}">
        <p14:creationId xmlns:p14="http://schemas.microsoft.com/office/powerpoint/2010/main" val="2056235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r>
              <a:rPr lang="en-US" dirty="0" smtClean="0"/>
              <a:t>Occasional Phenomena or Natural Property?</a:t>
            </a:r>
            <a:endParaRPr lang="en-US" dirty="0"/>
          </a:p>
        </p:txBody>
      </p:sp>
      <p:sp>
        <p:nvSpPr>
          <p:cNvPr id="3" name="Content Placeholder 2"/>
          <p:cNvSpPr>
            <a:spLocks noGrp="1"/>
          </p:cNvSpPr>
          <p:nvPr>
            <p:ph sz="quarter" idx="1"/>
          </p:nvPr>
        </p:nvSpPr>
        <p:spPr>
          <a:xfrm>
            <a:off x="457200" y="2133600"/>
            <a:ext cx="8229600" cy="3763963"/>
          </a:xfrm>
        </p:spPr>
        <p:txBody>
          <a:bodyPr>
            <a:normAutofit fontScale="70000" lnSpcReduction="20000"/>
          </a:bodyPr>
          <a:lstStyle/>
          <a:p>
            <a:r>
              <a:rPr lang="en-US" sz="3600" dirty="0"/>
              <a:t>Consistent </a:t>
            </a:r>
            <a:r>
              <a:rPr lang="en-US" sz="3600" dirty="0" smtClean="0"/>
              <a:t>findings </a:t>
            </a:r>
            <a:r>
              <a:rPr lang="en-US" sz="3600" dirty="0"/>
              <a:t>in </a:t>
            </a:r>
            <a:r>
              <a:rPr lang="en-US" sz="3600" dirty="0" smtClean="0"/>
              <a:t>different </a:t>
            </a:r>
            <a:r>
              <a:rPr lang="en-US" sz="3600" dirty="0"/>
              <a:t>mammalian species </a:t>
            </a:r>
            <a:r>
              <a:rPr lang="en-US" sz="3600" dirty="0" smtClean="0"/>
              <a:t>and human </a:t>
            </a:r>
            <a:r>
              <a:rPr lang="en-US" sz="3600" dirty="0"/>
              <a:t>suggest that small world structure comprises fundamental </a:t>
            </a:r>
            <a:r>
              <a:rPr lang="en-US" sz="3600" dirty="0" smtClean="0"/>
              <a:t>principles in </a:t>
            </a:r>
            <a:r>
              <a:rPr lang="en-US" sz="3600" dirty="0"/>
              <a:t>organization and </a:t>
            </a:r>
            <a:r>
              <a:rPr lang="en-US" sz="3600" dirty="0" smtClean="0"/>
              <a:t>evolution of </a:t>
            </a:r>
            <a:r>
              <a:rPr lang="en-US" sz="3600" dirty="0"/>
              <a:t>neural networks</a:t>
            </a:r>
            <a:r>
              <a:rPr lang="en-US" sz="3600" dirty="0" smtClean="0"/>
              <a:t>.</a:t>
            </a:r>
          </a:p>
          <a:p>
            <a:r>
              <a:rPr lang="en-US" sz="3600" dirty="0"/>
              <a:t>Economical properties </a:t>
            </a:r>
            <a:r>
              <a:rPr lang="en-US" sz="3600" dirty="0" smtClean="0"/>
              <a:t>of small </a:t>
            </a:r>
            <a:r>
              <a:rPr lang="en-US" sz="3600" dirty="0"/>
              <a:t>world networks may give an explanation to this fact</a:t>
            </a:r>
            <a:r>
              <a:rPr lang="en-US" sz="3600" dirty="0" smtClean="0"/>
              <a:t>.</a:t>
            </a:r>
          </a:p>
          <a:p>
            <a:r>
              <a:rPr lang="en-US" sz="3600" b="1" dirty="0" smtClean="0"/>
              <a:t>Small </a:t>
            </a:r>
            <a:r>
              <a:rPr lang="en-US" sz="3600" b="1" dirty="0"/>
              <a:t>world networks are </a:t>
            </a:r>
            <a:r>
              <a:rPr lang="en-US" sz="3600" b="1" dirty="0" smtClean="0"/>
              <a:t>shown to be efficient </a:t>
            </a:r>
            <a:r>
              <a:rPr lang="en-US" sz="3600" b="1" dirty="0"/>
              <a:t>in </a:t>
            </a:r>
            <a:r>
              <a:rPr lang="en-US" sz="3600" b="1" dirty="0" smtClean="0"/>
              <a:t>information transfer </a:t>
            </a:r>
            <a:r>
              <a:rPr lang="en-US" sz="3600" b="1" dirty="0"/>
              <a:t>at both global and local levels, and at the same time </a:t>
            </a:r>
            <a:r>
              <a:rPr lang="en-US" sz="3600" b="1" dirty="0" smtClean="0"/>
              <a:t>resilient to errors </a:t>
            </a:r>
            <a:r>
              <a:rPr lang="en-US" sz="3600" b="1" dirty="0"/>
              <a:t>and damages</a:t>
            </a:r>
            <a:r>
              <a:rPr lang="en-US" sz="3600" dirty="0" smtClean="0"/>
              <a:t>.</a:t>
            </a:r>
          </a:p>
          <a:p>
            <a:r>
              <a:rPr lang="en-US" sz="3600" dirty="0"/>
              <a:t>In light of </a:t>
            </a:r>
            <a:r>
              <a:rPr lang="en-US" sz="3600" dirty="0" smtClean="0"/>
              <a:t>this, </a:t>
            </a:r>
            <a:r>
              <a:rPr lang="en-US" sz="3600" dirty="0"/>
              <a:t>one can </a:t>
            </a:r>
            <a:r>
              <a:rPr lang="en-US" sz="3600" dirty="0" smtClean="0"/>
              <a:t>argue </a:t>
            </a:r>
            <a:r>
              <a:rPr lang="en-US" sz="3600" dirty="0"/>
              <a:t>that neural networks </a:t>
            </a:r>
            <a:r>
              <a:rPr lang="en-US" sz="3600" dirty="0" smtClean="0"/>
              <a:t>may have </a:t>
            </a:r>
            <a:r>
              <a:rPr lang="en-US" sz="3600" dirty="0"/>
              <a:t>developed small world topology during </a:t>
            </a:r>
            <a:r>
              <a:rPr lang="en-US" sz="3600" dirty="0" smtClean="0"/>
              <a:t>the evolution </a:t>
            </a:r>
            <a:r>
              <a:rPr lang="en-US" sz="3600" dirty="0"/>
              <a:t>process.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15</a:t>
            </a:fld>
            <a:endParaRPr lang="en-US"/>
          </a:p>
        </p:txBody>
      </p:sp>
    </p:spTree>
    <p:extLst>
      <p:ext uri="{BB962C8B-B14F-4D97-AF65-F5344CB8AC3E}">
        <p14:creationId xmlns:p14="http://schemas.microsoft.com/office/powerpoint/2010/main" val="3454110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Brain Networks</a:t>
            </a:r>
            <a:endParaRPr lang="en-US" dirty="0"/>
          </a:p>
        </p:txBody>
      </p:sp>
      <p:sp>
        <p:nvSpPr>
          <p:cNvPr id="3" name="Content Placeholder 2"/>
          <p:cNvSpPr>
            <a:spLocks noGrp="1"/>
          </p:cNvSpPr>
          <p:nvPr>
            <p:ph sz="quarter" idx="1"/>
          </p:nvPr>
        </p:nvSpPr>
        <p:spPr>
          <a:xfrm>
            <a:off x="533400" y="1524000"/>
            <a:ext cx="5181600" cy="4525963"/>
          </a:xfrm>
        </p:spPr>
        <p:txBody>
          <a:bodyPr>
            <a:normAutofit fontScale="92500" lnSpcReduction="20000"/>
          </a:bodyPr>
          <a:lstStyle/>
          <a:p>
            <a:endParaRPr lang="en-US" dirty="0" smtClean="0"/>
          </a:p>
          <a:p>
            <a:r>
              <a:rPr lang="en-US" dirty="0" smtClean="0"/>
              <a:t>Another important </a:t>
            </a:r>
            <a:r>
              <a:rPr lang="en-US" dirty="0"/>
              <a:t>aspect of brain function is </a:t>
            </a:r>
            <a:r>
              <a:rPr lang="en-US" dirty="0" smtClean="0"/>
              <a:t>its neural </a:t>
            </a:r>
            <a:r>
              <a:rPr lang="en-US" dirty="0"/>
              <a:t>activity and </a:t>
            </a:r>
            <a:r>
              <a:rPr lang="en-US" dirty="0" smtClean="0"/>
              <a:t>dynamics. </a:t>
            </a:r>
            <a:r>
              <a:rPr lang="en-US" dirty="0"/>
              <a:t>Neural activity </a:t>
            </a:r>
            <a:r>
              <a:rPr lang="en-US" dirty="0" smtClean="0"/>
              <a:t>can </a:t>
            </a:r>
            <a:r>
              <a:rPr lang="en-US" dirty="0"/>
              <a:t>be modeled </a:t>
            </a:r>
            <a:r>
              <a:rPr lang="en-US" dirty="0" smtClean="0"/>
              <a:t>as a network, </a:t>
            </a:r>
            <a:r>
              <a:rPr lang="en-US" dirty="0"/>
              <a:t>which is widely known as </a:t>
            </a:r>
            <a:r>
              <a:rPr lang="en-US" b="1" dirty="0"/>
              <a:t>functional connectivity brain network</a:t>
            </a:r>
            <a:r>
              <a:rPr lang="en-US" dirty="0"/>
              <a:t>.</a:t>
            </a:r>
            <a:endParaRPr lang="en-US" dirty="0" smtClean="0"/>
          </a:p>
          <a:p>
            <a:r>
              <a:rPr lang="en-US" dirty="0"/>
              <a:t>The connections in </a:t>
            </a:r>
            <a:r>
              <a:rPr lang="en-US" dirty="0" smtClean="0"/>
              <a:t>functional network </a:t>
            </a:r>
            <a:r>
              <a:rPr lang="en-US" dirty="0"/>
              <a:t>are </a:t>
            </a:r>
            <a:r>
              <a:rPr lang="en-US" dirty="0" smtClean="0"/>
              <a:t>defined </a:t>
            </a:r>
            <a:r>
              <a:rPr lang="en-US" dirty="0"/>
              <a:t>not by physical </a:t>
            </a:r>
            <a:r>
              <a:rPr lang="en-US" dirty="0" smtClean="0"/>
              <a:t>paths </a:t>
            </a:r>
            <a:r>
              <a:rPr lang="en-US" dirty="0"/>
              <a:t>in the brain, but by </a:t>
            </a:r>
            <a:r>
              <a:rPr lang="en-US" dirty="0" smtClean="0"/>
              <a:t>statistical dependencies between </a:t>
            </a:r>
            <a:r>
              <a:rPr lang="en-US" dirty="0"/>
              <a:t>neural signals in </a:t>
            </a:r>
            <a:r>
              <a:rPr lang="en-US" dirty="0" smtClean="0"/>
              <a:t>distinct </a:t>
            </a:r>
            <a:r>
              <a:rPr lang="en-US" dirty="0"/>
              <a:t>parts of the brain</a:t>
            </a:r>
            <a:r>
              <a:rPr lang="en-US" dirty="0" smtClean="0"/>
              <a:t>.</a:t>
            </a:r>
          </a:p>
          <a:p>
            <a:r>
              <a:rPr lang="en-US" dirty="0" smtClean="0"/>
              <a:t>Such </a:t>
            </a:r>
            <a:r>
              <a:rPr lang="en-US" dirty="0"/>
              <a:t>temporal dependencies are assumed to be the result of neuronal </a:t>
            </a:r>
            <a:r>
              <a:rPr lang="en-US" dirty="0" smtClean="0"/>
              <a:t>interaction along </a:t>
            </a:r>
            <a:r>
              <a:rPr lang="en-US" dirty="0"/>
              <a:t>anatomical connections.</a:t>
            </a:r>
          </a:p>
        </p:txBody>
      </p:sp>
      <p:pic>
        <p:nvPicPr>
          <p:cNvPr id="4" name="Picture 2"/>
          <p:cNvPicPr>
            <a:picLocks noChangeAspect="1" noChangeArrowheads="1"/>
          </p:cNvPicPr>
          <p:nvPr/>
        </p:nvPicPr>
        <p:blipFill>
          <a:blip r:embed="rId2" cstate="print"/>
          <a:srcRect/>
          <a:stretch>
            <a:fillRect/>
          </a:stretch>
        </p:blipFill>
        <p:spPr bwMode="auto">
          <a:xfrm>
            <a:off x="6119154" y="1828800"/>
            <a:ext cx="2347981" cy="197049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681" y="3808817"/>
            <a:ext cx="264092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B1330BE-7158-49B9-A262-FD7BFE428748}" type="slidenum">
              <a:rPr lang="en-US" smtClean="0"/>
              <a:pPr/>
              <a:t>16</a:t>
            </a:fld>
            <a:endParaRPr lang="en-US"/>
          </a:p>
        </p:txBody>
      </p:sp>
    </p:spTree>
    <p:extLst>
      <p:ext uri="{BB962C8B-B14F-4D97-AF65-F5344CB8AC3E}">
        <p14:creationId xmlns:p14="http://schemas.microsoft.com/office/powerpoint/2010/main" val="2617967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Brain Networks</a:t>
            </a:r>
            <a:endParaRPr lang="en-US" dirty="0"/>
          </a:p>
        </p:txBody>
      </p:sp>
      <p:sp>
        <p:nvSpPr>
          <p:cNvPr id="3" name="Content Placeholder 2"/>
          <p:cNvSpPr>
            <a:spLocks noGrp="1"/>
          </p:cNvSpPr>
          <p:nvPr>
            <p:ph sz="quarter" idx="1"/>
          </p:nvPr>
        </p:nvSpPr>
        <p:spPr>
          <a:xfrm>
            <a:off x="457200" y="1600200"/>
            <a:ext cx="4648200" cy="4525963"/>
          </a:xfrm>
        </p:spPr>
        <p:txBody>
          <a:bodyPr>
            <a:normAutofit lnSpcReduction="10000"/>
          </a:bodyPr>
          <a:lstStyle/>
          <a:p>
            <a:endParaRPr lang="en-US" dirty="0" smtClean="0"/>
          </a:p>
          <a:p>
            <a:r>
              <a:rPr lang="en-US" dirty="0" smtClean="0"/>
              <a:t>It </a:t>
            </a:r>
            <a:r>
              <a:rPr lang="en-US" dirty="0"/>
              <a:t>is commonly recognized that in resting human </a:t>
            </a:r>
            <a:r>
              <a:rPr lang="en-US" dirty="0" smtClean="0"/>
              <a:t>brain, there </a:t>
            </a:r>
            <a:r>
              <a:rPr lang="en-US" dirty="0"/>
              <a:t>exists </a:t>
            </a:r>
            <a:r>
              <a:rPr lang="en-US" dirty="0" smtClean="0"/>
              <a:t>a consistent functional </a:t>
            </a:r>
            <a:r>
              <a:rPr lang="en-US" dirty="0"/>
              <a:t>network between cortical brain regions </a:t>
            </a:r>
            <a:r>
              <a:rPr lang="en-US" dirty="0" smtClean="0"/>
              <a:t>(widely known as </a:t>
            </a:r>
            <a:r>
              <a:rPr lang="en-US" b="1" dirty="0" smtClean="0"/>
              <a:t>default mode </a:t>
            </a:r>
            <a:r>
              <a:rPr lang="en-US" b="1" dirty="0"/>
              <a:t>network</a:t>
            </a:r>
            <a:r>
              <a:rPr lang="en-US" dirty="0" smtClean="0"/>
              <a:t>).</a:t>
            </a:r>
          </a:p>
          <a:p>
            <a:r>
              <a:rPr lang="en-US" dirty="0"/>
              <a:t>It has been proposed, </a:t>
            </a:r>
            <a:r>
              <a:rPr lang="en-US" dirty="0" smtClean="0"/>
              <a:t>that </a:t>
            </a:r>
            <a:r>
              <a:rPr lang="en-US" b="1" dirty="0" smtClean="0"/>
              <a:t>functional </a:t>
            </a:r>
            <a:r>
              <a:rPr lang="en-US" b="1" dirty="0"/>
              <a:t>networks </a:t>
            </a:r>
            <a:r>
              <a:rPr lang="en-US" b="1" dirty="0" smtClean="0"/>
              <a:t>form </a:t>
            </a:r>
            <a:r>
              <a:rPr lang="en-US" b="1" dirty="0"/>
              <a:t>a physiological basis for information processing </a:t>
            </a:r>
            <a:r>
              <a:rPr lang="en-US" b="1" dirty="0" smtClean="0"/>
              <a:t>and mental cognition</a:t>
            </a:r>
            <a:r>
              <a:rPr lang="en-US" dirty="0" smtClean="0"/>
              <a:t>.</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752600"/>
            <a:ext cx="279967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962400"/>
            <a:ext cx="270093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17</a:t>
            </a:fld>
            <a:endParaRPr lang="en-US"/>
          </a:p>
        </p:txBody>
      </p:sp>
    </p:spTree>
    <p:extLst>
      <p:ext uri="{BB962C8B-B14F-4D97-AF65-F5344CB8AC3E}">
        <p14:creationId xmlns:p14="http://schemas.microsoft.com/office/powerpoint/2010/main" val="283828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 Structural </a:t>
            </a:r>
            <a:r>
              <a:rPr lang="en-US" dirty="0"/>
              <a:t>and </a:t>
            </a:r>
            <a:r>
              <a:rPr lang="en-US" dirty="0" smtClean="0"/>
              <a:t>Functional Networks</a:t>
            </a:r>
            <a:endParaRPr lang="en-US" dirty="0"/>
          </a:p>
        </p:txBody>
      </p:sp>
      <p:sp>
        <p:nvSpPr>
          <p:cNvPr id="3" name="Content Placeholder 2"/>
          <p:cNvSpPr>
            <a:spLocks noGrp="1"/>
          </p:cNvSpPr>
          <p:nvPr>
            <p:ph sz="quarter" idx="1"/>
          </p:nvPr>
        </p:nvSpPr>
        <p:spPr>
          <a:xfrm>
            <a:off x="457200" y="1600200"/>
            <a:ext cx="8229600" cy="4648199"/>
          </a:xfrm>
        </p:spPr>
        <p:txBody>
          <a:bodyPr>
            <a:noAutofit/>
          </a:bodyPr>
          <a:lstStyle/>
          <a:p>
            <a:r>
              <a:rPr lang="en-US" sz="2200" dirty="0" smtClean="0"/>
              <a:t>Patterns </a:t>
            </a:r>
            <a:r>
              <a:rPr lang="en-US" sz="2200" dirty="0"/>
              <a:t>of neural activity are defined and shaped by neural connectivity, and functional networks in large part resemble structural brain </a:t>
            </a:r>
            <a:r>
              <a:rPr lang="en-US" sz="2200" dirty="0" smtClean="0"/>
              <a:t>networks.</a:t>
            </a:r>
            <a:endParaRPr lang="en-US" sz="2200" dirty="0"/>
          </a:p>
          <a:p>
            <a:r>
              <a:rPr lang="en-US" sz="2200" dirty="0" smtClean="0"/>
              <a:t>Functional </a:t>
            </a:r>
            <a:r>
              <a:rPr lang="en-US" sz="2200" dirty="0"/>
              <a:t>networks can tell us more about processes in the brain then simple map of physical neural </a:t>
            </a:r>
            <a:r>
              <a:rPr lang="en-US" sz="2200" dirty="0" smtClean="0"/>
              <a:t>connections.</a:t>
            </a:r>
            <a:endParaRPr lang="en-US" sz="2200" dirty="0"/>
          </a:p>
          <a:p>
            <a:r>
              <a:rPr lang="en-US" sz="2200" dirty="0"/>
              <a:t>Certain brain areas, which are not connected directly, communicate with each other through other areas, and these communications are reflected in the functional network.</a:t>
            </a:r>
          </a:p>
          <a:p>
            <a:r>
              <a:rPr lang="en-US" sz="2200" dirty="0"/>
              <a:t>Functional network comprises structural network, but also contains connections between those areas which are not connected in structural network, but link to each other dynamically, exhibiting related neural </a:t>
            </a:r>
            <a:r>
              <a:rPr lang="en-US" sz="2200" dirty="0" smtClean="0"/>
              <a:t>activity.</a:t>
            </a:r>
            <a:endParaRPr lang="en-US" sz="2200"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18</a:t>
            </a:fld>
            <a:endParaRPr lang="en-US"/>
          </a:p>
        </p:txBody>
      </p:sp>
    </p:spTree>
    <p:extLst>
      <p:ext uri="{BB962C8B-B14F-4D97-AF65-F5344CB8AC3E}">
        <p14:creationId xmlns:p14="http://schemas.microsoft.com/office/powerpoint/2010/main" val="1103971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sz="quarter" idx="1"/>
          </p:nvPr>
        </p:nvSpPr>
        <p:spPr/>
        <p:txBody>
          <a:bodyPr>
            <a:normAutofit/>
          </a:bodyPr>
          <a:lstStyle/>
          <a:p>
            <a:r>
              <a:rPr lang="en-US" dirty="0" smtClean="0"/>
              <a:t>We focus our attention on two major cases:</a:t>
            </a:r>
          </a:p>
          <a:p>
            <a:pPr lvl="1"/>
            <a:r>
              <a:rPr lang="en-US" b="1" dirty="0" smtClean="0"/>
              <a:t>Network analysis in Parkinson brain</a:t>
            </a:r>
          </a:p>
          <a:p>
            <a:pPr lvl="2"/>
            <a:r>
              <a:rPr lang="en-US" dirty="0" smtClean="0"/>
              <a:t>The goal is to classify healthy and Parkinson patients based on the functional network structure of their brain.</a:t>
            </a:r>
          </a:p>
          <a:p>
            <a:pPr lvl="2"/>
            <a:r>
              <a:rPr lang="en-US" dirty="0" smtClean="0"/>
              <a:t>We use fMRI data to analyze the brain network.</a:t>
            </a:r>
          </a:p>
          <a:p>
            <a:pPr lvl="1"/>
            <a:r>
              <a:rPr lang="en-US" b="1" dirty="0" smtClean="0"/>
              <a:t>Network analysis in Epileptic brain</a:t>
            </a:r>
          </a:p>
          <a:p>
            <a:pPr lvl="2"/>
            <a:r>
              <a:rPr lang="en-US" dirty="0" smtClean="0"/>
              <a:t>The goal is to study the changes in epileptic brain network at pre-</a:t>
            </a:r>
            <a:r>
              <a:rPr lang="en-US" dirty="0" err="1" smtClean="0"/>
              <a:t>ictal</a:t>
            </a:r>
            <a:r>
              <a:rPr lang="en-US" dirty="0" smtClean="0"/>
              <a:t>, </a:t>
            </a:r>
            <a:r>
              <a:rPr lang="en-US" dirty="0" err="1" smtClean="0"/>
              <a:t>ictal</a:t>
            </a:r>
            <a:r>
              <a:rPr lang="en-US" dirty="0" smtClean="0"/>
              <a:t> and post-</a:t>
            </a:r>
            <a:r>
              <a:rPr lang="en-US" dirty="0" err="1" smtClean="0"/>
              <a:t>ictal</a:t>
            </a:r>
            <a:r>
              <a:rPr lang="en-US" dirty="0" smtClean="0"/>
              <a:t> stage of seizure.</a:t>
            </a:r>
          </a:p>
          <a:p>
            <a:pPr lvl="2"/>
            <a:r>
              <a:rPr lang="en-US" dirty="0" smtClean="0"/>
              <a:t>We use EEG data to analyze the brain network.</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19</a:t>
            </a:fld>
            <a:endParaRPr lang="en-US"/>
          </a:p>
        </p:txBody>
      </p:sp>
    </p:spTree>
    <p:extLst>
      <p:ext uri="{BB962C8B-B14F-4D97-AF65-F5344CB8AC3E}">
        <p14:creationId xmlns:p14="http://schemas.microsoft.com/office/powerpoint/2010/main" val="98186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Theory: Networks</a:t>
            </a:r>
            <a:endParaRPr lang="en-US" dirty="0"/>
          </a:p>
        </p:txBody>
      </p:sp>
      <p:sp>
        <p:nvSpPr>
          <p:cNvPr id="3" name="Content Placeholder 2"/>
          <p:cNvSpPr>
            <a:spLocks noGrp="1"/>
          </p:cNvSpPr>
          <p:nvPr>
            <p:ph sz="quarter" idx="1"/>
          </p:nvPr>
        </p:nvSpPr>
        <p:spPr/>
        <p:txBody>
          <a:bodyPr>
            <a:normAutofit/>
          </a:bodyPr>
          <a:lstStyle/>
          <a:p>
            <a:r>
              <a:rPr lang="en-US" dirty="0" smtClean="0"/>
              <a:t>While solving the problem of “The </a:t>
            </a:r>
            <a:r>
              <a:rPr lang="en-US" dirty="0"/>
              <a:t>seven bridges of </a:t>
            </a:r>
            <a:r>
              <a:rPr lang="en-US" dirty="0" err="1" smtClean="0"/>
              <a:t>Königsberg</a:t>
            </a:r>
            <a:r>
              <a:rPr lang="en-US" dirty="0" smtClean="0"/>
              <a:t>” Euler started a new branch of mathematics, called Graph Theory*. </a:t>
            </a:r>
          </a:p>
          <a:p>
            <a:r>
              <a:rPr lang="en-US" dirty="0" smtClean="0"/>
              <a:t>A major step in graph theory was the development of the concept called “</a:t>
            </a:r>
            <a:r>
              <a:rPr lang="en-US" b="1" dirty="0" smtClean="0"/>
              <a:t>random graphs</a:t>
            </a:r>
            <a:r>
              <a:rPr lang="en-US" dirty="0" smtClean="0"/>
              <a:t>” by </a:t>
            </a:r>
            <a:r>
              <a:rPr lang="en-US" dirty="0" err="1" smtClean="0"/>
              <a:t>Erdos</a:t>
            </a:r>
            <a:r>
              <a:rPr lang="en-US" dirty="0" smtClean="0"/>
              <a:t> and </a:t>
            </a:r>
            <a:r>
              <a:rPr lang="en-US" dirty="0" err="1" smtClean="0"/>
              <a:t>Renyi</a:t>
            </a:r>
            <a:r>
              <a:rPr lang="en-US" dirty="0" smtClean="0"/>
              <a:t>**.</a:t>
            </a:r>
            <a:endParaRPr lang="en-US" dirty="0"/>
          </a:p>
        </p:txBody>
      </p:sp>
      <p:sp>
        <p:nvSpPr>
          <p:cNvPr id="4" name="TextBox 3"/>
          <p:cNvSpPr txBox="1"/>
          <p:nvPr/>
        </p:nvSpPr>
        <p:spPr>
          <a:xfrm>
            <a:off x="981073" y="5369093"/>
            <a:ext cx="7436075" cy="646331"/>
          </a:xfrm>
          <a:prstGeom prst="rect">
            <a:avLst/>
          </a:prstGeom>
          <a:noFill/>
        </p:spPr>
        <p:txBody>
          <a:bodyPr wrap="none" rtlCol="0">
            <a:spAutoFit/>
          </a:bodyPr>
          <a:lstStyle/>
          <a:p>
            <a:r>
              <a:rPr lang="de-DE" b="1" dirty="0" smtClean="0"/>
              <a:t>*Theorie </a:t>
            </a:r>
            <a:r>
              <a:rPr lang="de-DE" b="1" dirty="0"/>
              <a:t>der endlichen und unendlichen Graphen</a:t>
            </a:r>
            <a:r>
              <a:rPr lang="de-DE" dirty="0"/>
              <a:t> by D. Konig, Chelsea 1935 </a:t>
            </a:r>
            <a:endParaRPr lang="de-DE" dirty="0" smtClean="0"/>
          </a:p>
          <a:p>
            <a:r>
              <a:rPr lang="en-US" dirty="0" smtClean="0"/>
              <a:t>** </a:t>
            </a:r>
            <a:r>
              <a:rPr lang="hu-HU" dirty="0" smtClean="0"/>
              <a:t>Erdős</a:t>
            </a:r>
            <a:r>
              <a:rPr lang="hu-HU" dirty="0"/>
              <a:t>, P., Rényi, A., 1959. </a:t>
            </a:r>
            <a:r>
              <a:rPr lang="hu-HU" b="1" dirty="0"/>
              <a:t>On random graphs</a:t>
            </a:r>
            <a:r>
              <a:rPr lang="hu-HU" dirty="0"/>
              <a:t>. Publ. Math. 6, 290–297.</a:t>
            </a:r>
            <a:endParaRPr lang="en-US" dirty="0"/>
          </a:p>
        </p:txBody>
      </p:sp>
      <p:sp>
        <p:nvSpPr>
          <p:cNvPr id="5" name="Slide Number Placeholder 4"/>
          <p:cNvSpPr>
            <a:spLocks noGrp="1"/>
          </p:cNvSpPr>
          <p:nvPr>
            <p:ph type="sldNum" sz="quarter" idx="12"/>
          </p:nvPr>
        </p:nvSpPr>
        <p:spPr/>
        <p:txBody>
          <a:bodyPr/>
          <a:lstStyle/>
          <a:p>
            <a:fld id="{DB1330BE-7158-49B9-A262-FD7BFE428748}" type="slidenum">
              <a:rPr lang="en-US" smtClean="0"/>
              <a:pPr/>
              <a:t>2</a:t>
            </a:fld>
            <a:endParaRPr lang="en-US"/>
          </a:p>
        </p:txBody>
      </p:sp>
    </p:spTree>
    <p:extLst>
      <p:ext uri="{BB962C8B-B14F-4D97-AF65-F5344CB8AC3E}">
        <p14:creationId xmlns:p14="http://schemas.microsoft.com/office/powerpoint/2010/main" val="818403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pPr algn="ctr"/>
            <a:r>
              <a:rPr lang="en-US" dirty="0" smtClean="0">
                <a:solidFill>
                  <a:schemeClr val="tx2">
                    <a:lumMod val="60000"/>
                    <a:lumOff val="40000"/>
                  </a:schemeClr>
                </a:solidFill>
              </a:rPr>
              <a:t>Parkinson Brain Network</a:t>
            </a:r>
            <a:endParaRPr lang="en-US" dirty="0">
              <a:solidFill>
                <a:schemeClr val="tx2">
                  <a:lumMod val="60000"/>
                  <a:lumOff val="40000"/>
                </a:schemeClr>
              </a:solidFill>
            </a:endParaRPr>
          </a:p>
        </p:txBody>
      </p:sp>
      <p:sp>
        <p:nvSpPr>
          <p:cNvPr id="3" name="Content Placeholder 2"/>
          <p:cNvSpPr>
            <a:spLocks noGrp="1"/>
          </p:cNvSpPr>
          <p:nvPr>
            <p:ph sz="quarter" idx="1"/>
          </p:nvPr>
        </p:nvSpPr>
        <p:spPr>
          <a:xfrm>
            <a:off x="457200" y="3657600"/>
            <a:ext cx="8229600" cy="2468563"/>
          </a:xfrm>
        </p:spPr>
        <p:txBody>
          <a:bodyPr/>
          <a:lstStyle/>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20</a:t>
            </a:fld>
            <a:endParaRPr lang="en-US"/>
          </a:p>
        </p:txBody>
      </p:sp>
    </p:spTree>
    <p:extLst>
      <p:ext uri="{BB962C8B-B14F-4D97-AF65-F5344CB8AC3E}">
        <p14:creationId xmlns:p14="http://schemas.microsoft.com/office/powerpoint/2010/main" val="938293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a:t>
            </a:r>
            <a:endParaRPr lang="en-US" dirty="0"/>
          </a:p>
        </p:txBody>
      </p:sp>
      <p:sp>
        <p:nvSpPr>
          <p:cNvPr id="3" name="Slide Number Placeholder 2"/>
          <p:cNvSpPr>
            <a:spLocks noGrp="1"/>
          </p:cNvSpPr>
          <p:nvPr>
            <p:ph type="sldNum" sz="quarter" idx="12"/>
          </p:nvPr>
        </p:nvSpPr>
        <p:spPr/>
        <p:txBody>
          <a:bodyPr/>
          <a:lstStyle/>
          <a:p>
            <a:fld id="{DB1330BE-7158-49B9-A262-FD7BFE428748}" type="slidenum">
              <a:rPr lang="en-US" smtClean="0"/>
              <a:pPr/>
              <a:t>21</a:t>
            </a:fld>
            <a:endParaRPr lang="en-US"/>
          </a:p>
        </p:txBody>
      </p:sp>
      <p:sp>
        <p:nvSpPr>
          <p:cNvPr id="4" name="Content Placeholder 3"/>
          <p:cNvSpPr>
            <a:spLocks noGrp="1"/>
          </p:cNvSpPr>
          <p:nvPr>
            <p:ph sz="quarter" idx="1"/>
          </p:nvPr>
        </p:nvSpPr>
        <p:spPr/>
        <p:txBody>
          <a:bodyPr/>
          <a:lstStyle/>
          <a:p>
            <a:r>
              <a:rPr lang="en-US" dirty="0" smtClean="0"/>
              <a:t>The main idea is to extract the concealed information from brain data, to distinguish a healthy subject from a Parkinson patient.</a:t>
            </a:r>
          </a:p>
          <a:p>
            <a:r>
              <a:rPr lang="en-US" dirty="0" smtClean="0"/>
              <a:t>The data collected from the brain, for the above mentioned classification, is in the form of brain images, commonly known as </a:t>
            </a:r>
            <a:r>
              <a:rPr lang="en-US" b="1" dirty="0" smtClean="0"/>
              <a:t>fMRI</a:t>
            </a:r>
            <a:r>
              <a:rPr lang="en-US" dirty="0" smtClean="0"/>
              <a:t>.</a:t>
            </a:r>
          </a:p>
          <a:p>
            <a:r>
              <a:rPr lang="en-US" dirty="0" smtClean="0"/>
              <a:t>In order to compare results (from different patients and controls), we have used standard template from </a:t>
            </a:r>
            <a:r>
              <a:rPr lang="fr-FR" dirty="0"/>
              <a:t>Montréal </a:t>
            </a:r>
            <a:r>
              <a:rPr lang="fr-FR" dirty="0" err="1"/>
              <a:t>Neurological</a:t>
            </a:r>
            <a:r>
              <a:rPr lang="fr-FR" dirty="0"/>
              <a:t> Institute (</a:t>
            </a:r>
            <a:r>
              <a:rPr lang="fr-FR" b="1" dirty="0"/>
              <a:t>MNI</a:t>
            </a:r>
            <a:r>
              <a:rPr lang="fr-FR" dirty="0" smtClean="0"/>
              <a:t>).</a:t>
            </a:r>
            <a:endParaRPr lang="en-US" dirty="0"/>
          </a:p>
        </p:txBody>
      </p:sp>
    </p:spTree>
    <p:extLst>
      <p:ext uri="{BB962C8B-B14F-4D97-AF65-F5344CB8AC3E}">
        <p14:creationId xmlns:p14="http://schemas.microsoft.com/office/powerpoint/2010/main" val="1406060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Complexities</a:t>
            </a:r>
            <a:endParaRPr lang="en-US" dirty="0"/>
          </a:p>
        </p:txBody>
      </p:sp>
      <p:sp>
        <p:nvSpPr>
          <p:cNvPr id="3" name="Slide Number Placeholder 2"/>
          <p:cNvSpPr>
            <a:spLocks noGrp="1"/>
          </p:cNvSpPr>
          <p:nvPr>
            <p:ph type="sldNum" sz="quarter" idx="12"/>
          </p:nvPr>
        </p:nvSpPr>
        <p:spPr/>
        <p:txBody>
          <a:bodyPr/>
          <a:lstStyle/>
          <a:p>
            <a:fld id="{DB1330BE-7158-49B9-A262-FD7BFE428748}" type="slidenum">
              <a:rPr lang="en-US" smtClean="0"/>
              <a:pPr/>
              <a:t>22</a:t>
            </a:fld>
            <a:endParaRPr lang="en-US"/>
          </a:p>
        </p:txBody>
      </p:sp>
      <p:sp>
        <p:nvSpPr>
          <p:cNvPr id="4" name="Content Placeholder 3"/>
          <p:cNvSpPr>
            <a:spLocks noGrp="1"/>
          </p:cNvSpPr>
          <p:nvPr>
            <p:ph sz="quarter" idx="1"/>
          </p:nvPr>
        </p:nvSpPr>
        <p:spPr/>
        <p:txBody>
          <a:bodyPr/>
          <a:lstStyle/>
          <a:p>
            <a:r>
              <a:rPr lang="en-US" dirty="0" smtClean="0"/>
              <a:t>Noise is inevitable in any data collection method. fMRI data suffers from the noise too.  </a:t>
            </a:r>
          </a:p>
          <a:p>
            <a:r>
              <a:rPr lang="en-US" b="1" dirty="0" smtClean="0"/>
              <a:t>Noise filtering </a:t>
            </a:r>
            <a:r>
              <a:rPr lang="en-US" dirty="0" smtClean="0"/>
              <a:t>is a crucial step before the actual analysis. </a:t>
            </a:r>
          </a:p>
          <a:p>
            <a:r>
              <a:rPr lang="en-US" dirty="0" smtClean="0"/>
              <a:t>We have used </a:t>
            </a:r>
            <a:r>
              <a:rPr lang="en-US" b="1" dirty="0" smtClean="0"/>
              <a:t>discrete wavelet transform </a:t>
            </a:r>
            <a:r>
              <a:rPr lang="en-US" dirty="0" smtClean="0"/>
              <a:t>to remove noise from the data.</a:t>
            </a:r>
            <a:endParaRPr lang="en-US" dirty="0"/>
          </a:p>
        </p:txBody>
      </p:sp>
    </p:spTree>
    <p:extLst>
      <p:ext uri="{BB962C8B-B14F-4D97-AF65-F5344CB8AC3E}">
        <p14:creationId xmlns:p14="http://schemas.microsoft.com/office/powerpoint/2010/main" val="1506516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 Network Analysis in PD fMRI Data </a:t>
            </a:r>
            <a:endParaRPr lang="en-US" dirty="0"/>
          </a:p>
        </p:txBody>
      </p:sp>
      <p:sp>
        <p:nvSpPr>
          <p:cNvPr id="3" name="Content Placeholder 2"/>
          <p:cNvSpPr>
            <a:spLocks noGrp="1"/>
          </p:cNvSpPr>
          <p:nvPr>
            <p:ph sz="quarter" idx="1"/>
          </p:nvPr>
        </p:nvSpPr>
        <p:spPr/>
        <p:txBody>
          <a:bodyPr>
            <a:normAutofit/>
          </a:bodyPr>
          <a:lstStyle/>
          <a:p>
            <a:r>
              <a:rPr lang="en-US" dirty="0" smtClean="0"/>
              <a:t>We have analyzed fMRI data in 15 healthy controls and </a:t>
            </a:r>
            <a:r>
              <a:rPr lang="en-US" dirty="0"/>
              <a:t>14 </a:t>
            </a:r>
            <a:r>
              <a:rPr lang="en-US" dirty="0" smtClean="0"/>
              <a:t>Parkinson (PD) patients .</a:t>
            </a:r>
          </a:p>
          <a:p>
            <a:r>
              <a:rPr lang="en-US" dirty="0" smtClean="0"/>
              <a:t>The networks were constructed from functional Magnetic Resonance Imaging (fMRI) data recordings.</a:t>
            </a:r>
          </a:p>
          <a:p>
            <a:r>
              <a:rPr lang="en-US" b="1" dirty="0" smtClean="0"/>
              <a:t>Small world properties, in particular network efficiency, were studied in obtained networks</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23</a:t>
            </a:fld>
            <a:endParaRPr lang="en-US"/>
          </a:p>
        </p:txBody>
      </p:sp>
    </p:spTree>
    <p:extLst>
      <p:ext uri="{BB962C8B-B14F-4D97-AF65-F5344CB8AC3E}">
        <p14:creationId xmlns:p14="http://schemas.microsoft.com/office/powerpoint/2010/main" val="2561196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Magnetic </a:t>
            </a:r>
            <a:r>
              <a:rPr lang="en-US" dirty="0"/>
              <a:t>Resonance Imaging</a:t>
            </a:r>
          </a:p>
        </p:txBody>
      </p:sp>
      <p:sp>
        <p:nvSpPr>
          <p:cNvPr id="3" name="Content Placeholder 2"/>
          <p:cNvSpPr>
            <a:spLocks noGrp="1"/>
          </p:cNvSpPr>
          <p:nvPr>
            <p:ph sz="quarter" idx="1"/>
          </p:nvPr>
        </p:nvSpPr>
        <p:spPr>
          <a:xfrm>
            <a:off x="457200" y="1588316"/>
            <a:ext cx="8229600" cy="1524001"/>
          </a:xfrm>
        </p:spPr>
        <p:txBody>
          <a:bodyPr>
            <a:normAutofit/>
          </a:bodyPr>
          <a:lstStyle/>
          <a:p>
            <a:r>
              <a:rPr lang="en-US" sz="2800" dirty="0" smtClean="0"/>
              <a:t>Blood flow level as an indicator of neuronal activity.</a:t>
            </a:r>
          </a:p>
          <a:p>
            <a:r>
              <a:rPr lang="en-US" sz="2800" dirty="0" smtClean="0"/>
              <a:t>Representation of values of signal in spatial voxels  as 2D and 3D images.</a:t>
            </a:r>
          </a:p>
          <a:p>
            <a:endParaRPr lang="en-US" dirty="0" smtClean="0"/>
          </a:p>
          <a:p>
            <a:pPr>
              <a:buNone/>
            </a:pPr>
            <a:endParaRPr lang="en-US" dirty="0" smtClean="0"/>
          </a:p>
        </p:txBody>
      </p:sp>
      <p:pic>
        <p:nvPicPr>
          <p:cNvPr id="1028" name="Picture 4"/>
          <p:cNvPicPr>
            <a:picLocks noChangeAspect="1" noChangeArrowheads="1"/>
          </p:cNvPicPr>
          <p:nvPr/>
        </p:nvPicPr>
        <p:blipFill>
          <a:blip r:embed="rId2" cstate="print"/>
          <a:srcRect/>
          <a:stretch>
            <a:fillRect/>
          </a:stretch>
        </p:blipFill>
        <p:spPr bwMode="auto">
          <a:xfrm>
            <a:off x="4495800" y="3340916"/>
            <a:ext cx="3429000" cy="2831284"/>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143000" y="3340916"/>
            <a:ext cx="2371458" cy="2819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B1330BE-7158-49B9-A262-FD7BFE428748}" type="slidenum">
              <a:rPr lang="en-US" smtClean="0"/>
              <a:pPr/>
              <a:t>24</a:t>
            </a:fld>
            <a:endParaRPr lang="en-US"/>
          </a:p>
        </p:txBody>
      </p:sp>
    </p:spTree>
    <p:extLst>
      <p:ext uri="{BB962C8B-B14F-4D97-AF65-F5344CB8AC3E}">
        <p14:creationId xmlns:p14="http://schemas.microsoft.com/office/powerpoint/2010/main" val="381645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fMRI Data</a:t>
            </a:r>
            <a:endParaRPr lang="en-US" dirty="0"/>
          </a:p>
        </p:txBody>
      </p:sp>
      <p:sp>
        <p:nvSpPr>
          <p:cNvPr id="6" name="Rectangle 5"/>
          <p:cNvSpPr/>
          <p:nvPr/>
        </p:nvSpPr>
        <p:spPr>
          <a:xfrm>
            <a:off x="5943600" y="24384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2" cstate="print"/>
          <a:srcRect/>
          <a:stretch>
            <a:fillRect/>
          </a:stretch>
        </p:blipFill>
        <p:spPr bwMode="auto">
          <a:xfrm>
            <a:off x="990600" y="2247900"/>
            <a:ext cx="3463983" cy="2781300"/>
          </a:xfrm>
          <a:prstGeom prst="rect">
            <a:avLst/>
          </a:prstGeom>
          <a:noFill/>
          <a:ln w="9525">
            <a:noFill/>
            <a:miter lim="800000"/>
            <a:headEnd/>
            <a:tailEnd/>
          </a:ln>
        </p:spPr>
      </p:pic>
      <p:cxnSp>
        <p:nvCxnSpPr>
          <p:cNvPr id="28" name="Straight Arrow Connector 27"/>
          <p:cNvCxnSpPr/>
          <p:nvPr/>
        </p:nvCxnSpPr>
        <p:spPr>
          <a:xfrm rot="5400000" flipH="1" flipV="1">
            <a:off x="-1066800" y="3810000"/>
            <a:ext cx="3352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09600" y="5486400"/>
            <a:ext cx="4648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09600" y="4648200"/>
            <a:ext cx="12954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85800" y="1981200"/>
            <a:ext cx="457200" cy="381000"/>
          </a:xfrm>
          <a:prstGeom prst="rect">
            <a:avLst/>
          </a:prstGeom>
          <a:noFill/>
        </p:spPr>
        <p:txBody>
          <a:bodyPr wrap="square" rtlCol="0">
            <a:spAutoFit/>
          </a:bodyPr>
          <a:lstStyle/>
          <a:p>
            <a:r>
              <a:rPr lang="en-US" dirty="0" smtClean="0"/>
              <a:t>Z</a:t>
            </a:r>
            <a:endParaRPr lang="en-US" dirty="0"/>
          </a:p>
        </p:txBody>
      </p:sp>
      <p:sp>
        <p:nvSpPr>
          <p:cNvPr id="36" name="TextBox 35"/>
          <p:cNvSpPr txBox="1"/>
          <p:nvPr/>
        </p:nvSpPr>
        <p:spPr>
          <a:xfrm>
            <a:off x="6400800" y="4495800"/>
            <a:ext cx="457200" cy="369332"/>
          </a:xfrm>
          <a:prstGeom prst="rect">
            <a:avLst/>
          </a:prstGeom>
          <a:noFill/>
        </p:spPr>
        <p:txBody>
          <a:bodyPr wrap="square" rtlCol="0">
            <a:spAutoFit/>
          </a:bodyPr>
          <a:lstStyle/>
          <a:p>
            <a:endParaRPr lang="en-US"/>
          </a:p>
        </p:txBody>
      </p:sp>
      <p:sp>
        <p:nvSpPr>
          <p:cNvPr id="38" name="TextBox 37"/>
          <p:cNvSpPr txBox="1"/>
          <p:nvPr/>
        </p:nvSpPr>
        <p:spPr>
          <a:xfrm>
            <a:off x="1524000" y="4343400"/>
            <a:ext cx="457200" cy="338554"/>
          </a:xfrm>
          <a:prstGeom prst="rect">
            <a:avLst/>
          </a:prstGeom>
          <a:noFill/>
        </p:spPr>
        <p:txBody>
          <a:bodyPr wrap="square" rtlCol="0">
            <a:spAutoFit/>
          </a:bodyPr>
          <a:lstStyle/>
          <a:p>
            <a:r>
              <a:rPr lang="en-US" sz="1600" dirty="0" smtClean="0"/>
              <a:t>X</a:t>
            </a:r>
            <a:endParaRPr lang="en-US" sz="1600" dirty="0"/>
          </a:p>
        </p:txBody>
      </p:sp>
      <p:sp>
        <p:nvSpPr>
          <p:cNvPr id="39" name="TextBox 38"/>
          <p:cNvSpPr txBox="1"/>
          <p:nvPr/>
        </p:nvSpPr>
        <p:spPr>
          <a:xfrm>
            <a:off x="4953000" y="5562600"/>
            <a:ext cx="457200" cy="381000"/>
          </a:xfrm>
          <a:prstGeom prst="rect">
            <a:avLst/>
          </a:prstGeom>
          <a:noFill/>
        </p:spPr>
        <p:txBody>
          <a:bodyPr wrap="square" rtlCol="0">
            <a:spAutoFit/>
          </a:bodyPr>
          <a:lstStyle/>
          <a:p>
            <a:r>
              <a:rPr lang="en-US" dirty="0"/>
              <a:t>Y</a:t>
            </a:r>
          </a:p>
        </p:txBody>
      </p:sp>
      <p:sp>
        <p:nvSpPr>
          <p:cNvPr id="40" name="TextBox 39"/>
          <p:cNvSpPr txBox="1"/>
          <p:nvPr/>
        </p:nvSpPr>
        <p:spPr>
          <a:xfrm>
            <a:off x="304800" y="5486400"/>
            <a:ext cx="457200" cy="381000"/>
          </a:xfrm>
          <a:prstGeom prst="rect">
            <a:avLst/>
          </a:prstGeom>
          <a:noFill/>
        </p:spPr>
        <p:txBody>
          <a:bodyPr wrap="square" rtlCol="0">
            <a:spAutoFit/>
          </a:bodyPr>
          <a:lstStyle/>
          <a:p>
            <a:r>
              <a:rPr lang="en-US" dirty="0" smtClean="0"/>
              <a:t>0</a:t>
            </a:r>
            <a:endParaRPr lang="en-US" dirty="0"/>
          </a:p>
        </p:txBody>
      </p:sp>
      <p:sp>
        <p:nvSpPr>
          <p:cNvPr id="41" name="Rectangle 40"/>
          <p:cNvSpPr/>
          <p:nvPr/>
        </p:nvSpPr>
        <p:spPr>
          <a:xfrm>
            <a:off x="3505200" y="36576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rved Down Arrow 42"/>
          <p:cNvSpPr/>
          <p:nvPr/>
        </p:nvSpPr>
        <p:spPr>
          <a:xfrm>
            <a:off x="3505200" y="3200400"/>
            <a:ext cx="2514600" cy="381000"/>
          </a:xfrm>
          <a:prstGeom prst="curved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4191000" y="2785326"/>
            <a:ext cx="914400" cy="369332"/>
          </a:xfrm>
          <a:prstGeom prst="rect">
            <a:avLst/>
          </a:prstGeom>
          <a:noFill/>
        </p:spPr>
        <p:txBody>
          <a:bodyPr wrap="square" rtlCol="0">
            <a:spAutoFit/>
          </a:bodyPr>
          <a:lstStyle/>
          <a:p>
            <a:r>
              <a:rPr lang="en-US" dirty="0" smtClean="0"/>
              <a:t>(x, y, z)</a:t>
            </a:r>
            <a:endParaRPr lang="en-US" dirty="0"/>
          </a:p>
        </p:txBody>
      </p:sp>
      <p:pic>
        <p:nvPicPr>
          <p:cNvPr id="2054" name="Picture 6"/>
          <p:cNvPicPr>
            <a:picLocks noChangeAspect="1" noChangeArrowheads="1"/>
          </p:cNvPicPr>
          <p:nvPr/>
        </p:nvPicPr>
        <p:blipFill>
          <a:blip r:embed="rId3" cstate="print"/>
          <a:srcRect/>
          <a:stretch>
            <a:fillRect/>
          </a:stretch>
        </p:blipFill>
        <p:spPr bwMode="auto">
          <a:xfrm>
            <a:off x="6172200" y="2286000"/>
            <a:ext cx="2438400" cy="304800"/>
          </a:xfrm>
          <a:prstGeom prst="rect">
            <a:avLst/>
          </a:prstGeom>
          <a:noFill/>
          <a:ln w="9525">
            <a:noFill/>
            <a:miter lim="800000"/>
            <a:headEnd/>
            <a:tailEnd/>
          </a:ln>
        </p:spPr>
      </p:pic>
      <p:sp>
        <p:nvSpPr>
          <p:cNvPr id="47" name="Rectangle 46"/>
          <p:cNvSpPr/>
          <p:nvPr/>
        </p:nvSpPr>
        <p:spPr>
          <a:xfrm>
            <a:off x="5943600" y="27432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43600" y="2999232"/>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43600" y="32766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43600" y="36576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43600" y="39624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43600" y="42672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943600" y="46482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p:cNvPicPr>
            <a:picLocks noChangeAspect="1" noChangeArrowheads="1"/>
          </p:cNvPicPr>
          <p:nvPr/>
        </p:nvPicPr>
        <p:blipFill>
          <a:blip r:embed="rId4" cstate="print"/>
          <a:srcRect/>
          <a:stretch>
            <a:fillRect/>
          </a:stretch>
        </p:blipFill>
        <p:spPr bwMode="auto">
          <a:xfrm>
            <a:off x="6172200" y="2590800"/>
            <a:ext cx="2590800" cy="457200"/>
          </a:xfrm>
          <a:prstGeom prst="rect">
            <a:avLst/>
          </a:prstGeom>
          <a:noFill/>
          <a:ln w="9525">
            <a:noFill/>
            <a:miter lim="800000"/>
            <a:headEnd/>
            <a:tailEnd/>
          </a:ln>
        </p:spPr>
      </p:pic>
      <p:pic>
        <p:nvPicPr>
          <p:cNvPr id="2057" name="Picture 9"/>
          <p:cNvPicPr>
            <a:picLocks noChangeAspect="1" noChangeArrowheads="1"/>
          </p:cNvPicPr>
          <p:nvPr/>
        </p:nvPicPr>
        <p:blipFill>
          <a:blip r:embed="rId5" cstate="print"/>
          <a:srcRect/>
          <a:stretch>
            <a:fillRect/>
          </a:stretch>
        </p:blipFill>
        <p:spPr bwMode="auto">
          <a:xfrm>
            <a:off x="6172200" y="2867025"/>
            <a:ext cx="2514600" cy="333375"/>
          </a:xfrm>
          <a:prstGeom prst="rect">
            <a:avLst/>
          </a:prstGeom>
          <a:noFill/>
          <a:ln w="9525">
            <a:noFill/>
            <a:miter lim="800000"/>
            <a:headEnd/>
            <a:tailEnd/>
          </a:ln>
        </p:spPr>
      </p:pic>
      <p:pic>
        <p:nvPicPr>
          <p:cNvPr id="2059" name="Picture 11"/>
          <p:cNvPicPr>
            <a:picLocks noChangeAspect="1" noChangeArrowheads="1"/>
          </p:cNvPicPr>
          <p:nvPr/>
        </p:nvPicPr>
        <p:blipFill>
          <a:blip r:embed="rId6" cstate="print"/>
          <a:srcRect/>
          <a:stretch>
            <a:fillRect/>
          </a:stretch>
        </p:blipFill>
        <p:spPr bwMode="auto">
          <a:xfrm>
            <a:off x="6172200" y="3162300"/>
            <a:ext cx="2514600" cy="266700"/>
          </a:xfrm>
          <a:prstGeom prst="rect">
            <a:avLst/>
          </a:prstGeom>
          <a:noFill/>
          <a:ln w="9525">
            <a:noFill/>
            <a:miter lim="800000"/>
            <a:headEnd/>
            <a:tailEnd/>
          </a:ln>
        </p:spPr>
      </p:pic>
      <p:pic>
        <p:nvPicPr>
          <p:cNvPr id="2060" name="Picture 12"/>
          <p:cNvPicPr>
            <a:picLocks noChangeAspect="1" noChangeArrowheads="1"/>
          </p:cNvPicPr>
          <p:nvPr/>
        </p:nvPicPr>
        <p:blipFill>
          <a:blip r:embed="rId7" cstate="print"/>
          <a:srcRect/>
          <a:stretch>
            <a:fillRect/>
          </a:stretch>
        </p:blipFill>
        <p:spPr bwMode="auto">
          <a:xfrm>
            <a:off x="6172200" y="3514725"/>
            <a:ext cx="2514600" cy="295275"/>
          </a:xfrm>
          <a:prstGeom prst="rect">
            <a:avLst/>
          </a:prstGeom>
          <a:noFill/>
          <a:ln w="9525">
            <a:noFill/>
            <a:miter lim="800000"/>
            <a:headEnd/>
            <a:tailEnd/>
          </a:ln>
        </p:spPr>
      </p:pic>
      <p:pic>
        <p:nvPicPr>
          <p:cNvPr id="2062" name="Picture 14"/>
          <p:cNvPicPr>
            <a:picLocks noChangeAspect="1" noChangeArrowheads="1"/>
          </p:cNvPicPr>
          <p:nvPr/>
        </p:nvPicPr>
        <p:blipFill>
          <a:blip r:embed="rId8" cstate="print"/>
          <a:srcRect/>
          <a:stretch>
            <a:fillRect/>
          </a:stretch>
        </p:blipFill>
        <p:spPr bwMode="auto">
          <a:xfrm>
            <a:off x="6176963" y="3843338"/>
            <a:ext cx="2586037" cy="423862"/>
          </a:xfrm>
          <a:prstGeom prst="rect">
            <a:avLst/>
          </a:prstGeom>
          <a:noFill/>
          <a:ln w="9525">
            <a:noFill/>
            <a:miter lim="800000"/>
            <a:headEnd/>
            <a:tailEnd/>
          </a:ln>
        </p:spPr>
      </p:pic>
      <p:pic>
        <p:nvPicPr>
          <p:cNvPr id="2063" name="Picture 15"/>
          <p:cNvPicPr>
            <a:picLocks noChangeAspect="1" noChangeArrowheads="1"/>
          </p:cNvPicPr>
          <p:nvPr/>
        </p:nvPicPr>
        <p:blipFill>
          <a:blip r:embed="rId9" cstate="print"/>
          <a:srcRect/>
          <a:stretch>
            <a:fillRect/>
          </a:stretch>
        </p:blipFill>
        <p:spPr bwMode="auto">
          <a:xfrm>
            <a:off x="6172200" y="4191000"/>
            <a:ext cx="2590800" cy="371475"/>
          </a:xfrm>
          <a:prstGeom prst="rect">
            <a:avLst/>
          </a:prstGeom>
          <a:noFill/>
          <a:ln w="9525">
            <a:noFill/>
            <a:miter lim="800000"/>
            <a:headEnd/>
            <a:tailEnd/>
          </a:ln>
        </p:spPr>
      </p:pic>
      <p:pic>
        <p:nvPicPr>
          <p:cNvPr id="2065" name="Picture 17"/>
          <p:cNvPicPr>
            <a:picLocks noChangeAspect="1" noChangeArrowheads="1"/>
          </p:cNvPicPr>
          <p:nvPr/>
        </p:nvPicPr>
        <p:blipFill>
          <a:blip r:embed="rId10" cstate="print"/>
          <a:srcRect/>
          <a:stretch>
            <a:fillRect/>
          </a:stretch>
        </p:blipFill>
        <p:spPr bwMode="auto">
          <a:xfrm>
            <a:off x="6172200" y="4495800"/>
            <a:ext cx="2514600" cy="457200"/>
          </a:xfrm>
          <a:prstGeom prst="rect">
            <a:avLst/>
          </a:prstGeom>
          <a:noFill/>
          <a:ln w="9525">
            <a:noFill/>
            <a:miter lim="800000"/>
            <a:headEnd/>
            <a:tailEnd/>
          </a:ln>
        </p:spPr>
      </p:pic>
      <p:sp>
        <p:nvSpPr>
          <p:cNvPr id="67" name="Rectangle 66"/>
          <p:cNvSpPr/>
          <p:nvPr/>
        </p:nvSpPr>
        <p:spPr>
          <a:xfrm>
            <a:off x="5943600" y="5029200"/>
            <a:ext cx="76200" cy="7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6" name="Picture 18"/>
          <p:cNvPicPr>
            <a:picLocks noChangeAspect="1" noChangeArrowheads="1"/>
          </p:cNvPicPr>
          <p:nvPr/>
        </p:nvPicPr>
        <p:blipFill>
          <a:blip r:embed="rId11" cstate="print"/>
          <a:srcRect/>
          <a:stretch>
            <a:fillRect/>
          </a:stretch>
        </p:blipFill>
        <p:spPr bwMode="auto">
          <a:xfrm>
            <a:off x="6172200" y="4857750"/>
            <a:ext cx="2590800" cy="4000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B1330BE-7158-49B9-A262-FD7BFE428748}" type="slidenum">
              <a:rPr lang="en-US" smtClean="0"/>
              <a:pPr/>
              <a:t>25</a:t>
            </a:fld>
            <a:endParaRPr lang="en-US"/>
          </a:p>
        </p:txBody>
      </p:sp>
    </p:spTree>
    <p:extLst>
      <p:ext uri="{BB962C8B-B14F-4D97-AF65-F5344CB8AC3E}">
        <p14:creationId xmlns:p14="http://schemas.microsoft.com/office/powerpoint/2010/main" val="2698430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Nodes</a:t>
            </a:r>
            <a:endParaRPr lang="en-US" dirty="0"/>
          </a:p>
        </p:txBody>
      </p:sp>
      <p:sp>
        <p:nvSpPr>
          <p:cNvPr id="6" name="Content Placeholder 2"/>
          <p:cNvSpPr>
            <a:spLocks noGrp="1"/>
          </p:cNvSpPr>
          <p:nvPr>
            <p:ph sz="quarter" idx="1"/>
          </p:nvPr>
        </p:nvSpPr>
        <p:spPr>
          <a:xfrm>
            <a:off x="457200" y="1905000"/>
            <a:ext cx="8229600" cy="914399"/>
          </a:xfrm>
        </p:spPr>
        <p:txBody>
          <a:bodyPr>
            <a:normAutofit fontScale="77500" lnSpcReduction="20000"/>
          </a:bodyPr>
          <a:lstStyle/>
          <a:p>
            <a:r>
              <a:rPr lang="en-US" dirty="0" smtClean="0"/>
              <a:t>In order to define nodes in the network we have used the MNI brain template which partitions the brain into 116 anatomical regions.</a:t>
            </a:r>
          </a:p>
          <a:p>
            <a:r>
              <a:rPr lang="en-US" dirty="0" smtClean="0"/>
              <a:t>Each node in the network corresponds to one of the regions.</a:t>
            </a:r>
          </a:p>
        </p:txBody>
      </p:sp>
      <p:pic>
        <p:nvPicPr>
          <p:cNvPr id="4098" name="Picture 2"/>
          <p:cNvPicPr>
            <a:picLocks noChangeAspect="1" noChangeArrowheads="1"/>
          </p:cNvPicPr>
          <p:nvPr/>
        </p:nvPicPr>
        <p:blipFill>
          <a:blip r:embed="rId2" cstate="print"/>
          <a:srcRect/>
          <a:stretch>
            <a:fillRect/>
          </a:stretch>
        </p:blipFill>
        <p:spPr bwMode="auto">
          <a:xfrm>
            <a:off x="5020733" y="2971800"/>
            <a:ext cx="3230880" cy="2743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331382" y="3012041"/>
            <a:ext cx="2478617" cy="300775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B1330BE-7158-49B9-A262-FD7BFE428748}" type="slidenum">
              <a:rPr lang="en-US" smtClean="0"/>
              <a:pPr/>
              <a:t>26</a:t>
            </a:fld>
            <a:endParaRPr lang="en-US"/>
          </a:p>
        </p:txBody>
      </p:sp>
    </p:spTree>
    <p:extLst>
      <p:ext uri="{BB962C8B-B14F-4D97-AF65-F5344CB8AC3E}">
        <p14:creationId xmlns:p14="http://schemas.microsoft.com/office/powerpoint/2010/main" val="4047801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Edges</a:t>
            </a:r>
            <a:endParaRPr lang="en-US" dirty="0"/>
          </a:p>
        </p:txBody>
      </p:sp>
      <p:sp>
        <p:nvSpPr>
          <p:cNvPr id="3" name="Content Placeholder 2"/>
          <p:cNvSpPr>
            <a:spLocks noGrp="1"/>
          </p:cNvSpPr>
          <p:nvPr>
            <p:ph sz="quarter" idx="1"/>
          </p:nvPr>
        </p:nvSpPr>
        <p:spPr>
          <a:xfrm>
            <a:off x="457200" y="1828800"/>
            <a:ext cx="8229600" cy="3352800"/>
          </a:xfrm>
        </p:spPr>
        <p:txBody>
          <a:bodyPr>
            <a:normAutofit/>
          </a:bodyPr>
          <a:lstStyle/>
          <a:p>
            <a:r>
              <a:rPr lang="en-US" dirty="0" smtClean="0"/>
              <a:t>For each patient we have constructed weighted </a:t>
            </a:r>
            <a:r>
              <a:rPr lang="en-US" dirty="0"/>
              <a:t>graph with nodes corresponding to MNI brain </a:t>
            </a:r>
            <a:r>
              <a:rPr lang="en-US" dirty="0" smtClean="0"/>
              <a:t>regions.</a:t>
            </a:r>
          </a:p>
          <a:p>
            <a:r>
              <a:rPr lang="en-US" dirty="0" smtClean="0"/>
              <a:t>Weights </a:t>
            </a:r>
            <a:r>
              <a:rPr lang="en-US" dirty="0"/>
              <a:t>of edges defined based on </a:t>
            </a:r>
            <a:r>
              <a:rPr lang="en-US" dirty="0" smtClean="0"/>
              <a:t>wavelet correlation </a:t>
            </a:r>
            <a:r>
              <a:rPr lang="en-US" dirty="0"/>
              <a:t>between averaged neural activity over the </a:t>
            </a:r>
            <a:r>
              <a:rPr lang="en-US" dirty="0" smtClean="0"/>
              <a:t>regions.</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27</a:t>
            </a:fld>
            <a:endParaRPr lang="en-US"/>
          </a:p>
        </p:txBody>
      </p:sp>
    </p:spTree>
    <p:extLst>
      <p:ext uri="{BB962C8B-B14F-4D97-AF65-F5344CB8AC3E}">
        <p14:creationId xmlns:p14="http://schemas.microsoft.com/office/powerpoint/2010/main" val="1212069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Signal Processing</a:t>
            </a:r>
            <a:endParaRPr lang="en-US" dirty="0"/>
          </a:p>
        </p:txBody>
      </p:sp>
      <p:sp>
        <p:nvSpPr>
          <p:cNvPr id="3" name="Content Placeholder 2"/>
          <p:cNvSpPr>
            <a:spLocks noGrp="1"/>
          </p:cNvSpPr>
          <p:nvPr>
            <p:ph sz="quarter" idx="1"/>
          </p:nvPr>
        </p:nvSpPr>
        <p:spPr>
          <a:xfrm>
            <a:off x="457200" y="1295401"/>
            <a:ext cx="8229600" cy="1676400"/>
          </a:xfrm>
        </p:spPr>
        <p:txBody>
          <a:bodyPr>
            <a:normAutofit fontScale="92500" lnSpcReduction="20000"/>
          </a:bodyPr>
          <a:lstStyle/>
          <a:p>
            <a:r>
              <a:rPr lang="en-US" dirty="0" smtClean="0"/>
              <a:t>Apart from neural activity fMRI signals contain other non neural sources of correlation, such as:</a:t>
            </a:r>
          </a:p>
          <a:p>
            <a:pPr lvl="1"/>
            <a:r>
              <a:rPr lang="en-US" dirty="0" smtClean="0"/>
              <a:t>Head movements during the MR session</a:t>
            </a:r>
          </a:p>
          <a:p>
            <a:pPr lvl="1"/>
            <a:r>
              <a:rPr lang="en-US" dirty="0" smtClean="0"/>
              <a:t>Respiratory and heart rhythms</a:t>
            </a:r>
          </a:p>
          <a:p>
            <a:pPr lvl="1"/>
            <a:r>
              <a:rPr lang="en-US" dirty="0" smtClean="0"/>
              <a:t>Other sources of noise</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 y="3105150"/>
            <a:ext cx="8001000" cy="28384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B1330BE-7158-49B9-A262-FD7BFE428748}" type="slidenum">
              <a:rPr lang="en-US" smtClean="0"/>
              <a:pPr/>
              <a:t>28</a:t>
            </a:fld>
            <a:endParaRPr lang="en-US"/>
          </a:p>
        </p:txBody>
      </p:sp>
    </p:spTree>
    <p:extLst>
      <p:ext uri="{BB962C8B-B14F-4D97-AF65-F5344CB8AC3E}">
        <p14:creationId xmlns:p14="http://schemas.microsoft.com/office/powerpoint/2010/main" val="1419351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Wavelet Transform?</a:t>
            </a:r>
            <a:endParaRPr lang="en-US" dirty="0"/>
          </a:p>
        </p:txBody>
      </p:sp>
      <p:sp>
        <p:nvSpPr>
          <p:cNvPr id="3" name="Content Placeholder 2"/>
          <p:cNvSpPr>
            <a:spLocks noGrp="1"/>
          </p:cNvSpPr>
          <p:nvPr>
            <p:ph sz="quarter" idx="1"/>
          </p:nvPr>
        </p:nvSpPr>
        <p:spPr>
          <a:xfrm>
            <a:off x="457200" y="1447800"/>
            <a:ext cx="8229600" cy="4191000"/>
          </a:xfrm>
        </p:spPr>
        <p:txBody>
          <a:bodyPr>
            <a:normAutofit lnSpcReduction="10000"/>
          </a:bodyPr>
          <a:lstStyle/>
          <a:p>
            <a:r>
              <a:rPr lang="en-US" dirty="0" smtClean="0"/>
              <a:t>It has been shown that inter-regional </a:t>
            </a:r>
            <a:r>
              <a:rPr lang="en-US" dirty="0"/>
              <a:t>correlations in resting state fMRI data are particularly salient at frequencies below 0.1 </a:t>
            </a:r>
            <a:r>
              <a:rPr lang="en-US" dirty="0" smtClean="0"/>
              <a:t>Hz, while most of the non neural sources of signal belong to higher frequency bands.*</a:t>
            </a:r>
            <a:endParaRPr lang="en-US" dirty="0"/>
          </a:p>
          <a:p>
            <a:r>
              <a:rPr lang="en-US" dirty="0" smtClean="0"/>
              <a:t>Wavelet transform allows to decompose signals into components at different frequency bands.</a:t>
            </a:r>
          </a:p>
          <a:p>
            <a:r>
              <a:rPr lang="en-US" dirty="0" smtClean="0"/>
              <a:t>Unlike classical Fourier transform, wavelet transform coefficients are localized both in time and frequency domains and allow to better describe finite time series with sharp pikes which is the case in brain fMRI time series.</a:t>
            </a:r>
          </a:p>
          <a:p>
            <a:endParaRPr lang="en-US" dirty="0"/>
          </a:p>
        </p:txBody>
      </p:sp>
      <p:sp>
        <p:nvSpPr>
          <p:cNvPr id="6" name="TextBox 5"/>
          <p:cNvSpPr txBox="1"/>
          <p:nvPr/>
        </p:nvSpPr>
        <p:spPr>
          <a:xfrm>
            <a:off x="762000" y="5486400"/>
            <a:ext cx="7162800" cy="523220"/>
          </a:xfrm>
          <a:prstGeom prst="rect">
            <a:avLst/>
          </a:prstGeom>
          <a:noFill/>
        </p:spPr>
        <p:txBody>
          <a:bodyPr wrap="square" rtlCol="0">
            <a:spAutoFit/>
          </a:bodyPr>
          <a:lstStyle/>
          <a:p>
            <a:r>
              <a:rPr lang="en-US" sz="1400" dirty="0" smtClean="0"/>
              <a:t>* Salvador </a:t>
            </a:r>
            <a:r>
              <a:rPr lang="en-US" sz="1400" dirty="0"/>
              <a:t>R, Suckling J, </a:t>
            </a:r>
            <a:r>
              <a:rPr lang="en-US" sz="1400" dirty="0" err="1"/>
              <a:t>Schwarzbauer</a:t>
            </a:r>
            <a:r>
              <a:rPr lang="en-US" sz="1400" dirty="0"/>
              <a:t> C, </a:t>
            </a:r>
            <a:r>
              <a:rPr lang="en-US" sz="1400" dirty="0" err="1"/>
              <a:t>Bullmore</a:t>
            </a:r>
            <a:r>
              <a:rPr lang="en-US" sz="1400" dirty="0"/>
              <a:t> ET (2005) </a:t>
            </a:r>
            <a:r>
              <a:rPr lang="en-US" sz="1400" dirty="0" smtClean="0"/>
              <a:t>Undirected graphs  of frequency-dependent </a:t>
            </a:r>
            <a:r>
              <a:rPr lang="en-US" sz="1400" dirty="0"/>
              <a:t>functional connectivity in whole </a:t>
            </a:r>
            <a:r>
              <a:rPr lang="en-US" sz="1400" dirty="0" smtClean="0"/>
              <a:t>brain networks</a:t>
            </a:r>
            <a:r>
              <a:rPr lang="en-US" sz="1400" dirty="0"/>
              <a:t>. </a:t>
            </a:r>
            <a:r>
              <a:rPr lang="en-US" sz="1400" dirty="0" err="1"/>
              <a:t>Philos</a:t>
            </a:r>
            <a:r>
              <a:rPr lang="en-US" sz="1400" dirty="0"/>
              <a:t> T Roy </a:t>
            </a:r>
            <a:r>
              <a:rPr lang="en-US" sz="1400" dirty="0" err="1"/>
              <a:t>Soc</a:t>
            </a:r>
            <a:r>
              <a:rPr lang="en-US" sz="1400" dirty="0"/>
              <a:t> B 360: 937–946.</a:t>
            </a:r>
          </a:p>
        </p:txBody>
      </p:sp>
      <p:sp>
        <p:nvSpPr>
          <p:cNvPr id="4" name="Slide Number Placeholder 3"/>
          <p:cNvSpPr>
            <a:spLocks noGrp="1"/>
          </p:cNvSpPr>
          <p:nvPr>
            <p:ph type="sldNum" sz="quarter" idx="12"/>
          </p:nvPr>
        </p:nvSpPr>
        <p:spPr/>
        <p:txBody>
          <a:bodyPr/>
          <a:lstStyle/>
          <a:p>
            <a:fld id="{DB1330BE-7158-49B9-A262-FD7BFE428748}" type="slidenum">
              <a:rPr lang="en-US" smtClean="0"/>
              <a:pPr/>
              <a:t>29</a:t>
            </a:fld>
            <a:endParaRPr lang="en-US"/>
          </a:p>
        </p:txBody>
      </p:sp>
    </p:spTree>
    <p:extLst>
      <p:ext uri="{BB962C8B-B14F-4D97-AF65-F5344CB8AC3E}">
        <p14:creationId xmlns:p14="http://schemas.microsoft.com/office/powerpoint/2010/main" val="2441614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Theory: Networks</a:t>
            </a:r>
          </a:p>
        </p:txBody>
      </p:sp>
      <p:sp>
        <p:nvSpPr>
          <p:cNvPr id="3" name="Content Placeholder 2"/>
          <p:cNvSpPr>
            <a:spLocks noGrp="1"/>
          </p:cNvSpPr>
          <p:nvPr>
            <p:ph sz="quarter" idx="1"/>
          </p:nvPr>
        </p:nvSpPr>
        <p:spPr/>
        <p:txBody>
          <a:bodyPr>
            <a:normAutofit/>
          </a:bodyPr>
          <a:lstStyle/>
          <a:p>
            <a:r>
              <a:rPr lang="en-US" dirty="0" smtClean="0"/>
              <a:t>Another important step in graph theory was the development of an idea called “</a:t>
            </a:r>
            <a:r>
              <a:rPr lang="en-US" b="1" dirty="0" smtClean="0"/>
              <a:t>six degrees of freedom</a:t>
            </a:r>
            <a:r>
              <a:rPr lang="en-US" dirty="0" smtClean="0"/>
              <a:t>” by </a:t>
            </a:r>
            <a:r>
              <a:rPr lang="en-US" dirty="0" err="1"/>
              <a:t>Frigyes</a:t>
            </a:r>
            <a:r>
              <a:rPr lang="en-US" dirty="0"/>
              <a:t> </a:t>
            </a:r>
            <a:r>
              <a:rPr lang="en-US" dirty="0" err="1" smtClean="0"/>
              <a:t>Karinthy</a:t>
            </a:r>
            <a:r>
              <a:rPr lang="en-US" dirty="0" smtClean="0"/>
              <a:t>*. </a:t>
            </a:r>
          </a:p>
          <a:p>
            <a:r>
              <a:rPr lang="en-US" dirty="0" smtClean="0"/>
              <a:t>A study conducted by </a:t>
            </a:r>
            <a:r>
              <a:rPr lang="en-US" dirty="0"/>
              <a:t>Watts and </a:t>
            </a:r>
            <a:r>
              <a:rPr lang="en-US" dirty="0" err="1" smtClean="0"/>
              <a:t>Strogatz</a:t>
            </a:r>
            <a:r>
              <a:rPr lang="en-US" dirty="0" smtClean="0"/>
              <a:t>** presented the transition of a network from one extreme case “</a:t>
            </a:r>
            <a:r>
              <a:rPr lang="en-US" b="1" dirty="0" smtClean="0"/>
              <a:t>regular network</a:t>
            </a:r>
            <a:r>
              <a:rPr lang="en-US" dirty="0" smtClean="0"/>
              <a:t>” to another extreme case “random network”. </a:t>
            </a:r>
          </a:p>
          <a:p>
            <a:r>
              <a:rPr lang="en-US" dirty="0" smtClean="0"/>
              <a:t>Their most interesting observation was the development of intermediate type of networks called “</a:t>
            </a:r>
            <a:r>
              <a:rPr lang="en-US" b="1" dirty="0" smtClean="0"/>
              <a:t>Small World Networks</a:t>
            </a:r>
            <a:r>
              <a:rPr lang="en-US" dirty="0" smtClean="0"/>
              <a:t>”.</a:t>
            </a:r>
            <a:endParaRPr lang="en-US" dirty="0"/>
          </a:p>
        </p:txBody>
      </p:sp>
      <p:sp>
        <p:nvSpPr>
          <p:cNvPr id="4" name="TextBox 3"/>
          <p:cNvSpPr txBox="1"/>
          <p:nvPr/>
        </p:nvSpPr>
        <p:spPr>
          <a:xfrm>
            <a:off x="333374" y="5334000"/>
            <a:ext cx="8048625" cy="923330"/>
          </a:xfrm>
          <a:prstGeom prst="rect">
            <a:avLst/>
          </a:prstGeom>
          <a:noFill/>
        </p:spPr>
        <p:txBody>
          <a:bodyPr wrap="square" rtlCol="0">
            <a:spAutoFit/>
          </a:bodyPr>
          <a:lstStyle/>
          <a:p>
            <a:pPr algn="ctr"/>
            <a:r>
              <a:rPr lang="en-US" dirty="0" smtClean="0"/>
              <a:t>*</a:t>
            </a:r>
            <a:r>
              <a:rPr lang="en-US" dirty="0" err="1" smtClean="0"/>
              <a:t>Milgram</a:t>
            </a:r>
            <a:r>
              <a:rPr lang="en-US" dirty="0"/>
              <a:t>, S., 1967. The small-world problem. Psychol. Today 1, 61–67</a:t>
            </a:r>
            <a:r>
              <a:rPr lang="en-US" dirty="0" smtClean="0"/>
              <a:t>.</a:t>
            </a:r>
          </a:p>
          <a:p>
            <a:pPr algn="ctr"/>
            <a:r>
              <a:rPr lang="en-US" dirty="0" smtClean="0"/>
              <a:t>**Watts</a:t>
            </a:r>
            <a:r>
              <a:rPr lang="en-US" dirty="0"/>
              <a:t>, D.J., </a:t>
            </a:r>
            <a:r>
              <a:rPr lang="en-US" dirty="0" err="1"/>
              <a:t>Strogatz</a:t>
            </a:r>
            <a:r>
              <a:rPr lang="en-US" dirty="0"/>
              <a:t>, S.H., 1998. Collective dynamics of “small-world" networks. Nature</a:t>
            </a:r>
          </a:p>
          <a:p>
            <a:pPr algn="ctr"/>
            <a:r>
              <a:rPr lang="en-US" dirty="0"/>
              <a:t>393, 440–442.</a:t>
            </a:r>
          </a:p>
        </p:txBody>
      </p:sp>
      <p:sp>
        <p:nvSpPr>
          <p:cNvPr id="5" name="Slide Number Placeholder 4"/>
          <p:cNvSpPr>
            <a:spLocks noGrp="1"/>
          </p:cNvSpPr>
          <p:nvPr>
            <p:ph type="sldNum" sz="quarter" idx="12"/>
          </p:nvPr>
        </p:nvSpPr>
        <p:spPr/>
        <p:txBody>
          <a:bodyPr/>
          <a:lstStyle/>
          <a:p>
            <a:fld id="{DB1330BE-7158-49B9-A262-FD7BFE428748}" type="slidenum">
              <a:rPr lang="en-US" smtClean="0"/>
              <a:pPr/>
              <a:t>3</a:t>
            </a:fld>
            <a:endParaRPr lang="en-US"/>
          </a:p>
        </p:txBody>
      </p:sp>
    </p:spTree>
    <p:extLst>
      <p:ext uri="{BB962C8B-B14F-4D97-AF65-F5344CB8AC3E}">
        <p14:creationId xmlns:p14="http://schemas.microsoft.com/office/powerpoint/2010/main" val="728136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1600200"/>
          </a:xfrm>
        </p:spPr>
        <p:txBody>
          <a:bodyPr>
            <a:normAutofit fontScale="92500" lnSpcReduction="10000"/>
          </a:bodyPr>
          <a:lstStyle/>
          <a:p>
            <a:r>
              <a:rPr lang="en-US" dirty="0" smtClean="0"/>
              <a:t>Wavelet is a “small wave” </a:t>
            </a:r>
            <a:r>
              <a:rPr lang="en-US" i="1" dirty="0"/>
              <a:t>i.e. </a:t>
            </a:r>
            <a:r>
              <a:rPr lang="en-US" dirty="0"/>
              <a:t>a </a:t>
            </a:r>
            <a:r>
              <a:rPr lang="en-US" dirty="0" smtClean="0"/>
              <a:t>function </a:t>
            </a:r>
            <a:r>
              <a:rPr lang="en-US" dirty="0"/>
              <a:t>which grows and</a:t>
            </a:r>
          </a:p>
          <a:p>
            <a:pPr marL="0" indent="0">
              <a:buNone/>
            </a:pPr>
            <a:r>
              <a:rPr lang="en-US" dirty="0" smtClean="0"/>
              <a:t>     decays </a:t>
            </a:r>
            <a:r>
              <a:rPr lang="en-US" dirty="0"/>
              <a:t>in a limited time </a:t>
            </a:r>
            <a:r>
              <a:rPr lang="en-US" dirty="0" smtClean="0"/>
              <a:t>period.</a:t>
            </a:r>
          </a:p>
          <a:p>
            <a:r>
              <a:rPr lang="en-US" dirty="0" smtClean="0"/>
              <a:t>Wavelet transform is a decomposition of initial signal into linear combination of wavelets.</a:t>
            </a:r>
            <a:endParaRPr lang="en-US" dirty="0"/>
          </a:p>
        </p:txBody>
      </p:sp>
      <p:sp>
        <p:nvSpPr>
          <p:cNvPr id="2" name="Title 1"/>
          <p:cNvSpPr>
            <a:spLocks noGrp="1"/>
          </p:cNvSpPr>
          <p:nvPr>
            <p:ph type="title"/>
          </p:nvPr>
        </p:nvSpPr>
        <p:spPr>
          <a:xfrm>
            <a:off x="457200" y="274638"/>
            <a:ext cx="8229600" cy="944562"/>
          </a:xfrm>
        </p:spPr>
        <p:txBody>
          <a:bodyPr>
            <a:noAutofit/>
          </a:bodyPr>
          <a:lstStyle/>
          <a:p>
            <a:r>
              <a:rPr lang="en-US" sz="4000" dirty="0" smtClean="0"/>
              <a:t>Background: Wavelet Transform</a:t>
            </a:r>
            <a:endParaRPr lang="en-US" sz="4000" dirty="0"/>
          </a:p>
        </p:txBody>
      </p:sp>
      <p:pic>
        <p:nvPicPr>
          <p:cNvPr id="6146" name="Picture 2"/>
          <p:cNvPicPr>
            <a:picLocks noChangeAspect="1" noChangeArrowheads="1"/>
          </p:cNvPicPr>
          <p:nvPr/>
        </p:nvPicPr>
        <p:blipFill>
          <a:blip r:embed="rId2" cstate="print"/>
          <a:srcRect/>
          <a:stretch>
            <a:fillRect/>
          </a:stretch>
        </p:blipFill>
        <p:spPr bwMode="auto">
          <a:xfrm>
            <a:off x="1752600" y="3124200"/>
            <a:ext cx="5410200"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B1330BE-7158-49B9-A262-FD7BFE428748}" type="slidenum">
              <a:rPr lang="en-US" smtClean="0"/>
              <a:pPr/>
              <a:t>30</a:t>
            </a:fld>
            <a:endParaRPr lang="en-US"/>
          </a:p>
        </p:txBody>
      </p:sp>
    </p:spTree>
    <p:extLst>
      <p:ext uri="{BB962C8B-B14F-4D97-AF65-F5344CB8AC3E}">
        <p14:creationId xmlns:p14="http://schemas.microsoft.com/office/powerpoint/2010/main" val="4060370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Continuous Wavelet Transform</a:t>
            </a:r>
            <a:endParaRPr lang="en-US" dirty="0"/>
          </a:p>
        </p:txBody>
      </p:sp>
      <p:sp>
        <p:nvSpPr>
          <p:cNvPr id="3" name="Content Placeholder 2"/>
          <p:cNvSpPr>
            <a:spLocks noGrp="1"/>
          </p:cNvSpPr>
          <p:nvPr>
            <p:ph idx="1"/>
          </p:nvPr>
        </p:nvSpPr>
        <p:spPr/>
        <p:txBody>
          <a:bodyPr>
            <a:normAutofit/>
          </a:bodyPr>
          <a:lstStyle/>
          <a:p>
            <a:r>
              <a:rPr lang="en-US" sz="2400" dirty="0" smtClean="0"/>
              <a:t>Strictly speaking a </a:t>
            </a:r>
            <a:r>
              <a:rPr lang="en-US" sz="2400" dirty="0"/>
              <a:t>wavelet is any </a:t>
            </a:r>
            <a:r>
              <a:rPr lang="en-US" sz="2400" dirty="0" smtClean="0"/>
              <a:t>function      defined </a:t>
            </a:r>
            <a:r>
              <a:rPr lang="en-US" sz="2400" dirty="0"/>
              <a:t>over the </a:t>
            </a:r>
            <a:r>
              <a:rPr lang="en-US" sz="2400" dirty="0" smtClean="0"/>
              <a:t>                 which satisfies following </a:t>
            </a:r>
            <a:r>
              <a:rPr lang="en-US" sz="2400" dirty="0"/>
              <a:t>two conditions</a:t>
            </a:r>
            <a:r>
              <a:rPr lang="en-US" sz="2400" dirty="0" smtClean="0"/>
              <a:t>:</a:t>
            </a:r>
          </a:p>
          <a:p>
            <a:pPr marL="0" indent="0">
              <a:buNone/>
            </a:pPr>
            <a:endParaRPr lang="en-US" sz="2400" dirty="0"/>
          </a:p>
          <a:p>
            <a:pPr marL="0" indent="0">
              <a:buNone/>
            </a:pPr>
            <a:endParaRPr lang="en-US" sz="2400" dirty="0" smtClean="0"/>
          </a:p>
          <a:p>
            <a:pPr marL="0" indent="0">
              <a:buNone/>
            </a:pPr>
            <a:endParaRPr lang="en-US" sz="2400" dirty="0"/>
          </a:p>
          <a:p>
            <a:r>
              <a:rPr lang="en-US" sz="2400" dirty="0" smtClean="0"/>
              <a:t>A continuous wavelet transform of function </a:t>
            </a:r>
            <a:r>
              <a:rPr lang="en-US" sz="2400" i="1" dirty="0" smtClean="0"/>
              <a:t>f</a:t>
            </a:r>
            <a:r>
              <a:rPr lang="en-US" sz="2400" dirty="0" smtClean="0"/>
              <a:t>  at scale       translated by         is defined as: </a:t>
            </a:r>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358" y="1494487"/>
            <a:ext cx="336467" cy="37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41175"/>
            <a:ext cx="866775" cy="28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387" y="2362200"/>
            <a:ext cx="1852613" cy="102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362200"/>
            <a:ext cx="1981200" cy="100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608576"/>
            <a:ext cx="201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650" y="4391025"/>
            <a:ext cx="28003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657600"/>
            <a:ext cx="5238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038600"/>
            <a:ext cx="5143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DB1330BE-7158-49B9-A262-FD7BFE428748}" type="slidenum">
              <a:rPr lang="en-US" smtClean="0"/>
              <a:pPr/>
              <a:t>31</a:t>
            </a:fld>
            <a:endParaRPr lang="en-US"/>
          </a:p>
        </p:txBody>
      </p:sp>
    </p:spTree>
    <p:extLst>
      <p:ext uri="{BB962C8B-B14F-4D97-AF65-F5344CB8AC3E}">
        <p14:creationId xmlns:p14="http://schemas.microsoft.com/office/powerpoint/2010/main" val="932505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Discrete Wavelet Transform</a:t>
            </a:r>
            <a:endParaRPr lang="en-US" dirty="0"/>
          </a:p>
        </p:txBody>
      </p:sp>
      <p:sp>
        <p:nvSpPr>
          <p:cNvPr id="3" name="Content Placeholder 2"/>
          <p:cNvSpPr>
            <a:spLocks noGrp="1"/>
          </p:cNvSpPr>
          <p:nvPr>
            <p:ph idx="1"/>
          </p:nvPr>
        </p:nvSpPr>
        <p:spPr/>
        <p:txBody>
          <a:bodyPr>
            <a:normAutofit/>
          </a:bodyPr>
          <a:lstStyle/>
          <a:p>
            <a:r>
              <a:rPr lang="en-US" sz="2800" dirty="0" smtClean="0"/>
              <a:t>In practice when dealing with finite time series a discrete wavelet transform (DWT) is used. It approximates the integral on the previous slide with finite series of the form: </a:t>
            </a:r>
          </a:p>
          <a:p>
            <a:endParaRPr lang="en-US" sz="2800" dirty="0"/>
          </a:p>
          <a:p>
            <a:pPr marL="0" indent="0">
              <a:buNone/>
            </a:pPr>
            <a:r>
              <a:rPr lang="en-US" sz="2800" dirty="0" smtClean="0"/>
              <a:t>                                     </a:t>
            </a:r>
          </a:p>
          <a:p>
            <a:pPr marL="0" indent="0">
              <a:buNone/>
            </a:pPr>
            <a:r>
              <a:rPr lang="en-US" sz="2800" dirty="0" smtClean="0"/>
              <a:t>    here        – discrete  time points,            – wavelet    </a:t>
            </a:r>
          </a:p>
          <a:p>
            <a:pPr marL="0" indent="0">
              <a:buNone/>
            </a:pPr>
            <a:r>
              <a:rPr lang="en-US" sz="2800" dirty="0"/>
              <a:t> </a:t>
            </a:r>
            <a:r>
              <a:rPr lang="en-US" sz="2800" dirty="0" smtClean="0"/>
              <a:t>   coefficients.</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7170"/>
          <a:stretch/>
        </p:blipFill>
        <p:spPr bwMode="auto">
          <a:xfrm>
            <a:off x="3800232" y="3057791"/>
            <a:ext cx="2414137" cy="113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37" y="4359228"/>
            <a:ext cx="752475" cy="36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343400"/>
            <a:ext cx="381000" cy="40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32</a:t>
            </a:fld>
            <a:endParaRPr lang="en-US"/>
          </a:p>
        </p:txBody>
      </p:sp>
    </p:spTree>
    <p:extLst>
      <p:ext uri="{BB962C8B-B14F-4D97-AF65-F5344CB8AC3E}">
        <p14:creationId xmlns:p14="http://schemas.microsoft.com/office/powerpoint/2010/main" val="3759380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Time Series Decomposition by Wavelets</a:t>
            </a:r>
            <a:endParaRPr lang="en-US" sz="3600" dirty="0"/>
          </a:p>
        </p:txBody>
      </p:sp>
      <p:pic>
        <p:nvPicPr>
          <p:cNvPr id="5" name="Picture 8"/>
          <p:cNvPicPr>
            <a:picLocks noChangeAspect="1" noChangeArrowheads="1"/>
          </p:cNvPicPr>
          <p:nvPr/>
        </p:nvPicPr>
        <p:blipFill>
          <a:blip r:embed="rId2" cstate="print"/>
          <a:srcRect/>
          <a:stretch>
            <a:fillRect/>
          </a:stretch>
        </p:blipFill>
        <p:spPr bwMode="auto">
          <a:xfrm>
            <a:off x="762000" y="5105400"/>
            <a:ext cx="6324600" cy="9906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762000" y="4114800"/>
            <a:ext cx="6324600" cy="838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62000" y="3124200"/>
            <a:ext cx="6324600" cy="6858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762000" y="2209800"/>
            <a:ext cx="6324600" cy="63817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685800" y="1419225"/>
            <a:ext cx="6324600" cy="561975"/>
          </a:xfrm>
          <a:prstGeom prst="rect">
            <a:avLst/>
          </a:prstGeom>
          <a:noFill/>
          <a:ln w="9525">
            <a:noFill/>
            <a:miter lim="800000"/>
            <a:headEnd/>
            <a:tailEnd/>
          </a:ln>
        </p:spPr>
      </p:pic>
      <p:sp>
        <p:nvSpPr>
          <p:cNvPr id="3" name="TextBox 2"/>
          <p:cNvSpPr txBox="1"/>
          <p:nvPr/>
        </p:nvSpPr>
        <p:spPr>
          <a:xfrm>
            <a:off x="7086600" y="5410200"/>
            <a:ext cx="1183337" cy="369332"/>
          </a:xfrm>
          <a:prstGeom prst="rect">
            <a:avLst/>
          </a:prstGeom>
          <a:noFill/>
        </p:spPr>
        <p:txBody>
          <a:bodyPr wrap="none" rtlCol="0">
            <a:spAutoFit/>
          </a:bodyPr>
          <a:lstStyle/>
          <a:p>
            <a:r>
              <a:rPr lang="en-US" dirty="0" smtClean="0"/>
              <a:t>Initial signal</a:t>
            </a:r>
            <a:endParaRPr lang="en-US" dirty="0"/>
          </a:p>
        </p:txBody>
      </p:sp>
      <p:sp>
        <p:nvSpPr>
          <p:cNvPr id="9" name="TextBox 8"/>
          <p:cNvSpPr txBox="1"/>
          <p:nvPr/>
        </p:nvSpPr>
        <p:spPr>
          <a:xfrm>
            <a:off x="7086600" y="4191000"/>
            <a:ext cx="1804405" cy="646331"/>
          </a:xfrm>
          <a:prstGeom prst="rect">
            <a:avLst/>
          </a:prstGeom>
          <a:noFill/>
        </p:spPr>
        <p:txBody>
          <a:bodyPr wrap="none" rtlCol="0">
            <a:spAutoFit/>
          </a:bodyPr>
          <a:lstStyle/>
          <a:p>
            <a:r>
              <a:rPr lang="en-US" dirty="0" smtClean="0"/>
              <a:t>First level detail </a:t>
            </a:r>
          </a:p>
          <a:p>
            <a:r>
              <a:rPr lang="en-US" dirty="0" smtClean="0"/>
              <a:t>wavelet coefficients</a:t>
            </a:r>
            <a:endParaRPr lang="en-US" dirty="0"/>
          </a:p>
        </p:txBody>
      </p:sp>
      <p:sp>
        <p:nvSpPr>
          <p:cNvPr id="10" name="TextBox 9"/>
          <p:cNvSpPr txBox="1"/>
          <p:nvPr/>
        </p:nvSpPr>
        <p:spPr>
          <a:xfrm>
            <a:off x="7086600" y="3163669"/>
            <a:ext cx="1804405" cy="646331"/>
          </a:xfrm>
          <a:prstGeom prst="rect">
            <a:avLst/>
          </a:prstGeom>
          <a:noFill/>
        </p:spPr>
        <p:txBody>
          <a:bodyPr wrap="none" rtlCol="0">
            <a:spAutoFit/>
          </a:bodyPr>
          <a:lstStyle/>
          <a:p>
            <a:r>
              <a:rPr lang="en-US" dirty="0" smtClean="0"/>
              <a:t>Second level detail </a:t>
            </a:r>
          </a:p>
          <a:p>
            <a:r>
              <a:rPr lang="en-US" dirty="0" smtClean="0"/>
              <a:t>wavelet coefficients</a:t>
            </a:r>
            <a:endParaRPr lang="en-US" dirty="0"/>
          </a:p>
        </p:txBody>
      </p:sp>
      <p:sp>
        <p:nvSpPr>
          <p:cNvPr id="11" name="TextBox 10"/>
          <p:cNvSpPr txBox="1"/>
          <p:nvPr/>
        </p:nvSpPr>
        <p:spPr>
          <a:xfrm>
            <a:off x="7110995" y="2173069"/>
            <a:ext cx="1804405" cy="646331"/>
          </a:xfrm>
          <a:prstGeom prst="rect">
            <a:avLst/>
          </a:prstGeom>
          <a:noFill/>
        </p:spPr>
        <p:txBody>
          <a:bodyPr wrap="none" rtlCol="0">
            <a:spAutoFit/>
          </a:bodyPr>
          <a:lstStyle/>
          <a:p>
            <a:r>
              <a:rPr lang="en-US" dirty="0" smtClean="0"/>
              <a:t>Third level detail </a:t>
            </a:r>
          </a:p>
          <a:p>
            <a:r>
              <a:rPr lang="en-US" dirty="0" smtClean="0"/>
              <a:t>wavelet coefficients</a:t>
            </a:r>
            <a:endParaRPr lang="en-US" dirty="0"/>
          </a:p>
        </p:txBody>
      </p:sp>
      <p:sp>
        <p:nvSpPr>
          <p:cNvPr id="12" name="TextBox 11"/>
          <p:cNvSpPr txBox="1"/>
          <p:nvPr/>
        </p:nvSpPr>
        <p:spPr>
          <a:xfrm>
            <a:off x="7086600" y="1535668"/>
            <a:ext cx="1822935" cy="369332"/>
          </a:xfrm>
          <a:prstGeom prst="rect">
            <a:avLst/>
          </a:prstGeom>
          <a:noFill/>
        </p:spPr>
        <p:txBody>
          <a:bodyPr wrap="none" rtlCol="0">
            <a:spAutoFit/>
          </a:bodyPr>
          <a:lstStyle/>
          <a:p>
            <a:r>
              <a:rPr lang="en-US" dirty="0" smtClean="0"/>
              <a:t>Smooth component</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33</a:t>
            </a:fld>
            <a:endParaRPr lang="en-US"/>
          </a:p>
        </p:txBody>
      </p:sp>
    </p:spTree>
    <p:extLst>
      <p:ext uri="{BB962C8B-B14F-4D97-AF65-F5344CB8AC3E}">
        <p14:creationId xmlns:p14="http://schemas.microsoft.com/office/powerpoint/2010/main" val="1867299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Slide Number Placeholder 2"/>
          <p:cNvSpPr>
            <a:spLocks noGrp="1"/>
          </p:cNvSpPr>
          <p:nvPr>
            <p:ph type="sldNum" sz="quarter" idx="12"/>
          </p:nvPr>
        </p:nvSpPr>
        <p:spPr/>
        <p:txBody>
          <a:bodyPr/>
          <a:lstStyle/>
          <a:p>
            <a:fld id="{DB1330BE-7158-49B9-A262-FD7BFE428748}" type="slidenum">
              <a:rPr lang="en-US" smtClean="0"/>
              <a:pPr/>
              <a:t>34</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smtClean="0"/>
              <a:t>Using DWT we have decomposed initial fMRI signal into components at several frequency ranges (each components is described by vector of wavelet coefficients of corresponding level)</a:t>
            </a:r>
          </a:p>
          <a:p>
            <a:r>
              <a:rPr lang="en-US" dirty="0" smtClean="0"/>
              <a:t>We have studied pairwise correlations between wavelet coefficient vectors derived from fMRI signals in different anatomical brain regions</a:t>
            </a:r>
          </a:p>
          <a:p>
            <a:r>
              <a:rPr lang="en-US" dirty="0" smtClean="0"/>
              <a:t>The </a:t>
            </a:r>
            <a:r>
              <a:rPr lang="en-US" dirty="0"/>
              <a:t>most significant </a:t>
            </a:r>
            <a:r>
              <a:rPr lang="en-US" dirty="0" smtClean="0"/>
              <a:t>findings were obtained in level 2 wavelet coefficients, which correspond  </a:t>
            </a:r>
            <a:r>
              <a:rPr lang="en-US" dirty="0"/>
              <a:t>0.06 – 0.12 Hz frequency </a:t>
            </a:r>
            <a:r>
              <a:rPr lang="en-US" dirty="0" smtClean="0"/>
              <a:t>range</a:t>
            </a:r>
            <a:endParaRPr lang="en-US" dirty="0"/>
          </a:p>
          <a:p>
            <a:r>
              <a:rPr lang="en-US" dirty="0" smtClean="0"/>
              <a:t>As a result a complete weighted graph was obtained, were nodes correspond to brain regions, and weights of connections defined based on wavelet correlations.</a:t>
            </a:r>
          </a:p>
          <a:p>
            <a:r>
              <a:rPr lang="en-US" dirty="0" smtClean="0"/>
              <a:t>We wished to study sparse networks composed of strongest, most significant connections. In every network we kept 10% of strongest connections and the rest of connections were discarded. Further analysis was performed on these sparse weighted networks.</a:t>
            </a:r>
            <a:endParaRPr lang="en-US" dirty="0"/>
          </a:p>
        </p:txBody>
      </p:sp>
    </p:spTree>
    <p:extLst>
      <p:ext uri="{BB962C8B-B14F-4D97-AF65-F5344CB8AC3E}">
        <p14:creationId xmlns:p14="http://schemas.microsoft.com/office/powerpoint/2010/main" val="4273889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Connectivity</a:t>
            </a:r>
            <a:endParaRPr lang="en-US" dirty="0"/>
          </a:p>
        </p:txBody>
      </p:sp>
      <p:sp>
        <p:nvSpPr>
          <p:cNvPr id="3" name="Content Placeholder 2"/>
          <p:cNvSpPr>
            <a:spLocks noGrp="1"/>
          </p:cNvSpPr>
          <p:nvPr>
            <p:ph sz="quarter" idx="1"/>
          </p:nvPr>
        </p:nvSpPr>
        <p:spPr/>
        <p:txBody>
          <a:bodyPr/>
          <a:lstStyle/>
          <a:p>
            <a:r>
              <a:rPr lang="en-US" dirty="0" smtClean="0"/>
              <a:t>The color and size represents node degree.</a:t>
            </a:r>
            <a:endParaRPr lang="en-US" dirty="0"/>
          </a:p>
        </p:txBody>
      </p:sp>
      <p:sp>
        <p:nvSpPr>
          <p:cNvPr id="4" name="TextBox 3"/>
          <p:cNvSpPr txBox="1"/>
          <p:nvPr/>
        </p:nvSpPr>
        <p:spPr>
          <a:xfrm>
            <a:off x="2057400" y="5514474"/>
            <a:ext cx="914400" cy="369332"/>
          </a:xfrm>
          <a:prstGeom prst="rect">
            <a:avLst/>
          </a:prstGeom>
          <a:noFill/>
        </p:spPr>
        <p:txBody>
          <a:bodyPr wrap="square" rtlCol="0">
            <a:spAutoFit/>
          </a:bodyPr>
          <a:lstStyle/>
          <a:p>
            <a:r>
              <a:rPr lang="en-US" dirty="0" smtClean="0"/>
              <a:t>Control</a:t>
            </a:r>
            <a:endParaRPr lang="en-US" dirty="0"/>
          </a:p>
        </p:txBody>
      </p:sp>
      <p:sp>
        <p:nvSpPr>
          <p:cNvPr id="5" name="TextBox 4"/>
          <p:cNvSpPr txBox="1"/>
          <p:nvPr/>
        </p:nvSpPr>
        <p:spPr>
          <a:xfrm>
            <a:off x="6324600" y="5514474"/>
            <a:ext cx="1143000" cy="369332"/>
          </a:xfrm>
          <a:prstGeom prst="rect">
            <a:avLst/>
          </a:prstGeom>
          <a:noFill/>
        </p:spPr>
        <p:txBody>
          <a:bodyPr wrap="square" rtlCol="0">
            <a:spAutoFit/>
          </a:bodyPr>
          <a:lstStyle/>
          <a:p>
            <a:r>
              <a:rPr lang="en-US" dirty="0" smtClean="0"/>
              <a:t>Parkinson</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04800" y="2224733"/>
            <a:ext cx="4191000" cy="3185467"/>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4648200" y="2133600"/>
            <a:ext cx="3962400" cy="3304674"/>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DB1330BE-7158-49B9-A262-FD7BFE428748}" type="slidenum">
              <a:rPr lang="en-US" smtClean="0"/>
              <a:pPr/>
              <a:t>35</a:t>
            </a:fld>
            <a:endParaRPr lang="en-US"/>
          </a:p>
        </p:txBody>
      </p:sp>
    </p:spTree>
    <p:extLst>
      <p:ext uri="{BB962C8B-B14F-4D97-AF65-F5344CB8AC3E}">
        <p14:creationId xmlns:p14="http://schemas.microsoft.com/office/powerpoint/2010/main" val="1831724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Network Efficiency in PD &amp; Healthy Controls</a:t>
            </a:r>
            <a:endParaRPr lang="en-US" dirty="0"/>
          </a:p>
        </p:txBody>
      </p:sp>
      <p:sp>
        <p:nvSpPr>
          <p:cNvPr id="3" name="Content Placeholder 2"/>
          <p:cNvSpPr>
            <a:spLocks noGrp="1"/>
          </p:cNvSpPr>
          <p:nvPr>
            <p:ph sz="quarter" idx="1"/>
          </p:nvPr>
        </p:nvSpPr>
        <p:spPr>
          <a:xfrm>
            <a:off x="457200" y="1600200"/>
            <a:ext cx="4495800" cy="4525963"/>
          </a:xfrm>
        </p:spPr>
        <p:txBody>
          <a:bodyPr>
            <a:normAutofit/>
          </a:bodyPr>
          <a:lstStyle/>
          <a:p>
            <a:r>
              <a:rPr lang="en-US" dirty="0" smtClean="0"/>
              <a:t>Based on the constructed networks we have computed  </a:t>
            </a:r>
            <a:r>
              <a:rPr lang="en-US" b="1" dirty="0" smtClean="0"/>
              <a:t>network efficiency </a:t>
            </a:r>
            <a:r>
              <a:rPr lang="en-US" dirty="0" smtClean="0"/>
              <a:t>in every patient.</a:t>
            </a:r>
          </a:p>
          <a:p>
            <a:r>
              <a:rPr lang="en-US" dirty="0" smtClean="0"/>
              <a:t>It turned out that the efficiency of patients with PD  on an average is lower than the efficiency of healthy controls; and the difference across samples is statistically significant.</a:t>
            </a:r>
            <a:endParaRPr lang="en-US" dirty="0"/>
          </a:p>
        </p:txBody>
      </p:sp>
      <p:sp>
        <p:nvSpPr>
          <p:cNvPr id="5" name="TextBox 4"/>
          <p:cNvSpPr txBox="1"/>
          <p:nvPr/>
        </p:nvSpPr>
        <p:spPr>
          <a:xfrm>
            <a:off x="5638800" y="4267200"/>
            <a:ext cx="2743200" cy="2031325"/>
          </a:xfrm>
          <a:prstGeom prst="rect">
            <a:avLst/>
          </a:prstGeom>
          <a:noFill/>
        </p:spPr>
        <p:txBody>
          <a:bodyPr wrap="square" rtlCol="0">
            <a:spAutoFit/>
          </a:bodyPr>
          <a:lstStyle/>
          <a:p>
            <a:r>
              <a:rPr lang="en-US" dirty="0" smtClean="0"/>
              <a:t>Control  (1.25 ±</a:t>
            </a:r>
            <a:r>
              <a:rPr lang="en-US" dirty="0"/>
              <a:t> </a:t>
            </a:r>
            <a:r>
              <a:rPr lang="en-US" dirty="0" smtClean="0"/>
              <a:t>0.25),  Parkinson (0.95 ±</a:t>
            </a:r>
            <a:r>
              <a:rPr lang="en-US" dirty="0"/>
              <a:t> </a:t>
            </a:r>
            <a:r>
              <a:rPr lang="en-US" dirty="0" smtClean="0"/>
              <a:t>0.17),  independent t-test </a:t>
            </a:r>
          </a:p>
          <a:p>
            <a:r>
              <a:rPr lang="en-US" dirty="0" smtClean="0"/>
              <a:t>p-value  </a:t>
            </a:r>
            <a:r>
              <a:rPr lang="en-US" dirty="0"/>
              <a:t>= 0.0008</a:t>
            </a:r>
            <a:r>
              <a:rPr lang="en-US" dirty="0" smtClean="0"/>
              <a:t> </a:t>
            </a:r>
          </a:p>
          <a:p>
            <a:endParaRPr lang="en-US" dirty="0" smtClean="0"/>
          </a:p>
          <a:p>
            <a:endParaRPr lang="en-US" dirty="0" smtClean="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00200"/>
            <a:ext cx="293982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36</a:t>
            </a:fld>
            <a:endParaRPr lang="en-US"/>
          </a:p>
        </p:txBody>
      </p:sp>
    </p:spTree>
    <p:extLst>
      <p:ext uri="{BB962C8B-B14F-4D97-AF65-F5344CB8AC3E}">
        <p14:creationId xmlns:p14="http://schemas.microsoft.com/office/powerpoint/2010/main" val="2126295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78" y="304800"/>
            <a:ext cx="8229600" cy="1143000"/>
          </a:xfrm>
        </p:spPr>
        <p:txBody>
          <a:bodyPr/>
          <a:lstStyle/>
          <a:p>
            <a:r>
              <a:rPr lang="en-US" dirty="0" smtClean="0"/>
              <a:t>Nodal Network Efficiencies</a:t>
            </a:r>
            <a:endParaRPr lang="en-US" dirty="0"/>
          </a:p>
        </p:txBody>
      </p:sp>
      <p:sp>
        <p:nvSpPr>
          <p:cNvPr id="3" name="Content Placeholder 2"/>
          <p:cNvSpPr>
            <a:spLocks noGrp="1"/>
          </p:cNvSpPr>
          <p:nvPr>
            <p:ph sz="quarter" idx="1"/>
          </p:nvPr>
        </p:nvSpPr>
        <p:spPr>
          <a:xfrm>
            <a:off x="457200" y="1295400"/>
            <a:ext cx="8229600" cy="4525963"/>
          </a:xfrm>
        </p:spPr>
        <p:txBody>
          <a:bodyPr/>
          <a:lstStyle/>
          <a:p>
            <a:r>
              <a:rPr lang="en-US" dirty="0" smtClean="0"/>
              <a:t>The differences in efficiency were observed also on local level at particular regions.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362200"/>
            <a:ext cx="7108356" cy="383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37</a:t>
            </a:fld>
            <a:endParaRPr lang="en-US"/>
          </a:p>
        </p:txBody>
      </p:sp>
    </p:spTree>
    <p:extLst>
      <p:ext uri="{BB962C8B-B14F-4D97-AF65-F5344CB8AC3E}">
        <p14:creationId xmlns:p14="http://schemas.microsoft.com/office/powerpoint/2010/main" val="4198395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Efficiency Decrement Across All Nodes</a:t>
            </a:r>
            <a:endParaRPr lang="en-US" dirty="0"/>
          </a:p>
        </p:txBody>
      </p:sp>
      <p:sp>
        <p:nvSpPr>
          <p:cNvPr id="3" name="Content Placeholder 2"/>
          <p:cNvSpPr>
            <a:spLocks noGrp="1"/>
          </p:cNvSpPr>
          <p:nvPr>
            <p:ph sz="quarter" idx="1"/>
          </p:nvPr>
        </p:nvSpPr>
        <p:spPr>
          <a:xfrm>
            <a:off x="457200" y="1905000"/>
            <a:ext cx="4419600" cy="4525963"/>
          </a:xfrm>
        </p:spPr>
        <p:txBody>
          <a:bodyPr>
            <a:normAutofit fontScale="92500" lnSpcReduction="20000"/>
          </a:bodyPr>
          <a:lstStyle/>
          <a:p>
            <a:r>
              <a:rPr lang="en-US" dirty="0" smtClean="0"/>
              <a:t>We have computed efficiency decrement across all brain regions.</a:t>
            </a:r>
          </a:p>
          <a:p>
            <a:endParaRPr lang="en-US" dirty="0" smtClean="0"/>
          </a:p>
          <a:p>
            <a:r>
              <a:rPr lang="en-US" dirty="0" smtClean="0"/>
              <a:t>The slop of efficiency versus node index in PD patients was lower than that in healthy controls.</a:t>
            </a:r>
          </a:p>
          <a:p>
            <a:endParaRPr lang="en-US" dirty="0" smtClean="0"/>
          </a:p>
          <a:p>
            <a:r>
              <a:rPr lang="en-US" dirty="0" smtClean="0"/>
              <a:t>This suggests that in PD patients, the diversity between activity in brain areas is degraded. Areas which are normally most active exhibit neural activity of similar level to the low-active ones.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676400"/>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7800" y="4701064"/>
            <a:ext cx="3657600" cy="1477328"/>
          </a:xfrm>
          <a:prstGeom prst="rect">
            <a:avLst/>
          </a:prstGeom>
          <a:noFill/>
        </p:spPr>
        <p:txBody>
          <a:bodyPr wrap="square" rtlCol="0">
            <a:spAutoFit/>
          </a:bodyPr>
          <a:lstStyle/>
          <a:p>
            <a:r>
              <a:rPr lang="en-US" dirty="0" smtClean="0"/>
              <a:t>Control  (red line, slop = 0.019 ± 0.009),  </a:t>
            </a:r>
          </a:p>
          <a:p>
            <a:r>
              <a:rPr lang="en-US" dirty="0" smtClean="0"/>
              <a:t>Parkinson (blue line, slop = 0.011 ± 0.007),  independent t-test </a:t>
            </a:r>
          </a:p>
          <a:p>
            <a:r>
              <a:rPr lang="en-US" dirty="0" smtClean="0"/>
              <a:t>p-value  </a:t>
            </a:r>
            <a:r>
              <a:rPr lang="en-US" dirty="0"/>
              <a:t>= </a:t>
            </a:r>
            <a:r>
              <a:rPr lang="en-US" dirty="0" smtClean="0"/>
              <a:t>0.01 </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38</a:t>
            </a:fld>
            <a:endParaRPr lang="en-US"/>
          </a:p>
        </p:txBody>
      </p:sp>
    </p:spTree>
    <p:extLst>
      <p:ext uri="{BB962C8B-B14F-4D97-AF65-F5344CB8AC3E}">
        <p14:creationId xmlns:p14="http://schemas.microsoft.com/office/powerpoint/2010/main" val="2680680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r>
              <a:rPr lang="en-US" sz="2000" dirty="0" smtClean="0"/>
              <a:t>F. Skidmore, D. </a:t>
            </a:r>
            <a:r>
              <a:rPr lang="en-US" sz="2000" dirty="0" err="1" smtClean="0"/>
              <a:t>Korenkevych</a:t>
            </a:r>
            <a:r>
              <a:rPr lang="en-US" sz="2000" dirty="0"/>
              <a:t>, </a:t>
            </a:r>
            <a:r>
              <a:rPr lang="en-US" sz="2000" dirty="0" smtClean="0"/>
              <a:t>Y. Liu</a:t>
            </a:r>
            <a:r>
              <a:rPr lang="en-US" sz="2000" dirty="0"/>
              <a:t>, </a:t>
            </a:r>
            <a:r>
              <a:rPr lang="en-US" sz="2000" dirty="0" smtClean="0"/>
              <a:t>G. He, E. </a:t>
            </a:r>
            <a:r>
              <a:rPr lang="en-US" sz="2000" dirty="0" err="1" smtClean="0"/>
              <a:t>Bullmore</a:t>
            </a:r>
            <a:r>
              <a:rPr lang="en-US" sz="2000" dirty="0" smtClean="0"/>
              <a:t>, P. M. </a:t>
            </a:r>
            <a:r>
              <a:rPr lang="en-US" sz="2000" dirty="0" err="1" smtClean="0"/>
              <a:t>Pardalos</a:t>
            </a:r>
            <a:r>
              <a:rPr lang="en-US" sz="2000" dirty="0"/>
              <a:t>, Connectivity brain networks based on wavelet </a:t>
            </a:r>
            <a:r>
              <a:rPr lang="en-US" sz="2000" dirty="0" smtClean="0"/>
              <a:t>  correlation </a:t>
            </a:r>
            <a:r>
              <a:rPr lang="en-US" sz="2000" dirty="0"/>
              <a:t>analysis in Parkinson fMRI data, </a:t>
            </a:r>
            <a:r>
              <a:rPr lang="en-US" sz="2000" dirty="0" smtClean="0"/>
              <a:t> Neuroscience Letters, Vol. 499, Issue 1, 15 July 2011, </a:t>
            </a:r>
            <a:r>
              <a:rPr lang="en-US" sz="2000" dirty="0"/>
              <a:t>Pages </a:t>
            </a:r>
            <a:r>
              <a:rPr lang="en-US" sz="2000" dirty="0" smtClean="0"/>
              <a:t>47-51.</a:t>
            </a:r>
          </a:p>
          <a:p>
            <a:r>
              <a:rPr lang="en-US" sz="2000" dirty="0"/>
              <a:t>D. </a:t>
            </a:r>
            <a:r>
              <a:rPr lang="en-US" sz="2000" dirty="0" err="1"/>
              <a:t>Korenkevych</a:t>
            </a:r>
            <a:r>
              <a:rPr lang="en-US" sz="2000" dirty="0"/>
              <a:t>, J. </a:t>
            </a:r>
            <a:r>
              <a:rPr lang="en-US" sz="2000" dirty="0" err="1"/>
              <a:t>Chien</a:t>
            </a:r>
            <a:r>
              <a:rPr lang="en-US" sz="2000" dirty="0"/>
              <a:t>, J. Zhang, D. </a:t>
            </a:r>
            <a:r>
              <a:rPr lang="en-US" sz="2000" dirty="0" err="1"/>
              <a:t>Shiau</a:t>
            </a:r>
            <a:r>
              <a:rPr lang="en-US" sz="2000" dirty="0"/>
              <a:t>, J. C. </a:t>
            </a:r>
            <a:r>
              <a:rPr lang="en-US" sz="2000" dirty="0" err="1"/>
              <a:t>Sackellares</a:t>
            </a:r>
            <a:r>
              <a:rPr lang="en-US" sz="2000" dirty="0"/>
              <a:t>, P. M. </a:t>
            </a:r>
            <a:r>
              <a:rPr lang="en-US" sz="2000" dirty="0" err="1"/>
              <a:t>Pardalos</a:t>
            </a:r>
            <a:r>
              <a:rPr lang="en-US" sz="2000" dirty="0"/>
              <a:t>,</a:t>
            </a:r>
          </a:p>
          <a:p>
            <a:pPr marL="0" indent="0">
              <a:buNone/>
            </a:pPr>
            <a:r>
              <a:rPr lang="en-US" sz="2000" dirty="0"/>
              <a:t>     Small world networks in computational neuroscience, </a:t>
            </a:r>
            <a:r>
              <a:rPr lang="en-US" sz="2000" dirty="0" smtClean="0"/>
              <a:t>In Handbook    </a:t>
            </a:r>
            <a:endParaRPr lang="en-US" sz="2000" dirty="0"/>
          </a:p>
          <a:p>
            <a:pPr marL="0" indent="0">
              <a:buNone/>
            </a:pPr>
            <a:r>
              <a:rPr lang="en-US" sz="2000" dirty="0"/>
              <a:t>     on Combinatorial </a:t>
            </a:r>
            <a:r>
              <a:rPr lang="en-US" sz="2000" dirty="0" smtClean="0"/>
              <a:t>Optimization (second edition), </a:t>
            </a:r>
            <a:r>
              <a:rPr lang="en-US" sz="2000" dirty="0"/>
              <a:t>Springer.</a:t>
            </a:r>
          </a:p>
          <a:p>
            <a:endParaRPr lang="en-US" sz="2000"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39</a:t>
            </a:fld>
            <a:endParaRPr lang="en-US"/>
          </a:p>
        </p:txBody>
      </p:sp>
    </p:spTree>
    <p:extLst>
      <p:ext uri="{BB962C8B-B14F-4D97-AF65-F5344CB8AC3E}">
        <p14:creationId xmlns:p14="http://schemas.microsoft.com/office/powerpoint/2010/main" val="2852380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Theory: Networks</a:t>
            </a:r>
          </a:p>
        </p:txBody>
      </p:sp>
      <p:sp>
        <p:nvSpPr>
          <p:cNvPr id="3" name="Content Placeholder 2"/>
          <p:cNvSpPr>
            <a:spLocks noGrp="1"/>
          </p:cNvSpPr>
          <p:nvPr>
            <p:ph sz="quarter" idx="1"/>
          </p:nvPr>
        </p:nvSpPr>
        <p:spPr/>
        <p:txBody>
          <a:bodyPr/>
          <a:lstStyle/>
          <a:p>
            <a:r>
              <a:rPr lang="en-US" dirty="0" smtClean="0"/>
              <a:t>The results of study on three different types of network structures (regular, random and small world) tremendously increased the usage of network theory in solving real world problems.</a:t>
            </a:r>
          </a:p>
          <a:p>
            <a:r>
              <a:rPr lang="en-US" dirty="0" smtClean="0"/>
              <a:t>One of the prominent usage of the network theory is in analyzing </a:t>
            </a:r>
            <a:r>
              <a:rPr lang="en-US" b="1" dirty="0" smtClean="0"/>
              <a:t>complex systems</a:t>
            </a:r>
            <a:r>
              <a:rPr lang="en-US" dirty="0" smtClean="0"/>
              <a:t>.</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4</a:t>
            </a:fld>
            <a:endParaRPr lang="en-US"/>
          </a:p>
        </p:txBody>
      </p:sp>
    </p:spTree>
    <p:extLst>
      <p:ext uri="{BB962C8B-B14F-4D97-AF65-F5344CB8AC3E}">
        <p14:creationId xmlns:p14="http://schemas.microsoft.com/office/powerpoint/2010/main" val="2782852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pPr algn="ctr"/>
            <a:r>
              <a:rPr lang="en-US" dirty="0" smtClean="0">
                <a:solidFill>
                  <a:schemeClr val="tx2">
                    <a:lumMod val="60000"/>
                    <a:lumOff val="40000"/>
                  </a:schemeClr>
                </a:solidFill>
              </a:rPr>
              <a:t>Epileptic Brain Network</a:t>
            </a:r>
            <a:endParaRPr lang="en-US" dirty="0">
              <a:solidFill>
                <a:schemeClr val="tx2">
                  <a:lumMod val="60000"/>
                  <a:lumOff val="40000"/>
                </a:schemeClr>
              </a:solidFill>
            </a:endParaRPr>
          </a:p>
        </p:txBody>
      </p:sp>
      <p:sp>
        <p:nvSpPr>
          <p:cNvPr id="3" name="Content Placeholder 2"/>
          <p:cNvSpPr>
            <a:spLocks noGrp="1"/>
          </p:cNvSpPr>
          <p:nvPr>
            <p:ph sz="quarter" idx="1"/>
          </p:nvPr>
        </p:nvSpPr>
        <p:spPr>
          <a:xfrm>
            <a:off x="457200" y="4953000"/>
            <a:ext cx="8229600" cy="1173163"/>
          </a:xfrm>
        </p:spPr>
        <p:txBody>
          <a:bodyPr/>
          <a:lstStyle/>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40</a:t>
            </a:fld>
            <a:endParaRPr lang="en-US"/>
          </a:p>
        </p:txBody>
      </p:sp>
    </p:spTree>
    <p:extLst>
      <p:ext uri="{BB962C8B-B14F-4D97-AF65-F5344CB8AC3E}">
        <p14:creationId xmlns:p14="http://schemas.microsoft.com/office/powerpoint/2010/main" val="3982270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of PNES</a:t>
            </a:r>
            <a:endParaRPr lang="en-US" dirty="0"/>
          </a:p>
        </p:txBody>
      </p:sp>
      <p:sp>
        <p:nvSpPr>
          <p:cNvPr id="3" name="Content Placeholder 2"/>
          <p:cNvSpPr>
            <a:spLocks noGrp="1"/>
          </p:cNvSpPr>
          <p:nvPr>
            <p:ph sz="quarter" idx="1"/>
          </p:nvPr>
        </p:nvSpPr>
        <p:spPr/>
        <p:txBody>
          <a:bodyPr>
            <a:normAutofit/>
          </a:bodyPr>
          <a:lstStyle/>
          <a:p>
            <a:r>
              <a:rPr lang="en-US" b="1" dirty="0" smtClean="0"/>
              <a:t>Psychogenic </a:t>
            </a:r>
            <a:r>
              <a:rPr lang="en-US" b="1" dirty="0" err="1" smtClean="0"/>
              <a:t>NonEpileptic</a:t>
            </a:r>
            <a:r>
              <a:rPr lang="en-US" b="1" dirty="0" smtClean="0"/>
              <a:t> Seizures(PNES) </a:t>
            </a:r>
            <a:r>
              <a:rPr lang="en-US" dirty="0" smtClean="0"/>
              <a:t>are paroxysmal episodes that resemble and often misdiagnosed as epileptic seizures; however, PNES are psychological in origin. </a:t>
            </a:r>
          </a:p>
          <a:p>
            <a:r>
              <a:rPr lang="en-US" dirty="0" smtClean="0"/>
              <a:t>About 25% of the patients visiting epilepsy centers were diagnosed as PNES patients*.</a:t>
            </a:r>
          </a:p>
          <a:p>
            <a:r>
              <a:rPr lang="en-US" dirty="0" smtClean="0"/>
              <a:t>About 20% of PNES patients have both epileptic seizures and PNES**. Most PNES patients are epileptic seizure-free.</a:t>
            </a:r>
          </a:p>
          <a:p>
            <a:endParaRPr lang="en-US" dirty="0"/>
          </a:p>
        </p:txBody>
      </p:sp>
      <p:sp>
        <p:nvSpPr>
          <p:cNvPr id="4" name="Rectangle 3"/>
          <p:cNvSpPr/>
          <p:nvPr/>
        </p:nvSpPr>
        <p:spPr>
          <a:xfrm>
            <a:off x="914400" y="4921340"/>
            <a:ext cx="7391400" cy="954107"/>
          </a:xfrm>
          <a:prstGeom prst="rect">
            <a:avLst/>
          </a:prstGeom>
        </p:spPr>
        <p:txBody>
          <a:bodyPr wrap="square">
            <a:spAutoFit/>
          </a:bodyPr>
          <a:lstStyle/>
          <a:p>
            <a:pPr>
              <a:buNone/>
            </a:pPr>
            <a:r>
              <a:rPr lang="en-US" sz="1400" dirty="0"/>
              <a:t>*</a:t>
            </a:r>
            <a:r>
              <a:rPr lang="en-US" sz="1400" dirty="0" err="1"/>
              <a:t>Witgert</a:t>
            </a:r>
            <a:r>
              <a:rPr lang="en-US" sz="1400" dirty="0"/>
              <a:t> ME, </a:t>
            </a:r>
            <a:r>
              <a:rPr lang="en-US" sz="1400" dirty="0" err="1"/>
              <a:t>Wheless</a:t>
            </a:r>
            <a:r>
              <a:rPr lang="en-US" sz="1400" dirty="0"/>
              <a:t> JW, </a:t>
            </a:r>
            <a:r>
              <a:rPr lang="en-US" sz="1400" dirty="0" err="1"/>
              <a:t>Breier</a:t>
            </a:r>
            <a:r>
              <a:rPr lang="en-US" sz="1400" dirty="0"/>
              <a:t> JI. Frequency of panic symptoms in psychogenic </a:t>
            </a:r>
            <a:r>
              <a:rPr lang="en-US" sz="1400" dirty="0" err="1"/>
              <a:t>nonepileptic</a:t>
            </a:r>
            <a:r>
              <a:rPr lang="en-US" sz="1400" dirty="0"/>
              <a:t> seizures. Epilepsy </a:t>
            </a:r>
            <a:r>
              <a:rPr lang="en-US" sz="1400" dirty="0" err="1"/>
              <a:t>Behav</a:t>
            </a:r>
            <a:r>
              <a:rPr lang="en-US" sz="1400" dirty="0"/>
              <a:t> 2005;6:174–8.</a:t>
            </a:r>
          </a:p>
          <a:p>
            <a:pPr>
              <a:buNone/>
            </a:pPr>
            <a:r>
              <a:rPr lang="en-US" sz="1400" dirty="0"/>
              <a:t>**</a:t>
            </a:r>
            <a:r>
              <a:rPr lang="en-US" sz="1400" dirty="0" err="1"/>
              <a:t>Benbadis</a:t>
            </a:r>
            <a:r>
              <a:rPr lang="en-US" sz="1400" dirty="0"/>
              <a:t> SR, </a:t>
            </a:r>
            <a:r>
              <a:rPr lang="en-US" sz="1400" dirty="0" err="1"/>
              <a:t>Agrawal</a:t>
            </a:r>
            <a:r>
              <a:rPr lang="en-US" sz="1400" dirty="0"/>
              <a:t> V, Tatum WO. How many patients with psychogenic </a:t>
            </a:r>
            <a:r>
              <a:rPr lang="en-US" sz="1400" dirty="0" err="1"/>
              <a:t>nonepileptic</a:t>
            </a:r>
            <a:r>
              <a:rPr lang="en-US" sz="1400" dirty="0"/>
              <a:t> seizures also have epilepsy? Neurology 2001;57:915–7</a:t>
            </a:r>
            <a:r>
              <a:rPr lang="en-US" sz="1200" dirty="0"/>
              <a:t>.</a:t>
            </a:r>
          </a:p>
        </p:txBody>
      </p:sp>
      <p:sp>
        <p:nvSpPr>
          <p:cNvPr id="5" name="Slide Number Placeholder 4"/>
          <p:cNvSpPr>
            <a:spLocks noGrp="1"/>
          </p:cNvSpPr>
          <p:nvPr>
            <p:ph type="sldNum" sz="quarter" idx="12"/>
          </p:nvPr>
        </p:nvSpPr>
        <p:spPr/>
        <p:txBody>
          <a:bodyPr/>
          <a:lstStyle/>
          <a:p>
            <a:fld id="{DB1330BE-7158-49B9-A262-FD7BFE428748}" type="slidenum">
              <a:rPr lang="en-US" smtClean="0"/>
              <a:pPr/>
              <a:t>41</a:t>
            </a:fld>
            <a:endParaRPr lang="en-US"/>
          </a:p>
        </p:txBody>
      </p:sp>
    </p:spTree>
    <p:extLst>
      <p:ext uri="{BB962C8B-B14F-4D97-AF65-F5344CB8AC3E}">
        <p14:creationId xmlns:p14="http://schemas.microsoft.com/office/powerpoint/2010/main" val="1961658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of CPS</a:t>
            </a:r>
            <a:endParaRPr lang="en-US" dirty="0"/>
          </a:p>
        </p:txBody>
      </p:sp>
      <p:sp>
        <p:nvSpPr>
          <p:cNvPr id="3" name="Content Placeholder 2"/>
          <p:cNvSpPr>
            <a:spLocks noGrp="1"/>
          </p:cNvSpPr>
          <p:nvPr>
            <p:ph sz="quarter" idx="1"/>
          </p:nvPr>
        </p:nvSpPr>
        <p:spPr/>
        <p:txBody>
          <a:bodyPr/>
          <a:lstStyle/>
          <a:p>
            <a:r>
              <a:rPr lang="en-US" b="1" dirty="0" smtClean="0"/>
              <a:t>Complex Partial Seizures </a:t>
            </a:r>
            <a:r>
              <a:rPr lang="en-US" dirty="0" smtClean="0"/>
              <a:t>(CPS) are epileptic seizures that are originated from one cerebral hemisphere and cause the impairment of awareness or consciousness.</a:t>
            </a:r>
          </a:p>
          <a:p>
            <a:r>
              <a:rPr lang="en-US" dirty="0" smtClean="0"/>
              <a:t>CPS occur in about 35% of epileptic patients.</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42</a:t>
            </a:fld>
            <a:endParaRPr lang="en-US"/>
          </a:p>
        </p:txBody>
      </p:sp>
    </p:spTree>
    <p:extLst>
      <p:ext uri="{BB962C8B-B14F-4D97-AF65-F5344CB8AC3E}">
        <p14:creationId xmlns:p14="http://schemas.microsoft.com/office/powerpoint/2010/main" val="2558023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For an Epilepsy Monitoring Unit (EMU) subject to be identified as an epileptic or PNES patient, the EEG recordings have to contain the presences of ictal patterns or </a:t>
            </a:r>
            <a:r>
              <a:rPr lang="en-US" dirty="0" err="1" smtClean="0"/>
              <a:t>epileptiform</a:t>
            </a:r>
            <a:r>
              <a:rPr lang="en-US" dirty="0" smtClean="0"/>
              <a:t> discharges. </a:t>
            </a:r>
          </a:p>
          <a:p>
            <a:r>
              <a:rPr lang="en-US" dirty="0" smtClean="0"/>
              <a:t>Due to the uncertain presences of ictal patterns or </a:t>
            </a:r>
            <a:r>
              <a:rPr lang="en-US" dirty="0" err="1" smtClean="0"/>
              <a:t>epileptiform</a:t>
            </a:r>
            <a:r>
              <a:rPr lang="en-US" dirty="0" smtClean="0"/>
              <a:t> discharges, the EEG recording usually has to continue for a long period of time so that the recording can possess some presences of ictal patterns.</a:t>
            </a:r>
          </a:p>
          <a:p>
            <a:r>
              <a:rPr lang="en-US" dirty="0" smtClean="0"/>
              <a:t>This study probes the possibility of identifying CPS and PNES patients using only a certain amount of interictal EEG recordings.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DB1330BE-7158-49B9-A262-FD7BFE428748}" type="slidenum">
              <a:rPr lang="en-US" smtClean="0"/>
              <a:pPr/>
              <a:t>43</a:t>
            </a:fld>
            <a:endParaRPr lang="en-US"/>
          </a:p>
        </p:txBody>
      </p:sp>
    </p:spTree>
    <p:extLst>
      <p:ext uri="{BB962C8B-B14F-4D97-AF65-F5344CB8AC3E}">
        <p14:creationId xmlns:p14="http://schemas.microsoft.com/office/powerpoint/2010/main" val="252154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Incidence of Epileptic Seizure Types</a:t>
            </a:r>
            <a:endParaRPr lang="en-US" b="1" dirty="0"/>
          </a:p>
        </p:txBody>
      </p:sp>
      <p:sp>
        <p:nvSpPr>
          <p:cNvPr id="4" name="Rectangle 3"/>
          <p:cNvSpPr/>
          <p:nvPr/>
        </p:nvSpPr>
        <p:spPr>
          <a:xfrm>
            <a:off x="1627046" y="6550223"/>
            <a:ext cx="5813707" cy="276999"/>
          </a:xfrm>
          <a:prstGeom prst="rect">
            <a:avLst/>
          </a:prstGeom>
        </p:spPr>
        <p:txBody>
          <a:bodyPr wrap="none">
            <a:spAutoFit/>
          </a:bodyPr>
          <a:lstStyle/>
          <a:p>
            <a:pPr algn="ctr"/>
            <a:r>
              <a:rPr lang="en-US" sz="1200" dirty="0"/>
              <a:t>Hauser WA, </a:t>
            </a:r>
            <a:r>
              <a:rPr lang="en-US" sz="1200" dirty="0" smtClean="0"/>
              <a:t>Seizure Disorders: The Changes With Age, </a:t>
            </a:r>
            <a:r>
              <a:rPr lang="en-US" sz="1200" dirty="0" err="1" smtClean="0"/>
              <a:t>Epilepsia</a:t>
            </a:r>
            <a:r>
              <a:rPr lang="en-US" sz="1200" i="1" dirty="0" smtClean="0"/>
              <a:t>. </a:t>
            </a:r>
            <a:r>
              <a:rPr lang="en-US" sz="1200" dirty="0" smtClean="0"/>
              <a:t>33(Suppl. 4):S6-S14, 1992</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644321430"/>
              </p:ext>
            </p:extLst>
          </p:nvPr>
        </p:nvGraphicFramePr>
        <p:xfrm>
          <a:off x="1676400" y="1600201"/>
          <a:ext cx="6019800" cy="495954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B1330BE-7158-49B9-A262-FD7BFE428748}" type="slidenum">
              <a:rPr lang="en-US" smtClean="0"/>
              <a:pPr/>
              <a:t>44</a:t>
            </a:fld>
            <a:endParaRPr lang="en-US"/>
          </a:p>
        </p:txBody>
      </p:sp>
    </p:spTree>
    <p:extLst>
      <p:ext uri="{BB962C8B-B14F-4D97-AF65-F5344CB8AC3E}">
        <p14:creationId xmlns:p14="http://schemas.microsoft.com/office/powerpoint/2010/main" val="17321776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Ictal</a:t>
            </a:r>
            <a:r>
              <a:rPr lang="en-US" dirty="0"/>
              <a:t> EEG of a Convulsive PNES </a:t>
            </a:r>
          </a:p>
        </p:txBody>
      </p:sp>
      <p:pic>
        <p:nvPicPr>
          <p:cNvPr id="5" name="Content Placeholder 4"/>
          <p:cNvPicPr>
            <a:picLocks noGrp="1" noChangeAspect="1" noChangeArrowheads="1"/>
          </p:cNvPicPr>
          <p:nvPr>
            <p:ph sz="quarter" idx="1"/>
          </p:nvPr>
        </p:nvPicPr>
        <p:blipFill>
          <a:blip r:embed="rId2" cstate="print"/>
          <a:stretch>
            <a:fillRect/>
          </a:stretch>
        </p:blipFill>
        <p:spPr bwMode="auto">
          <a:xfrm>
            <a:off x="1784102" y="1447800"/>
            <a:ext cx="6032996" cy="4572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B1330BE-7158-49B9-A262-FD7BFE428748}" type="slidenum">
              <a:rPr lang="en-US" smtClean="0"/>
              <a:pPr/>
              <a:t>45</a:t>
            </a:fld>
            <a:endParaRPr lang="en-US"/>
          </a:p>
        </p:txBody>
      </p:sp>
    </p:spTree>
    <p:extLst>
      <p:ext uri="{BB962C8B-B14F-4D97-AF65-F5344CB8AC3E}">
        <p14:creationId xmlns:p14="http://schemas.microsoft.com/office/powerpoint/2010/main" val="1874828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Ictal</a:t>
            </a:r>
            <a:r>
              <a:rPr lang="en-US" b="1" dirty="0" smtClean="0"/>
              <a:t> </a:t>
            </a:r>
            <a:r>
              <a:rPr lang="en-US" b="1" dirty="0"/>
              <a:t>EEG of a Complex Partial </a:t>
            </a:r>
            <a:r>
              <a:rPr lang="en-US" b="1" dirty="0" smtClean="0"/>
              <a:t>Seizure</a:t>
            </a:r>
            <a:endParaRPr lang="en-US" b="1" dirty="0"/>
          </a:p>
        </p:txBody>
      </p:sp>
      <p:pic>
        <p:nvPicPr>
          <p:cNvPr id="4" name="Content Placeholder 3"/>
          <p:cNvPicPr>
            <a:picLocks noGrp="1" noChangeAspect="1" noChangeArrowheads="1"/>
          </p:cNvPicPr>
          <p:nvPr>
            <p:ph sz="quarter" idx="1"/>
          </p:nvPr>
        </p:nvPicPr>
        <p:blipFill>
          <a:blip r:embed="rId2" cstate="print"/>
          <a:stretch>
            <a:fillRect/>
          </a:stretch>
        </p:blipFill>
        <p:spPr bwMode="auto">
          <a:xfrm>
            <a:off x="998910" y="1447800"/>
            <a:ext cx="7603380" cy="4572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B1330BE-7158-49B9-A262-FD7BFE428748}" type="slidenum">
              <a:rPr lang="en-US" smtClean="0"/>
              <a:pPr/>
              <a:t>46</a:t>
            </a:fld>
            <a:endParaRPr lang="en-US"/>
          </a:p>
        </p:txBody>
      </p:sp>
    </p:spTree>
    <p:extLst>
      <p:ext uri="{BB962C8B-B14F-4D97-AF65-F5344CB8AC3E}">
        <p14:creationId xmlns:p14="http://schemas.microsoft.com/office/powerpoint/2010/main" val="1964836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 study included seven CPS patients and another seven PNES patients.</a:t>
            </a:r>
          </a:p>
          <a:p>
            <a:r>
              <a:rPr lang="en-US" dirty="0" smtClean="0"/>
              <a:t>Drowsy state EEG signals are characterized by dominant alpha oscillation around O1 and O2 channels and no eye-blinking activities.</a:t>
            </a:r>
          </a:p>
          <a:p>
            <a:r>
              <a:rPr lang="en-US" dirty="0" smtClean="0"/>
              <a:t>Eyes-closed resting state EEG sub-segments of subjects were selected from long-term EEG recordings.</a:t>
            </a:r>
          </a:p>
          <a:p>
            <a:r>
              <a:rPr lang="en-US" dirty="0" smtClean="0"/>
              <a:t>All selected eyes-closed resting state EEG sub-segments are at least seven hours before the first CPS or PNES.</a:t>
            </a:r>
          </a:p>
          <a:p>
            <a:r>
              <a:rPr lang="en-US" dirty="0" smtClean="0"/>
              <a:t>Subjects have at least four continuous eyes-closed resting state segments. These segments are all longer than 30 seconds.</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47</a:t>
            </a:fld>
            <a:endParaRPr lang="en-US"/>
          </a:p>
        </p:txBody>
      </p:sp>
    </p:spTree>
    <p:extLst>
      <p:ext uri="{BB962C8B-B14F-4D97-AF65-F5344CB8AC3E}">
        <p14:creationId xmlns:p14="http://schemas.microsoft.com/office/powerpoint/2010/main" val="791805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Drowsy State EEG of a CPS Patient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1981200"/>
            <a:ext cx="91059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1330BE-7158-49B9-A262-FD7BFE428748}" type="slidenum">
              <a:rPr lang="en-US" smtClean="0"/>
              <a:pPr/>
              <a:t>48</a:t>
            </a:fld>
            <a:endParaRPr lang="en-US"/>
          </a:p>
        </p:txBody>
      </p:sp>
    </p:spTree>
    <p:extLst>
      <p:ext uri="{BB962C8B-B14F-4D97-AF65-F5344CB8AC3E}">
        <p14:creationId xmlns:p14="http://schemas.microsoft.com/office/powerpoint/2010/main" val="1002157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Drowsy State EEG of a PNES Patient</a:t>
            </a:r>
            <a:endParaRPr lang="en-US"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1943100"/>
            <a:ext cx="913447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1330BE-7158-49B9-A262-FD7BFE428748}" type="slidenum">
              <a:rPr lang="en-US" smtClean="0"/>
              <a:pPr/>
              <a:t>49</a:t>
            </a:fld>
            <a:endParaRPr lang="en-US"/>
          </a:p>
        </p:txBody>
      </p:sp>
    </p:spTree>
    <p:extLst>
      <p:ext uri="{BB962C8B-B14F-4D97-AF65-F5344CB8AC3E}">
        <p14:creationId xmlns:p14="http://schemas.microsoft.com/office/powerpoint/2010/main" val="3690122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Models in Nature</a:t>
            </a:r>
            <a:endParaRPr lang="en-US" dirty="0"/>
          </a:p>
        </p:txBody>
      </p:sp>
      <p:sp>
        <p:nvSpPr>
          <p:cNvPr id="3" name="Content Placeholder 2"/>
          <p:cNvSpPr>
            <a:spLocks noGrp="1"/>
          </p:cNvSpPr>
          <p:nvPr>
            <p:ph sz="quarter" idx="1"/>
          </p:nvPr>
        </p:nvSpPr>
        <p:spPr>
          <a:xfrm>
            <a:off x="457200" y="1600200"/>
            <a:ext cx="4343400" cy="4343400"/>
          </a:xfrm>
        </p:spPr>
        <p:txBody>
          <a:bodyPr>
            <a:normAutofit fontScale="70000" lnSpcReduction="20000"/>
          </a:bodyPr>
          <a:lstStyle/>
          <a:p>
            <a:endParaRPr lang="en-US" sz="3400" dirty="0" smtClean="0"/>
          </a:p>
          <a:p>
            <a:r>
              <a:rPr lang="en-US" sz="3400" dirty="0" smtClean="0"/>
              <a:t>Networks provide information </a:t>
            </a:r>
            <a:r>
              <a:rPr lang="en-US" sz="3400" dirty="0"/>
              <a:t>on which system components interact with each </a:t>
            </a:r>
            <a:r>
              <a:rPr lang="en-US" sz="3400" dirty="0" smtClean="0"/>
              <a:t>other, putting aside </a:t>
            </a:r>
            <a:r>
              <a:rPr lang="en-US" sz="3400" dirty="0"/>
              <a:t>the mechanisms of these </a:t>
            </a:r>
            <a:r>
              <a:rPr lang="en-US" sz="3400" dirty="0" smtClean="0"/>
              <a:t>interactions.</a:t>
            </a:r>
          </a:p>
          <a:p>
            <a:r>
              <a:rPr lang="en-US" sz="3400" b="1" dirty="0"/>
              <a:t>The dynamics of the system </a:t>
            </a:r>
            <a:r>
              <a:rPr lang="en-US" sz="3400" b="1" dirty="0" smtClean="0"/>
              <a:t>is tightly </a:t>
            </a:r>
            <a:r>
              <a:rPr lang="en-US" sz="3400" b="1" dirty="0"/>
              <a:t>connected to the structure of </a:t>
            </a:r>
            <a:r>
              <a:rPr lang="en-US" sz="3400" b="1" dirty="0" smtClean="0"/>
              <a:t>the underlying </a:t>
            </a:r>
            <a:r>
              <a:rPr lang="en-US" sz="3400" b="1" dirty="0"/>
              <a:t>network</a:t>
            </a:r>
            <a:r>
              <a:rPr lang="en-US" sz="3400" dirty="0" smtClean="0"/>
              <a:t>.</a:t>
            </a:r>
          </a:p>
          <a:p>
            <a:r>
              <a:rPr lang="en-US" sz="3400" dirty="0"/>
              <a:t>Studying the topological properties of </a:t>
            </a:r>
            <a:r>
              <a:rPr lang="en-US" sz="3400" dirty="0" smtClean="0"/>
              <a:t>system’s </a:t>
            </a:r>
            <a:r>
              <a:rPr lang="en-US" sz="3400" dirty="0"/>
              <a:t>networks </a:t>
            </a:r>
            <a:r>
              <a:rPr lang="en-US" sz="3400" dirty="0" smtClean="0"/>
              <a:t>can provide </a:t>
            </a:r>
            <a:r>
              <a:rPr lang="en-US" sz="3400" dirty="0"/>
              <a:t>an insight about the </a:t>
            </a:r>
            <a:r>
              <a:rPr lang="en-US" sz="3400" dirty="0" smtClean="0"/>
              <a:t>system’s </a:t>
            </a:r>
            <a:r>
              <a:rPr lang="en-US" sz="3400" dirty="0"/>
              <a:t>high level structure and </a:t>
            </a:r>
            <a:r>
              <a:rPr lang="en-US" sz="3400" dirty="0" smtClean="0"/>
              <a:t>its function</a:t>
            </a:r>
            <a:r>
              <a:rPr lang="en-US" sz="3400" dirty="0"/>
              <a:t>.</a:t>
            </a:r>
            <a:endParaRPr lang="en-US" sz="3400" dirty="0" smtClean="0"/>
          </a:p>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4527" y="3810000"/>
            <a:ext cx="2809874" cy="221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225" y="1600568"/>
            <a:ext cx="2847975" cy="213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5</a:t>
            </a:fld>
            <a:endParaRPr lang="en-US"/>
          </a:p>
        </p:txBody>
      </p:sp>
    </p:spTree>
    <p:extLst>
      <p:ext uri="{BB962C8B-B14F-4D97-AF65-F5344CB8AC3E}">
        <p14:creationId xmlns:p14="http://schemas.microsoft.com/office/powerpoint/2010/main" val="2661580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World Network Analysis Flow</a:t>
            </a:r>
            <a:endParaRPr lang="en-US" dirty="0"/>
          </a:p>
        </p:txBody>
      </p:sp>
      <p:pic>
        <p:nvPicPr>
          <p:cNvPr id="5" name="Content Placeholder 4"/>
          <p:cNvPicPr>
            <a:picLocks noGrp="1"/>
          </p:cNvPicPr>
          <p:nvPr>
            <p:ph sz="quarter" idx="1"/>
          </p:nvPr>
        </p:nvPicPr>
        <p:blipFill>
          <a:blip r:embed="rId3" cstate="print">
            <a:extLst>
              <a:ext uri="{28A0092B-C50C-407E-A947-70E740481C1C}">
                <a14:useLocalDpi xmlns:a14="http://schemas.microsoft.com/office/drawing/2010/main"/>
              </a:ext>
            </a:extLst>
          </a:blip>
          <a:srcRect/>
          <a:stretch>
            <a:fillRect/>
          </a:stretch>
        </p:blipFill>
        <p:spPr bwMode="auto">
          <a:xfrm>
            <a:off x="2667000" y="1905000"/>
            <a:ext cx="1828800" cy="1828800"/>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a:ext>
            </a:extLst>
          </a:blip>
          <a:srcRect/>
          <a:stretch>
            <a:fillRect/>
          </a:stretch>
        </p:blipFill>
        <p:spPr bwMode="auto">
          <a:xfrm>
            <a:off x="5257800" y="1905000"/>
            <a:ext cx="1828800" cy="1828800"/>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a:ext>
            </a:extLst>
          </a:blip>
          <a:srcRect/>
          <a:stretch>
            <a:fillRect/>
          </a:stretch>
        </p:blipFill>
        <p:spPr bwMode="auto">
          <a:xfrm>
            <a:off x="76200" y="1866900"/>
            <a:ext cx="1828800" cy="1828800"/>
          </a:xfrm>
          <a:prstGeom prst="rect">
            <a:avLst/>
          </a:prstGeom>
          <a:noFill/>
          <a:ln w="9525">
            <a:noFill/>
            <a:miter lim="800000"/>
            <a:headEnd/>
            <a:tailEnd/>
          </a:ln>
        </p:spPr>
      </p:pic>
      <p:pic>
        <p:nvPicPr>
          <p:cNvPr id="6150" name="Picture 6"/>
          <p:cNvPicPr>
            <a:picLocks noChangeAspect="1" noChangeArrowheads="1"/>
          </p:cNvPicPr>
          <p:nvPr/>
        </p:nvPicPr>
        <p:blipFill rotWithShape="1">
          <a:blip r:embed="rId6" cstate="print">
            <a:extLst>
              <a:ext uri="{28A0092B-C50C-407E-A947-70E740481C1C}">
                <a14:useLocalDpi xmlns:a14="http://schemas.microsoft.com/office/drawing/2010/main"/>
              </a:ext>
            </a:extLst>
          </a:blip>
          <a:stretch/>
        </p:blipFill>
        <p:spPr bwMode="auto">
          <a:xfrm>
            <a:off x="5257800" y="4162425"/>
            <a:ext cx="1828800" cy="181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7925" y="4267200"/>
            <a:ext cx="173781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2057400" y="2582418"/>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929884" y="3721108"/>
            <a:ext cx="484632" cy="445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616196" y="2590800"/>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6" idx="3"/>
          </p:cNvCxnSpPr>
          <p:nvPr/>
        </p:nvCxnSpPr>
        <p:spPr>
          <a:xfrm>
            <a:off x="7086600" y="2819400"/>
            <a:ext cx="457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086600" y="2514600"/>
            <a:ext cx="457200" cy="304800"/>
          </a:xfrm>
          <a:prstGeom prst="straightConnector1">
            <a:avLst/>
          </a:prstGeom>
          <a:ln w="28575">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86600" y="5181600"/>
            <a:ext cx="533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086600" y="5562600"/>
            <a:ext cx="4572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924800" y="3810000"/>
            <a:ext cx="942887" cy="369332"/>
          </a:xfrm>
          <a:prstGeom prst="rect">
            <a:avLst/>
          </a:prstGeom>
        </p:spPr>
        <p:txBody>
          <a:bodyPr wrap="none">
            <a:spAutoFit/>
          </a:bodyPr>
          <a:lstStyle/>
          <a:p>
            <a:r>
              <a:rPr lang="en-US" i="1" dirty="0" err="1" smtClean="0"/>
              <a:t>Lp</a:t>
            </a:r>
            <a:r>
              <a:rPr lang="en-US" i="1" dirty="0" smtClean="0"/>
              <a:t>/&lt;Ls&gt;</a:t>
            </a:r>
            <a:endParaRPr lang="en-US" dirty="0"/>
          </a:p>
        </p:txBody>
      </p:sp>
      <p:sp>
        <p:nvSpPr>
          <p:cNvPr id="29" name="Rectangle 28"/>
          <p:cNvSpPr/>
          <p:nvPr/>
        </p:nvSpPr>
        <p:spPr>
          <a:xfrm>
            <a:off x="7924800" y="4191000"/>
            <a:ext cx="984565" cy="369332"/>
          </a:xfrm>
          <a:prstGeom prst="rect">
            <a:avLst/>
          </a:prstGeom>
        </p:spPr>
        <p:txBody>
          <a:bodyPr wrap="none">
            <a:spAutoFit/>
          </a:bodyPr>
          <a:lstStyle/>
          <a:p>
            <a:r>
              <a:rPr lang="en-US" i="1" dirty="0" smtClean="0"/>
              <a:t>Cp/&lt;Cs&gt;</a:t>
            </a:r>
            <a:endParaRPr lang="en-US" dirty="0"/>
          </a:p>
        </p:txBody>
      </p:sp>
      <p:sp>
        <p:nvSpPr>
          <p:cNvPr id="30" name="Rectangle 29"/>
          <p:cNvSpPr/>
          <p:nvPr/>
        </p:nvSpPr>
        <p:spPr>
          <a:xfrm>
            <a:off x="7620000" y="5802868"/>
            <a:ext cx="356188" cy="369332"/>
          </a:xfrm>
          <a:prstGeom prst="rect">
            <a:avLst/>
          </a:prstGeom>
        </p:spPr>
        <p:txBody>
          <a:bodyPr wrap="none">
            <a:spAutoFit/>
          </a:bodyPr>
          <a:lstStyle/>
          <a:p>
            <a:r>
              <a:rPr lang="en-US" i="1" dirty="0" smtClean="0"/>
              <a:t>Cs</a:t>
            </a:r>
            <a:endParaRPr lang="en-US" dirty="0"/>
          </a:p>
        </p:txBody>
      </p:sp>
      <p:sp>
        <p:nvSpPr>
          <p:cNvPr id="19" name="Rectangle 18"/>
          <p:cNvSpPr/>
          <p:nvPr/>
        </p:nvSpPr>
        <p:spPr>
          <a:xfrm>
            <a:off x="7620000" y="5002768"/>
            <a:ext cx="335348" cy="369332"/>
          </a:xfrm>
          <a:prstGeom prst="rect">
            <a:avLst/>
          </a:prstGeom>
        </p:spPr>
        <p:txBody>
          <a:bodyPr wrap="none">
            <a:spAutoFit/>
          </a:bodyPr>
          <a:lstStyle/>
          <a:p>
            <a:r>
              <a:rPr lang="en-US" i="1" dirty="0" err="1" smtClean="0"/>
              <a:t>Ls</a:t>
            </a:r>
            <a:endParaRPr lang="en-US" dirty="0"/>
          </a:p>
        </p:txBody>
      </p:sp>
      <p:sp>
        <p:nvSpPr>
          <p:cNvPr id="20" name="Rectangle 19"/>
          <p:cNvSpPr/>
          <p:nvPr/>
        </p:nvSpPr>
        <p:spPr>
          <a:xfrm>
            <a:off x="7620000" y="2253734"/>
            <a:ext cx="369012" cy="369332"/>
          </a:xfrm>
          <a:prstGeom prst="rect">
            <a:avLst/>
          </a:prstGeom>
        </p:spPr>
        <p:txBody>
          <a:bodyPr wrap="none">
            <a:spAutoFit/>
          </a:bodyPr>
          <a:lstStyle/>
          <a:p>
            <a:r>
              <a:rPr lang="en-US" i="1" dirty="0" err="1" smtClean="0"/>
              <a:t>Lp</a:t>
            </a:r>
            <a:endParaRPr lang="en-US" dirty="0"/>
          </a:p>
        </p:txBody>
      </p:sp>
      <p:sp>
        <p:nvSpPr>
          <p:cNvPr id="33" name="Rectangle 32"/>
          <p:cNvSpPr/>
          <p:nvPr/>
        </p:nvSpPr>
        <p:spPr>
          <a:xfrm>
            <a:off x="7543800" y="3124200"/>
            <a:ext cx="389850" cy="369332"/>
          </a:xfrm>
          <a:prstGeom prst="rect">
            <a:avLst/>
          </a:prstGeom>
        </p:spPr>
        <p:txBody>
          <a:bodyPr wrap="none">
            <a:spAutoFit/>
          </a:bodyPr>
          <a:lstStyle/>
          <a:p>
            <a:r>
              <a:rPr lang="en-US" i="1" dirty="0" smtClean="0"/>
              <a:t>Cp</a:t>
            </a:r>
            <a:endParaRPr lang="en-US" dirty="0"/>
          </a:p>
        </p:txBody>
      </p:sp>
      <p:sp>
        <p:nvSpPr>
          <p:cNvPr id="23" name="Right Brace 22"/>
          <p:cNvSpPr/>
          <p:nvPr/>
        </p:nvSpPr>
        <p:spPr>
          <a:xfrm>
            <a:off x="8001000" y="2438400"/>
            <a:ext cx="155448" cy="9144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a:off x="8153400" y="5105400"/>
            <a:ext cx="155448" cy="9144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Elbow Connector 26"/>
          <p:cNvCxnSpPr/>
          <p:nvPr/>
        </p:nvCxnSpPr>
        <p:spPr>
          <a:xfrm rot="10800000" flipH="1" flipV="1">
            <a:off x="8140659" y="2895600"/>
            <a:ext cx="317541" cy="914400"/>
          </a:xfrm>
          <a:prstGeom prst="bentConnector4">
            <a:avLst>
              <a:gd name="adj1" fmla="val 101987"/>
              <a:gd name="adj2" fmla="val 875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1" name="Elbow Connector 2050"/>
          <p:cNvCxnSpPr>
            <a:stCxn id="36" idx="1"/>
            <a:endCxn id="29" idx="2"/>
          </p:cNvCxnSpPr>
          <p:nvPr/>
        </p:nvCxnSpPr>
        <p:spPr>
          <a:xfrm rot="10800000" flipH="1">
            <a:off x="8308847" y="4560332"/>
            <a:ext cx="108235" cy="1002268"/>
          </a:xfrm>
          <a:prstGeom prst="bentConnector4">
            <a:avLst>
              <a:gd name="adj1" fmla="val 105604"/>
              <a:gd name="adj2" fmla="val 72808"/>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Equal 51"/>
          <p:cNvSpPr/>
          <p:nvPr/>
        </p:nvSpPr>
        <p:spPr>
          <a:xfrm>
            <a:off x="4419600" y="4996934"/>
            <a:ext cx="592113" cy="555703"/>
          </a:xfrm>
          <a:prstGeom prst="mathEqual">
            <a:avLst>
              <a:gd name="adj1" fmla="val 9684"/>
              <a:gd name="adj2" fmla="val 1176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3" name="Rectangle 52"/>
          <p:cNvSpPr/>
          <p:nvPr/>
        </p:nvSpPr>
        <p:spPr>
          <a:xfrm>
            <a:off x="838200" y="4812268"/>
            <a:ext cx="942887" cy="369332"/>
          </a:xfrm>
          <a:prstGeom prst="rect">
            <a:avLst/>
          </a:prstGeom>
        </p:spPr>
        <p:txBody>
          <a:bodyPr wrap="none">
            <a:spAutoFit/>
          </a:bodyPr>
          <a:lstStyle/>
          <a:p>
            <a:r>
              <a:rPr lang="en-US" i="1" dirty="0" err="1" smtClean="0"/>
              <a:t>Lp</a:t>
            </a:r>
            <a:r>
              <a:rPr lang="en-US" i="1" dirty="0" smtClean="0"/>
              <a:t>/&lt;Ls&gt;</a:t>
            </a:r>
            <a:endParaRPr lang="en-US" dirty="0"/>
          </a:p>
        </p:txBody>
      </p:sp>
      <p:sp>
        <p:nvSpPr>
          <p:cNvPr id="54" name="Rectangle 53"/>
          <p:cNvSpPr/>
          <p:nvPr/>
        </p:nvSpPr>
        <p:spPr>
          <a:xfrm>
            <a:off x="838200" y="4431268"/>
            <a:ext cx="984565" cy="369332"/>
          </a:xfrm>
          <a:prstGeom prst="rect">
            <a:avLst/>
          </a:prstGeom>
        </p:spPr>
        <p:txBody>
          <a:bodyPr wrap="none">
            <a:spAutoFit/>
          </a:bodyPr>
          <a:lstStyle/>
          <a:p>
            <a:r>
              <a:rPr lang="en-US" i="1" dirty="0" smtClean="0"/>
              <a:t>Cp/&lt;Cs&gt;</a:t>
            </a:r>
            <a:endParaRPr lang="en-US" dirty="0"/>
          </a:p>
        </p:txBody>
      </p:sp>
      <p:cxnSp>
        <p:nvCxnSpPr>
          <p:cNvPr id="2061" name="Straight Connector 2060"/>
          <p:cNvCxnSpPr/>
          <p:nvPr/>
        </p:nvCxnSpPr>
        <p:spPr>
          <a:xfrm>
            <a:off x="685800" y="481226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3" name="Rectangle 2062"/>
          <p:cNvSpPr/>
          <p:nvPr/>
        </p:nvSpPr>
        <p:spPr>
          <a:xfrm>
            <a:off x="278316" y="4629745"/>
            <a:ext cx="460382" cy="369332"/>
          </a:xfrm>
          <a:prstGeom prst="rect">
            <a:avLst/>
          </a:prstGeom>
        </p:spPr>
        <p:txBody>
          <a:bodyPr wrap="none">
            <a:spAutoFit/>
          </a:bodyPr>
          <a:lstStyle/>
          <a:p>
            <a:r>
              <a:rPr lang="el-GR" dirty="0" smtClean="0"/>
              <a:t>λ</a:t>
            </a:r>
            <a:r>
              <a:rPr lang="en-US" dirty="0" smtClean="0"/>
              <a:t> =</a:t>
            </a:r>
            <a:endParaRPr lang="en-US" dirty="0"/>
          </a:p>
        </p:txBody>
      </p:sp>
      <p:sp>
        <p:nvSpPr>
          <p:cNvPr id="2064" name="Rectangle 2063"/>
          <p:cNvSpPr/>
          <p:nvPr/>
        </p:nvSpPr>
        <p:spPr>
          <a:xfrm>
            <a:off x="19491" y="4053959"/>
            <a:ext cx="2542427" cy="369332"/>
          </a:xfrm>
          <a:prstGeom prst="rect">
            <a:avLst/>
          </a:prstGeom>
        </p:spPr>
        <p:txBody>
          <a:bodyPr wrap="none">
            <a:spAutoFit/>
          </a:bodyPr>
          <a:lstStyle/>
          <a:p>
            <a:r>
              <a:rPr lang="en-US" dirty="0"/>
              <a:t>S</a:t>
            </a:r>
            <a:r>
              <a:rPr lang="en-US" dirty="0" smtClean="0"/>
              <a:t>mall-world </a:t>
            </a:r>
            <a:r>
              <a:rPr lang="en-US" dirty="0"/>
              <a:t>network </a:t>
            </a:r>
            <a:r>
              <a:rPr lang="en-US" dirty="0" smtClean="0"/>
              <a:t>index</a:t>
            </a:r>
            <a:endParaRPr lang="en-US" dirty="0"/>
          </a:p>
        </p:txBody>
      </p:sp>
      <p:cxnSp>
        <p:nvCxnSpPr>
          <p:cNvPr id="32" name="Straight Arrow Connector 31"/>
          <p:cNvCxnSpPr/>
          <p:nvPr/>
        </p:nvCxnSpPr>
        <p:spPr>
          <a:xfrm>
            <a:off x="2286000" y="1828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00200" y="1447800"/>
            <a:ext cx="1447800" cy="369332"/>
          </a:xfrm>
          <a:prstGeom prst="rect">
            <a:avLst/>
          </a:prstGeom>
          <a:noFill/>
        </p:spPr>
        <p:txBody>
          <a:bodyPr wrap="square" rtlCol="0">
            <a:spAutoFit/>
          </a:bodyPr>
          <a:lstStyle/>
          <a:p>
            <a:r>
              <a:rPr lang="en-US" dirty="0" smtClean="0"/>
              <a:t>Phase lag index</a:t>
            </a:r>
            <a:endParaRPr lang="en-US" dirty="0"/>
          </a:p>
        </p:txBody>
      </p:sp>
      <p:cxnSp>
        <p:nvCxnSpPr>
          <p:cNvPr id="38" name="Straight Arrow Connector 37"/>
          <p:cNvCxnSpPr/>
          <p:nvPr/>
        </p:nvCxnSpPr>
        <p:spPr>
          <a:xfrm>
            <a:off x="4800600" y="1828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114800" y="1447800"/>
            <a:ext cx="1676400" cy="369332"/>
          </a:xfrm>
          <a:prstGeom prst="rect">
            <a:avLst/>
          </a:prstGeom>
          <a:noFill/>
        </p:spPr>
        <p:txBody>
          <a:bodyPr wrap="square" rtlCol="0">
            <a:spAutoFit/>
          </a:bodyPr>
          <a:lstStyle/>
          <a:p>
            <a:r>
              <a:rPr lang="en-US" dirty="0" smtClean="0"/>
              <a:t>Apply a threshold</a:t>
            </a:r>
            <a:endParaRPr lang="en-US" dirty="0"/>
          </a:p>
        </p:txBody>
      </p:sp>
      <p:cxnSp>
        <p:nvCxnSpPr>
          <p:cNvPr id="41" name="Straight Arrow Connector 40"/>
          <p:cNvCxnSpPr/>
          <p:nvPr/>
        </p:nvCxnSpPr>
        <p:spPr>
          <a:xfrm>
            <a:off x="5257800" y="3962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52800" y="3810000"/>
            <a:ext cx="2057400" cy="369332"/>
          </a:xfrm>
          <a:prstGeom prst="rect">
            <a:avLst/>
          </a:prstGeom>
          <a:noFill/>
        </p:spPr>
        <p:txBody>
          <a:bodyPr wrap="square" rtlCol="0">
            <a:spAutoFit/>
          </a:bodyPr>
          <a:lstStyle/>
          <a:p>
            <a:r>
              <a:rPr lang="en-US" dirty="0" smtClean="0"/>
              <a:t>Randomize the graph</a:t>
            </a:r>
            <a:endParaRPr lang="en-US" dirty="0"/>
          </a:p>
        </p:txBody>
      </p:sp>
      <p:cxnSp>
        <p:nvCxnSpPr>
          <p:cNvPr id="45" name="Straight Arrow Connector 44"/>
          <p:cNvCxnSpPr/>
          <p:nvPr/>
        </p:nvCxnSpPr>
        <p:spPr>
          <a:xfrm flipV="1">
            <a:off x="4724400" y="5562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114800" y="6096000"/>
            <a:ext cx="1295400" cy="646331"/>
          </a:xfrm>
          <a:prstGeom prst="rect">
            <a:avLst/>
          </a:prstGeom>
          <a:noFill/>
        </p:spPr>
        <p:txBody>
          <a:bodyPr wrap="square" rtlCol="0">
            <a:spAutoFit/>
          </a:bodyPr>
          <a:lstStyle/>
          <a:p>
            <a:r>
              <a:rPr lang="en-US" dirty="0" smtClean="0"/>
              <a:t>Visualization of a graph</a:t>
            </a:r>
            <a:endParaRPr lang="en-US" dirty="0"/>
          </a:p>
        </p:txBody>
      </p:sp>
      <p:sp>
        <p:nvSpPr>
          <p:cNvPr id="3" name="Slide Number Placeholder 2"/>
          <p:cNvSpPr>
            <a:spLocks noGrp="1"/>
          </p:cNvSpPr>
          <p:nvPr>
            <p:ph type="sldNum" sz="quarter" idx="12"/>
          </p:nvPr>
        </p:nvSpPr>
        <p:spPr/>
        <p:txBody>
          <a:bodyPr/>
          <a:lstStyle/>
          <a:p>
            <a:fld id="{DB1330BE-7158-49B9-A262-FD7BFE428748}" type="slidenum">
              <a:rPr lang="en-US" smtClean="0"/>
              <a:pPr/>
              <a:t>50</a:t>
            </a:fld>
            <a:endParaRPr lang="en-US"/>
          </a:p>
        </p:txBody>
      </p:sp>
      <p:cxnSp>
        <p:nvCxnSpPr>
          <p:cNvPr id="11" name="Curved Connector 10"/>
          <p:cNvCxnSpPr/>
          <p:nvPr/>
        </p:nvCxnSpPr>
        <p:spPr>
          <a:xfrm flipV="1">
            <a:off x="7813922" y="1850767"/>
            <a:ext cx="582323" cy="40296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9" idx="0"/>
          </p:cNvCxnSpPr>
          <p:nvPr/>
        </p:nvCxnSpPr>
        <p:spPr>
          <a:xfrm rot="5400000" flipH="1" flipV="1">
            <a:off x="6515958" y="3122484"/>
            <a:ext cx="3152001" cy="60856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89685" y="1447800"/>
            <a:ext cx="2395977" cy="369332"/>
          </a:xfrm>
          <a:prstGeom prst="rect">
            <a:avLst/>
          </a:prstGeom>
          <a:noFill/>
        </p:spPr>
        <p:txBody>
          <a:bodyPr wrap="none" rtlCol="0">
            <a:spAutoFit/>
          </a:bodyPr>
          <a:lstStyle/>
          <a:p>
            <a:r>
              <a:rPr lang="en-US" dirty="0" smtClean="0"/>
              <a:t>Characteristic path lengths</a:t>
            </a:r>
            <a:endParaRPr lang="en-US" dirty="0"/>
          </a:p>
        </p:txBody>
      </p:sp>
      <p:sp>
        <p:nvSpPr>
          <p:cNvPr id="16" name="TextBox 15"/>
          <p:cNvSpPr txBox="1"/>
          <p:nvPr/>
        </p:nvSpPr>
        <p:spPr>
          <a:xfrm>
            <a:off x="6097483" y="6398710"/>
            <a:ext cx="2050369" cy="646331"/>
          </a:xfrm>
          <a:prstGeom prst="rect">
            <a:avLst/>
          </a:prstGeom>
          <a:noFill/>
        </p:spPr>
        <p:txBody>
          <a:bodyPr wrap="none" rtlCol="0">
            <a:spAutoFit/>
          </a:bodyPr>
          <a:lstStyle/>
          <a:p>
            <a:r>
              <a:rPr lang="en-US" dirty="0"/>
              <a:t>Clustering </a:t>
            </a:r>
            <a:r>
              <a:rPr lang="en-US" dirty="0" smtClean="0"/>
              <a:t>coefficients</a:t>
            </a:r>
            <a:endParaRPr lang="en-US" dirty="0"/>
          </a:p>
          <a:p>
            <a:endParaRPr lang="en-US" dirty="0"/>
          </a:p>
        </p:txBody>
      </p:sp>
      <p:cxnSp>
        <p:nvCxnSpPr>
          <p:cNvPr id="24" name="Curved Connector 23"/>
          <p:cNvCxnSpPr>
            <a:stCxn id="33" idx="2"/>
            <a:endCxn id="16" idx="0"/>
          </p:cNvCxnSpPr>
          <p:nvPr/>
        </p:nvCxnSpPr>
        <p:spPr>
          <a:xfrm rot="5400000">
            <a:off x="5978108" y="4638093"/>
            <a:ext cx="2905178" cy="61605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30" idx="2"/>
            <a:endCxn id="16" idx="0"/>
          </p:cNvCxnSpPr>
          <p:nvPr/>
        </p:nvCxnSpPr>
        <p:spPr>
          <a:xfrm rot="5400000">
            <a:off x="7347126" y="5947742"/>
            <a:ext cx="226510" cy="67542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flipH="1">
            <a:off x="441813" y="4340959"/>
            <a:ext cx="407484" cy="438745"/>
          </a:xfrm>
          <a:prstGeom prst="curvedConnector4">
            <a:avLst>
              <a:gd name="adj1" fmla="val -56100"/>
              <a:gd name="adj2" fmla="val 42717"/>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4537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Significance of the Existence of Small World Structure</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7" y="2667000"/>
            <a:ext cx="84566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1330BE-7158-49B9-A262-FD7BFE428748}" type="slidenum">
              <a:rPr lang="en-US" smtClean="0"/>
              <a:pPr/>
              <a:t>51</a:t>
            </a:fld>
            <a:endParaRPr lang="en-US"/>
          </a:p>
        </p:txBody>
      </p:sp>
    </p:spTree>
    <p:extLst>
      <p:ext uri="{BB962C8B-B14F-4D97-AF65-F5344CB8AC3E}">
        <p14:creationId xmlns:p14="http://schemas.microsoft.com/office/powerpoint/2010/main" val="3179948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Measure Results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975" y="1743075"/>
            <a:ext cx="705802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1330BE-7158-49B9-A262-FD7BFE428748}" type="slidenum">
              <a:rPr lang="en-US" smtClean="0"/>
              <a:pPr/>
              <a:t>52</a:t>
            </a:fld>
            <a:endParaRPr lang="en-US"/>
          </a:p>
        </p:txBody>
      </p:sp>
    </p:spTree>
    <p:extLst>
      <p:ext uri="{BB962C8B-B14F-4D97-AF65-F5344CB8AC3E}">
        <p14:creationId xmlns:p14="http://schemas.microsoft.com/office/powerpoint/2010/main" val="3779134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a:bodyPr>
          <a:lstStyle/>
          <a:p>
            <a:r>
              <a:rPr lang="en-US" sz="2000" dirty="0" err="1"/>
              <a:t>Chaovalitwongse</a:t>
            </a:r>
            <a:r>
              <a:rPr lang="en-US" sz="2000" dirty="0"/>
              <a:t> W, </a:t>
            </a:r>
            <a:r>
              <a:rPr lang="en-US" sz="2000" dirty="0" err="1"/>
              <a:t>Iasemidis</a:t>
            </a:r>
            <a:r>
              <a:rPr lang="en-US" sz="2000" dirty="0"/>
              <a:t> LD, </a:t>
            </a:r>
            <a:r>
              <a:rPr lang="en-US" sz="2000" dirty="0" err="1"/>
              <a:t>Pardalos</a:t>
            </a:r>
            <a:r>
              <a:rPr lang="en-US" sz="2000" dirty="0"/>
              <a:t> PM, Carney PR, </a:t>
            </a:r>
            <a:r>
              <a:rPr lang="en-US" sz="2000" dirty="0" err="1"/>
              <a:t>Shiau</a:t>
            </a:r>
            <a:r>
              <a:rPr lang="en-US" sz="2000" dirty="0"/>
              <a:t> DS, </a:t>
            </a:r>
            <a:r>
              <a:rPr lang="en-US" sz="2000" dirty="0" err="1"/>
              <a:t>Sackellares</a:t>
            </a:r>
            <a:r>
              <a:rPr lang="en-US" sz="2000" dirty="0"/>
              <a:t> JC. Performance of a seizure warning algorithm based on the dynamics of intracranial EEG. Epilepsy Research 2005; 64: 93-113</a:t>
            </a:r>
            <a:r>
              <a:rPr lang="en-US" sz="2000" dirty="0" smtClean="0"/>
              <a:t>.</a:t>
            </a:r>
          </a:p>
          <a:p>
            <a:r>
              <a:rPr lang="en-US" sz="2000" dirty="0" err="1"/>
              <a:t>Iasemidis</a:t>
            </a:r>
            <a:r>
              <a:rPr lang="en-US" sz="2000" dirty="0"/>
              <a:t> LD, </a:t>
            </a:r>
            <a:r>
              <a:rPr lang="en-US" sz="2000" dirty="0" err="1"/>
              <a:t>Shiau</a:t>
            </a:r>
            <a:r>
              <a:rPr lang="en-US" sz="2000" dirty="0"/>
              <a:t> DS, </a:t>
            </a:r>
            <a:r>
              <a:rPr lang="en-US" sz="2000" dirty="0" err="1"/>
              <a:t>Sackellares</a:t>
            </a:r>
            <a:r>
              <a:rPr lang="en-US" sz="2000" dirty="0"/>
              <a:t> JC, </a:t>
            </a:r>
            <a:r>
              <a:rPr lang="en-US" sz="2000" dirty="0" err="1"/>
              <a:t>Pardalos</a:t>
            </a:r>
            <a:r>
              <a:rPr lang="en-US" sz="2000" dirty="0"/>
              <a:t> PM, Prasad A. Dynamical resetting of the human brain at epileptic seizures: Application of nonlinear dynamics and global optimization techniques. IEEE Transactions on Biomedical Engineering 2004; 51: 493-506</a:t>
            </a:r>
            <a:r>
              <a:rPr lang="en-US" sz="2000" dirty="0" smtClean="0"/>
              <a:t>.</a:t>
            </a:r>
          </a:p>
          <a:p>
            <a:r>
              <a:rPr lang="en-US" sz="2000" dirty="0" err="1"/>
              <a:t>Prokopyev</a:t>
            </a:r>
            <a:r>
              <a:rPr lang="en-US" sz="2000" dirty="0"/>
              <a:t> OA, </a:t>
            </a:r>
            <a:r>
              <a:rPr lang="en-US" sz="2000" dirty="0" err="1"/>
              <a:t>Boginski</a:t>
            </a:r>
            <a:r>
              <a:rPr lang="en-US" sz="2000" dirty="0"/>
              <a:t> V, </a:t>
            </a:r>
            <a:r>
              <a:rPr lang="en-US" sz="2000" dirty="0" err="1"/>
              <a:t>Chaovalitwongse</a:t>
            </a:r>
            <a:r>
              <a:rPr lang="en-US" sz="2000" dirty="0"/>
              <a:t> W, </a:t>
            </a:r>
            <a:r>
              <a:rPr lang="en-US" sz="2000" dirty="0" err="1"/>
              <a:t>Pardalos</a:t>
            </a:r>
            <a:r>
              <a:rPr lang="en-US" sz="2000" dirty="0"/>
              <a:t> PM, </a:t>
            </a:r>
            <a:r>
              <a:rPr lang="en-US" sz="2000" dirty="0" err="1"/>
              <a:t>Sackellares</a:t>
            </a:r>
            <a:r>
              <a:rPr lang="en-US" sz="2000" dirty="0"/>
              <a:t> JC, Carney PR. Network-based techniques in EEG data analysis and epileptic brain modeling. Data Mining in Biomedicine 2003; 7: 559-73. </a:t>
            </a:r>
            <a:endParaRPr lang="en-US" sz="2000" dirty="0" smtClean="0"/>
          </a:p>
          <a:p>
            <a:r>
              <a:rPr lang="en-US" sz="2000" dirty="0" smtClean="0"/>
              <a:t>W</a:t>
            </a:r>
            <a:r>
              <a:rPr lang="en-US" sz="2000" dirty="0"/>
              <a:t>. A. </a:t>
            </a:r>
            <a:r>
              <a:rPr lang="en-US" sz="2000" dirty="0" err="1"/>
              <a:t>Chaovalitwongse</a:t>
            </a:r>
            <a:r>
              <a:rPr lang="en-US" sz="2000" dirty="0"/>
              <a:t>, P.M. </a:t>
            </a:r>
            <a:r>
              <a:rPr lang="en-US" sz="2000" dirty="0" err="1"/>
              <a:t>Pardalos</a:t>
            </a:r>
            <a:r>
              <a:rPr lang="en-US" sz="2000" dirty="0"/>
              <a:t>, and P. </a:t>
            </a:r>
            <a:r>
              <a:rPr lang="en-US" sz="2000" dirty="0" err="1"/>
              <a:t>Xanthopoulos</a:t>
            </a:r>
            <a:r>
              <a:rPr lang="en-US" sz="2000" dirty="0"/>
              <a:t>, editors. Computational </a:t>
            </a:r>
            <a:r>
              <a:rPr lang="en-US" sz="2000" dirty="0" smtClean="0"/>
              <a:t>Neuroscience. Springer</a:t>
            </a:r>
            <a:r>
              <a:rPr lang="en-US" sz="2000" dirty="0"/>
              <a:t>, </a:t>
            </a:r>
            <a:r>
              <a:rPr lang="en-US" sz="2000" dirty="0" smtClean="0"/>
              <a:t>2010.</a:t>
            </a:r>
          </a:p>
          <a:p>
            <a:endParaRPr lang="en-US" sz="2000" dirty="0" smtClean="0"/>
          </a:p>
        </p:txBody>
      </p:sp>
      <p:sp>
        <p:nvSpPr>
          <p:cNvPr id="4" name="Slide Number Placeholder 3"/>
          <p:cNvSpPr>
            <a:spLocks noGrp="1"/>
          </p:cNvSpPr>
          <p:nvPr>
            <p:ph type="sldNum" sz="quarter" idx="12"/>
          </p:nvPr>
        </p:nvSpPr>
        <p:spPr/>
        <p:txBody>
          <a:bodyPr/>
          <a:lstStyle/>
          <a:p>
            <a:fld id="{DB1330BE-7158-49B9-A262-FD7BFE428748}" type="slidenum">
              <a:rPr lang="en-US" smtClean="0"/>
              <a:pPr/>
              <a:t>53</a:t>
            </a:fld>
            <a:endParaRPr lang="en-US"/>
          </a:p>
        </p:txBody>
      </p:sp>
    </p:spTree>
    <p:extLst>
      <p:ext uri="{BB962C8B-B14F-4D97-AF65-F5344CB8AC3E}">
        <p14:creationId xmlns:p14="http://schemas.microsoft.com/office/powerpoint/2010/main" val="2096576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pPr algn="ctr"/>
            <a:r>
              <a:rPr lang="en-US" dirty="0" smtClean="0">
                <a:solidFill>
                  <a:schemeClr val="tx2">
                    <a:lumMod val="60000"/>
                    <a:lumOff val="40000"/>
                  </a:schemeClr>
                </a:solidFill>
              </a:rPr>
              <a:t>Emerging Questions</a:t>
            </a:r>
            <a:endParaRPr lang="en-US" dirty="0">
              <a:solidFill>
                <a:schemeClr val="tx2">
                  <a:lumMod val="60000"/>
                  <a:lumOff val="40000"/>
                </a:schemeClr>
              </a:solidFill>
            </a:endParaRPr>
          </a:p>
        </p:txBody>
      </p:sp>
      <p:sp>
        <p:nvSpPr>
          <p:cNvPr id="3" name="Content Placeholder 2"/>
          <p:cNvSpPr>
            <a:spLocks noGrp="1"/>
          </p:cNvSpPr>
          <p:nvPr>
            <p:ph sz="quarter" idx="1"/>
          </p:nvPr>
        </p:nvSpPr>
        <p:spPr>
          <a:xfrm>
            <a:off x="457200" y="4800600"/>
            <a:ext cx="8229600" cy="1325563"/>
          </a:xfrm>
        </p:spPr>
        <p:txBody>
          <a:bodyPr/>
          <a:lstStyle/>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54</a:t>
            </a:fld>
            <a:endParaRPr lang="en-US"/>
          </a:p>
        </p:txBody>
      </p:sp>
    </p:spTree>
    <p:extLst>
      <p:ext uri="{BB962C8B-B14F-4D97-AF65-F5344CB8AC3E}">
        <p14:creationId xmlns:p14="http://schemas.microsoft.com/office/powerpoint/2010/main" val="1454896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Controllability </a:t>
            </a:r>
            <a:endParaRPr lang="en-US" dirty="0"/>
          </a:p>
        </p:txBody>
      </p:sp>
      <p:sp>
        <p:nvSpPr>
          <p:cNvPr id="3" name="Content Placeholder 2"/>
          <p:cNvSpPr>
            <a:spLocks noGrp="1"/>
          </p:cNvSpPr>
          <p:nvPr>
            <p:ph sz="quarter" idx="1"/>
          </p:nvPr>
        </p:nvSpPr>
        <p:spPr/>
        <p:txBody>
          <a:bodyPr>
            <a:normAutofit/>
          </a:bodyPr>
          <a:lstStyle/>
          <a:p>
            <a:r>
              <a:rPr lang="en-US" dirty="0" smtClean="0"/>
              <a:t>In nearly every study conducted on human brain networks the questions asked were </a:t>
            </a:r>
            <a:r>
              <a:rPr lang="en-US" b="1" dirty="0" smtClean="0"/>
              <a:t>what are the hubs of the network, e.g. the nodes with highest degree</a:t>
            </a:r>
            <a:r>
              <a:rPr lang="en-US" dirty="0" smtClean="0"/>
              <a:t>?</a:t>
            </a:r>
          </a:p>
          <a:p>
            <a:r>
              <a:rPr lang="en-US" dirty="0" smtClean="0"/>
              <a:t>There is however another important network characteristic set of nodes, arising from </a:t>
            </a:r>
            <a:r>
              <a:rPr lang="en-US" b="1" dirty="0" smtClean="0"/>
              <a:t>network controllability theory</a:t>
            </a:r>
            <a:r>
              <a:rPr lang="en-US" dirty="0" smtClean="0"/>
              <a:t>, which for the time being remained beyond the attention of researchers</a:t>
            </a:r>
          </a:p>
        </p:txBody>
      </p:sp>
      <p:sp>
        <p:nvSpPr>
          <p:cNvPr id="4" name="Slide Number Placeholder 3"/>
          <p:cNvSpPr>
            <a:spLocks noGrp="1"/>
          </p:cNvSpPr>
          <p:nvPr>
            <p:ph type="sldNum" sz="quarter" idx="12"/>
          </p:nvPr>
        </p:nvSpPr>
        <p:spPr/>
        <p:txBody>
          <a:bodyPr/>
          <a:lstStyle/>
          <a:p>
            <a:fld id="{DB1330BE-7158-49B9-A262-FD7BFE428748}" type="slidenum">
              <a:rPr lang="en-US" smtClean="0"/>
              <a:pPr/>
              <a:t>55</a:t>
            </a:fld>
            <a:endParaRPr lang="en-US"/>
          </a:p>
        </p:txBody>
      </p:sp>
    </p:spTree>
    <p:extLst>
      <p:ext uri="{BB962C8B-B14F-4D97-AF65-F5344CB8AC3E}">
        <p14:creationId xmlns:p14="http://schemas.microsoft.com/office/powerpoint/2010/main" val="15097174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 Controllability</a:t>
            </a:r>
            <a:endParaRPr lang="en-US" b="1" dirty="0"/>
          </a:p>
        </p:txBody>
      </p:sp>
      <p:sp>
        <p:nvSpPr>
          <p:cNvPr id="3" name="Content Placeholder 2"/>
          <p:cNvSpPr>
            <a:spLocks noGrp="1"/>
          </p:cNvSpPr>
          <p:nvPr>
            <p:ph sz="quarter" idx="1"/>
          </p:nvPr>
        </p:nvSpPr>
        <p:spPr>
          <a:xfrm>
            <a:off x="381000" y="1562390"/>
            <a:ext cx="8229600" cy="4525963"/>
          </a:xfrm>
        </p:spPr>
        <p:txBody>
          <a:bodyPr>
            <a:normAutofit/>
          </a:bodyPr>
          <a:lstStyle/>
          <a:p>
            <a:r>
              <a:rPr lang="en-US" sz="2400" dirty="0" smtClean="0"/>
              <a:t>Assume that vector</a:t>
            </a:r>
          </a:p>
          <a:p>
            <a:pPr marL="0" indent="0">
              <a:buNone/>
            </a:pPr>
            <a:r>
              <a:rPr lang="en-US" sz="2400" dirty="0"/>
              <a:t> </a:t>
            </a:r>
            <a:r>
              <a:rPr lang="en-US" sz="2400" dirty="0" smtClean="0"/>
              <a:t>    captures the state of a network of n nodes at time </a:t>
            </a:r>
            <a:r>
              <a:rPr lang="en-US" sz="2400" i="1" dirty="0" smtClean="0"/>
              <a:t>t</a:t>
            </a:r>
            <a:r>
              <a:rPr lang="en-US" sz="2400" dirty="0" smtClean="0"/>
              <a:t>, and </a:t>
            </a:r>
          </a:p>
          <a:p>
            <a:pPr marL="0" indent="0">
              <a:buNone/>
            </a:pPr>
            <a:r>
              <a:rPr lang="en-US" sz="2400" dirty="0"/>
              <a:t> </a:t>
            </a:r>
            <a:r>
              <a:rPr lang="en-US" sz="2400" dirty="0" smtClean="0"/>
              <a:t>    satisfies the equation</a:t>
            </a:r>
          </a:p>
          <a:p>
            <a:pPr marL="0" indent="0">
              <a:buNone/>
            </a:pPr>
            <a:endParaRPr lang="en-US" sz="2400" i="1" dirty="0" smtClean="0"/>
          </a:p>
          <a:p>
            <a:pPr marL="0" indent="0">
              <a:buNone/>
            </a:pPr>
            <a:endParaRPr lang="en-US" sz="2400" dirty="0"/>
          </a:p>
          <a:p>
            <a:pPr marL="0" indent="0">
              <a:buNone/>
            </a:pPr>
            <a:r>
              <a:rPr lang="en-US" sz="2400" dirty="0" smtClean="0"/>
              <a:t>     Here matrix </a:t>
            </a:r>
            <a:r>
              <a:rPr lang="en-US" sz="2400" i="1" dirty="0" smtClean="0"/>
              <a:t>A </a:t>
            </a:r>
            <a:r>
              <a:rPr lang="en-US" sz="2400" dirty="0" smtClean="0"/>
              <a:t>describes network connections diagram, matrix  </a:t>
            </a:r>
          </a:p>
          <a:p>
            <a:pPr marL="0" indent="0">
              <a:buNone/>
            </a:pPr>
            <a:r>
              <a:rPr lang="en-US" sz="2400" i="1" dirty="0"/>
              <a:t> </a:t>
            </a:r>
            <a:r>
              <a:rPr lang="en-US" sz="2400" i="1" dirty="0" smtClean="0"/>
              <a:t>    B </a:t>
            </a:r>
            <a:r>
              <a:rPr lang="en-US" sz="2400" dirty="0" smtClean="0"/>
              <a:t>is the input matrix that identifies nodes controlled by outside   </a:t>
            </a:r>
          </a:p>
          <a:p>
            <a:pPr marL="0" indent="0">
              <a:buNone/>
            </a:pPr>
            <a:r>
              <a:rPr lang="en-US" sz="2400" dirty="0"/>
              <a:t> </a:t>
            </a:r>
            <a:r>
              <a:rPr lang="en-US" sz="2400" dirty="0" smtClean="0"/>
              <a:t>    controller. The network is controlled using input vector </a:t>
            </a:r>
            <a:r>
              <a:rPr lang="en-US" sz="2400" i="1" dirty="0" smtClean="0"/>
              <a:t>u(t)</a:t>
            </a:r>
            <a:r>
              <a:rPr lang="en-US" sz="2400" dirty="0" smtClean="0"/>
              <a:t>.</a:t>
            </a:r>
          </a:p>
          <a:p>
            <a:r>
              <a:rPr lang="en-US" sz="2400" dirty="0" smtClean="0"/>
              <a:t>A network described above is called controllable if it can be driven from any initial state to any desired final state in finite time. </a:t>
            </a:r>
            <a:endParaRPr lang="en-US" sz="2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485900"/>
            <a:ext cx="3657600" cy="61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895600"/>
            <a:ext cx="3429000" cy="78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56</a:t>
            </a:fld>
            <a:endParaRPr lang="en-US"/>
          </a:p>
        </p:txBody>
      </p:sp>
    </p:spTree>
    <p:extLst>
      <p:ext uri="{BB962C8B-B14F-4D97-AF65-F5344CB8AC3E}">
        <p14:creationId xmlns:p14="http://schemas.microsoft.com/office/powerpoint/2010/main" val="3331685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Controllability</a:t>
            </a:r>
            <a:endParaRPr lang="en-US" dirty="0"/>
          </a:p>
        </p:txBody>
      </p:sp>
      <p:sp>
        <p:nvSpPr>
          <p:cNvPr id="3" name="Content Placeholder 2"/>
          <p:cNvSpPr>
            <a:spLocks noGrp="1"/>
          </p:cNvSpPr>
          <p:nvPr>
            <p:ph sz="quarter" idx="1"/>
          </p:nvPr>
        </p:nvSpPr>
        <p:spPr/>
        <p:txBody>
          <a:bodyPr>
            <a:normAutofit/>
          </a:bodyPr>
          <a:lstStyle/>
          <a:p>
            <a:r>
              <a:rPr lang="en-US" dirty="0" smtClean="0"/>
              <a:t>The nodes to which the control is applied are called </a:t>
            </a:r>
            <a:r>
              <a:rPr lang="en-US" b="1" dirty="0" smtClean="0"/>
              <a:t>driver nodes</a:t>
            </a:r>
            <a:r>
              <a:rPr lang="en-US" dirty="0" smtClean="0"/>
              <a:t> of the network. The question arising here can formulated as following: </a:t>
            </a:r>
            <a:r>
              <a:rPr lang="en-US" b="1" dirty="0" smtClean="0"/>
              <a:t>identify a minimum set of driver nodes, providing controllability of the network</a:t>
            </a:r>
          </a:p>
          <a:p>
            <a:r>
              <a:rPr lang="en-US" dirty="0" smtClean="0"/>
              <a:t>It has been shown, that the minimum set of driver nodes is tightly connected to a maximum matching on the network</a:t>
            </a:r>
          </a:p>
          <a:p>
            <a:r>
              <a:rPr lang="en-US" dirty="0" smtClean="0"/>
              <a:t>More precisely, we gain full control over network if and only if we control each unmatched node and there are directed paths from these nodes to all matched nodes.</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57</a:t>
            </a:fld>
            <a:endParaRPr lang="en-US"/>
          </a:p>
        </p:txBody>
      </p:sp>
    </p:spTree>
    <p:extLst>
      <p:ext uri="{BB962C8B-B14F-4D97-AF65-F5344CB8AC3E}">
        <p14:creationId xmlns:p14="http://schemas.microsoft.com/office/powerpoint/2010/main" val="35281192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Brain</a:t>
            </a:r>
            <a:endParaRPr lang="en-US" dirty="0"/>
          </a:p>
        </p:txBody>
      </p:sp>
      <p:sp>
        <p:nvSpPr>
          <p:cNvPr id="3" name="Content Placeholder 2"/>
          <p:cNvSpPr>
            <a:spLocks noGrp="1"/>
          </p:cNvSpPr>
          <p:nvPr>
            <p:ph sz="quarter" idx="1"/>
          </p:nvPr>
        </p:nvSpPr>
        <p:spPr/>
        <p:txBody>
          <a:bodyPr>
            <a:normAutofit/>
          </a:bodyPr>
          <a:lstStyle/>
          <a:p>
            <a:r>
              <a:rPr lang="en-US" dirty="0" smtClean="0"/>
              <a:t>It has been shown, that in majority of real and artificial networks the hubs (nodes with high number of connections) are not among the minimum set of driver nodes</a:t>
            </a:r>
          </a:p>
          <a:p>
            <a:r>
              <a:rPr lang="en-US" dirty="0" smtClean="0"/>
              <a:t>Currently we are asking a question, </a:t>
            </a:r>
            <a:r>
              <a:rPr lang="en-US" b="1" dirty="0" smtClean="0"/>
              <a:t>what are the drivers of the brain?</a:t>
            </a:r>
            <a:r>
              <a:rPr lang="en-US" dirty="0" smtClean="0"/>
              <a:t> Since past studies were focused mostly on network hubs, which in general are not network drivers, answer to this question may bring new and interesting results about human brain</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58</a:t>
            </a:fld>
            <a:endParaRPr lang="en-US"/>
          </a:p>
        </p:txBody>
      </p:sp>
    </p:spTree>
    <p:extLst>
      <p:ext uri="{BB962C8B-B14F-4D97-AF65-F5344CB8AC3E}">
        <p14:creationId xmlns:p14="http://schemas.microsoft.com/office/powerpoint/2010/main" val="25195675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Dynamics of Brain</a:t>
            </a:r>
            <a:endParaRPr lang="en-US" dirty="0"/>
          </a:p>
        </p:txBody>
      </p:sp>
      <p:sp>
        <p:nvSpPr>
          <p:cNvPr id="3" name="Content Placeholder 2"/>
          <p:cNvSpPr>
            <a:spLocks noGrp="1"/>
          </p:cNvSpPr>
          <p:nvPr>
            <p:ph sz="quarter" idx="1"/>
          </p:nvPr>
        </p:nvSpPr>
        <p:spPr/>
        <p:txBody>
          <a:bodyPr/>
          <a:lstStyle/>
          <a:p>
            <a:r>
              <a:rPr lang="en-US" dirty="0" smtClean="0"/>
              <a:t>Another fundamental question to ask is, </a:t>
            </a:r>
            <a:r>
              <a:rPr lang="en-US" b="1" dirty="0" smtClean="0"/>
              <a:t>How does the brain connectivity changes over time?</a:t>
            </a:r>
          </a:p>
          <a:p>
            <a:r>
              <a:rPr lang="en-US" b="1" dirty="0" smtClean="0"/>
              <a:t>What should be the appropriate measure (or minimal set of measures) that will completely describe the dynamics of brain?</a:t>
            </a:r>
            <a:endParaRPr lang="en-US" b="1"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DB1330BE-7158-49B9-A262-FD7BFE428748}" type="slidenum">
              <a:rPr lang="en-US" smtClean="0"/>
              <a:pPr/>
              <a:t>59</a:t>
            </a:fld>
            <a:endParaRPr lang="en-US"/>
          </a:p>
        </p:txBody>
      </p:sp>
    </p:spTree>
    <p:extLst>
      <p:ext uri="{BB962C8B-B14F-4D97-AF65-F5344CB8AC3E}">
        <p14:creationId xmlns:p14="http://schemas.microsoft.com/office/powerpoint/2010/main" val="176262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Networks</a:t>
            </a:r>
            <a:endParaRPr lang="en-US" dirty="0"/>
          </a:p>
        </p:txBody>
      </p:sp>
      <p:sp>
        <p:nvSpPr>
          <p:cNvPr id="3" name="Content Placeholder 2"/>
          <p:cNvSpPr>
            <a:spLocks noGrp="1"/>
          </p:cNvSpPr>
          <p:nvPr>
            <p:ph sz="quarter" idx="1"/>
          </p:nvPr>
        </p:nvSpPr>
        <p:spPr>
          <a:xfrm>
            <a:off x="457200" y="1600200"/>
            <a:ext cx="4648200" cy="4525963"/>
          </a:xfrm>
        </p:spPr>
        <p:txBody>
          <a:bodyPr>
            <a:normAutofit fontScale="92500" lnSpcReduction="20000"/>
          </a:bodyPr>
          <a:lstStyle/>
          <a:p>
            <a:endParaRPr lang="en-US" dirty="0" smtClean="0"/>
          </a:p>
          <a:p>
            <a:r>
              <a:rPr lang="en-US" dirty="0" smtClean="0"/>
              <a:t>The </a:t>
            </a:r>
            <a:r>
              <a:rPr lang="en-US" dirty="0"/>
              <a:t>human brain is probably one of the most complex objects in nature.</a:t>
            </a:r>
            <a:endParaRPr lang="en-US" dirty="0" smtClean="0"/>
          </a:p>
          <a:p>
            <a:r>
              <a:rPr lang="en-US" dirty="0" smtClean="0"/>
              <a:t>Although </a:t>
            </a:r>
            <a:r>
              <a:rPr lang="en-US" dirty="0"/>
              <a:t>the basic </a:t>
            </a:r>
            <a:r>
              <a:rPr lang="en-US" dirty="0" smtClean="0"/>
              <a:t>mechanism </a:t>
            </a:r>
            <a:r>
              <a:rPr lang="en-US" dirty="0"/>
              <a:t>and function </a:t>
            </a:r>
            <a:r>
              <a:rPr lang="en-US" dirty="0" smtClean="0"/>
              <a:t>principle </a:t>
            </a:r>
            <a:r>
              <a:rPr lang="en-US" dirty="0"/>
              <a:t>on single </a:t>
            </a:r>
            <a:r>
              <a:rPr lang="en-US" dirty="0" smtClean="0"/>
              <a:t>neuron level is </a:t>
            </a:r>
            <a:r>
              <a:rPr lang="en-US" dirty="0"/>
              <a:t>understood</a:t>
            </a:r>
            <a:r>
              <a:rPr lang="en-US" dirty="0" smtClean="0"/>
              <a:t>, not </a:t>
            </a:r>
            <a:r>
              <a:rPr lang="en-US" dirty="0"/>
              <a:t>much progress has been achieved in </a:t>
            </a:r>
            <a:r>
              <a:rPr lang="en-US" dirty="0" smtClean="0"/>
              <a:t>understanding </a:t>
            </a:r>
            <a:r>
              <a:rPr lang="en-US" b="1" dirty="0" smtClean="0"/>
              <a:t>global </a:t>
            </a:r>
            <a:r>
              <a:rPr lang="en-US" b="1" dirty="0"/>
              <a:t>brain processes and </a:t>
            </a:r>
            <a:r>
              <a:rPr lang="en-US" b="1" dirty="0" smtClean="0"/>
              <a:t>functions.</a:t>
            </a:r>
          </a:p>
          <a:p>
            <a:r>
              <a:rPr lang="en-US" dirty="0" smtClean="0"/>
              <a:t>The brain’s </a:t>
            </a:r>
            <a:r>
              <a:rPr lang="en-US" dirty="0"/>
              <a:t>ability to gather and integrate </a:t>
            </a:r>
            <a:r>
              <a:rPr lang="en-US" dirty="0" smtClean="0"/>
              <a:t>information from </a:t>
            </a:r>
            <a:r>
              <a:rPr lang="en-US" dirty="0"/>
              <a:t>numerous sources and generate responses is tightly connected </a:t>
            </a:r>
            <a:r>
              <a:rPr lang="en-US" dirty="0" smtClean="0"/>
              <a:t>to the </a:t>
            </a:r>
            <a:r>
              <a:rPr lang="en-US" dirty="0"/>
              <a:t>complicated structure of </a:t>
            </a:r>
            <a:r>
              <a:rPr lang="en-US" dirty="0" smtClean="0"/>
              <a:t>its neural connections.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05000"/>
            <a:ext cx="3352800" cy="409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6</a:t>
            </a:fld>
            <a:endParaRPr lang="en-US"/>
          </a:p>
        </p:txBody>
      </p:sp>
    </p:spTree>
    <p:extLst>
      <p:ext uri="{BB962C8B-B14F-4D97-AF65-F5344CB8AC3E}">
        <p14:creationId xmlns:p14="http://schemas.microsoft.com/office/powerpoint/2010/main" val="873796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801158" y="207568"/>
            <a:ext cx="7408333" cy="1972733"/>
          </a:xfrm>
        </p:spPr>
        <p:txBody>
          <a:bodyPr/>
          <a:lstStyle/>
          <a:p>
            <a:pPr marL="2240280" lvl="8" indent="0">
              <a:buNone/>
            </a:pPr>
            <a:r>
              <a:rPr lang="en-US" altLang="en-US" sz="2000" b="1" i="1" kern="0" dirty="0" smtClean="0">
                <a:solidFill>
                  <a:srgbClr val="A50021"/>
                </a:solidFill>
              </a:rPr>
              <a:t>H</a:t>
            </a:r>
            <a:r>
              <a:rPr lang="en-US" altLang="zh-CN" sz="2000" b="1" i="1" kern="0" dirty="0" smtClean="0">
                <a:solidFill>
                  <a:srgbClr val="A50021"/>
                </a:solidFill>
              </a:rPr>
              <a:t>uman </a:t>
            </a:r>
            <a:r>
              <a:rPr lang="en-US" altLang="zh-CN" sz="2000" b="1" i="1" kern="0" smtClean="0">
                <a:solidFill>
                  <a:srgbClr val="A50021"/>
                </a:solidFill>
              </a:rPr>
              <a:t>Brain Control: </a:t>
            </a:r>
          </a:p>
          <a:p>
            <a:pPr marL="2240280" lvl="8" indent="0">
              <a:buNone/>
            </a:pPr>
            <a:r>
              <a:rPr lang="en-US" altLang="zh-CN" sz="2000" b="1" i="1" kern="0" dirty="0" smtClean="0">
                <a:solidFill>
                  <a:srgbClr val="A50021"/>
                </a:solidFill>
              </a:rPr>
              <a:t>the </a:t>
            </a:r>
            <a:r>
              <a:rPr lang="en-US" altLang="zh-CN" sz="2000" b="1" i="1" kern="0" dirty="0">
                <a:solidFill>
                  <a:srgbClr val="A50021"/>
                </a:solidFill>
              </a:rPr>
              <a:t>next domain of warfare</a:t>
            </a:r>
            <a:endParaRPr lang="en-US" altLang="en-US" sz="2000" b="1" i="1" kern="0" dirty="0">
              <a:solidFill>
                <a:srgbClr val="A50021"/>
              </a:solidFill>
            </a:endParaRPr>
          </a:p>
          <a:p>
            <a:endParaRPr lang="en-US" dirty="0" smtClean="0"/>
          </a:p>
          <a:p>
            <a:pPr>
              <a:buNone/>
            </a:pPr>
            <a:r>
              <a:rPr lang="en-US" dirty="0" smtClean="0"/>
              <a:t>			</a:t>
            </a:r>
            <a:endParaRPr lang="en-US" sz="4400"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60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209800"/>
            <a:ext cx="6115050" cy="361343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Networks</a:t>
            </a:r>
            <a:endParaRPr lang="en-US"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Earlier </a:t>
            </a:r>
            <a:r>
              <a:rPr lang="en-US" dirty="0"/>
              <a:t>studies of the brain function have focused mainly either on </a:t>
            </a:r>
            <a:r>
              <a:rPr lang="en-US" b="1" dirty="0"/>
              <a:t>local </a:t>
            </a:r>
            <a:r>
              <a:rPr lang="en-US" b="1" dirty="0" smtClean="0"/>
              <a:t>or distributed </a:t>
            </a:r>
            <a:r>
              <a:rPr lang="en-US" dirty="0"/>
              <a:t>properties. </a:t>
            </a:r>
            <a:endParaRPr lang="en-US" dirty="0" smtClean="0"/>
          </a:p>
          <a:p>
            <a:r>
              <a:rPr lang="en-US" dirty="0" smtClean="0"/>
              <a:t>Modern </a:t>
            </a:r>
            <a:r>
              <a:rPr lang="en-US" dirty="0"/>
              <a:t>works shifted the attention to the </a:t>
            </a:r>
            <a:r>
              <a:rPr lang="en-US" b="1" dirty="0" smtClean="0"/>
              <a:t>structure</a:t>
            </a:r>
            <a:r>
              <a:rPr lang="en-US" dirty="0" smtClean="0"/>
              <a:t> and </a:t>
            </a:r>
            <a:r>
              <a:rPr lang="en-US" b="1" dirty="0"/>
              <a:t>dynamics</a:t>
            </a:r>
            <a:r>
              <a:rPr lang="en-US" dirty="0"/>
              <a:t> of large scale neuronal </a:t>
            </a:r>
            <a:r>
              <a:rPr lang="en-US" dirty="0" smtClean="0"/>
              <a:t>networks.</a:t>
            </a:r>
          </a:p>
          <a:p>
            <a:r>
              <a:rPr lang="en-US" dirty="0"/>
              <a:t>Studying neural activity on the high level of interaction patterns between large neuron populations and segregated anatomical regions may help to </a:t>
            </a:r>
            <a:r>
              <a:rPr lang="en-US" dirty="0" smtClean="0"/>
              <a:t>understand the </a:t>
            </a:r>
            <a:r>
              <a:rPr lang="en-US" dirty="0"/>
              <a:t>fundamental laws of brain function.</a:t>
            </a:r>
          </a:p>
          <a:p>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7</a:t>
            </a:fld>
            <a:endParaRPr lang="en-US"/>
          </a:p>
        </p:txBody>
      </p:sp>
    </p:spTree>
    <p:extLst>
      <p:ext uri="{BB962C8B-B14F-4D97-AF65-F5344CB8AC3E}">
        <p14:creationId xmlns:p14="http://schemas.microsoft.com/office/powerpoint/2010/main" val="1155563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Structural Brain Networks</a:t>
            </a:r>
            <a:endParaRPr lang="en-US" dirty="0"/>
          </a:p>
        </p:txBody>
      </p:sp>
      <p:sp>
        <p:nvSpPr>
          <p:cNvPr id="3" name="Content Placeholder 2"/>
          <p:cNvSpPr>
            <a:spLocks noGrp="1"/>
          </p:cNvSpPr>
          <p:nvPr>
            <p:ph sz="quarter" idx="1"/>
          </p:nvPr>
        </p:nvSpPr>
        <p:spPr>
          <a:xfrm>
            <a:off x="457200" y="1600200"/>
            <a:ext cx="4648200" cy="4525963"/>
          </a:xfrm>
        </p:spPr>
        <p:txBody>
          <a:bodyPr>
            <a:normAutofit fontScale="85000" lnSpcReduction="10000"/>
          </a:bodyPr>
          <a:lstStyle/>
          <a:p>
            <a:endParaRPr lang="en-US" dirty="0" smtClean="0"/>
          </a:p>
          <a:p>
            <a:r>
              <a:rPr lang="en-US" dirty="0" smtClean="0"/>
              <a:t>Most </a:t>
            </a:r>
            <a:r>
              <a:rPr lang="en-US" dirty="0"/>
              <a:t>part of communication between nerve </a:t>
            </a:r>
            <a:r>
              <a:rPr lang="en-US" dirty="0" smtClean="0"/>
              <a:t>cells is </a:t>
            </a:r>
            <a:r>
              <a:rPr lang="en-US" dirty="0"/>
              <a:t>performed through the </a:t>
            </a:r>
            <a:r>
              <a:rPr lang="en-US" b="1" dirty="0"/>
              <a:t>physical connections</a:t>
            </a:r>
            <a:r>
              <a:rPr lang="en-US" dirty="0"/>
              <a:t>. Sometimes </a:t>
            </a:r>
            <a:r>
              <a:rPr lang="en-US" dirty="0" smtClean="0"/>
              <a:t>these connections may </a:t>
            </a:r>
            <a:r>
              <a:rPr lang="en-US" dirty="0"/>
              <a:t>link cells separated by a </a:t>
            </a:r>
            <a:r>
              <a:rPr lang="en-US" dirty="0" smtClean="0"/>
              <a:t>long distances. </a:t>
            </a:r>
          </a:p>
          <a:p>
            <a:r>
              <a:rPr lang="en-US" dirty="0"/>
              <a:t>By quantitative estimations, the human cerebral </a:t>
            </a:r>
            <a:r>
              <a:rPr lang="en-US" dirty="0" smtClean="0"/>
              <a:t>cortex contains </a:t>
            </a:r>
            <a:r>
              <a:rPr lang="en-US" dirty="0"/>
              <a:t>roughly 8 </a:t>
            </a:r>
            <a:r>
              <a:rPr lang="en-US" dirty="0" smtClean="0"/>
              <a:t>x </a:t>
            </a:r>
            <a:r>
              <a:rPr lang="en-US" dirty="0"/>
              <a:t>10</a:t>
            </a:r>
            <a:r>
              <a:rPr lang="en-US" baseline="30000" dirty="0"/>
              <a:t>9</a:t>
            </a:r>
            <a:r>
              <a:rPr lang="en-US" dirty="0"/>
              <a:t> neurons and 7 </a:t>
            </a:r>
            <a:r>
              <a:rPr lang="en-US" dirty="0" smtClean="0"/>
              <a:t> x 10</a:t>
            </a:r>
            <a:r>
              <a:rPr lang="en-US" baseline="30000" dirty="0" smtClean="0"/>
              <a:t>13</a:t>
            </a:r>
            <a:r>
              <a:rPr lang="en-US" dirty="0" smtClean="0"/>
              <a:t> connections.</a:t>
            </a:r>
          </a:p>
          <a:p>
            <a:r>
              <a:rPr lang="en-US" dirty="0" smtClean="0"/>
              <a:t>Having </a:t>
            </a:r>
            <a:r>
              <a:rPr lang="en-US" dirty="0"/>
              <a:t>this tremendous number of connections, </a:t>
            </a:r>
            <a:r>
              <a:rPr lang="en-US" b="1" dirty="0"/>
              <a:t>brain </a:t>
            </a:r>
            <a:r>
              <a:rPr lang="en-US" b="1" dirty="0" smtClean="0"/>
              <a:t>networks remain </a:t>
            </a:r>
            <a:r>
              <a:rPr lang="en-US" b="1" dirty="0"/>
              <a:t>very sparse </a:t>
            </a:r>
            <a:r>
              <a:rPr lang="en-US" dirty="0"/>
              <a:t>with a fraction of present connections </a:t>
            </a:r>
            <a:r>
              <a:rPr lang="en-US" dirty="0" smtClean="0"/>
              <a:t>of around 10</a:t>
            </a:r>
            <a:r>
              <a:rPr lang="en-US" baseline="30000" dirty="0" smtClean="0"/>
              <a:t>-6</a:t>
            </a:r>
            <a:r>
              <a:rPr lang="en-US" dirty="0" smtClean="0"/>
              <a:t>.</a:t>
            </a:r>
          </a:p>
          <a:p>
            <a:endParaRPr lang="en-US" dirty="0" smtClean="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981200"/>
            <a:ext cx="29337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1330BE-7158-49B9-A262-FD7BFE428748}" type="slidenum">
              <a:rPr lang="en-US" smtClean="0"/>
              <a:pPr/>
              <a:t>8</a:t>
            </a:fld>
            <a:endParaRPr lang="en-US"/>
          </a:p>
        </p:txBody>
      </p:sp>
    </p:spTree>
    <p:extLst>
      <p:ext uri="{BB962C8B-B14F-4D97-AF65-F5344CB8AC3E}">
        <p14:creationId xmlns:p14="http://schemas.microsoft.com/office/powerpoint/2010/main" val="3686425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Brain Networks</a:t>
            </a:r>
            <a:endParaRPr lang="en-US" dirty="0"/>
          </a:p>
        </p:txBody>
      </p:sp>
      <p:sp>
        <p:nvSpPr>
          <p:cNvPr id="3" name="Content Placeholder 2"/>
          <p:cNvSpPr>
            <a:spLocks noGrp="1"/>
          </p:cNvSpPr>
          <p:nvPr>
            <p:ph sz="quarter" idx="1"/>
          </p:nvPr>
        </p:nvSpPr>
        <p:spPr>
          <a:xfrm>
            <a:off x="914400" y="2286000"/>
            <a:ext cx="7408333" cy="3450696"/>
          </a:xfrm>
        </p:spPr>
        <p:txBody>
          <a:bodyPr>
            <a:normAutofit fontScale="92500" lnSpcReduction="20000"/>
          </a:bodyPr>
          <a:lstStyle/>
          <a:p>
            <a:r>
              <a:rPr lang="en-US" b="1" dirty="0"/>
              <a:t>It turns </a:t>
            </a:r>
            <a:r>
              <a:rPr lang="en-US" b="1" dirty="0" smtClean="0"/>
              <a:t>out </a:t>
            </a:r>
            <a:r>
              <a:rPr lang="en-US" b="1" dirty="0"/>
              <a:t>that these sparse brain networks are not random, but </a:t>
            </a:r>
            <a:r>
              <a:rPr lang="en-US" b="1" dirty="0" smtClean="0"/>
              <a:t>have special </a:t>
            </a:r>
            <a:r>
              <a:rPr lang="en-US" b="1" dirty="0"/>
              <a:t>structure patterns</a:t>
            </a:r>
            <a:r>
              <a:rPr lang="en-US" dirty="0" smtClean="0"/>
              <a:t>.</a:t>
            </a:r>
          </a:p>
          <a:p>
            <a:r>
              <a:rPr lang="en-US" dirty="0"/>
              <a:t>Neurons tend to connect mainly to the </a:t>
            </a:r>
            <a:r>
              <a:rPr lang="en-US" dirty="0" smtClean="0"/>
              <a:t>neighbor neurons </a:t>
            </a:r>
            <a:r>
              <a:rPr lang="en-US" dirty="0"/>
              <a:t>forming local groups, and thus local connectivity in neural </a:t>
            </a:r>
            <a:r>
              <a:rPr lang="en-US" dirty="0" smtClean="0"/>
              <a:t>networks is </a:t>
            </a:r>
            <a:r>
              <a:rPr lang="en-US" dirty="0"/>
              <a:t>much higher, than it would be expected in random </a:t>
            </a:r>
            <a:r>
              <a:rPr lang="en-US" dirty="0" smtClean="0"/>
              <a:t>networks.</a:t>
            </a:r>
          </a:p>
          <a:p>
            <a:r>
              <a:rPr lang="en-US" dirty="0" smtClean="0"/>
              <a:t>At the same time there is certain </a:t>
            </a:r>
            <a:r>
              <a:rPr lang="en-US" dirty="0"/>
              <a:t>number of </a:t>
            </a:r>
            <a:r>
              <a:rPr lang="en-US" dirty="0" smtClean="0"/>
              <a:t>consistent "long </a:t>
            </a:r>
            <a:r>
              <a:rPr lang="en-US" dirty="0"/>
              <a:t>range" connections between distant areas</a:t>
            </a:r>
            <a:r>
              <a:rPr lang="en-US" dirty="0" smtClean="0"/>
              <a:t>.</a:t>
            </a:r>
            <a:r>
              <a:rPr lang="en-US" dirty="0"/>
              <a:t> </a:t>
            </a:r>
            <a:endParaRPr lang="en-US" dirty="0" smtClean="0"/>
          </a:p>
          <a:p>
            <a:r>
              <a:rPr lang="en-US" dirty="0" smtClean="0"/>
              <a:t>Multiple studies </a:t>
            </a:r>
            <a:r>
              <a:rPr lang="en-US" dirty="0"/>
              <a:t>have shown, that topology of brain networks at </a:t>
            </a:r>
            <a:r>
              <a:rPr lang="en-US" dirty="0" smtClean="0"/>
              <a:t>different </a:t>
            </a:r>
            <a:r>
              <a:rPr lang="en-US" dirty="0"/>
              <a:t>scales has </a:t>
            </a:r>
            <a:r>
              <a:rPr lang="en-US" dirty="0" smtClean="0"/>
              <a:t>small world attributes.</a:t>
            </a:r>
            <a:endParaRPr lang="en-US" dirty="0"/>
          </a:p>
        </p:txBody>
      </p:sp>
      <p:sp>
        <p:nvSpPr>
          <p:cNvPr id="4" name="Slide Number Placeholder 3"/>
          <p:cNvSpPr>
            <a:spLocks noGrp="1"/>
          </p:cNvSpPr>
          <p:nvPr>
            <p:ph type="sldNum" sz="quarter" idx="12"/>
          </p:nvPr>
        </p:nvSpPr>
        <p:spPr/>
        <p:txBody>
          <a:bodyPr/>
          <a:lstStyle/>
          <a:p>
            <a:fld id="{DB1330BE-7158-49B9-A262-FD7BFE428748}" type="slidenum">
              <a:rPr lang="en-US" smtClean="0"/>
              <a:pPr/>
              <a:t>9</a:t>
            </a:fld>
            <a:endParaRPr lang="en-US"/>
          </a:p>
        </p:txBody>
      </p:sp>
    </p:spTree>
    <p:extLst>
      <p:ext uri="{BB962C8B-B14F-4D97-AF65-F5344CB8AC3E}">
        <p14:creationId xmlns:p14="http://schemas.microsoft.com/office/powerpoint/2010/main" val="37200009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8814</TotalTime>
  <Words>3464</Words>
  <Application>Microsoft Office PowerPoint</Application>
  <PresentationFormat>On-screen Show (4:3)</PresentationFormat>
  <Paragraphs>337</Paragraphs>
  <Slides>60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宋体</vt:lpstr>
      <vt:lpstr>Calibri</vt:lpstr>
      <vt:lpstr>Cambria</vt:lpstr>
      <vt:lpstr>Franklin Gothic Book</vt:lpstr>
      <vt:lpstr>Perpetua</vt:lpstr>
      <vt:lpstr>Wingdings 2</vt:lpstr>
      <vt:lpstr>Equity</vt:lpstr>
      <vt:lpstr>Network Analysis,  Data Sciences, and Control in Computational Neuro-Science</vt:lpstr>
      <vt:lpstr>Graph Theory: Networks</vt:lpstr>
      <vt:lpstr>Graph Theory: Networks</vt:lpstr>
      <vt:lpstr>Graph Theory: Networks</vt:lpstr>
      <vt:lpstr>Network Models in Nature</vt:lpstr>
      <vt:lpstr>Brain Networks</vt:lpstr>
      <vt:lpstr>Brain Networks</vt:lpstr>
      <vt:lpstr>Structural Brain Networks</vt:lpstr>
      <vt:lpstr>Structural Brain Networks</vt:lpstr>
      <vt:lpstr>Small World Networks</vt:lpstr>
      <vt:lpstr>Quantitative Measures of “small world” Property</vt:lpstr>
      <vt:lpstr>Quantitative Measures of “small world” Properties</vt:lpstr>
      <vt:lpstr>Structural Brain Networks</vt:lpstr>
      <vt:lpstr>Structural Brain Networks</vt:lpstr>
      <vt:lpstr>Occasional Phenomena or Natural Property?</vt:lpstr>
      <vt:lpstr>Functional Brain Networks</vt:lpstr>
      <vt:lpstr>Functional Brain Networks</vt:lpstr>
      <vt:lpstr>Relation: Structural and Functional Networks</vt:lpstr>
      <vt:lpstr>Applications</vt:lpstr>
      <vt:lpstr>Parkinson Brain Network</vt:lpstr>
      <vt:lpstr>Framework</vt:lpstr>
      <vt:lpstr>Complexities</vt:lpstr>
      <vt:lpstr>Brain Network Analysis in PD fMRI Data </vt:lpstr>
      <vt:lpstr>Magnetic Resonance Imaging</vt:lpstr>
      <vt:lpstr>fMRI Data</vt:lpstr>
      <vt:lpstr>Defining Nodes</vt:lpstr>
      <vt:lpstr>Defining Edges</vt:lpstr>
      <vt:lpstr>Signal Processing</vt:lpstr>
      <vt:lpstr>Why Wavelet Transform?</vt:lpstr>
      <vt:lpstr>Background: Wavelet Transform</vt:lpstr>
      <vt:lpstr>Background: Continuous Wavelet Transform</vt:lpstr>
      <vt:lpstr>Background: Discrete Wavelet Transform</vt:lpstr>
      <vt:lpstr>Time Series Decomposition by Wavelets</vt:lpstr>
      <vt:lpstr>Analysis</vt:lpstr>
      <vt:lpstr>Connectivity</vt:lpstr>
      <vt:lpstr>Global Network Efficiency in PD &amp; Healthy Controls</vt:lpstr>
      <vt:lpstr>Nodal Network Efficiencies</vt:lpstr>
      <vt:lpstr>Average Efficiency Decrement Across All Nodes</vt:lpstr>
      <vt:lpstr>References</vt:lpstr>
      <vt:lpstr>Epileptic Brain Network</vt:lpstr>
      <vt:lpstr>Background of PNES</vt:lpstr>
      <vt:lpstr>Background of CPS</vt:lpstr>
      <vt:lpstr>Significance</vt:lpstr>
      <vt:lpstr>Incidence of Epileptic Seizure Types</vt:lpstr>
      <vt:lpstr>Ictal EEG of a Convulsive PNES </vt:lpstr>
      <vt:lpstr>Ictal EEG of a Complex Partial Seizure</vt:lpstr>
      <vt:lpstr>Data Collection Method</vt:lpstr>
      <vt:lpstr>Drowsy State EEG of a CPS Patient</vt:lpstr>
      <vt:lpstr>Drowsy State EEG of a PNES Patient</vt:lpstr>
      <vt:lpstr>Small World Network Analysis Flow</vt:lpstr>
      <vt:lpstr>Significance of the Existence of Small World Structure</vt:lpstr>
      <vt:lpstr>Network Measure Results</vt:lpstr>
      <vt:lpstr>References</vt:lpstr>
      <vt:lpstr>Emerging Questions</vt:lpstr>
      <vt:lpstr>Network Controllability </vt:lpstr>
      <vt:lpstr>Network Controllability</vt:lpstr>
      <vt:lpstr>Network Controllability</vt:lpstr>
      <vt:lpstr>Drivers of Brain</vt:lpstr>
      <vt:lpstr>Dynamics of Brain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Analysis and Data Mining in Computational Neuro-Science</dc:title>
  <dc:creator>Korenkevych,Dmytro</dc:creator>
  <cp:lastModifiedBy>Panagote Pardalos</cp:lastModifiedBy>
  <cp:revision>115</cp:revision>
  <dcterms:created xsi:type="dcterms:W3CDTF">2011-09-27T15:43:08Z</dcterms:created>
  <dcterms:modified xsi:type="dcterms:W3CDTF">2018-11-23T22:40:12Z</dcterms:modified>
</cp:coreProperties>
</file>