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2"/>
  </p:notesMasterIdLst>
  <p:sldIdLst>
    <p:sldId id="336" r:id="rId2"/>
    <p:sldId id="532" r:id="rId3"/>
    <p:sldId id="534" r:id="rId4"/>
    <p:sldId id="506" r:id="rId5"/>
    <p:sldId id="529" r:id="rId6"/>
    <p:sldId id="557" r:id="rId7"/>
    <p:sldId id="536" r:id="rId8"/>
    <p:sldId id="531" r:id="rId9"/>
    <p:sldId id="537" r:id="rId10"/>
    <p:sldId id="530" r:id="rId11"/>
    <p:sldId id="572" r:id="rId12"/>
    <p:sldId id="573" r:id="rId13"/>
    <p:sldId id="542" r:id="rId14"/>
    <p:sldId id="544" r:id="rId15"/>
    <p:sldId id="333" r:id="rId16"/>
    <p:sldId id="547" r:id="rId17"/>
    <p:sldId id="546" r:id="rId18"/>
    <p:sldId id="548" r:id="rId19"/>
    <p:sldId id="555" r:id="rId20"/>
    <p:sldId id="556" r:id="rId21"/>
    <p:sldId id="550" r:id="rId22"/>
    <p:sldId id="549" r:id="rId23"/>
    <p:sldId id="558" r:id="rId24"/>
    <p:sldId id="559" r:id="rId25"/>
    <p:sldId id="560" r:id="rId26"/>
    <p:sldId id="561" r:id="rId27"/>
    <p:sldId id="562" r:id="rId28"/>
    <p:sldId id="563" r:id="rId29"/>
    <p:sldId id="564" r:id="rId30"/>
    <p:sldId id="566" r:id="rId31"/>
    <p:sldId id="567" r:id="rId32"/>
    <p:sldId id="568" r:id="rId33"/>
    <p:sldId id="569" r:id="rId34"/>
    <p:sldId id="570" r:id="rId35"/>
    <p:sldId id="551" r:id="rId36"/>
    <p:sldId id="552" r:id="rId37"/>
    <p:sldId id="553" r:id="rId38"/>
    <p:sldId id="554" r:id="rId39"/>
    <p:sldId id="571" r:id="rId40"/>
    <p:sldId id="543" r:id="rId4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B88"/>
    <a:srgbClr val="B9A0C8"/>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6809" autoAdjust="0"/>
    <p:restoredTop sz="96029" autoAdjust="0"/>
  </p:normalViewPr>
  <p:slideViewPr>
    <p:cSldViewPr>
      <p:cViewPr varScale="1">
        <p:scale>
          <a:sx n="92" d="100"/>
          <a:sy n="92" d="100"/>
        </p:scale>
        <p:origin x="192" y="744"/>
      </p:cViewPr>
      <p:guideLst>
        <p:guide orient="horz" pos="1104"/>
        <p:guide pos="576"/>
      </p:guideLst>
    </p:cSldViewPr>
  </p:slideViewPr>
  <p:notesTextViewPr>
    <p:cViewPr>
      <p:scale>
        <a:sx n="100" d="100"/>
        <a:sy n="100" d="100"/>
      </p:scale>
      <p:origin x="0" y="0"/>
    </p:cViewPr>
  </p:notesTextViewPr>
  <p:sorterViewPr>
    <p:cViewPr>
      <p:scale>
        <a:sx n="113" d="100"/>
        <a:sy n="113" d="100"/>
      </p:scale>
      <p:origin x="0" y="4593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3B7F52C-3B54-4D19-AE06-B08D665267BC}" type="datetimeFigureOut">
              <a:rPr lang="it-IT" smtClean="0"/>
              <a:pPr/>
              <a:t>22/11/18</a:t>
            </a:fld>
            <a:endParaRPr lang="it-IT"/>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495A631-66E6-4053-A6D5-DE12074D266C}" type="slidenum">
              <a:rPr lang="it-IT" smtClean="0"/>
              <a:pPr/>
              <a:t>‹n.›</a:t>
            </a:fld>
            <a:endParaRPr lang="it-IT"/>
          </a:p>
        </p:txBody>
      </p:sp>
    </p:spTree>
    <p:extLst>
      <p:ext uri="{BB962C8B-B14F-4D97-AF65-F5344CB8AC3E}">
        <p14:creationId xmlns:p14="http://schemas.microsoft.com/office/powerpoint/2010/main" val="249017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495A631-66E6-4053-A6D5-DE12074D266C}" type="slidenum">
              <a:rPr lang="it-IT" smtClean="0"/>
              <a:pPr/>
              <a:t>1</a:t>
            </a:fld>
            <a:endParaRPr lang="it-IT"/>
          </a:p>
        </p:txBody>
      </p:sp>
    </p:spTree>
    <p:extLst>
      <p:ext uri="{BB962C8B-B14F-4D97-AF65-F5344CB8AC3E}">
        <p14:creationId xmlns:p14="http://schemas.microsoft.com/office/powerpoint/2010/main" val="151957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Less time spent on routine activities</a:t>
            </a:r>
            <a:endParaRPr lang="en-US" dirty="0"/>
          </a:p>
        </p:txBody>
      </p:sp>
      <p:sp>
        <p:nvSpPr>
          <p:cNvPr id="4" name="Segnaposto numero diapositiva 3"/>
          <p:cNvSpPr>
            <a:spLocks noGrp="1"/>
          </p:cNvSpPr>
          <p:nvPr>
            <p:ph type="sldNum" sz="quarter" idx="10"/>
          </p:nvPr>
        </p:nvSpPr>
        <p:spPr/>
        <p:txBody>
          <a:bodyPr/>
          <a:lstStyle/>
          <a:p>
            <a:fld id="{E495A631-66E6-4053-A6D5-DE12074D266C}" type="slidenum">
              <a:rPr lang="it-IT" smtClean="0"/>
              <a:pPr/>
              <a:t>9</a:t>
            </a:fld>
            <a:endParaRPr lang="it-IT"/>
          </a:p>
        </p:txBody>
      </p:sp>
    </p:spTree>
    <p:extLst>
      <p:ext uri="{BB962C8B-B14F-4D97-AF65-F5344CB8AC3E}">
        <p14:creationId xmlns:p14="http://schemas.microsoft.com/office/powerpoint/2010/main" val="370716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495A631-66E6-4053-A6D5-DE12074D266C}" type="slidenum">
              <a:rPr lang="it-IT" smtClean="0"/>
              <a:pPr/>
              <a:t>15</a:t>
            </a:fld>
            <a:endParaRPr lang="it-IT"/>
          </a:p>
        </p:txBody>
      </p:sp>
    </p:spTree>
    <p:extLst>
      <p:ext uri="{BB962C8B-B14F-4D97-AF65-F5344CB8AC3E}">
        <p14:creationId xmlns:p14="http://schemas.microsoft.com/office/powerpoint/2010/main" val="170220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E495A631-66E6-4053-A6D5-DE12074D266C}" type="slidenum">
              <a:rPr lang="it-IT" smtClean="0"/>
              <a:pPr/>
              <a:t>40</a:t>
            </a:fld>
            <a:endParaRPr lang="it-IT"/>
          </a:p>
        </p:txBody>
      </p:sp>
    </p:spTree>
    <p:extLst>
      <p:ext uri="{BB962C8B-B14F-4D97-AF65-F5344CB8AC3E}">
        <p14:creationId xmlns:p14="http://schemas.microsoft.com/office/powerpoint/2010/main" val="64640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fld id="{D3468425-F04B-4783-9697-7852EAD9B01D}" type="datetime1">
              <a:rPr lang="en-US" smtClean="0"/>
              <a:pPr/>
              <a:t>11/22/18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fld id="{133DA2E3-4E45-46C9-ADC0-B2249F98712D}" type="datetime1">
              <a:rPr lang="en-US" smtClean="0"/>
              <a:pPr/>
              <a:t>11/22/18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fld id="{E3C68B07-F564-4113-A8D6-7D46C0258A18}" type="datetime1">
              <a:rPr lang="en-US" smtClean="0"/>
              <a:pPr/>
              <a:t>11/22/18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228600" y="228600"/>
            <a:ext cx="5791200" cy="5334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228600" y="990600"/>
            <a:ext cx="4191000" cy="5257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572000" y="990600"/>
            <a:ext cx="4191000" cy="5257800"/>
          </a:xfrm>
        </p:spPr>
        <p:txBody>
          <a:bodyPr/>
          <a:lstStyle/>
          <a:p>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5" name="Footer Placeholder 4"/>
          <p:cNvSpPr>
            <a:spLocks noGrp="1"/>
          </p:cNvSpPr>
          <p:nvPr>
            <p:ph type="ftr" sz="quarter" idx="11"/>
          </p:nvPr>
        </p:nvSpPr>
        <p:spPr>
          <a:xfrm>
            <a:off x="609600" y="6248206"/>
            <a:ext cx="8153400" cy="365125"/>
          </a:xfrm>
        </p:spPr>
        <p:txBody>
          <a:bodyPr/>
          <a:lstStyle/>
          <a:p>
            <a:r>
              <a:rPr lang="en-US" dirty="0" smtClean="0"/>
              <a:t>mario.guarracino@cnr.it</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a:t>
            </a:fld>
            <a:endParaRPr lang="en-US"/>
          </a:p>
        </p:txBody>
      </p:sp>
      <p:sp>
        <p:nvSpPr>
          <p:cNvPr id="8" name="Content Placeholder 7"/>
          <p:cNvSpPr>
            <a:spLocks noGrp="1"/>
          </p:cNvSpPr>
          <p:nvPr>
            <p:ph sz="quarter" idx="1"/>
          </p:nvPr>
        </p:nvSpPr>
        <p:spPr>
          <a:xfrm>
            <a:off x="612648" y="1600200"/>
            <a:ext cx="8153400" cy="4495800"/>
          </a:xfrm>
        </p:spPr>
        <p:txBody>
          <a:bodyPr/>
          <a:lstStyle>
            <a:lvl1pPr>
              <a:spcAft>
                <a:spcPts val="700"/>
              </a:spcAft>
              <a:defRPr/>
            </a:lvl1pPr>
            <a:lvl2pPr>
              <a:spcAft>
                <a:spcPts val="700"/>
              </a:spcAft>
              <a:defRPr/>
            </a:lvl2pPr>
            <a:lvl3pPr>
              <a:spcAft>
                <a:spcPts val="700"/>
              </a:spcAft>
              <a:defRPr/>
            </a:lvl3pPr>
            <a:lvl4pPr>
              <a:spcAft>
                <a:spcPts val="700"/>
              </a:spcAft>
              <a:defRPr/>
            </a:lvl4pPr>
            <a:lvl5pPr>
              <a:spcAft>
                <a:spcPts val="7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C5330806-D254-49E2-9D5F-D72D85F0876D}" type="datetime1">
              <a:rPr lang="en-US" smtClean="0"/>
              <a:pPr/>
              <a:t>11/22/18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‹n.›</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fld id="{253F9C0C-2145-42BB-9397-053BF382663C}" type="datetime1">
              <a:rPr lang="en-US" smtClean="0"/>
              <a:pPr/>
              <a:t>11/22/18</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‹n.›</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BC5BD2B6-73AB-4F4C-AF49-DCEB7A00A513}" type="datetime1">
              <a:rPr lang="en-US" smtClean="0"/>
              <a:pPr/>
              <a:t>11/22/18</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‹n.›</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096000" y="6248400"/>
            <a:ext cx="2667000" cy="365125"/>
          </a:xfrm>
          <a:prstGeom prst="rect">
            <a:avLst/>
          </a:prstGeom>
        </p:spPr>
        <p:txBody>
          <a:bodyPr/>
          <a:lstStyle/>
          <a:p>
            <a:fld id="{22534BBC-7377-4729-B2DB-34FC01794CD5}" type="datetime1">
              <a:rPr lang="en-US" smtClean="0"/>
              <a:pPr/>
              <a:t>11/22/18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fld id="{0CBA1D5A-A61C-4450-80E3-992159DC9B4A}" type="datetime1">
              <a:rPr lang="en-US" smtClean="0"/>
              <a:pPr/>
              <a:t>11/22/18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096000" y="6248400"/>
            <a:ext cx="2667000" cy="365125"/>
          </a:xfrm>
          <a:prstGeom prst="rect">
            <a:avLst/>
          </a:prstGeom>
        </p:spPr>
        <p:txBody>
          <a:bodyPr/>
          <a:lstStyle/>
          <a:p>
            <a:fld id="{D6EA56E9-5314-468D-9C4A-A0077EED4E95}" type="datetime1">
              <a:rPr lang="en-US" smtClean="0"/>
              <a:pPr/>
              <a:t>11/22/18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‹n.›</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fld id="{EBA9DC47-3A72-464E-87B4-F6788EB2EF26}" type="datetime1">
              <a:rPr lang="en-US" smtClean="0"/>
              <a:pPr/>
              <a:t>11/22/18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‹n.›</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3" name="Footer Placeholder 2"/>
          <p:cNvSpPr>
            <a:spLocks noGrp="1"/>
          </p:cNvSpPr>
          <p:nvPr>
            <p:ph type="ftr" sz="quarter" idx="3"/>
          </p:nvPr>
        </p:nvSpPr>
        <p:spPr>
          <a:xfrm>
            <a:off x="609600" y="6248206"/>
            <a:ext cx="8153400" cy="365125"/>
          </a:xfrm>
          <a:prstGeom prst="rect">
            <a:avLst/>
          </a:prstGeom>
        </p:spPr>
        <p:txBody>
          <a:bodyPr vert="horz" anchor="ctr"/>
          <a:lstStyle>
            <a:lvl1pPr algn="r" eaLnBrk="1" latinLnBrk="0" hangingPunct="1">
              <a:defRPr kumimoji="0" sz="1400">
                <a:solidFill>
                  <a:schemeClr val="tx2"/>
                </a:solidFill>
              </a:defRPr>
            </a:lvl1pPr>
          </a:lstStyle>
          <a:p>
            <a:r>
              <a:rPr lang="en-US" dirty="0" smtClean="0"/>
              <a:t>mario.guarracino@cnr.it</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3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riog\Personale\Foto\2007 PDP2007\568CANON\IMG_687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943600"/>
          </a:xfrm>
          <a:prstGeom prst="rect">
            <a:avLst/>
          </a:prstGeom>
          <a:noFill/>
          <a:ln w="9525">
            <a:noFill/>
            <a:miter lim="800000"/>
            <a:headEnd/>
            <a:tailEnd/>
          </a:ln>
        </p:spPr>
      </p:pic>
      <p:sp>
        <p:nvSpPr>
          <p:cNvPr id="5" name="Title 4"/>
          <p:cNvSpPr>
            <a:spLocks noGrp="1"/>
          </p:cNvSpPr>
          <p:nvPr>
            <p:ph type="ctrTitle"/>
          </p:nvPr>
        </p:nvSpPr>
        <p:spPr>
          <a:xfrm>
            <a:off x="228600" y="457200"/>
            <a:ext cx="8915400" cy="1676400"/>
          </a:xfrm>
        </p:spPr>
        <p:txBody>
          <a:bodyPr>
            <a:normAutofit fontScale="90000"/>
          </a:bodyPr>
          <a:lstStyle/>
          <a:p>
            <a:r>
              <a:rPr lang="en-US" sz="6600" dirty="0" smtClean="0">
                <a:solidFill>
                  <a:schemeClr val="accent2"/>
                </a:solidFill>
                <a:effectLst>
                  <a:outerShdw blurRad="38100" dist="38100" dir="2700000" algn="tl">
                    <a:srgbClr val="000000">
                      <a:alpha val="43137"/>
                    </a:srgbClr>
                  </a:outerShdw>
                </a:effectLst>
              </a:rPr>
              <a:t>Robust Data Analytics</a:t>
            </a:r>
            <a:endParaRPr lang="it-IT" sz="6600" dirty="0">
              <a:solidFill>
                <a:schemeClr val="accent2"/>
              </a:solidFill>
            </a:endParaRPr>
          </a:p>
        </p:txBody>
      </p:sp>
      <p:sp>
        <p:nvSpPr>
          <p:cNvPr id="6" name="Subtitle 5"/>
          <p:cNvSpPr>
            <a:spLocks noGrp="1"/>
          </p:cNvSpPr>
          <p:nvPr>
            <p:ph type="subTitle" idx="1"/>
          </p:nvPr>
        </p:nvSpPr>
        <p:spPr>
          <a:xfrm>
            <a:off x="228600" y="4495800"/>
            <a:ext cx="6705600" cy="1371600"/>
          </a:xfrm>
        </p:spPr>
        <p:txBody>
          <a:bodyPr>
            <a:normAutofit/>
          </a:bodyPr>
          <a:lstStyle/>
          <a:p>
            <a:r>
              <a:rPr lang="en-US" sz="2800" dirty="0" smtClean="0"/>
              <a:t>Mario.Guarracino@cnr.it</a:t>
            </a:r>
            <a:br>
              <a:rPr lang="en-US" sz="2800" dirty="0" smtClean="0"/>
            </a:br>
            <a:r>
              <a:rPr lang="en-US" sz="2800" dirty="0" smtClean="0"/>
              <a:t>Computational and Data Science Laboratory</a:t>
            </a:r>
            <a:br>
              <a:rPr lang="en-US" sz="2800" dirty="0" smtClean="0"/>
            </a:br>
            <a:r>
              <a:rPr lang="en-US" sz="2800" dirty="0" smtClean="0"/>
              <a:t>National Research Council, Italy</a:t>
            </a:r>
            <a:endParaRPr lang="it-IT" sz="2800" dirty="0"/>
          </a:p>
        </p:txBody>
      </p:sp>
      <p:sp>
        <p:nvSpPr>
          <p:cNvPr id="2" name="Rettangolo 1"/>
          <p:cNvSpPr/>
          <p:nvPr/>
        </p:nvSpPr>
        <p:spPr>
          <a:xfrm>
            <a:off x="2389080" y="6096000"/>
            <a:ext cx="6477000" cy="646331"/>
          </a:xfrm>
          <a:prstGeom prst="rect">
            <a:avLst/>
          </a:prstGeom>
        </p:spPr>
        <p:txBody>
          <a:bodyPr wrap="square">
            <a:spAutoFit/>
          </a:bodyPr>
          <a:lstStyle/>
          <a:p>
            <a:r>
              <a:rPr lang="ru-RU" dirty="0"/>
              <a:t>Зимняя школа по аналитике данных </a:t>
            </a:r>
            <a:r>
              <a:rPr lang="ru-RU" dirty="0" smtClean="0"/>
              <a:t>2018</a:t>
            </a:r>
            <a:r>
              <a:rPr lang="it-IT" dirty="0" smtClean="0"/>
              <a:t/>
            </a:r>
            <a:br>
              <a:rPr lang="it-IT" dirty="0" smtClean="0"/>
            </a:br>
            <a:r>
              <a:rPr lang="ru-RU" dirty="0"/>
              <a:t>НИУ ВШЭ </a:t>
            </a:r>
            <a:r>
              <a:rPr lang="it-IT" dirty="0"/>
              <a:t> </a:t>
            </a:r>
            <a:r>
              <a:rPr lang="it-IT" dirty="0" smtClean="0"/>
              <a:t>- </a:t>
            </a:r>
            <a:r>
              <a:rPr lang="ru-RU" dirty="0" smtClean="0"/>
              <a:t>ЛАТАСС</a:t>
            </a:r>
            <a:endParaRPr lang="en-US" dirty="0"/>
          </a:p>
        </p:txBody>
      </p:sp>
      <p:sp>
        <p:nvSpPr>
          <p:cNvPr id="8" name="Rettangolo 7"/>
          <p:cNvSpPr/>
          <p:nvPr/>
        </p:nvSpPr>
        <p:spPr>
          <a:xfrm>
            <a:off x="12330" y="6107668"/>
            <a:ext cx="6477000" cy="369332"/>
          </a:xfrm>
          <a:prstGeom prst="rect">
            <a:avLst/>
          </a:prstGeom>
        </p:spPr>
        <p:txBody>
          <a:bodyPr wrap="square">
            <a:spAutoFit/>
          </a:bodyPr>
          <a:lstStyle/>
          <a:p>
            <a:r>
              <a:rPr lang="en-US" dirty="0" smtClean="0"/>
              <a:t>2018 </a:t>
            </a:r>
            <a:r>
              <a:rPr lang="en-US" dirty="0" smtClean="0"/>
              <a:t>11 27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eft Arrow Callout 10"/>
          <p:cNvSpPr/>
          <p:nvPr/>
        </p:nvSpPr>
        <p:spPr>
          <a:xfrm>
            <a:off x="6934200" y="2545977"/>
            <a:ext cx="2209800" cy="1752600"/>
          </a:xfrm>
          <a:prstGeom prst="leftArrowCallout">
            <a:avLst>
              <a:gd name="adj1" fmla="val 25000"/>
              <a:gd name="adj2" fmla="val 25000"/>
              <a:gd name="adj3" fmla="val 25000"/>
              <a:gd name="adj4" fmla="val 72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effectLst>
                  <a:outerShdw blurRad="38100" dist="38100" dir="2700000" algn="tl">
                    <a:srgbClr val="000000">
                      <a:alpha val="43137"/>
                    </a:srgbClr>
                  </a:outerShdw>
                </a:effectLst>
              </a:rPr>
              <a:t>Statistics</a:t>
            </a:r>
            <a:endParaRPr lang="it-IT" sz="2800" dirty="0">
              <a:effectLst>
                <a:outerShdw blurRad="38100" dist="38100" dir="2700000" algn="tl">
                  <a:srgbClr val="000000">
                    <a:alpha val="43137"/>
                  </a:srgbClr>
                </a:outerShdw>
              </a:effectLst>
            </a:endParaRPr>
          </a:p>
        </p:txBody>
      </p:sp>
      <p:sp>
        <p:nvSpPr>
          <p:cNvPr id="6" name="Rounded Rectangle 5"/>
          <p:cNvSpPr/>
          <p:nvPr/>
        </p:nvSpPr>
        <p:spPr>
          <a:xfrm>
            <a:off x="2438400" y="2431677"/>
            <a:ext cx="4343400" cy="1981200"/>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effectLst>
                  <a:outerShdw blurRad="38100" dist="38100" dir="2700000" algn="tl">
                    <a:srgbClr val="000000">
                      <a:alpha val="43137"/>
                    </a:srgbClr>
                  </a:outerShdw>
                </a:effectLst>
              </a:rPr>
              <a:t>Data analytics</a:t>
            </a:r>
            <a:endParaRPr lang="it-IT" sz="5400" dirty="0">
              <a:effectLst>
                <a:outerShdw blurRad="38100" dist="38100" dir="2700000" algn="tl">
                  <a:srgbClr val="000000">
                    <a:alpha val="43137"/>
                  </a:srgbClr>
                </a:outerShdw>
              </a:effectLst>
            </a:endParaRPr>
          </a:p>
        </p:txBody>
      </p:sp>
      <p:sp>
        <p:nvSpPr>
          <p:cNvPr id="10" name="Down Arrow Callout 9"/>
          <p:cNvSpPr/>
          <p:nvPr/>
        </p:nvSpPr>
        <p:spPr>
          <a:xfrm>
            <a:off x="3086100" y="685800"/>
            <a:ext cx="3048000" cy="15240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effectLst>
                  <a:outerShdw blurRad="38100" dist="38100" dir="2700000" algn="tl">
                    <a:srgbClr val="000000">
                      <a:alpha val="43137"/>
                    </a:srgbClr>
                  </a:outerShdw>
                </a:effectLst>
              </a:rPr>
              <a:t>OR/Optimization</a:t>
            </a:r>
            <a:endParaRPr lang="it-IT" sz="2800" dirty="0">
              <a:effectLst>
                <a:outerShdw blurRad="38100" dist="38100" dir="2700000" algn="tl">
                  <a:srgbClr val="000000">
                    <a:alpha val="43137"/>
                  </a:srgbClr>
                </a:outerShdw>
              </a:effectLst>
            </a:endParaRPr>
          </a:p>
        </p:txBody>
      </p:sp>
      <p:sp>
        <p:nvSpPr>
          <p:cNvPr id="12" name="Up Arrow Callout 11"/>
          <p:cNvSpPr/>
          <p:nvPr/>
        </p:nvSpPr>
        <p:spPr>
          <a:xfrm>
            <a:off x="3097306" y="4634753"/>
            <a:ext cx="3025588" cy="146124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Information engineering</a:t>
            </a:r>
            <a:endParaRPr lang="it-IT" sz="2800" dirty="0">
              <a:effectLst>
                <a:outerShdw blurRad="38100" dist="38100" dir="2700000" algn="tl">
                  <a:srgbClr val="000000">
                    <a:alpha val="43137"/>
                  </a:srgbClr>
                </a:outerShdw>
              </a:effectLst>
            </a:endParaRPr>
          </a:p>
        </p:txBody>
      </p:sp>
      <p:sp>
        <p:nvSpPr>
          <p:cNvPr id="13" name="Right Arrow Callout 12"/>
          <p:cNvSpPr/>
          <p:nvPr/>
        </p:nvSpPr>
        <p:spPr>
          <a:xfrm>
            <a:off x="0" y="2545977"/>
            <a:ext cx="2286000" cy="1752600"/>
          </a:xfrm>
          <a:prstGeom prst="rightArrowCallout">
            <a:avLst>
              <a:gd name="adj1" fmla="val 25000"/>
              <a:gd name="adj2" fmla="val 25000"/>
              <a:gd name="adj3" fmla="val 25000"/>
              <a:gd name="adj4" fmla="val 71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effectLst>
                  <a:outerShdw blurRad="38100" dist="38100" dir="2700000" algn="tl">
                    <a:srgbClr val="000000">
                      <a:alpha val="43137"/>
                    </a:srgbClr>
                  </a:outerShdw>
                </a:effectLst>
              </a:rPr>
              <a:t>Computer science</a:t>
            </a:r>
            <a:endParaRPr lang="it-IT"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79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smtClean="0"/>
              <a:t>What is the title of your job?</a:t>
            </a:r>
            <a:endParaRPr lang="en-US" dirty="0"/>
          </a:p>
        </p:txBody>
      </p:sp>
      <p:sp>
        <p:nvSpPr>
          <p:cNvPr id="2" name="Segnaposto numero diapositiva 1"/>
          <p:cNvSpPr>
            <a:spLocks noGrp="1"/>
          </p:cNvSpPr>
          <p:nvPr>
            <p:ph type="sldNum" sz="quarter" idx="12"/>
          </p:nvPr>
        </p:nvSpPr>
        <p:spPr/>
        <p:txBody>
          <a:bodyPr>
            <a:normAutofit fontScale="85000" lnSpcReduction="20000"/>
          </a:bodyPr>
          <a:lstStyle/>
          <a:p>
            <a:fld id="{B6F15528-21DE-4FAA-801E-634DDDAF4B2B}" type="slidenum">
              <a:rPr lang="en-US" smtClean="0"/>
              <a:pPr/>
              <a:t>11</a:t>
            </a:fld>
            <a:endParaRPr lang="en-US"/>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2650"/>
          <a:stretch/>
        </p:blipFill>
        <p:spPr>
          <a:xfrm>
            <a:off x="685800" y="1516698"/>
            <a:ext cx="7127060" cy="5330906"/>
          </a:xfrm>
          <a:prstGeom prst="rect">
            <a:avLst/>
          </a:prstGeom>
        </p:spPr>
      </p:pic>
      <p:grpSp>
        <p:nvGrpSpPr>
          <p:cNvPr id="6" name="Gruppo 5"/>
          <p:cNvGrpSpPr/>
          <p:nvPr/>
        </p:nvGrpSpPr>
        <p:grpSpPr>
          <a:xfrm>
            <a:off x="5898340" y="5029200"/>
            <a:ext cx="3093260" cy="1295400"/>
            <a:chOff x="5212540" y="4572000"/>
            <a:chExt cx="3093260" cy="1295400"/>
          </a:xfrm>
        </p:grpSpPr>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8333" t="29638" r="10834" b="6436"/>
            <a:stretch/>
          </p:blipFill>
          <p:spPr>
            <a:xfrm>
              <a:off x="5212540" y="4572000"/>
              <a:ext cx="3093260" cy="1295400"/>
            </a:xfrm>
            <a:prstGeom prst="rect">
              <a:avLst/>
            </a:prstGeom>
          </p:spPr>
        </p:pic>
        <p:pic>
          <p:nvPicPr>
            <p:cNvPr id="8" name="Immagine 7"/>
            <p:cNvPicPr>
              <a:picLocks noChangeAspect="1"/>
            </p:cNvPicPr>
            <p:nvPr/>
          </p:nvPicPr>
          <p:blipFill rotWithShape="1">
            <a:blip r:embed="rId3">
              <a:extLst>
                <a:ext uri="{28A0092B-C50C-407E-A947-70E740481C1C}">
                  <a14:useLocalDpi xmlns:a14="http://schemas.microsoft.com/office/drawing/2010/main" val="0"/>
                </a:ext>
              </a:extLst>
            </a:blip>
            <a:srcRect l="43288" t="1615" r="47545" b="90516"/>
            <a:stretch/>
          </p:blipFill>
          <p:spPr>
            <a:xfrm>
              <a:off x="7655131" y="4609171"/>
              <a:ext cx="650669" cy="295759"/>
            </a:xfrm>
            <a:prstGeom prst="rect">
              <a:avLst/>
            </a:prstGeom>
          </p:spPr>
        </p:pic>
      </p:grpSp>
    </p:spTree>
    <p:extLst>
      <p:ext uri="{BB962C8B-B14F-4D97-AF65-F5344CB8AC3E}">
        <p14:creationId xmlns:p14="http://schemas.microsoft.com/office/powerpoint/2010/main" val="869246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What is your full-time annual salary?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12</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2769"/>
            <a:ext cx="9144000" cy="5405320"/>
          </a:xfrm>
          <a:prstGeom prst="rect">
            <a:avLst/>
          </a:prstGeom>
        </p:spPr>
      </p:pic>
    </p:spTree>
    <p:extLst>
      <p:ext uri="{BB962C8B-B14F-4D97-AF65-F5344CB8AC3E}">
        <p14:creationId xmlns:p14="http://schemas.microsoft.com/office/powerpoint/2010/main" val="2066998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smtClean="0"/>
              <a:t>What </a:t>
            </a:r>
            <a:r>
              <a:rPr lang="en-US" dirty="0" smtClean="0"/>
              <a:t>barriers are faced at work?</a:t>
            </a:r>
            <a:endParaRPr lang="en-US" dirty="0"/>
          </a:p>
        </p:txBody>
      </p:sp>
      <p:sp>
        <p:nvSpPr>
          <p:cNvPr id="2" name="Segnaposto numero diapositiva 1"/>
          <p:cNvSpPr>
            <a:spLocks noGrp="1"/>
          </p:cNvSpPr>
          <p:nvPr>
            <p:ph type="sldNum" sz="quarter" idx="12"/>
          </p:nvPr>
        </p:nvSpPr>
        <p:spPr/>
        <p:txBody>
          <a:bodyPr>
            <a:normAutofit fontScale="85000" lnSpcReduction="20000"/>
          </a:bodyPr>
          <a:lstStyle/>
          <a:p>
            <a:fld id="{B6F15528-21DE-4FAA-801E-634DDDAF4B2B}" type="slidenum">
              <a:rPr lang="en-US" smtClean="0"/>
              <a:pPr/>
              <a:t>13</a:t>
            </a:fld>
            <a:endParaRPr lang="en-US"/>
          </a:p>
        </p:txBody>
      </p:sp>
      <p:pic>
        <p:nvPicPr>
          <p:cNvPr id="8" name="Immagine 7"/>
          <p:cNvPicPr>
            <a:picLocks noChangeAspect="1"/>
          </p:cNvPicPr>
          <p:nvPr/>
        </p:nvPicPr>
        <p:blipFill rotWithShape="1">
          <a:blip r:embed="rId2">
            <a:extLst>
              <a:ext uri="{28A0092B-C50C-407E-A947-70E740481C1C}">
                <a14:useLocalDpi xmlns:a14="http://schemas.microsoft.com/office/drawing/2010/main" val="0"/>
              </a:ext>
            </a:extLst>
          </a:blip>
          <a:srcRect l="2082" t="28916"/>
          <a:stretch/>
        </p:blipFill>
        <p:spPr>
          <a:xfrm>
            <a:off x="228600" y="1516697"/>
            <a:ext cx="7854538" cy="5341303"/>
          </a:xfrm>
          <a:prstGeom prst="rect">
            <a:avLst/>
          </a:prstGeom>
        </p:spPr>
      </p:pic>
    </p:spTree>
    <p:extLst>
      <p:ext uri="{BB962C8B-B14F-4D97-AF65-F5344CB8AC3E}">
        <p14:creationId xmlns:p14="http://schemas.microsoft.com/office/powerpoint/2010/main" val="1728497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Dirty data: outlier vs noise</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14</a:t>
            </a:fld>
            <a:endParaRPr lang="en-US"/>
          </a:p>
        </p:txBody>
      </p:sp>
      <p:sp>
        <p:nvSpPr>
          <p:cNvPr id="4" name="Segnaposto contenuto 3"/>
          <p:cNvSpPr>
            <a:spLocks noGrp="1"/>
          </p:cNvSpPr>
          <p:nvPr>
            <p:ph sz="quarter" idx="4294967295"/>
          </p:nvPr>
        </p:nvSpPr>
        <p:spPr>
          <a:xfrm>
            <a:off x="0" y="1600200"/>
            <a:ext cx="9144000" cy="4495800"/>
          </a:xfrm>
        </p:spPr>
        <p:txBody>
          <a:bodyPr>
            <a:noAutofit/>
          </a:bodyPr>
          <a:lstStyle/>
          <a:p>
            <a:pPr marL="0" indent="0">
              <a:buNone/>
            </a:pPr>
            <a:r>
              <a:rPr lang="en-US" sz="2200" b="1" dirty="0" smtClean="0">
                <a:latin typeface="Cambria" charset="0"/>
                <a:ea typeface="Cambria" charset="0"/>
                <a:cs typeface="Cambria" charset="0"/>
              </a:rPr>
              <a:t>Example:</a:t>
            </a:r>
            <a:r>
              <a:rPr lang="en-US" sz="2200" dirty="0" smtClean="0">
                <a:latin typeface="Cambria" charset="0"/>
                <a:ea typeface="Cambria" charset="0"/>
                <a:cs typeface="Cambria" charset="0"/>
              </a:rPr>
              <a:t> counting the </a:t>
            </a:r>
            <a:r>
              <a:rPr lang="en-US" sz="2200" b="1" dirty="0" smtClean="0">
                <a:solidFill>
                  <a:srgbClr val="0070C0"/>
                </a:solidFill>
                <a:latin typeface="Cambria" charset="0"/>
                <a:ea typeface="Cambria" charset="0"/>
                <a:cs typeface="Cambria" charset="0"/>
              </a:rPr>
              <a:t>coins</a:t>
            </a:r>
            <a:r>
              <a:rPr lang="en-US" sz="2200" dirty="0" smtClean="0">
                <a:latin typeface="Cambria" charset="0"/>
                <a:ea typeface="Cambria" charset="0"/>
                <a:cs typeface="Cambria" charset="0"/>
              </a:rPr>
              <a:t> and </a:t>
            </a:r>
            <a:r>
              <a:rPr lang="en-US" sz="2200" b="1" dirty="0" smtClean="0">
                <a:solidFill>
                  <a:srgbClr val="0070C0"/>
                </a:solidFill>
                <a:latin typeface="Cambria" charset="0"/>
                <a:ea typeface="Cambria" charset="0"/>
                <a:cs typeface="Cambria" charset="0"/>
              </a:rPr>
              <a:t>bills</a:t>
            </a:r>
            <a:r>
              <a:rPr lang="en-US" sz="2200" dirty="0" smtClean="0">
                <a:latin typeface="Cambria" charset="0"/>
                <a:ea typeface="Cambria" charset="0"/>
                <a:cs typeface="Cambria" charset="0"/>
              </a:rPr>
              <a:t> you have in your pocket.</a:t>
            </a:r>
            <a:br>
              <a:rPr lang="en-US" sz="2200" dirty="0" smtClean="0">
                <a:latin typeface="Cambria" charset="0"/>
                <a:ea typeface="Cambria" charset="0"/>
                <a:cs typeface="Cambria" charset="0"/>
              </a:rPr>
            </a:br>
            <a:r>
              <a:rPr lang="en-US" sz="2200" b="1" dirty="0" smtClean="0">
                <a:latin typeface="Cambria" charset="0"/>
                <a:ea typeface="Cambria" charset="0"/>
                <a:cs typeface="Cambria" charset="0"/>
              </a:rPr>
              <a:t>Outlier</a:t>
            </a:r>
            <a:r>
              <a:rPr lang="en-US" sz="2200" dirty="0" smtClean="0">
                <a:latin typeface="Cambria" charset="0"/>
                <a:ea typeface="Cambria" charset="0"/>
                <a:cs typeface="Cambria" charset="0"/>
              </a:rPr>
              <a:t>: you are enumerating everything you have. You found 3 dimes, 1 quarter and </a:t>
            </a:r>
            <a:r>
              <a:rPr lang="en-US" sz="2200" b="1" dirty="0" smtClean="0">
                <a:solidFill>
                  <a:srgbClr val="0070C0"/>
                </a:solidFill>
                <a:latin typeface="Cambria" charset="0"/>
                <a:ea typeface="Cambria" charset="0"/>
                <a:cs typeface="Cambria" charset="0"/>
              </a:rPr>
              <a:t>wow a 100 USD bill </a:t>
            </a:r>
            <a:r>
              <a:rPr lang="en-US" sz="2200" dirty="0" smtClean="0">
                <a:latin typeface="Cambria" charset="0"/>
                <a:ea typeface="Cambria" charset="0"/>
                <a:cs typeface="Cambria" charset="0"/>
              </a:rPr>
              <a:t>you had put there last time you bought something and totally forgot. The 100 USD bill is an </a:t>
            </a:r>
            <a:r>
              <a:rPr lang="en-US" sz="2200" b="1" dirty="0" smtClean="0">
                <a:solidFill>
                  <a:srgbClr val="0070C0"/>
                </a:solidFill>
                <a:latin typeface="Cambria" charset="0"/>
                <a:ea typeface="Cambria" charset="0"/>
                <a:cs typeface="Cambria" charset="0"/>
              </a:rPr>
              <a:t>outlier</a:t>
            </a:r>
            <a:r>
              <a:rPr lang="en-US" sz="2200" dirty="0" smtClean="0">
                <a:latin typeface="Cambria" charset="0"/>
                <a:ea typeface="Cambria" charset="0"/>
                <a:cs typeface="Cambria" charset="0"/>
              </a:rPr>
              <a:t>, as it's not commonly expected in a pocket.</a:t>
            </a:r>
            <a:br>
              <a:rPr lang="en-US" sz="2200" dirty="0" smtClean="0">
                <a:latin typeface="Cambria" charset="0"/>
                <a:ea typeface="Cambria" charset="0"/>
                <a:cs typeface="Cambria" charset="0"/>
              </a:rPr>
            </a:br>
            <a:r>
              <a:rPr lang="en-US" sz="2200" b="1" dirty="0" smtClean="0">
                <a:latin typeface="Cambria" charset="0"/>
                <a:ea typeface="Cambria" charset="0"/>
                <a:cs typeface="Cambria" charset="0"/>
              </a:rPr>
              <a:t>Noise</a:t>
            </a:r>
            <a:r>
              <a:rPr lang="en-US" sz="2200" dirty="0" smtClean="0">
                <a:latin typeface="Cambria" charset="0"/>
                <a:ea typeface="Cambria" charset="0"/>
                <a:cs typeface="Cambria" charset="0"/>
              </a:rPr>
              <a:t>: you have just come back from that club. You try to find some money to buy something to eat, but you have trouble reading the figures correctly on the coins. You found 3 dimes, 1 quarter and wow a 100 USD bill. But in fact, </a:t>
            </a:r>
            <a:r>
              <a:rPr lang="en-US" sz="2200" b="1" dirty="0" smtClean="0">
                <a:solidFill>
                  <a:srgbClr val="0070C0"/>
                </a:solidFill>
                <a:latin typeface="Cambria" charset="0"/>
                <a:ea typeface="Cambria" charset="0"/>
                <a:cs typeface="Cambria" charset="0"/>
              </a:rPr>
              <a:t>you have mistaken the quarter for a dime</a:t>
            </a:r>
            <a:r>
              <a:rPr lang="en-US" sz="2200" dirty="0" smtClean="0">
                <a:latin typeface="Cambria" charset="0"/>
                <a:ea typeface="Cambria" charset="0"/>
                <a:cs typeface="Cambria" charset="0"/>
              </a:rPr>
              <a:t>: this mistake introduces </a:t>
            </a:r>
            <a:r>
              <a:rPr lang="en-US" sz="2200" b="1" dirty="0" smtClean="0">
                <a:solidFill>
                  <a:srgbClr val="0070C0"/>
                </a:solidFill>
                <a:latin typeface="Cambria" charset="0"/>
                <a:ea typeface="Cambria" charset="0"/>
                <a:cs typeface="Cambria" charset="0"/>
              </a:rPr>
              <a:t>noise in the data </a:t>
            </a:r>
            <a:r>
              <a:rPr lang="en-US" sz="2200" dirty="0" smtClean="0">
                <a:latin typeface="Cambria" charset="0"/>
                <a:ea typeface="Cambria" charset="0"/>
                <a:cs typeface="Cambria" charset="0"/>
              </a:rPr>
              <a:t>you have access to.</a:t>
            </a:r>
            <a:br>
              <a:rPr lang="en-US" sz="2200" dirty="0" smtClean="0">
                <a:latin typeface="Cambria" charset="0"/>
                <a:ea typeface="Cambria" charset="0"/>
                <a:cs typeface="Cambria" charset="0"/>
              </a:rPr>
            </a:br>
            <a:r>
              <a:rPr lang="en-US" sz="2200" dirty="0" smtClean="0">
                <a:latin typeface="Cambria" charset="0"/>
                <a:ea typeface="Cambria" charset="0"/>
                <a:cs typeface="Cambria" charset="0"/>
              </a:rPr>
              <a:t>To put it otherwise,</a:t>
            </a:r>
          </a:p>
          <a:p>
            <a:pPr marL="0" indent="0">
              <a:buNone/>
            </a:pPr>
            <a:r>
              <a:rPr lang="en-US" sz="2800" b="1" dirty="0" smtClean="0">
                <a:latin typeface="Cambria" charset="0"/>
                <a:ea typeface="Cambria" charset="0"/>
                <a:cs typeface="Cambria" charset="0"/>
              </a:rPr>
              <a:t>		        data = true signal + noise</a:t>
            </a:r>
            <a:r>
              <a:rPr lang="en-US" sz="2200" dirty="0" smtClean="0">
                <a:latin typeface="Cambria" charset="0"/>
                <a:ea typeface="Cambria" charset="0"/>
                <a:cs typeface="Cambria" charset="0"/>
              </a:rPr>
              <a:t> </a:t>
            </a:r>
            <a:br>
              <a:rPr lang="en-US" sz="2200" dirty="0" smtClean="0">
                <a:latin typeface="Cambria" charset="0"/>
                <a:ea typeface="Cambria" charset="0"/>
                <a:cs typeface="Cambria" charset="0"/>
              </a:rPr>
            </a:br>
            <a:endParaRPr lang="en-US" sz="2200" dirty="0">
              <a:latin typeface="Cambria" charset="0"/>
              <a:ea typeface="Cambria" charset="0"/>
              <a:cs typeface="Cambria" charset="0"/>
            </a:endParaRPr>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b="16237"/>
          <a:stretch/>
        </p:blipFill>
        <p:spPr>
          <a:xfrm>
            <a:off x="38100" y="6248400"/>
            <a:ext cx="3165764" cy="609600"/>
          </a:xfrm>
          <a:prstGeom prst="rect">
            <a:avLst/>
          </a:prstGeom>
        </p:spPr>
      </p:pic>
      <p:sp>
        <p:nvSpPr>
          <p:cNvPr id="8" name="Rettangolo 7"/>
          <p:cNvSpPr/>
          <p:nvPr/>
        </p:nvSpPr>
        <p:spPr>
          <a:xfrm>
            <a:off x="2324100" y="5334000"/>
            <a:ext cx="45339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451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9" name="Picture 1" descr="C:\Users\utente\Documents\Lavori\Seminari\2010\2010 06 Toronto CRHE\clock.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048000" y="2863062"/>
            <a:ext cx="6095810" cy="3994937"/>
          </a:xfrm>
          <a:prstGeom prst="rect">
            <a:avLst/>
          </a:prstGeom>
          <a:noFill/>
        </p:spPr>
      </p:pic>
      <p:sp>
        <p:nvSpPr>
          <p:cNvPr id="2" name="Title 1"/>
          <p:cNvSpPr>
            <a:spLocks noGrp="1"/>
          </p:cNvSpPr>
          <p:nvPr>
            <p:ph type="title"/>
          </p:nvPr>
        </p:nvSpPr>
        <p:spPr/>
        <p:txBody>
          <a:bodyPr/>
          <a:lstStyle/>
          <a:p>
            <a:r>
              <a:rPr lang="en-US" dirty="0" smtClean="0"/>
              <a:t>Outline</a:t>
            </a:r>
            <a:endParaRPr lang="it-IT"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15</a:t>
            </a:fld>
            <a:endParaRPr lang="en-US"/>
          </a:p>
        </p:txBody>
      </p:sp>
      <p:sp>
        <p:nvSpPr>
          <p:cNvPr id="3" name="Content Placeholder 2"/>
          <p:cNvSpPr>
            <a:spLocks noGrp="1"/>
          </p:cNvSpPr>
          <p:nvPr>
            <p:ph sz="quarter" idx="1"/>
          </p:nvPr>
        </p:nvSpPr>
        <p:spPr/>
        <p:txBody>
          <a:bodyPr/>
          <a:lstStyle/>
          <a:p>
            <a:r>
              <a:rPr lang="en-US" dirty="0" smtClean="0"/>
              <a:t>Introduction/definition</a:t>
            </a:r>
          </a:p>
          <a:p>
            <a:r>
              <a:rPr lang="en-US" dirty="0" smtClean="0"/>
              <a:t>Supervised learning</a:t>
            </a:r>
          </a:p>
          <a:p>
            <a:r>
              <a:rPr lang="en-US" dirty="0" smtClean="0"/>
              <a:t>Feature selection</a:t>
            </a:r>
          </a:p>
          <a:p>
            <a:r>
              <a:rPr lang="en-US" dirty="0" smtClean="0"/>
              <a:t>How to make money with DA</a:t>
            </a:r>
          </a:p>
          <a:p>
            <a:r>
              <a:rPr lang="en-US" dirty="0" smtClean="0"/>
              <a:t>Clustering</a:t>
            </a:r>
          </a:p>
        </p:txBody>
      </p:sp>
      <p:sp>
        <p:nvSpPr>
          <p:cNvPr id="6" name="Rettangolo 5"/>
          <p:cNvSpPr/>
          <p:nvPr/>
        </p:nvSpPr>
        <p:spPr>
          <a:xfrm>
            <a:off x="0" y="2209800"/>
            <a:ext cx="6553200" cy="1752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Definition: </a:t>
            </a:r>
            <a:r>
              <a:rPr lang="en-US" dirty="0" smtClean="0">
                <a:solidFill>
                  <a:srgbClr val="FF0000"/>
                </a:solidFill>
              </a:rPr>
              <a:t>Robust</a:t>
            </a:r>
            <a:r>
              <a:rPr lang="en-US" dirty="0" smtClean="0"/>
              <a:t> Data Analytics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16</a:t>
            </a:fld>
            <a:endParaRPr lang="en-US"/>
          </a:p>
        </p:txBody>
      </p:sp>
      <p:sp>
        <p:nvSpPr>
          <p:cNvPr id="4" name="Segnaposto contenuto 3"/>
          <p:cNvSpPr>
            <a:spLocks noGrp="1"/>
          </p:cNvSpPr>
          <p:nvPr>
            <p:ph sz="quarter" idx="1"/>
          </p:nvPr>
        </p:nvSpPr>
        <p:spPr/>
        <p:txBody>
          <a:bodyPr>
            <a:normAutofit fontScale="92500"/>
          </a:bodyPr>
          <a:lstStyle/>
          <a:p>
            <a:r>
              <a:rPr lang="en-US" sz="3200" i="1" dirty="0" smtClean="0">
                <a:solidFill>
                  <a:srgbClr val="FF0000"/>
                </a:solidFill>
              </a:rPr>
              <a:t>Robust</a:t>
            </a:r>
            <a:r>
              <a:rPr lang="en-US" sz="3200" i="1" dirty="0" smtClean="0">
                <a:solidFill>
                  <a:srgbClr val="1A3B88"/>
                </a:solidFill>
              </a:rPr>
              <a:t> Data Analytics </a:t>
            </a:r>
            <a:r>
              <a:rPr lang="en-US" i="1" dirty="0" smtClean="0"/>
              <a:t>is </a:t>
            </a:r>
            <a:r>
              <a:rPr lang="en-US" i="1" dirty="0"/>
              <a:t>the process </a:t>
            </a:r>
            <a:r>
              <a:rPr lang="en-US" i="1" dirty="0" smtClean="0"/>
              <a:t>to </a:t>
            </a:r>
            <a:r>
              <a:rPr lang="en-US" sz="3200" i="1" dirty="0" smtClean="0">
                <a:solidFill>
                  <a:srgbClr val="1A3B88"/>
                </a:solidFill>
              </a:rPr>
              <a:t>acquire knowledge from </a:t>
            </a:r>
            <a:r>
              <a:rPr lang="en-US" sz="3200" i="1" dirty="0">
                <a:solidFill>
                  <a:srgbClr val="1A3B88"/>
                </a:solidFill>
              </a:rPr>
              <a:t>the information </a:t>
            </a:r>
            <a:r>
              <a:rPr lang="en-US" sz="3200" i="1" dirty="0" smtClean="0">
                <a:solidFill>
                  <a:srgbClr val="1A3B88"/>
                </a:solidFill>
              </a:rPr>
              <a:t>contained in </a:t>
            </a:r>
            <a:r>
              <a:rPr lang="en-US" sz="3200" i="1" dirty="0" smtClean="0">
                <a:solidFill>
                  <a:srgbClr val="FF0000"/>
                </a:solidFill>
              </a:rPr>
              <a:t>noisy </a:t>
            </a:r>
            <a:r>
              <a:rPr lang="en-US" sz="3200" i="1" dirty="0" smtClean="0">
                <a:solidFill>
                  <a:srgbClr val="1A3B88"/>
                </a:solidFill>
              </a:rPr>
              <a:t>data</a:t>
            </a:r>
            <a:r>
              <a:rPr lang="en-US" i="1" dirty="0" smtClean="0"/>
              <a:t>, with </a:t>
            </a:r>
            <a:r>
              <a:rPr lang="en-US" i="1" dirty="0"/>
              <a:t>the aid of specialized </a:t>
            </a:r>
            <a:r>
              <a:rPr lang="en-US" i="1" dirty="0" smtClean="0"/>
              <a:t>algorithms, methods </a:t>
            </a:r>
            <a:r>
              <a:rPr lang="en-US" i="1" dirty="0"/>
              <a:t>and software. </a:t>
            </a:r>
            <a:endParaRPr lang="en-US" i="1" dirty="0" smtClean="0"/>
          </a:p>
          <a:p>
            <a:r>
              <a:rPr lang="en-US" dirty="0" smtClean="0"/>
              <a:t>It </a:t>
            </a:r>
            <a:r>
              <a:rPr lang="en-US" sz="3200" dirty="0" smtClean="0">
                <a:solidFill>
                  <a:srgbClr val="FF0000"/>
                </a:solidFill>
              </a:rPr>
              <a:t>will be needed</a:t>
            </a:r>
            <a:r>
              <a:rPr lang="en-US" sz="3200" dirty="0" smtClean="0"/>
              <a:t> </a:t>
            </a:r>
            <a:r>
              <a:rPr lang="en-US" dirty="0"/>
              <a:t>in </a:t>
            </a:r>
            <a:r>
              <a:rPr lang="en-US" dirty="0" smtClean="0"/>
              <a:t>industries </a:t>
            </a:r>
            <a:r>
              <a:rPr lang="en-US" dirty="0"/>
              <a:t>to </a:t>
            </a:r>
            <a:r>
              <a:rPr lang="en-US" dirty="0" smtClean="0"/>
              <a:t>make </a:t>
            </a:r>
            <a:r>
              <a:rPr lang="en-US" sz="3200" dirty="0" smtClean="0">
                <a:solidFill>
                  <a:srgbClr val="1A3B88"/>
                </a:solidFill>
              </a:rPr>
              <a:t>informed </a:t>
            </a:r>
            <a:r>
              <a:rPr lang="en-US" sz="3200" dirty="0">
                <a:solidFill>
                  <a:srgbClr val="1A3B88"/>
                </a:solidFill>
              </a:rPr>
              <a:t>business decisions</a:t>
            </a:r>
            <a:r>
              <a:rPr lang="en-US" dirty="0"/>
              <a:t> and by scientists </a:t>
            </a:r>
            <a:r>
              <a:rPr lang="en-US" dirty="0" smtClean="0"/>
              <a:t>to </a:t>
            </a:r>
            <a:r>
              <a:rPr lang="en-US" dirty="0"/>
              <a:t>verify </a:t>
            </a:r>
            <a:r>
              <a:rPr lang="en-US" dirty="0" smtClean="0"/>
              <a:t>(or disprove) </a:t>
            </a:r>
            <a:r>
              <a:rPr lang="en-US" dirty="0"/>
              <a:t>scientific </a:t>
            </a:r>
            <a:r>
              <a:rPr lang="en-US" dirty="0" smtClean="0"/>
              <a:t>theories </a:t>
            </a:r>
            <a:r>
              <a:rPr lang="en-US" dirty="0"/>
              <a:t>and hypotheses</a:t>
            </a:r>
            <a:r>
              <a:rPr lang="en-US" dirty="0" smtClean="0"/>
              <a:t>.</a:t>
            </a:r>
          </a:p>
          <a:p>
            <a:r>
              <a:rPr lang="en-US" dirty="0" smtClean="0"/>
              <a:t>Its use in public bodies </a:t>
            </a:r>
            <a:r>
              <a:rPr lang="en-US" sz="3200" dirty="0" smtClean="0">
                <a:solidFill>
                  <a:srgbClr val="FF0000"/>
                </a:solidFill>
              </a:rPr>
              <a:t>can</a:t>
            </a:r>
            <a:r>
              <a:rPr lang="en-US" sz="3200" dirty="0" smtClean="0"/>
              <a:t> </a:t>
            </a:r>
            <a:r>
              <a:rPr lang="en-US" sz="3200" dirty="0" smtClean="0">
                <a:solidFill>
                  <a:srgbClr val="1A3B88"/>
                </a:solidFill>
              </a:rPr>
              <a:t>enhance</a:t>
            </a:r>
            <a:r>
              <a:rPr lang="en-US" sz="3200" dirty="0" smtClean="0"/>
              <a:t> </a:t>
            </a:r>
            <a:r>
              <a:rPr lang="en-US" dirty="0" smtClean="0"/>
              <a:t>efficiency and efficacy of </a:t>
            </a:r>
            <a:r>
              <a:rPr lang="en-US" sz="3200" dirty="0" smtClean="0">
                <a:solidFill>
                  <a:srgbClr val="1A3B88"/>
                </a:solidFill>
              </a:rPr>
              <a:t>administrative</a:t>
            </a:r>
            <a:r>
              <a:rPr lang="en-US" dirty="0" smtClean="0"/>
              <a:t> and </a:t>
            </a:r>
            <a:r>
              <a:rPr lang="en-US" sz="3200" dirty="0" smtClean="0">
                <a:solidFill>
                  <a:srgbClr val="1A3B88"/>
                </a:solidFill>
              </a:rPr>
              <a:t>economic</a:t>
            </a:r>
            <a:r>
              <a:rPr lang="en-US" dirty="0" smtClean="0"/>
              <a:t> </a:t>
            </a:r>
            <a:r>
              <a:rPr lang="en-US" sz="3200" dirty="0" smtClean="0">
                <a:solidFill>
                  <a:srgbClr val="1A3B88"/>
                </a:solidFill>
              </a:rPr>
              <a:t>initiatives.</a:t>
            </a:r>
            <a:r>
              <a:rPr lang="en-US" dirty="0" smtClean="0"/>
              <a:t> </a:t>
            </a:r>
            <a:endParaRPr lang="en-US" dirty="0"/>
          </a:p>
        </p:txBody>
      </p:sp>
    </p:spTree>
    <p:extLst>
      <p:ext uri="{BB962C8B-B14F-4D97-AF65-F5344CB8AC3E}">
        <p14:creationId xmlns:p14="http://schemas.microsoft.com/office/powerpoint/2010/main" val="1226994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Robustness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17</a:t>
            </a:fld>
            <a:endParaRPr lang="en-US"/>
          </a:p>
        </p:txBody>
      </p:sp>
      <p:sp>
        <p:nvSpPr>
          <p:cNvPr id="4" name="Segnaposto contenuto 3"/>
          <p:cNvSpPr>
            <a:spLocks noGrp="1"/>
          </p:cNvSpPr>
          <p:nvPr>
            <p:ph sz="quarter" idx="1"/>
          </p:nvPr>
        </p:nvSpPr>
        <p:spPr/>
        <p:txBody>
          <a:bodyPr>
            <a:normAutofit/>
          </a:bodyPr>
          <a:lstStyle/>
          <a:p>
            <a:r>
              <a:rPr lang="en-US" dirty="0"/>
              <a:t>The term </a:t>
            </a:r>
            <a:r>
              <a:rPr lang="en-US" i="1" dirty="0"/>
              <a:t>robust</a:t>
            </a:r>
            <a:r>
              <a:rPr lang="en-US" dirty="0"/>
              <a:t> has been use for many purposes:</a:t>
            </a:r>
          </a:p>
          <a:p>
            <a:pPr lvl="1"/>
            <a:r>
              <a:rPr lang="en-US" b="1" dirty="0" smtClean="0"/>
              <a:t>Robust </a:t>
            </a:r>
            <a:r>
              <a:rPr lang="en-US" b="1" dirty="0"/>
              <a:t>Statistics</a:t>
            </a:r>
            <a:r>
              <a:rPr lang="en-US" dirty="0"/>
              <a:t>: Statistics that work even if some </a:t>
            </a:r>
            <a:r>
              <a:rPr lang="en-US" dirty="0" smtClean="0"/>
              <a:t>distribution assumptions </a:t>
            </a:r>
            <a:r>
              <a:rPr lang="en-US" dirty="0"/>
              <a:t>are slightly violated</a:t>
            </a:r>
          </a:p>
          <a:p>
            <a:pPr lvl="1"/>
            <a:r>
              <a:rPr lang="en-US" b="1" dirty="0"/>
              <a:t>Robust Optimization</a:t>
            </a:r>
            <a:r>
              <a:rPr lang="en-US" dirty="0"/>
              <a:t>: Find the optimal solution for all the </a:t>
            </a:r>
            <a:r>
              <a:rPr lang="en-US" dirty="0" smtClean="0"/>
              <a:t>possible realizations </a:t>
            </a:r>
            <a:r>
              <a:rPr lang="en-US" dirty="0"/>
              <a:t>of the dataset (existence of outliers)</a:t>
            </a:r>
          </a:p>
          <a:p>
            <a:r>
              <a:rPr lang="en-US" dirty="0"/>
              <a:t>Sometimes </a:t>
            </a:r>
            <a:r>
              <a:rPr lang="en-US" dirty="0" smtClean="0"/>
              <a:t>“robust” is used in a </a:t>
            </a:r>
            <a:r>
              <a:rPr lang="en-US" dirty="0"/>
              <a:t>totally </a:t>
            </a:r>
            <a:r>
              <a:rPr lang="en-US" dirty="0" smtClean="0"/>
              <a:t>different way!!!</a:t>
            </a:r>
            <a:endParaRPr lang="en-US" dirty="0"/>
          </a:p>
        </p:txBody>
      </p:sp>
    </p:spTree>
    <p:extLst>
      <p:ext uri="{BB962C8B-B14F-4D97-AF65-F5344CB8AC3E}">
        <p14:creationId xmlns:p14="http://schemas.microsoft.com/office/powerpoint/2010/main" val="1411660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 data analytics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18</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t="2722" b="3378"/>
          <a:stretch/>
        </p:blipFill>
        <p:spPr>
          <a:xfrm>
            <a:off x="0" y="1524000"/>
            <a:ext cx="9144000" cy="5257801"/>
          </a:xfrm>
          <a:prstGeom prst="rect">
            <a:avLst/>
          </a:prstGeom>
        </p:spPr>
      </p:pic>
    </p:spTree>
    <p:extLst>
      <p:ext uri="{BB962C8B-B14F-4D97-AF65-F5344CB8AC3E}">
        <p14:creationId xmlns:p14="http://schemas.microsoft.com/office/powerpoint/2010/main" val="572526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 data analytics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19</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0377"/>
            <a:ext cx="9144000" cy="3311223"/>
          </a:xfrm>
          <a:prstGeom prst="rect">
            <a:avLst/>
          </a:prstGeom>
        </p:spPr>
      </p:pic>
      <p:sp>
        <p:nvSpPr>
          <p:cNvPr id="5" name="Rettangolo 4"/>
          <p:cNvSpPr/>
          <p:nvPr/>
        </p:nvSpPr>
        <p:spPr>
          <a:xfrm>
            <a:off x="292100" y="6096000"/>
            <a:ext cx="3058401" cy="369332"/>
          </a:xfrm>
          <a:prstGeom prst="rect">
            <a:avLst/>
          </a:prstGeom>
        </p:spPr>
        <p:txBody>
          <a:bodyPr wrap="none">
            <a:spAutoFit/>
          </a:bodyPr>
          <a:lstStyle/>
          <a:p>
            <a:r>
              <a:rPr lang="en-US" dirty="0"/>
              <a:t>https://</a:t>
            </a:r>
            <a:r>
              <a:rPr lang="en-US" dirty="0" err="1"/>
              <a:t>copehealthsolutions.com</a:t>
            </a:r>
            <a:endParaRPr lang="en-US" dirty="0"/>
          </a:p>
        </p:txBody>
      </p:sp>
    </p:spTree>
    <p:extLst>
      <p:ext uri="{BB962C8B-B14F-4D97-AF65-F5344CB8AC3E}">
        <p14:creationId xmlns:p14="http://schemas.microsoft.com/office/powerpoint/2010/main" val="297955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l="11730" t="3208" r="3074" b="2524"/>
          <a:stretch/>
        </p:blipFill>
        <p:spPr>
          <a:xfrm>
            <a:off x="6019800" y="3276600"/>
            <a:ext cx="3008544" cy="3436059"/>
          </a:xfrm>
          <a:prstGeom prst="rect">
            <a:avLst/>
          </a:prstGeom>
          <a:effectLst>
            <a:outerShdw blurRad="50800" dist="38100" dir="8100000" algn="tr" rotWithShape="0">
              <a:prstClr val="black">
                <a:alpha val="40000"/>
              </a:prstClr>
            </a:outerShdw>
          </a:effectLst>
        </p:spPr>
      </p:pic>
      <p:sp>
        <p:nvSpPr>
          <p:cNvPr id="2" name="Titolo 1"/>
          <p:cNvSpPr>
            <a:spLocks noGrp="1"/>
          </p:cNvSpPr>
          <p:nvPr>
            <p:ph type="title"/>
          </p:nvPr>
        </p:nvSpPr>
        <p:spPr/>
        <p:txBody>
          <a:bodyPr>
            <a:normAutofit/>
          </a:bodyPr>
          <a:lstStyle/>
          <a:p>
            <a:r>
              <a:rPr lang="en-US" dirty="0" smtClean="0"/>
              <a:t>ICAR-CNR</a:t>
            </a:r>
            <a:endParaRPr lang="en-US" dirty="0"/>
          </a:p>
        </p:txBody>
      </p:sp>
      <p:sp>
        <p:nvSpPr>
          <p:cNvPr id="3" name="Segnaposto contenuto 2"/>
          <p:cNvSpPr>
            <a:spLocks noGrp="1"/>
          </p:cNvSpPr>
          <p:nvPr>
            <p:ph idx="1"/>
          </p:nvPr>
        </p:nvSpPr>
        <p:spPr>
          <a:xfrm>
            <a:off x="457200" y="1500174"/>
            <a:ext cx="8363272" cy="4857784"/>
          </a:xfrm>
        </p:spPr>
        <p:txBody>
          <a:bodyPr>
            <a:normAutofit/>
          </a:bodyPr>
          <a:lstStyle/>
          <a:p>
            <a:pPr>
              <a:lnSpc>
                <a:spcPct val="90000"/>
              </a:lnSpc>
            </a:pPr>
            <a:r>
              <a:rPr lang="en-US" sz="2800" dirty="0" smtClean="0"/>
              <a:t>National Research Council of Italy</a:t>
            </a:r>
          </a:p>
          <a:p>
            <a:pPr lvl="1">
              <a:lnSpc>
                <a:spcPct val="90000"/>
              </a:lnSpc>
            </a:pPr>
            <a:r>
              <a:rPr lang="en-US" sz="2400" dirty="0" smtClean="0"/>
              <a:t>7000 scientists, &gt; 100 Institutes</a:t>
            </a:r>
          </a:p>
          <a:p>
            <a:pPr>
              <a:lnSpc>
                <a:spcPct val="90000"/>
              </a:lnSpc>
            </a:pPr>
            <a:r>
              <a:rPr lang="en-US" sz="2800" dirty="0" smtClean="0"/>
              <a:t>High Performance Computing and Networking Institute</a:t>
            </a:r>
          </a:p>
          <a:p>
            <a:pPr lvl="1">
              <a:lnSpc>
                <a:spcPct val="90000"/>
              </a:lnSpc>
            </a:pPr>
            <a:r>
              <a:rPr lang="en-US" sz="2400" dirty="0" smtClean="0"/>
              <a:t>Three branches: Naples, Cosenza and Palermo</a:t>
            </a:r>
          </a:p>
          <a:p>
            <a:pPr lvl="1">
              <a:lnSpc>
                <a:spcPct val="90000"/>
              </a:lnSpc>
            </a:pPr>
            <a:r>
              <a:rPr lang="en-US" sz="2400" dirty="0" smtClean="0"/>
              <a:t>70 scientists (~140 persons involved)</a:t>
            </a:r>
          </a:p>
          <a:p>
            <a:pPr>
              <a:lnSpc>
                <a:spcPct val="90000"/>
              </a:lnSpc>
            </a:pPr>
            <a:r>
              <a:rPr lang="en-US" sz="2700" dirty="0" smtClean="0"/>
              <a:t>Computational &amp; </a:t>
            </a:r>
            <a:r>
              <a:rPr lang="en-US" sz="2700" dirty="0"/>
              <a:t>Data Science </a:t>
            </a:r>
            <a:r>
              <a:rPr lang="en-US" sz="2700" dirty="0" smtClean="0"/>
              <a:t/>
            </a:r>
            <a:br>
              <a:rPr lang="en-US" sz="2700" dirty="0" smtClean="0"/>
            </a:br>
            <a:r>
              <a:rPr lang="en-US" sz="2700" dirty="0" smtClean="0"/>
              <a:t>Laboratory </a:t>
            </a:r>
          </a:p>
          <a:p>
            <a:pPr lvl="1">
              <a:lnSpc>
                <a:spcPct val="90000"/>
              </a:lnSpc>
            </a:pPr>
            <a:r>
              <a:rPr lang="en-US" sz="2400" dirty="0" smtClean="0"/>
              <a:t>7 </a:t>
            </a:r>
            <a:r>
              <a:rPr lang="en-US" sz="2400" dirty="0" smtClean="0"/>
              <a:t>staff scientists </a:t>
            </a:r>
            <a:r>
              <a:rPr lang="en-US" sz="2400" dirty="0" smtClean="0"/>
              <a:t>(~14 persons involved)</a:t>
            </a:r>
          </a:p>
        </p:txBody>
      </p:sp>
      <p:sp>
        <p:nvSpPr>
          <p:cNvPr id="4" name="Segnaposto numero diapositiva 3"/>
          <p:cNvSpPr>
            <a:spLocks noGrp="1"/>
          </p:cNvSpPr>
          <p:nvPr>
            <p:ph type="sldNum" sz="quarter" idx="12"/>
          </p:nvPr>
        </p:nvSpPr>
        <p:spPr/>
        <p:txBody>
          <a:bodyPr>
            <a:normAutofit fontScale="85000" lnSpcReduction="20000"/>
          </a:bodyPr>
          <a:lstStyle/>
          <a:p>
            <a:pPr>
              <a:defRPr/>
            </a:pPr>
            <a:fld id="{161CD493-9154-42FB-8F0B-ED1AF52F247B}" type="slidenum">
              <a:rPr lang="it-IT" smtClean="0"/>
              <a:pPr>
                <a:defRPr/>
              </a:pPr>
              <a:t>2</a:t>
            </a:fld>
            <a:endParaRPr lang="it-IT"/>
          </a:p>
        </p:txBody>
      </p:sp>
    </p:spTree>
    <p:extLst>
      <p:ext uri="{BB962C8B-B14F-4D97-AF65-F5344CB8AC3E}">
        <p14:creationId xmlns:p14="http://schemas.microsoft.com/office/powerpoint/2010/main" val="1811703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 data analytics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20</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089528"/>
          </a:xfrm>
          <a:prstGeom prst="rect">
            <a:avLst/>
          </a:prstGeom>
        </p:spPr>
      </p:pic>
      <p:sp>
        <p:nvSpPr>
          <p:cNvPr id="5" name="Rettangolo 4"/>
          <p:cNvSpPr/>
          <p:nvPr/>
        </p:nvSpPr>
        <p:spPr>
          <a:xfrm>
            <a:off x="292100" y="6096000"/>
            <a:ext cx="3058401" cy="369332"/>
          </a:xfrm>
          <a:prstGeom prst="rect">
            <a:avLst/>
          </a:prstGeom>
        </p:spPr>
        <p:txBody>
          <a:bodyPr wrap="none">
            <a:spAutoFit/>
          </a:bodyPr>
          <a:lstStyle/>
          <a:p>
            <a:r>
              <a:rPr lang="en-US" dirty="0"/>
              <a:t>https://</a:t>
            </a:r>
            <a:r>
              <a:rPr lang="en-US" dirty="0" err="1"/>
              <a:t>copehealthsolutions.com</a:t>
            </a:r>
            <a:endParaRPr lang="en-US" dirty="0"/>
          </a:p>
        </p:txBody>
      </p:sp>
    </p:spTree>
    <p:extLst>
      <p:ext uri="{BB962C8B-B14F-4D97-AF65-F5344CB8AC3E}">
        <p14:creationId xmlns:p14="http://schemas.microsoft.com/office/powerpoint/2010/main" val="265350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 statistics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21</a:t>
            </a:fld>
            <a:endParaRPr lang="en-US"/>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524000"/>
            <a:ext cx="7098792" cy="5334000"/>
          </a:xfrm>
          <a:prstGeom prst="rect">
            <a:avLst/>
          </a:prstGeom>
        </p:spPr>
      </p:pic>
    </p:spTree>
    <p:extLst>
      <p:ext uri="{BB962C8B-B14F-4D97-AF65-F5344CB8AC3E}">
        <p14:creationId xmlns:p14="http://schemas.microsoft.com/office/powerpoint/2010/main" val="751640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Handling uncertainty: example</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22</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t="5747"/>
          <a:stretch/>
        </p:blipFill>
        <p:spPr>
          <a:xfrm>
            <a:off x="0" y="1516698"/>
            <a:ext cx="9144000" cy="5341302"/>
          </a:xfrm>
          <a:prstGeom prst="rect">
            <a:avLst/>
          </a:prstGeom>
        </p:spPr>
      </p:pic>
    </p:spTree>
    <p:extLst>
      <p:ext uri="{BB962C8B-B14F-4D97-AF65-F5344CB8AC3E}">
        <p14:creationId xmlns:p14="http://schemas.microsoft.com/office/powerpoint/2010/main" val="485755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Linear Least Square</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23</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t="11659" b="10964"/>
          <a:stretch/>
        </p:blipFill>
        <p:spPr>
          <a:xfrm>
            <a:off x="0" y="1524000"/>
            <a:ext cx="9144000" cy="4503102"/>
          </a:xfrm>
          <a:prstGeom prst="rect">
            <a:avLst/>
          </a:prstGeom>
        </p:spPr>
      </p:pic>
    </p:spTree>
    <p:extLst>
      <p:ext uri="{BB962C8B-B14F-4D97-AF65-F5344CB8AC3E}">
        <p14:creationId xmlns:p14="http://schemas.microsoft.com/office/powerpoint/2010/main" val="828179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Geometrical interpretation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pic>
        <p:nvPicPr>
          <p:cNvPr id="7" name="Immagine 6"/>
          <p:cNvPicPr>
            <a:picLocks noChangeAspect="1"/>
          </p:cNvPicPr>
          <p:nvPr/>
        </p:nvPicPr>
        <p:blipFill rotWithShape="1">
          <a:blip r:embed="rId2">
            <a:extLst>
              <a:ext uri="{28A0092B-C50C-407E-A947-70E740481C1C}">
                <a14:useLocalDpi xmlns:a14="http://schemas.microsoft.com/office/drawing/2010/main" val="0"/>
              </a:ext>
            </a:extLst>
          </a:blip>
          <a:srcRect t="26513" b="30131"/>
          <a:stretch/>
        </p:blipFill>
        <p:spPr>
          <a:xfrm>
            <a:off x="0" y="1516698"/>
            <a:ext cx="9144000" cy="2521902"/>
          </a:xfrm>
          <a:prstGeom prst="rect">
            <a:avLst/>
          </a:prstGeom>
        </p:spPr>
      </p:pic>
    </p:spTree>
    <p:extLst>
      <p:ext uri="{BB962C8B-B14F-4D97-AF65-F5344CB8AC3E}">
        <p14:creationId xmlns:p14="http://schemas.microsoft.com/office/powerpoint/2010/main" val="1486854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Graphical interpretation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25</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0"/>
            <a:ext cx="8528983" cy="5334000"/>
          </a:xfrm>
          <a:prstGeom prst="rect">
            <a:avLst/>
          </a:prstGeom>
        </p:spPr>
      </p:pic>
    </p:spTree>
    <p:extLst>
      <p:ext uri="{BB962C8B-B14F-4D97-AF65-F5344CB8AC3E}">
        <p14:creationId xmlns:p14="http://schemas.microsoft.com/office/powerpoint/2010/main" val="1560917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LLS solution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26</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5086" b="16958"/>
          <a:stretch/>
        </p:blipFill>
        <p:spPr>
          <a:xfrm>
            <a:off x="0" y="1524000"/>
            <a:ext cx="9144000" cy="3969702"/>
          </a:xfrm>
          <a:prstGeom prst="rect">
            <a:avLst/>
          </a:prstGeom>
        </p:spPr>
      </p:pic>
    </p:spTree>
    <p:extLst>
      <p:ext uri="{BB962C8B-B14F-4D97-AF65-F5344CB8AC3E}">
        <p14:creationId xmlns:p14="http://schemas.microsoft.com/office/powerpoint/2010/main" val="222246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 formulation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27</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5103" b="4590"/>
          <a:stretch/>
        </p:blipFill>
        <p:spPr>
          <a:xfrm>
            <a:off x="0" y="1516698"/>
            <a:ext cx="9144000" cy="5265102"/>
          </a:xfrm>
          <a:prstGeom prst="rect">
            <a:avLst/>
          </a:prstGeom>
        </p:spPr>
      </p:pic>
    </p:spTree>
    <p:extLst>
      <p:ext uri="{BB962C8B-B14F-4D97-AF65-F5344CB8AC3E}">
        <p14:creationId xmlns:p14="http://schemas.microsoft.com/office/powerpoint/2010/main" val="333371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Coupled uncertainty</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28</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29523" b="17958"/>
          <a:stretch/>
        </p:blipFill>
        <p:spPr>
          <a:xfrm>
            <a:off x="0" y="1524000"/>
            <a:ext cx="9144000" cy="2674302"/>
          </a:xfrm>
          <a:prstGeom prst="rect">
            <a:avLst/>
          </a:prstGeom>
        </p:spPr>
      </p:pic>
    </p:spTree>
    <p:extLst>
      <p:ext uri="{BB962C8B-B14F-4D97-AF65-F5344CB8AC3E}">
        <p14:creationId xmlns:p14="http://schemas.microsoft.com/office/powerpoint/2010/main" val="1785425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Coupled uncertainty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29</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7723" b="5813"/>
          <a:stretch/>
        </p:blipFill>
        <p:spPr>
          <a:xfrm>
            <a:off x="0" y="1516698"/>
            <a:ext cx="9144000" cy="5036502"/>
          </a:xfrm>
          <a:prstGeom prst="rect">
            <a:avLst/>
          </a:prstGeom>
        </p:spPr>
      </p:pic>
    </p:spTree>
    <p:extLst>
      <p:ext uri="{BB962C8B-B14F-4D97-AF65-F5344CB8AC3E}">
        <p14:creationId xmlns:p14="http://schemas.microsoft.com/office/powerpoint/2010/main" val="1232818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en-US" dirty="0" smtClean="0"/>
              <a:t/>
            </a:r>
            <a:br>
              <a:rPr lang="en-US" dirty="0" smtClean="0"/>
            </a:br>
            <a:r>
              <a:rPr lang="en-US" dirty="0" smtClean="0"/>
              <a:t>Naples, Italy</a:t>
            </a:r>
            <a:br>
              <a:rPr lang="en-US" dirty="0" smtClean="0"/>
            </a:br>
            <a:endParaRPr lang="en-US" dirty="0"/>
          </a:p>
        </p:txBody>
      </p:sp>
      <p:pic>
        <p:nvPicPr>
          <p:cNvPr id="6" name="Immagine 5" descr="DSCF17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0200"/>
            <a:ext cx="9144000" cy="5153526"/>
          </a:xfrm>
          <a:prstGeom prst="rect">
            <a:avLst/>
          </a:prstGeom>
        </p:spPr>
      </p:pic>
    </p:spTree>
    <p:extLst>
      <p:ext uri="{BB962C8B-B14F-4D97-AF65-F5344CB8AC3E}">
        <p14:creationId xmlns:p14="http://schemas.microsoft.com/office/powerpoint/2010/main" val="405724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Uncoupled </a:t>
            </a:r>
            <a:r>
              <a:rPr lang="en-US" dirty="0"/>
              <a:t>uncertainty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30</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4300" b="10825"/>
          <a:stretch/>
        </p:blipFill>
        <p:spPr>
          <a:xfrm>
            <a:off x="0" y="1516698"/>
            <a:ext cx="9144000" cy="4350702"/>
          </a:xfrm>
          <a:prstGeom prst="rect">
            <a:avLst/>
          </a:prstGeom>
        </p:spPr>
      </p:pic>
    </p:spTree>
    <p:extLst>
      <p:ext uri="{BB962C8B-B14F-4D97-AF65-F5344CB8AC3E}">
        <p14:creationId xmlns:p14="http://schemas.microsoft.com/office/powerpoint/2010/main" val="1056100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Uncoupled uncertainty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31</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14921" b="11763"/>
          <a:stretch/>
        </p:blipFill>
        <p:spPr>
          <a:xfrm>
            <a:off x="0" y="1516698"/>
            <a:ext cx="9144000" cy="4274502"/>
          </a:xfrm>
          <a:prstGeom prst="rect">
            <a:avLst/>
          </a:prstGeom>
        </p:spPr>
      </p:pic>
    </p:spTree>
    <p:extLst>
      <p:ext uri="{BB962C8B-B14F-4D97-AF65-F5344CB8AC3E}">
        <p14:creationId xmlns:p14="http://schemas.microsoft.com/office/powerpoint/2010/main" val="20733544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Uncoupled uncertainty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32</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23346" r="3333" b="29588"/>
          <a:stretch/>
        </p:blipFill>
        <p:spPr>
          <a:xfrm>
            <a:off x="304800" y="1516699"/>
            <a:ext cx="8839200" cy="2750502"/>
          </a:xfrm>
          <a:prstGeom prst="rect">
            <a:avLst/>
          </a:prstGeom>
        </p:spPr>
      </p:pic>
    </p:spTree>
    <p:extLst>
      <p:ext uri="{BB962C8B-B14F-4D97-AF65-F5344CB8AC3E}">
        <p14:creationId xmlns:p14="http://schemas.microsoft.com/office/powerpoint/2010/main" val="407105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Uncoupled uncertainty</a:t>
            </a:r>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33</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9062" r="3333" b="13369"/>
          <a:stretch/>
        </p:blipFill>
        <p:spPr>
          <a:xfrm>
            <a:off x="304800" y="1516699"/>
            <a:ext cx="8839200" cy="4503102"/>
          </a:xfrm>
          <a:prstGeom prst="rect">
            <a:avLst/>
          </a:prstGeom>
        </p:spPr>
      </p:pic>
    </p:spTree>
    <p:extLst>
      <p:ext uri="{BB962C8B-B14F-4D97-AF65-F5344CB8AC3E}">
        <p14:creationId xmlns:p14="http://schemas.microsoft.com/office/powerpoint/2010/main" val="524444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Robustness &amp; regularization </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34</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9085" r="3333" b="9219"/>
          <a:stretch/>
        </p:blipFill>
        <p:spPr>
          <a:xfrm>
            <a:off x="304800" y="1516699"/>
            <a:ext cx="8839200" cy="4731702"/>
          </a:xfrm>
          <a:prstGeom prst="rect">
            <a:avLst/>
          </a:prstGeom>
        </p:spPr>
      </p:pic>
    </p:spTree>
    <p:extLst>
      <p:ext uri="{BB962C8B-B14F-4D97-AF65-F5344CB8AC3E}">
        <p14:creationId xmlns:p14="http://schemas.microsoft.com/office/powerpoint/2010/main" val="1757235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Support Vectors Machines (SVM)</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35</a:t>
            </a:fld>
            <a:endParaRPr lang="en-US"/>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9353"/>
          <a:stretch/>
        </p:blipFill>
        <p:spPr>
          <a:xfrm>
            <a:off x="0" y="1516698"/>
            <a:ext cx="9144000" cy="5265102"/>
          </a:xfrm>
          <a:prstGeom prst="rect">
            <a:avLst/>
          </a:prstGeom>
        </p:spPr>
      </p:pic>
    </p:spTree>
    <p:extLst>
      <p:ext uri="{BB962C8B-B14F-4D97-AF65-F5344CB8AC3E}">
        <p14:creationId xmlns:p14="http://schemas.microsoft.com/office/powerpoint/2010/main" val="1458743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a:stretch>
            <a:fillRect/>
          </a:stretch>
        </p:blipFill>
        <p:spPr>
          <a:xfrm>
            <a:off x="1066800" y="540000"/>
            <a:ext cx="5638800" cy="3234126"/>
          </a:xfrm>
          <a:prstGeom prst="rect">
            <a:avLst/>
          </a:prstGeom>
        </p:spPr>
      </p:pic>
      <p:sp>
        <p:nvSpPr>
          <p:cNvPr id="2" name="Titolo 1"/>
          <p:cNvSpPr>
            <a:spLocks noGrp="1"/>
          </p:cNvSpPr>
          <p:nvPr>
            <p:ph type="title"/>
          </p:nvPr>
        </p:nvSpPr>
        <p:spPr/>
        <p:txBody>
          <a:bodyPr/>
          <a:lstStyle/>
          <a:p>
            <a:r>
              <a:rPr lang="en-US" dirty="0" smtClean="0"/>
              <a:t>Example: SVM </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36</a:t>
            </a:fld>
            <a:endParaRPr lang="en-US"/>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2500" t="56153"/>
          <a:stretch/>
        </p:blipFill>
        <p:spPr>
          <a:xfrm>
            <a:off x="0" y="4032000"/>
            <a:ext cx="8915400" cy="2521200"/>
          </a:xfrm>
          <a:prstGeom prst="rect">
            <a:avLst/>
          </a:prstGeom>
        </p:spPr>
      </p:pic>
      <p:cxnSp>
        <p:nvCxnSpPr>
          <p:cNvPr id="7" name="Connettore 1 6"/>
          <p:cNvCxnSpPr/>
          <p:nvPr/>
        </p:nvCxnSpPr>
        <p:spPr>
          <a:xfrm>
            <a:off x="3200400" y="838200"/>
            <a:ext cx="1066800" cy="3200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62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2">
            <a:extLst>
              <a:ext uri="{28A0092B-C50C-407E-A947-70E740481C1C}">
                <a14:useLocalDpi xmlns:a14="http://schemas.microsoft.com/office/drawing/2010/main" val="0"/>
              </a:ext>
            </a:extLst>
          </a:blip>
          <a:srcRect l="11666" t="20181" r="15833" b="65426"/>
          <a:stretch/>
        </p:blipFill>
        <p:spPr>
          <a:xfrm>
            <a:off x="381000" y="4114800"/>
            <a:ext cx="6629400" cy="838200"/>
          </a:xfrm>
          <a:prstGeom prst="rect">
            <a:avLst/>
          </a:prstGeom>
        </p:spPr>
      </p:pic>
      <p:pic>
        <p:nvPicPr>
          <p:cNvPr id="8" name="Immagine 7"/>
          <p:cNvPicPr>
            <a:picLocks noChangeAspect="1"/>
          </p:cNvPicPr>
          <p:nvPr/>
        </p:nvPicPr>
        <p:blipFill rotWithShape="1">
          <a:blip r:embed="rId2">
            <a:extLst>
              <a:ext uri="{28A0092B-C50C-407E-A947-70E740481C1C}">
                <a14:useLocalDpi xmlns:a14="http://schemas.microsoft.com/office/drawing/2010/main" val="0"/>
              </a:ext>
            </a:extLst>
          </a:blip>
          <a:srcRect t="38500" r="44166" b="26170"/>
          <a:stretch/>
        </p:blipFill>
        <p:spPr>
          <a:xfrm>
            <a:off x="2057400" y="4724400"/>
            <a:ext cx="5105400" cy="2057400"/>
          </a:xfrm>
          <a:prstGeom prst="rect">
            <a:avLst/>
          </a:prstGeom>
        </p:spPr>
      </p:pic>
      <p:pic>
        <p:nvPicPr>
          <p:cNvPr id="7" name="Immagine 6"/>
          <p:cNvPicPr>
            <a:picLocks noChangeAspect="1"/>
          </p:cNvPicPr>
          <p:nvPr/>
        </p:nvPicPr>
        <p:blipFill rotWithShape="1">
          <a:blip r:embed="rId3"/>
          <a:srcRect b="5895"/>
          <a:stretch/>
        </p:blipFill>
        <p:spPr>
          <a:xfrm>
            <a:off x="1066800" y="252000"/>
            <a:ext cx="5671816" cy="4038600"/>
          </a:xfrm>
          <a:prstGeom prst="rect">
            <a:avLst/>
          </a:prstGeom>
        </p:spPr>
      </p:pic>
      <p:sp>
        <p:nvSpPr>
          <p:cNvPr id="2" name="Titolo 1"/>
          <p:cNvSpPr>
            <a:spLocks noGrp="1"/>
          </p:cNvSpPr>
          <p:nvPr>
            <p:ph type="title"/>
          </p:nvPr>
        </p:nvSpPr>
        <p:spPr/>
        <p:txBody>
          <a:bodyPr/>
          <a:lstStyle/>
          <a:p>
            <a:r>
              <a:rPr lang="en-US" dirty="0"/>
              <a:t>Example: SVM </a:t>
            </a:r>
            <a:r>
              <a:rPr lang="en-US" dirty="0" smtClean="0"/>
              <a:t>with </a:t>
            </a:r>
            <a:r>
              <a:rPr lang="en-US" i="1" dirty="0" smtClean="0">
                <a:latin typeface="Times New Roman" charset="0"/>
                <a:ea typeface="Times New Roman" charset="0"/>
                <a:cs typeface="Times New Roman" charset="0"/>
              </a:rPr>
              <a:t>l</a:t>
            </a:r>
            <a:r>
              <a:rPr lang="en-US" i="1" baseline="-25000" dirty="0" smtClean="0">
                <a:latin typeface="Times New Roman" charset="0"/>
                <a:ea typeface="Times New Roman" charset="0"/>
                <a:cs typeface="Times New Roman" charset="0"/>
              </a:rPr>
              <a:t>2</a:t>
            </a:r>
            <a:r>
              <a:rPr lang="en-US" dirty="0" smtClean="0"/>
              <a:t>-uncertainty </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1631880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a:extLst>
              <a:ext uri="{28A0092B-C50C-407E-A947-70E740481C1C}">
                <a14:useLocalDpi xmlns:a14="http://schemas.microsoft.com/office/drawing/2010/main" val="0"/>
              </a:ext>
            </a:extLst>
          </a:blip>
          <a:srcRect l="11667" t="13050" r="5833" b="67376"/>
          <a:stretch/>
        </p:blipFill>
        <p:spPr>
          <a:xfrm>
            <a:off x="381000" y="3708000"/>
            <a:ext cx="7543800" cy="1143000"/>
          </a:xfrm>
          <a:prstGeom prst="rect">
            <a:avLst/>
          </a:prstGeom>
        </p:spPr>
      </p:pic>
      <p:sp>
        <p:nvSpPr>
          <p:cNvPr id="2" name="Titolo 1"/>
          <p:cNvSpPr>
            <a:spLocks noGrp="1"/>
          </p:cNvSpPr>
          <p:nvPr>
            <p:ph type="title"/>
          </p:nvPr>
        </p:nvSpPr>
        <p:spPr/>
        <p:txBody>
          <a:bodyPr/>
          <a:lstStyle/>
          <a:p>
            <a:r>
              <a:rPr lang="en-US" dirty="0"/>
              <a:t>Example: SVM with </a:t>
            </a:r>
            <a:r>
              <a:rPr lang="en-US" i="1" dirty="0" smtClean="0">
                <a:latin typeface="Times New Roman" charset="0"/>
                <a:ea typeface="Times New Roman" charset="0"/>
                <a:cs typeface="Times New Roman" charset="0"/>
              </a:rPr>
              <a:t>l</a:t>
            </a:r>
            <a:r>
              <a:rPr lang="en-US" i="1" baseline="-25000" dirty="0" smtClean="0">
                <a:latin typeface="Times New Roman" charset="0"/>
                <a:ea typeface="Times New Roman" charset="0"/>
                <a:cs typeface="Times New Roman" charset="0"/>
              </a:rPr>
              <a:t>1</a:t>
            </a:r>
            <a:r>
              <a:rPr lang="en-US" dirty="0" smtClean="0"/>
              <a:t>-uncertainty</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38</a:t>
            </a:fld>
            <a:endParaRPr lang="en-US"/>
          </a:p>
        </p:txBody>
      </p:sp>
      <p:pic>
        <p:nvPicPr>
          <p:cNvPr id="4" name="Immagine 3"/>
          <p:cNvPicPr>
            <a:picLocks noChangeAspect="1"/>
          </p:cNvPicPr>
          <p:nvPr/>
        </p:nvPicPr>
        <p:blipFill>
          <a:blip r:embed="rId3"/>
          <a:stretch>
            <a:fillRect/>
          </a:stretch>
        </p:blipFill>
        <p:spPr>
          <a:xfrm>
            <a:off x="1066800" y="540000"/>
            <a:ext cx="5638800" cy="3234126"/>
          </a:xfrm>
          <a:prstGeom prst="rect">
            <a:avLst/>
          </a:prstGeom>
        </p:spPr>
      </p:pic>
      <p:cxnSp>
        <p:nvCxnSpPr>
          <p:cNvPr id="6" name="Connettore 1 5"/>
          <p:cNvCxnSpPr/>
          <p:nvPr/>
        </p:nvCxnSpPr>
        <p:spPr>
          <a:xfrm>
            <a:off x="3528000" y="533400"/>
            <a:ext cx="0" cy="381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3581400" y="390600"/>
            <a:ext cx="6096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p:cNvSpPr/>
          <p:nvPr/>
        </p:nvSpPr>
        <p:spPr>
          <a:xfrm>
            <a:off x="3581400" y="1327860"/>
            <a:ext cx="6096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p:cNvSpPr/>
          <p:nvPr/>
        </p:nvSpPr>
        <p:spPr>
          <a:xfrm>
            <a:off x="2857500" y="2057400"/>
            <a:ext cx="6096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p:cNvPicPr>
            <a:picLocks noChangeAspect="1"/>
          </p:cNvPicPr>
          <p:nvPr/>
        </p:nvPicPr>
        <p:blipFill rotWithShape="1">
          <a:blip r:embed="rId2">
            <a:extLst>
              <a:ext uri="{28A0092B-C50C-407E-A947-70E740481C1C}">
                <a14:useLocalDpi xmlns:a14="http://schemas.microsoft.com/office/drawing/2010/main" val="0"/>
              </a:ext>
            </a:extLst>
          </a:blip>
          <a:srcRect l="5000" t="36375" r="45000" b="27087"/>
          <a:stretch/>
        </p:blipFill>
        <p:spPr>
          <a:xfrm>
            <a:off x="2556000" y="4724400"/>
            <a:ext cx="4572000" cy="2133600"/>
          </a:xfrm>
          <a:prstGeom prst="rect">
            <a:avLst/>
          </a:prstGeom>
        </p:spPr>
      </p:pic>
    </p:spTree>
    <p:extLst>
      <p:ext uri="{BB962C8B-B14F-4D97-AF65-F5344CB8AC3E}">
        <p14:creationId xmlns:p14="http://schemas.microsoft.com/office/powerpoint/2010/main" val="1940125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Conclusions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39</a:t>
            </a:fld>
            <a:endParaRPr lang="en-US"/>
          </a:p>
        </p:txBody>
      </p:sp>
      <p:sp>
        <p:nvSpPr>
          <p:cNvPr id="4" name="Segnaposto contenuto 3"/>
          <p:cNvSpPr>
            <a:spLocks noGrp="1"/>
          </p:cNvSpPr>
          <p:nvPr>
            <p:ph sz="quarter" idx="1"/>
          </p:nvPr>
        </p:nvSpPr>
        <p:spPr/>
        <p:txBody>
          <a:bodyPr>
            <a:normAutofit/>
          </a:bodyPr>
          <a:lstStyle/>
          <a:p>
            <a:r>
              <a:rPr lang="en-US" dirty="0" smtClean="0"/>
              <a:t>Data analytics workers often confront with dirty data. </a:t>
            </a:r>
          </a:p>
          <a:p>
            <a:r>
              <a:rPr lang="en-US" dirty="0" smtClean="0"/>
              <a:t>The quality of the analysis strongly depends on the quality of data. </a:t>
            </a:r>
          </a:p>
          <a:p>
            <a:r>
              <a:rPr lang="en-US" dirty="0" smtClean="0"/>
              <a:t>Robust data analytics aims at providing robust techniques through-out the analytics process.</a:t>
            </a:r>
          </a:p>
          <a:p>
            <a:r>
              <a:rPr lang="en-US" dirty="0" smtClean="0"/>
              <a:t>The use of such robust methodologies is an essential part of the analytics process.</a:t>
            </a:r>
          </a:p>
        </p:txBody>
      </p:sp>
    </p:spTree>
    <p:extLst>
      <p:ext uri="{BB962C8B-B14F-4D97-AF65-F5344CB8AC3E}">
        <p14:creationId xmlns:p14="http://schemas.microsoft.com/office/powerpoint/2010/main" val="35726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Introduction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4</a:t>
            </a:fld>
            <a:endParaRPr lang="en-US"/>
          </a:p>
        </p:txBody>
      </p:sp>
      <p:sp>
        <p:nvSpPr>
          <p:cNvPr id="4" name="Segnaposto contenuto 3"/>
          <p:cNvSpPr>
            <a:spLocks noGrp="1"/>
          </p:cNvSpPr>
          <p:nvPr>
            <p:ph sz="quarter" idx="1"/>
          </p:nvPr>
        </p:nvSpPr>
        <p:spPr/>
        <p:txBody>
          <a:bodyPr>
            <a:normAutofit/>
          </a:bodyPr>
          <a:lstStyle/>
          <a:p>
            <a:r>
              <a:rPr lang="en-US" dirty="0" smtClean="0"/>
              <a:t>We live in a digital world where </a:t>
            </a:r>
            <a:r>
              <a:rPr lang="en-US" sz="3200" dirty="0">
                <a:solidFill>
                  <a:srgbClr val="1A3B88"/>
                </a:solidFill>
              </a:rPr>
              <a:t>data</a:t>
            </a:r>
            <a:r>
              <a:rPr lang="en-US" dirty="0" smtClean="0"/>
              <a:t> are </a:t>
            </a:r>
            <a:r>
              <a:rPr lang="en-US" sz="3200" dirty="0">
                <a:solidFill>
                  <a:srgbClr val="1A3B88"/>
                </a:solidFill>
              </a:rPr>
              <a:t>produced</a:t>
            </a:r>
            <a:r>
              <a:rPr lang="en-US" dirty="0" smtClean="0"/>
              <a:t> at </a:t>
            </a:r>
            <a:r>
              <a:rPr lang="en-US" dirty="0" smtClean="0"/>
              <a:t>an </a:t>
            </a:r>
            <a:r>
              <a:rPr lang="en-US" sz="3200" dirty="0">
                <a:solidFill>
                  <a:srgbClr val="1A3B88"/>
                </a:solidFill>
              </a:rPr>
              <a:t>unprecedented </a:t>
            </a:r>
            <a:r>
              <a:rPr lang="en-US" sz="3200" dirty="0">
                <a:solidFill>
                  <a:srgbClr val="1A3B88"/>
                </a:solidFill>
              </a:rPr>
              <a:t>speed</a:t>
            </a:r>
            <a:r>
              <a:rPr lang="en-US" dirty="0" smtClean="0"/>
              <a:t>.</a:t>
            </a:r>
            <a:endParaRPr lang="en-US" dirty="0" smtClean="0"/>
          </a:p>
          <a:p>
            <a:r>
              <a:rPr lang="en-US" dirty="0" smtClean="0"/>
              <a:t>Existing data analysis techniques need to take into account data is </a:t>
            </a:r>
            <a:r>
              <a:rPr lang="en-US" sz="3200" dirty="0">
                <a:solidFill>
                  <a:srgbClr val="1A3B88"/>
                </a:solidFill>
              </a:rPr>
              <a:t>noisy</a:t>
            </a:r>
            <a:r>
              <a:rPr lang="en-US" dirty="0" smtClean="0"/>
              <a:t>, </a:t>
            </a:r>
            <a:r>
              <a:rPr lang="en-US" sz="3200" dirty="0">
                <a:solidFill>
                  <a:srgbClr val="1A3B88"/>
                </a:solidFill>
              </a:rPr>
              <a:t>big</a:t>
            </a:r>
            <a:r>
              <a:rPr lang="en-US" dirty="0" smtClean="0">
                <a:solidFill>
                  <a:srgbClr val="0070C0"/>
                </a:solidFill>
              </a:rPr>
              <a:t> </a:t>
            </a:r>
            <a:r>
              <a:rPr lang="en-US" dirty="0" smtClean="0"/>
              <a:t>and with </a:t>
            </a:r>
            <a:r>
              <a:rPr lang="en-US" sz="3200" dirty="0">
                <a:solidFill>
                  <a:srgbClr val="1A3B88"/>
                </a:solidFill>
              </a:rPr>
              <a:t>many variables</a:t>
            </a:r>
            <a:r>
              <a:rPr lang="en-US" dirty="0" smtClean="0"/>
              <a:t>. </a:t>
            </a:r>
          </a:p>
          <a:p>
            <a:r>
              <a:rPr lang="en-US" dirty="0" smtClean="0"/>
              <a:t>Today we will talk about </a:t>
            </a:r>
            <a:r>
              <a:rPr lang="en-US" dirty="0" smtClean="0"/>
              <a:t/>
            </a:r>
            <a:br>
              <a:rPr lang="en-US" dirty="0" smtClean="0"/>
            </a:br>
            <a:r>
              <a:rPr lang="en-US" sz="3200" dirty="0">
                <a:solidFill>
                  <a:srgbClr val="1A3B88"/>
                </a:solidFill>
              </a:rPr>
              <a:t>robust data analysis </a:t>
            </a:r>
            <a:r>
              <a:rPr lang="en-US" dirty="0" smtClean="0"/>
              <a:t>and </a:t>
            </a:r>
            <a:r>
              <a:rPr lang="en-US" dirty="0" smtClean="0"/>
              <a:t/>
            </a:r>
            <a:br>
              <a:rPr lang="en-US" dirty="0" smtClean="0"/>
            </a:br>
            <a:r>
              <a:rPr lang="en-US" dirty="0" smtClean="0"/>
              <a:t>its </a:t>
            </a:r>
            <a:r>
              <a:rPr lang="en-US" dirty="0" smtClean="0"/>
              <a:t>relevance in </a:t>
            </a:r>
            <a:r>
              <a:rPr lang="en-US" sz="3200" dirty="0">
                <a:solidFill>
                  <a:srgbClr val="1A3B88"/>
                </a:solidFill>
              </a:rPr>
              <a:t>data analytics</a:t>
            </a:r>
            <a:r>
              <a:rPr lang="en-US" dirty="0" smtClean="0"/>
              <a:t>.</a:t>
            </a:r>
          </a:p>
          <a:p>
            <a:endParaRPr lang="en-US" dirty="0"/>
          </a:p>
        </p:txBody>
      </p:sp>
      <p:pic>
        <p:nvPicPr>
          <p:cNvPr id="5" name="Immagine 4"/>
          <p:cNvPicPr>
            <a:picLocks/>
          </p:cNvPicPr>
          <p:nvPr/>
        </p:nvPicPr>
        <p:blipFill rotWithShape="1">
          <a:blip r:embed="rId2"/>
          <a:srcRect l="25678"/>
          <a:stretch/>
        </p:blipFill>
        <p:spPr>
          <a:xfrm>
            <a:off x="5943600" y="3733800"/>
            <a:ext cx="3060000" cy="28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11895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From data to… </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40</a:t>
            </a:fld>
            <a:endParaRPr lang="en-US"/>
          </a:p>
        </p:txBody>
      </p:sp>
      <p:pic>
        <p:nvPicPr>
          <p:cNvPr id="10" name="Immagine 9"/>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200" y="1905000"/>
            <a:ext cx="2889250" cy="4635500"/>
          </a:xfrm>
          <a:prstGeom prst="rect">
            <a:avLst/>
          </a:prstGeom>
        </p:spPr>
      </p:pic>
      <p:pic>
        <p:nvPicPr>
          <p:cNvPr id="12" name="Immagine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6000" y="1905000"/>
            <a:ext cx="2895600" cy="4635500"/>
          </a:xfrm>
          <a:prstGeom prst="rect">
            <a:avLst/>
          </a:prstGeom>
        </p:spPr>
      </p:pic>
      <p:pic>
        <p:nvPicPr>
          <p:cNvPr id="14" name="Immagine 1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124200" y="1917700"/>
            <a:ext cx="2819400" cy="4635500"/>
          </a:xfrm>
          <a:prstGeom prst="rect">
            <a:avLst/>
          </a:prstGeom>
        </p:spPr>
      </p:pic>
    </p:spTree>
    <p:extLst>
      <p:ext uri="{BB962C8B-B14F-4D97-AF65-F5344CB8AC3E}">
        <p14:creationId xmlns:p14="http://schemas.microsoft.com/office/powerpoint/2010/main" val="1981966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Definition: Data Analytics</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5</a:t>
            </a:fld>
            <a:endParaRPr lang="en-US"/>
          </a:p>
        </p:txBody>
      </p:sp>
      <p:sp>
        <p:nvSpPr>
          <p:cNvPr id="4" name="Segnaposto contenuto 3"/>
          <p:cNvSpPr>
            <a:spLocks noGrp="1"/>
          </p:cNvSpPr>
          <p:nvPr>
            <p:ph sz="quarter" idx="1"/>
          </p:nvPr>
        </p:nvSpPr>
        <p:spPr/>
        <p:txBody>
          <a:bodyPr>
            <a:normAutofit lnSpcReduction="10000"/>
          </a:bodyPr>
          <a:lstStyle/>
          <a:p>
            <a:r>
              <a:rPr lang="en-US" sz="3200" i="1" dirty="0">
                <a:solidFill>
                  <a:srgbClr val="1A3B88"/>
                </a:solidFill>
              </a:rPr>
              <a:t>Data </a:t>
            </a:r>
            <a:r>
              <a:rPr lang="en-US" sz="3200" i="1" dirty="0" smtClean="0">
                <a:solidFill>
                  <a:srgbClr val="1A3B88"/>
                </a:solidFill>
              </a:rPr>
              <a:t>Analytics </a:t>
            </a:r>
            <a:r>
              <a:rPr lang="en-US" i="1" dirty="0" smtClean="0"/>
              <a:t>is </a:t>
            </a:r>
            <a:r>
              <a:rPr lang="en-US" i="1" dirty="0"/>
              <a:t>the process </a:t>
            </a:r>
            <a:r>
              <a:rPr lang="en-US" i="1" dirty="0" smtClean="0"/>
              <a:t>to </a:t>
            </a:r>
            <a:r>
              <a:rPr lang="en-US" sz="3200" i="1" dirty="0" smtClean="0">
                <a:solidFill>
                  <a:srgbClr val="1A3B88"/>
                </a:solidFill>
              </a:rPr>
              <a:t>acquire knowledge from </a:t>
            </a:r>
            <a:r>
              <a:rPr lang="en-US" sz="3200" i="1" dirty="0">
                <a:solidFill>
                  <a:srgbClr val="1A3B88"/>
                </a:solidFill>
              </a:rPr>
              <a:t>the information </a:t>
            </a:r>
            <a:r>
              <a:rPr lang="en-US" sz="3200" i="1" dirty="0" smtClean="0">
                <a:solidFill>
                  <a:srgbClr val="1A3B88"/>
                </a:solidFill>
              </a:rPr>
              <a:t>contained in data</a:t>
            </a:r>
            <a:r>
              <a:rPr lang="en-US" i="1" dirty="0" smtClean="0"/>
              <a:t>, with </a:t>
            </a:r>
            <a:r>
              <a:rPr lang="en-US" i="1" dirty="0"/>
              <a:t>the aid of specialized </a:t>
            </a:r>
            <a:r>
              <a:rPr lang="en-US" i="1" dirty="0" smtClean="0"/>
              <a:t>algorithms, methods </a:t>
            </a:r>
            <a:r>
              <a:rPr lang="en-US" i="1" dirty="0"/>
              <a:t>and software. </a:t>
            </a:r>
            <a:endParaRPr lang="en-US" i="1" dirty="0" smtClean="0"/>
          </a:p>
          <a:p>
            <a:r>
              <a:rPr lang="en-US" dirty="0" smtClean="0"/>
              <a:t>It is </a:t>
            </a:r>
            <a:r>
              <a:rPr lang="en-US" dirty="0"/>
              <a:t>widely used in </a:t>
            </a:r>
            <a:r>
              <a:rPr lang="en-US" dirty="0" smtClean="0"/>
              <a:t>industries </a:t>
            </a:r>
            <a:r>
              <a:rPr lang="en-US" dirty="0"/>
              <a:t>to </a:t>
            </a:r>
            <a:r>
              <a:rPr lang="en-US" dirty="0" smtClean="0"/>
              <a:t>make </a:t>
            </a:r>
            <a:r>
              <a:rPr lang="en-US" sz="3200" dirty="0" smtClean="0">
                <a:solidFill>
                  <a:srgbClr val="1A3B88"/>
                </a:solidFill>
              </a:rPr>
              <a:t>informed </a:t>
            </a:r>
            <a:r>
              <a:rPr lang="en-US" sz="3200" dirty="0">
                <a:solidFill>
                  <a:srgbClr val="1A3B88"/>
                </a:solidFill>
              </a:rPr>
              <a:t>business decisions</a:t>
            </a:r>
            <a:r>
              <a:rPr lang="en-US" dirty="0"/>
              <a:t> and by scientists </a:t>
            </a:r>
            <a:r>
              <a:rPr lang="en-US" dirty="0" smtClean="0"/>
              <a:t>to </a:t>
            </a:r>
            <a:r>
              <a:rPr lang="en-US" dirty="0"/>
              <a:t>verify </a:t>
            </a:r>
            <a:r>
              <a:rPr lang="en-US" dirty="0" smtClean="0"/>
              <a:t>(or disprove) </a:t>
            </a:r>
            <a:r>
              <a:rPr lang="en-US" dirty="0"/>
              <a:t>scientific </a:t>
            </a:r>
            <a:r>
              <a:rPr lang="en-US" dirty="0" smtClean="0"/>
              <a:t>theories </a:t>
            </a:r>
            <a:r>
              <a:rPr lang="en-US" dirty="0"/>
              <a:t>and hypotheses</a:t>
            </a:r>
            <a:r>
              <a:rPr lang="en-US" dirty="0" smtClean="0"/>
              <a:t>.</a:t>
            </a:r>
          </a:p>
          <a:p>
            <a:r>
              <a:rPr lang="en-US" dirty="0" smtClean="0"/>
              <a:t>Its use in public bodies can </a:t>
            </a:r>
            <a:r>
              <a:rPr lang="en-US" sz="3200" dirty="0" smtClean="0">
                <a:solidFill>
                  <a:srgbClr val="1A3B88"/>
                </a:solidFill>
              </a:rPr>
              <a:t>enhance</a:t>
            </a:r>
            <a:r>
              <a:rPr lang="en-US" dirty="0" smtClean="0"/>
              <a:t> efficiency and efficacy of </a:t>
            </a:r>
            <a:r>
              <a:rPr lang="en-US" sz="3200" dirty="0" smtClean="0">
                <a:solidFill>
                  <a:srgbClr val="1A3B88"/>
                </a:solidFill>
              </a:rPr>
              <a:t>administrative</a:t>
            </a:r>
            <a:r>
              <a:rPr lang="en-US" dirty="0" smtClean="0"/>
              <a:t> and </a:t>
            </a:r>
            <a:r>
              <a:rPr lang="en-US" sz="3200" dirty="0" smtClean="0">
                <a:solidFill>
                  <a:srgbClr val="1A3B88"/>
                </a:solidFill>
              </a:rPr>
              <a:t>economic</a:t>
            </a:r>
            <a:r>
              <a:rPr lang="en-US" dirty="0" smtClean="0"/>
              <a:t> </a:t>
            </a:r>
            <a:r>
              <a:rPr lang="en-US" sz="3200" dirty="0" smtClean="0">
                <a:solidFill>
                  <a:srgbClr val="1A3B88"/>
                </a:solidFill>
              </a:rPr>
              <a:t>initiatives.</a:t>
            </a:r>
            <a:r>
              <a:rPr lang="en-US" dirty="0" smtClean="0"/>
              <a:t> </a:t>
            </a:r>
            <a:endParaRPr lang="en-US" dirty="0"/>
          </a:p>
        </p:txBody>
      </p:sp>
    </p:spTree>
    <p:extLst>
      <p:ext uri="{BB962C8B-B14F-4D97-AF65-F5344CB8AC3E}">
        <p14:creationId xmlns:p14="http://schemas.microsoft.com/office/powerpoint/2010/main" val="3484124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Data…what?</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6</a:t>
            </a:fld>
            <a:endParaRPr lang="en-US"/>
          </a:p>
        </p:txBody>
      </p:sp>
      <p:sp>
        <p:nvSpPr>
          <p:cNvPr id="4" name="Segnaposto contenuto 3"/>
          <p:cNvSpPr>
            <a:spLocks noGrp="1"/>
          </p:cNvSpPr>
          <p:nvPr>
            <p:ph sz="quarter" idx="1"/>
          </p:nvPr>
        </p:nvSpPr>
        <p:spPr/>
        <p:txBody>
          <a:bodyPr/>
          <a:lstStyle/>
          <a:p>
            <a:r>
              <a:rPr lang="en-US" dirty="0" smtClean="0"/>
              <a:t>What’s difference between </a:t>
            </a:r>
            <a:br>
              <a:rPr lang="en-US" dirty="0" smtClean="0"/>
            </a:br>
            <a:r>
              <a:rPr lang="en-US" dirty="0" smtClean="0"/>
              <a:t>Data </a:t>
            </a:r>
            <a:r>
              <a:rPr lang="en-US" dirty="0"/>
              <a:t>Analytics, </a:t>
            </a:r>
            <a:r>
              <a:rPr lang="en-US" dirty="0" smtClean="0"/>
              <a:t/>
            </a:r>
            <a:br>
              <a:rPr lang="en-US" dirty="0" smtClean="0"/>
            </a:br>
            <a:r>
              <a:rPr lang="en-US" dirty="0" smtClean="0"/>
              <a:t>Data </a:t>
            </a:r>
            <a:r>
              <a:rPr lang="en-US" dirty="0"/>
              <a:t>Analysis, </a:t>
            </a:r>
            <a:r>
              <a:rPr lang="en-US" dirty="0" smtClean="0"/>
              <a:t/>
            </a:r>
            <a:br>
              <a:rPr lang="en-US" dirty="0" smtClean="0"/>
            </a:br>
            <a:r>
              <a:rPr lang="en-US" dirty="0" smtClean="0"/>
              <a:t>Data </a:t>
            </a:r>
            <a:r>
              <a:rPr lang="en-US" dirty="0"/>
              <a:t>Mining, </a:t>
            </a:r>
            <a:r>
              <a:rPr lang="en-US" dirty="0" smtClean="0"/>
              <a:t/>
            </a:r>
            <a:br>
              <a:rPr lang="en-US" dirty="0" smtClean="0"/>
            </a:br>
            <a:r>
              <a:rPr lang="en-US" dirty="0" smtClean="0"/>
              <a:t>Data </a:t>
            </a:r>
            <a:r>
              <a:rPr lang="en-US" dirty="0"/>
              <a:t>Science, </a:t>
            </a:r>
            <a:r>
              <a:rPr lang="en-US" dirty="0" smtClean="0"/>
              <a:t/>
            </a:r>
            <a:br>
              <a:rPr lang="en-US" dirty="0" smtClean="0"/>
            </a:br>
            <a:r>
              <a:rPr lang="en-US" dirty="0" smtClean="0"/>
              <a:t>Machine </a:t>
            </a:r>
            <a:r>
              <a:rPr lang="en-US" dirty="0"/>
              <a:t>Learning, </a:t>
            </a:r>
            <a:r>
              <a:rPr lang="en-US" dirty="0" smtClean="0"/>
              <a:t/>
            </a:r>
            <a:br>
              <a:rPr lang="en-US" dirty="0" smtClean="0"/>
            </a:br>
            <a:r>
              <a:rPr lang="en-US" dirty="0" smtClean="0"/>
              <a:t>Big </a:t>
            </a:r>
            <a:r>
              <a:rPr lang="en-US" dirty="0"/>
              <a:t>Data</a:t>
            </a:r>
            <a:r>
              <a:rPr lang="en-US" dirty="0" smtClean="0"/>
              <a:t>?</a:t>
            </a:r>
          </a:p>
          <a:p>
            <a:endParaRPr lang="en-US" dirty="0"/>
          </a:p>
        </p:txBody>
      </p:sp>
      <p:pic>
        <p:nvPicPr>
          <p:cNvPr id="5" name="Immagine 4"/>
          <p:cNvPicPr>
            <a:picLocks noChangeAspect="1"/>
          </p:cNvPicPr>
          <p:nvPr/>
        </p:nvPicPr>
        <p:blipFill>
          <a:blip r:embed="rId2"/>
          <a:stretch>
            <a:fillRect/>
          </a:stretch>
        </p:blipFill>
        <p:spPr>
          <a:xfrm>
            <a:off x="6248400" y="228600"/>
            <a:ext cx="2686965" cy="6477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313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Use cases: classification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7</a:t>
            </a:fld>
            <a:endParaRPr lang="en-US"/>
          </a:p>
        </p:txBody>
      </p:sp>
      <p:sp>
        <p:nvSpPr>
          <p:cNvPr id="4" name="Segnaposto contenuto 3"/>
          <p:cNvSpPr>
            <a:spLocks noGrp="1"/>
          </p:cNvSpPr>
          <p:nvPr>
            <p:ph sz="quarter" idx="1"/>
          </p:nvPr>
        </p:nvSpPr>
        <p:spPr/>
        <p:txBody>
          <a:bodyPr>
            <a:normAutofit/>
          </a:bodyPr>
          <a:lstStyle/>
          <a:p>
            <a:r>
              <a:rPr lang="en-US" sz="3200" dirty="0" smtClean="0">
                <a:solidFill>
                  <a:srgbClr val="1A3B88"/>
                </a:solidFill>
              </a:rPr>
              <a:t>Question</a:t>
            </a:r>
            <a:r>
              <a:rPr lang="en-US" dirty="0" smtClean="0"/>
              <a:t>: Will be the </a:t>
            </a:r>
            <a:r>
              <a:rPr lang="en-US" dirty="0"/>
              <a:t>right </a:t>
            </a:r>
            <a:r>
              <a:rPr lang="en-US" dirty="0" smtClean="0"/>
              <a:t>decision to introduce a new pedestrian </a:t>
            </a:r>
            <a:r>
              <a:rPr lang="en-US" dirty="0" smtClean="0"/>
              <a:t>area?</a:t>
            </a:r>
          </a:p>
          <a:p>
            <a:r>
              <a:rPr lang="en-US" sz="3200" dirty="0" smtClean="0">
                <a:solidFill>
                  <a:srgbClr val="1A3B88"/>
                </a:solidFill>
              </a:rPr>
              <a:t>Data</a:t>
            </a:r>
            <a:r>
              <a:rPr lang="en-US" dirty="0" smtClean="0"/>
              <a:t>: economical, social, pollution indexes</a:t>
            </a:r>
          </a:p>
          <a:p>
            <a:r>
              <a:rPr lang="en-US" sz="3200" dirty="0" smtClean="0">
                <a:solidFill>
                  <a:srgbClr val="1A3B88"/>
                </a:solidFill>
              </a:rPr>
              <a:t>Aim</a:t>
            </a:r>
            <a:r>
              <a:rPr lang="en-US" dirty="0" smtClean="0"/>
              <a:t>: Increase livable </a:t>
            </a:r>
            <a:r>
              <a:rPr lang="en-US" dirty="0" smtClean="0"/>
              <a:t>conditions</a:t>
            </a:r>
            <a:endParaRPr lang="en-US" dirty="0"/>
          </a:p>
          <a:p>
            <a:r>
              <a:rPr lang="en-US" sz="3200" dirty="0" smtClean="0">
                <a:solidFill>
                  <a:srgbClr val="1A3B88"/>
                </a:solidFill>
              </a:rPr>
              <a:t>Objective</a:t>
            </a:r>
            <a:r>
              <a:rPr lang="en-US" dirty="0" smtClean="0"/>
              <a:t>: </a:t>
            </a:r>
            <a:r>
              <a:rPr lang="en-US" dirty="0"/>
              <a:t>Increase initiative </a:t>
            </a:r>
            <a:endParaRPr lang="en-US" dirty="0" smtClean="0"/>
          </a:p>
          <a:p>
            <a:pPr marL="365760" lvl="1" indent="0">
              <a:buNone/>
            </a:pPr>
            <a:r>
              <a:rPr lang="en-US" dirty="0" smtClean="0"/>
              <a:t>success</a:t>
            </a:r>
            <a:endParaRPr lang="en-US" dirty="0"/>
          </a:p>
        </p:txBody>
      </p:sp>
      <p:pic>
        <p:nvPicPr>
          <p:cNvPr id="5" name="Immagine 4"/>
          <p:cNvPicPr>
            <a:picLocks/>
          </p:cNvPicPr>
          <p:nvPr/>
        </p:nvPicPr>
        <p:blipFill rotWithShape="1">
          <a:blip r:embed="rId2"/>
          <a:srcRect l="25135" r="8722"/>
          <a:stretch/>
        </p:blipFill>
        <p:spPr>
          <a:xfrm>
            <a:off x="5791200" y="3657600"/>
            <a:ext cx="3060000" cy="28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0748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Use cases: </a:t>
            </a:r>
            <a:r>
              <a:rPr lang="en-US" dirty="0" smtClean="0"/>
              <a:t>regression</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8</a:t>
            </a:fld>
            <a:endParaRPr lang="en-US"/>
          </a:p>
        </p:txBody>
      </p:sp>
      <p:sp>
        <p:nvSpPr>
          <p:cNvPr id="4" name="Segnaposto contenuto 3"/>
          <p:cNvSpPr>
            <a:spLocks noGrp="1"/>
          </p:cNvSpPr>
          <p:nvPr>
            <p:ph sz="quarter" idx="1"/>
          </p:nvPr>
        </p:nvSpPr>
        <p:spPr/>
        <p:txBody>
          <a:bodyPr>
            <a:normAutofit lnSpcReduction="10000"/>
          </a:bodyPr>
          <a:lstStyle/>
          <a:p>
            <a:r>
              <a:rPr lang="en-US" sz="3200" dirty="0" smtClean="0">
                <a:solidFill>
                  <a:srgbClr val="1A3B88"/>
                </a:solidFill>
              </a:rPr>
              <a:t>Question</a:t>
            </a:r>
            <a:r>
              <a:rPr lang="en-US" dirty="0" smtClean="0"/>
              <a:t>: </a:t>
            </a:r>
            <a:r>
              <a:rPr lang="en-US" i="1" dirty="0" smtClean="0"/>
              <a:t>How </a:t>
            </a:r>
            <a:r>
              <a:rPr lang="en-US" i="1" dirty="0"/>
              <a:t>much taxes are </a:t>
            </a:r>
            <a:r>
              <a:rPr lang="en-US" i="1" dirty="0" smtClean="0"/>
              <a:t>collected in a town, </a:t>
            </a:r>
            <a:r>
              <a:rPr lang="en-US" i="1" dirty="0"/>
              <a:t>and how much </a:t>
            </a:r>
            <a:r>
              <a:rPr lang="en-US" i="1" dirty="0" smtClean="0"/>
              <a:t>should be the </a:t>
            </a:r>
            <a:r>
              <a:rPr lang="en-US" i="1" dirty="0" smtClean="0"/>
              <a:t>public spending </a:t>
            </a:r>
            <a:r>
              <a:rPr lang="en-US" i="1" dirty="0"/>
              <a:t>in a specific area</a:t>
            </a:r>
            <a:r>
              <a:rPr lang="en-US" i="1" dirty="0" smtClean="0"/>
              <a:t>? </a:t>
            </a:r>
          </a:p>
          <a:p>
            <a:pPr lvl="1"/>
            <a:r>
              <a:rPr lang="en-US" sz="3200" dirty="0">
                <a:solidFill>
                  <a:srgbClr val="1A3B88"/>
                </a:solidFill>
              </a:rPr>
              <a:t>Data</a:t>
            </a:r>
            <a:r>
              <a:rPr lang="en-US" dirty="0" smtClean="0"/>
              <a:t>: public taxes and spending (over time)</a:t>
            </a:r>
          </a:p>
          <a:p>
            <a:pPr lvl="1"/>
            <a:r>
              <a:rPr lang="en-US" sz="3200" dirty="0">
                <a:solidFill>
                  <a:srgbClr val="1A3B88"/>
                </a:solidFill>
              </a:rPr>
              <a:t>Aim</a:t>
            </a:r>
            <a:r>
              <a:rPr lang="en-US" dirty="0" smtClean="0"/>
              <a:t>: Balance public spending </a:t>
            </a:r>
            <a:br>
              <a:rPr lang="en-US" dirty="0" smtClean="0"/>
            </a:br>
            <a:r>
              <a:rPr lang="en-US" dirty="0" smtClean="0"/>
              <a:t>among different area</a:t>
            </a:r>
          </a:p>
          <a:p>
            <a:pPr lvl="1"/>
            <a:r>
              <a:rPr lang="en-US" sz="3200" dirty="0">
                <a:solidFill>
                  <a:srgbClr val="1A3B88"/>
                </a:solidFill>
              </a:rPr>
              <a:t>Objective</a:t>
            </a:r>
            <a:r>
              <a:rPr lang="en-US" dirty="0" smtClean="0"/>
              <a:t>: Enhance perception </a:t>
            </a:r>
            <a:r>
              <a:rPr lang="en-US" dirty="0" smtClean="0"/>
              <a:t/>
            </a:r>
            <a:br>
              <a:rPr lang="en-US" dirty="0" smtClean="0"/>
            </a:br>
            <a:r>
              <a:rPr lang="en-US" dirty="0" smtClean="0"/>
              <a:t>of public </a:t>
            </a:r>
            <a:r>
              <a:rPr lang="en-US" dirty="0" smtClean="0"/>
              <a:t>spending quality and </a:t>
            </a:r>
            <a:br>
              <a:rPr lang="en-US" dirty="0" smtClean="0"/>
            </a:br>
            <a:r>
              <a:rPr lang="en-US" dirty="0" smtClean="0"/>
              <a:t>quantity</a:t>
            </a:r>
          </a:p>
          <a:p>
            <a:endParaRPr lang="en-US" dirty="0"/>
          </a:p>
        </p:txBody>
      </p:sp>
      <p:pic>
        <p:nvPicPr>
          <p:cNvPr id="5" name="Immagine 4"/>
          <p:cNvPicPr>
            <a:picLocks/>
          </p:cNvPicPr>
          <p:nvPr/>
        </p:nvPicPr>
        <p:blipFill>
          <a:blip r:embed="rId2"/>
          <a:stretch>
            <a:fillRect/>
          </a:stretch>
        </p:blipFill>
        <p:spPr>
          <a:xfrm>
            <a:off x="5867400" y="3569208"/>
            <a:ext cx="3048000" cy="28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4633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Use cases: clustering</a:t>
            </a:r>
            <a:endParaRPr lang="en-US" dirty="0"/>
          </a:p>
        </p:txBody>
      </p:sp>
      <p:sp>
        <p:nvSpPr>
          <p:cNvPr id="3" name="Segnaposto numero diapositiva 2"/>
          <p:cNvSpPr>
            <a:spLocks noGrp="1"/>
          </p:cNvSpPr>
          <p:nvPr>
            <p:ph type="sldNum" sz="quarter" idx="12"/>
          </p:nvPr>
        </p:nvSpPr>
        <p:spPr/>
        <p:txBody>
          <a:bodyPr>
            <a:normAutofit fontScale="85000" lnSpcReduction="20000"/>
          </a:bodyPr>
          <a:lstStyle/>
          <a:p>
            <a:fld id="{B6F15528-21DE-4FAA-801E-634DDDAF4B2B}" type="slidenum">
              <a:rPr lang="en-US" smtClean="0"/>
              <a:pPr/>
              <a:t>9</a:t>
            </a:fld>
            <a:endParaRPr lang="en-US"/>
          </a:p>
        </p:txBody>
      </p:sp>
      <p:sp>
        <p:nvSpPr>
          <p:cNvPr id="4" name="Segnaposto contenuto 3"/>
          <p:cNvSpPr>
            <a:spLocks noGrp="1"/>
          </p:cNvSpPr>
          <p:nvPr>
            <p:ph sz="quarter" idx="1"/>
          </p:nvPr>
        </p:nvSpPr>
        <p:spPr/>
        <p:txBody>
          <a:bodyPr>
            <a:normAutofit/>
          </a:bodyPr>
          <a:lstStyle/>
          <a:p>
            <a:r>
              <a:rPr lang="en-US" sz="3200" dirty="0" smtClean="0">
                <a:solidFill>
                  <a:srgbClr val="1A3B88"/>
                </a:solidFill>
              </a:rPr>
              <a:t>Question</a:t>
            </a:r>
            <a:r>
              <a:rPr lang="en-US" dirty="0" smtClean="0"/>
              <a:t>: What </a:t>
            </a:r>
            <a:r>
              <a:rPr lang="en-US" dirty="0"/>
              <a:t>would make </a:t>
            </a:r>
            <a:r>
              <a:rPr lang="en-US" dirty="0" smtClean="0"/>
              <a:t>a </a:t>
            </a:r>
            <a:r>
              <a:rPr lang="en-US" dirty="0"/>
              <a:t>certain area more similar to </a:t>
            </a:r>
            <a:r>
              <a:rPr lang="en-US" dirty="0" smtClean="0"/>
              <a:t>others (e.g. with </a:t>
            </a:r>
            <a:r>
              <a:rPr lang="en-US" dirty="0"/>
              <a:t>better living </a:t>
            </a:r>
            <a:r>
              <a:rPr lang="en-US" dirty="0" smtClean="0"/>
              <a:t>conditions</a:t>
            </a:r>
            <a:r>
              <a:rPr lang="en-US" dirty="0" smtClean="0"/>
              <a:t>)?</a:t>
            </a:r>
          </a:p>
          <a:p>
            <a:r>
              <a:rPr lang="en-US" sz="3200" dirty="0" smtClean="0">
                <a:solidFill>
                  <a:srgbClr val="1A3B88"/>
                </a:solidFill>
              </a:rPr>
              <a:t>Data</a:t>
            </a:r>
            <a:r>
              <a:rPr lang="en-US" dirty="0" smtClean="0"/>
              <a:t>: Population stratification, identification of </a:t>
            </a:r>
            <a:r>
              <a:rPr lang="en-US" dirty="0" smtClean="0"/>
              <a:t>a cost function</a:t>
            </a:r>
            <a:endParaRPr lang="en-US" dirty="0"/>
          </a:p>
          <a:p>
            <a:r>
              <a:rPr lang="en-US" sz="3200" dirty="0" smtClean="0">
                <a:solidFill>
                  <a:srgbClr val="1A3B88"/>
                </a:solidFill>
              </a:rPr>
              <a:t>Aim</a:t>
            </a:r>
            <a:r>
              <a:rPr lang="en-US" dirty="0" smtClean="0"/>
              <a:t>: Improve living </a:t>
            </a:r>
            <a:r>
              <a:rPr lang="en-US" dirty="0" smtClean="0"/>
              <a:t>conditions</a:t>
            </a:r>
            <a:endParaRPr lang="en-US" dirty="0"/>
          </a:p>
          <a:p>
            <a:r>
              <a:rPr lang="en-US" sz="3200" dirty="0" smtClean="0">
                <a:solidFill>
                  <a:srgbClr val="1A3B88"/>
                </a:solidFill>
              </a:rPr>
              <a:t>Objective</a:t>
            </a:r>
            <a:r>
              <a:rPr lang="en-US" dirty="0"/>
              <a:t>: </a:t>
            </a:r>
            <a:r>
              <a:rPr lang="en-US" dirty="0" smtClean="0"/>
              <a:t>Reduce public </a:t>
            </a:r>
            <a:r>
              <a:rPr lang="en-US" dirty="0" smtClean="0"/>
              <a:t/>
            </a:r>
            <a:br>
              <a:rPr lang="en-US" dirty="0" smtClean="0"/>
            </a:br>
            <a:r>
              <a:rPr lang="en-US" dirty="0" smtClean="0"/>
              <a:t>spending </a:t>
            </a:r>
            <a:endParaRPr lang="en-US" dirty="0"/>
          </a:p>
        </p:txBody>
      </p:sp>
      <p:pic>
        <p:nvPicPr>
          <p:cNvPr id="6" name="Immagine 5"/>
          <p:cNvPicPr>
            <a:picLocks/>
          </p:cNvPicPr>
          <p:nvPr/>
        </p:nvPicPr>
        <p:blipFill rotWithShape="1">
          <a:blip r:embed="rId3"/>
          <a:srcRect l="34971"/>
          <a:stretch/>
        </p:blipFill>
        <p:spPr>
          <a:xfrm>
            <a:off x="5779200" y="3657600"/>
            <a:ext cx="3060000" cy="28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907483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29660</TotalTime>
  <Words>649</Words>
  <Application>Microsoft Macintosh PowerPoint</Application>
  <PresentationFormat>Presentazione su schermo (4:3)</PresentationFormat>
  <Paragraphs>136</Paragraphs>
  <Slides>40</Slides>
  <Notes>4</Notes>
  <HiddenSlides>1</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40</vt:i4>
      </vt:variant>
    </vt:vector>
  </HeadingPairs>
  <TitlesOfParts>
    <vt:vector size="47" baseType="lpstr">
      <vt:lpstr>Calibri</vt:lpstr>
      <vt:lpstr>Cambria</vt:lpstr>
      <vt:lpstr>Times New Roman</vt:lpstr>
      <vt:lpstr>Tw Cen MT</vt:lpstr>
      <vt:lpstr>Wingdings</vt:lpstr>
      <vt:lpstr>Wingdings 2</vt:lpstr>
      <vt:lpstr>Median</vt:lpstr>
      <vt:lpstr>Robust Data Analytics</vt:lpstr>
      <vt:lpstr>ICAR-CNR</vt:lpstr>
      <vt:lpstr> Naples, Italy </vt:lpstr>
      <vt:lpstr>Introduction</vt:lpstr>
      <vt:lpstr>Definition: Data Analytics</vt:lpstr>
      <vt:lpstr>Data…what?</vt:lpstr>
      <vt:lpstr>Use cases: classification</vt:lpstr>
      <vt:lpstr>Use cases: regression</vt:lpstr>
      <vt:lpstr>Use cases: clustering</vt:lpstr>
      <vt:lpstr>Presentazione di PowerPoint</vt:lpstr>
      <vt:lpstr>What is the title of your job?</vt:lpstr>
      <vt:lpstr>What is your full-time annual salary?</vt:lpstr>
      <vt:lpstr>What barriers are faced at work?</vt:lpstr>
      <vt:lpstr>Dirty data: outlier vs noise</vt:lpstr>
      <vt:lpstr>Outline</vt:lpstr>
      <vt:lpstr>Definition: Robust Data Analytics</vt:lpstr>
      <vt:lpstr>Robustness</vt:lpstr>
      <vt:lpstr>Robust data analytics</vt:lpstr>
      <vt:lpstr>Robust data analytics</vt:lpstr>
      <vt:lpstr>Robust data analytics</vt:lpstr>
      <vt:lpstr>Robust statistics</vt:lpstr>
      <vt:lpstr>Handling uncertainty: example</vt:lpstr>
      <vt:lpstr>Linear Least Square</vt:lpstr>
      <vt:lpstr>Geometrical interpretation</vt:lpstr>
      <vt:lpstr>Graphical interpretation</vt:lpstr>
      <vt:lpstr>LLS solution</vt:lpstr>
      <vt:lpstr>Robust formulation</vt:lpstr>
      <vt:lpstr>Coupled uncertainty</vt:lpstr>
      <vt:lpstr>Coupled uncertainty</vt:lpstr>
      <vt:lpstr>Uncoupled uncertainty</vt:lpstr>
      <vt:lpstr>Uncoupled uncertainty</vt:lpstr>
      <vt:lpstr>Uncoupled uncertainty</vt:lpstr>
      <vt:lpstr>Uncoupled uncertainty</vt:lpstr>
      <vt:lpstr>Robustness &amp; regularization </vt:lpstr>
      <vt:lpstr>Support Vectors Machines (SVM)</vt:lpstr>
      <vt:lpstr>Example: SVM </vt:lpstr>
      <vt:lpstr>Example: SVM with l2-uncertainty </vt:lpstr>
      <vt:lpstr>Example: SVM with l1-uncertainty</vt:lpstr>
      <vt:lpstr>Conclusions</vt:lpstr>
      <vt:lpstr>From data to… </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 Formulas based knowledge discovery  and its application to the classification of biological data</dc:title>
  <dc:creator>mariog</dc:creator>
  <cp:lastModifiedBy>Utente di Microsoft Office</cp:lastModifiedBy>
  <cp:revision>751</cp:revision>
  <dcterms:created xsi:type="dcterms:W3CDTF">2006-08-16T00:00:00Z</dcterms:created>
  <dcterms:modified xsi:type="dcterms:W3CDTF">2018-11-27T20:32:49Z</dcterms:modified>
</cp:coreProperties>
</file>