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2" r:id="rId3"/>
    <p:sldId id="273" r:id="rId4"/>
    <p:sldId id="369" r:id="rId5"/>
    <p:sldId id="291" r:id="rId6"/>
    <p:sldId id="350" r:id="rId7"/>
    <p:sldId id="365" r:id="rId8"/>
    <p:sldId id="281" r:id="rId9"/>
    <p:sldId id="282" r:id="rId10"/>
    <p:sldId id="298" r:id="rId11"/>
    <p:sldId id="346" r:id="rId12"/>
    <p:sldId id="347" r:id="rId13"/>
    <p:sldId id="348" r:id="rId14"/>
    <p:sldId id="300" r:id="rId15"/>
    <p:sldId id="303" r:id="rId16"/>
    <p:sldId id="310" r:id="rId17"/>
    <p:sldId id="340" r:id="rId18"/>
    <p:sldId id="311" r:id="rId19"/>
    <p:sldId id="344" r:id="rId20"/>
    <p:sldId id="371" r:id="rId21"/>
    <p:sldId id="372" r:id="rId22"/>
    <p:sldId id="373" r:id="rId23"/>
    <p:sldId id="361" r:id="rId24"/>
    <p:sldId id="351" r:id="rId25"/>
    <p:sldId id="376" r:id="rId26"/>
    <p:sldId id="354" r:id="rId27"/>
    <p:sldId id="355" r:id="rId28"/>
    <p:sldId id="356" r:id="rId29"/>
    <p:sldId id="357" r:id="rId30"/>
    <p:sldId id="358" r:id="rId31"/>
    <p:sldId id="359" r:id="rId32"/>
    <p:sldId id="375" r:id="rId33"/>
    <p:sldId id="360" r:id="rId34"/>
    <p:sldId id="318" r:id="rId3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2" autoAdjust="0"/>
    <p:restoredTop sz="90882" autoAdjust="0"/>
  </p:normalViewPr>
  <p:slideViewPr>
    <p:cSldViewPr>
      <p:cViewPr>
        <p:scale>
          <a:sx n="85" d="100"/>
          <a:sy n="85" d="100"/>
        </p:scale>
        <p:origin x="184" y="544"/>
      </p:cViewPr>
      <p:guideLst>
        <p:guide orient="horz" pos="247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7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296D64-48DA-4E7B-98D8-3A92396487C1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15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019185E-246B-4E67-9200-5A2EA703CED6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3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A5047-91C8-45B4-92E7-72177AD1E9FF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EA3BC-FFA6-4487-A24D-04CB57A37C30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830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BD90B5-C13C-364A-8357-F090025D00C5}" type="slidenum">
              <a:rPr lang="en-GB"/>
              <a:pPr/>
              <a:t>22</a:t>
            </a:fld>
            <a:endParaRPr lang="en-GB"/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Number of times pregnant, Plasma glucose concentration, blood pressure, serum insulin,...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9185E-246B-4E67-9200-5A2EA703CED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6786563" cy="214313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C8113C-E4B0-4405-84EF-51D88BD92474}" type="slidenum">
              <a:rPr lang="it-IT"/>
              <a:pPr>
                <a:defRPr/>
              </a:pPr>
              <a:t>‹n.›</a:t>
            </a:fld>
            <a:r>
              <a:rPr lang="it-IT" dirty="0"/>
              <a:t>/44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75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dirty="0" smtClean="0"/>
              <a:t>Fare clic per modificare lo stile del titolo</a:t>
            </a:r>
            <a:br>
              <a:rPr lang="it-IT" dirty="0" smtClean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57784"/>
          </a:xfrm>
        </p:spPr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D493-9154-42FB-8F0B-ED1AF52F247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A204-7EBB-452F-85A8-A3DD66098CE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02B2-8CE6-4D6F-A302-4B902BA6571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6121F4-7A4A-4618-A65B-ACA93B684BF8}" type="slidenum">
              <a:rPr lang="it-IT" smtClean="0"/>
              <a:pPr>
                <a:defRPr/>
              </a:pPr>
              <a:t>‹n.›</a:t>
            </a:fld>
            <a:r>
              <a:rPr lang="it-IT" smtClean="0"/>
              <a:t>\44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52DE-F2B3-4162-AEB3-F99B9F5CB87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4491-A3D4-4A4D-9FD0-657FB01595A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>
            <a:off x="1431925" y="3902075"/>
            <a:ext cx="445293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7" y="192024"/>
            <a:ext cx="3008376" cy="1243584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905000"/>
            <a:ext cx="4572000" cy="4224528"/>
          </a:xfrm>
          <a:noFill/>
          <a:ln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7" y="1676400"/>
            <a:ext cx="2249424" cy="3273552"/>
          </a:xfrm>
          <a:noFill/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A60F-C83B-4487-B09F-A423DE9A9959}" type="datetime1">
              <a:rPr lang="en-US"/>
              <a:pPr>
                <a:defRPr/>
              </a:pPr>
              <a:t>11/22/18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Beijing,  October 27-28, 2008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76C9-14E4-4911-9227-EB03DAC44B1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>
            <a:off x="1431925" y="3902075"/>
            <a:ext cx="445293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7" y="188259"/>
            <a:ext cx="3008313" cy="1246841"/>
          </a:xfrm>
        </p:spPr>
        <p:txBody>
          <a:bodyPr anchorCtr="0"/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05000"/>
            <a:ext cx="4572000" cy="4221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7" y="1676400"/>
            <a:ext cx="2246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52D0-4B8E-4C49-9021-8CD6CE24103E}" type="datetime1">
              <a:rPr lang="en-US"/>
              <a:pPr>
                <a:defRPr/>
              </a:pPr>
              <a:t>11/22/18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Beijing,  October 27-28, 2008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968D-79C1-4F13-8776-69E71AE643FA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invGray">
          <a:xfrm>
            <a:off x="0" y="1105406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 bwMode="ltGray">
          <a:xfrm>
            <a:off x="0" y="1"/>
            <a:ext cx="9144000" cy="1071546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102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410575" y="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accent1">
                    <a:lumMod val="20000"/>
                    <a:lumOff val="8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B06121F4-7A4A-4618-A65B-ACA93B684BF8}" type="slidenum">
              <a:rPr lang="it-IT"/>
              <a:pPr>
                <a:defRPr/>
              </a:pPr>
              <a:t>‹n.›</a:t>
            </a:fld>
            <a:r>
              <a:rPr lang="it-IT" dirty="0"/>
              <a:t>\44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6643688" cy="35718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 dirty="0">
                <a:solidFill>
                  <a:schemeClr val="accent1">
                    <a:lumMod val="20000"/>
                    <a:lumOff val="8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75" r:id="rId5"/>
    <p:sldLayoutId id="2147483766" r:id="rId6"/>
    <p:sldLayoutId id="2147483767" r:id="rId7"/>
    <p:sldLayoutId id="2147483776" r:id="rId8"/>
    <p:sldLayoutId id="2147483777" r:id="rId9"/>
    <p:sldLayoutId id="2147483778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3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g\Personale\Foto\2007 PDP2007\568CANON\IMG_6873.JPG"/>
          <p:cNvPicPr>
            <a:picLocks noChangeAspect="1" noChangeArrowheads="1"/>
          </p:cNvPicPr>
          <p:nvPr/>
        </p:nvPicPr>
        <p:blipFill rotWithShape="1">
          <a:blip r:embed="rId3" cstate="print"/>
          <a:srcRect t="11949" b="13335"/>
          <a:stretch/>
        </p:blipFill>
        <p:spPr bwMode="auto">
          <a:xfrm>
            <a:off x="0" y="0"/>
            <a:ext cx="9144000" cy="51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3612700"/>
            <a:ext cx="8501122" cy="16733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Supervised classification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noisy data</a:t>
            </a: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240" y="5239864"/>
            <a:ext cx="8077200" cy="1500188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Mario Rosario Guarracino</a:t>
            </a:r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Rettangolo 1"/>
          <p:cNvSpPr/>
          <p:nvPr/>
        </p:nvSpPr>
        <p:spPr>
          <a:xfrm>
            <a:off x="485800" y="5661248"/>
            <a:ext cx="6318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LATNA@HSE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dirty="0" smtClean="0"/>
              <a:t>Nizhny Novgorod</a:t>
            </a:r>
            <a:r>
              <a:rPr lang="fi-FI" sz="1600" dirty="0" smtClean="0"/>
              <a:t>, </a:t>
            </a:r>
            <a:r>
              <a:rPr lang="it-IT" sz="1600" dirty="0" err="1" smtClean="0"/>
              <a:t>November</a:t>
            </a:r>
            <a:r>
              <a:rPr lang="it-IT" sz="1600" dirty="0" smtClean="0"/>
              <a:t> 2018</a:t>
            </a:r>
            <a:endParaRPr lang="en-US" sz="1600" dirty="0"/>
          </a:p>
        </p:txBody>
      </p:sp>
      <p:pic>
        <p:nvPicPr>
          <p:cNvPr id="5" name="Immagine 4" descr="logoICA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71" y="6084188"/>
            <a:ext cx="1235325" cy="644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12435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200" b="1" dirty="0" err="1" smtClean="0">
                <a:solidFill>
                  <a:srgbClr val="FFC000"/>
                </a:solidFill>
              </a:rPr>
              <a:t>ReGEC</a:t>
            </a:r>
            <a:r>
              <a:rPr lang="en-US" sz="4200" b="1" dirty="0" smtClean="0">
                <a:solidFill>
                  <a:srgbClr val="FFC000"/>
                </a:solidFill>
              </a:rPr>
              <a:t> assignment of new points</a:t>
            </a:r>
            <a:br>
              <a:rPr lang="en-US" sz="4200" b="1" dirty="0" smtClean="0">
                <a:solidFill>
                  <a:srgbClr val="FFC000"/>
                </a:solidFill>
              </a:rPr>
            </a:br>
            <a:endParaRPr lang="it-IT" sz="4200" b="1" dirty="0">
              <a:solidFill>
                <a:srgbClr val="FFC000"/>
              </a:solidFill>
            </a:endParaRPr>
          </a:p>
        </p:txBody>
      </p:sp>
      <p:sp>
        <p:nvSpPr>
          <p:cNvPr id="64" name="Segnaposto immagine 63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indent="11113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+mj-lt"/>
              </a:rPr>
              <a:t>A new point is assigned to the class described by the closest line</a:t>
            </a:r>
            <a:endParaRPr lang="it-IT" sz="2800" dirty="0">
              <a:latin typeface="+mj-lt"/>
            </a:endParaRPr>
          </a:p>
        </p:txBody>
      </p:sp>
      <p:sp>
        <p:nvSpPr>
          <p:cNvPr id="25643" name="Slide Number Placeholder 6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47F5D-DEB3-4615-8BF3-965E65D682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26630" name="Line 4"/>
          <p:cNvSpPr>
            <a:spLocks noChangeShapeType="1"/>
          </p:cNvSpPr>
          <p:nvPr/>
        </p:nvSpPr>
        <p:spPr bwMode="auto">
          <a:xfrm>
            <a:off x="7019925" y="3573463"/>
            <a:ext cx="360363" cy="2016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629400" y="1389063"/>
            <a:ext cx="838200" cy="4689475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>
                <a:solidFill>
                  <a:schemeClr val="tx1"/>
                </a:solidFill>
              </a:ln>
              <a:latin typeface="+mn-lt"/>
              <a:cs typeface="+mn-cs"/>
            </a:endParaRPr>
          </a:p>
        </p:txBody>
      </p:sp>
      <p:sp>
        <p:nvSpPr>
          <p:cNvPr id="26632" name="Oval 6"/>
          <p:cNvSpPr>
            <a:spLocks noChangeArrowheads="1"/>
          </p:cNvSpPr>
          <p:nvPr/>
        </p:nvSpPr>
        <p:spPr bwMode="auto">
          <a:xfrm>
            <a:off x="5724525" y="3933825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33" name="Oval 7"/>
          <p:cNvSpPr>
            <a:spLocks noChangeArrowheads="1"/>
          </p:cNvSpPr>
          <p:nvPr/>
        </p:nvSpPr>
        <p:spPr bwMode="auto">
          <a:xfrm>
            <a:off x="5724525" y="4581525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34" name="Oval 8"/>
          <p:cNvSpPr>
            <a:spLocks noChangeArrowheads="1"/>
          </p:cNvSpPr>
          <p:nvPr/>
        </p:nvSpPr>
        <p:spPr bwMode="auto">
          <a:xfrm>
            <a:off x="6877050" y="3644900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35" name="Oval 9"/>
          <p:cNvSpPr>
            <a:spLocks noChangeArrowheads="1"/>
          </p:cNvSpPr>
          <p:nvPr/>
        </p:nvSpPr>
        <p:spPr bwMode="auto">
          <a:xfrm>
            <a:off x="7308850" y="4292600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5378450" y="2211388"/>
            <a:ext cx="565150" cy="4113212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>
                <a:solidFill>
                  <a:schemeClr val="tx1"/>
                </a:solidFill>
              </a:ln>
              <a:latin typeface="+mn-lt"/>
              <a:cs typeface="+mn-cs"/>
            </a:endParaRPr>
          </a:p>
        </p:txBody>
      </p:sp>
      <p:sp>
        <p:nvSpPr>
          <p:cNvPr id="26637" name="Oval 11"/>
          <p:cNvSpPr>
            <a:spLocks noChangeArrowheads="1"/>
          </p:cNvSpPr>
          <p:nvPr/>
        </p:nvSpPr>
        <p:spPr bwMode="auto">
          <a:xfrm>
            <a:off x="6948488" y="4652963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38" name="Oval 12"/>
          <p:cNvSpPr>
            <a:spLocks noChangeArrowheads="1"/>
          </p:cNvSpPr>
          <p:nvPr/>
        </p:nvSpPr>
        <p:spPr bwMode="auto">
          <a:xfrm flipH="1">
            <a:off x="7380288" y="5229225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39" name="Oval 13"/>
          <p:cNvSpPr>
            <a:spLocks noChangeArrowheads="1"/>
          </p:cNvSpPr>
          <p:nvPr/>
        </p:nvSpPr>
        <p:spPr bwMode="auto">
          <a:xfrm>
            <a:off x="5508625" y="5157788"/>
            <a:ext cx="288925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40" name="Oval 14"/>
          <p:cNvSpPr>
            <a:spLocks noChangeArrowheads="1"/>
          </p:cNvSpPr>
          <p:nvPr/>
        </p:nvSpPr>
        <p:spPr bwMode="auto">
          <a:xfrm>
            <a:off x="5364163" y="4365625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auto">
          <a:xfrm>
            <a:off x="5580063" y="5084763"/>
            <a:ext cx="431800" cy="730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auto">
          <a:xfrm flipV="1">
            <a:off x="6300788" y="5013325"/>
            <a:ext cx="1008062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43" name="Oval 14"/>
          <p:cNvSpPr>
            <a:spLocks noChangeArrowheads="1"/>
          </p:cNvSpPr>
          <p:nvPr/>
        </p:nvSpPr>
        <p:spPr bwMode="auto">
          <a:xfrm>
            <a:off x="5257800" y="3581400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44" name="Oval 14"/>
          <p:cNvSpPr>
            <a:spLocks noChangeArrowheads="1"/>
          </p:cNvSpPr>
          <p:nvPr/>
        </p:nvSpPr>
        <p:spPr bwMode="auto">
          <a:xfrm>
            <a:off x="5410200" y="3979863"/>
            <a:ext cx="288925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45" name="Oval 14"/>
          <p:cNvSpPr>
            <a:spLocks noChangeArrowheads="1"/>
          </p:cNvSpPr>
          <p:nvPr/>
        </p:nvSpPr>
        <p:spPr bwMode="auto">
          <a:xfrm>
            <a:off x="5730875" y="3446463"/>
            <a:ext cx="288925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46" name="Oval 6"/>
          <p:cNvSpPr>
            <a:spLocks noChangeArrowheads="1"/>
          </p:cNvSpPr>
          <p:nvPr/>
        </p:nvSpPr>
        <p:spPr bwMode="auto">
          <a:xfrm>
            <a:off x="5114925" y="5229225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47" name="Oval 14"/>
          <p:cNvSpPr>
            <a:spLocks noChangeArrowheads="1"/>
          </p:cNvSpPr>
          <p:nvPr/>
        </p:nvSpPr>
        <p:spPr bwMode="auto">
          <a:xfrm>
            <a:off x="5867400" y="4267200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48" name="Oval 14"/>
          <p:cNvSpPr>
            <a:spLocks noChangeArrowheads="1"/>
          </p:cNvSpPr>
          <p:nvPr/>
        </p:nvSpPr>
        <p:spPr bwMode="auto">
          <a:xfrm>
            <a:off x="5334000" y="5562600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49" name="Oval 14"/>
          <p:cNvSpPr>
            <a:spLocks noChangeArrowheads="1"/>
          </p:cNvSpPr>
          <p:nvPr/>
        </p:nvSpPr>
        <p:spPr bwMode="auto">
          <a:xfrm>
            <a:off x="5121275" y="4741863"/>
            <a:ext cx="288925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50" name="Oval 14"/>
          <p:cNvSpPr>
            <a:spLocks noChangeArrowheads="1"/>
          </p:cNvSpPr>
          <p:nvPr/>
        </p:nvSpPr>
        <p:spPr bwMode="auto">
          <a:xfrm>
            <a:off x="4922838" y="4437063"/>
            <a:ext cx="288925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51" name="Oval 14"/>
          <p:cNvSpPr>
            <a:spLocks noChangeArrowheads="1"/>
          </p:cNvSpPr>
          <p:nvPr/>
        </p:nvSpPr>
        <p:spPr bwMode="auto">
          <a:xfrm>
            <a:off x="4968875" y="4051300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52" name="Oval 9"/>
          <p:cNvSpPr>
            <a:spLocks noChangeArrowheads="1"/>
          </p:cNvSpPr>
          <p:nvPr/>
        </p:nvSpPr>
        <p:spPr bwMode="auto">
          <a:xfrm>
            <a:off x="6629400" y="4191000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53" name="Oval 9"/>
          <p:cNvSpPr>
            <a:spLocks noChangeArrowheads="1"/>
          </p:cNvSpPr>
          <p:nvPr/>
        </p:nvSpPr>
        <p:spPr bwMode="auto">
          <a:xfrm>
            <a:off x="7254875" y="3886200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54" name="Oval 9"/>
          <p:cNvSpPr>
            <a:spLocks noChangeArrowheads="1"/>
          </p:cNvSpPr>
          <p:nvPr/>
        </p:nvSpPr>
        <p:spPr bwMode="auto">
          <a:xfrm>
            <a:off x="7407275" y="4818063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55" name="Oval 12"/>
          <p:cNvSpPr>
            <a:spLocks noChangeArrowheads="1"/>
          </p:cNvSpPr>
          <p:nvPr/>
        </p:nvSpPr>
        <p:spPr bwMode="auto">
          <a:xfrm flipH="1">
            <a:off x="6858000" y="550386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56" name="Oval 9"/>
          <p:cNvSpPr>
            <a:spLocks noChangeArrowheads="1"/>
          </p:cNvSpPr>
          <p:nvPr/>
        </p:nvSpPr>
        <p:spPr bwMode="auto">
          <a:xfrm>
            <a:off x="6884988" y="5092700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6019800" y="5046663"/>
            <a:ext cx="288925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17" name="Oval 55"/>
          <p:cNvSpPr>
            <a:spLocks noChangeArrowheads="1"/>
          </p:cNvSpPr>
          <p:nvPr/>
        </p:nvSpPr>
        <p:spPr bwMode="auto">
          <a:xfrm>
            <a:off x="6011863" y="5046663"/>
            <a:ext cx="288925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8200" y="3316288"/>
            <a:ext cx="5032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</a:t>
            </a:r>
            <a:endParaRPr lang="it-IT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37450" y="3124200"/>
            <a:ext cx="4635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B</a:t>
            </a:r>
            <a:endParaRPr lang="it-IT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6661" name="Oval 8"/>
          <p:cNvSpPr>
            <a:spLocks noChangeArrowheads="1"/>
          </p:cNvSpPr>
          <p:nvPr/>
        </p:nvSpPr>
        <p:spPr bwMode="auto">
          <a:xfrm>
            <a:off x="6572250" y="3890963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62" name="Oval 9"/>
          <p:cNvSpPr>
            <a:spLocks noChangeArrowheads="1"/>
          </p:cNvSpPr>
          <p:nvPr/>
        </p:nvSpPr>
        <p:spPr bwMode="auto">
          <a:xfrm>
            <a:off x="6950075" y="4132263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63" name="Oval 8"/>
          <p:cNvSpPr>
            <a:spLocks noChangeArrowheads="1"/>
          </p:cNvSpPr>
          <p:nvPr/>
        </p:nvSpPr>
        <p:spPr bwMode="auto">
          <a:xfrm>
            <a:off x="6648450" y="2895600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64" name="Oval 9"/>
          <p:cNvSpPr>
            <a:spLocks noChangeArrowheads="1"/>
          </p:cNvSpPr>
          <p:nvPr/>
        </p:nvSpPr>
        <p:spPr bwMode="auto">
          <a:xfrm>
            <a:off x="7026275" y="3136900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665" name="Oval 9"/>
          <p:cNvSpPr>
            <a:spLocks noChangeArrowheads="1"/>
          </p:cNvSpPr>
          <p:nvPr/>
        </p:nvSpPr>
        <p:spPr bwMode="auto">
          <a:xfrm>
            <a:off x="6721475" y="3382963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762000" y="4572000"/>
            <a:ext cx="2759075" cy="855663"/>
            <a:chOff x="838200" y="5549900"/>
            <a:chExt cx="2759075" cy="855663"/>
          </a:xfrm>
        </p:grpSpPr>
        <p:sp>
          <p:nvSpPr>
            <p:cNvPr id="41989" name="AutoShape 5"/>
            <p:cNvSpPr>
              <a:spLocks noChangeAspect="1" noChangeArrowheads="1" noTextEdit="1"/>
            </p:cNvSpPr>
            <p:nvPr/>
          </p:nvSpPr>
          <p:spPr bwMode="auto">
            <a:xfrm>
              <a:off x="838200" y="5562600"/>
              <a:ext cx="2759075" cy="842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cs typeface="+mn-cs"/>
              </a:endParaRPr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>
              <a:off x="1473200" y="5851525"/>
              <a:ext cx="128588" cy="1588"/>
            </a:xfrm>
            <a:prstGeom prst="line">
              <a:avLst/>
            </a:prstGeom>
            <a:noFill/>
            <a:ln w="8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cs typeface="+mn-cs"/>
              </a:endParaRPr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2528888" y="5662613"/>
              <a:ext cx="139700" cy="1587"/>
            </a:xfrm>
            <a:prstGeom prst="line">
              <a:avLst/>
            </a:prstGeom>
            <a:noFill/>
            <a:ln w="8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cs typeface="+mn-cs"/>
              </a:endParaRPr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2389188" y="5965825"/>
              <a:ext cx="1131887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cs typeface="+mn-cs"/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3114675" y="6016625"/>
              <a:ext cx="1222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>
                  <a:latin typeface="Times New Roman" pitchFamily="18" charset="0"/>
                </a:rPr>
                <a:t>||</a:t>
              </a:r>
              <a:endParaRPr lang="it-IT"/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2668588" y="6016625"/>
              <a:ext cx="1222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>
                  <a:latin typeface="Times New Roman" pitchFamily="18" charset="0"/>
                </a:rPr>
                <a:t>||</a:t>
              </a:r>
              <a:endParaRPr lang="it-IT"/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3457575" y="5588000"/>
              <a:ext cx="60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>
                  <a:latin typeface="Times New Roman" pitchFamily="18" charset="0"/>
                </a:rPr>
                <a:t>|</a:t>
              </a:r>
              <a:endParaRPr lang="it-IT"/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2681288" y="5588000"/>
              <a:ext cx="561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>
                  <a:latin typeface="Times New Roman" pitchFamily="18" charset="0"/>
                </a:rPr>
                <a:t>'</a:t>
              </a:r>
              <a:endParaRPr lang="it-IT"/>
            </a:p>
          </p:txBody>
        </p: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2389188" y="5588000"/>
              <a:ext cx="60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>
                  <a:latin typeface="Times New Roman" pitchFamily="18" charset="0"/>
                </a:rPr>
                <a:t>|</a:t>
              </a:r>
              <a:endParaRPr lang="it-IT"/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1970088" y="5776913"/>
              <a:ext cx="1031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>
                  <a:latin typeface="Times New Roman" pitchFamily="18" charset="0"/>
                </a:rPr>
                <a:t>)</a:t>
              </a:r>
              <a:endParaRPr lang="it-IT"/>
            </a:p>
          </p:txBody>
        </p: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1614488" y="5776913"/>
              <a:ext cx="762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>
                  <a:latin typeface="Times New Roman" pitchFamily="18" charset="0"/>
                </a:rPr>
                <a:t>,</a:t>
              </a:r>
              <a:endParaRPr lang="it-IT"/>
            </a:p>
          </p:txBody>
        </p:sp>
        <p:sp>
          <p:nvSpPr>
            <p:cNvPr id="42001" name="Rectangle 17"/>
            <p:cNvSpPr>
              <a:spLocks noChangeArrowheads="1"/>
            </p:cNvSpPr>
            <p:nvPr/>
          </p:nvSpPr>
          <p:spPr bwMode="auto">
            <a:xfrm>
              <a:off x="1333500" y="5776913"/>
              <a:ext cx="1031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>
                  <a:latin typeface="Times New Roman" pitchFamily="18" charset="0"/>
                </a:rPr>
                <a:t>(</a:t>
              </a:r>
              <a:endParaRPr lang="it-IT"/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2833688" y="5978525"/>
              <a:ext cx="2111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 i="1">
                  <a:latin typeface="Symbol" pitchFamily="18" charset="2"/>
                </a:rPr>
                <a:t>w</a:t>
              </a:r>
              <a:endParaRPr lang="it-IT"/>
            </a:p>
          </p:txBody>
        </p:sp>
        <p:sp>
          <p:nvSpPr>
            <p:cNvPr id="42003" name="Rectangle 19"/>
            <p:cNvSpPr>
              <a:spLocks noChangeArrowheads="1"/>
            </p:cNvSpPr>
            <p:nvPr/>
          </p:nvSpPr>
          <p:spPr bwMode="auto">
            <a:xfrm>
              <a:off x="3228975" y="5549900"/>
              <a:ext cx="127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 i="1">
                  <a:latin typeface="Symbol" pitchFamily="18" charset="2"/>
                </a:rPr>
                <a:t>g</a:t>
              </a:r>
              <a:endParaRPr lang="it-IT"/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2744788" y="5549900"/>
              <a:ext cx="2111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 i="1">
                  <a:latin typeface="Symbol" pitchFamily="18" charset="2"/>
                </a:rPr>
                <a:t>w</a:t>
              </a:r>
              <a:endParaRPr lang="it-IT"/>
            </a:p>
          </p:txBody>
        </p:sp>
        <p:sp>
          <p:nvSpPr>
            <p:cNvPr id="42005" name="Rectangle 21"/>
            <p:cNvSpPr>
              <a:spLocks noChangeArrowheads="1"/>
            </p:cNvSpPr>
            <p:nvPr/>
          </p:nvSpPr>
          <p:spPr bwMode="auto">
            <a:xfrm>
              <a:off x="3025775" y="5549900"/>
              <a:ext cx="1682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>
                  <a:latin typeface="Symbol" pitchFamily="18" charset="2"/>
                </a:rPr>
                <a:t>-</a:t>
              </a:r>
              <a:endParaRPr lang="it-IT"/>
            </a:p>
          </p:txBody>
        </p:sp>
        <p:sp>
          <p:nvSpPr>
            <p:cNvPr id="42006" name="Rectangle 22"/>
            <p:cNvSpPr>
              <a:spLocks noChangeArrowheads="1"/>
            </p:cNvSpPr>
            <p:nvPr/>
          </p:nvSpPr>
          <p:spPr bwMode="auto">
            <a:xfrm>
              <a:off x="2135188" y="5738813"/>
              <a:ext cx="1682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>
                  <a:latin typeface="Symbol" pitchFamily="18" charset="2"/>
                </a:rPr>
                <a:t>=</a:t>
              </a:r>
              <a:endParaRPr lang="it-IT"/>
            </a:p>
          </p:txBody>
        </p:sp>
        <p:sp>
          <p:nvSpPr>
            <p:cNvPr id="42007" name="Rectangle 23"/>
            <p:cNvSpPr>
              <a:spLocks noChangeArrowheads="1"/>
            </p:cNvSpPr>
            <p:nvPr/>
          </p:nvSpPr>
          <p:spPr bwMode="auto">
            <a:xfrm>
              <a:off x="2516188" y="5588000"/>
              <a:ext cx="1365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 i="1" dirty="0">
                  <a:latin typeface="Times New Roman" pitchFamily="18" charset="0"/>
                </a:rPr>
                <a:t>x</a:t>
              </a:r>
              <a:endParaRPr lang="it-IT" dirty="0"/>
            </a:p>
          </p:txBody>
        </p:sp>
        <p:sp>
          <p:nvSpPr>
            <p:cNvPr id="42008" name="Rectangle 24"/>
            <p:cNvSpPr>
              <a:spLocks noChangeArrowheads="1"/>
            </p:cNvSpPr>
            <p:nvPr/>
          </p:nvSpPr>
          <p:spPr bwMode="auto">
            <a:xfrm>
              <a:off x="1741488" y="5776913"/>
              <a:ext cx="1873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 i="1">
                  <a:latin typeface="Times New Roman" pitchFamily="18" charset="0"/>
                </a:rPr>
                <a:t>P</a:t>
              </a:r>
              <a:endParaRPr lang="it-IT"/>
            </a:p>
          </p:txBody>
        </p: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1460500" y="5776913"/>
              <a:ext cx="1365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 i="1" dirty="0">
                  <a:latin typeface="Times New Roman" pitchFamily="18" charset="0"/>
                </a:rPr>
                <a:t>x</a:t>
              </a:r>
              <a:endParaRPr lang="it-IT" dirty="0"/>
            </a:p>
          </p:txBody>
        </p:sp>
        <p:sp>
          <p:nvSpPr>
            <p:cNvPr id="42010" name="Rectangle 26"/>
            <p:cNvSpPr>
              <a:spLocks noChangeArrowheads="1"/>
            </p:cNvSpPr>
            <p:nvPr/>
          </p:nvSpPr>
          <p:spPr bwMode="auto">
            <a:xfrm>
              <a:off x="876300" y="5776913"/>
              <a:ext cx="4445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400" i="1" dirty="0" err="1">
                  <a:latin typeface="Times New Roman" pitchFamily="18" charset="0"/>
                </a:rPr>
                <a:t>dist</a:t>
              </a:r>
              <a:endParaRPr lang="it-IT" dirty="0"/>
            </a:p>
          </p:txBody>
        </p:sp>
        <p:sp>
          <p:nvSpPr>
            <p:cNvPr id="42011" name="Rectangle 27"/>
            <p:cNvSpPr>
              <a:spLocks noChangeArrowheads="1"/>
            </p:cNvSpPr>
            <p:nvPr/>
          </p:nvSpPr>
          <p:spPr bwMode="auto">
            <a:xfrm>
              <a:off x="1881188" y="5953125"/>
              <a:ext cx="4969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400" i="1">
                  <a:latin typeface="Times New Roman" pitchFamily="18" charset="0"/>
                </a:rPr>
                <a:t>i</a:t>
              </a: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3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dirty="0" smtClean="0"/>
              <a:t>Multiclass </a:t>
            </a:r>
            <a:r>
              <a:rPr lang="en-US" dirty="0" err="1" smtClean="0"/>
              <a:t>ReGEC</a:t>
            </a:r>
            <a:endParaRPr lang="en-US" dirty="0" smtClean="0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 rot="1076748">
            <a:off x="2844758" y="2347136"/>
            <a:ext cx="144000" cy="14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 rot="1076748">
            <a:off x="2716338" y="2743649"/>
            <a:ext cx="144000" cy="14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 rot="1076748">
            <a:off x="2485131" y="3058551"/>
            <a:ext cx="144000" cy="14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 rot="1076748">
            <a:off x="2563941" y="2548256"/>
            <a:ext cx="144000" cy="14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 rot="1076748">
            <a:off x="2661814" y="2049505"/>
            <a:ext cx="144000" cy="14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 rot="1076748">
            <a:off x="2648214" y="2323885"/>
            <a:ext cx="144000" cy="14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 rot="1076748">
            <a:off x="2944827" y="2049894"/>
            <a:ext cx="144000" cy="14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 rot="1076748">
            <a:off x="2237310" y="2995669"/>
            <a:ext cx="144000" cy="14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 rot="1076748">
            <a:off x="2856053" y="2576289"/>
            <a:ext cx="144000" cy="14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 rot="1076748">
            <a:off x="2310276" y="3275735"/>
            <a:ext cx="144000" cy="14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 rot="1076748">
            <a:off x="2357774" y="2735972"/>
            <a:ext cx="144000" cy="14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 rot="1076748">
            <a:off x="2310716" y="2524995"/>
            <a:ext cx="144000" cy="14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 rot="1076748">
            <a:off x="2412139" y="2286482"/>
            <a:ext cx="144000" cy="14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 rot="1076748">
            <a:off x="2784061" y="3080202"/>
            <a:ext cx="144000" cy="14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0" name="Oval 55"/>
          <p:cNvSpPr>
            <a:spLocks noChangeArrowheads="1"/>
          </p:cNvSpPr>
          <p:nvPr/>
        </p:nvSpPr>
        <p:spPr bwMode="auto">
          <a:xfrm rot="1076748">
            <a:off x="2779762" y="3078810"/>
            <a:ext cx="144000" cy="14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1270453" y="1532263"/>
            <a:ext cx="785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</a:t>
            </a:r>
            <a:endParaRPr lang="it-IT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2" name="TextBox 37"/>
          <p:cNvSpPr txBox="1"/>
          <p:nvPr/>
        </p:nvSpPr>
        <p:spPr>
          <a:xfrm>
            <a:off x="7699873" y="2103767"/>
            <a:ext cx="4635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B</a:t>
            </a:r>
            <a:endParaRPr lang="it-IT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 rot="20078647">
            <a:off x="2587049" y="4722403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 rot="20078647">
            <a:off x="2998382" y="4949510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 rot="20078647">
            <a:off x="2882270" y="5239343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 rot="20078647" flipH="1">
            <a:off x="3249623" y="5442866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 rot="20078647">
            <a:off x="2582509" y="5080387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 rot="20078647">
            <a:off x="2864904" y="4747958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 rot="20078647">
            <a:off x="3187413" y="5202316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 rot="20078647" flipH="1">
            <a:off x="3044856" y="5716732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 rot="20078647">
            <a:off x="2956679" y="5490609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 rot="20078647">
            <a:off x="2474029" y="4936295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 rot="20078647">
            <a:off x="2751884" y="4961850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 rot="20078647">
            <a:off x="2266809" y="4385926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 rot="20078647">
            <a:off x="2544664" y="4411481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 rot="20078647">
            <a:off x="2431644" y="4625373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 rot="2831328">
            <a:off x="6449689" y="4484085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 rot="2831328">
            <a:off x="6356424" y="4944600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 rot="2831328">
            <a:off x="6045108" y="4920773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 rot="2831328" flipH="1">
            <a:off x="5982701" y="5352702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44" name="Oval 9"/>
          <p:cNvSpPr>
            <a:spLocks noChangeArrowheads="1"/>
          </p:cNvSpPr>
          <p:nvPr/>
        </p:nvSpPr>
        <p:spPr bwMode="auto">
          <a:xfrm rot="2831328">
            <a:off x="6106827" y="4587136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 rot="2831328">
            <a:off x="6508657" y="4756812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46" name="Oval 9"/>
          <p:cNvSpPr>
            <a:spLocks noChangeArrowheads="1"/>
          </p:cNvSpPr>
          <p:nvPr/>
        </p:nvSpPr>
        <p:spPr bwMode="auto">
          <a:xfrm rot="2831328">
            <a:off x="6171962" y="5200758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47" name="Oval 12"/>
          <p:cNvSpPr>
            <a:spLocks noChangeArrowheads="1"/>
          </p:cNvSpPr>
          <p:nvPr/>
        </p:nvSpPr>
        <p:spPr bwMode="auto">
          <a:xfrm rot="2831328" flipH="1">
            <a:off x="5638471" y="5202241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48" name="Oval 9"/>
          <p:cNvSpPr>
            <a:spLocks noChangeArrowheads="1"/>
          </p:cNvSpPr>
          <p:nvPr/>
        </p:nvSpPr>
        <p:spPr bwMode="auto">
          <a:xfrm rot="2831328">
            <a:off x="5827733" y="5041882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49" name="Oval 8"/>
          <p:cNvSpPr>
            <a:spLocks noChangeArrowheads="1"/>
          </p:cNvSpPr>
          <p:nvPr/>
        </p:nvSpPr>
        <p:spPr bwMode="auto">
          <a:xfrm rot="2831328">
            <a:off x="6211745" y="4440428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50" name="Oval 9"/>
          <p:cNvSpPr>
            <a:spLocks noChangeArrowheads="1"/>
          </p:cNvSpPr>
          <p:nvPr/>
        </p:nvSpPr>
        <p:spPr bwMode="auto">
          <a:xfrm rot="2831328">
            <a:off x="5855597" y="4770354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51" name="Oval 8"/>
          <p:cNvSpPr>
            <a:spLocks noChangeArrowheads="1"/>
          </p:cNvSpPr>
          <p:nvPr/>
        </p:nvSpPr>
        <p:spPr bwMode="auto">
          <a:xfrm rot="2831328">
            <a:off x="6674612" y="4077662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 rot="2831328">
            <a:off x="6733579" y="4350387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53" name="Oval 9"/>
          <p:cNvSpPr>
            <a:spLocks noChangeArrowheads="1"/>
          </p:cNvSpPr>
          <p:nvPr/>
        </p:nvSpPr>
        <p:spPr bwMode="auto">
          <a:xfrm rot="2831328">
            <a:off x="6495635" y="4306730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55" name="Oval 8"/>
          <p:cNvSpPr>
            <a:spLocks noChangeArrowheads="1"/>
          </p:cNvSpPr>
          <p:nvPr/>
        </p:nvSpPr>
        <p:spPr bwMode="auto">
          <a:xfrm>
            <a:off x="6831557" y="2340179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56" name="Oval 9"/>
          <p:cNvSpPr>
            <a:spLocks noChangeArrowheads="1"/>
          </p:cNvSpPr>
          <p:nvPr/>
        </p:nvSpPr>
        <p:spPr bwMode="auto">
          <a:xfrm>
            <a:off x="7106008" y="2721557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6876963" y="2954139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58" name="Oval 12"/>
          <p:cNvSpPr>
            <a:spLocks noChangeArrowheads="1"/>
          </p:cNvSpPr>
          <p:nvPr/>
        </p:nvSpPr>
        <p:spPr bwMode="auto">
          <a:xfrm flipH="1">
            <a:off x="7151414" y="3273059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6633363" y="2661733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60" name="Oval 9"/>
          <p:cNvSpPr>
            <a:spLocks noChangeArrowheads="1"/>
          </p:cNvSpPr>
          <p:nvPr/>
        </p:nvSpPr>
        <p:spPr bwMode="auto">
          <a:xfrm>
            <a:off x="7071702" y="2482261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7168567" y="3030959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62" name="Oval 12"/>
          <p:cNvSpPr>
            <a:spLocks noChangeArrowheads="1"/>
          </p:cNvSpPr>
          <p:nvPr/>
        </p:nvSpPr>
        <p:spPr bwMode="auto">
          <a:xfrm flipH="1">
            <a:off x="6819449" y="3434771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63" name="Oval 9"/>
          <p:cNvSpPr>
            <a:spLocks noChangeArrowheads="1"/>
          </p:cNvSpPr>
          <p:nvPr/>
        </p:nvSpPr>
        <p:spPr bwMode="auto">
          <a:xfrm>
            <a:off x="6836603" y="3192670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64" name="Oval 8"/>
          <p:cNvSpPr>
            <a:spLocks noChangeArrowheads="1"/>
          </p:cNvSpPr>
          <p:nvPr/>
        </p:nvSpPr>
        <p:spPr bwMode="auto">
          <a:xfrm>
            <a:off x="6637827" y="2485065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637827" y="2970547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66" name="Oval 8"/>
          <p:cNvSpPr>
            <a:spLocks noChangeArrowheads="1"/>
          </p:cNvSpPr>
          <p:nvPr/>
        </p:nvSpPr>
        <p:spPr bwMode="auto">
          <a:xfrm>
            <a:off x="6686260" y="1898977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67" name="Oval 9"/>
          <p:cNvSpPr>
            <a:spLocks noChangeArrowheads="1"/>
          </p:cNvSpPr>
          <p:nvPr/>
        </p:nvSpPr>
        <p:spPr bwMode="auto">
          <a:xfrm>
            <a:off x="6926404" y="2041059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68" name="Oval 9"/>
          <p:cNvSpPr>
            <a:spLocks noChangeArrowheads="1"/>
          </p:cNvSpPr>
          <p:nvPr/>
        </p:nvSpPr>
        <p:spPr bwMode="auto">
          <a:xfrm>
            <a:off x="6732674" y="2185945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cxnSp>
        <p:nvCxnSpPr>
          <p:cNvPr id="71" name="Connettore 1 70"/>
          <p:cNvCxnSpPr/>
          <p:nvPr/>
        </p:nvCxnSpPr>
        <p:spPr>
          <a:xfrm rot="10800000" flipV="1">
            <a:off x="1200508" y="1354404"/>
            <a:ext cx="3310754" cy="256977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37"/>
          <p:cNvSpPr txBox="1"/>
          <p:nvPr/>
        </p:nvSpPr>
        <p:spPr>
          <a:xfrm>
            <a:off x="2056271" y="5210079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</a:t>
            </a:r>
            <a:endParaRPr lang="it-IT" sz="2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73" name="TextBox 37"/>
          <p:cNvSpPr txBox="1"/>
          <p:nvPr/>
        </p:nvSpPr>
        <p:spPr>
          <a:xfrm>
            <a:off x="6985493" y="4655323"/>
            <a:ext cx="4235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</a:t>
            </a:r>
            <a:endParaRPr lang="it-IT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cxnSp>
        <p:nvCxnSpPr>
          <p:cNvPr id="81" name="Connettore 1 80"/>
          <p:cNvCxnSpPr/>
          <p:nvPr/>
        </p:nvCxnSpPr>
        <p:spPr>
          <a:xfrm rot="10800000">
            <a:off x="1187625" y="3725003"/>
            <a:ext cx="3090039" cy="2585543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/>
          <p:nvPr/>
        </p:nvCxnSpPr>
        <p:spPr>
          <a:xfrm rot="16200000" flipH="1">
            <a:off x="5157652" y="1401704"/>
            <a:ext cx="3105802" cy="269590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 rot="10800000" flipV="1">
            <a:off x="4700449" y="3593107"/>
            <a:ext cx="2995449" cy="252248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2 100"/>
          <p:cNvCxnSpPr/>
          <p:nvPr/>
        </p:nvCxnSpPr>
        <p:spPr>
          <a:xfrm flipV="1">
            <a:off x="4722853" y="2286541"/>
            <a:ext cx="1621479" cy="37796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2 102"/>
          <p:cNvCxnSpPr/>
          <p:nvPr/>
        </p:nvCxnSpPr>
        <p:spPr>
          <a:xfrm rot="10800000">
            <a:off x="3229661" y="2362743"/>
            <a:ext cx="1269456" cy="30175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2 108"/>
          <p:cNvCxnSpPr/>
          <p:nvPr/>
        </p:nvCxnSpPr>
        <p:spPr>
          <a:xfrm rot="16200000" flipH="1">
            <a:off x="4612268" y="2821424"/>
            <a:ext cx="1876561" cy="172092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2 111"/>
          <p:cNvCxnSpPr/>
          <p:nvPr/>
        </p:nvCxnSpPr>
        <p:spPr>
          <a:xfrm rot="5400000">
            <a:off x="2432902" y="2492610"/>
            <a:ext cx="1847987" cy="2349975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15"/>
          <p:cNvGrpSpPr/>
          <p:nvPr/>
        </p:nvGrpSpPr>
        <p:grpSpPr>
          <a:xfrm>
            <a:off x="4058332" y="2162716"/>
            <a:ext cx="1235018" cy="613653"/>
            <a:chOff x="4276725" y="2905125"/>
            <a:chExt cx="1235018" cy="613653"/>
          </a:xfrm>
        </p:grpSpPr>
        <p:sp>
          <p:nvSpPr>
            <p:cNvPr id="99" name="Ovale 98"/>
            <p:cNvSpPr/>
            <p:nvPr/>
          </p:nvSpPr>
          <p:spPr>
            <a:xfrm>
              <a:off x="4717510" y="3295042"/>
              <a:ext cx="223736" cy="22373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 w="133350" h="95250" prst="convex"/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00"/>
                </a:solidFill>
              </a:endParaRPr>
            </a:p>
          </p:txBody>
        </p:sp>
        <p:sp>
          <p:nvSpPr>
            <p:cNvPr id="115" name="CasellaDiTesto 114"/>
            <p:cNvSpPr txBox="1"/>
            <p:nvPr/>
          </p:nvSpPr>
          <p:spPr>
            <a:xfrm>
              <a:off x="4276725" y="2905125"/>
              <a:ext cx="1235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New Point</a:t>
              </a:r>
            </a:p>
          </p:txBody>
        </p:sp>
      </p:grpSp>
      <p:cxnSp>
        <p:nvCxnSpPr>
          <p:cNvPr id="117" name="Connettore 2 116"/>
          <p:cNvCxnSpPr/>
          <p:nvPr/>
        </p:nvCxnSpPr>
        <p:spPr>
          <a:xfrm rot="10800000">
            <a:off x="3229662" y="2362743"/>
            <a:ext cx="1228721" cy="285748"/>
          </a:xfrm>
          <a:prstGeom prst="straightConnector1">
            <a:avLst/>
          </a:prstGeom>
          <a:ln w="41275" cap="rnd" cmpd="sng">
            <a:solidFill>
              <a:srgbClr val="0033CC"/>
            </a:solidFill>
            <a:prstDash val="solid"/>
            <a:headEnd type="none"/>
            <a:tailEnd type="triangle"/>
          </a:ln>
          <a:scene3d>
            <a:camera prst="orthographicFront"/>
            <a:lightRig rig="harsh" dir="t"/>
          </a:scene3d>
          <a:sp3d extrusionH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71438" y="6239053"/>
            <a:ext cx="896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A. </a:t>
            </a:r>
            <a:r>
              <a:rPr lang="en-US" dirty="0" err="1"/>
              <a:t>Irpino</a:t>
            </a:r>
            <a:r>
              <a:rPr lang="en-US" dirty="0"/>
              <a:t>, </a:t>
            </a:r>
            <a:r>
              <a:rPr lang="en-US" dirty="0" smtClean="0"/>
              <a:t>M.R.G., </a:t>
            </a:r>
            <a:r>
              <a:rPr lang="en-US" dirty="0"/>
              <a:t>and R. Verde – Multiclass Generalized Eigenvalue Proximal Support Vector Machines. </a:t>
            </a:r>
            <a:r>
              <a:rPr lang="en-US" dirty="0" smtClean="0"/>
              <a:t>IEEE CISIS 2010.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78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02205 0.0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1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0176E-6 L 0.00955 0.015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42791E-6 L -0.00365 -0.00555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49 0.05393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3682E-6 L -0.00694 -0.011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67299E-6 L -0.01319 -0.022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46 L -0.01805 -0.02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1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0442E-6 L 0.00869 0.015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7 L 0.02205 0.038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1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66374E-6 L -0.02743 -0.046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-2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23583E-6 L -0.02743 -0.046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-2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14256E-6 L 0.03055 0.051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26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7 L 0.01007 0.016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8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7 L 0.0191 0.031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1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0176E-6 L -0.03263 0.032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9713E-8 L -0.02795 0.028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1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577E-6 L -0.03924 0.042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2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0148E-6 L -0.01511 0.014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7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08771E-6 L 0.03004 -0.0330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17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4536E-6 L 0.01649 -0.0182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9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80259E-6 L -0.01076 0.010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4 L 0.01701 -0.0175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9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93 L -0.04688 0.0481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24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61745E-6 L -0.05521 0.0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28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55112E-17 L -0.03386 0.0340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7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0.00226 0.003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-0.01823 -0.0300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15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023 L -0.00312 -0.0055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23 L -0.02309 -0.03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18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01163 0.0182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9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475 -0.0243 " pathEditMode="relative" ptsTypes="AA">
                                      <p:cBhvr>
                                        <p:cTn id="6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02413 -0.0388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1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1441 0.0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2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46 L 0.01354 0.0201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0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01285 0.0222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1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L -0.00313 -0.005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00886 0.015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8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97871E-6 L -0.00955 0.0129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6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1405E-6 L -0.01702 0.023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12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6117E-6 L 0.00591 -0.009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5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139 L 0.01163 -0.0166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9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6945E-6 L -0.02396 0.0259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13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7968E-6 L -0.01042 0.0150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7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0354 L 3.05556E-6 -4.42259E-6 " pathEditMode="relative" rAng="0" ptsTypes="AA">
                                      <p:cBhvr>
                                        <p:cTn id="92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18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31428E-7 L 0.0165 -0.0236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2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9539E-6 L 0.00938 -0.0122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6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46 L -0.00295 0.0048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80398E-7 L -0.02622 0.0337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7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0694 0.0106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59408E-6 L -0.01336 0.0189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repeatCount="3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it-IT" dirty="0" err="1" smtClean="0"/>
              <a:t>Advantages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ReGEC</a:t>
            </a:r>
            <a:r>
              <a:rPr lang="en-US" dirty="0" smtClean="0"/>
              <a:t> scales up with training set dimension</a:t>
            </a:r>
          </a:p>
          <a:p>
            <a:r>
              <a:rPr lang="en-US" dirty="0" err="1" smtClean="0"/>
              <a:t>ReGEC</a:t>
            </a:r>
            <a:r>
              <a:rPr lang="en-US" dirty="0" smtClean="0"/>
              <a:t> is based on a generalized eigenvalues and its implementation is straight forward in many programming languages </a:t>
            </a:r>
          </a:p>
          <a:p>
            <a:pPr lvl="1"/>
            <a:r>
              <a:rPr lang="en-US" dirty="0" smtClean="0"/>
              <a:t>Java, C++, C, Fortran…</a:t>
            </a:r>
          </a:p>
          <a:p>
            <a:r>
              <a:rPr lang="en-US" dirty="0" err="1" smtClean="0"/>
              <a:t>ReGEC</a:t>
            </a:r>
            <a:r>
              <a:rPr lang="en-US" dirty="0" smtClean="0"/>
              <a:t> reduces to 1 line of code in many problem solving environments 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, R, </a:t>
            </a:r>
            <a:r>
              <a:rPr lang="en-US" dirty="0" err="1" smtClean="0"/>
              <a:t>Weka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Easy to parallelize/distribute with existing software </a:t>
            </a:r>
          </a:p>
          <a:p>
            <a:pPr lvl="1"/>
            <a:r>
              <a:rPr lang="en-US" dirty="0" err="1" smtClean="0"/>
              <a:t>ScaLAPACK</a:t>
            </a:r>
            <a:r>
              <a:rPr lang="en-US" dirty="0" smtClean="0"/>
              <a:t>, </a:t>
            </a:r>
            <a:r>
              <a:rPr lang="en-US" dirty="0" err="1" smtClean="0"/>
              <a:t>GridSolve</a:t>
            </a:r>
            <a:r>
              <a:rPr lang="en-US" dirty="0" smtClean="0"/>
              <a:t>,…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8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0174"/>
            <a:ext cx="8507288" cy="4857784"/>
          </a:xfrm>
        </p:spPr>
        <p:txBody>
          <a:bodyPr/>
          <a:lstStyle/>
          <a:p>
            <a:r>
              <a:rPr lang="en-US" dirty="0"/>
              <a:t>Problems are </a:t>
            </a:r>
            <a:r>
              <a:rPr lang="en-US" dirty="0" smtClean="0"/>
              <a:t>big </a:t>
            </a:r>
            <a:r>
              <a:rPr lang="en-US" dirty="0"/>
              <a:t>(n or/and m are large)</a:t>
            </a:r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are </a:t>
            </a:r>
            <a:r>
              <a:rPr lang="en-US" dirty="0" smtClean="0"/>
              <a:t>affected by noise, uncertainty, or are inexact</a:t>
            </a:r>
          </a:p>
          <a:p>
            <a:endParaRPr lang="en-US" dirty="0" smtClean="0"/>
          </a:p>
          <a:p>
            <a:r>
              <a:rPr lang="en-US" dirty="0" smtClean="0"/>
              <a:t>In presence of noise, classification models can </a:t>
            </a:r>
            <a:r>
              <a:rPr lang="en-US" i="1" dirty="0" err="1" smtClean="0"/>
              <a:t>overfit</a:t>
            </a:r>
            <a:r>
              <a:rPr lang="en-US" dirty="0" smtClean="0"/>
              <a:t> the data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CD493-9154-42FB-8F0B-ED1AF52F247B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2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Fuzzy sets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Fuzzy sets (FS)</a:t>
            </a:r>
            <a:r>
              <a:rPr lang="en-US" sz="2800" dirty="0" smtClean="0"/>
              <a:t> </a:t>
            </a:r>
            <a:r>
              <a:rPr lang="en-US" sz="2800" dirty="0"/>
              <a:t>were introduced by </a:t>
            </a:r>
            <a:r>
              <a:rPr lang="en-US" sz="2800" dirty="0" err="1"/>
              <a:t>Lotfi</a:t>
            </a:r>
            <a:r>
              <a:rPr lang="en-US" sz="2800" dirty="0"/>
              <a:t> A. </a:t>
            </a:r>
            <a:r>
              <a:rPr lang="en-US" sz="2800" dirty="0" err="1"/>
              <a:t>Zadeh</a:t>
            </a:r>
            <a:r>
              <a:rPr lang="en-US" sz="2800" dirty="0"/>
              <a:t> in 1965 as an extension of the classical notion of </a:t>
            </a:r>
            <a:r>
              <a:rPr lang="en-US" sz="2800" dirty="0" smtClean="0"/>
              <a:t>sets</a:t>
            </a:r>
            <a:endParaRPr lang="en-US" sz="2800" dirty="0"/>
          </a:p>
          <a:p>
            <a:r>
              <a:rPr lang="en-US" sz="2800" dirty="0"/>
              <a:t>In classical set theory, elements either </a:t>
            </a:r>
            <a:r>
              <a:rPr lang="en-US" sz="2800" dirty="0" smtClean="0"/>
              <a:t>belong </a:t>
            </a:r>
            <a:r>
              <a:rPr lang="en-US" sz="2800" dirty="0"/>
              <a:t>or </a:t>
            </a:r>
            <a:r>
              <a:rPr lang="en-US" sz="2800" dirty="0" smtClean="0"/>
              <a:t>do </a:t>
            </a:r>
            <a:r>
              <a:rPr lang="en-US" sz="2800" dirty="0"/>
              <a:t>not belong to the </a:t>
            </a:r>
            <a:r>
              <a:rPr lang="en-US" sz="2800" dirty="0" smtClean="0"/>
              <a:t>set</a:t>
            </a:r>
            <a:endParaRPr lang="en-US" sz="2800" dirty="0"/>
          </a:p>
          <a:p>
            <a:r>
              <a:rPr lang="en-US" sz="2800" dirty="0" smtClean="0"/>
              <a:t>By contrast, FS theory permits the gradual assignment of elements </a:t>
            </a:r>
            <a:r>
              <a:rPr lang="en-US" sz="2800" i="1" dirty="0" smtClean="0">
                <a:latin typeface="Times New Roman"/>
                <a:cs typeface="Times New Roman"/>
              </a:rPr>
              <a:t>x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800" dirty="0" smtClean="0"/>
              <a:t> to a set, using  a membership value </a:t>
            </a:r>
            <a:r>
              <a:rPr lang="en-US" sz="2800" i="1" dirty="0" err="1" smtClean="0">
                <a:latin typeface="Times New Roman"/>
                <a:cs typeface="Times New Roman"/>
              </a:rPr>
              <a:t>s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800" dirty="0" smtClean="0"/>
              <a:t> in the real unit interval </a:t>
            </a:r>
            <a:r>
              <a:rPr lang="en-US" sz="2800" dirty="0" smtClean="0">
                <a:latin typeface="Times New Roman"/>
                <a:cs typeface="Times New Roman"/>
              </a:rPr>
              <a:t>[0, 1]</a:t>
            </a:r>
          </a:p>
          <a:p>
            <a:r>
              <a:rPr lang="en-US" sz="2800" dirty="0" smtClean="0"/>
              <a:t>The FS theory can be used in a wide range of domains in which information is incomplete or imprecise, such as bioinformatics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10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Fuzziness &amp; classification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0174"/>
            <a:ext cx="8363272" cy="485778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Aim</a:t>
            </a:r>
            <a:r>
              <a:rPr lang="en-US" sz="2400" dirty="0" smtClean="0"/>
              <a:t>: to devise </a:t>
            </a:r>
            <a:r>
              <a:rPr lang="en-US" sz="2400" dirty="0"/>
              <a:t>a </a:t>
            </a:r>
            <a:r>
              <a:rPr lang="en-US" sz="2400" dirty="0" smtClean="0"/>
              <a:t>classification </a:t>
            </a:r>
            <a:r>
              <a:rPr lang="en-US" sz="2400" dirty="0"/>
              <a:t>model resilient to noise </a:t>
            </a:r>
            <a:r>
              <a:rPr lang="en-US" sz="2400" dirty="0" smtClean="0"/>
              <a:t>in data</a:t>
            </a:r>
            <a:endParaRPr lang="en-US" sz="2400" dirty="0"/>
          </a:p>
          <a:p>
            <a:r>
              <a:rPr lang="en-US" sz="2400" dirty="0" smtClean="0">
                <a:solidFill>
                  <a:srgbClr val="000090"/>
                </a:solidFill>
              </a:rPr>
              <a:t>Weighting the training </a:t>
            </a:r>
            <a:r>
              <a:rPr lang="en-US" sz="2400" dirty="0">
                <a:solidFill>
                  <a:srgbClr val="000090"/>
                </a:solidFill>
              </a:rPr>
              <a:t>points</a:t>
            </a:r>
            <a:r>
              <a:rPr lang="en-US" sz="2400" dirty="0"/>
              <a:t>, </a:t>
            </a:r>
            <a:r>
              <a:rPr lang="en-US" sz="2400" dirty="0" smtClean="0"/>
              <a:t>those more </a:t>
            </a:r>
            <a:r>
              <a:rPr lang="en-US" sz="2400" dirty="0"/>
              <a:t>relevant for the </a:t>
            </a:r>
            <a:r>
              <a:rPr lang="en-US" sz="2400" dirty="0" smtClean="0"/>
              <a:t>classification </a:t>
            </a:r>
            <a:r>
              <a:rPr lang="en-US" sz="2400" dirty="0"/>
              <a:t>play a major role in </a:t>
            </a:r>
            <a:r>
              <a:rPr lang="en-US" sz="2400" dirty="0" smtClean="0"/>
              <a:t>determining the model</a:t>
            </a:r>
          </a:p>
          <a:p>
            <a:r>
              <a:rPr lang="en-US" sz="2400" dirty="0" smtClean="0"/>
              <a:t>Fuzzy </a:t>
            </a:r>
            <a:r>
              <a:rPr lang="en-US" sz="2400" dirty="0"/>
              <a:t>Regularized Generalized </a:t>
            </a:r>
            <a:r>
              <a:rPr lang="en-US" sz="2400" dirty="0" smtClean="0"/>
              <a:t>Eigenvalue Classier </a:t>
            </a:r>
            <a:r>
              <a:rPr lang="en-US" sz="2400" dirty="0"/>
              <a:t>(</a:t>
            </a:r>
            <a:r>
              <a:rPr lang="en-US" sz="2400" dirty="0" err="1"/>
              <a:t>FReGEC</a:t>
            </a:r>
            <a:r>
              <a:rPr lang="en-US" sz="2400" dirty="0" smtClean="0"/>
              <a:t>) advantages </a:t>
            </a:r>
            <a:r>
              <a:rPr lang="en-US" sz="2400" dirty="0"/>
              <a:t>with respect to existing </a:t>
            </a:r>
            <a:r>
              <a:rPr lang="en-US" sz="2400" dirty="0" smtClean="0"/>
              <a:t>solutions: </a:t>
            </a:r>
          </a:p>
          <a:p>
            <a:pPr lvl="1"/>
            <a:r>
              <a:rPr lang="en-US" sz="1800" dirty="0" smtClean="0"/>
              <a:t>It </a:t>
            </a:r>
            <a:r>
              <a:rPr lang="en-US" sz="1800" dirty="0"/>
              <a:t>uses a </a:t>
            </a:r>
            <a:r>
              <a:rPr lang="en-US" sz="1800" dirty="0">
                <a:solidFill>
                  <a:srgbClr val="000090"/>
                </a:solidFill>
              </a:rPr>
              <a:t>novel </a:t>
            </a:r>
            <a:r>
              <a:rPr lang="en-US" sz="1800" dirty="0" smtClean="0">
                <a:solidFill>
                  <a:srgbClr val="000090"/>
                </a:solidFill>
              </a:rPr>
              <a:t>fuzzy membership </a:t>
            </a:r>
            <a:r>
              <a:rPr lang="en-US" sz="1800" dirty="0">
                <a:solidFill>
                  <a:srgbClr val="000090"/>
                </a:solidFill>
              </a:rPr>
              <a:t>function</a:t>
            </a:r>
            <a:r>
              <a:rPr lang="en-US" sz="1800" dirty="0"/>
              <a:t>, </a:t>
            </a:r>
            <a:r>
              <a:rPr lang="en-US" sz="1800" dirty="0" smtClean="0"/>
              <a:t>that takes </a:t>
            </a:r>
            <a:r>
              <a:rPr lang="en-US" sz="1800" dirty="0"/>
              <a:t>into account the structure of the </a:t>
            </a:r>
            <a:r>
              <a:rPr lang="en-US" sz="1800" dirty="0" smtClean="0"/>
              <a:t>dataset</a:t>
            </a:r>
            <a:endParaRPr lang="en-US" sz="1800" dirty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weighting scheme induced by the membership function is </a:t>
            </a:r>
            <a:r>
              <a:rPr lang="en-US" sz="1800" dirty="0" smtClean="0"/>
              <a:t>coherent with </a:t>
            </a:r>
            <a:r>
              <a:rPr lang="en-US" sz="1800" dirty="0"/>
              <a:t>the characteristics of the </a:t>
            </a:r>
            <a:r>
              <a:rPr lang="en-US" sz="1800" dirty="0" smtClean="0"/>
              <a:t>classier </a:t>
            </a:r>
          </a:p>
          <a:p>
            <a:pPr lvl="1"/>
            <a:r>
              <a:rPr lang="en-US" sz="1800" dirty="0" smtClean="0"/>
              <a:t>It improves robustness with respect </a:t>
            </a:r>
            <a:r>
              <a:rPr lang="en-US" sz="1800" dirty="0"/>
              <a:t>to </a:t>
            </a:r>
            <a:r>
              <a:rPr lang="en-US" sz="1800" dirty="0" smtClean="0"/>
              <a:t>outliers</a:t>
            </a:r>
          </a:p>
          <a:p>
            <a:r>
              <a:rPr lang="en-US" sz="2400" dirty="0" smtClean="0"/>
              <a:t>Results show that the classification accuracy of the algorithm is competitive with that of existing methods and membership 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24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Fuzzy </a:t>
            </a:r>
            <a:r>
              <a:rPr lang="en-US" dirty="0" err="1" smtClean="0"/>
              <a:t>ReGEC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600200"/>
            <a:ext cx="3416300" cy="1244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6585"/>
          <a:stretch/>
        </p:blipFill>
        <p:spPr>
          <a:xfrm>
            <a:off x="2725978" y="3277207"/>
            <a:ext cx="3677974" cy="1447937"/>
          </a:xfrm>
          <a:prstGeom prst="rect">
            <a:avLst/>
          </a:prstGeom>
        </p:spPr>
      </p:pic>
      <p:sp>
        <p:nvSpPr>
          <p:cNvPr id="8" name="Freccia circolare a sinistra 7"/>
          <p:cNvSpPr/>
          <p:nvPr/>
        </p:nvSpPr>
        <p:spPr>
          <a:xfrm>
            <a:off x="6156176" y="1988840"/>
            <a:ext cx="648072" cy="172819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971305" y="2564904"/>
            <a:ext cx="1491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Fuzzyfication</a:t>
            </a:r>
            <a:endParaRPr lang="en-US" dirty="0"/>
          </a:p>
        </p:txBody>
      </p:sp>
      <p:sp>
        <p:nvSpPr>
          <p:cNvPr id="10" name="Freccia circolare a destra 9"/>
          <p:cNvSpPr/>
          <p:nvPr/>
        </p:nvSpPr>
        <p:spPr>
          <a:xfrm rot="218137">
            <a:off x="477070" y="4144706"/>
            <a:ext cx="839834" cy="177973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331640" y="4571836"/>
            <a:ext cx="2313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Membership function</a:t>
            </a:r>
            <a:endParaRPr lang="en-US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t="16392" b="22831"/>
          <a:stretch/>
        </p:blipFill>
        <p:spPr>
          <a:xfrm>
            <a:off x="1638300" y="5360030"/>
            <a:ext cx="5854700" cy="73326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7504" y="6309320"/>
            <a:ext cx="885698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 smtClean="0"/>
              <a:t>M.R.G., A. </a:t>
            </a:r>
            <a:r>
              <a:rPr lang="es-ES_tradnl" sz="1600" dirty="0" err="1" smtClean="0"/>
              <a:t>Irpino</a:t>
            </a:r>
            <a:r>
              <a:rPr lang="es-ES_tradnl" sz="1600" dirty="0" smtClean="0"/>
              <a:t>, R. </a:t>
            </a:r>
            <a:r>
              <a:rPr lang="es-ES_tradnl" sz="1600" dirty="0" err="1" smtClean="0"/>
              <a:t>Jasinevicius</a:t>
            </a:r>
            <a:r>
              <a:rPr lang="es-ES_tradnl" sz="1600" dirty="0" smtClean="0"/>
              <a:t>, </a:t>
            </a:r>
            <a:r>
              <a:rPr lang="is-IS" sz="1600" dirty="0" smtClean="0"/>
              <a:t>R. Verde. </a:t>
            </a:r>
            <a:r>
              <a:rPr lang="en-US" sz="1600" dirty="0"/>
              <a:t>Fuzzy Regularized Generalized Eigenvalue </a:t>
            </a:r>
            <a:r>
              <a:rPr lang="en-US" sz="1600" dirty="0" smtClean="0"/>
              <a:t>Classier with </a:t>
            </a:r>
            <a:r>
              <a:rPr lang="en-US" sz="1600" dirty="0"/>
              <a:t>a Novel Membership </a:t>
            </a:r>
            <a:r>
              <a:rPr lang="en-US" sz="1600" dirty="0" smtClean="0"/>
              <a:t>Function. Information Science, 2012.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19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1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Fuzzy </a:t>
            </a:r>
            <a:r>
              <a:rPr lang="en-US" dirty="0" err="1" smtClean="0"/>
              <a:t>ReGEC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dirty="0" smtClean="0"/>
              <a:t>class, use 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/>
              <a:t>-</a:t>
            </a:r>
            <a:r>
              <a:rPr lang="en-US" dirty="0" smtClean="0"/>
              <a:t>means to determine </a:t>
            </a:r>
            <a:r>
              <a:rPr lang="en-US" dirty="0"/>
              <a:t>the sets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i="1" baseline="-25000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i="1" baseline="-25000" dirty="0" smtClean="0">
                <a:latin typeface="Times New Roman"/>
                <a:cs typeface="Times New Roman"/>
              </a:rPr>
              <a:t>B</a:t>
            </a:r>
            <a:r>
              <a:rPr lang="en-US" dirty="0" smtClean="0"/>
              <a:t> of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 centers.</a:t>
            </a:r>
          </a:p>
          <a:p>
            <a:r>
              <a:rPr lang="en-US" dirty="0" smtClean="0"/>
              <a:t>For each training point 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in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/>
              <a:t> compute its weight </a:t>
            </a:r>
            <a:r>
              <a:rPr lang="en-US" i="1" dirty="0" err="1" smtClean="0">
                <a:latin typeface="Times New Roman"/>
                <a:cs typeface="Times New Roman"/>
              </a:rPr>
              <a:t>S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ii</a:t>
            </a:r>
            <a:r>
              <a:rPr lang="en-US" dirty="0" smtClean="0"/>
              <a:t>:</a:t>
            </a:r>
            <a:endParaRPr lang="en-US" dirty="0"/>
          </a:p>
          <a:p>
            <a:endParaRPr lang="en-US" i="1" baseline="-25000" dirty="0" smtClean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r>
              <a:rPr lang="en-US" dirty="0" smtClean="0"/>
              <a:t>Solve</a:t>
            </a:r>
          </a:p>
          <a:p>
            <a:endParaRPr lang="en-US" dirty="0"/>
          </a:p>
          <a:p>
            <a:endParaRPr lang="en-US" dirty="0" smtClean="0"/>
          </a:p>
          <a:p>
            <a:pPr marL="11906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CD493-9154-42FB-8F0B-ED1AF52F247B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6585"/>
          <a:stretch/>
        </p:blipFill>
        <p:spPr>
          <a:xfrm>
            <a:off x="2725978" y="4653136"/>
            <a:ext cx="3677974" cy="14479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t="16392" b="22831"/>
          <a:stretch/>
        </p:blipFill>
        <p:spPr>
          <a:xfrm>
            <a:off x="1638300" y="3573016"/>
            <a:ext cx="5854700" cy="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35280" cy="1252728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 Heat map of the membership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784"/>
          </a:xfrm>
        </p:spPr>
        <p:txBody>
          <a:bodyPr/>
          <a:lstStyle/>
          <a:p>
            <a:r>
              <a:rPr lang="it-IT" i="1" dirty="0" smtClean="0">
                <a:latin typeface="Times New Roman"/>
                <a:cs typeface="Times New Roman"/>
              </a:rPr>
              <a:t>C</a:t>
            </a:r>
            <a:r>
              <a:rPr lang="it-IT" i="1" baseline="-25000" dirty="0" smtClean="0">
                <a:latin typeface="Times New Roman"/>
                <a:cs typeface="Times New Roman"/>
              </a:rPr>
              <a:t>A</a:t>
            </a:r>
            <a:r>
              <a:rPr lang="it-IT" dirty="0" smtClean="0"/>
              <a:t> and </a:t>
            </a:r>
            <a:r>
              <a:rPr lang="it-IT" i="1" dirty="0" smtClean="0">
                <a:latin typeface="Times New Roman"/>
                <a:cs typeface="Times New Roman"/>
              </a:rPr>
              <a:t>C</a:t>
            </a:r>
            <a:r>
              <a:rPr lang="it-IT" i="1" baseline="-25000" dirty="0" smtClean="0">
                <a:latin typeface="Times New Roman"/>
                <a:cs typeface="Times New Roman"/>
              </a:rPr>
              <a:t>B</a:t>
            </a:r>
            <a:r>
              <a:rPr lang="it-IT" dirty="0" smtClean="0"/>
              <a:t> are centers </a:t>
            </a:r>
            <a:r>
              <a:rPr lang="it-IT" dirty="0" err="1" smtClean="0"/>
              <a:t>obtained</a:t>
            </a:r>
            <a:r>
              <a:rPr lang="it-IT" dirty="0" smtClean="0"/>
              <a:t> by </a:t>
            </a:r>
            <a:r>
              <a:rPr lang="it-IT" dirty="0" err="1" smtClean="0"/>
              <a:t>clustering</a:t>
            </a:r>
            <a:r>
              <a:rPr lang="it-IT" dirty="0" smtClean="0"/>
              <a:t> the </a:t>
            </a:r>
            <a:r>
              <a:rPr lang="it-IT" dirty="0" err="1" smtClean="0"/>
              <a:t>classes</a:t>
            </a:r>
            <a:r>
              <a:rPr lang="it-IT" dirty="0" smtClean="0"/>
              <a:t> </a:t>
            </a:r>
            <a:r>
              <a:rPr lang="it-IT" dirty="0" err="1" smtClean="0"/>
              <a:t>separately</a:t>
            </a:r>
            <a:r>
              <a:rPr lang="it-IT" dirty="0" smtClean="0"/>
              <a:t>. 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8909" r="49219" b="7584"/>
          <a:stretch/>
        </p:blipFill>
        <p:spPr>
          <a:xfrm>
            <a:off x="0" y="2492896"/>
            <a:ext cx="4643438" cy="322113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t="16392" b="22831"/>
          <a:stretch/>
        </p:blipFill>
        <p:spPr>
          <a:xfrm>
            <a:off x="4693964" y="3479225"/>
            <a:ext cx="4198516" cy="5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nimation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72816"/>
            <a:ext cx="4762500" cy="3810000"/>
          </a:xfrm>
          <a:prstGeom prst="rect">
            <a:avLst/>
          </a:prstGeom>
        </p:spPr>
      </p:pic>
      <p:pic>
        <p:nvPicPr>
          <p:cNvPr id="5" name="Immagine 4" descr="animatio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1772816"/>
            <a:ext cx="4762500" cy="381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ReGEC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Fuzzy </a:t>
            </a:r>
            <a:r>
              <a:rPr lang="en-US" dirty="0" err="1"/>
              <a:t>ReGEC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Outline</a:t>
            </a:r>
            <a:br>
              <a:rPr lang="en-US" dirty="0" smtClean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Supervised learning: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Support vector machines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ReGEC</a:t>
            </a:r>
            <a:r>
              <a:rPr lang="en-US" dirty="0" smtClean="0"/>
              <a:t> (</a:t>
            </a:r>
            <a:r>
              <a:rPr lang="en-US" sz="2000" i="1" dirty="0" smtClean="0"/>
              <a:t>Regularized Generalized Eigenvalue Classifier</a:t>
            </a:r>
            <a:r>
              <a:rPr lang="en-US" dirty="0" smtClean="0"/>
              <a:t>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Fuzzy </a:t>
            </a:r>
            <a:r>
              <a:rPr lang="en-US" dirty="0" err="1" smtClean="0"/>
              <a:t>ReGEC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Robust </a:t>
            </a:r>
            <a:r>
              <a:rPr lang="en-US" dirty="0" err="1" smtClean="0"/>
              <a:t>ReGEC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Conclusions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229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05E67D-16F9-480D-86BC-C3E0CA0BB6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pic>
        <p:nvPicPr>
          <p:cNvPr id="5" name="Picture 4" descr="clear-bkg-c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28206" y="3776816"/>
            <a:ext cx="2666054" cy="267652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Numerical experiments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datasets from </a:t>
            </a:r>
            <a:r>
              <a:rPr lang="en-US" dirty="0"/>
              <a:t>UCI, except for Cross-</a:t>
            </a:r>
            <a:r>
              <a:rPr lang="en-US" dirty="0" smtClean="0"/>
              <a:t>lines and Svmguide2</a:t>
            </a:r>
          </a:p>
          <a:p>
            <a:r>
              <a:rPr lang="pl-PL" dirty="0" err="1"/>
              <a:t>Mean</a:t>
            </a:r>
            <a:r>
              <a:rPr lang="pl-PL" dirty="0"/>
              <a:t> </a:t>
            </a:r>
            <a:r>
              <a:rPr lang="pl-PL" dirty="0" err="1" smtClean="0"/>
              <a:t>accuracy</a:t>
            </a:r>
            <a:r>
              <a:rPr lang="pl-PL" dirty="0"/>
              <a:t> </a:t>
            </a:r>
            <a:r>
              <a:rPr lang="pl-PL" dirty="0" smtClean="0"/>
              <a:t>&amp; standard </a:t>
            </a:r>
            <a:r>
              <a:rPr lang="pl-PL" dirty="0" err="1" smtClean="0"/>
              <a:t>deviation</a:t>
            </a:r>
            <a:r>
              <a:rPr lang="pl-PL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a </a:t>
            </a:r>
            <a:r>
              <a:rPr lang="en-US" dirty="0" smtClean="0"/>
              <a:t>10-fold </a:t>
            </a:r>
            <a:r>
              <a:rPr lang="en-US" dirty="0"/>
              <a:t>cross validation repeated </a:t>
            </a:r>
            <a:r>
              <a:rPr lang="en-US" dirty="0" smtClean="0"/>
              <a:t>10 times</a:t>
            </a:r>
          </a:p>
          <a:p>
            <a:r>
              <a:rPr lang="en-US" dirty="0" smtClean="0"/>
              <a:t>Grid search on validation dataset for model selection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9E99-F811-3148-9967-95F8F721E600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8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Benchmark dataset</a:t>
            </a:r>
            <a:endParaRPr lang="en-US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741544"/>
              </p:ext>
            </p:extLst>
          </p:nvPr>
        </p:nvGraphicFramePr>
        <p:xfrm>
          <a:off x="868237" y="1196752"/>
          <a:ext cx="7520187" cy="554476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13253"/>
                <a:gridCol w="1791075"/>
                <a:gridCol w="1887667"/>
                <a:gridCol w="1728192"/>
              </a:tblGrid>
              <a:tr h="56934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Dataset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Size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Variables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Classes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</a:tr>
              <a:tr h="4147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Balance</a:t>
                      </a: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-scale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625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</a:tr>
              <a:tr h="4147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Cross-lines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429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</a:tr>
              <a:tr h="4147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Glass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214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</a:tr>
              <a:tr h="4147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Iris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</a:tr>
              <a:tr h="4147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Segment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2,310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</a:tr>
              <a:tr h="4147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Svmguide2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391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</a:tr>
              <a:tr h="4147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Thyroid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215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</a:tr>
              <a:tr h="4147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Vehicle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846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</a:tr>
              <a:tr h="4147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Vowel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528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</a:tr>
              <a:tr h="4147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Wine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178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360" marR="9360" marT="9360" marB="0" anchor="ctr" horzOverflow="overflow"/>
                </a:tc>
              </a:tr>
              <a:tr h="40674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Zoo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101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4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7200" y="155575"/>
            <a:ext cx="8229600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200" dirty="0">
                <a:solidFill>
                  <a:srgbClr val="FFC800"/>
                </a:solidFill>
                <a:latin typeface="Corbel" charset="0"/>
              </a:rPr>
              <a:t>Accuracy </a:t>
            </a:r>
            <a:r>
              <a:rPr lang="en-GB" sz="4200" dirty="0" smtClean="0">
                <a:solidFill>
                  <a:srgbClr val="FFC800"/>
                </a:solidFill>
                <a:latin typeface="Corbel" charset="0"/>
              </a:rPr>
              <a:t>comparison (%)</a:t>
            </a:r>
            <a:endParaRPr lang="en-GB" sz="4200" dirty="0">
              <a:solidFill>
                <a:srgbClr val="FFC800"/>
              </a:solidFill>
              <a:latin typeface="Corbel" charset="0"/>
            </a:endParaRP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71844"/>
              </p:ext>
            </p:extLst>
          </p:nvPr>
        </p:nvGraphicFramePr>
        <p:xfrm>
          <a:off x="655667" y="1136541"/>
          <a:ext cx="7876773" cy="5716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25591"/>
                <a:gridCol w="2625591"/>
                <a:gridCol w="2625591"/>
              </a:tblGrid>
              <a:tr h="419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Fuzzy </a:t>
                      </a:r>
                      <a:r>
                        <a:rPr kumimoji="0" lang="en-GB" sz="2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ReGEC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ReGEC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</a:tr>
              <a:tr h="4179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Balance scale 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75.68±6.84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73.36±8.7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</a:tr>
              <a:tr h="4179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Cross lines 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94.87±2.7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94.17±3.5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</a:tr>
              <a:tr h="4179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Glass 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75.23±7.49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73.2±7.7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</a:tr>
              <a:tr h="4179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Iris  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98±3.06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97.33±3.2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</a:tr>
              <a:tr h="4179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Segment 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97.4±1.09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97.14±0.68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</a:tr>
              <a:tr h="4179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Svmguide2 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81.33±6.67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78.26±4.47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</a:tr>
              <a:tr h="4179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Thyroid 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97.21±2.3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97.21±4.23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</a:tr>
              <a:tr h="4179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Vehicle 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71.28±4.26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70.21±4.08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</a:tr>
              <a:tr h="4179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Vowel 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99.43±0.87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99.24±1.25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</a:tr>
              <a:tr h="4179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Wine  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96.07±3.58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94.38±6.21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</a:tr>
              <a:tr h="4179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Zoo   </a:t>
                      </a:r>
                      <a:endParaRPr kumimoji="0" lang="en-GB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99.01±2.7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98.02±3.87</a:t>
                      </a:r>
                      <a:endParaRPr kumimoji="0" lang="en-GB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/>
                        <a:ea typeface="ＭＳ Ｐゴシック" charset="0"/>
                        <a:cs typeface="Corbel"/>
                      </a:endParaRPr>
                    </a:p>
                  </a:txBody>
                  <a:tcPr marL="90000" marR="90000" marT="60912" marB="4680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884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fuzzy to robust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Fuzzy algorithms </a:t>
            </a:r>
            <a:r>
              <a:rPr lang="en-US" dirty="0" smtClean="0"/>
              <a:t>weight the contribution of training points in building the classification model</a:t>
            </a:r>
          </a:p>
          <a:p>
            <a:r>
              <a:rPr lang="en-US" dirty="0" smtClean="0"/>
              <a:t>No information on noise is available/needed to build the model</a:t>
            </a:r>
          </a:p>
          <a:p>
            <a:r>
              <a:rPr lang="en-US" dirty="0" smtClean="0"/>
              <a:t>If noise in data is known to be bounded, we can build more accurate classifiers using </a:t>
            </a:r>
            <a:r>
              <a:rPr lang="en-US" dirty="0" smtClean="0">
                <a:solidFill>
                  <a:srgbClr val="000090"/>
                </a:solidFill>
              </a:rPr>
              <a:t>robust algorithms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ReGEC</a:t>
            </a:r>
            <a:r>
              <a:rPr lang="en-US" dirty="0" smtClean="0"/>
              <a:t> under uncertainty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94491-A3D4-4A4D-9FD0-657FB01595AB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592885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11560" y="1379744"/>
            <a:ext cx="4982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61604" y="1340768"/>
            <a:ext cx="5621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46854" y="1391614"/>
            <a:ext cx="8097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754280" y="1403484"/>
            <a:ext cx="778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1691516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Let:   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11560" y="2699628"/>
            <a:ext cx="4680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robust optimization problem is: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11560" y="400506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Where: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83568" y="5085184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83568" y="6167045"/>
            <a:ext cx="8064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positive definite matrix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defines the size and rotation of the ellipse 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=</a:t>
            </a:r>
            <a:r>
              <a:rPr lang="en-US" i="1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is the Euclidean norm).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Worst case scenario</a:t>
            </a:r>
            <a:br>
              <a:rPr lang="en-US"/>
            </a:b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Find the maximum (or minimum) distance from a point that belongs to the ellipse, to the hyperplane defined by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where </a:t>
            </a:r>
            <a:r>
              <a:rPr lang="en-US" i="1" smtClean="0">
                <a:latin typeface="Times New Roman"/>
                <a:cs typeface="Times New Roman"/>
              </a:rPr>
              <a:t>x</a:t>
            </a:r>
            <a:r>
              <a:rPr lang="en-US" i="1" baseline="-25000" smtClean="0">
                <a:latin typeface="Times New Roman"/>
                <a:cs typeface="Times New Roman"/>
              </a:rPr>
              <a:t>c</a:t>
            </a:r>
            <a:r>
              <a:rPr lang="en-US" smtClean="0"/>
              <a:t> is the ellipse center</a:t>
            </a:r>
          </a:p>
          <a:p>
            <a:pPr>
              <a:lnSpc>
                <a:spcPct val="90000"/>
              </a:lnSpc>
            </a:pPr>
            <a:r>
              <a:rPr lang="en-US" smtClean="0"/>
              <a:t>By solving the corresponding KKT system, we obtain the following expression for </a:t>
            </a:r>
            <a:r>
              <a:rPr lang="en-US" i="1" smtClean="0">
                <a:latin typeface="Times New Roman"/>
                <a:cs typeface="Times New Roman"/>
              </a:rPr>
              <a:t>x</a:t>
            </a:r>
            <a:r>
              <a:rPr lang="en-US" smtClean="0"/>
              <a:t>: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The two points on the ellipse are at minimum and maximum distance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94491-A3D4-4A4D-9FD0-657FB01595A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6631" t="25484" r="25470" b="57714"/>
          <a:stretch/>
        </p:blipFill>
        <p:spPr>
          <a:xfrm>
            <a:off x="2447370" y="2839425"/>
            <a:ext cx="4379862" cy="9496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35502" t="64725" r="31527" b="20364"/>
          <a:stretch/>
        </p:blipFill>
        <p:spPr>
          <a:xfrm>
            <a:off x="3074212" y="5085184"/>
            <a:ext cx="3014864" cy="8427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20446" t="17890" r="62939" b="76229"/>
          <a:stretch/>
        </p:blipFill>
        <p:spPr>
          <a:xfrm>
            <a:off x="5436096" y="2541164"/>
            <a:ext cx="164581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4076" t="32461" r="21276" b="47387"/>
          <a:stretch/>
        </p:blipFill>
        <p:spPr>
          <a:xfrm>
            <a:off x="1888005" y="2636912"/>
            <a:ext cx="5504177" cy="93610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robust solution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solution depends on w, and therefore z, we will have for our problem:</a:t>
            </a:r>
          </a:p>
          <a:p>
            <a:endParaRPr lang="en-US" dirty="0"/>
          </a:p>
          <a:p>
            <a:pPr marL="119062" indent="0">
              <a:buNone/>
            </a:pPr>
            <a:endParaRPr lang="en-US" dirty="0" smtClean="0"/>
          </a:p>
          <a:p>
            <a:r>
              <a:rPr lang="en-US" dirty="0" smtClean="0"/>
              <a:t>The solution cannot be derived from the corresponding generalized eigenvalue problem  </a:t>
            </a:r>
          </a:p>
          <a:p>
            <a:r>
              <a:rPr lang="en-US" dirty="0" smtClean="0"/>
              <a:t>An iterative algorithm is used to compute the solution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94491-A3D4-4A4D-9FD0-657FB01595AB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51520" y="616704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P. </a:t>
            </a:r>
            <a:r>
              <a:rPr lang="en-GB" dirty="0" err="1"/>
              <a:t>Xanthopoulos</a:t>
            </a:r>
            <a:r>
              <a:rPr lang="en-GB" dirty="0"/>
              <a:t>, </a:t>
            </a:r>
            <a:r>
              <a:rPr lang="en-GB" dirty="0" smtClean="0"/>
              <a:t>M.R.G., </a:t>
            </a:r>
            <a:r>
              <a:rPr lang="en-GB" dirty="0"/>
              <a:t>and P.M. </a:t>
            </a:r>
            <a:r>
              <a:rPr lang="en-GB" dirty="0" err="1"/>
              <a:t>Pardalos</a:t>
            </a:r>
            <a:r>
              <a:rPr lang="en-GB" dirty="0"/>
              <a:t>, </a:t>
            </a:r>
            <a:r>
              <a:rPr lang="en-GB" i="1" dirty="0"/>
              <a:t>Robust Generalized Eigenvalue Classifiers with Ellipsoidal Uncertainty</a:t>
            </a:r>
            <a:r>
              <a:rPr lang="en-GB" dirty="0"/>
              <a:t>, Annals of Operation Research, </a:t>
            </a:r>
            <a:r>
              <a:rPr lang="en-GB" dirty="0" smtClean="0"/>
              <a:t>2014</a:t>
            </a:r>
            <a:r>
              <a:rPr lang="it-IT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algorithm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94491-A3D4-4A4D-9FD0-657FB01595AB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4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3499" t="53165" r="17832" b="17068"/>
          <a:stretch/>
        </p:blipFill>
        <p:spPr>
          <a:xfrm>
            <a:off x="1234433" y="3933056"/>
            <a:ext cx="6278988" cy="169743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Adjustable models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Robust approaches can be </a:t>
            </a:r>
            <a:r>
              <a:rPr lang="en-US" sz="2800" dirty="0">
                <a:solidFill>
                  <a:srgbClr val="000090"/>
                </a:solidFill>
              </a:rPr>
              <a:t>over conservative</a:t>
            </a:r>
            <a:r>
              <a:rPr lang="en-US" sz="2800" dirty="0"/>
              <a:t>: only </a:t>
            </a:r>
            <a:r>
              <a:rPr lang="en-US" sz="2800" dirty="0" smtClean="0"/>
              <a:t>optimal when </a:t>
            </a:r>
            <a:r>
              <a:rPr lang="en-US" sz="2800" dirty="0"/>
              <a:t>the assumed worst scenario occurs </a:t>
            </a:r>
            <a:endParaRPr lang="en-US" sz="1400" dirty="0"/>
          </a:p>
          <a:p>
            <a:r>
              <a:rPr lang="en-US" sz="2800" dirty="0" smtClean="0"/>
              <a:t>In </a:t>
            </a:r>
            <a:r>
              <a:rPr lang="en-US" sz="2800" dirty="0"/>
              <a:t>practice, better to </a:t>
            </a:r>
            <a:r>
              <a:rPr lang="en-US" sz="2800" i="1" dirty="0" err="1"/>
              <a:t>robustify</a:t>
            </a:r>
            <a:r>
              <a:rPr lang="en-US" sz="2800" dirty="0"/>
              <a:t> with respect to an </a:t>
            </a:r>
            <a:r>
              <a:rPr lang="en-US" sz="2800" dirty="0" smtClean="0"/>
              <a:t>average </a:t>
            </a:r>
            <a:r>
              <a:rPr lang="en-US" sz="2800" dirty="0"/>
              <a:t>case scenario, using </a:t>
            </a:r>
            <a:r>
              <a:rPr lang="en-US" sz="2800" dirty="0">
                <a:solidFill>
                  <a:srgbClr val="000090"/>
                </a:solidFill>
              </a:rPr>
              <a:t>adjustable models</a:t>
            </a:r>
          </a:p>
          <a:p>
            <a:r>
              <a:rPr lang="en-US" sz="2800" dirty="0"/>
              <a:t>We take the convex combination of nominal data and “robust” ones: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Parameter </a:t>
            </a:r>
            <a:r>
              <a:rPr lang="en-US" sz="2800" dirty="0" err="1">
                <a:latin typeface="Times New Roman"/>
                <a:cs typeface="Times New Roman"/>
              </a:rPr>
              <a:t>ξ</a:t>
            </a:r>
            <a:r>
              <a:rPr lang="en-US" sz="2800" dirty="0"/>
              <a:t> determines how close the points will be to their nominal values, or to the “worst scenario”</a:t>
            </a:r>
          </a:p>
          <a:p>
            <a:endParaRPr lang="en-US" sz="1400" dirty="0"/>
          </a:p>
          <a:p>
            <a:endParaRPr lang="en-US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94491-A3D4-4A4D-9FD0-657FB01595AB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2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94491-A3D4-4A4D-9FD0-657FB01595AB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052736"/>
            <a:ext cx="9144000" cy="62202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5536" y="1124744"/>
            <a:ext cx="4392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Consider the following example:   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2288742"/>
            <a:ext cx="7848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And a perturbation ellipsoid common for all points, defines 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  <a:br>
              <a:rPr lang="en-US" dirty="0" smtClean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Supervised learning </a:t>
            </a:r>
            <a:r>
              <a:rPr lang="en-US" dirty="0" smtClean="0"/>
              <a:t>refers to the capability of a system to </a:t>
            </a:r>
            <a:r>
              <a:rPr lang="en-US" dirty="0" smtClean="0">
                <a:solidFill>
                  <a:srgbClr val="002060"/>
                </a:solidFill>
              </a:rPr>
              <a:t>learn from examples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2060"/>
                </a:solidFill>
              </a:rPr>
              <a:t>trained system </a:t>
            </a:r>
            <a:r>
              <a:rPr lang="en-US" dirty="0" smtClean="0"/>
              <a:t>is able to answer to new questions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Supervised </a:t>
            </a:r>
            <a:r>
              <a:rPr lang="en-US" dirty="0" smtClean="0"/>
              <a:t>means the desired answer for the training set is provided by an </a:t>
            </a:r>
            <a:r>
              <a:rPr lang="en-US" dirty="0" smtClean="0">
                <a:solidFill>
                  <a:srgbClr val="002060"/>
                </a:solidFill>
              </a:rPr>
              <a:t>external teacher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Binary and multiclass classification </a:t>
            </a:r>
            <a:r>
              <a:rPr lang="en-US" dirty="0" smtClean="0"/>
              <a:t>are among the most </a:t>
            </a:r>
            <a:r>
              <a:rPr lang="en-US" dirty="0" smtClean="0">
                <a:solidFill>
                  <a:srgbClr val="002060"/>
                </a:solidFill>
              </a:rPr>
              <a:t>successful </a:t>
            </a:r>
            <a:r>
              <a:rPr lang="en-US" dirty="0" smtClean="0"/>
              <a:t>methods for </a:t>
            </a:r>
            <a:r>
              <a:rPr lang="en-US" dirty="0" smtClean="0">
                <a:solidFill>
                  <a:srgbClr val="002060"/>
                </a:solidFill>
              </a:rPr>
              <a:t>supervised learning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331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2555B-802F-465D-82DC-17F2E89DF6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function value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94491-A3D4-4A4D-9FD0-657FB01595AB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004"/>
          <a:stretch/>
        </p:blipFill>
        <p:spPr>
          <a:xfrm>
            <a:off x="189914" y="1687280"/>
            <a:ext cx="8869306" cy="514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objective function value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94491-A3D4-4A4D-9FD0-657FB01595AB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" y="1883915"/>
            <a:ext cx="9144000" cy="50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study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Pima Indians data: 768 instances, 8 variables.</a:t>
            </a:r>
          </a:p>
          <a:p>
            <a:r>
              <a:rPr lang="en-US" sz="2800" dirty="0" smtClean="0"/>
              <a:t>Hold </a:t>
            </a:r>
            <a:r>
              <a:rPr lang="en-US" sz="2800" dirty="0"/>
              <a:t>out cross validation with 50 repetitions</a:t>
            </a:r>
          </a:p>
          <a:p>
            <a:pPr lvl="1"/>
            <a:r>
              <a:rPr lang="en-US" sz="2400" dirty="0"/>
              <a:t>In every repetition 90% of the samples were used for training </a:t>
            </a:r>
            <a:r>
              <a:rPr lang="en-US" sz="2400" dirty="0" smtClean="0"/>
              <a:t>and 10</a:t>
            </a:r>
            <a:r>
              <a:rPr lang="en-US" sz="2400" dirty="0"/>
              <a:t>% for testing</a:t>
            </a:r>
          </a:p>
          <a:p>
            <a:r>
              <a:rPr lang="en-US" sz="2800" dirty="0"/>
              <a:t>At each repetition we train the robust algorithm with the nominal </a:t>
            </a:r>
            <a:r>
              <a:rPr lang="en-US" sz="2800" dirty="0" smtClean="0"/>
              <a:t>data plus </a:t>
            </a:r>
            <a:r>
              <a:rPr lang="en-US" sz="2800" dirty="0"/>
              <a:t>the uncertainty information</a:t>
            </a:r>
          </a:p>
          <a:p>
            <a:r>
              <a:rPr lang="en-US" sz="2800" dirty="0"/>
              <a:t>The uncertainty was kept constant and equal to 0.1 for all </a:t>
            </a:r>
            <a:r>
              <a:rPr lang="en-US" sz="2800" dirty="0" smtClean="0"/>
              <a:t>dimensions (</a:t>
            </a:r>
            <a:r>
              <a:rPr lang="en-US" sz="2800" dirty="0"/>
              <a:t>features) but one, which is equal to </a:t>
            </a:r>
            <a:r>
              <a:rPr lang="en-US" sz="2800" dirty="0" smtClean="0">
                <a:latin typeface="Symbol" charset="2"/>
                <a:cs typeface="Symbol" charset="2"/>
              </a:rPr>
              <a:t>a</a:t>
            </a:r>
            <a:endParaRPr lang="en-US" sz="2800" dirty="0">
              <a:latin typeface="Symbol" charset="2"/>
              <a:cs typeface="Symbol" charset="2"/>
            </a:endParaRPr>
          </a:p>
          <a:p>
            <a:r>
              <a:rPr lang="en-US" sz="2800" dirty="0"/>
              <a:t>All data features are initially normalized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(zero mean and </a:t>
            </a:r>
            <a:r>
              <a:rPr lang="en-US" sz="2800" dirty="0"/>
              <a:t>unit standard </a:t>
            </a:r>
            <a:r>
              <a:rPr lang="en-US" sz="2800" dirty="0" smtClean="0"/>
              <a:t>deviation)</a:t>
            </a:r>
            <a:endParaRPr lang="en-US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94491-A3D4-4A4D-9FD0-657FB01595AB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313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results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94491-A3D4-4A4D-9FD0-657FB01595AB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6" y="1303654"/>
            <a:ext cx="9144000" cy="55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Supervised classification can help to make predictions in many ICT and e-commerce problems </a:t>
            </a:r>
          </a:p>
          <a:p>
            <a:r>
              <a:rPr lang="en-US" dirty="0" smtClean="0"/>
              <a:t>The fuzzy and robust solutions we devised have been applied to solve several problems</a:t>
            </a:r>
            <a:endParaRPr lang="en-US" dirty="0"/>
          </a:p>
          <a:p>
            <a:r>
              <a:rPr lang="en-US" dirty="0"/>
              <a:t>In case of data </a:t>
            </a:r>
            <a:r>
              <a:rPr lang="en-US" dirty="0" smtClean="0"/>
              <a:t>affected </a:t>
            </a:r>
            <a:r>
              <a:rPr lang="en-US" dirty="0"/>
              <a:t>by </a:t>
            </a:r>
            <a:r>
              <a:rPr lang="en-US" dirty="0" smtClean="0"/>
              <a:t>noise, the </a:t>
            </a:r>
            <a:r>
              <a:rPr lang="en-US" dirty="0"/>
              <a:t>novel </a:t>
            </a:r>
            <a:r>
              <a:rPr lang="en-US" dirty="0" smtClean="0"/>
              <a:t>algorithms produce classification models capable of accurate predictions</a:t>
            </a:r>
          </a:p>
        </p:txBody>
      </p:sp>
    </p:spTree>
    <p:extLst>
      <p:ext uri="{BB962C8B-B14F-4D97-AF65-F5344CB8AC3E}">
        <p14:creationId xmlns:p14="http://schemas.microsoft.com/office/powerpoint/2010/main" val="4847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+mj-lt"/>
              </a:rPr>
              <a:t>Is the new point red or blue?</a:t>
            </a:r>
            <a:endParaRPr lang="it-IT" sz="3600" dirty="0">
              <a:latin typeface="+mj-lt"/>
            </a:endParaRPr>
          </a:p>
        </p:txBody>
      </p:sp>
      <p:sp>
        <p:nvSpPr>
          <p:cNvPr id="19497" name="Slide Number Placeholder 7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E59C13-D2D5-4E29-90BE-DA2BB64C01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grpSp>
        <p:nvGrpSpPr>
          <p:cNvPr id="2" name="Group 80"/>
          <p:cNvGrpSpPr/>
          <p:nvPr/>
        </p:nvGrpSpPr>
        <p:grpSpPr>
          <a:xfrm>
            <a:off x="4495800" y="3316288"/>
            <a:ext cx="1508125" cy="2533650"/>
            <a:chOff x="4495800" y="3316288"/>
            <a:chExt cx="1508125" cy="2533650"/>
          </a:xfrm>
        </p:grpSpPr>
        <p:sp>
          <p:nvSpPr>
            <p:cNvPr id="19459" name="Oval 6"/>
            <p:cNvSpPr>
              <a:spLocks noChangeArrowheads="1"/>
            </p:cNvSpPr>
            <p:nvPr/>
          </p:nvSpPr>
          <p:spPr bwMode="auto">
            <a:xfrm>
              <a:off x="5572125" y="3933825"/>
              <a:ext cx="288925" cy="2873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60" name="Oval 7"/>
            <p:cNvSpPr>
              <a:spLocks noChangeArrowheads="1"/>
            </p:cNvSpPr>
            <p:nvPr/>
          </p:nvSpPr>
          <p:spPr bwMode="auto">
            <a:xfrm>
              <a:off x="5572125" y="4581525"/>
              <a:ext cx="288925" cy="2873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65" name="Oval 13"/>
            <p:cNvSpPr>
              <a:spLocks noChangeArrowheads="1"/>
            </p:cNvSpPr>
            <p:nvPr/>
          </p:nvSpPr>
          <p:spPr bwMode="auto">
            <a:xfrm>
              <a:off x="5356225" y="5157788"/>
              <a:ext cx="288925" cy="28733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66" name="Oval 14"/>
            <p:cNvSpPr>
              <a:spLocks noChangeArrowheads="1"/>
            </p:cNvSpPr>
            <p:nvPr/>
          </p:nvSpPr>
          <p:spPr bwMode="auto">
            <a:xfrm>
              <a:off x="5211763" y="4365625"/>
              <a:ext cx="288925" cy="2873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67" name="Oval 14"/>
            <p:cNvSpPr>
              <a:spLocks noChangeArrowheads="1"/>
            </p:cNvSpPr>
            <p:nvPr/>
          </p:nvSpPr>
          <p:spPr bwMode="auto">
            <a:xfrm>
              <a:off x="5105400" y="3581400"/>
              <a:ext cx="288925" cy="2873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68" name="Oval 14"/>
            <p:cNvSpPr>
              <a:spLocks noChangeArrowheads="1"/>
            </p:cNvSpPr>
            <p:nvPr/>
          </p:nvSpPr>
          <p:spPr bwMode="auto">
            <a:xfrm>
              <a:off x="5257800" y="3979863"/>
              <a:ext cx="288925" cy="28733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69" name="Oval 14"/>
            <p:cNvSpPr>
              <a:spLocks noChangeArrowheads="1"/>
            </p:cNvSpPr>
            <p:nvPr/>
          </p:nvSpPr>
          <p:spPr bwMode="auto">
            <a:xfrm>
              <a:off x="5578475" y="3446463"/>
              <a:ext cx="288925" cy="28733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70" name="Oval 6"/>
            <p:cNvSpPr>
              <a:spLocks noChangeArrowheads="1"/>
            </p:cNvSpPr>
            <p:nvPr/>
          </p:nvSpPr>
          <p:spPr bwMode="auto">
            <a:xfrm>
              <a:off x="4962525" y="5229225"/>
              <a:ext cx="288925" cy="2873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71" name="Oval 14"/>
            <p:cNvSpPr>
              <a:spLocks noChangeArrowheads="1"/>
            </p:cNvSpPr>
            <p:nvPr/>
          </p:nvSpPr>
          <p:spPr bwMode="auto">
            <a:xfrm>
              <a:off x="5715000" y="4267200"/>
              <a:ext cx="288925" cy="2873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72" name="Oval 14"/>
            <p:cNvSpPr>
              <a:spLocks noChangeArrowheads="1"/>
            </p:cNvSpPr>
            <p:nvPr/>
          </p:nvSpPr>
          <p:spPr bwMode="auto">
            <a:xfrm>
              <a:off x="5181600" y="5562600"/>
              <a:ext cx="288925" cy="2873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73" name="Oval 14"/>
            <p:cNvSpPr>
              <a:spLocks noChangeArrowheads="1"/>
            </p:cNvSpPr>
            <p:nvPr/>
          </p:nvSpPr>
          <p:spPr bwMode="auto">
            <a:xfrm>
              <a:off x="4968875" y="4741863"/>
              <a:ext cx="288925" cy="28733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74" name="Oval 14"/>
            <p:cNvSpPr>
              <a:spLocks noChangeArrowheads="1"/>
            </p:cNvSpPr>
            <p:nvPr/>
          </p:nvSpPr>
          <p:spPr bwMode="auto">
            <a:xfrm>
              <a:off x="4770438" y="4437063"/>
              <a:ext cx="288925" cy="28733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75" name="Oval 14"/>
            <p:cNvSpPr>
              <a:spLocks noChangeArrowheads="1"/>
            </p:cNvSpPr>
            <p:nvPr/>
          </p:nvSpPr>
          <p:spPr bwMode="auto">
            <a:xfrm>
              <a:off x="4816475" y="4051300"/>
              <a:ext cx="288925" cy="2873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5800" y="3316288"/>
              <a:ext cx="503238" cy="6461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A</a:t>
              </a:r>
              <a:endParaRPr lang="it-IT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endParaRPr>
            </a:p>
          </p:txBody>
        </p:sp>
      </p:grpSp>
      <p:grpSp>
        <p:nvGrpSpPr>
          <p:cNvPr id="3" name="Group 81"/>
          <p:cNvGrpSpPr/>
          <p:nvPr/>
        </p:nvGrpSpPr>
        <p:grpSpPr>
          <a:xfrm>
            <a:off x="6724650" y="2895600"/>
            <a:ext cx="1428750" cy="2895600"/>
            <a:chOff x="6724650" y="2895600"/>
            <a:chExt cx="1428750" cy="2895600"/>
          </a:xfrm>
        </p:grpSpPr>
        <p:sp>
          <p:nvSpPr>
            <p:cNvPr id="19461" name="Oval 8"/>
            <p:cNvSpPr>
              <a:spLocks noChangeArrowheads="1"/>
            </p:cNvSpPr>
            <p:nvPr/>
          </p:nvSpPr>
          <p:spPr bwMode="auto">
            <a:xfrm>
              <a:off x="7029450" y="3644900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62" name="Oval 9"/>
            <p:cNvSpPr>
              <a:spLocks noChangeArrowheads="1"/>
            </p:cNvSpPr>
            <p:nvPr/>
          </p:nvSpPr>
          <p:spPr bwMode="auto">
            <a:xfrm>
              <a:off x="7461250" y="4292600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63" name="Oval 11"/>
            <p:cNvSpPr>
              <a:spLocks noChangeArrowheads="1"/>
            </p:cNvSpPr>
            <p:nvPr/>
          </p:nvSpPr>
          <p:spPr bwMode="auto">
            <a:xfrm>
              <a:off x="7100888" y="4652963"/>
              <a:ext cx="288925" cy="2873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64" name="Oval 12"/>
            <p:cNvSpPr>
              <a:spLocks noChangeArrowheads="1"/>
            </p:cNvSpPr>
            <p:nvPr/>
          </p:nvSpPr>
          <p:spPr bwMode="auto">
            <a:xfrm flipH="1">
              <a:off x="7532688" y="5229225"/>
              <a:ext cx="287337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76" name="Oval 9"/>
            <p:cNvSpPr>
              <a:spLocks noChangeArrowheads="1"/>
            </p:cNvSpPr>
            <p:nvPr/>
          </p:nvSpPr>
          <p:spPr bwMode="auto">
            <a:xfrm>
              <a:off x="6781800" y="4191000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77" name="Oval 9"/>
            <p:cNvSpPr>
              <a:spLocks noChangeArrowheads="1"/>
            </p:cNvSpPr>
            <p:nvPr/>
          </p:nvSpPr>
          <p:spPr bwMode="auto">
            <a:xfrm>
              <a:off x="7407275" y="3886200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78" name="Oval 9"/>
            <p:cNvSpPr>
              <a:spLocks noChangeArrowheads="1"/>
            </p:cNvSpPr>
            <p:nvPr/>
          </p:nvSpPr>
          <p:spPr bwMode="auto">
            <a:xfrm>
              <a:off x="7559675" y="4818063"/>
              <a:ext cx="288925" cy="2873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79" name="Oval 12"/>
            <p:cNvSpPr>
              <a:spLocks noChangeArrowheads="1"/>
            </p:cNvSpPr>
            <p:nvPr/>
          </p:nvSpPr>
          <p:spPr bwMode="auto">
            <a:xfrm flipH="1">
              <a:off x="7023100" y="5503863"/>
              <a:ext cx="287338" cy="2873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80" name="Oval 9"/>
            <p:cNvSpPr>
              <a:spLocks noChangeArrowheads="1"/>
            </p:cNvSpPr>
            <p:nvPr/>
          </p:nvSpPr>
          <p:spPr bwMode="auto">
            <a:xfrm>
              <a:off x="7037388" y="5092700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89850" y="3124200"/>
              <a:ext cx="463550" cy="646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B</a:t>
              </a:r>
              <a:endPara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endParaRPr>
            </a:p>
          </p:txBody>
        </p:sp>
        <p:sp>
          <p:nvSpPr>
            <p:cNvPr id="19483" name="Oval 8"/>
            <p:cNvSpPr>
              <a:spLocks noChangeArrowheads="1"/>
            </p:cNvSpPr>
            <p:nvPr/>
          </p:nvSpPr>
          <p:spPr bwMode="auto">
            <a:xfrm>
              <a:off x="6724650" y="3890963"/>
              <a:ext cx="288925" cy="2873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84" name="Oval 9"/>
            <p:cNvSpPr>
              <a:spLocks noChangeArrowheads="1"/>
            </p:cNvSpPr>
            <p:nvPr/>
          </p:nvSpPr>
          <p:spPr bwMode="auto">
            <a:xfrm>
              <a:off x="7102475" y="4132263"/>
              <a:ext cx="288925" cy="2873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85" name="Oval 8"/>
            <p:cNvSpPr>
              <a:spLocks noChangeArrowheads="1"/>
            </p:cNvSpPr>
            <p:nvPr/>
          </p:nvSpPr>
          <p:spPr bwMode="auto">
            <a:xfrm>
              <a:off x="6800850" y="2895600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86" name="Oval 9"/>
            <p:cNvSpPr>
              <a:spLocks noChangeArrowheads="1"/>
            </p:cNvSpPr>
            <p:nvPr/>
          </p:nvSpPr>
          <p:spPr bwMode="auto">
            <a:xfrm>
              <a:off x="7178675" y="3136900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  <p:sp>
          <p:nvSpPr>
            <p:cNvPr id="19487" name="Oval 9"/>
            <p:cNvSpPr>
              <a:spLocks noChangeArrowheads="1"/>
            </p:cNvSpPr>
            <p:nvPr/>
          </p:nvSpPr>
          <p:spPr bwMode="auto">
            <a:xfrm>
              <a:off x="6873875" y="3382963"/>
              <a:ext cx="288925" cy="2873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</p:grpSp>
      <p:sp>
        <p:nvSpPr>
          <p:cNvPr id="79" name="Oval 8"/>
          <p:cNvSpPr>
            <a:spLocks noChangeArrowheads="1"/>
          </p:cNvSpPr>
          <p:nvPr/>
        </p:nvSpPr>
        <p:spPr bwMode="auto">
          <a:xfrm>
            <a:off x="6096000" y="2133600"/>
            <a:ext cx="288925" cy="2873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9144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srgbClr val="FFC800"/>
                </a:solidFill>
                <a:latin typeface="+mj-lt"/>
                <a:ea typeface="+mj-ea"/>
                <a:cs typeface="+mj-cs"/>
              </a:rPr>
              <a:t>Binary classification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200" b="1" dirty="0">
              <a:solidFill>
                <a:srgbClr val="FFC8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85645" y="1981200"/>
            <a:ext cx="467554" cy="4495800"/>
            <a:chOff x="6085645" y="1981200"/>
            <a:chExt cx="467554" cy="4495800"/>
          </a:xfrm>
          <a:solidFill>
            <a:srgbClr val="0070C0"/>
          </a:solidFill>
        </p:grpSpPr>
        <p:sp>
          <p:nvSpPr>
            <p:cNvPr id="78" name="Line 10"/>
            <p:cNvSpPr>
              <a:spLocks noChangeShapeType="1"/>
            </p:cNvSpPr>
            <p:nvPr/>
          </p:nvSpPr>
          <p:spPr bwMode="auto">
            <a:xfrm flipH="1">
              <a:off x="6096000" y="1981200"/>
              <a:ext cx="457199" cy="4495800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n w="28575">
                  <a:solidFill>
                    <a:schemeClr val="tx1"/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43" name="Oval 8"/>
            <p:cNvSpPr>
              <a:spLocks noChangeArrowheads="1"/>
            </p:cNvSpPr>
            <p:nvPr/>
          </p:nvSpPr>
          <p:spPr bwMode="auto">
            <a:xfrm>
              <a:off x="6085645" y="2129669"/>
              <a:ext cx="288925" cy="28733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Lucida Console" pitchFamily="49" charset="0"/>
              </a:endParaRPr>
            </a:p>
          </p:txBody>
        </p:sp>
      </p:grp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5943600" y="2171700"/>
            <a:ext cx="957263" cy="4305300"/>
          </a:xfrm>
          <a:prstGeom prst="line">
            <a:avLst/>
          </a:prstGeom>
          <a:solidFill>
            <a:srgbClr val="FF0000"/>
          </a:solidFill>
          <a:ln w="508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>
                <a:solidFill>
                  <a:schemeClr val="tx1"/>
                </a:solidFill>
              </a:ln>
              <a:latin typeface="+mn-lt"/>
              <a:cs typeface="+mn-cs"/>
            </a:endParaRPr>
          </a:p>
        </p:txBody>
      </p:sp>
      <p:sp>
        <p:nvSpPr>
          <p:cNvPr id="45" name="Oval 8"/>
          <p:cNvSpPr>
            <a:spLocks noChangeArrowheads="1"/>
          </p:cNvSpPr>
          <p:nvPr/>
        </p:nvSpPr>
        <p:spPr bwMode="auto">
          <a:xfrm>
            <a:off x="6086675" y="2129669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47" name="Text Placeholder 6"/>
          <p:cNvSpPr txBox="1">
            <a:spLocks/>
          </p:cNvSpPr>
          <p:nvPr/>
        </p:nvSpPr>
        <p:spPr bwMode="auto">
          <a:xfrm>
            <a:off x="14303" y="1412776"/>
            <a:ext cx="4629135" cy="240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None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+mj-lt"/>
              </a:rPr>
              <a:t>Every classification problem can be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posed as  a discrimination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problem</a:t>
            </a:r>
            <a:endParaRPr lang="it-IT" sz="3600" dirty="0">
              <a:latin typeface="+mj-lt"/>
            </a:endParaRPr>
          </a:p>
        </p:txBody>
      </p:sp>
      <p:sp>
        <p:nvSpPr>
          <p:cNvPr id="46" name="Oval 8"/>
          <p:cNvSpPr>
            <a:spLocks noChangeArrowheads="1"/>
          </p:cNvSpPr>
          <p:nvPr/>
        </p:nvSpPr>
        <p:spPr bwMode="auto">
          <a:xfrm>
            <a:off x="5351325" y="4846114"/>
            <a:ext cx="288925" cy="2873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5342000" y="4845420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49" name="Oval 8"/>
          <p:cNvSpPr>
            <a:spLocks noChangeArrowheads="1"/>
          </p:cNvSpPr>
          <p:nvPr/>
        </p:nvSpPr>
        <p:spPr bwMode="auto">
          <a:xfrm>
            <a:off x="7379419" y="3501702"/>
            <a:ext cx="288925" cy="2873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7370094" y="3497771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9" grpId="0" animBg="1"/>
      <p:bldP spid="61" grpId="0" animBg="1"/>
      <p:bldP spid="45" grpId="0" animBg="1"/>
      <p:bldP spid="47" grpId="0" build="p"/>
      <p:bldP spid="46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br>
              <a:rPr lang="en-US" dirty="0" smtClean="0"/>
            </a:br>
            <a:endParaRPr lang="it-IT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 has been successfully used in many applications:</a:t>
            </a:r>
          </a:p>
          <a:p>
            <a:pPr lvl="1"/>
            <a:r>
              <a:rPr lang="en-US" dirty="0" smtClean="0"/>
              <a:t>data analytics</a:t>
            </a:r>
          </a:p>
          <a:p>
            <a:pPr lvl="1"/>
            <a:r>
              <a:rPr lang="en-US" dirty="0" smtClean="0"/>
              <a:t>sentiment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topic classification</a:t>
            </a:r>
          </a:p>
          <a:p>
            <a:pPr lvl="1"/>
            <a:r>
              <a:rPr lang="en-US" dirty="0" smtClean="0"/>
              <a:t>risk management </a:t>
            </a:r>
          </a:p>
          <a:p>
            <a:pPr lvl="1"/>
            <a:r>
              <a:rPr lang="en-US" dirty="0" smtClean="0"/>
              <a:t>bioinformatics</a:t>
            </a:r>
          </a:p>
          <a:p>
            <a:pPr lvl="1"/>
            <a:r>
              <a:rPr lang="en-US" dirty="0" smtClean="0"/>
              <a:t>medical diagnoses and prognosis</a:t>
            </a:r>
          </a:p>
          <a:p>
            <a:r>
              <a:rPr lang="en-US" dirty="0" smtClean="0"/>
              <a:t>Many algorithms available: </a:t>
            </a:r>
            <a:r>
              <a:rPr lang="en-US" dirty="0" smtClean="0"/>
              <a:t>no </a:t>
            </a:r>
            <a:r>
              <a:rPr lang="en-US" dirty="0"/>
              <a:t>technique is successful in every and all </a:t>
            </a:r>
            <a:r>
              <a:rPr lang="en-US" dirty="0" smtClean="0"/>
              <a:t>applications!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376C9-14E4-4911-9227-EB03DAC44B1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proposed by </a:t>
            </a:r>
            <a:r>
              <a:rPr lang="en-US" dirty="0" err="1" smtClean="0"/>
              <a:t>Vapnik</a:t>
            </a:r>
            <a:r>
              <a:rPr lang="en-US" dirty="0" smtClean="0"/>
              <a:t> in 1999</a:t>
            </a:r>
          </a:p>
          <a:p>
            <a:r>
              <a:rPr lang="en-US" dirty="0"/>
              <a:t>Given a set of </a:t>
            </a:r>
            <a:r>
              <a:rPr lang="en-US" dirty="0" smtClean="0"/>
              <a:t>points </a:t>
            </a:r>
            <a:r>
              <a:rPr lang="en-US" dirty="0"/>
              <a:t> </a:t>
            </a:r>
            <a:r>
              <a:rPr lang="en-US" dirty="0" smtClean="0"/>
              <a:t>                     and </a:t>
            </a:r>
            <a:r>
              <a:rPr lang="en-US" dirty="0"/>
              <a:t>a vector </a:t>
            </a:r>
            <a:r>
              <a:rPr lang="en-US" dirty="0" smtClean="0"/>
              <a:t>with </a:t>
            </a:r>
            <a:r>
              <a:rPr lang="nl-NL" dirty="0" err="1" smtClean="0"/>
              <a:t>labels</a:t>
            </a:r>
            <a:endParaRPr lang="nl-NL" dirty="0" smtClean="0"/>
          </a:p>
          <a:p>
            <a:r>
              <a:rPr lang="en-US" dirty="0"/>
              <a:t>We wish to identify a </a:t>
            </a:r>
            <a:r>
              <a:rPr lang="en-US" dirty="0" err="1" smtClean="0"/>
              <a:t>hyperplane</a:t>
            </a:r>
            <a:endParaRPr lang="en-US" dirty="0" smtClean="0"/>
          </a:p>
          <a:p>
            <a:endParaRPr lang="en-US" dirty="0"/>
          </a:p>
          <a:p>
            <a:pPr marL="119062" indent="0">
              <a:buNone/>
            </a:pPr>
            <a:r>
              <a:rPr lang="en-US" dirty="0"/>
              <a:t> </a:t>
            </a:r>
            <a:r>
              <a:rPr lang="en-US" dirty="0" smtClean="0"/>
              <a:t>   that separates the data</a:t>
            </a:r>
          </a:p>
          <a:p>
            <a:r>
              <a:rPr lang="en-US" dirty="0" smtClean="0"/>
              <a:t>Points are classified on </a:t>
            </a:r>
            <a:r>
              <a:rPr lang="en-US" dirty="0"/>
              <a:t>the sign of </a:t>
            </a:r>
            <a:r>
              <a:rPr lang="en-US" dirty="0" smtClean="0"/>
              <a:t>z: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376C9-14E4-4911-9227-EB03DAC44B1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2116212"/>
            <a:ext cx="1663700" cy="5207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636912"/>
            <a:ext cx="1981200" cy="4572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/>
          <a:srcRect l="34947" t="12593" r="36527" b="3527"/>
          <a:stretch/>
        </p:blipFill>
        <p:spPr>
          <a:xfrm>
            <a:off x="3109820" y="3644146"/>
            <a:ext cx="1804171" cy="41545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580" y="5301208"/>
            <a:ext cx="29718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Vector Machines</a:t>
            </a:r>
            <a:br>
              <a:rPr lang="en-US" smtClean="0"/>
            </a:b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Given a set of points                      and a vector with labels                        , find the plane</a:t>
            </a:r>
            <a:br>
              <a:rPr lang="en-US" smtClean="0"/>
            </a:br>
            <a:r>
              <a:rPr lang="en-US" smtClean="0"/>
              <a:t>that maximize the margin:</a:t>
            </a:r>
          </a:p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CD493-9154-42FB-8F0B-ED1AF52F24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8481" t="13178" r="4324"/>
          <a:stretch/>
        </p:blipFill>
        <p:spPr>
          <a:xfrm>
            <a:off x="3227588" y="3385937"/>
            <a:ext cx="5904656" cy="2059287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635302" y="3140968"/>
            <a:ext cx="2620407" cy="3672408"/>
            <a:chOff x="4852713" y="2171700"/>
            <a:chExt cx="3078160" cy="4313936"/>
          </a:xfrm>
        </p:grpSpPr>
        <p:grpSp>
          <p:nvGrpSpPr>
            <p:cNvPr id="7" name="Group 80"/>
            <p:cNvGrpSpPr/>
            <p:nvPr/>
          </p:nvGrpSpPr>
          <p:grpSpPr>
            <a:xfrm>
              <a:off x="4852713" y="3912987"/>
              <a:ext cx="1269096" cy="2403475"/>
              <a:chOff x="4852713" y="3912987"/>
              <a:chExt cx="1269096" cy="2403475"/>
            </a:xfrm>
          </p:grpSpPr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>
                <a:off x="5654399" y="4400349"/>
                <a:ext cx="288925" cy="2873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5654400" y="5048049"/>
                <a:ext cx="288925" cy="2873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29" name="Oval 13"/>
              <p:cNvSpPr>
                <a:spLocks noChangeArrowheads="1"/>
              </p:cNvSpPr>
              <p:nvPr/>
            </p:nvSpPr>
            <p:spPr bwMode="auto">
              <a:xfrm>
                <a:off x="5438497" y="5624312"/>
                <a:ext cx="288925" cy="28733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30" name="Oval 14"/>
              <p:cNvSpPr>
                <a:spLocks noChangeArrowheads="1"/>
              </p:cNvSpPr>
              <p:nvPr/>
            </p:nvSpPr>
            <p:spPr bwMode="auto">
              <a:xfrm>
                <a:off x="5211763" y="4365625"/>
                <a:ext cx="288925" cy="2873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31" name="Oval 14"/>
              <p:cNvSpPr>
                <a:spLocks noChangeArrowheads="1"/>
              </p:cNvSpPr>
              <p:nvPr/>
            </p:nvSpPr>
            <p:spPr bwMode="auto">
              <a:xfrm>
                <a:off x="5187674" y="4047923"/>
                <a:ext cx="288925" cy="2873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32" name="Oval 14"/>
              <p:cNvSpPr>
                <a:spLocks noChangeArrowheads="1"/>
              </p:cNvSpPr>
              <p:nvPr/>
            </p:nvSpPr>
            <p:spPr bwMode="auto">
              <a:xfrm>
                <a:off x="5340074" y="4446387"/>
                <a:ext cx="288925" cy="28733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33" name="Oval 14"/>
              <p:cNvSpPr>
                <a:spLocks noChangeArrowheads="1"/>
              </p:cNvSpPr>
              <p:nvPr/>
            </p:nvSpPr>
            <p:spPr bwMode="auto">
              <a:xfrm>
                <a:off x="5660747" y="3912987"/>
                <a:ext cx="288925" cy="28733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34" name="Oval 6"/>
              <p:cNvSpPr>
                <a:spLocks noChangeArrowheads="1"/>
              </p:cNvSpPr>
              <p:nvPr/>
            </p:nvSpPr>
            <p:spPr bwMode="auto">
              <a:xfrm>
                <a:off x="5044801" y="5695750"/>
                <a:ext cx="288925" cy="2873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35" name="Oval 14"/>
              <p:cNvSpPr>
                <a:spLocks noChangeArrowheads="1"/>
              </p:cNvSpPr>
              <p:nvPr/>
            </p:nvSpPr>
            <p:spPr bwMode="auto">
              <a:xfrm>
                <a:off x="5832884" y="4733724"/>
                <a:ext cx="288925" cy="2873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>
                <a:off x="5263874" y="6029124"/>
                <a:ext cx="288925" cy="2873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auto">
              <a:xfrm>
                <a:off x="5051148" y="5208387"/>
                <a:ext cx="288925" cy="28733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38" name="Oval 14"/>
              <p:cNvSpPr>
                <a:spLocks noChangeArrowheads="1"/>
              </p:cNvSpPr>
              <p:nvPr/>
            </p:nvSpPr>
            <p:spPr bwMode="auto">
              <a:xfrm>
                <a:off x="4852713" y="4903587"/>
                <a:ext cx="288925" cy="287337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39" name="Oval 14"/>
              <p:cNvSpPr>
                <a:spLocks noChangeArrowheads="1"/>
              </p:cNvSpPr>
              <p:nvPr/>
            </p:nvSpPr>
            <p:spPr bwMode="auto">
              <a:xfrm>
                <a:off x="4898749" y="4517824"/>
                <a:ext cx="288925" cy="2873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</p:grpSp>
        <p:grpSp>
          <p:nvGrpSpPr>
            <p:cNvPr id="8" name="Group 81"/>
            <p:cNvGrpSpPr/>
            <p:nvPr/>
          </p:nvGrpSpPr>
          <p:grpSpPr>
            <a:xfrm>
              <a:off x="6806925" y="3362124"/>
              <a:ext cx="1123948" cy="2895600"/>
              <a:chOff x="6806925" y="3362124"/>
              <a:chExt cx="1123948" cy="2895600"/>
            </a:xfrm>
          </p:grpSpPr>
          <p:sp>
            <p:nvSpPr>
              <p:cNvPr id="12" name="Oval 8"/>
              <p:cNvSpPr>
                <a:spLocks noChangeArrowheads="1"/>
              </p:cNvSpPr>
              <p:nvPr/>
            </p:nvSpPr>
            <p:spPr bwMode="auto">
              <a:xfrm>
                <a:off x="7111725" y="4111424"/>
                <a:ext cx="288925" cy="2873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13" name="Oval 9"/>
              <p:cNvSpPr>
                <a:spLocks noChangeArrowheads="1"/>
              </p:cNvSpPr>
              <p:nvPr/>
            </p:nvSpPr>
            <p:spPr bwMode="auto">
              <a:xfrm>
                <a:off x="7543525" y="4759123"/>
                <a:ext cx="288925" cy="2873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7183163" y="5119487"/>
                <a:ext cx="288925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 flipH="1">
                <a:off x="7614959" y="5695750"/>
                <a:ext cx="287337" cy="2873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6864075" y="4657523"/>
                <a:ext cx="288925" cy="2873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7489550" y="4352724"/>
                <a:ext cx="288925" cy="2873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7641948" y="5284587"/>
                <a:ext cx="288925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 flipH="1">
                <a:off x="7174553" y="5970387"/>
                <a:ext cx="287338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20" name="Oval 9"/>
              <p:cNvSpPr>
                <a:spLocks noChangeArrowheads="1"/>
              </p:cNvSpPr>
              <p:nvPr/>
            </p:nvSpPr>
            <p:spPr bwMode="auto">
              <a:xfrm>
                <a:off x="7077914" y="5559224"/>
                <a:ext cx="288925" cy="2873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22" name="Oval 8"/>
              <p:cNvSpPr>
                <a:spLocks noChangeArrowheads="1"/>
              </p:cNvSpPr>
              <p:nvPr/>
            </p:nvSpPr>
            <p:spPr bwMode="auto">
              <a:xfrm>
                <a:off x="6806925" y="4357487"/>
                <a:ext cx="288925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23" name="Oval 9"/>
              <p:cNvSpPr>
                <a:spLocks noChangeArrowheads="1"/>
              </p:cNvSpPr>
              <p:nvPr/>
            </p:nvSpPr>
            <p:spPr bwMode="auto">
              <a:xfrm>
                <a:off x="7184750" y="4598787"/>
                <a:ext cx="288925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6883126" y="3362124"/>
                <a:ext cx="288925" cy="2873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25" name="Oval 9"/>
              <p:cNvSpPr>
                <a:spLocks noChangeArrowheads="1"/>
              </p:cNvSpPr>
              <p:nvPr/>
            </p:nvSpPr>
            <p:spPr bwMode="auto">
              <a:xfrm>
                <a:off x="7260950" y="3603424"/>
                <a:ext cx="288925" cy="2873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6956149" y="3849487"/>
                <a:ext cx="288925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Console" pitchFamily="49" charset="0"/>
                </a:endParaRPr>
              </a:p>
            </p:txBody>
          </p:sp>
        </p:grp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5943600" y="2171700"/>
              <a:ext cx="957263" cy="4305300"/>
            </a:xfrm>
            <a:prstGeom prst="line">
              <a:avLst/>
            </a:prstGeom>
            <a:solidFill>
              <a:srgbClr val="FF0000"/>
            </a:solidFill>
            <a:ln w="508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 w="28575">
                  <a:solidFill>
                    <a:schemeClr val="tx1"/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6447577" y="2180336"/>
              <a:ext cx="957263" cy="4305300"/>
            </a:xfrm>
            <a:prstGeom prst="line">
              <a:avLst/>
            </a:prstGeom>
            <a:solidFill>
              <a:srgbClr val="FF0000"/>
            </a:solidFill>
            <a:ln w="508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 w="28575">
                  <a:solidFill>
                    <a:schemeClr val="tx1"/>
                  </a:solidFill>
                  <a:prstDash val="dash"/>
                </a:ln>
                <a:latin typeface="+mn-lt"/>
                <a:cs typeface="+mn-cs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5388616" y="2180336"/>
              <a:ext cx="957263" cy="4305300"/>
            </a:xfrm>
            <a:prstGeom prst="line">
              <a:avLst/>
            </a:prstGeom>
            <a:solidFill>
              <a:srgbClr val="FF0000"/>
            </a:solidFill>
            <a:ln w="508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 w="28575">
                  <a:solidFill>
                    <a:srgbClr val="000000"/>
                  </a:solidFill>
                  <a:prstDash val="dash"/>
                </a:ln>
                <a:latin typeface="+mn-lt"/>
                <a:cs typeface="+mn-cs"/>
              </a:endParaRPr>
            </a:p>
          </p:txBody>
        </p:sp>
      </p:grpSp>
      <p:pic>
        <p:nvPicPr>
          <p:cNvPr id="41" name="Immagin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236" y="1612156"/>
            <a:ext cx="1663700" cy="520700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132856"/>
            <a:ext cx="1981200" cy="457200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5"/>
          <a:srcRect l="34947" t="12593" r="36527" b="3527"/>
          <a:stretch/>
        </p:blipFill>
        <p:spPr>
          <a:xfrm>
            <a:off x="7236296" y="2204864"/>
            <a:ext cx="1804171" cy="415457"/>
          </a:xfrm>
          <a:prstGeom prst="rect">
            <a:avLst/>
          </a:prstGeom>
        </p:spPr>
      </p:pic>
      <p:grpSp>
        <p:nvGrpSpPr>
          <p:cNvPr id="48" name="Gruppo 47"/>
          <p:cNvGrpSpPr>
            <a:grpSpLocks noChangeAspect="1"/>
          </p:cNvGrpSpPr>
          <p:nvPr/>
        </p:nvGrpSpPr>
        <p:grpSpPr>
          <a:xfrm rot="4423105">
            <a:off x="1791701" y="3438678"/>
            <a:ext cx="1082503" cy="298130"/>
            <a:chOff x="7388696" y="2596604"/>
            <a:chExt cx="1804171" cy="496884"/>
          </a:xfrm>
        </p:grpSpPr>
        <p:pic>
          <p:nvPicPr>
            <p:cNvPr id="44" name="Immagine 43"/>
            <p:cNvPicPr>
              <a:picLocks noChangeAspect="1"/>
            </p:cNvPicPr>
            <p:nvPr/>
          </p:nvPicPr>
          <p:blipFill rotWithShape="1">
            <a:blip r:embed="rId5"/>
            <a:srcRect l="34947" t="12593" r="36527" b="3527"/>
            <a:stretch/>
          </p:blipFill>
          <p:spPr>
            <a:xfrm>
              <a:off x="7388696" y="2653503"/>
              <a:ext cx="1804171" cy="415457"/>
            </a:xfrm>
            <a:prstGeom prst="rect">
              <a:avLst/>
            </a:prstGeom>
          </p:spPr>
        </p:pic>
        <p:pic>
          <p:nvPicPr>
            <p:cNvPr id="46" name="Immagine 45"/>
            <p:cNvPicPr>
              <a:picLocks noChangeAspect="1"/>
            </p:cNvPicPr>
            <p:nvPr/>
          </p:nvPicPr>
          <p:blipFill rotWithShape="1">
            <a:blip r:embed="rId4"/>
            <a:srcRect l="66909" r="22906" b="-8680"/>
            <a:stretch/>
          </p:blipFill>
          <p:spPr>
            <a:xfrm>
              <a:off x="8985233" y="2596604"/>
              <a:ext cx="201784" cy="496884"/>
            </a:xfrm>
            <a:prstGeom prst="rect">
              <a:avLst/>
            </a:prstGeom>
          </p:spPr>
        </p:pic>
      </p:grpSp>
      <p:grpSp>
        <p:nvGrpSpPr>
          <p:cNvPr id="49" name="Gruppo 48"/>
          <p:cNvGrpSpPr>
            <a:grpSpLocks noChangeAspect="1"/>
          </p:cNvGrpSpPr>
          <p:nvPr/>
        </p:nvGrpSpPr>
        <p:grpSpPr>
          <a:xfrm rot="4825580">
            <a:off x="408703" y="3660997"/>
            <a:ext cx="1185824" cy="323315"/>
            <a:chOff x="7388696" y="3466207"/>
            <a:chExt cx="1976374" cy="538857"/>
          </a:xfrm>
        </p:grpSpPr>
        <p:pic>
          <p:nvPicPr>
            <p:cNvPr id="45" name="Immagine 44"/>
            <p:cNvPicPr>
              <a:picLocks noChangeAspect="1"/>
            </p:cNvPicPr>
            <p:nvPr/>
          </p:nvPicPr>
          <p:blipFill rotWithShape="1">
            <a:blip r:embed="rId5"/>
            <a:srcRect l="34947" t="12593" r="36527" b="3527"/>
            <a:stretch/>
          </p:blipFill>
          <p:spPr>
            <a:xfrm>
              <a:off x="7388696" y="3517599"/>
              <a:ext cx="1804171" cy="415457"/>
            </a:xfrm>
            <a:prstGeom prst="rect">
              <a:avLst/>
            </a:prstGeom>
          </p:spPr>
        </p:pic>
        <p:pic>
          <p:nvPicPr>
            <p:cNvPr id="47" name="Immagine 46"/>
            <p:cNvPicPr>
              <a:picLocks noChangeAspect="1"/>
            </p:cNvPicPr>
            <p:nvPr/>
          </p:nvPicPr>
          <p:blipFill rotWithShape="1">
            <a:blip r:embed="rId4"/>
            <a:srcRect l="38392" r="38842" b="-17860"/>
            <a:stretch/>
          </p:blipFill>
          <p:spPr>
            <a:xfrm>
              <a:off x="8914028" y="3466207"/>
              <a:ext cx="451042" cy="538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9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82688" y="1676400"/>
            <a:ext cx="2249487" cy="32734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+mj-lt"/>
              </a:rPr>
              <a:t>Find two lines, each the closest to one set and the furthest to the other</a:t>
            </a:r>
            <a:endParaRPr lang="it-IT" sz="2800" dirty="0">
              <a:latin typeface="+mj-lt"/>
            </a:endParaRPr>
          </a:p>
        </p:txBody>
      </p:sp>
      <p:sp>
        <p:nvSpPr>
          <p:cNvPr id="23558" name="Line 4"/>
          <p:cNvSpPr>
            <a:spLocks noChangeShapeType="1"/>
          </p:cNvSpPr>
          <p:nvPr/>
        </p:nvSpPr>
        <p:spPr bwMode="auto">
          <a:xfrm>
            <a:off x="7019925" y="3573463"/>
            <a:ext cx="360363" cy="2016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629400" y="1389063"/>
            <a:ext cx="838200" cy="4689475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>
                <a:solidFill>
                  <a:schemeClr val="tx1"/>
                </a:solidFill>
              </a:ln>
              <a:latin typeface="+mn-lt"/>
              <a:cs typeface="+mn-cs"/>
            </a:endParaRPr>
          </a:p>
        </p:txBody>
      </p:sp>
      <p:sp>
        <p:nvSpPr>
          <p:cNvPr id="23560" name="Oval 6"/>
          <p:cNvSpPr>
            <a:spLocks noChangeArrowheads="1"/>
          </p:cNvSpPr>
          <p:nvPr/>
        </p:nvSpPr>
        <p:spPr bwMode="auto">
          <a:xfrm>
            <a:off x="5724525" y="3933825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61" name="Oval 7"/>
          <p:cNvSpPr>
            <a:spLocks noChangeArrowheads="1"/>
          </p:cNvSpPr>
          <p:nvPr/>
        </p:nvSpPr>
        <p:spPr bwMode="auto">
          <a:xfrm>
            <a:off x="5724525" y="4581525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62" name="Oval 8"/>
          <p:cNvSpPr>
            <a:spLocks noChangeArrowheads="1"/>
          </p:cNvSpPr>
          <p:nvPr/>
        </p:nvSpPr>
        <p:spPr bwMode="auto">
          <a:xfrm>
            <a:off x="6877050" y="3644900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63" name="Oval 9"/>
          <p:cNvSpPr>
            <a:spLocks noChangeArrowheads="1"/>
          </p:cNvSpPr>
          <p:nvPr/>
        </p:nvSpPr>
        <p:spPr bwMode="auto">
          <a:xfrm>
            <a:off x="7308850" y="4292600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5378450" y="1981200"/>
            <a:ext cx="596900" cy="434340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>
                <a:solidFill>
                  <a:schemeClr val="tx1"/>
                </a:solidFill>
              </a:ln>
              <a:latin typeface="+mn-lt"/>
              <a:cs typeface="+mn-cs"/>
            </a:endParaRPr>
          </a:p>
        </p:txBody>
      </p:sp>
      <p:sp>
        <p:nvSpPr>
          <p:cNvPr id="23565" name="Oval 11"/>
          <p:cNvSpPr>
            <a:spLocks noChangeArrowheads="1"/>
          </p:cNvSpPr>
          <p:nvPr/>
        </p:nvSpPr>
        <p:spPr bwMode="auto">
          <a:xfrm>
            <a:off x="6948488" y="4652963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66" name="Oval 12"/>
          <p:cNvSpPr>
            <a:spLocks noChangeArrowheads="1"/>
          </p:cNvSpPr>
          <p:nvPr/>
        </p:nvSpPr>
        <p:spPr bwMode="auto">
          <a:xfrm flipH="1">
            <a:off x="7380288" y="5229225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67" name="Oval 13"/>
          <p:cNvSpPr>
            <a:spLocks noChangeArrowheads="1"/>
          </p:cNvSpPr>
          <p:nvPr/>
        </p:nvSpPr>
        <p:spPr bwMode="auto">
          <a:xfrm>
            <a:off x="5508625" y="5157788"/>
            <a:ext cx="288925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68" name="Oval 14"/>
          <p:cNvSpPr>
            <a:spLocks noChangeArrowheads="1"/>
          </p:cNvSpPr>
          <p:nvPr/>
        </p:nvSpPr>
        <p:spPr bwMode="auto">
          <a:xfrm>
            <a:off x="5364163" y="4365625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69" name="Oval 14"/>
          <p:cNvSpPr>
            <a:spLocks noChangeArrowheads="1"/>
          </p:cNvSpPr>
          <p:nvPr/>
        </p:nvSpPr>
        <p:spPr bwMode="auto">
          <a:xfrm>
            <a:off x="5257800" y="3581400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70" name="Oval 14"/>
          <p:cNvSpPr>
            <a:spLocks noChangeArrowheads="1"/>
          </p:cNvSpPr>
          <p:nvPr/>
        </p:nvSpPr>
        <p:spPr bwMode="auto">
          <a:xfrm>
            <a:off x="5410200" y="3979863"/>
            <a:ext cx="288925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71" name="Oval 14"/>
          <p:cNvSpPr>
            <a:spLocks noChangeArrowheads="1"/>
          </p:cNvSpPr>
          <p:nvPr/>
        </p:nvSpPr>
        <p:spPr bwMode="auto">
          <a:xfrm>
            <a:off x="5730875" y="3446463"/>
            <a:ext cx="288925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72" name="Oval 6"/>
          <p:cNvSpPr>
            <a:spLocks noChangeArrowheads="1"/>
          </p:cNvSpPr>
          <p:nvPr/>
        </p:nvSpPr>
        <p:spPr bwMode="auto">
          <a:xfrm>
            <a:off x="5114925" y="5229225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73" name="Oval 14"/>
          <p:cNvSpPr>
            <a:spLocks noChangeArrowheads="1"/>
          </p:cNvSpPr>
          <p:nvPr/>
        </p:nvSpPr>
        <p:spPr bwMode="auto">
          <a:xfrm>
            <a:off x="5867400" y="4267200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74" name="Oval 14"/>
          <p:cNvSpPr>
            <a:spLocks noChangeArrowheads="1"/>
          </p:cNvSpPr>
          <p:nvPr/>
        </p:nvSpPr>
        <p:spPr bwMode="auto">
          <a:xfrm>
            <a:off x="5334000" y="5562600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75" name="Oval 14"/>
          <p:cNvSpPr>
            <a:spLocks noChangeArrowheads="1"/>
          </p:cNvSpPr>
          <p:nvPr/>
        </p:nvSpPr>
        <p:spPr bwMode="auto">
          <a:xfrm>
            <a:off x="5121275" y="4741863"/>
            <a:ext cx="288925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76" name="Oval 14"/>
          <p:cNvSpPr>
            <a:spLocks noChangeArrowheads="1"/>
          </p:cNvSpPr>
          <p:nvPr/>
        </p:nvSpPr>
        <p:spPr bwMode="auto">
          <a:xfrm>
            <a:off x="4922838" y="4437063"/>
            <a:ext cx="288925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77" name="Oval 14"/>
          <p:cNvSpPr>
            <a:spLocks noChangeArrowheads="1"/>
          </p:cNvSpPr>
          <p:nvPr/>
        </p:nvSpPr>
        <p:spPr bwMode="auto">
          <a:xfrm>
            <a:off x="4968875" y="4051300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78" name="Oval 9"/>
          <p:cNvSpPr>
            <a:spLocks noChangeArrowheads="1"/>
          </p:cNvSpPr>
          <p:nvPr/>
        </p:nvSpPr>
        <p:spPr bwMode="auto">
          <a:xfrm>
            <a:off x="6629400" y="4191000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79" name="Oval 9"/>
          <p:cNvSpPr>
            <a:spLocks noChangeArrowheads="1"/>
          </p:cNvSpPr>
          <p:nvPr/>
        </p:nvSpPr>
        <p:spPr bwMode="auto">
          <a:xfrm>
            <a:off x="7254875" y="3886200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80" name="Oval 9"/>
          <p:cNvSpPr>
            <a:spLocks noChangeArrowheads="1"/>
          </p:cNvSpPr>
          <p:nvPr/>
        </p:nvSpPr>
        <p:spPr bwMode="auto">
          <a:xfrm>
            <a:off x="7407275" y="4818063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81" name="Oval 12"/>
          <p:cNvSpPr>
            <a:spLocks noChangeArrowheads="1"/>
          </p:cNvSpPr>
          <p:nvPr/>
        </p:nvSpPr>
        <p:spPr bwMode="auto">
          <a:xfrm flipH="1">
            <a:off x="6858000" y="550386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82" name="Oval 9"/>
          <p:cNvSpPr>
            <a:spLocks noChangeArrowheads="1"/>
          </p:cNvSpPr>
          <p:nvPr/>
        </p:nvSpPr>
        <p:spPr bwMode="auto">
          <a:xfrm>
            <a:off x="6884988" y="5092700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8200" y="3316288"/>
            <a:ext cx="5032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</a:t>
            </a:r>
            <a:endParaRPr lang="it-IT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37450" y="3124200"/>
            <a:ext cx="4635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B</a:t>
            </a:r>
            <a:endParaRPr lang="it-IT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3585" name="Oval 8"/>
          <p:cNvSpPr>
            <a:spLocks noChangeArrowheads="1"/>
          </p:cNvSpPr>
          <p:nvPr/>
        </p:nvSpPr>
        <p:spPr bwMode="auto">
          <a:xfrm>
            <a:off x="6572250" y="3890963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86" name="Oval 9"/>
          <p:cNvSpPr>
            <a:spLocks noChangeArrowheads="1"/>
          </p:cNvSpPr>
          <p:nvPr/>
        </p:nvSpPr>
        <p:spPr bwMode="auto">
          <a:xfrm>
            <a:off x="6950075" y="4132263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87" name="Oval 8"/>
          <p:cNvSpPr>
            <a:spLocks noChangeArrowheads="1"/>
          </p:cNvSpPr>
          <p:nvPr/>
        </p:nvSpPr>
        <p:spPr bwMode="auto">
          <a:xfrm>
            <a:off x="6648450" y="2895600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88" name="Oval 9"/>
          <p:cNvSpPr>
            <a:spLocks noChangeArrowheads="1"/>
          </p:cNvSpPr>
          <p:nvPr/>
        </p:nvSpPr>
        <p:spPr bwMode="auto">
          <a:xfrm>
            <a:off x="7026275" y="3136900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89" name="Oval 9"/>
          <p:cNvSpPr>
            <a:spLocks noChangeArrowheads="1"/>
          </p:cNvSpPr>
          <p:nvPr/>
        </p:nvSpPr>
        <p:spPr bwMode="auto">
          <a:xfrm>
            <a:off x="6721475" y="3382963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9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Lucida Console" pitchFamily="49" charset="0"/>
            </a:endParaRPr>
          </a:p>
        </p:txBody>
      </p:sp>
      <p:sp>
        <p:nvSpPr>
          <p:cNvPr id="23591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838200" y="4724400"/>
            <a:ext cx="2587625" cy="1060450"/>
            <a:chOff x="-827" y="2287"/>
            <a:chExt cx="1630" cy="668"/>
          </a:xfrm>
        </p:grpSpPr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-404" y="2622"/>
              <a:ext cx="1207" cy="1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617" name="Rectangle 17"/>
            <p:cNvSpPr>
              <a:spLocks noChangeArrowheads="1"/>
            </p:cNvSpPr>
            <p:nvPr/>
          </p:nvSpPr>
          <p:spPr bwMode="auto">
            <a:xfrm>
              <a:off x="691" y="2638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18" name="Rectangle 18"/>
            <p:cNvSpPr>
              <a:spLocks noChangeArrowheads="1"/>
            </p:cNvSpPr>
            <p:nvPr/>
          </p:nvSpPr>
          <p:spPr bwMode="auto">
            <a:xfrm>
              <a:off x="699" y="2296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19" name="Rectangle 19"/>
            <p:cNvSpPr>
              <a:spLocks noChangeArrowheads="1"/>
            </p:cNvSpPr>
            <p:nvPr/>
          </p:nvSpPr>
          <p:spPr bwMode="auto">
            <a:xfrm>
              <a:off x="-523" y="2638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20" name="Rectangle 20"/>
            <p:cNvSpPr>
              <a:spLocks noChangeArrowheads="1"/>
            </p:cNvSpPr>
            <p:nvPr/>
          </p:nvSpPr>
          <p:spPr bwMode="auto">
            <a:xfrm>
              <a:off x="-683" y="2638"/>
              <a:ext cx="6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γ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21" name="Rectangle 21"/>
            <p:cNvSpPr>
              <a:spLocks noChangeArrowheads="1"/>
            </p:cNvSpPr>
            <p:nvPr/>
          </p:nvSpPr>
          <p:spPr bwMode="auto">
            <a:xfrm>
              <a:off x="-819" y="2638"/>
              <a:ext cx="13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ω,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22" name="Rectangle 22"/>
            <p:cNvSpPr>
              <a:spLocks noChangeArrowheads="1"/>
            </p:cNvSpPr>
            <p:nvPr/>
          </p:nvSpPr>
          <p:spPr bwMode="auto">
            <a:xfrm>
              <a:off x="587" y="2654"/>
              <a:ext cx="1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>
                  <a:solidFill>
                    <a:srgbClr val="000000"/>
                  </a:solidFill>
                  <a:latin typeface="Times New Roman" pitchFamily="18" charset="0"/>
                </a:rPr>
                <a:t>||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23" name="Rectangle 23"/>
            <p:cNvSpPr>
              <a:spLocks noChangeArrowheads="1"/>
            </p:cNvSpPr>
            <p:nvPr/>
          </p:nvSpPr>
          <p:spPr bwMode="auto">
            <a:xfrm>
              <a:off x="-396" y="2654"/>
              <a:ext cx="1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>
                  <a:solidFill>
                    <a:srgbClr val="000000"/>
                  </a:solidFill>
                  <a:latin typeface="Times New Roman" pitchFamily="18" charset="0"/>
                </a:rPr>
                <a:t>||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24" name="Rectangle 24"/>
            <p:cNvSpPr>
              <a:spLocks noChangeArrowheads="1"/>
            </p:cNvSpPr>
            <p:nvPr/>
          </p:nvSpPr>
          <p:spPr bwMode="auto">
            <a:xfrm>
              <a:off x="595" y="2311"/>
              <a:ext cx="1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>
                  <a:solidFill>
                    <a:srgbClr val="000000"/>
                  </a:solidFill>
                  <a:latin typeface="Times New Roman" pitchFamily="18" charset="0"/>
                </a:rPr>
                <a:t>||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25" name="Rectangle 25"/>
            <p:cNvSpPr>
              <a:spLocks noChangeArrowheads="1"/>
            </p:cNvSpPr>
            <p:nvPr/>
          </p:nvSpPr>
          <p:spPr bwMode="auto">
            <a:xfrm>
              <a:off x="-404" y="2311"/>
              <a:ext cx="1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dirty="0">
                  <a:solidFill>
                    <a:srgbClr val="000000"/>
                  </a:solidFill>
                  <a:latin typeface="Times New Roman" pitchFamily="18" charset="0"/>
                </a:rPr>
                <a:t>||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23626" name="Rectangle 26"/>
            <p:cNvSpPr>
              <a:spLocks noChangeArrowheads="1"/>
            </p:cNvSpPr>
            <p:nvPr/>
          </p:nvSpPr>
          <p:spPr bwMode="auto">
            <a:xfrm>
              <a:off x="-827" y="2391"/>
              <a:ext cx="39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>
                  <a:solidFill>
                    <a:srgbClr val="000000"/>
                  </a:solidFill>
                  <a:latin typeface="Times New Roman" pitchFamily="18" charset="0"/>
                </a:rPr>
                <a:t>min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27" name="Rectangle 27"/>
            <p:cNvSpPr>
              <a:spLocks noChangeArrowheads="1"/>
            </p:cNvSpPr>
            <p:nvPr/>
          </p:nvSpPr>
          <p:spPr bwMode="auto">
            <a:xfrm>
              <a:off x="404" y="2630"/>
              <a:ext cx="103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28" name="Rectangle 28"/>
            <p:cNvSpPr>
              <a:spLocks noChangeArrowheads="1"/>
            </p:cNvSpPr>
            <p:nvPr/>
          </p:nvSpPr>
          <p:spPr bwMode="auto">
            <a:xfrm>
              <a:off x="-92" y="2630"/>
              <a:ext cx="17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 dirty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23629" name="Rectangle 29"/>
            <p:cNvSpPr>
              <a:spLocks noChangeArrowheads="1"/>
            </p:cNvSpPr>
            <p:nvPr/>
          </p:nvSpPr>
          <p:spPr bwMode="auto">
            <a:xfrm>
              <a:off x="412" y="2287"/>
              <a:ext cx="103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30" name="Rectangle 30"/>
            <p:cNvSpPr>
              <a:spLocks noChangeArrowheads="1"/>
            </p:cNvSpPr>
            <p:nvPr/>
          </p:nvSpPr>
          <p:spPr bwMode="auto">
            <a:xfrm>
              <a:off x="-92" y="2287"/>
              <a:ext cx="17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31" name="Rectangle 31"/>
            <p:cNvSpPr>
              <a:spLocks noChangeArrowheads="1"/>
            </p:cNvSpPr>
            <p:nvPr/>
          </p:nvSpPr>
          <p:spPr bwMode="auto">
            <a:xfrm>
              <a:off x="300" y="2646"/>
              <a:ext cx="11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32" name="Rectangle 32"/>
            <p:cNvSpPr>
              <a:spLocks noChangeArrowheads="1"/>
            </p:cNvSpPr>
            <p:nvPr/>
          </p:nvSpPr>
          <p:spPr bwMode="auto">
            <a:xfrm>
              <a:off x="-244" y="2646"/>
              <a:ext cx="15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33" name="Rectangle 33"/>
            <p:cNvSpPr>
              <a:spLocks noChangeArrowheads="1"/>
            </p:cNvSpPr>
            <p:nvPr/>
          </p:nvSpPr>
          <p:spPr bwMode="auto">
            <a:xfrm>
              <a:off x="308" y="2303"/>
              <a:ext cx="11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34" name="Rectangle 34"/>
            <p:cNvSpPr>
              <a:spLocks noChangeArrowheads="1"/>
            </p:cNvSpPr>
            <p:nvPr/>
          </p:nvSpPr>
          <p:spPr bwMode="auto">
            <a:xfrm>
              <a:off x="-236" y="2303"/>
              <a:ext cx="15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23635" name="Rectangle 35"/>
            <p:cNvSpPr>
              <a:spLocks noChangeArrowheads="1"/>
            </p:cNvSpPr>
            <p:nvPr/>
          </p:nvSpPr>
          <p:spPr bwMode="auto">
            <a:xfrm>
              <a:off x="124" y="2630"/>
              <a:ext cx="137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dirty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23636" name="Rectangle 36"/>
            <p:cNvSpPr>
              <a:spLocks noChangeArrowheads="1"/>
            </p:cNvSpPr>
            <p:nvPr/>
          </p:nvSpPr>
          <p:spPr bwMode="auto">
            <a:xfrm>
              <a:off x="132" y="2287"/>
              <a:ext cx="137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3637" name="Rectangle 37"/>
            <p:cNvSpPr>
              <a:spLocks noChangeArrowheads="1"/>
            </p:cNvSpPr>
            <p:nvPr/>
          </p:nvSpPr>
          <p:spPr bwMode="auto">
            <a:xfrm>
              <a:off x="-611" y="2622"/>
              <a:ext cx="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>
                  <a:solidFill>
                    <a:srgbClr val="000000"/>
                  </a:solidFill>
                  <a:latin typeface="Symbol" pitchFamily="18" charset="2"/>
                </a:rPr>
                <a:t>¹</a:t>
              </a:r>
              <a:endParaRPr lang="it-IT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28"/>
          <p:cNvGrpSpPr>
            <a:grpSpLocks/>
          </p:cNvGrpSpPr>
          <p:nvPr/>
        </p:nvGrpSpPr>
        <p:grpSpPr bwMode="auto">
          <a:xfrm>
            <a:off x="5437188" y="1706563"/>
            <a:ext cx="487362" cy="1171575"/>
            <a:chOff x="5437938" y="1705951"/>
            <a:chExt cx="486556" cy="1172133"/>
          </a:xfrm>
        </p:grpSpPr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 rot="16764724">
              <a:off x="5706437" y="1616542"/>
              <a:ext cx="128648" cy="30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0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it-IT" sz="2000" b="1">
                <a:solidFill>
                  <a:srgbClr val="000000"/>
                </a:solidFill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 rot="16764724">
              <a:off x="5574954" y="2579025"/>
              <a:ext cx="71471" cy="30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000" b="1">
                  <a:solidFill>
                    <a:srgbClr val="000000"/>
                  </a:solidFill>
                  <a:latin typeface="Times New Roman" pitchFamily="18" charset="0"/>
                </a:rPr>
                <a:t>'</a:t>
              </a:r>
              <a:endParaRPr lang="it-IT" sz="2000" b="1">
                <a:solidFill>
                  <a:srgbClr val="000000"/>
                </a:solidFill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 rot="16764724">
              <a:off x="5742151" y="2025388"/>
              <a:ext cx="77825" cy="185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it-IT" sz="2000" b="1">
                <a:solidFill>
                  <a:srgbClr val="000000"/>
                </a:solidFill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 rot="16764724">
              <a:off x="5676381" y="2426423"/>
              <a:ext cx="76236" cy="185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it-IT" sz="2000" b="1">
                <a:solidFill>
                  <a:srgbClr val="000000"/>
                </a:solidFill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 rot="16764724">
              <a:off x="5634312" y="1777752"/>
              <a:ext cx="141354" cy="309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000" b="1" dirty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it-IT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 rot="16764724">
              <a:off x="5563785" y="2204197"/>
              <a:ext cx="141354" cy="30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0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it-IT" sz="2000" b="1">
                <a:solidFill>
                  <a:srgbClr val="000000"/>
                </a:solidFill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 rot="16764724">
              <a:off x="5605029" y="2058077"/>
              <a:ext cx="106414" cy="30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000" b="1" i="1" dirty="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it-IT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 rot="16764724">
              <a:off x="5503522" y="2461495"/>
              <a:ext cx="176297" cy="30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000" b="1" i="1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endParaRPr lang="it-IT" sz="2000" b="1">
                <a:solidFill>
                  <a:srgbClr val="000000"/>
                </a:solidFill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 rot="16764724">
              <a:off x="5533686" y="2660026"/>
              <a:ext cx="128649" cy="30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000" b="1" i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it-IT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 rot="-220876">
            <a:off x="6769107" y="1387057"/>
            <a:ext cx="500063" cy="1235075"/>
            <a:chOff x="6709228" y="1106932"/>
            <a:chExt cx="499366" cy="1234668"/>
          </a:xfrm>
        </p:grpSpPr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 rot="4833214">
              <a:off x="6982383" y="2120807"/>
              <a:ext cx="128546" cy="307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0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it-IT" sz="2000" b="1">
                <a:solidFill>
                  <a:srgbClr val="000000"/>
                </a:solidFill>
              </a:endParaRPr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 rot="4833214">
              <a:off x="6840168" y="1095223"/>
              <a:ext cx="71414" cy="307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000" b="1">
                  <a:solidFill>
                    <a:srgbClr val="000000"/>
                  </a:solidFill>
                  <a:latin typeface="Times New Roman" pitchFamily="18" charset="0"/>
                </a:rPr>
                <a:t>'</a:t>
              </a:r>
              <a:endParaRPr lang="it-IT" sz="2000" b="1">
                <a:solidFill>
                  <a:srgbClr val="000000"/>
                </a:solidFill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 rot="4833214">
              <a:off x="6883220" y="1833504"/>
              <a:ext cx="77762" cy="185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it-IT" sz="2000" b="1">
                <a:solidFill>
                  <a:srgbClr val="000000"/>
                </a:solidFill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 rot="4833214">
              <a:off x="6813846" y="1405973"/>
              <a:ext cx="76175" cy="183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it-IT" sz="2000" b="1">
                <a:solidFill>
                  <a:srgbClr val="000000"/>
                </a:solidFill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 rot="4833214">
              <a:off x="6981718" y="1933523"/>
              <a:ext cx="141241" cy="307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0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it-IT" sz="2000" b="1">
                <a:solidFill>
                  <a:srgbClr val="000000"/>
                </a:solidFill>
              </a:endParaRPr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 rot="4833214">
              <a:off x="6911217" y="1498022"/>
              <a:ext cx="141240" cy="307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0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it-IT" sz="2000" b="1">
                <a:solidFill>
                  <a:srgbClr val="000000"/>
                </a:solidFill>
              </a:endParaRPr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 rot="4833214">
              <a:off x="6950285" y="1631405"/>
              <a:ext cx="106327" cy="307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000" b="1" i="1" dirty="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it-IT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 rot="4833214">
              <a:off x="6844565" y="1200656"/>
              <a:ext cx="176154" cy="307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000" b="1" i="1" dirty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endParaRPr lang="it-IT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 rot="4833214">
              <a:off x="6796125" y="1014713"/>
              <a:ext cx="128546" cy="307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2000" b="1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it-IT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23595" name="Slide Number Placeholder 8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69C9B1-C1C1-417C-B1C6-A165EA4EFB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457200" y="155448"/>
            <a:ext cx="8543956" cy="1252728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9144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C800"/>
                </a:solidFill>
                <a:latin typeface="+mj-lt"/>
                <a:ea typeface="+mj-ea"/>
                <a:cs typeface="+mj-cs"/>
              </a:rPr>
              <a:t>Generalized Eigenvalue Classifier (GEC)</a:t>
            </a:r>
            <a:endParaRPr lang="it-IT" sz="4400" b="1" dirty="0">
              <a:solidFill>
                <a:srgbClr val="FFC8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496" y="6300608"/>
            <a:ext cx="9122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O. L. </a:t>
            </a:r>
            <a:r>
              <a:rPr lang="en-US" sz="1400" dirty="0" err="1"/>
              <a:t>Mangasarian</a:t>
            </a:r>
            <a:r>
              <a:rPr lang="en-US" sz="1400" dirty="0"/>
              <a:t> and E. W. </a:t>
            </a:r>
            <a:r>
              <a:rPr lang="en-US" sz="1400" dirty="0" smtClean="0"/>
              <a:t>Wild </a:t>
            </a:r>
            <a:r>
              <a:rPr lang="en-US" sz="1400" dirty="0" err="1"/>
              <a:t>Multisurface</a:t>
            </a:r>
            <a:r>
              <a:rPr lang="en-US" sz="1400" dirty="0"/>
              <a:t> Proximal Support Vector Classification via Generalized Eigenvalues</a:t>
            </a:r>
          </a:p>
          <a:p>
            <a:r>
              <a:rPr lang="en-US" sz="1400" dirty="0"/>
              <a:t>IEEE Transactions on Pattern Analysis and Machine Intelligence 28(1), 2006, 69-74. 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ReGEC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formulation</a:t>
            </a:r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0174"/>
            <a:ext cx="8472518" cy="4857784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Let: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[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  –e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600" i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  –e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[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   –e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600" i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   –e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[</a:t>
            </a:r>
            <a:r>
              <a:rPr lang="en-US" sz="2600" i="1" dirty="0" err="1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600" i="1" baseline="30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i="1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600" i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equation becomes: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marL="90488" indent="1111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Raleigh quotient of Generalized Eigenvalue Problem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5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 x = </a:t>
            </a:r>
            <a:r>
              <a:rPr lang="en-US" sz="3500" i="1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3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 x</a:t>
            </a:r>
            <a:endParaRPr lang="it-IT" sz="35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Slide Number Placeholder 4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89FD87-0581-46A7-87B6-5D0DFD150B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3275856" y="1288430"/>
            <a:ext cx="2587625" cy="1060450"/>
            <a:chOff x="-827" y="2287"/>
            <a:chExt cx="1630" cy="668"/>
          </a:xfrm>
        </p:grpSpPr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-404" y="2622"/>
              <a:ext cx="1207" cy="1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601" name="Rectangle 17"/>
            <p:cNvSpPr>
              <a:spLocks noChangeArrowheads="1"/>
            </p:cNvSpPr>
            <p:nvPr/>
          </p:nvSpPr>
          <p:spPr bwMode="auto">
            <a:xfrm>
              <a:off x="691" y="2638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02" name="Rectangle 18"/>
            <p:cNvSpPr>
              <a:spLocks noChangeArrowheads="1"/>
            </p:cNvSpPr>
            <p:nvPr/>
          </p:nvSpPr>
          <p:spPr bwMode="auto">
            <a:xfrm>
              <a:off x="699" y="2296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03" name="Rectangle 19"/>
            <p:cNvSpPr>
              <a:spLocks noChangeArrowheads="1"/>
            </p:cNvSpPr>
            <p:nvPr/>
          </p:nvSpPr>
          <p:spPr bwMode="auto">
            <a:xfrm>
              <a:off x="-523" y="2638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04" name="Rectangle 20"/>
            <p:cNvSpPr>
              <a:spLocks noChangeArrowheads="1"/>
            </p:cNvSpPr>
            <p:nvPr/>
          </p:nvSpPr>
          <p:spPr bwMode="auto">
            <a:xfrm>
              <a:off x="-683" y="2638"/>
              <a:ext cx="6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γ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05" name="Rectangle 21"/>
            <p:cNvSpPr>
              <a:spLocks noChangeArrowheads="1"/>
            </p:cNvSpPr>
            <p:nvPr/>
          </p:nvSpPr>
          <p:spPr bwMode="auto">
            <a:xfrm>
              <a:off x="-819" y="2638"/>
              <a:ext cx="13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ω,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06" name="Rectangle 22"/>
            <p:cNvSpPr>
              <a:spLocks noChangeArrowheads="1"/>
            </p:cNvSpPr>
            <p:nvPr/>
          </p:nvSpPr>
          <p:spPr bwMode="auto">
            <a:xfrm>
              <a:off x="587" y="2654"/>
              <a:ext cx="1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>
                  <a:solidFill>
                    <a:srgbClr val="000000"/>
                  </a:solidFill>
                  <a:latin typeface="Times New Roman" pitchFamily="18" charset="0"/>
                </a:rPr>
                <a:t>||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07" name="Rectangle 23"/>
            <p:cNvSpPr>
              <a:spLocks noChangeArrowheads="1"/>
            </p:cNvSpPr>
            <p:nvPr/>
          </p:nvSpPr>
          <p:spPr bwMode="auto">
            <a:xfrm>
              <a:off x="-396" y="2654"/>
              <a:ext cx="1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dirty="0">
                  <a:solidFill>
                    <a:srgbClr val="000000"/>
                  </a:solidFill>
                  <a:latin typeface="Times New Roman" pitchFamily="18" charset="0"/>
                </a:rPr>
                <a:t>||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24608" name="Rectangle 24"/>
            <p:cNvSpPr>
              <a:spLocks noChangeArrowheads="1"/>
            </p:cNvSpPr>
            <p:nvPr/>
          </p:nvSpPr>
          <p:spPr bwMode="auto">
            <a:xfrm>
              <a:off x="595" y="2311"/>
              <a:ext cx="1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>
                  <a:solidFill>
                    <a:srgbClr val="000000"/>
                  </a:solidFill>
                  <a:latin typeface="Times New Roman" pitchFamily="18" charset="0"/>
                </a:rPr>
                <a:t>||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09" name="Rectangle 25"/>
            <p:cNvSpPr>
              <a:spLocks noChangeArrowheads="1"/>
            </p:cNvSpPr>
            <p:nvPr/>
          </p:nvSpPr>
          <p:spPr bwMode="auto">
            <a:xfrm>
              <a:off x="-404" y="2311"/>
              <a:ext cx="1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>
                  <a:solidFill>
                    <a:srgbClr val="000000"/>
                  </a:solidFill>
                  <a:latin typeface="Times New Roman" pitchFamily="18" charset="0"/>
                </a:rPr>
                <a:t>||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10" name="Rectangle 26"/>
            <p:cNvSpPr>
              <a:spLocks noChangeArrowheads="1"/>
            </p:cNvSpPr>
            <p:nvPr/>
          </p:nvSpPr>
          <p:spPr bwMode="auto">
            <a:xfrm>
              <a:off x="-827" y="2391"/>
              <a:ext cx="39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>
                  <a:solidFill>
                    <a:srgbClr val="000000"/>
                  </a:solidFill>
                  <a:latin typeface="Times New Roman" pitchFamily="18" charset="0"/>
                </a:rPr>
                <a:t>min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11" name="Rectangle 27"/>
            <p:cNvSpPr>
              <a:spLocks noChangeArrowheads="1"/>
            </p:cNvSpPr>
            <p:nvPr/>
          </p:nvSpPr>
          <p:spPr bwMode="auto">
            <a:xfrm>
              <a:off x="404" y="2630"/>
              <a:ext cx="103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12" name="Rectangle 28"/>
            <p:cNvSpPr>
              <a:spLocks noChangeArrowheads="1"/>
            </p:cNvSpPr>
            <p:nvPr/>
          </p:nvSpPr>
          <p:spPr bwMode="auto">
            <a:xfrm>
              <a:off x="-92" y="2630"/>
              <a:ext cx="17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13" name="Rectangle 29"/>
            <p:cNvSpPr>
              <a:spLocks noChangeArrowheads="1"/>
            </p:cNvSpPr>
            <p:nvPr/>
          </p:nvSpPr>
          <p:spPr bwMode="auto">
            <a:xfrm>
              <a:off x="412" y="2287"/>
              <a:ext cx="103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14" name="Rectangle 30"/>
            <p:cNvSpPr>
              <a:spLocks noChangeArrowheads="1"/>
            </p:cNvSpPr>
            <p:nvPr/>
          </p:nvSpPr>
          <p:spPr bwMode="auto">
            <a:xfrm>
              <a:off x="-92" y="2287"/>
              <a:ext cx="17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15" name="Rectangle 31"/>
            <p:cNvSpPr>
              <a:spLocks noChangeArrowheads="1"/>
            </p:cNvSpPr>
            <p:nvPr/>
          </p:nvSpPr>
          <p:spPr bwMode="auto">
            <a:xfrm>
              <a:off x="300" y="2646"/>
              <a:ext cx="11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16" name="Rectangle 32"/>
            <p:cNvSpPr>
              <a:spLocks noChangeArrowheads="1"/>
            </p:cNvSpPr>
            <p:nvPr/>
          </p:nvSpPr>
          <p:spPr bwMode="auto">
            <a:xfrm>
              <a:off x="-244" y="2646"/>
              <a:ext cx="15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 dirty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24617" name="Rectangle 33"/>
            <p:cNvSpPr>
              <a:spLocks noChangeArrowheads="1"/>
            </p:cNvSpPr>
            <p:nvPr/>
          </p:nvSpPr>
          <p:spPr bwMode="auto">
            <a:xfrm>
              <a:off x="308" y="2303"/>
              <a:ext cx="11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18" name="Rectangle 34"/>
            <p:cNvSpPr>
              <a:spLocks noChangeArrowheads="1"/>
            </p:cNvSpPr>
            <p:nvPr/>
          </p:nvSpPr>
          <p:spPr bwMode="auto">
            <a:xfrm>
              <a:off x="-236" y="2303"/>
              <a:ext cx="15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4619" name="Rectangle 35"/>
            <p:cNvSpPr>
              <a:spLocks noChangeArrowheads="1"/>
            </p:cNvSpPr>
            <p:nvPr/>
          </p:nvSpPr>
          <p:spPr bwMode="auto">
            <a:xfrm>
              <a:off x="124" y="2630"/>
              <a:ext cx="137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dirty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24620" name="Rectangle 36"/>
            <p:cNvSpPr>
              <a:spLocks noChangeArrowheads="1"/>
            </p:cNvSpPr>
            <p:nvPr/>
          </p:nvSpPr>
          <p:spPr bwMode="auto">
            <a:xfrm>
              <a:off x="132" y="2287"/>
              <a:ext cx="137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3100" dirty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24621" name="Rectangle 37"/>
            <p:cNvSpPr>
              <a:spLocks noChangeArrowheads="1"/>
            </p:cNvSpPr>
            <p:nvPr/>
          </p:nvSpPr>
          <p:spPr bwMode="auto">
            <a:xfrm>
              <a:off x="-611" y="2622"/>
              <a:ext cx="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>
                  <a:solidFill>
                    <a:srgbClr val="000000"/>
                  </a:solidFill>
                  <a:latin typeface="Symbol" pitchFamily="18" charset="2"/>
                </a:rPr>
                <a:t>¹</a:t>
              </a:r>
              <a:endParaRPr lang="it-IT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962400" y="3571876"/>
            <a:ext cx="1754188" cy="1104900"/>
            <a:chOff x="-2057400" y="3352800"/>
            <a:chExt cx="1754187" cy="1104900"/>
          </a:xfrm>
        </p:grpSpPr>
        <p:sp>
          <p:nvSpPr>
            <p:cNvPr id="40965" name="AutoShape 5"/>
            <p:cNvSpPr>
              <a:spLocks noChangeAspect="1" noChangeArrowheads="1" noTextEdit="1"/>
            </p:cNvSpPr>
            <p:nvPr/>
          </p:nvSpPr>
          <p:spPr bwMode="auto">
            <a:xfrm>
              <a:off x="-2057400" y="3352800"/>
              <a:ext cx="1754187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-1346200" y="3886200"/>
              <a:ext cx="928687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-655713" y="3911600"/>
              <a:ext cx="155575" cy="47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3100" i="1" dirty="0" err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-1001713" y="3911600"/>
              <a:ext cx="287337" cy="47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3100" i="1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-1295400" y="3911600"/>
              <a:ext cx="33769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31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it-IT" sz="2400" i="1" baseline="30000" dirty="0" err="1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it-IT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-633413" y="3365500"/>
              <a:ext cx="155575" cy="47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310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-1001713" y="3365500"/>
              <a:ext cx="287337" cy="47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3100" i="1" dirty="0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-1270000" y="3365500"/>
              <a:ext cx="33769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31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it-IT" sz="2400" i="1" baseline="30000" dirty="0" err="1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it-IT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-1879600" y="3898900"/>
              <a:ext cx="904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0977" name="Rectangle 17"/>
            <p:cNvSpPr>
              <a:spLocks noChangeArrowheads="1"/>
            </p:cNvSpPr>
            <p:nvPr/>
          </p:nvSpPr>
          <p:spPr bwMode="auto">
            <a:xfrm>
              <a:off x="-2019300" y="3517900"/>
              <a:ext cx="619125" cy="47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3100">
                  <a:solidFill>
                    <a:srgbClr val="000000"/>
                  </a:solidFill>
                  <a:latin typeface="Times New Roman" pitchFamily="18" charset="0"/>
                </a:rPr>
                <a:t>min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-1638300" y="3898900"/>
              <a:ext cx="1158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40979" name="Rectangle 19"/>
            <p:cNvSpPr>
              <a:spLocks noChangeArrowheads="1"/>
            </p:cNvSpPr>
            <p:nvPr/>
          </p:nvSpPr>
          <p:spPr bwMode="auto">
            <a:xfrm>
              <a:off x="-1778000" y="3873500"/>
              <a:ext cx="1270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</a:rPr>
                <a:t>¹</a:t>
              </a:r>
              <a:endParaRPr lang="it-IT">
                <a:solidFill>
                  <a:srgbClr val="000000"/>
                </a:solidFill>
              </a:endParaRPr>
            </a:p>
          </p:txBody>
        </p:sp>
      </p:grpSp>
      <p:sp>
        <p:nvSpPr>
          <p:cNvPr id="41" name="Rectangle 85"/>
          <p:cNvSpPr>
            <a:spLocks noChangeArrowheads="1"/>
          </p:cNvSpPr>
          <p:nvPr/>
        </p:nvSpPr>
        <p:spPr bwMode="auto">
          <a:xfrm>
            <a:off x="152400" y="6289501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>
                <a:latin typeface="Tahoma"/>
                <a:cs typeface="Tahoma"/>
              </a:rPr>
              <a:t>M.R. Guarracino, C. Cifarelli, O. Seref, P. Pardalos. A </a:t>
            </a:r>
            <a:r>
              <a:rPr lang="it-IT" sz="1400" dirty="0" smtClean="0">
                <a:latin typeface="Tahoma"/>
                <a:cs typeface="Tahoma"/>
              </a:rPr>
              <a:t>Classification </a:t>
            </a:r>
            <a:r>
              <a:rPr lang="it-IT" sz="1400" dirty="0">
                <a:latin typeface="Tahoma"/>
                <a:cs typeface="Tahoma"/>
              </a:rPr>
              <a:t>Method Based on Generalized Eigenvalue Problems, OMS, 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o2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8094</TotalTime>
  <Words>1448</Words>
  <Application>Microsoft Macintosh PowerPoint</Application>
  <PresentationFormat>Presentazione su schermo (4:3)</PresentationFormat>
  <Paragraphs>376</Paragraphs>
  <Slides>34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6" baseType="lpstr">
      <vt:lpstr>Arial Unicode MS</vt:lpstr>
      <vt:lpstr>Corbel</vt:lpstr>
      <vt:lpstr>Lucida Console</vt:lpstr>
      <vt:lpstr>ＭＳ Ｐゴシック</vt:lpstr>
      <vt:lpstr>Symbol</vt:lpstr>
      <vt:lpstr>Tahoma</vt:lpstr>
      <vt:lpstr>Times New Roman</vt:lpstr>
      <vt:lpstr>Wingdings</vt:lpstr>
      <vt:lpstr>Wingdings 2</vt:lpstr>
      <vt:lpstr>Wingdings 3</vt:lpstr>
      <vt:lpstr>Arial</vt:lpstr>
      <vt:lpstr>Modulo2</vt:lpstr>
      <vt:lpstr>Supervised classification  of noisy data</vt:lpstr>
      <vt:lpstr>Outline </vt:lpstr>
      <vt:lpstr>Introduction </vt:lpstr>
      <vt:lpstr>Presentazione di PowerPoint</vt:lpstr>
      <vt:lpstr>Applications </vt:lpstr>
      <vt:lpstr>Support Vector Machines </vt:lpstr>
      <vt:lpstr>Support Vector Machines </vt:lpstr>
      <vt:lpstr>Presentazione di PowerPoint</vt:lpstr>
      <vt:lpstr>ReGEC formulation </vt:lpstr>
      <vt:lpstr>ReGEC assignment of new points </vt:lpstr>
      <vt:lpstr>Multiclass ReGEC</vt:lpstr>
      <vt:lpstr>Advantages</vt:lpstr>
      <vt:lpstr>Challenges </vt:lpstr>
      <vt:lpstr>Fuzzy sets</vt:lpstr>
      <vt:lpstr>Fuzziness &amp; classification</vt:lpstr>
      <vt:lpstr>Fuzzy ReGEC</vt:lpstr>
      <vt:lpstr>Fuzzy ReGEC algorithm</vt:lpstr>
      <vt:lpstr> Heat map of the membership functions</vt:lpstr>
      <vt:lpstr>ReGEC vs Fuzzy ReGEC</vt:lpstr>
      <vt:lpstr>Numerical experiments</vt:lpstr>
      <vt:lpstr>Benchmark dataset</vt:lpstr>
      <vt:lpstr>Presentazione di PowerPoint</vt:lpstr>
      <vt:lpstr>From fuzzy to robust  </vt:lpstr>
      <vt:lpstr>ReGEC under uncertainty </vt:lpstr>
      <vt:lpstr>Worst case scenario </vt:lpstr>
      <vt:lpstr>The robust solution </vt:lpstr>
      <vt:lpstr>Robust algorithm </vt:lpstr>
      <vt:lpstr>Adjustable models </vt:lpstr>
      <vt:lpstr>Example </vt:lpstr>
      <vt:lpstr>Objective function value </vt:lpstr>
      <vt:lpstr>Adjusted objective function value </vt:lpstr>
      <vt:lpstr>A case study </vt:lpstr>
      <vt:lpstr>Classification results </vt:lpstr>
      <vt:lpstr>Conclusions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Computer HP</dc:creator>
  <cp:lastModifiedBy>Utente di Microsoft Office</cp:lastModifiedBy>
  <cp:revision>258</cp:revision>
  <dcterms:created xsi:type="dcterms:W3CDTF">2008-10-13T13:52:19Z</dcterms:created>
  <dcterms:modified xsi:type="dcterms:W3CDTF">2018-11-22T12:19:33Z</dcterms:modified>
</cp:coreProperties>
</file>